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1.xml" ContentType="application/vnd.openxmlformats-officedocument.presentationml.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comment2.xml" ContentType="application/vnd.openxmlformats-officedocument.presentationml.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comment3.xml" ContentType="application/vnd.openxmlformats-officedocument.presentationml.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omments/comment4.xml" ContentType="application/vnd.openxmlformats-officedocument.presentationml.comments+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comments/comment5.xml" ContentType="application/vnd.openxmlformats-officedocument.presentationml.comments+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2" r:id="rId1"/>
  </p:sldMasterIdLst>
  <p:notesMasterIdLst>
    <p:notesMasterId r:id="rId151"/>
  </p:notesMasterIdLst>
  <p:handoutMasterIdLst>
    <p:handoutMasterId r:id="rId152"/>
  </p:handoutMasterIdLst>
  <p:sldIdLst>
    <p:sldId id="772" r:id="rId2"/>
    <p:sldId id="780" r:id="rId3"/>
    <p:sldId id="682" r:id="rId4"/>
    <p:sldId id="781" r:id="rId5"/>
    <p:sldId id="685" r:id="rId6"/>
    <p:sldId id="782" r:id="rId7"/>
    <p:sldId id="693" r:id="rId8"/>
    <p:sldId id="783" r:id="rId9"/>
    <p:sldId id="689" r:id="rId10"/>
    <p:sldId id="784" r:id="rId11"/>
    <p:sldId id="706" r:id="rId12"/>
    <p:sldId id="785" r:id="rId13"/>
    <p:sldId id="739" r:id="rId14"/>
    <p:sldId id="786" r:id="rId15"/>
    <p:sldId id="736" r:id="rId16"/>
    <p:sldId id="787" r:id="rId17"/>
    <p:sldId id="683" r:id="rId18"/>
    <p:sldId id="788" r:id="rId19"/>
    <p:sldId id="707" r:id="rId20"/>
    <p:sldId id="789" r:id="rId21"/>
    <p:sldId id="722" r:id="rId22"/>
    <p:sldId id="790" r:id="rId23"/>
    <p:sldId id="721" r:id="rId24"/>
    <p:sldId id="791" r:id="rId25"/>
    <p:sldId id="766" r:id="rId26"/>
    <p:sldId id="792" r:id="rId27"/>
    <p:sldId id="720" r:id="rId28"/>
    <p:sldId id="793" r:id="rId29"/>
    <p:sldId id="767" r:id="rId30"/>
    <p:sldId id="794" r:id="rId31"/>
    <p:sldId id="731" r:id="rId32"/>
    <p:sldId id="795" r:id="rId33"/>
    <p:sldId id="688" r:id="rId34"/>
    <p:sldId id="796" r:id="rId35"/>
    <p:sldId id="690" r:id="rId36"/>
    <p:sldId id="797" r:id="rId37"/>
    <p:sldId id="708" r:id="rId38"/>
    <p:sldId id="798" r:id="rId39"/>
    <p:sldId id="709" r:id="rId40"/>
    <p:sldId id="799" r:id="rId41"/>
    <p:sldId id="723" r:id="rId42"/>
    <p:sldId id="800" r:id="rId43"/>
    <p:sldId id="710" r:id="rId44"/>
    <p:sldId id="801" r:id="rId45"/>
    <p:sldId id="711" r:id="rId46"/>
    <p:sldId id="802" r:id="rId47"/>
    <p:sldId id="727" r:id="rId48"/>
    <p:sldId id="803" r:id="rId49"/>
    <p:sldId id="728" r:id="rId50"/>
    <p:sldId id="804" r:id="rId51"/>
    <p:sldId id="729" r:id="rId52"/>
    <p:sldId id="805" r:id="rId53"/>
    <p:sldId id="773" r:id="rId54"/>
    <p:sldId id="806" r:id="rId55"/>
    <p:sldId id="712" r:id="rId56"/>
    <p:sldId id="807" r:id="rId57"/>
    <p:sldId id="713" r:id="rId58"/>
    <p:sldId id="808" r:id="rId59"/>
    <p:sldId id="714" r:id="rId60"/>
    <p:sldId id="809" r:id="rId61"/>
    <p:sldId id="715" r:id="rId62"/>
    <p:sldId id="810" r:id="rId63"/>
    <p:sldId id="733" r:id="rId64"/>
    <p:sldId id="811" r:id="rId65"/>
    <p:sldId id="716" r:id="rId66"/>
    <p:sldId id="812" r:id="rId67"/>
    <p:sldId id="717" r:id="rId68"/>
    <p:sldId id="813" r:id="rId69"/>
    <p:sldId id="718" r:id="rId70"/>
    <p:sldId id="814" r:id="rId71"/>
    <p:sldId id="724" r:id="rId72"/>
    <p:sldId id="815" r:id="rId73"/>
    <p:sldId id="725" r:id="rId74"/>
    <p:sldId id="816" r:id="rId75"/>
    <p:sldId id="726" r:id="rId76"/>
    <p:sldId id="817" r:id="rId77"/>
    <p:sldId id="691" r:id="rId78"/>
    <p:sldId id="818" r:id="rId79"/>
    <p:sldId id="740" r:id="rId80"/>
    <p:sldId id="819" r:id="rId81"/>
    <p:sldId id="745" r:id="rId82"/>
    <p:sldId id="820" r:id="rId83"/>
    <p:sldId id="744" r:id="rId84"/>
    <p:sldId id="821" r:id="rId85"/>
    <p:sldId id="775" r:id="rId86"/>
    <p:sldId id="822" r:id="rId87"/>
    <p:sldId id="774" r:id="rId88"/>
    <p:sldId id="823" r:id="rId89"/>
    <p:sldId id="753" r:id="rId90"/>
    <p:sldId id="824" r:id="rId91"/>
    <p:sldId id="751" r:id="rId92"/>
    <p:sldId id="825" r:id="rId93"/>
    <p:sldId id="752" r:id="rId94"/>
    <p:sldId id="826" r:id="rId95"/>
    <p:sldId id="743" r:id="rId96"/>
    <p:sldId id="827" r:id="rId97"/>
    <p:sldId id="698" r:id="rId98"/>
    <p:sldId id="828" r:id="rId99"/>
    <p:sldId id="776" r:id="rId100"/>
    <p:sldId id="829" r:id="rId101"/>
    <p:sldId id="754" r:id="rId102"/>
    <p:sldId id="830" r:id="rId103"/>
    <p:sldId id="702" r:id="rId104"/>
    <p:sldId id="831" r:id="rId105"/>
    <p:sldId id="762" r:id="rId106"/>
    <p:sldId id="832" r:id="rId107"/>
    <p:sldId id="763" r:id="rId108"/>
    <p:sldId id="833" r:id="rId109"/>
    <p:sldId id="756" r:id="rId110"/>
    <p:sldId id="834" r:id="rId111"/>
    <p:sldId id="765" r:id="rId112"/>
    <p:sldId id="835" r:id="rId113"/>
    <p:sldId id="764" r:id="rId114"/>
    <p:sldId id="836" r:id="rId115"/>
    <p:sldId id="748" r:id="rId116"/>
    <p:sldId id="837" r:id="rId117"/>
    <p:sldId id="749" r:id="rId118"/>
    <p:sldId id="838" r:id="rId119"/>
    <p:sldId id="770" r:id="rId120"/>
    <p:sldId id="839" r:id="rId121"/>
    <p:sldId id="769" r:id="rId122"/>
    <p:sldId id="840" r:id="rId123"/>
    <p:sldId id="746" r:id="rId124"/>
    <p:sldId id="841" r:id="rId125"/>
    <p:sldId id="742" r:id="rId126"/>
    <p:sldId id="842" r:id="rId127"/>
    <p:sldId id="747" r:id="rId128"/>
    <p:sldId id="843" r:id="rId129"/>
    <p:sldId id="741" r:id="rId130"/>
    <p:sldId id="844" r:id="rId131"/>
    <p:sldId id="757" r:id="rId132"/>
    <p:sldId id="845" r:id="rId133"/>
    <p:sldId id="758" r:id="rId134"/>
    <p:sldId id="846" r:id="rId135"/>
    <p:sldId id="759" r:id="rId136"/>
    <p:sldId id="847" r:id="rId137"/>
    <p:sldId id="760" r:id="rId138"/>
    <p:sldId id="848" r:id="rId139"/>
    <p:sldId id="854" r:id="rId140"/>
    <p:sldId id="849" r:id="rId141"/>
    <p:sldId id="761" r:id="rId142"/>
    <p:sldId id="850" r:id="rId143"/>
    <p:sldId id="730" r:id="rId144"/>
    <p:sldId id="851" r:id="rId145"/>
    <p:sldId id="778" r:id="rId146"/>
    <p:sldId id="852" r:id="rId147"/>
    <p:sldId id="777" r:id="rId148"/>
    <p:sldId id="853" r:id="rId149"/>
    <p:sldId id="779" r:id="rId150"/>
  </p:sldIdLst>
  <p:sldSz cx="9144000" cy="5143500" type="screen16x9"/>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魏 青" initials="魏" lastIdx="11" clrIdx="0"/>
  <p:cmAuthor id="2" name="Administrator" initials="A" lastIdx="2" clrIdx="1">
    <p:extLst>
      <p:ext uri="{19B8F6BF-5375-455C-9EA6-DF929625EA0E}">
        <p15:presenceInfo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C2D8EF"/>
    <a:srgbClr val="F2F2F2"/>
    <a:srgbClr val="61A0DB"/>
    <a:srgbClr val="820A9A"/>
    <a:srgbClr val="E1EBF7"/>
    <a:srgbClr val="F0F5FB"/>
    <a:srgbClr val="A5C6E4"/>
    <a:srgbClr val="CBDCED"/>
    <a:srgbClr val="0563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Stile chiaro 1 - Colore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57" autoAdjust="0"/>
    <p:restoredTop sz="86490" autoAdjust="0"/>
  </p:normalViewPr>
  <p:slideViewPr>
    <p:cSldViewPr snapToGrid="0">
      <p:cViewPr varScale="1">
        <p:scale>
          <a:sx n="129" d="100"/>
          <a:sy n="129" d="100"/>
        </p:scale>
        <p:origin x="880" y="184"/>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79" d="100"/>
          <a:sy n="79" d="100"/>
        </p:scale>
        <p:origin x="3102" y="108"/>
      </p:cViewPr>
      <p:guideLst>
        <p:guide orient="horz" pos="3126"/>
        <p:guide pos="2141"/>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notesMaster" Target="notesMasters/notesMaster1.xml"/><Relationship Id="rId156"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commentAuthors" Target="commentAuthor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presProps" Target="pres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7-11T11:52:00.399" idx="1">
    <p:pos x="5760" y="87"/>
    <p:text>小字儿标号注释一下</p:text>
    <p:extLst>
      <p:ext uri="{C676402C-5697-4E1C-873F-D02D1690AC5C}">
        <p15:threadingInfo xmlns:p15="http://schemas.microsoft.com/office/powerpoint/2012/main" timeZoneBias="-4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7-11T11:52:16.320" idx="2">
    <p:pos x="10" y="10"/>
    <p:text>箭头好丑</p:text>
    <p:extLst>
      <p:ext uri="{C676402C-5697-4E1C-873F-D02D1690AC5C}">
        <p15:threadingInfo xmlns:p15="http://schemas.microsoft.com/office/powerpoint/2012/main" timeZoneBias="-48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07-11T12:03:08.818" idx="5">
    <p:pos x="5760" y="21"/>
    <p:text>感觉还是应该把注释的内容放上来。不过第一部分主要是缔约国填写，国家局和林草局的事儿。我们主要给遗产地提供服务，可以重点翻译第二部的注释</p:text>
    <p:extLst>
      <p:ext uri="{C676402C-5697-4E1C-873F-D02D1690AC5C}">
        <p15:threadingInfo xmlns:p15="http://schemas.microsoft.com/office/powerpoint/2012/main" timeZoneBias="-48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0-07-15T14:36:09.067" idx="11">
    <p:pos x="10" y="10"/>
    <p:text>这页几个关键词改了，后面顺着调整一下</p:text>
    <p:extLst>
      <p:ext uri="{C676402C-5697-4E1C-873F-D02D1690AC5C}">
        <p15:threadingInfo xmlns:p15="http://schemas.microsoft.com/office/powerpoint/2012/main" timeZoneBias="-48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0-07-11T12:05:59.154" idx="6">
    <p:pos x="10" y="10"/>
    <p:text>这个重点概念应该翻译一下</p:text>
    <p:extLst>
      <p:ext uri="{C676402C-5697-4E1C-873F-D02D1690AC5C}">
        <p15:threadingInfo xmlns:p15="http://schemas.microsoft.com/office/powerpoint/2012/main" timeZoneBias="-48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r>
              <a:rPr lang="en-GB"/>
              <a:t>Module 1</a:t>
            </a:r>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r>
              <a:rPr lang="fr-FR"/>
              <a:t>24/08/2018</a:t>
            </a:r>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r>
              <a:rPr lang="en-GB"/>
              <a:t>The Periodic Reporting Exercise fundamentals</a:t>
            </a:r>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50E6666D-F416-43A4-93C4-D4B158440102}" type="slidenum">
              <a:rPr lang="en-GB" smtClean="0"/>
              <a:t>‹#›</a:t>
            </a:fld>
            <a:endParaRPr lang="en-GB"/>
          </a:p>
        </p:txBody>
      </p:sp>
    </p:spTree>
    <p:extLst>
      <p:ext uri="{BB962C8B-B14F-4D97-AF65-F5344CB8AC3E}">
        <p14:creationId xmlns:p14="http://schemas.microsoft.com/office/powerpoint/2010/main" val="1343349744"/>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r>
              <a:rPr lang="fr-FR"/>
              <a:t>Module 1</a:t>
            </a:r>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r>
              <a:rPr lang="fr-FR"/>
              <a:t>24/08/2018</a:t>
            </a:r>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r>
              <a:rPr lang="fr-FR"/>
              <a:t>The Periodic Reporting Exercise fundamentals</a:t>
            </a:r>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B391E06-6230-4F24-9C57-8EC3A23BD6DB}" type="slidenum">
              <a:rPr lang="fr-FR" smtClean="0"/>
              <a:t>‹#›</a:t>
            </a:fld>
            <a:endParaRPr lang="fr-FR"/>
          </a:p>
        </p:txBody>
      </p:sp>
    </p:spTree>
    <p:extLst>
      <p:ext uri="{BB962C8B-B14F-4D97-AF65-F5344CB8AC3E}">
        <p14:creationId xmlns:p14="http://schemas.microsoft.com/office/powerpoint/2010/main" val="1073886626"/>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whc.unesco.org/en/factors/" TargetMode="External"/><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whc.unesco.org/en/factors/" TargetMode="External"/><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fr-FR"/>
              <a:t>Module 1</a:t>
            </a:r>
          </a:p>
        </p:txBody>
      </p:sp>
      <p:sp>
        <p:nvSpPr>
          <p:cNvPr id="5" name="Date Placeholder 4"/>
          <p:cNvSpPr>
            <a:spLocks noGrp="1"/>
          </p:cNvSpPr>
          <p:nvPr>
            <p:ph type="dt" idx="11"/>
          </p:nvPr>
        </p:nvSpPr>
        <p:spPr/>
        <p:txBody>
          <a:bodyPr/>
          <a:lstStyle/>
          <a:p>
            <a:r>
              <a:rPr lang="fr-FR"/>
              <a:t>24/08/2018</a:t>
            </a:r>
          </a:p>
        </p:txBody>
      </p:sp>
      <p:sp>
        <p:nvSpPr>
          <p:cNvPr id="6" name="Footer Placeholder 5"/>
          <p:cNvSpPr>
            <a:spLocks noGrp="1"/>
          </p:cNvSpPr>
          <p:nvPr>
            <p:ph type="ftr" sz="quarter" idx="12"/>
          </p:nvPr>
        </p:nvSpPr>
        <p:spPr/>
        <p:txBody>
          <a:bodyPr/>
          <a:lstStyle/>
          <a:p>
            <a:r>
              <a:rPr lang="fr-FR"/>
              <a:t>The Periodic Reporting Exercise fundamentals</a:t>
            </a:r>
          </a:p>
        </p:txBody>
      </p:sp>
      <p:sp>
        <p:nvSpPr>
          <p:cNvPr id="7" name="Slide Number Placeholder 6"/>
          <p:cNvSpPr>
            <a:spLocks noGrp="1"/>
          </p:cNvSpPr>
          <p:nvPr>
            <p:ph type="sldNum" sz="quarter" idx="13"/>
          </p:nvPr>
        </p:nvSpPr>
        <p:spPr/>
        <p:txBody>
          <a:bodyPr/>
          <a:lstStyle/>
          <a:p>
            <a:fld id="{CB391E06-6230-4F24-9C57-8EC3A23BD6DB}" type="slidenum">
              <a:rPr lang="fr-FR" smtClean="0"/>
              <a:t>5</a:t>
            </a:fld>
            <a:endParaRPr lang="fr-FR"/>
          </a:p>
        </p:txBody>
      </p:sp>
    </p:spTree>
    <p:extLst>
      <p:ext uri="{BB962C8B-B14F-4D97-AF65-F5344CB8AC3E}">
        <p14:creationId xmlns:p14="http://schemas.microsoft.com/office/powerpoint/2010/main" val="38495126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14</a:t>
            </a:fld>
            <a:endParaRPr lang="fr-FR"/>
          </a:p>
        </p:txBody>
      </p:sp>
    </p:spTree>
    <p:extLst>
      <p:ext uri="{BB962C8B-B14F-4D97-AF65-F5344CB8AC3E}">
        <p14:creationId xmlns:p14="http://schemas.microsoft.com/office/powerpoint/2010/main" val="188673872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first stage in the assessment is to click the box below each factor to indicate if this factor is relevant or not relevant to the property. If a factor was reported as causing an impact in the last Periodic Report, then you will be shown what the previous answer was. </a:t>
            </a:r>
          </a:p>
          <a:p>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If the factor is not relevant, then move on to the next factor; if the factor is relevant then a second line of assessment questions will appear.</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assessment will ask you about the impact and origin of the factor. </a:t>
            </a: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You will be asked to say whether the impact of the factor is positive and/or negative; whether it is current and/or potential and whether the origin of the factor is inside and/or outside of the property/ having a decreasing, stable or increasing impact.  </a:t>
            </a:r>
            <a:endParaRPr lang="en-US" sz="1200" kern="1200" dirty="0">
              <a:solidFill>
                <a:schemeClr val="tx1"/>
              </a:solidFill>
              <a:effectLst/>
              <a:latin typeface="+mn-l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104</a:t>
            </a:fld>
            <a:endParaRPr lang="fr-FR"/>
          </a:p>
        </p:txBody>
      </p:sp>
    </p:spTree>
    <p:extLst>
      <p:ext uri="{BB962C8B-B14F-4D97-AF65-F5344CB8AC3E}">
        <p14:creationId xmlns:p14="http://schemas.microsoft.com/office/powerpoint/2010/main" val="45059265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Factors summary will be automatically</a:t>
            </a:r>
            <a:r>
              <a:rPr lang="en-GB" baseline="0" dirty="0"/>
              <a:t> generated at the end of the chapter.</a:t>
            </a:r>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105</a:t>
            </a:fld>
            <a:endParaRPr lang="fr-FR"/>
          </a:p>
        </p:txBody>
      </p:sp>
    </p:spTree>
    <p:extLst>
      <p:ext uri="{BB962C8B-B14F-4D97-AF65-F5344CB8AC3E}">
        <p14:creationId xmlns:p14="http://schemas.microsoft.com/office/powerpoint/2010/main" val="41376814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Factors summary will be automatically</a:t>
            </a:r>
            <a:r>
              <a:rPr lang="en-GB" baseline="0" dirty="0"/>
              <a:t> generated at the end of the chapter.</a:t>
            </a:r>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106</a:t>
            </a:fld>
            <a:endParaRPr lang="fr-FR"/>
          </a:p>
        </p:txBody>
      </p:sp>
    </p:spTree>
    <p:extLst>
      <p:ext uri="{BB962C8B-B14F-4D97-AF65-F5344CB8AC3E}">
        <p14:creationId xmlns:p14="http://schemas.microsoft.com/office/powerpoint/2010/main" val="97865586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will then be asked for further details</a:t>
            </a:r>
            <a:r>
              <a:rPr lang="en-GB" baseline="0" dirty="0"/>
              <a:t> on the factors reported.</a:t>
            </a:r>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107</a:t>
            </a:fld>
            <a:endParaRPr lang="fr-FR"/>
          </a:p>
        </p:txBody>
      </p:sp>
    </p:spTree>
    <p:extLst>
      <p:ext uri="{BB962C8B-B14F-4D97-AF65-F5344CB8AC3E}">
        <p14:creationId xmlns:p14="http://schemas.microsoft.com/office/powerpoint/2010/main" val="369045308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will then be asked for further details</a:t>
            </a:r>
            <a:r>
              <a:rPr lang="en-GB" baseline="0" dirty="0"/>
              <a:t> on the factors reported.</a:t>
            </a:r>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108</a:t>
            </a:fld>
            <a:endParaRPr lang="fr-FR"/>
          </a:p>
        </p:txBody>
      </p:sp>
    </p:spTree>
    <p:extLst>
      <p:ext uri="{BB962C8B-B14F-4D97-AF65-F5344CB8AC3E}">
        <p14:creationId xmlns:p14="http://schemas.microsoft.com/office/powerpoint/2010/main" val="161587300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asked to specify which World Heritage criteria and attributes are affected and what </a:t>
            </a:r>
            <a:r>
              <a:rPr lang="en-GB"/>
              <a:t>the poposed </a:t>
            </a:r>
            <a:r>
              <a:rPr lang="en-GB" dirty="0"/>
              <a:t>actions are.</a:t>
            </a:r>
          </a:p>
        </p:txBody>
      </p:sp>
      <p:sp>
        <p:nvSpPr>
          <p:cNvPr id="4" name="Slide Number Placeholder 3"/>
          <p:cNvSpPr>
            <a:spLocks noGrp="1"/>
          </p:cNvSpPr>
          <p:nvPr>
            <p:ph type="sldNum" sz="quarter" idx="10"/>
          </p:nvPr>
        </p:nvSpPr>
        <p:spPr/>
        <p:txBody>
          <a:bodyPr/>
          <a:lstStyle/>
          <a:p>
            <a:fld id="{CB391E06-6230-4F24-9C57-8EC3A23BD6DB}" type="slidenum">
              <a:rPr lang="fr-FR" smtClean="0"/>
              <a:t>109</a:t>
            </a:fld>
            <a:endParaRPr lang="fr-FR"/>
          </a:p>
        </p:txBody>
      </p:sp>
    </p:spTree>
    <p:extLst>
      <p:ext uri="{BB962C8B-B14F-4D97-AF65-F5344CB8AC3E}">
        <p14:creationId xmlns:p14="http://schemas.microsoft.com/office/powerpoint/2010/main" val="94969747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asked to specify which World Heritage criteria and attributes are affected and what </a:t>
            </a:r>
            <a:r>
              <a:rPr lang="en-GB"/>
              <a:t>the poposed </a:t>
            </a:r>
            <a:r>
              <a:rPr lang="en-GB" dirty="0"/>
              <a:t>actions are.</a:t>
            </a:r>
          </a:p>
        </p:txBody>
      </p:sp>
      <p:sp>
        <p:nvSpPr>
          <p:cNvPr id="4" name="Slide Number Placeholder 3"/>
          <p:cNvSpPr>
            <a:spLocks noGrp="1"/>
          </p:cNvSpPr>
          <p:nvPr>
            <p:ph type="sldNum" sz="quarter" idx="10"/>
          </p:nvPr>
        </p:nvSpPr>
        <p:spPr/>
        <p:txBody>
          <a:bodyPr/>
          <a:lstStyle/>
          <a:p>
            <a:fld id="{CB391E06-6230-4F24-9C57-8EC3A23BD6DB}" type="slidenum">
              <a:rPr lang="fr-FR" smtClean="0"/>
              <a:t>110</a:t>
            </a:fld>
            <a:endParaRPr lang="fr-FR"/>
          </a:p>
        </p:txBody>
      </p:sp>
    </p:spTree>
    <p:extLst>
      <p:ext uri="{BB962C8B-B14F-4D97-AF65-F5344CB8AC3E}">
        <p14:creationId xmlns:p14="http://schemas.microsoft.com/office/powerpoint/2010/main" val="257427597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If your property is a national or transnational serial site, then you will have the option of identifying which component(s) is/are affected by a particular factor in your answers to questions 4.15/4.16 (comment box).</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111</a:t>
            </a:fld>
            <a:endParaRPr lang="fr-FR"/>
          </a:p>
        </p:txBody>
      </p:sp>
    </p:spTree>
    <p:extLst>
      <p:ext uri="{BB962C8B-B14F-4D97-AF65-F5344CB8AC3E}">
        <p14:creationId xmlns:p14="http://schemas.microsoft.com/office/powerpoint/2010/main" val="185783190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If your property is a national or transnational serial site, then you will have the option of identifying which component(s) is/are affected by a particular factor in your answers to questions 4.15/4.16 (comment box).</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112</a:t>
            </a:fld>
            <a:endParaRPr lang="fr-FR"/>
          </a:p>
        </p:txBody>
      </p:sp>
    </p:spTree>
    <p:extLst>
      <p:ext uri="{BB962C8B-B14F-4D97-AF65-F5344CB8AC3E}">
        <p14:creationId xmlns:p14="http://schemas.microsoft.com/office/powerpoint/2010/main" val="123406091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the very end of the chapter you will be asked to predict what the state of conservation of your property will be at the next cycle of Periodic Reporting, </a:t>
            </a:r>
            <a:r>
              <a:rPr lang="en-GB" dirty="0" err="1"/>
              <a:t>ie</a:t>
            </a:r>
            <a:r>
              <a:rPr lang="en-GB" dirty="0"/>
              <a:t>. in 6 years.</a:t>
            </a:r>
          </a:p>
        </p:txBody>
      </p:sp>
      <p:sp>
        <p:nvSpPr>
          <p:cNvPr id="4" name="Slide Number Placeholder 3"/>
          <p:cNvSpPr>
            <a:spLocks noGrp="1"/>
          </p:cNvSpPr>
          <p:nvPr>
            <p:ph type="sldNum" sz="quarter" idx="10"/>
          </p:nvPr>
        </p:nvSpPr>
        <p:spPr/>
        <p:txBody>
          <a:bodyPr/>
          <a:lstStyle/>
          <a:p>
            <a:fld id="{CB391E06-6230-4F24-9C57-8EC3A23BD6DB}" type="slidenum">
              <a:rPr lang="fr-FR" smtClean="0"/>
              <a:t>113</a:t>
            </a:fld>
            <a:endParaRPr lang="fr-FR"/>
          </a:p>
        </p:txBody>
      </p:sp>
    </p:spTree>
    <p:extLst>
      <p:ext uri="{BB962C8B-B14F-4D97-AF65-F5344CB8AC3E}">
        <p14:creationId xmlns:p14="http://schemas.microsoft.com/office/powerpoint/2010/main" val="364388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15</a:t>
            </a:fld>
            <a:endParaRPr lang="fr-FR"/>
          </a:p>
        </p:txBody>
      </p:sp>
    </p:spTree>
    <p:extLst>
      <p:ext uri="{BB962C8B-B14F-4D97-AF65-F5344CB8AC3E}">
        <p14:creationId xmlns:p14="http://schemas.microsoft.com/office/powerpoint/2010/main" val="426989308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the very end of the chapter you will be asked to predict what the state of conservation of your property will be at the next cycle of Periodic Reporting, </a:t>
            </a:r>
            <a:r>
              <a:rPr lang="en-GB" dirty="0" err="1"/>
              <a:t>ie</a:t>
            </a:r>
            <a:r>
              <a:rPr lang="en-GB" dirty="0"/>
              <a:t>. in 6 years.</a:t>
            </a:r>
          </a:p>
        </p:txBody>
      </p:sp>
      <p:sp>
        <p:nvSpPr>
          <p:cNvPr id="4" name="Slide Number Placeholder 3"/>
          <p:cNvSpPr>
            <a:spLocks noGrp="1"/>
          </p:cNvSpPr>
          <p:nvPr>
            <p:ph type="sldNum" sz="quarter" idx="10"/>
          </p:nvPr>
        </p:nvSpPr>
        <p:spPr/>
        <p:txBody>
          <a:bodyPr/>
          <a:lstStyle/>
          <a:p>
            <a:fld id="{CB391E06-6230-4F24-9C57-8EC3A23BD6DB}" type="slidenum">
              <a:rPr lang="fr-FR" smtClean="0"/>
              <a:t>114</a:t>
            </a:fld>
            <a:endParaRPr lang="fr-FR"/>
          </a:p>
        </p:txBody>
      </p:sp>
    </p:spTree>
    <p:extLst>
      <p:ext uri="{BB962C8B-B14F-4D97-AF65-F5344CB8AC3E}">
        <p14:creationId xmlns:p14="http://schemas.microsoft.com/office/powerpoint/2010/main" val="205594842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391E06-6230-4F24-9C57-8EC3A23BD6DB}" type="slidenum">
              <a:rPr lang="fr-FR" smtClean="0"/>
              <a:t>115</a:t>
            </a:fld>
            <a:endParaRPr lang="fr-FR"/>
          </a:p>
        </p:txBody>
      </p:sp>
    </p:spTree>
    <p:extLst>
      <p:ext uri="{BB962C8B-B14F-4D97-AF65-F5344CB8AC3E}">
        <p14:creationId xmlns:p14="http://schemas.microsoft.com/office/powerpoint/2010/main" val="228052861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391E06-6230-4F24-9C57-8EC3A23BD6DB}" type="slidenum">
              <a:rPr lang="fr-FR" smtClean="0"/>
              <a:t>116</a:t>
            </a:fld>
            <a:endParaRPr lang="fr-FR"/>
          </a:p>
        </p:txBody>
      </p:sp>
    </p:spTree>
    <p:extLst>
      <p:ext uri="{BB962C8B-B14F-4D97-AF65-F5344CB8AC3E}">
        <p14:creationId xmlns:p14="http://schemas.microsoft.com/office/powerpoint/2010/main" val="352785480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Boundaries and buffer zones, whether these are known/effective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Legal framework – legal protection/whether it is adequate/how it works in practice</a:t>
            </a:r>
          </a:p>
          <a:p>
            <a:r>
              <a:rPr lang="en-GB" sz="1200" kern="1200" dirty="0">
                <a:solidFill>
                  <a:schemeClr val="tx1"/>
                </a:solidFill>
                <a:effectLst/>
                <a:latin typeface="+mn-lt"/>
                <a:ea typeface="+mn-ea"/>
                <a:cs typeface="+mn-cs"/>
              </a:rPr>
              <a:t>Management system/plan</a:t>
            </a:r>
          </a:p>
          <a:p>
            <a:r>
              <a:rPr lang="en-GB" sz="1200" kern="1200" dirty="0">
                <a:solidFill>
                  <a:schemeClr val="tx1"/>
                </a:solidFill>
                <a:effectLst/>
                <a:latin typeface="+mn-lt"/>
                <a:ea typeface="+mn-ea"/>
                <a:cs typeface="+mn-cs"/>
              </a:rPr>
              <a:t>-Historic Urban Landscape Recommendation</a:t>
            </a:r>
          </a:p>
          <a:p>
            <a:r>
              <a:rPr lang="en-GB" sz="1200" kern="1200" dirty="0">
                <a:solidFill>
                  <a:schemeClr val="tx1"/>
                </a:solidFill>
                <a:effectLst/>
                <a:latin typeface="+mn-lt"/>
                <a:ea typeface="+mn-ea"/>
                <a:cs typeface="+mn-cs"/>
              </a:rPr>
              <a:t>-Policy Document on the impacts of Climate Change</a:t>
            </a:r>
          </a:p>
          <a:p>
            <a:r>
              <a:rPr lang="en-GB" sz="1200" kern="1200" dirty="0">
                <a:solidFill>
                  <a:schemeClr val="tx1"/>
                </a:solidFill>
                <a:effectLst/>
                <a:latin typeface="+mn-lt"/>
                <a:ea typeface="+mn-ea"/>
                <a:cs typeface="+mn-cs"/>
              </a:rPr>
              <a:t>-Strategy for reducing Risks from Disasters</a:t>
            </a:r>
          </a:p>
          <a:p>
            <a:r>
              <a:rPr lang="en-GB" sz="1200" kern="1200" dirty="0">
                <a:solidFill>
                  <a:schemeClr val="tx1"/>
                </a:solidFill>
                <a:effectLst/>
                <a:latin typeface="+mn-lt"/>
                <a:ea typeface="+mn-ea"/>
                <a:cs typeface="+mn-cs"/>
              </a:rPr>
              <a:t>-Sustainable</a:t>
            </a:r>
            <a:r>
              <a:rPr lang="en-GB" sz="1200" kern="1200" baseline="0" dirty="0">
                <a:solidFill>
                  <a:schemeClr val="tx1"/>
                </a:solidFill>
                <a:effectLst/>
                <a:latin typeface="+mn-lt"/>
                <a:ea typeface="+mn-ea"/>
                <a:cs typeface="+mn-cs"/>
              </a:rPr>
              <a:t> Development Policy</a:t>
            </a:r>
            <a:endParaRPr lang="en-GB"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391E06-6230-4F24-9C57-8EC3A23BD6DB}" type="slidenum">
              <a:rPr lang="fr-FR" smtClean="0"/>
              <a:t>117</a:t>
            </a:fld>
            <a:endParaRPr lang="fr-FR"/>
          </a:p>
        </p:txBody>
      </p:sp>
    </p:spTree>
    <p:extLst>
      <p:ext uri="{BB962C8B-B14F-4D97-AF65-F5344CB8AC3E}">
        <p14:creationId xmlns:p14="http://schemas.microsoft.com/office/powerpoint/2010/main" val="22692071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Boundaries and buffer zones, whether these are known/effective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Legal framework – legal protection/whether it is adequate/how it works in practice</a:t>
            </a:r>
          </a:p>
          <a:p>
            <a:r>
              <a:rPr lang="en-GB" sz="1200" kern="1200" dirty="0">
                <a:solidFill>
                  <a:schemeClr val="tx1"/>
                </a:solidFill>
                <a:effectLst/>
                <a:latin typeface="+mn-lt"/>
                <a:ea typeface="+mn-ea"/>
                <a:cs typeface="+mn-cs"/>
              </a:rPr>
              <a:t>Management system/plan</a:t>
            </a:r>
          </a:p>
          <a:p>
            <a:r>
              <a:rPr lang="en-GB" sz="1200" kern="1200" dirty="0">
                <a:solidFill>
                  <a:schemeClr val="tx1"/>
                </a:solidFill>
                <a:effectLst/>
                <a:latin typeface="+mn-lt"/>
                <a:ea typeface="+mn-ea"/>
                <a:cs typeface="+mn-cs"/>
              </a:rPr>
              <a:t>-Historic Urban Landscape Recommendation</a:t>
            </a:r>
          </a:p>
          <a:p>
            <a:r>
              <a:rPr lang="en-GB" sz="1200" kern="1200" dirty="0">
                <a:solidFill>
                  <a:schemeClr val="tx1"/>
                </a:solidFill>
                <a:effectLst/>
                <a:latin typeface="+mn-lt"/>
                <a:ea typeface="+mn-ea"/>
                <a:cs typeface="+mn-cs"/>
              </a:rPr>
              <a:t>-Policy Document on the impacts of Climate Change</a:t>
            </a:r>
          </a:p>
          <a:p>
            <a:r>
              <a:rPr lang="en-GB" sz="1200" kern="1200" dirty="0">
                <a:solidFill>
                  <a:schemeClr val="tx1"/>
                </a:solidFill>
                <a:effectLst/>
                <a:latin typeface="+mn-lt"/>
                <a:ea typeface="+mn-ea"/>
                <a:cs typeface="+mn-cs"/>
              </a:rPr>
              <a:t>-Strategy for reducing Risks from Disasters</a:t>
            </a:r>
          </a:p>
          <a:p>
            <a:r>
              <a:rPr lang="en-GB" sz="1200" kern="1200" dirty="0">
                <a:solidFill>
                  <a:schemeClr val="tx1"/>
                </a:solidFill>
                <a:effectLst/>
                <a:latin typeface="+mn-lt"/>
                <a:ea typeface="+mn-ea"/>
                <a:cs typeface="+mn-cs"/>
              </a:rPr>
              <a:t>-Sustainable</a:t>
            </a:r>
            <a:r>
              <a:rPr lang="en-GB" sz="1200" kern="1200" baseline="0" dirty="0">
                <a:solidFill>
                  <a:schemeClr val="tx1"/>
                </a:solidFill>
                <a:effectLst/>
                <a:latin typeface="+mn-lt"/>
                <a:ea typeface="+mn-ea"/>
                <a:cs typeface="+mn-cs"/>
              </a:rPr>
              <a:t> Development Policy</a:t>
            </a:r>
            <a:endParaRPr lang="en-GB"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391E06-6230-4F24-9C57-8EC3A23BD6DB}" type="slidenum">
              <a:rPr lang="fr-FR" smtClean="0"/>
              <a:t>118</a:t>
            </a:fld>
            <a:endParaRPr lang="fr-FR"/>
          </a:p>
        </p:txBody>
      </p:sp>
    </p:spTree>
    <p:extLst>
      <p:ext uri="{BB962C8B-B14F-4D97-AF65-F5344CB8AC3E}">
        <p14:creationId xmlns:p14="http://schemas.microsoft.com/office/powerpoint/2010/main" val="169542724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391E06-6230-4F24-9C57-8EC3A23BD6DB}" type="slidenum">
              <a:rPr lang="fr-FR" smtClean="0"/>
              <a:t>119</a:t>
            </a:fld>
            <a:endParaRPr lang="fr-FR"/>
          </a:p>
        </p:txBody>
      </p:sp>
    </p:spTree>
    <p:extLst>
      <p:ext uri="{BB962C8B-B14F-4D97-AF65-F5344CB8AC3E}">
        <p14:creationId xmlns:p14="http://schemas.microsoft.com/office/powerpoint/2010/main" val="305384714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391E06-6230-4F24-9C57-8EC3A23BD6DB}" type="slidenum">
              <a:rPr lang="fr-FR" smtClean="0"/>
              <a:t>120</a:t>
            </a:fld>
            <a:endParaRPr lang="fr-FR"/>
          </a:p>
        </p:txBody>
      </p:sp>
    </p:spTree>
    <p:extLst>
      <p:ext uri="{BB962C8B-B14F-4D97-AF65-F5344CB8AC3E}">
        <p14:creationId xmlns:p14="http://schemas.microsoft.com/office/powerpoint/2010/main" val="27702977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391E06-6230-4F24-9C57-8EC3A23BD6DB}" type="slidenum">
              <a:rPr lang="fr-FR" smtClean="0"/>
              <a:t>121</a:t>
            </a:fld>
            <a:endParaRPr lang="fr-FR"/>
          </a:p>
        </p:txBody>
      </p:sp>
    </p:spTree>
    <p:extLst>
      <p:ext uri="{BB962C8B-B14F-4D97-AF65-F5344CB8AC3E}">
        <p14:creationId xmlns:p14="http://schemas.microsoft.com/office/powerpoint/2010/main" val="317554158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391E06-6230-4F24-9C57-8EC3A23BD6DB}" type="slidenum">
              <a:rPr lang="fr-FR" smtClean="0"/>
              <a:t>122</a:t>
            </a:fld>
            <a:endParaRPr lang="fr-FR"/>
          </a:p>
        </p:txBody>
      </p:sp>
    </p:spTree>
    <p:extLst>
      <p:ext uri="{BB962C8B-B14F-4D97-AF65-F5344CB8AC3E}">
        <p14:creationId xmlns:p14="http://schemas.microsoft.com/office/powerpoint/2010/main" val="168583033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391E06-6230-4F24-9C57-8EC3A23BD6DB}" type="slidenum">
              <a:rPr lang="fr-FR" smtClean="0"/>
              <a:t>123</a:t>
            </a:fld>
            <a:endParaRPr lang="fr-FR"/>
          </a:p>
        </p:txBody>
      </p:sp>
    </p:spTree>
    <p:extLst>
      <p:ext uri="{BB962C8B-B14F-4D97-AF65-F5344CB8AC3E}">
        <p14:creationId xmlns:p14="http://schemas.microsoft.com/office/powerpoint/2010/main" val="1274802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16</a:t>
            </a:fld>
            <a:endParaRPr lang="fr-FR"/>
          </a:p>
        </p:txBody>
      </p:sp>
    </p:spTree>
    <p:extLst>
      <p:ext uri="{BB962C8B-B14F-4D97-AF65-F5344CB8AC3E}">
        <p14:creationId xmlns:p14="http://schemas.microsoft.com/office/powerpoint/2010/main" val="369640114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391E06-6230-4F24-9C57-8EC3A23BD6DB}" type="slidenum">
              <a:rPr lang="fr-FR" smtClean="0"/>
              <a:t>124</a:t>
            </a:fld>
            <a:endParaRPr lang="fr-FR"/>
          </a:p>
        </p:txBody>
      </p:sp>
    </p:spTree>
    <p:extLst>
      <p:ext uri="{BB962C8B-B14F-4D97-AF65-F5344CB8AC3E}">
        <p14:creationId xmlns:p14="http://schemas.microsoft.com/office/powerpoint/2010/main" val="354689274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391E06-6230-4F24-9C57-8EC3A23BD6DB}" type="slidenum">
              <a:rPr lang="fr-FR" smtClean="0"/>
              <a:t>125</a:t>
            </a:fld>
            <a:endParaRPr lang="fr-FR"/>
          </a:p>
        </p:txBody>
      </p:sp>
    </p:spTree>
    <p:extLst>
      <p:ext uri="{BB962C8B-B14F-4D97-AF65-F5344CB8AC3E}">
        <p14:creationId xmlns:p14="http://schemas.microsoft.com/office/powerpoint/2010/main" val="323404474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391E06-6230-4F24-9C57-8EC3A23BD6DB}" type="slidenum">
              <a:rPr lang="fr-FR" smtClean="0"/>
              <a:t>126</a:t>
            </a:fld>
            <a:endParaRPr lang="fr-FR"/>
          </a:p>
        </p:txBody>
      </p:sp>
    </p:spTree>
    <p:extLst>
      <p:ext uri="{BB962C8B-B14F-4D97-AF65-F5344CB8AC3E}">
        <p14:creationId xmlns:p14="http://schemas.microsoft.com/office/powerpoint/2010/main" val="196303249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(suggestions for improvements, how data will be used, the training and support received etc.)</a:t>
            </a:r>
          </a:p>
        </p:txBody>
      </p:sp>
      <p:sp>
        <p:nvSpPr>
          <p:cNvPr id="4" name="Slide Number Placeholder 3"/>
          <p:cNvSpPr>
            <a:spLocks noGrp="1"/>
          </p:cNvSpPr>
          <p:nvPr>
            <p:ph type="sldNum" sz="quarter" idx="10"/>
          </p:nvPr>
        </p:nvSpPr>
        <p:spPr/>
        <p:txBody>
          <a:bodyPr/>
          <a:lstStyle/>
          <a:p>
            <a:fld id="{CB391E06-6230-4F24-9C57-8EC3A23BD6DB}" type="slidenum">
              <a:rPr lang="fr-FR" smtClean="0"/>
              <a:t>127</a:t>
            </a:fld>
            <a:endParaRPr lang="fr-FR"/>
          </a:p>
        </p:txBody>
      </p:sp>
    </p:spTree>
    <p:extLst>
      <p:ext uri="{BB962C8B-B14F-4D97-AF65-F5344CB8AC3E}">
        <p14:creationId xmlns:p14="http://schemas.microsoft.com/office/powerpoint/2010/main" val="77145514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(suggestions for improvements, how data will be used, the training and support received etc.)</a:t>
            </a:r>
          </a:p>
        </p:txBody>
      </p:sp>
      <p:sp>
        <p:nvSpPr>
          <p:cNvPr id="4" name="Slide Number Placeholder 3"/>
          <p:cNvSpPr>
            <a:spLocks noGrp="1"/>
          </p:cNvSpPr>
          <p:nvPr>
            <p:ph type="sldNum" sz="quarter" idx="10"/>
          </p:nvPr>
        </p:nvSpPr>
        <p:spPr/>
        <p:txBody>
          <a:bodyPr/>
          <a:lstStyle/>
          <a:p>
            <a:fld id="{CB391E06-6230-4F24-9C57-8EC3A23BD6DB}" type="slidenum">
              <a:rPr lang="fr-FR" smtClean="0"/>
              <a:t>128</a:t>
            </a:fld>
            <a:endParaRPr lang="fr-FR"/>
          </a:p>
        </p:txBody>
      </p:sp>
    </p:spTree>
    <p:extLst>
      <p:ext uri="{BB962C8B-B14F-4D97-AF65-F5344CB8AC3E}">
        <p14:creationId xmlns:p14="http://schemas.microsoft.com/office/powerpoint/2010/main" val="68767806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391E06-6230-4F24-9C57-8EC3A23BD6DB}" type="slidenum">
              <a:rPr lang="fr-FR" smtClean="0"/>
              <a:t>129</a:t>
            </a:fld>
            <a:endParaRPr lang="fr-FR"/>
          </a:p>
        </p:txBody>
      </p:sp>
    </p:spTree>
    <p:extLst>
      <p:ext uri="{BB962C8B-B14F-4D97-AF65-F5344CB8AC3E}">
        <p14:creationId xmlns:p14="http://schemas.microsoft.com/office/powerpoint/2010/main" val="240626796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391E06-6230-4F24-9C57-8EC3A23BD6DB}" type="slidenum">
              <a:rPr lang="fr-FR" smtClean="0"/>
              <a:t>130</a:t>
            </a:fld>
            <a:endParaRPr lang="fr-FR"/>
          </a:p>
        </p:txBody>
      </p:sp>
    </p:spTree>
    <p:extLst>
      <p:ext uri="{BB962C8B-B14F-4D97-AF65-F5344CB8AC3E}">
        <p14:creationId xmlns:p14="http://schemas.microsoft.com/office/powerpoint/2010/main" val="319957184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391E06-6230-4F24-9C57-8EC3A23BD6DB}" type="slidenum">
              <a:rPr lang="fr-FR" smtClean="0"/>
              <a:t>131</a:t>
            </a:fld>
            <a:endParaRPr lang="fr-FR"/>
          </a:p>
        </p:txBody>
      </p:sp>
    </p:spTree>
    <p:extLst>
      <p:ext uri="{BB962C8B-B14F-4D97-AF65-F5344CB8AC3E}">
        <p14:creationId xmlns:p14="http://schemas.microsoft.com/office/powerpoint/2010/main" val="256589789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391E06-6230-4F24-9C57-8EC3A23BD6DB}" type="slidenum">
              <a:rPr lang="fr-FR" smtClean="0"/>
              <a:t>132</a:t>
            </a:fld>
            <a:endParaRPr lang="fr-FR"/>
          </a:p>
        </p:txBody>
      </p:sp>
    </p:spTree>
    <p:extLst>
      <p:ext uri="{BB962C8B-B14F-4D97-AF65-F5344CB8AC3E}">
        <p14:creationId xmlns:p14="http://schemas.microsoft.com/office/powerpoint/2010/main" val="242587073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391E06-6230-4F24-9C57-8EC3A23BD6DB}" type="slidenum">
              <a:rPr lang="fr-FR" smtClean="0"/>
              <a:t>133</a:t>
            </a:fld>
            <a:endParaRPr lang="fr-FR"/>
          </a:p>
        </p:txBody>
      </p:sp>
    </p:spTree>
    <p:extLst>
      <p:ext uri="{BB962C8B-B14F-4D97-AF65-F5344CB8AC3E}">
        <p14:creationId xmlns:p14="http://schemas.microsoft.com/office/powerpoint/2010/main" val="2279926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17</a:t>
            </a:fld>
            <a:endParaRPr lang="fr-FR"/>
          </a:p>
        </p:txBody>
      </p:sp>
    </p:spTree>
    <p:extLst>
      <p:ext uri="{BB962C8B-B14F-4D97-AF65-F5344CB8AC3E}">
        <p14:creationId xmlns:p14="http://schemas.microsoft.com/office/powerpoint/2010/main" val="281323230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391E06-6230-4F24-9C57-8EC3A23BD6DB}" type="slidenum">
              <a:rPr lang="fr-FR" smtClean="0"/>
              <a:t>134</a:t>
            </a:fld>
            <a:endParaRPr lang="fr-FR"/>
          </a:p>
        </p:txBody>
      </p:sp>
    </p:spTree>
    <p:extLst>
      <p:ext uri="{BB962C8B-B14F-4D97-AF65-F5344CB8AC3E}">
        <p14:creationId xmlns:p14="http://schemas.microsoft.com/office/powerpoint/2010/main" val="146684678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391E06-6230-4F24-9C57-8EC3A23BD6DB}" type="slidenum">
              <a:rPr lang="fr-FR" smtClean="0"/>
              <a:t>135</a:t>
            </a:fld>
            <a:endParaRPr lang="fr-FR"/>
          </a:p>
        </p:txBody>
      </p:sp>
    </p:spTree>
    <p:extLst>
      <p:ext uri="{BB962C8B-B14F-4D97-AF65-F5344CB8AC3E}">
        <p14:creationId xmlns:p14="http://schemas.microsoft.com/office/powerpoint/2010/main" val="364972777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391E06-6230-4F24-9C57-8EC3A23BD6DB}" type="slidenum">
              <a:rPr lang="fr-FR" smtClean="0"/>
              <a:t>136</a:t>
            </a:fld>
            <a:endParaRPr lang="fr-FR"/>
          </a:p>
        </p:txBody>
      </p:sp>
    </p:spTree>
    <p:extLst>
      <p:ext uri="{BB962C8B-B14F-4D97-AF65-F5344CB8AC3E}">
        <p14:creationId xmlns:p14="http://schemas.microsoft.com/office/powerpoint/2010/main" val="366410433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391E06-6230-4F24-9C57-8EC3A23BD6DB}" type="slidenum">
              <a:rPr lang="fr-FR" smtClean="0"/>
              <a:t>137</a:t>
            </a:fld>
            <a:endParaRPr lang="fr-FR"/>
          </a:p>
        </p:txBody>
      </p:sp>
    </p:spTree>
    <p:extLst>
      <p:ext uri="{BB962C8B-B14F-4D97-AF65-F5344CB8AC3E}">
        <p14:creationId xmlns:p14="http://schemas.microsoft.com/office/powerpoint/2010/main" val="180596156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391E06-6230-4F24-9C57-8EC3A23BD6DB}" type="slidenum">
              <a:rPr lang="fr-FR" smtClean="0"/>
              <a:t>138</a:t>
            </a:fld>
            <a:endParaRPr lang="fr-FR"/>
          </a:p>
        </p:txBody>
      </p:sp>
    </p:spTree>
    <p:extLst>
      <p:ext uri="{BB962C8B-B14F-4D97-AF65-F5344CB8AC3E}">
        <p14:creationId xmlns:p14="http://schemas.microsoft.com/office/powerpoint/2010/main" val="162516921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tabLst>
                <a:tab pos="5018492" algn="l"/>
              </a:tabLst>
            </a:pPr>
            <a:r>
              <a:rPr lang="en-GB" altLang="zh-CN" sz="1400" dirty="0">
                <a:solidFill>
                  <a:prstClr val="black"/>
                </a:solidFill>
                <a:latin typeface="Calibri Light" panose="020F0302020204030204" pitchFamily="34" charset="0"/>
                <a:cs typeface="Calibri Light" panose="020F0302020204030204" pitchFamily="34" charset="0"/>
              </a:rPr>
              <a:t>Summary provided by State Party</a:t>
            </a:r>
          </a:p>
          <a:p>
            <a:pPr>
              <a:tabLst>
                <a:tab pos="5018492" algn="l"/>
              </a:tabLst>
            </a:pPr>
            <a:endParaRPr lang="en-GB" altLang="zh-CN" sz="500" dirty="0">
              <a:solidFill>
                <a:prstClr val="black"/>
              </a:solidFill>
              <a:latin typeface="Calibri Light" panose="020F0302020204030204" pitchFamily="34" charset="0"/>
              <a:cs typeface="Calibri Light" panose="020F0302020204030204" pitchFamily="34" charset="0"/>
            </a:endParaRPr>
          </a:p>
          <a:p>
            <a:pPr algn="just">
              <a:tabLst>
                <a:tab pos="5018492" algn="l"/>
              </a:tabLst>
            </a:pPr>
            <a:r>
              <a:rPr lang="en-GB" altLang="zh-CN" sz="1200" dirty="0">
                <a:solidFill>
                  <a:prstClr val="black"/>
                </a:solidFill>
              </a:rPr>
              <a:t>The Renewal Area covers an area of 90,942.16 m², and situated within the Protection Zone of Land Walls, between </a:t>
            </a:r>
            <a:r>
              <a:rPr lang="en-GB" altLang="zh-CN" sz="1200" dirty="0" err="1">
                <a:solidFill>
                  <a:prstClr val="black"/>
                </a:solidFill>
              </a:rPr>
              <a:t>Edirnekapı</a:t>
            </a:r>
            <a:r>
              <a:rPr lang="en-GB" altLang="zh-CN" sz="1200" dirty="0">
                <a:solidFill>
                  <a:prstClr val="black"/>
                </a:solidFill>
              </a:rPr>
              <a:t> and </a:t>
            </a:r>
            <a:r>
              <a:rPr lang="en-GB" altLang="zh-CN" sz="1200" dirty="0" err="1">
                <a:solidFill>
                  <a:prstClr val="black"/>
                </a:solidFill>
              </a:rPr>
              <a:t>Vatan</a:t>
            </a:r>
            <a:r>
              <a:rPr lang="en-GB" altLang="zh-CN" sz="1200" dirty="0">
                <a:solidFill>
                  <a:prstClr val="black"/>
                </a:solidFill>
              </a:rPr>
              <a:t> Avenue. The project site covers 12 plots and 378 parcels. 46 of the registered properties feature civil architecture styles, while 15 are monumental structures. A 13,000 m² area owned by our Municipality has also been included in the project, in order to build and sufficiently meet the amount of housing needed.</a:t>
            </a:r>
          </a:p>
          <a:p>
            <a:pPr algn="just">
              <a:tabLst>
                <a:tab pos="5018492" algn="l"/>
              </a:tabLst>
            </a:pPr>
            <a:endParaRPr lang="en-GB" altLang="zh-CN" sz="500" dirty="0">
              <a:solidFill>
                <a:prstClr val="black"/>
              </a:solidFill>
            </a:endParaRPr>
          </a:p>
          <a:p>
            <a:pPr algn="just">
              <a:tabLst>
                <a:tab pos="5018492" algn="l"/>
              </a:tabLst>
            </a:pPr>
            <a:r>
              <a:rPr lang="en-GB" altLang="zh-CN" sz="1200" dirty="0">
                <a:solidFill>
                  <a:prstClr val="black"/>
                </a:solidFill>
              </a:rPr>
              <a:t>The target here is to avoid demolishing taking place inside the area and reintegrate it with the city, based on a renewal model regarding the physical space, and allowing property owners to enjoy their property rights.</a:t>
            </a:r>
          </a:p>
          <a:p>
            <a:pPr algn="just">
              <a:tabLst>
                <a:tab pos="5018492" algn="l"/>
              </a:tabLst>
            </a:pPr>
            <a:endParaRPr lang="en-GB" altLang="zh-CN" sz="500" dirty="0">
              <a:solidFill>
                <a:prstClr val="black"/>
              </a:solidFill>
            </a:endParaRPr>
          </a:p>
          <a:p>
            <a:pPr algn="just">
              <a:tabLst>
                <a:tab pos="5018492" algn="l"/>
              </a:tabLst>
            </a:pPr>
            <a:r>
              <a:rPr lang="en-GB" altLang="zh-CN" sz="1200" dirty="0">
                <a:solidFill>
                  <a:prstClr val="black"/>
                </a:solidFill>
              </a:rPr>
              <a:t>Registered properties were taken into great account during preparation of projects. As a result, 24 registered properties of that time were increased up to 30, together with the properties our Municipality proposed for registration. Renewal implementation project for the site was drawn up according to the draft design approved on 02.11.2007. The Conservation Board for Renewal Areas granted a plot-based approved in 2010. Properties were further </a:t>
            </a:r>
            <a:r>
              <a:rPr lang="en-GB" altLang="zh-CN" sz="1200" dirty="0" err="1">
                <a:solidFill>
                  <a:prstClr val="black"/>
                </a:solidFill>
              </a:rPr>
              <a:t>analyzed</a:t>
            </a:r>
            <a:r>
              <a:rPr lang="en-GB" altLang="zh-CN" sz="1200" dirty="0">
                <a:solidFill>
                  <a:prstClr val="black"/>
                </a:solidFill>
              </a:rPr>
              <a:t> while renewal implementation projects were drafted, and other structures were also spotted for registration. Thus, the number of registered properties featuring civil architecture styles increased to 46. Survey, restitution and restoration projects for all the registered properties within the renewal area were drafted and approved. All registered properties will be restored in accordance with approved projects. Studies have also started for restoration of the cultural properties within the site, such as monumental mosques and fountains, with the cooperation of the General Directorate of Foundations and Istanbul Metropolitan Municipality.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391E06-6230-4F24-9C57-8EC3A23BD6DB}" type="slidenum">
              <a:rPr lang="fr-FR" smtClean="0"/>
              <a:t>139</a:t>
            </a:fld>
            <a:endParaRPr lang="fr-FR"/>
          </a:p>
        </p:txBody>
      </p:sp>
    </p:spTree>
    <p:extLst>
      <p:ext uri="{BB962C8B-B14F-4D97-AF65-F5344CB8AC3E}">
        <p14:creationId xmlns:p14="http://schemas.microsoft.com/office/powerpoint/2010/main" val="386848978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391E06-6230-4F24-9C57-8EC3A23BD6DB}" type="slidenum">
              <a:rPr lang="fr-FR" smtClean="0"/>
              <a:t>140</a:t>
            </a:fld>
            <a:endParaRPr lang="fr-FR"/>
          </a:p>
        </p:txBody>
      </p:sp>
    </p:spTree>
    <p:extLst>
      <p:ext uri="{BB962C8B-B14F-4D97-AF65-F5344CB8AC3E}">
        <p14:creationId xmlns:p14="http://schemas.microsoft.com/office/powerpoint/2010/main" val="249718825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391E06-6230-4F24-9C57-8EC3A23BD6DB}" type="slidenum">
              <a:rPr lang="fr-FR" smtClean="0"/>
              <a:t>141</a:t>
            </a:fld>
            <a:endParaRPr lang="fr-FR"/>
          </a:p>
        </p:txBody>
      </p:sp>
    </p:spTree>
    <p:extLst>
      <p:ext uri="{BB962C8B-B14F-4D97-AF65-F5344CB8AC3E}">
        <p14:creationId xmlns:p14="http://schemas.microsoft.com/office/powerpoint/2010/main" val="102236379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391E06-6230-4F24-9C57-8EC3A23BD6DB}" type="slidenum">
              <a:rPr lang="fr-FR" smtClean="0"/>
              <a:t>142</a:t>
            </a:fld>
            <a:endParaRPr lang="fr-FR"/>
          </a:p>
        </p:txBody>
      </p:sp>
    </p:spTree>
    <p:extLst>
      <p:ext uri="{BB962C8B-B14F-4D97-AF65-F5344CB8AC3E}">
        <p14:creationId xmlns:p14="http://schemas.microsoft.com/office/powerpoint/2010/main" val="364894897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143</a:t>
            </a:fld>
            <a:endParaRPr lang="fr-FR"/>
          </a:p>
        </p:txBody>
      </p:sp>
    </p:spTree>
    <p:extLst>
      <p:ext uri="{BB962C8B-B14F-4D97-AF65-F5344CB8AC3E}">
        <p14:creationId xmlns:p14="http://schemas.microsoft.com/office/powerpoint/2010/main" val="3519661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18</a:t>
            </a:fld>
            <a:endParaRPr lang="fr-FR"/>
          </a:p>
        </p:txBody>
      </p:sp>
    </p:spTree>
    <p:extLst>
      <p:ext uri="{BB962C8B-B14F-4D97-AF65-F5344CB8AC3E}">
        <p14:creationId xmlns:p14="http://schemas.microsoft.com/office/powerpoint/2010/main" val="72138277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144</a:t>
            </a:fld>
            <a:endParaRPr lang="fr-FR"/>
          </a:p>
        </p:txBody>
      </p:sp>
    </p:spTree>
    <p:extLst>
      <p:ext uri="{BB962C8B-B14F-4D97-AF65-F5344CB8AC3E}">
        <p14:creationId xmlns:p14="http://schemas.microsoft.com/office/powerpoint/2010/main" val="356000639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145</a:t>
            </a:fld>
            <a:endParaRPr lang="fr-FR"/>
          </a:p>
        </p:txBody>
      </p:sp>
    </p:spTree>
    <p:extLst>
      <p:ext uri="{BB962C8B-B14F-4D97-AF65-F5344CB8AC3E}">
        <p14:creationId xmlns:p14="http://schemas.microsoft.com/office/powerpoint/2010/main" val="168218476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146</a:t>
            </a:fld>
            <a:endParaRPr lang="fr-FR"/>
          </a:p>
        </p:txBody>
      </p:sp>
    </p:spTree>
    <p:extLst>
      <p:ext uri="{BB962C8B-B14F-4D97-AF65-F5344CB8AC3E}">
        <p14:creationId xmlns:p14="http://schemas.microsoft.com/office/powerpoint/2010/main" val="309317313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147</a:t>
            </a:fld>
            <a:endParaRPr lang="fr-FR"/>
          </a:p>
        </p:txBody>
      </p:sp>
    </p:spTree>
    <p:extLst>
      <p:ext uri="{BB962C8B-B14F-4D97-AF65-F5344CB8AC3E}">
        <p14:creationId xmlns:p14="http://schemas.microsoft.com/office/powerpoint/2010/main" val="392260437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148</a:t>
            </a:fld>
            <a:endParaRPr lang="fr-FR"/>
          </a:p>
        </p:txBody>
      </p:sp>
    </p:spTree>
    <p:extLst>
      <p:ext uri="{BB962C8B-B14F-4D97-AF65-F5344CB8AC3E}">
        <p14:creationId xmlns:p14="http://schemas.microsoft.com/office/powerpoint/2010/main" val="374338776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Module 1</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24/08/2018</a:t>
            </a: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The Periodic Reporting Exercise fundamentals</a:t>
            </a: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391E06-6230-4F24-9C57-8EC3A23BD6D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6275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19</a:t>
            </a:fld>
            <a:endParaRPr lang="fr-FR"/>
          </a:p>
        </p:txBody>
      </p:sp>
    </p:spTree>
    <p:extLst>
      <p:ext uri="{BB962C8B-B14F-4D97-AF65-F5344CB8AC3E}">
        <p14:creationId xmlns:p14="http://schemas.microsoft.com/office/powerpoint/2010/main" val="1986876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20</a:t>
            </a:fld>
            <a:endParaRPr lang="fr-FR"/>
          </a:p>
        </p:txBody>
      </p:sp>
    </p:spTree>
    <p:extLst>
      <p:ext uri="{BB962C8B-B14F-4D97-AF65-F5344CB8AC3E}">
        <p14:creationId xmlns:p14="http://schemas.microsoft.com/office/powerpoint/2010/main" val="21427191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to these and other questions can be found in the Site Managers Handbook</a:t>
            </a:r>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21</a:t>
            </a:fld>
            <a:endParaRPr lang="fr-FR"/>
          </a:p>
        </p:txBody>
      </p:sp>
    </p:spTree>
    <p:extLst>
      <p:ext uri="{BB962C8B-B14F-4D97-AF65-F5344CB8AC3E}">
        <p14:creationId xmlns:p14="http://schemas.microsoft.com/office/powerpoint/2010/main" val="40787325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to these and other questions can be found in the Site Managers Handbook</a:t>
            </a:r>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22</a:t>
            </a:fld>
            <a:endParaRPr lang="fr-FR"/>
          </a:p>
        </p:txBody>
      </p:sp>
    </p:spTree>
    <p:extLst>
      <p:ext uri="{BB962C8B-B14F-4D97-AF65-F5344CB8AC3E}">
        <p14:creationId xmlns:p14="http://schemas.microsoft.com/office/powerpoint/2010/main" val="18447648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Login/Logout</a:t>
            </a:r>
          </a:p>
          <a:p>
            <a:pPr marL="228600" indent="-228600">
              <a:buAutoNum type="arabicPeriod"/>
            </a:pPr>
            <a:r>
              <a:rPr lang="en-US" dirty="0"/>
              <a:t>Back to main PR</a:t>
            </a:r>
            <a:r>
              <a:rPr lang="en-US" baseline="0" dirty="0"/>
              <a:t> page</a:t>
            </a:r>
          </a:p>
          <a:p>
            <a:pPr marL="228600" indent="-228600">
              <a:buAutoNum type="arabicPeriod"/>
            </a:pPr>
            <a:r>
              <a:rPr lang="en-US" baseline="0" dirty="0"/>
              <a:t>Print/export</a:t>
            </a:r>
          </a:p>
          <a:p>
            <a:pPr marL="228600" indent="-228600">
              <a:buAutoNum type="arabicPeriod"/>
            </a:pPr>
            <a:r>
              <a:rPr lang="en-US" baseline="0" dirty="0"/>
              <a:t>Progress</a:t>
            </a:r>
          </a:p>
          <a:p>
            <a:pPr marL="228600" indent="-228600">
              <a:buAutoNum type="arabicPeriod"/>
            </a:pPr>
            <a:r>
              <a:rPr lang="en-US" baseline="0" dirty="0"/>
              <a:t>Search box</a:t>
            </a:r>
          </a:p>
          <a:p>
            <a:pPr marL="228600" indent="-228600">
              <a:buAutoNum type="arabicPeriod"/>
            </a:pPr>
            <a:r>
              <a:rPr lang="en-US" baseline="0" dirty="0"/>
              <a:t>Chapter title</a:t>
            </a:r>
          </a:p>
          <a:p>
            <a:pPr marL="228600" indent="-228600">
              <a:buAutoNum type="arabicPeriod"/>
            </a:pPr>
            <a:r>
              <a:rPr lang="en-US" baseline="0" dirty="0"/>
              <a:t>Sub-chapter question</a:t>
            </a:r>
          </a:p>
          <a:p>
            <a:pPr marL="228600" indent="-228600">
              <a:buAutoNum type="arabicPeriod"/>
            </a:pPr>
            <a:r>
              <a:rPr lang="en-US" baseline="0" dirty="0"/>
              <a:t>Completion chapter</a:t>
            </a:r>
          </a:p>
          <a:p>
            <a:pPr marL="228600" indent="-228600">
              <a:buAutoNum type="arabicPeriod"/>
            </a:pPr>
            <a:r>
              <a:rPr lang="en-US" baseline="0" dirty="0"/>
              <a:t>Expand/collapse</a:t>
            </a:r>
          </a:p>
          <a:p>
            <a:pPr marL="228600" indent="-228600">
              <a:buAutoNum type="arabicPeriod"/>
            </a:pPr>
            <a:r>
              <a:rPr lang="en-US" baseline="0" dirty="0"/>
              <a:t>10. Navigation</a:t>
            </a:r>
          </a:p>
          <a:p>
            <a:pPr marL="228600" indent="-228600">
              <a:buAutoNum type="arabicPeriod"/>
            </a:pPr>
            <a:r>
              <a:rPr lang="en-US" baseline="0" dirty="0"/>
              <a:t>Chapter description </a:t>
            </a:r>
          </a:p>
          <a:p>
            <a:pPr marL="228600" indent="-228600">
              <a:buAutoNum type="arabicPeriod"/>
            </a:pPr>
            <a:r>
              <a:rPr lang="en-US" baseline="0" dirty="0"/>
              <a:t>Question number</a:t>
            </a:r>
          </a:p>
          <a:p>
            <a:pPr marL="228600" indent="-228600">
              <a:buAutoNum type="arabicPeriod"/>
            </a:pPr>
            <a:r>
              <a:rPr lang="en-US" baseline="0" dirty="0"/>
              <a:t>Guidance button</a:t>
            </a:r>
          </a:p>
          <a:p>
            <a:pPr marL="228600" indent="-228600">
              <a:buAutoNum type="arabicPeriod"/>
            </a:pPr>
            <a:r>
              <a:rPr lang="en-US" baseline="0" dirty="0"/>
              <a:t>Guidance box</a:t>
            </a:r>
          </a:p>
          <a:p>
            <a:pPr marL="228600" indent="-228600">
              <a:buAutoNum type="arabicPeriod"/>
            </a:pPr>
            <a:r>
              <a:rPr lang="en-US" baseline="0" dirty="0"/>
              <a:t>Prefilled answer</a:t>
            </a:r>
          </a:p>
          <a:p>
            <a:pPr marL="228600" indent="-228600">
              <a:buAutoNum type="arabicPeriod"/>
            </a:pPr>
            <a:r>
              <a:rPr lang="en-US" baseline="0" dirty="0"/>
              <a:t>Question type</a:t>
            </a:r>
          </a:p>
          <a:p>
            <a:pPr marL="228600" indent="-228600">
              <a:buAutoNum type="arabicPeriod"/>
            </a:pPr>
            <a:r>
              <a:rPr lang="en-US" baseline="0" dirty="0"/>
              <a:t>Note</a:t>
            </a:r>
          </a:p>
          <a:p>
            <a:pPr marL="228600" indent="-228600">
              <a:buAutoNum type="arabicPeriod"/>
            </a:pPr>
            <a:r>
              <a:rPr lang="en-US" baseline="0" dirty="0"/>
              <a:t>Comment box</a:t>
            </a:r>
          </a:p>
          <a:p>
            <a:pPr marL="228600" indent="-228600">
              <a:buAutoNum type="arabicPeriod"/>
            </a:pPr>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23</a:t>
            </a:fld>
            <a:endParaRPr lang="fr-FR"/>
          </a:p>
        </p:txBody>
      </p:sp>
    </p:spTree>
    <p:extLst>
      <p:ext uri="{BB962C8B-B14F-4D97-AF65-F5344CB8AC3E}">
        <p14:creationId xmlns:p14="http://schemas.microsoft.com/office/powerpoint/2010/main" val="154079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fr-FR"/>
              <a:t>Module 1</a:t>
            </a:r>
          </a:p>
        </p:txBody>
      </p:sp>
      <p:sp>
        <p:nvSpPr>
          <p:cNvPr id="5" name="Date Placeholder 4"/>
          <p:cNvSpPr>
            <a:spLocks noGrp="1"/>
          </p:cNvSpPr>
          <p:nvPr>
            <p:ph type="dt" idx="11"/>
          </p:nvPr>
        </p:nvSpPr>
        <p:spPr/>
        <p:txBody>
          <a:bodyPr/>
          <a:lstStyle/>
          <a:p>
            <a:r>
              <a:rPr lang="fr-FR"/>
              <a:t>24/08/2018</a:t>
            </a:r>
          </a:p>
        </p:txBody>
      </p:sp>
      <p:sp>
        <p:nvSpPr>
          <p:cNvPr id="6" name="Footer Placeholder 5"/>
          <p:cNvSpPr>
            <a:spLocks noGrp="1"/>
          </p:cNvSpPr>
          <p:nvPr>
            <p:ph type="ftr" sz="quarter" idx="12"/>
          </p:nvPr>
        </p:nvSpPr>
        <p:spPr/>
        <p:txBody>
          <a:bodyPr/>
          <a:lstStyle/>
          <a:p>
            <a:r>
              <a:rPr lang="fr-FR"/>
              <a:t>The Periodic Reporting Exercise fundamentals</a:t>
            </a:r>
          </a:p>
        </p:txBody>
      </p:sp>
      <p:sp>
        <p:nvSpPr>
          <p:cNvPr id="7" name="Slide Number Placeholder 6"/>
          <p:cNvSpPr>
            <a:spLocks noGrp="1"/>
          </p:cNvSpPr>
          <p:nvPr>
            <p:ph type="sldNum" sz="quarter" idx="13"/>
          </p:nvPr>
        </p:nvSpPr>
        <p:spPr/>
        <p:txBody>
          <a:bodyPr/>
          <a:lstStyle/>
          <a:p>
            <a:fld id="{CB391E06-6230-4F24-9C57-8EC3A23BD6DB}" type="slidenum">
              <a:rPr lang="fr-FR" smtClean="0"/>
              <a:t>6</a:t>
            </a:fld>
            <a:endParaRPr lang="fr-FR"/>
          </a:p>
        </p:txBody>
      </p:sp>
    </p:spTree>
    <p:extLst>
      <p:ext uri="{BB962C8B-B14F-4D97-AF65-F5344CB8AC3E}">
        <p14:creationId xmlns:p14="http://schemas.microsoft.com/office/powerpoint/2010/main" val="42000383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Login/Logout</a:t>
            </a:r>
          </a:p>
          <a:p>
            <a:pPr marL="228600" indent="-228600">
              <a:buAutoNum type="arabicPeriod"/>
            </a:pPr>
            <a:r>
              <a:rPr lang="en-US" dirty="0"/>
              <a:t>Back to main PR</a:t>
            </a:r>
            <a:r>
              <a:rPr lang="en-US" baseline="0" dirty="0"/>
              <a:t> page</a:t>
            </a:r>
          </a:p>
          <a:p>
            <a:pPr marL="228600" indent="-228600">
              <a:buAutoNum type="arabicPeriod"/>
            </a:pPr>
            <a:r>
              <a:rPr lang="en-US" baseline="0" dirty="0"/>
              <a:t>Print/export</a:t>
            </a:r>
          </a:p>
          <a:p>
            <a:pPr marL="228600" indent="-228600">
              <a:buAutoNum type="arabicPeriod"/>
            </a:pPr>
            <a:r>
              <a:rPr lang="en-US" baseline="0" dirty="0"/>
              <a:t>Progress</a:t>
            </a:r>
          </a:p>
          <a:p>
            <a:pPr marL="228600" indent="-228600">
              <a:buAutoNum type="arabicPeriod"/>
            </a:pPr>
            <a:r>
              <a:rPr lang="en-US" baseline="0" dirty="0"/>
              <a:t>Search box</a:t>
            </a:r>
          </a:p>
          <a:p>
            <a:pPr marL="228600" indent="-228600">
              <a:buAutoNum type="arabicPeriod"/>
            </a:pPr>
            <a:r>
              <a:rPr lang="en-US" baseline="0" dirty="0"/>
              <a:t>Chapter title</a:t>
            </a:r>
          </a:p>
          <a:p>
            <a:pPr marL="228600" indent="-228600">
              <a:buAutoNum type="arabicPeriod"/>
            </a:pPr>
            <a:r>
              <a:rPr lang="en-US" baseline="0" dirty="0"/>
              <a:t>Sub-chapter question</a:t>
            </a:r>
          </a:p>
          <a:p>
            <a:pPr marL="228600" indent="-228600">
              <a:buAutoNum type="arabicPeriod"/>
            </a:pPr>
            <a:r>
              <a:rPr lang="en-US" baseline="0" dirty="0"/>
              <a:t>Completion chapter</a:t>
            </a:r>
          </a:p>
          <a:p>
            <a:pPr marL="228600" indent="-228600">
              <a:buAutoNum type="arabicPeriod"/>
            </a:pPr>
            <a:r>
              <a:rPr lang="en-US" baseline="0" dirty="0"/>
              <a:t>Expand/collapse</a:t>
            </a:r>
          </a:p>
          <a:p>
            <a:pPr marL="228600" indent="-228600">
              <a:buAutoNum type="arabicPeriod"/>
            </a:pPr>
            <a:r>
              <a:rPr lang="en-US" baseline="0" dirty="0"/>
              <a:t>10. Navigation</a:t>
            </a:r>
          </a:p>
          <a:p>
            <a:pPr marL="228600" indent="-228600">
              <a:buAutoNum type="arabicPeriod"/>
            </a:pPr>
            <a:r>
              <a:rPr lang="en-US" baseline="0" dirty="0"/>
              <a:t>Chapter description </a:t>
            </a:r>
          </a:p>
          <a:p>
            <a:pPr marL="228600" indent="-228600">
              <a:buAutoNum type="arabicPeriod"/>
            </a:pPr>
            <a:r>
              <a:rPr lang="en-US" baseline="0" dirty="0"/>
              <a:t>Question number</a:t>
            </a:r>
          </a:p>
          <a:p>
            <a:pPr marL="228600" indent="-228600">
              <a:buAutoNum type="arabicPeriod"/>
            </a:pPr>
            <a:r>
              <a:rPr lang="en-US" baseline="0" dirty="0"/>
              <a:t>Guidance button</a:t>
            </a:r>
          </a:p>
          <a:p>
            <a:pPr marL="228600" indent="-228600">
              <a:buAutoNum type="arabicPeriod"/>
            </a:pPr>
            <a:r>
              <a:rPr lang="en-US" baseline="0" dirty="0"/>
              <a:t>Guidance box</a:t>
            </a:r>
          </a:p>
          <a:p>
            <a:pPr marL="228600" indent="-228600">
              <a:buAutoNum type="arabicPeriod"/>
            </a:pPr>
            <a:r>
              <a:rPr lang="en-US" baseline="0" dirty="0"/>
              <a:t>Prefilled answer</a:t>
            </a:r>
          </a:p>
          <a:p>
            <a:pPr marL="228600" indent="-228600">
              <a:buAutoNum type="arabicPeriod"/>
            </a:pPr>
            <a:r>
              <a:rPr lang="en-US" baseline="0" dirty="0"/>
              <a:t>Question type</a:t>
            </a:r>
          </a:p>
          <a:p>
            <a:pPr marL="228600" indent="-228600">
              <a:buAutoNum type="arabicPeriod"/>
            </a:pPr>
            <a:r>
              <a:rPr lang="en-US" baseline="0" dirty="0"/>
              <a:t>Note</a:t>
            </a:r>
          </a:p>
          <a:p>
            <a:pPr marL="228600" indent="-228600">
              <a:buAutoNum type="arabicPeriod"/>
            </a:pPr>
            <a:r>
              <a:rPr lang="en-US" baseline="0" dirty="0"/>
              <a:t>Comment box</a:t>
            </a:r>
          </a:p>
          <a:p>
            <a:pPr marL="228600" indent="-228600">
              <a:buAutoNum type="arabicPeriod"/>
            </a:pPr>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24</a:t>
            </a:fld>
            <a:endParaRPr lang="fr-FR"/>
          </a:p>
        </p:txBody>
      </p:sp>
    </p:spTree>
    <p:extLst>
      <p:ext uri="{BB962C8B-B14F-4D97-AF65-F5344CB8AC3E}">
        <p14:creationId xmlns:p14="http://schemas.microsoft.com/office/powerpoint/2010/main" val="21029381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25</a:t>
            </a:fld>
            <a:endParaRPr lang="fr-FR"/>
          </a:p>
        </p:txBody>
      </p:sp>
    </p:spTree>
    <p:extLst>
      <p:ext uri="{BB962C8B-B14F-4D97-AF65-F5344CB8AC3E}">
        <p14:creationId xmlns:p14="http://schemas.microsoft.com/office/powerpoint/2010/main" val="12055171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26</a:t>
            </a:fld>
            <a:endParaRPr lang="fr-FR"/>
          </a:p>
        </p:txBody>
      </p:sp>
    </p:spTree>
    <p:extLst>
      <p:ext uri="{BB962C8B-B14F-4D97-AF65-F5344CB8AC3E}">
        <p14:creationId xmlns:p14="http://schemas.microsoft.com/office/powerpoint/2010/main" val="3247034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list of these functions is available</a:t>
            </a:r>
            <a:r>
              <a:rPr lang="en-US" baseline="0" dirty="0"/>
              <a:t> in the SM handbook</a:t>
            </a:r>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27</a:t>
            </a:fld>
            <a:endParaRPr lang="fr-FR"/>
          </a:p>
        </p:txBody>
      </p:sp>
    </p:spTree>
    <p:extLst>
      <p:ext uri="{BB962C8B-B14F-4D97-AF65-F5344CB8AC3E}">
        <p14:creationId xmlns:p14="http://schemas.microsoft.com/office/powerpoint/2010/main" val="19324627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list of these functions is available</a:t>
            </a:r>
            <a:r>
              <a:rPr lang="en-US" baseline="0" dirty="0"/>
              <a:t> in the SM handbook</a:t>
            </a:r>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28</a:t>
            </a:fld>
            <a:endParaRPr lang="fr-FR"/>
          </a:p>
        </p:txBody>
      </p:sp>
    </p:spTree>
    <p:extLst>
      <p:ext uri="{BB962C8B-B14F-4D97-AF65-F5344CB8AC3E}">
        <p14:creationId xmlns:p14="http://schemas.microsoft.com/office/powerpoint/2010/main" val="35255903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29</a:t>
            </a:fld>
            <a:endParaRPr lang="fr-FR"/>
          </a:p>
        </p:txBody>
      </p:sp>
    </p:spTree>
    <p:extLst>
      <p:ext uri="{BB962C8B-B14F-4D97-AF65-F5344CB8AC3E}">
        <p14:creationId xmlns:p14="http://schemas.microsoft.com/office/powerpoint/2010/main" val="32043376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30</a:t>
            </a:fld>
            <a:endParaRPr lang="fr-FR"/>
          </a:p>
        </p:txBody>
      </p:sp>
    </p:spTree>
    <p:extLst>
      <p:ext uri="{BB962C8B-B14F-4D97-AF65-F5344CB8AC3E}">
        <p14:creationId xmlns:p14="http://schemas.microsoft.com/office/powerpoint/2010/main" val="3283363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31</a:t>
            </a:fld>
            <a:endParaRPr lang="fr-FR"/>
          </a:p>
        </p:txBody>
      </p:sp>
    </p:spTree>
    <p:extLst>
      <p:ext uri="{BB962C8B-B14F-4D97-AF65-F5344CB8AC3E}">
        <p14:creationId xmlns:p14="http://schemas.microsoft.com/office/powerpoint/2010/main" val="5514806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32</a:t>
            </a:fld>
            <a:endParaRPr lang="fr-FR"/>
          </a:p>
        </p:txBody>
      </p:sp>
    </p:spTree>
    <p:extLst>
      <p:ext uri="{BB962C8B-B14F-4D97-AF65-F5344CB8AC3E}">
        <p14:creationId xmlns:p14="http://schemas.microsoft.com/office/powerpoint/2010/main" val="13470223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33</a:t>
            </a:fld>
            <a:endParaRPr lang="fr-FR"/>
          </a:p>
        </p:txBody>
      </p:sp>
    </p:spTree>
    <p:extLst>
      <p:ext uri="{BB962C8B-B14F-4D97-AF65-F5344CB8AC3E}">
        <p14:creationId xmlns:p14="http://schemas.microsoft.com/office/powerpoint/2010/main" val="3349413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fr-FR"/>
              <a:t>Module 1</a:t>
            </a:r>
          </a:p>
        </p:txBody>
      </p:sp>
      <p:sp>
        <p:nvSpPr>
          <p:cNvPr id="5" name="Date Placeholder 4"/>
          <p:cNvSpPr>
            <a:spLocks noGrp="1"/>
          </p:cNvSpPr>
          <p:nvPr>
            <p:ph type="dt" idx="11"/>
          </p:nvPr>
        </p:nvSpPr>
        <p:spPr/>
        <p:txBody>
          <a:bodyPr/>
          <a:lstStyle/>
          <a:p>
            <a:r>
              <a:rPr lang="fr-FR"/>
              <a:t>24/08/2018</a:t>
            </a:r>
          </a:p>
        </p:txBody>
      </p:sp>
      <p:sp>
        <p:nvSpPr>
          <p:cNvPr id="6" name="Footer Placeholder 5"/>
          <p:cNvSpPr>
            <a:spLocks noGrp="1"/>
          </p:cNvSpPr>
          <p:nvPr>
            <p:ph type="ftr" sz="quarter" idx="12"/>
          </p:nvPr>
        </p:nvSpPr>
        <p:spPr/>
        <p:txBody>
          <a:bodyPr/>
          <a:lstStyle/>
          <a:p>
            <a:r>
              <a:rPr lang="fr-FR"/>
              <a:t>The Periodic Reporting Exercise fundamentals</a:t>
            </a:r>
          </a:p>
        </p:txBody>
      </p:sp>
      <p:sp>
        <p:nvSpPr>
          <p:cNvPr id="7" name="Slide Number Placeholder 6"/>
          <p:cNvSpPr>
            <a:spLocks noGrp="1"/>
          </p:cNvSpPr>
          <p:nvPr>
            <p:ph type="sldNum" sz="quarter" idx="13"/>
          </p:nvPr>
        </p:nvSpPr>
        <p:spPr/>
        <p:txBody>
          <a:bodyPr/>
          <a:lstStyle/>
          <a:p>
            <a:fld id="{CB391E06-6230-4F24-9C57-8EC3A23BD6DB}" type="slidenum">
              <a:rPr lang="fr-FR" smtClean="0"/>
              <a:t>7</a:t>
            </a:fld>
            <a:endParaRPr lang="fr-FR"/>
          </a:p>
        </p:txBody>
      </p:sp>
    </p:spTree>
    <p:extLst>
      <p:ext uri="{BB962C8B-B14F-4D97-AF65-F5344CB8AC3E}">
        <p14:creationId xmlns:p14="http://schemas.microsoft.com/office/powerpoint/2010/main" val="32947891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34</a:t>
            </a:fld>
            <a:endParaRPr lang="fr-FR"/>
          </a:p>
        </p:txBody>
      </p:sp>
    </p:spTree>
    <p:extLst>
      <p:ext uri="{BB962C8B-B14F-4D97-AF65-F5344CB8AC3E}">
        <p14:creationId xmlns:p14="http://schemas.microsoft.com/office/powerpoint/2010/main" val="13062932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first questions of </a:t>
            </a:r>
            <a:r>
              <a:rPr lang="en-GB" sz="1200" b="1" kern="1200" dirty="0">
                <a:solidFill>
                  <a:schemeClr val="tx1"/>
                </a:solidFill>
                <a:effectLst/>
                <a:latin typeface="+mn-lt"/>
                <a:ea typeface="+mn-ea"/>
                <a:cs typeface="+mn-cs"/>
              </a:rPr>
              <a:t>Chapter 1</a:t>
            </a:r>
            <a:r>
              <a:rPr lang="en-GB" sz="1200" kern="1200" dirty="0">
                <a:solidFill>
                  <a:schemeClr val="tx1"/>
                </a:solidFill>
                <a:effectLst/>
                <a:latin typeface="+mn-lt"/>
                <a:ea typeface="+mn-ea"/>
                <a:cs typeface="+mn-cs"/>
              </a:rPr>
              <a:t> contain basic information to be validated; such as the year the State Party ratified the Convention and also asks who was involved in the preparation of the report (through</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consultations etc.): </a:t>
            </a:r>
          </a:p>
          <a:p>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35</a:t>
            </a:fld>
            <a:endParaRPr lang="fr-FR"/>
          </a:p>
        </p:txBody>
      </p:sp>
    </p:spTree>
    <p:extLst>
      <p:ext uri="{BB962C8B-B14F-4D97-AF65-F5344CB8AC3E}">
        <p14:creationId xmlns:p14="http://schemas.microsoft.com/office/powerpoint/2010/main" val="37739695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first questions of </a:t>
            </a:r>
            <a:r>
              <a:rPr lang="en-GB" sz="1200" b="1" kern="1200" dirty="0">
                <a:solidFill>
                  <a:schemeClr val="tx1"/>
                </a:solidFill>
                <a:effectLst/>
                <a:latin typeface="+mn-lt"/>
                <a:ea typeface="+mn-ea"/>
                <a:cs typeface="+mn-cs"/>
              </a:rPr>
              <a:t>Chapter 1</a:t>
            </a:r>
            <a:r>
              <a:rPr lang="en-GB" sz="1200" kern="1200" dirty="0">
                <a:solidFill>
                  <a:schemeClr val="tx1"/>
                </a:solidFill>
                <a:effectLst/>
                <a:latin typeface="+mn-lt"/>
                <a:ea typeface="+mn-ea"/>
                <a:cs typeface="+mn-cs"/>
              </a:rPr>
              <a:t> contain basic information to be validated; such as the year the State Party ratified the Convention and also asks who was involved in the preparation of the report (through</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consultations etc.): </a:t>
            </a:r>
          </a:p>
          <a:p>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36</a:t>
            </a:fld>
            <a:endParaRPr lang="fr-FR"/>
          </a:p>
        </p:txBody>
      </p:sp>
    </p:spTree>
    <p:extLst>
      <p:ext uri="{BB962C8B-B14F-4D97-AF65-F5344CB8AC3E}">
        <p14:creationId xmlns:p14="http://schemas.microsoft.com/office/powerpoint/2010/main" val="8246190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Gathers information on the agreements the State Party is involved in; it presents the information that the World Heritage Centre has on record and can be validated or updated; this covers multilateral environmental agreements and UNESCO cultural Conventions; there are also questions on the State Party’s engagement with UNESCO programmes; Man and the Biosphere and UNESCO Global </a:t>
            </a:r>
            <a:r>
              <a:rPr lang="en-GB" sz="1200" kern="1200" dirty="0" err="1">
                <a:solidFill>
                  <a:schemeClr val="tx1"/>
                </a:solidFill>
                <a:effectLst/>
                <a:latin typeface="+mn-lt"/>
                <a:ea typeface="+mn-ea"/>
                <a:cs typeface="+mn-cs"/>
              </a:rPr>
              <a:t>Geoparks</a:t>
            </a:r>
            <a:r>
              <a:rPr lang="en-GB" sz="1200" kern="1200" dirty="0">
                <a:solidFill>
                  <a:schemeClr val="tx1"/>
                </a:solidFill>
                <a:effectLst/>
                <a:latin typeface="+mn-lt"/>
                <a:ea typeface="+mn-ea"/>
                <a:cs typeface="+mn-cs"/>
              </a:rPr>
              <a:t>; further questions ask whether the Historic Urban Landscape Recommendation and the 1972 Recommendation are being used to set national policies or strategies:</a:t>
            </a:r>
          </a:p>
        </p:txBody>
      </p:sp>
      <p:sp>
        <p:nvSpPr>
          <p:cNvPr id="4" name="Slide Number Placeholder 3"/>
          <p:cNvSpPr>
            <a:spLocks noGrp="1"/>
          </p:cNvSpPr>
          <p:nvPr>
            <p:ph type="sldNum" sz="quarter" idx="10"/>
          </p:nvPr>
        </p:nvSpPr>
        <p:spPr/>
        <p:txBody>
          <a:bodyPr/>
          <a:lstStyle/>
          <a:p>
            <a:fld id="{CB391E06-6230-4F24-9C57-8EC3A23BD6DB}" type="slidenum">
              <a:rPr lang="fr-FR" smtClean="0"/>
              <a:t>37</a:t>
            </a:fld>
            <a:endParaRPr lang="fr-FR"/>
          </a:p>
        </p:txBody>
      </p:sp>
    </p:spTree>
    <p:extLst>
      <p:ext uri="{BB962C8B-B14F-4D97-AF65-F5344CB8AC3E}">
        <p14:creationId xmlns:p14="http://schemas.microsoft.com/office/powerpoint/2010/main" val="4298723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Gathers information on the agreements the State Party is involved in; it presents the information that the World Heritage Centre has on record and can be validated or updated; this covers multilateral environmental agreements and UNESCO cultural Conventions; there are also questions on the State Party’s engagement with UNESCO programmes; Man and the Biosphere and UNESCO Global </a:t>
            </a:r>
            <a:r>
              <a:rPr lang="en-GB" sz="1200" kern="1200" dirty="0" err="1">
                <a:solidFill>
                  <a:schemeClr val="tx1"/>
                </a:solidFill>
                <a:effectLst/>
                <a:latin typeface="+mn-lt"/>
                <a:ea typeface="+mn-ea"/>
                <a:cs typeface="+mn-cs"/>
              </a:rPr>
              <a:t>Geoparks</a:t>
            </a:r>
            <a:r>
              <a:rPr lang="en-GB" sz="1200" kern="1200" dirty="0">
                <a:solidFill>
                  <a:schemeClr val="tx1"/>
                </a:solidFill>
                <a:effectLst/>
                <a:latin typeface="+mn-lt"/>
                <a:ea typeface="+mn-ea"/>
                <a:cs typeface="+mn-cs"/>
              </a:rPr>
              <a:t>; further questions ask whether the Historic Urban Landscape Recommendation and the 1972 Recommendation are being used to set national policies or strategies:</a:t>
            </a:r>
          </a:p>
        </p:txBody>
      </p:sp>
      <p:sp>
        <p:nvSpPr>
          <p:cNvPr id="4" name="Slide Number Placeholder 3"/>
          <p:cNvSpPr>
            <a:spLocks noGrp="1"/>
          </p:cNvSpPr>
          <p:nvPr>
            <p:ph type="sldNum" sz="quarter" idx="10"/>
          </p:nvPr>
        </p:nvSpPr>
        <p:spPr/>
        <p:txBody>
          <a:bodyPr/>
          <a:lstStyle/>
          <a:p>
            <a:fld id="{CB391E06-6230-4F24-9C57-8EC3A23BD6DB}" type="slidenum">
              <a:rPr lang="fr-FR" smtClean="0"/>
              <a:t>38</a:t>
            </a:fld>
            <a:endParaRPr lang="fr-FR"/>
          </a:p>
        </p:txBody>
      </p:sp>
    </p:spTree>
    <p:extLst>
      <p:ext uri="{BB962C8B-B14F-4D97-AF65-F5344CB8AC3E}">
        <p14:creationId xmlns:p14="http://schemas.microsoft.com/office/powerpoint/2010/main" val="18555223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Looks at the </a:t>
            </a:r>
            <a:r>
              <a:rPr lang="en-GB" sz="1200" b="1" kern="1200" dirty="0">
                <a:solidFill>
                  <a:schemeClr val="tx1"/>
                </a:solidFill>
                <a:effectLst/>
                <a:latin typeface="+mn-lt"/>
                <a:ea typeface="+mn-ea"/>
                <a:cs typeface="+mn-cs"/>
              </a:rPr>
              <a:t>Tentative List</a:t>
            </a:r>
            <a:r>
              <a:rPr lang="en-GB" sz="1200" kern="1200" dirty="0">
                <a:solidFill>
                  <a:schemeClr val="tx1"/>
                </a:solidFill>
                <a:effectLst/>
                <a:latin typeface="+mn-lt"/>
                <a:ea typeface="+mn-ea"/>
                <a:cs typeface="+mn-cs"/>
              </a:rPr>
              <a:t>; asks about the tools and approaches used to compile it; about whether it has a sustainable development approach; and if there are potential synergies; Are sites on the Tentative List already designated under other conventions</a:t>
            </a:r>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39</a:t>
            </a:fld>
            <a:endParaRPr lang="fr-FR"/>
          </a:p>
        </p:txBody>
      </p:sp>
    </p:spTree>
    <p:extLst>
      <p:ext uri="{BB962C8B-B14F-4D97-AF65-F5344CB8AC3E}">
        <p14:creationId xmlns:p14="http://schemas.microsoft.com/office/powerpoint/2010/main" val="12991476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Looks at the </a:t>
            </a:r>
            <a:r>
              <a:rPr lang="en-GB" sz="1200" b="1" kern="1200" dirty="0">
                <a:solidFill>
                  <a:schemeClr val="tx1"/>
                </a:solidFill>
                <a:effectLst/>
                <a:latin typeface="+mn-lt"/>
                <a:ea typeface="+mn-ea"/>
                <a:cs typeface="+mn-cs"/>
              </a:rPr>
              <a:t>Tentative List</a:t>
            </a:r>
            <a:r>
              <a:rPr lang="en-GB" sz="1200" kern="1200" dirty="0">
                <a:solidFill>
                  <a:schemeClr val="tx1"/>
                </a:solidFill>
                <a:effectLst/>
                <a:latin typeface="+mn-lt"/>
                <a:ea typeface="+mn-ea"/>
                <a:cs typeface="+mn-cs"/>
              </a:rPr>
              <a:t>; asks about the tools and approaches used to compile it; about whether it has a sustainable development approach; and if there are potential synergies; Are sites on the Tentative List already designated under other conventions</a:t>
            </a:r>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40</a:t>
            </a:fld>
            <a:endParaRPr lang="fr-FR"/>
          </a:p>
        </p:txBody>
      </p:sp>
    </p:spTree>
    <p:extLst>
      <p:ext uri="{BB962C8B-B14F-4D97-AF65-F5344CB8AC3E}">
        <p14:creationId xmlns:p14="http://schemas.microsoft.com/office/powerpoint/2010/main" val="36735869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Tentative</a:t>
            </a:r>
            <a:r>
              <a:rPr lang="en-GB" sz="1200" kern="1200" baseline="0" dirty="0">
                <a:solidFill>
                  <a:schemeClr val="tx1"/>
                </a:solidFill>
                <a:effectLst/>
                <a:latin typeface="+mn-lt"/>
                <a:ea typeface="+mn-ea"/>
                <a:cs typeface="+mn-cs"/>
              </a:rPr>
              <a:t> lists can be found at https://whc.unesco.org/en/tentativelists/ </a:t>
            </a:r>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41</a:t>
            </a:fld>
            <a:endParaRPr lang="fr-FR"/>
          </a:p>
        </p:txBody>
      </p:sp>
    </p:spTree>
    <p:extLst>
      <p:ext uri="{BB962C8B-B14F-4D97-AF65-F5344CB8AC3E}">
        <p14:creationId xmlns:p14="http://schemas.microsoft.com/office/powerpoint/2010/main" val="18243086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Tentative</a:t>
            </a:r>
            <a:r>
              <a:rPr lang="en-GB" sz="1200" kern="1200" baseline="0" dirty="0">
                <a:solidFill>
                  <a:schemeClr val="tx1"/>
                </a:solidFill>
                <a:effectLst/>
                <a:latin typeface="+mn-lt"/>
                <a:ea typeface="+mn-ea"/>
                <a:cs typeface="+mn-cs"/>
              </a:rPr>
              <a:t> lists can be found at https://whc.unesco.org/en/tentativelists/ </a:t>
            </a:r>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42</a:t>
            </a:fld>
            <a:endParaRPr lang="fr-FR"/>
          </a:p>
        </p:txBody>
      </p:sp>
    </p:spTree>
    <p:extLst>
      <p:ext uri="{BB962C8B-B14F-4D97-AF65-F5344CB8AC3E}">
        <p14:creationId xmlns:p14="http://schemas.microsoft.com/office/powerpoint/2010/main" val="27300646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Asks</a:t>
            </a:r>
            <a:r>
              <a:rPr lang="en-GB" baseline="0" dirty="0"/>
              <a:t> about whether the nomination process has been inclusive, who was involved in the process. Asks about attitudes to World Heritage in the country (</a:t>
            </a:r>
            <a:r>
              <a:rPr lang="en-GB" baseline="0" dirty="0" err="1"/>
              <a:t>ie</a:t>
            </a:r>
            <a:r>
              <a:rPr lang="en-GB" baseline="0" dirty="0"/>
              <a:t>: the perceived benefits of being on the List), asks how inscription will support sustainable development.</a:t>
            </a:r>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43</a:t>
            </a:fld>
            <a:endParaRPr lang="fr-FR"/>
          </a:p>
        </p:txBody>
      </p:sp>
    </p:spTree>
    <p:extLst>
      <p:ext uri="{BB962C8B-B14F-4D97-AF65-F5344CB8AC3E}">
        <p14:creationId xmlns:p14="http://schemas.microsoft.com/office/powerpoint/2010/main" val="1392777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fr-FR"/>
              <a:t>Module 1</a:t>
            </a:r>
          </a:p>
        </p:txBody>
      </p:sp>
      <p:sp>
        <p:nvSpPr>
          <p:cNvPr id="5" name="Date Placeholder 4"/>
          <p:cNvSpPr>
            <a:spLocks noGrp="1"/>
          </p:cNvSpPr>
          <p:nvPr>
            <p:ph type="dt" idx="11"/>
          </p:nvPr>
        </p:nvSpPr>
        <p:spPr/>
        <p:txBody>
          <a:bodyPr/>
          <a:lstStyle/>
          <a:p>
            <a:r>
              <a:rPr lang="fr-FR"/>
              <a:t>24/08/2018</a:t>
            </a:r>
          </a:p>
        </p:txBody>
      </p:sp>
      <p:sp>
        <p:nvSpPr>
          <p:cNvPr id="6" name="Footer Placeholder 5"/>
          <p:cNvSpPr>
            <a:spLocks noGrp="1"/>
          </p:cNvSpPr>
          <p:nvPr>
            <p:ph type="ftr" sz="quarter" idx="12"/>
          </p:nvPr>
        </p:nvSpPr>
        <p:spPr/>
        <p:txBody>
          <a:bodyPr/>
          <a:lstStyle/>
          <a:p>
            <a:r>
              <a:rPr lang="fr-FR"/>
              <a:t>The Periodic Reporting Exercise fundamentals</a:t>
            </a:r>
          </a:p>
        </p:txBody>
      </p:sp>
      <p:sp>
        <p:nvSpPr>
          <p:cNvPr id="7" name="Slide Number Placeholder 6"/>
          <p:cNvSpPr>
            <a:spLocks noGrp="1"/>
          </p:cNvSpPr>
          <p:nvPr>
            <p:ph type="sldNum" sz="quarter" idx="13"/>
          </p:nvPr>
        </p:nvSpPr>
        <p:spPr/>
        <p:txBody>
          <a:bodyPr/>
          <a:lstStyle/>
          <a:p>
            <a:fld id="{CB391E06-6230-4F24-9C57-8EC3A23BD6DB}" type="slidenum">
              <a:rPr lang="fr-FR" smtClean="0"/>
              <a:t>8</a:t>
            </a:fld>
            <a:endParaRPr lang="fr-FR"/>
          </a:p>
        </p:txBody>
      </p:sp>
    </p:spTree>
    <p:extLst>
      <p:ext uri="{BB962C8B-B14F-4D97-AF65-F5344CB8AC3E}">
        <p14:creationId xmlns:p14="http://schemas.microsoft.com/office/powerpoint/2010/main" val="36701790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Asks</a:t>
            </a:r>
            <a:r>
              <a:rPr lang="en-GB" baseline="0" dirty="0"/>
              <a:t> about whether the nomination process has been inclusive, who was involved in the process. Asks about attitudes to World Heritage in the country (</a:t>
            </a:r>
            <a:r>
              <a:rPr lang="en-GB" baseline="0" dirty="0" err="1"/>
              <a:t>ie</a:t>
            </a:r>
            <a:r>
              <a:rPr lang="en-GB" baseline="0" dirty="0"/>
              <a:t>: the perceived benefits of being on the List), asks how inscription will support sustainable development.</a:t>
            </a:r>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44</a:t>
            </a:fld>
            <a:endParaRPr lang="fr-FR"/>
          </a:p>
        </p:txBody>
      </p:sp>
    </p:spTree>
    <p:extLst>
      <p:ext uri="{BB962C8B-B14F-4D97-AF65-F5344CB8AC3E}">
        <p14:creationId xmlns:p14="http://schemas.microsoft.com/office/powerpoint/2010/main" val="37003989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Looks at Legal Framework for the protection and conservation of heritage and the effectiveness of its implementation, you will be asked about the principal legislation in your country and whether it can be enforced, whether heritage protection is integrated into national sustainable development strategies, whether the Historic Urban Landscape Recommendation is being used and whether strategies or policies of the World Heritage Committee are used to set national policies or strategies.</a:t>
            </a:r>
          </a:p>
          <a:p>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45</a:t>
            </a:fld>
            <a:endParaRPr lang="fr-FR"/>
          </a:p>
        </p:txBody>
      </p:sp>
    </p:spTree>
    <p:extLst>
      <p:ext uri="{BB962C8B-B14F-4D97-AF65-F5344CB8AC3E}">
        <p14:creationId xmlns:p14="http://schemas.microsoft.com/office/powerpoint/2010/main" val="145106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Looks at Legal Framework for the protection and conservation of heritage and the effectiveness of its implementation, you will be asked about the principal legislation in your country and whether it can be enforced, whether heritage protection is integrated into national sustainable development strategies, whether the Historic Urban Landscape Recommendation is being used and whether strategies or policies of the World Heritage Committee are used to set national policies or strategies.</a:t>
            </a:r>
          </a:p>
          <a:p>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46</a:t>
            </a:fld>
            <a:endParaRPr lang="fr-FR"/>
          </a:p>
        </p:txBody>
      </p:sp>
    </p:spTree>
    <p:extLst>
      <p:ext uri="{BB962C8B-B14F-4D97-AF65-F5344CB8AC3E}">
        <p14:creationId xmlns:p14="http://schemas.microsoft.com/office/powerpoint/2010/main" val="36021979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47</a:t>
            </a:fld>
            <a:endParaRPr lang="fr-FR"/>
          </a:p>
        </p:txBody>
      </p:sp>
    </p:spTree>
    <p:extLst>
      <p:ext uri="{BB962C8B-B14F-4D97-AF65-F5344CB8AC3E}">
        <p14:creationId xmlns:p14="http://schemas.microsoft.com/office/powerpoint/2010/main" val="212326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48</a:t>
            </a:fld>
            <a:endParaRPr lang="fr-FR"/>
          </a:p>
        </p:txBody>
      </p:sp>
    </p:spTree>
    <p:extLst>
      <p:ext uri="{BB962C8B-B14F-4D97-AF65-F5344CB8AC3E}">
        <p14:creationId xmlns:p14="http://schemas.microsoft.com/office/powerpoint/2010/main" val="16535702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Certain questions in this and other</a:t>
            </a:r>
            <a:r>
              <a:rPr lang="en-GB" baseline="0" dirty="0"/>
              <a:t> chapters are based on the World Heritage Sustainable Development Policy. This Sustainable Development aspect has been newly integrated into the questionnaire for the Third Cycle of Periodic Reporting.</a:t>
            </a:r>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49</a:t>
            </a:fld>
            <a:endParaRPr lang="fr-FR"/>
          </a:p>
        </p:txBody>
      </p:sp>
    </p:spTree>
    <p:extLst>
      <p:ext uri="{BB962C8B-B14F-4D97-AF65-F5344CB8AC3E}">
        <p14:creationId xmlns:p14="http://schemas.microsoft.com/office/powerpoint/2010/main" val="20037471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Certain questions in this and other</a:t>
            </a:r>
            <a:r>
              <a:rPr lang="en-GB" baseline="0" dirty="0"/>
              <a:t> chapters are based on the World Heritage Sustainable Development Policy. This Sustainable Development aspect has been newly integrated into the questionnaire for the Third Cycle of Periodic Reporting.</a:t>
            </a:r>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50</a:t>
            </a:fld>
            <a:endParaRPr lang="fr-FR"/>
          </a:p>
        </p:txBody>
      </p:sp>
    </p:spTree>
    <p:extLst>
      <p:ext uri="{BB962C8B-B14F-4D97-AF65-F5344CB8AC3E}">
        <p14:creationId xmlns:p14="http://schemas.microsoft.com/office/powerpoint/2010/main" val="24606320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question is based on the Recommendation on the Historic Urban Landscape which was adopted in 2011. More information can be found</a:t>
            </a:r>
            <a:r>
              <a:rPr lang="en-GB" baseline="0" dirty="0"/>
              <a:t> on the World Heritage HUL pages and also in the HUL Guidebook http://historicurbanlandscape.com/themes/196/userfiles/download/2016/6/7/wirey5prpznidqx.pdf </a:t>
            </a:r>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51</a:t>
            </a:fld>
            <a:endParaRPr lang="fr-FR"/>
          </a:p>
        </p:txBody>
      </p:sp>
    </p:spTree>
    <p:extLst>
      <p:ext uri="{BB962C8B-B14F-4D97-AF65-F5344CB8AC3E}">
        <p14:creationId xmlns:p14="http://schemas.microsoft.com/office/powerpoint/2010/main" val="40733114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question is based on the Recommendation on the Historic Urban Landscape which was adopted in 2011. More information can be found</a:t>
            </a:r>
            <a:r>
              <a:rPr lang="en-GB" baseline="0" dirty="0"/>
              <a:t> on the World Heritage HUL pages and also in the HUL Guidebook http://historicurbanlandscape.com/themes/196/userfiles/download/2016/6/7/wirey5prpznidqx.pdf </a:t>
            </a:r>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52</a:t>
            </a:fld>
            <a:endParaRPr lang="fr-FR"/>
          </a:p>
        </p:txBody>
      </p:sp>
    </p:spTree>
    <p:extLst>
      <p:ext uri="{BB962C8B-B14F-4D97-AF65-F5344CB8AC3E}">
        <p14:creationId xmlns:p14="http://schemas.microsoft.com/office/powerpoint/2010/main" val="12847889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question is based on the Recommendation on the Historic Urban Landscape which was adopted in 2011. More information can be found</a:t>
            </a:r>
            <a:r>
              <a:rPr lang="en-GB" baseline="0" dirty="0"/>
              <a:t> on the World Heritage HUL pages and also in the HUL Guidebook http://historicurbanlandscape.com/themes/196/userfiles/download/2016/6/7/wirey5prpznidqx.pdf </a:t>
            </a:r>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53</a:t>
            </a:fld>
            <a:endParaRPr lang="fr-FR"/>
          </a:p>
        </p:txBody>
      </p:sp>
    </p:spTree>
    <p:extLst>
      <p:ext uri="{BB962C8B-B14F-4D97-AF65-F5344CB8AC3E}">
        <p14:creationId xmlns:p14="http://schemas.microsoft.com/office/powerpoint/2010/main" val="2615650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9</a:t>
            </a:fld>
            <a:endParaRPr lang="fr-FR"/>
          </a:p>
        </p:txBody>
      </p:sp>
    </p:spTree>
    <p:extLst>
      <p:ext uri="{BB962C8B-B14F-4D97-AF65-F5344CB8AC3E}">
        <p14:creationId xmlns:p14="http://schemas.microsoft.com/office/powerpoint/2010/main" val="14277172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question is based on the Recommendation on the Historic Urban Landscape which was adopted in 2011. More information can be found</a:t>
            </a:r>
            <a:r>
              <a:rPr lang="en-GB" baseline="0" dirty="0"/>
              <a:t> on the World Heritage HUL pages and also in the HUL Guidebook http://historicurbanlandscape.com/themes/196/userfiles/download/2016/6/7/wirey5prpznidqx.pdf </a:t>
            </a:r>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54</a:t>
            </a:fld>
            <a:endParaRPr lang="fr-FR"/>
          </a:p>
        </p:txBody>
      </p:sp>
    </p:spTree>
    <p:extLst>
      <p:ext uri="{BB962C8B-B14F-4D97-AF65-F5344CB8AC3E}">
        <p14:creationId xmlns:p14="http://schemas.microsoft.com/office/powerpoint/2010/main" val="19720795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How these inventories are compiled, how they are used, do they integrate a sustainable development approach</a:t>
            </a:r>
          </a:p>
          <a:p>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55</a:t>
            </a:fld>
            <a:endParaRPr lang="fr-FR"/>
          </a:p>
        </p:txBody>
      </p:sp>
    </p:spTree>
    <p:extLst>
      <p:ext uri="{BB962C8B-B14F-4D97-AF65-F5344CB8AC3E}">
        <p14:creationId xmlns:p14="http://schemas.microsoft.com/office/powerpoint/2010/main" val="32874615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How these inventories are compiled, how they are used, do they integrate a sustainable development approach</a:t>
            </a:r>
          </a:p>
          <a:p>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56</a:t>
            </a:fld>
            <a:endParaRPr lang="fr-FR"/>
          </a:p>
        </p:txBody>
      </p:sp>
    </p:spTree>
    <p:extLst>
      <p:ext uri="{BB962C8B-B14F-4D97-AF65-F5344CB8AC3E}">
        <p14:creationId xmlns:p14="http://schemas.microsoft.com/office/powerpoint/2010/main" val="11095160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How do agencies for cultural/natural heritage cooperate at national level and also with other government agencies</a:t>
            </a:r>
          </a:p>
          <a:p>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57</a:t>
            </a:fld>
            <a:endParaRPr lang="fr-FR"/>
          </a:p>
        </p:txBody>
      </p:sp>
    </p:spTree>
    <p:extLst>
      <p:ext uri="{BB962C8B-B14F-4D97-AF65-F5344CB8AC3E}">
        <p14:creationId xmlns:p14="http://schemas.microsoft.com/office/powerpoint/2010/main" val="31213506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How do agencies for cultural/natural heritage cooperate at national level and also with other government agencies</a:t>
            </a:r>
          </a:p>
          <a:p>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58</a:t>
            </a:fld>
            <a:endParaRPr lang="fr-FR"/>
          </a:p>
        </p:txBody>
      </p:sp>
    </p:spTree>
    <p:extLst>
      <p:ext uri="{BB962C8B-B14F-4D97-AF65-F5344CB8AC3E}">
        <p14:creationId xmlns:p14="http://schemas.microsoft.com/office/powerpoint/2010/main" val="24946970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Asks about financing of heritage, the funding sources available in the country, whether the budget is sufficient, the percentage of total annual public expenditure devoted to heritage purposes (all heritage not just World Heritage) – </a:t>
            </a:r>
          </a:p>
          <a:p>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59</a:t>
            </a:fld>
            <a:endParaRPr lang="fr-FR"/>
          </a:p>
        </p:txBody>
      </p:sp>
    </p:spTree>
    <p:extLst>
      <p:ext uri="{BB962C8B-B14F-4D97-AF65-F5344CB8AC3E}">
        <p14:creationId xmlns:p14="http://schemas.microsoft.com/office/powerpoint/2010/main" val="41894589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Asks about financing of heritage, the funding sources available in the country, whether the budget is sufficient, the percentage of total annual public expenditure devoted to heritage purposes (all heritage not just World Heritage) – </a:t>
            </a:r>
          </a:p>
          <a:p>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60</a:t>
            </a:fld>
            <a:endParaRPr lang="fr-FR"/>
          </a:p>
        </p:txBody>
      </p:sp>
    </p:spTree>
    <p:extLst>
      <p:ext uri="{BB962C8B-B14F-4D97-AF65-F5344CB8AC3E}">
        <p14:creationId xmlns:p14="http://schemas.microsoft.com/office/powerpoint/2010/main" val="37169198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Requires you to prioritise capacity building needs and the training objectives of Capacity Building in the country and asks whether the World Heritage and Capacity Building Strategy is being used.</a:t>
            </a:r>
          </a:p>
        </p:txBody>
      </p:sp>
      <p:sp>
        <p:nvSpPr>
          <p:cNvPr id="4" name="Slide Number Placeholder 3"/>
          <p:cNvSpPr>
            <a:spLocks noGrp="1"/>
          </p:cNvSpPr>
          <p:nvPr>
            <p:ph type="sldNum" sz="quarter" idx="10"/>
          </p:nvPr>
        </p:nvSpPr>
        <p:spPr/>
        <p:txBody>
          <a:bodyPr/>
          <a:lstStyle/>
          <a:p>
            <a:fld id="{CB391E06-6230-4F24-9C57-8EC3A23BD6DB}" type="slidenum">
              <a:rPr lang="fr-FR" smtClean="0"/>
              <a:t>61</a:t>
            </a:fld>
            <a:endParaRPr lang="fr-FR"/>
          </a:p>
        </p:txBody>
      </p:sp>
    </p:spTree>
    <p:extLst>
      <p:ext uri="{BB962C8B-B14F-4D97-AF65-F5344CB8AC3E}">
        <p14:creationId xmlns:p14="http://schemas.microsoft.com/office/powerpoint/2010/main" val="12153807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Requires you to prioritise capacity building needs and the training objectives of Capacity Building in the country and asks whether the World Heritage and Capacity Building Strategy is being used.</a:t>
            </a:r>
          </a:p>
        </p:txBody>
      </p:sp>
      <p:sp>
        <p:nvSpPr>
          <p:cNvPr id="4" name="Slide Number Placeholder 3"/>
          <p:cNvSpPr>
            <a:spLocks noGrp="1"/>
          </p:cNvSpPr>
          <p:nvPr>
            <p:ph type="sldNum" sz="quarter" idx="10"/>
          </p:nvPr>
        </p:nvSpPr>
        <p:spPr/>
        <p:txBody>
          <a:bodyPr/>
          <a:lstStyle/>
          <a:p>
            <a:fld id="{CB391E06-6230-4F24-9C57-8EC3A23BD6DB}" type="slidenum">
              <a:rPr lang="fr-FR" smtClean="0"/>
              <a:t>62</a:t>
            </a:fld>
            <a:endParaRPr lang="fr-FR"/>
          </a:p>
        </p:txBody>
      </p:sp>
    </p:spTree>
    <p:extLst>
      <p:ext uri="{BB962C8B-B14F-4D97-AF65-F5344CB8AC3E}">
        <p14:creationId xmlns:p14="http://schemas.microsoft.com/office/powerpoint/2010/main" val="27034928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Requires you to prioritise capacity building needs and the training objectives of Capacity Building in the country and asks whether the World Heritage and Capacity Building Strategy is being used.</a:t>
            </a:r>
          </a:p>
        </p:txBody>
      </p:sp>
      <p:sp>
        <p:nvSpPr>
          <p:cNvPr id="4" name="Slide Number Placeholder 3"/>
          <p:cNvSpPr>
            <a:spLocks noGrp="1"/>
          </p:cNvSpPr>
          <p:nvPr>
            <p:ph type="sldNum" sz="quarter" idx="10"/>
          </p:nvPr>
        </p:nvSpPr>
        <p:spPr/>
        <p:txBody>
          <a:bodyPr/>
          <a:lstStyle/>
          <a:p>
            <a:fld id="{CB391E06-6230-4F24-9C57-8EC3A23BD6DB}" type="slidenum">
              <a:rPr lang="fr-FR" smtClean="0"/>
              <a:t>63</a:t>
            </a:fld>
            <a:endParaRPr lang="fr-FR"/>
          </a:p>
        </p:txBody>
      </p:sp>
    </p:spTree>
    <p:extLst>
      <p:ext uri="{BB962C8B-B14F-4D97-AF65-F5344CB8AC3E}">
        <p14:creationId xmlns:p14="http://schemas.microsoft.com/office/powerpoint/2010/main" val="2275131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10</a:t>
            </a:fld>
            <a:endParaRPr lang="fr-FR"/>
          </a:p>
        </p:txBody>
      </p:sp>
    </p:spTree>
    <p:extLst>
      <p:ext uri="{BB962C8B-B14F-4D97-AF65-F5344CB8AC3E}">
        <p14:creationId xmlns:p14="http://schemas.microsoft.com/office/powerpoint/2010/main" val="6604934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Requires you to prioritise capacity building needs and the training objectives of Capacity Building in the country and asks whether the World Heritage and Capacity Building Strategy is being used.</a:t>
            </a:r>
          </a:p>
        </p:txBody>
      </p:sp>
      <p:sp>
        <p:nvSpPr>
          <p:cNvPr id="4" name="Slide Number Placeholder 3"/>
          <p:cNvSpPr>
            <a:spLocks noGrp="1"/>
          </p:cNvSpPr>
          <p:nvPr>
            <p:ph type="sldNum" sz="quarter" idx="10"/>
          </p:nvPr>
        </p:nvSpPr>
        <p:spPr/>
        <p:txBody>
          <a:bodyPr/>
          <a:lstStyle/>
          <a:p>
            <a:fld id="{CB391E06-6230-4F24-9C57-8EC3A23BD6DB}" type="slidenum">
              <a:rPr lang="fr-FR" smtClean="0"/>
              <a:t>64</a:t>
            </a:fld>
            <a:endParaRPr lang="fr-FR"/>
          </a:p>
        </p:txBody>
      </p:sp>
    </p:spTree>
    <p:extLst>
      <p:ext uri="{BB962C8B-B14F-4D97-AF65-F5344CB8AC3E}">
        <p14:creationId xmlns:p14="http://schemas.microsoft.com/office/powerpoint/2010/main" val="26612568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Asks about legislation specific to World Heritage (different from chapter 5)</a:t>
            </a:r>
          </a:p>
          <a:p>
            <a:r>
              <a:rPr lang="en-GB" sz="1200" kern="1200" dirty="0">
                <a:solidFill>
                  <a:schemeClr val="tx1"/>
                </a:solidFill>
                <a:effectLst/>
                <a:latin typeface="+mn-lt"/>
                <a:ea typeface="+mn-ea"/>
                <a:cs typeface="+mn-cs"/>
              </a:rPr>
              <a:t>Whether heritage services provided by national agencies are effective, asks whether sustainable tourism is being planned and implemented</a:t>
            </a:r>
          </a:p>
        </p:txBody>
      </p:sp>
      <p:sp>
        <p:nvSpPr>
          <p:cNvPr id="4" name="Slide Number Placeholder 3"/>
          <p:cNvSpPr>
            <a:spLocks noGrp="1"/>
          </p:cNvSpPr>
          <p:nvPr>
            <p:ph type="sldNum" sz="quarter" idx="10"/>
          </p:nvPr>
        </p:nvSpPr>
        <p:spPr/>
        <p:txBody>
          <a:bodyPr/>
          <a:lstStyle/>
          <a:p>
            <a:fld id="{CB391E06-6230-4F24-9C57-8EC3A23BD6DB}" type="slidenum">
              <a:rPr lang="fr-FR" smtClean="0"/>
              <a:t>65</a:t>
            </a:fld>
            <a:endParaRPr lang="fr-FR"/>
          </a:p>
        </p:txBody>
      </p:sp>
    </p:spTree>
    <p:extLst>
      <p:ext uri="{BB962C8B-B14F-4D97-AF65-F5344CB8AC3E}">
        <p14:creationId xmlns:p14="http://schemas.microsoft.com/office/powerpoint/2010/main" val="7076553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Asks about legislation specific to World Heritage (different from chapter 5)</a:t>
            </a:r>
          </a:p>
          <a:p>
            <a:r>
              <a:rPr lang="en-GB" sz="1200" kern="1200" dirty="0">
                <a:solidFill>
                  <a:schemeClr val="tx1"/>
                </a:solidFill>
                <a:effectLst/>
                <a:latin typeface="+mn-lt"/>
                <a:ea typeface="+mn-ea"/>
                <a:cs typeface="+mn-cs"/>
              </a:rPr>
              <a:t>Whether heritage services provided by national agencies are effective, asks whether sustainable tourism is being planned and implemented</a:t>
            </a:r>
          </a:p>
        </p:txBody>
      </p:sp>
      <p:sp>
        <p:nvSpPr>
          <p:cNvPr id="4" name="Slide Number Placeholder 3"/>
          <p:cNvSpPr>
            <a:spLocks noGrp="1"/>
          </p:cNvSpPr>
          <p:nvPr>
            <p:ph type="sldNum" sz="quarter" idx="10"/>
          </p:nvPr>
        </p:nvSpPr>
        <p:spPr/>
        <p:txBody>
          <a:bodyPr/>
          <a:lstStyle/>
          <a:p>
            <a:fld id="{CB391E06-6230-4F24-9C57-8EC3A23BD6DB}" type="slidenum">
              <a:rPr lang="fr-FR" smtClean="0"/>
              <a:t>66</a:t>
            </a:fld>
            <a:endParaRPr lang="fr-FR"/>
          </a:p>
        </p:txBody>
      </p:sp>
    </p:spTree>
    <p:extLst>
      <p:ext uri="{BB962C8B-B14F-4D97-AF65-F5344CB8AC3E}">
        <p14:creationId xmlns:p14="http://schemas.microsoft.com/office/powerpoint/2010/main" val="35249201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Whether international cooperation activities and mechanisms are planned and implemented</a:t>
            </a:r>
          </a:p>
          <a:p>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67</a:t>
            </a:fld>
            <a:endParaRPr lang="fr-FR"/>
          </a:p>
        </p:txBody>
      </p:sp>
    </p:spTree>
    <p:extLst>
      <p:ext uri="{BB962C8B-B14F-4D97-AF65-F5344CB8AC3E}">
        <p14:creationId xmlns:p14="http://schemas.microsoft.com/office/powerpoint/2010/main" val="12970326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Whether international cooperation activities and mechanisms are planned and implemented</a:t>
            </a:r>
          </a:p>
          <a:p>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68</a:t>
            </a:fld>
            <a:endParaRPr lang="fr-FR"/>
          </a:p>
        </p:txBody>
      </p:sp>
    </p:spTree>
    <p:extLst>
      <p:ext uri="{BB962C8B-B14F-4D97-AF65-F5344CB8AC3E}">
        <p14:creationId xmlns:p14="http://schemas.microsoft.com/office/powerpoint/2010/main" val="5660113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Awareness of World Heritage in the State Party and efforts taken to promote this</a:t>
            </a:r>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69</a:t>
            </a:fld>
            <a:endParaRPr lang="fr-FR"/>
          </a:p>
        </p:txBody>
      </p:sp>
    </p:spTree>
    <p:extLst>
      <p:ext uri="{BB962C8B-B14F-4D97-AF65-F5344CB8AC3E}">
        <p14:creationId xmlns:p14="http://schemas.microsoft.com/office/powerpoint/2010/main" val="39260970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Awareness of World Heritage in the State Party and efforts taken to promote this</a:t>
            </a:r>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70</a:t>
            </a:fld>
            <a:endParaRPr lang="fr-FR"/>
          </a:p>
        </p:txBody>
      </p:sp>
    </p:spTree>
    <p:extLst>
      <p:ext uri="{BB962C8B-B14F-4D97-AF65-F5344CB8AC3E}">
        <p14:creationId xmlns:p14="http://schemas.microsoft.com/office/powerpoint/2010/main" val="25460667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Automatically generates the main results of answers given in the questionnaire</a:t>
            </a:r>
          </a:p>
          <a:p>
            <a:r>
              <a:rPr lang="en-GB" sz="1200" kern="1200" dirty="0">
                <a:solidFill>
                  <a:schemeClr val="tx1"/>
                </a:solidFill>
                <a:effectLst/>
                <a:latin typeface="+mn-lt"/>
                <a:ea typeface="+mn-ea"/>
                <a:cs typeface="+mn-cs"/>
              </a:rPr>
              <a:t>If priority areas are identified these will be highlighted and you will be asked to identify relevant actions that can be taken</a:t>
            </a:r>
          </a:p>
        </p:txBody>
      </p:sp>
      <p:sp>
        <p:nvSpPr>
          <p:cNvPr id="4" name="Slide Number Placeholder 3"/>
          <p:cNvSpPr>
            <a:spLocks noGrp="1"/>
          </p:cNvSpPr>
          <p:nvPr>
            <p:ph type="sldNum" sz="quarter" idx="10"/>
          </p:nvPr>
        </p:nvSpPr>
        <p:spPr/>
        <p:txBody>
          <a:bodyPr/>
          <a:lstStyle/>
          <a:p>
            <a:fld id="{CB391E06-6230-4F24-9C57-8EC3A23BD6DB}" type="slidenum">
              <a:rPr lang="fr-FR" smtClean="0"/>
              <a:t>71</a:t>
            </a:fld>
            <a:endParaRPr lang="fr-FR"/>
          </a:p>
        </p:txBody>
      </p:sp>
    </p:spTree>
    <p:extLst>
      <p:ext uri="{BB962C8B-B14F-4D97-AF65-F5344CB8AC3E}">
        <p14:creationId xmlns:p14="http://schemas.microsoft.com/office/powerpoint/2010/main" val="85628529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Automatically generates the main results of answers given in the questionnaire</a:t>
            </a:r>
          </a:p>
          <a:p>
            <a:r>
              <a:rPr lang="en-GB" sz="1200" kern="1200" dirty="0">
                <a:solidFill>
                  <a:schemeClr val="tx1"/>
                </a:solidFill>
                <a:effectLst/>
                <a:latin typeface="+mn-lt"/>
                <a:ea typeface="+mn-ea"/>
                <a:cs typeface="+mn-cs"/>
              </a:rPr>
              <a:t>If priority areas are identified these will be highlighted and you will be asked to identify relevant actions that can be taken</a:t>
            </a:r>
          </a:p>
        </p:txBody>
      </p:sp>
      <p:sp>
        <p:nvSpPr>
          <p:cNvPr id="4" name="Slide Number Placeholder 3"/>
          <p:cNvSpPr>
            <a:spLocks noGrp="1"/>
          </p:cNvSpPr>
          <p:nvPr>
            <p:ph type="sldNum" sz="quarter" idx="10"/>
          </p:nvPr>
        </p:nvSpPr>
        <p:spPr/>
        <p:txBody>
          <a:bodyPr/>
          <a:lstStyle/>
          <a:p>
            <a:fld id="{CB391E06-6230-4F24-9C57-8EC3A23BD6DB}" type="slidenum">
              <a:rPr lang="fr-FR" smtClean="0"/>
              <a:t>72</a:t>
            </a:fld>
            <a:endParaRPr lang="fr-FR"/>
          </a:p>
        </p:txBody>
      </p:sp>
    </p:spTree>
    <p:extLst>
      <p:ext uri="{BB962C8B-B14F-4D97-AF65-F5344CB8AC3E}">
        <p14:creationId xmlns:p14="http://schemas.microsoft.com/office/powerpoint/2010/main" val="11508298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Provide good practices in World Heritage governance, management, conservation in your country</a:t>
            </a:r>
          </a:p>
        </p:txBody>
      </p:sp>
      <p:sp>
        <p:nvSpPr>
          <p:cNvPr id="4" name="Slide Number Placeholder 3"/>
          <p:cNvSpPr>
            <a:spLocks noGrp="1"/>
          </p:cNvSpPr>
          <p:nvPr>
            <p:ph type="sldNum" sz="quarter" idx="10"/>
          </p:nvPr>
        </p:nvSpPr>
        <p:spPr/>
        <p:txBody>
          <a:bodyPr/>
          <a:lstStyle/>
          <a:p>
            <a:fld id="{CB391E06-6230-4F24-9C57-8EC3A23BD6DB}" type="slidenum">
              <a:rPr lang="fr-FR" smtClean="0"/>
              <a:t>73</a:t>
            </a:fld>
            <a:endParaRPr lang="fr-FR"/>
          </a:p>
        </p:txBody>
      </p:sp>
    </p:spTree>
    <p:extLst>
      <p:ext uri="{BB962C8B-B14F-4D97-AF65-F5344CB8AC3E}">
        <p14:creationId xmlns:p14="http://schemas.microsoft.com/office/powerpoint/2010/main" val="1695060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11</a:t>
            </a:fld>
            <a:endParaRPr lang="fr-FR"/>
          </a:p>
        </p:txBody>
      </p:sp>
    </p:spTree>
    <p:extLst>
      <p:ext uri="{BB962C8B-B14F-4D97-AF65-F5344CB8AC3E}">
        <p14:creationId xmlns:p14="http://schemas.microsoft.com/office/powerpoint/2010/main" val="37873689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Provide good practices in World Heritage governance, management, conservation in your country</a:t>
            </a:r>
          </a:p>
        </p:txBody>
      </p:sp>
      <p:sp>
        <p:nvSpPr>
          <p:cNvPr id="4" name="Slide Number Placeholder 3"/>
          <p:cNvSpPr>
            <a:spLocks noGrp="1"/>
          </p:cNvSpPr>
          <p:nvPr>
            <p:ph type="sldNum" sz="quarter" idx="10"/>
          </p:nvPr>
        </p:nvSpPr>
        <p:spPr/>
        <p:txBody>
          <a:bodyPr/>
          <a:lstStyle/>
          <a:p>
            <a:fld id="{CB391E06-6230-4F24-9C57-8EC3A23BD6DB}" type="slidenum">
              <a:rPr lang="fr-FR" smtClean="0"/>
              <a:t>74</a:t>
            </a:fld>
            <a:endParaRPr lang="fr-FR"/>
          </a:p>
        </p:txBody>
      </p:sp>
    </p:spTree>
    <p:extLst>
      <p:ext uri="{BB962C8B-B14F-4D97-AF65-F5344CB8AC3E}">
        <p14:creationId xmlns:p14="http://schemas.microsoft.com/office/powerpoint/2010/main" val="242253617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Suggestions for improvements, how data will be used, the training and support received etc.</a:t>
            </a:r>
          </a:p>
        </p:txBody>
      </p:sp>
      <p:sp>
        <p:nvSpPr>
          <p:cNvPr id="4" name="Slide Number Placeholder 3"/>
          <p:cNvSpPr>
            <a:spLocks noGrp="1"/>
          </p:cNvSpPr>
          <p:nvPr>
            <p:ph type="sldNum" sz="quarter" idx="10"/>
          </p:nvPr>
        </p:nvSpPr>
        <p:spPr/>
        <p:txBody>
          <a:bodyPr/>
          <a:lstStyle/>
          <a:p>
            <a:fld id="{CB391E06-6230-4F24-9C57-8EC3A23BD6DB}" type="slidenum">
              <a:rPr lang="fr-FR" smtClean="0"/>
              <a:t>75</a:t>
            </a:fld>
            <a:endParaRPr lang="fr-FR"/>
          </a:p>
        </p:txBody>
      </p:sp>
    </p:spTree>
    <p:extLst>
      <p:ext uri="{BB962C8B-B14F-4D97-AF65-F5344CB8AC3E}">
        <p14:creationId xmlns:p14="http://schemas.microsoft.com/office/powerpoint/2010/main" val="422688482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Suggestions for improvements, how data will be used, the training and support received etc.</a:t>
            </a:r>
          </a:p>
        </p:txBody>
      </p:sp>
      <p:sp>
        <p:nvSpPr>
          <p:cNvPr id="4" name="Slide Number Placeholder 3"/>
          <p:cNvSpPr>
            <a:spLocks noGrp="1"/>
          </p:cNvSpPr>
          <p:nvPr>
            <p:ph type="sldNum" sz="quarter" idx="10"/>
          </p:nvPr>
        </p:nvSpPr>
        <p:spPr/>
        <p:txBody>
          <a:bodyPr/>
          <a:lstStyle/>
          <a:p>
            <a:fld id="{CB391E06-6230-4F24-9C57-8EC3A23BD6DB}" type="slidenum">
              <a:rPr lang="fr-FR" smtClean="0"/>
              <a:t>76</a:t>
            </a:fld>
            <a:endParaRPr lang="fr-FR"/>
          </a:p>
        </p:txBody>
      </p:sp>
    </p:spTree>
    <p:extLst>
      <p:ext uri="{BB962C8B-B14F-4D97-AF65-F5344CB8AC3E}">
        <p14:creationId xmlns:p14="http://schemas.microsoft.com/office/powerpoint/2010/main" val="24410625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77</a:t>
            </a:fld>
            <a:endParaRPr lang="fr-FR"/>
          </a:p>
        </p:txBody>
      </p:sp>
    </p:spTree>
    <p:extLst>
      <p:ext uri="{BB962C8B-B14F-4D97-AF65-F5344CB8AC3E}">
        <p14:creationId xmlns:p14="http://schemas.microsoft.com/office/powerpoint/2010/main" val="37462297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78</a:t>
            </a:fld>
            <a:endParaRPr lang="fr-FR"/>
          </a:p>
        </p:txBody>
      </p:sp>
    </p:spTree>
    <p:extLst>
      <p:ext uri="{BB962C8B-B14F-4D97-AF65-F5344CB8AC3E}">
        <p14:creationId xmlns:p14="http://schemas.microsoft.com/office/powerpoint/2010/main" val="418237242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Prefilled as far as possible by WHC</a:t>
            </a:r>
          </a:p>
          <a:p>
            <a:r>
              <a:rPr lang="en-US" sz="1200" kern="1200" dirty="0">
                <a:solidFill>
                  <a:schemeClr val="tx1"/>
                </a:solidFill>
                <a:effectLst/>
                <a:latin typeface="+mn-lt"/>
                <a:ea typeface="+mn-ea"/>
                <a:cs typeface="+mn-cs"/>
              </a:rPr>
              <a:t>– Name, type of property, ID number, inscription year, danger listing</a:t>
            </a:r>
          </a:p>
          <a:p>
            <a:pPr lvl="1"/>
            <a:r>
              <a:rPr lang="en-US" sz="1200" kern="1200" dirty="0">
                <a:solidFill>
                  <a:schemeClr val="tx1"/>
                </a:solidFill>
                <a:effectLst/>
                <a:latin typeface="+mn-lt"/>
                <a:ea typeface="+mn-ea"/>
                <a:cs typeface="+mn-cs"/>
              </a:rPr>
              <a:t>Geographic Information Table</a:t>
            </a:r>
          </a:p>
          <a:p>
            <a:pPr lvl="1"/>
            <a:r>
              <a:rPr lang="en-US" sz="1200" kern="1200" dirty="0">
                <a:solidFill>
                  <a:schemeClr val="tx1"/>
                </a:solidFill>
                <a:effectLst/>
                <a:latin typeface="+mn-lt"/>
                <a:ea typeface="+mn-ea"/>
                <a:cs typeface="+mn-cs"/>
              </a:rPr>
              <a:t>Maps</a:t>
            </a:r>
          </a:p>
          <a:p>
            <a:r>
              <a:rPr lang="en-US" sz="1200" kern="1200" dirty="0">
                <a:solidFill>
                  <a:schemeClr val="tx1"/>
                </a:solidFill>
                <a:effectLst/>
                <a:latin typeface="+mn-lt"/>
                <a:ea typeface="+mn-ea"/>
                <a:cs typeface="+mn-cs"/>
              </a:rPr>
              <a:t>In these cases the update + comment box is intended for use to alert to any errors – proposed changes should go SP-WHC-COM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1.5 Web/Social Media presence</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391E06-6230-4F24-9C57-8EC3A23BD6DB}" type="slidenum">
              <a:rPr lang="fr-FR" smtClean="0"/>
              <a:t>79</a:t>
            </a:fld>
            <a:endParaRPr lang="fr-FR"/>
          </a:p>
        </p:txBody>
      </p:sp>
    </p:spTree>
    <p:extLst>
      <p:ext uri="{BB962C8B-B14F-4D97-AF65-F5344CB8AC3E}">
        <p14:creationId xmlns:p14="http://schemas.microsoft.com/office/powerpoint/2010/main" val="42651526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Prefilled as far as possible by WHC</a:t>
            </a:r>
          </a:p>
          <a:p>
            <a:r>
              <a:rPr lang="en-US" sz="1200" kern="1200" dirty="0">
                <a:solidFill>
                  <a:schemeClr val="tx1"/>
                </a:solidFill>
                <a:effectLst/>
                <a:latin typeface="+mn-lt"/>
                <a:ea typeface="+mn-ea"/>
                <a:cs typeface="+mn-cs"/>
              </a:rPr>
              <a:t>– Name, type of property, ID number, inscription year, danger listing</a:t>
            </a:r>
          </a:p>
          <a:p>
            <a:pPr lvl="1"/>
            <a:r>
              <a:rPr lang="en-US" sz="1200" kern="1200" dirty="0">
                <a:solidFill>
                  <a:schemeClr val="tx1"/>
                </a:solidFill>
                <a:effectLst/>
                <a:latin typeface="+mn-lt"/>
                <a:ea typeface="+mn-ea"/>
                <a:cs typeface="+mn-cs"/>
              </a:rPr>
              <a:t>Geographic Information Table</a:t>
            </a:r>
          </a:p>
          <a:p>
            <a:pPr lvl="1"/>
            <a:r>
              <a:rPr lang="en-US" sz="1200" kern="1200" dirty="0">
                <a:solidFill>
                  <a:schemeClr val="tx1"/>
                </a:solidFill>
                <a:effectLst/>
                <a:latin typeface="+mn-lt"/>
                <a:ea typeface="+mn-ea"/>
                <a:cs typeface="+mn-cs"/>
              </a:rPr>
              <a:t>Maps</a:t>
            </a:r>
          </a:p>
          <a:p>
            <a:r>
              <a:rPr lang="en-US" sz="1200" kern="1200" dirty="0">
                <a:solidFill>
                  <a:schemeClr val="tx1"/>
                </a:solidFill>
                <a:effectLst/>
                <a:latin typeface="+mn-lt"/>
                <a:ea typeface="+mn-ea"/>
                <a:cs typeface="+mn-cs"/>
              </a:rPr>
              <a:t>In these cases the update + comment box is intended for use to alert to any errors – proposed changes should go SP-WHC-COM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1.5 Web/Social Media presence</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391E06-6230-4F24-9C57-8EC3A23BD6DB}" type="slidenum">
              <a:rPr lang="fr-FR" smtClean="0"/>
              <a:t>80</a:t>
            </a:fld>
            <a:endParaRPr lang="fr-FR"/>
          </a:p>
        </p:txBody>
      </p:sp>
    </p:spTree>
    <p:extLst>
      <p:ext uri="{BB962C8B-B14F-4D97-AF65-F5344CB8AC3E}">
        <p14:creationId xmlns:p14="http://schemas.microsoft.com/office/powerpoint/2010/main" val="251875764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Prefilled where possible, extent of synergies (designation/plans for designation) </a:t>
            </a:r>
            <a:r>
              <a:rPr lang="en-US" sz="1200" kern="1200" dirty="0" err="1">
                <a:solidFill>
                  <a:schemeClr val="tx1"/>
                </a:solidFill>
                <a:effectLst/>
                <a:latin typeface="+mn-lt"/>
                <a:ea typeface="+mn-ea"/>
                <a:cs typeface="+mn-cs"/>
              </a:rPr>
              <a:t>Ramsar</a:t>
            </a:r>
            <a:r>
              <a:rPr lang="en-US" sz="1200" kern="1200" dirty="0">
                <a:solidFill>
                  <a:schemeClr val="tx1"/>
                </a:solidFill>
                <a:effectLst/>
                <a:latin typeface="+mn-lt"/>
                <a:ea typeface="+mn-ea"/>
                <a:cs typeface="+mn-cs"/>
              </a:rPr>
              <a:t>/1954/</a:t>
            </a:r>
            <a:r>
              <a:rPr lang="en-US" sz="1200" kern="1200" dirty="0" err="1">
                <a:solidFill>
                  <a:schemeClr val="tx1"/>
                </a:solidFill>
                <a:effectLst/>
                <a:latin typeface="+mn-lt"/>
                <a:ea typeface="+mn-ea"/>
                <a:cs typeface="+mn-cs"/>
              </a:rPr>
              <a:t>Geoparks</a:t>
            </a:r>
            <a:r>
              <a:rPr lang="en-US" sz="1200" kern="1200" dirty="0">
                <a:solidFill>
                  <a:schemeClr val="tx1"/>
                </a:solidFill>
                <a:effectLst/>
                <a:latin typeface="+mn-lt"/>
                <a:ea typeface="+mn-ea"/>
                <a:cs typeface="+mn-cs"/>
              </a:rPr>
              <a:t>/MAB = site based designations</a:t>
            </a:r>
          </a:p>
          <a:p>
            <a:r>
              <a:rPr lang="en-US" sz="1200" kern="1200" dirty="0">
                <a:solidFill>
                  <a:schemeClr val="tx1"/>
                </a:solidFill>
                <a:effectLst/>
                <a:latin typeface="+mn-lt"/>
                <a:ea typeface="+mn-ea"/>
                <a:cs typeface="+mn-cs"/>
              </a:rPr>
              <a:t>-Cooperation between Site Manager + Focal Points of other designation </a:t>
            </a:r>
          </a:p>
          <a:p>
            <a:r>
              <a:rPr lang="en-US" sz="1200" kern="1200" dirty="0">
                <a:solidFill>
                  <a:schemeClr val="tx1"/>
                </a:solidFill>
                <a:effectLst/>
                <a:latin typeface="+mn-lt"/>
                <a:ea typeface="+mn-ea"/>
                <a:cs typeface="+mn-cs"/>
              </a:rPr>
              <a:t>-Elements on Representative List in intangible heritage </a:t>
            </a:r>
          </a:p>
          <a:p>
            <a:r>
              <a:rPr lang="en-US" sz="1200" kern="1200" dirty="0">
                <a:solidFill>
                  <a:schemeClr val="tx1"/>
                </a:solidFill>
                <a:effectLst/>
                <a:latin typeface="+mn-lt"/>
                <a:ea typeface="+mn-ea"/>
                <a:cs typeface="+mn-cs"/>
              </a:rPr>
              <a:t>-Documentary heritage</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391E06-6230-4F24-9C57-8EC3A23BD6DB}" type="slidenum">
              <a:rPr lang="fr-FR" smtClean="0"/>
              <a:t>81</a:t>
            </a:fld>
            <a:endParaRPr lang="fr-FR"/>
          </a:p>
        </p:txBody>
      </p:sp>
    </p:spTree>
    <p:extLst>
      <p:ext uri="{BB962C8B-B14F-4D97-AF65-F5344CB8AC3E}">
        <p14:creationId xmlns:p14="http://schemas.microsoft.com/office/powerpoint/2010/main" val="247229162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Prefilled where possible, extent of synergies (designation/plans for designation) </a:t>
            </a:r>
            <a:r>
              <a:rPr lang="en-US" sz="1200" kern="1200" dirty="0" err="1">
                <a:solidFill>
                  <a:schemeClr val="tx1"/>
                </a:solidFill>
                <a:effectLst/>
                <a:latin typeface="+mn-lt"/>
                <a:ea typeface="+mn-ea"/>
                <a:cs typeface="+mn-cs"/>
              </a:rPr>
              <a:t>Ramsar</a:t>
            </a:r>
            <a:r>
              <a:rPr lang="en-US" sz="1200" kern="1200" dirty="0">
                <a:solidFill>
                  <a:schemeClr val="tx1"/>
                </a:solidFill>
                <a:effectLst/>
                <a:latin typeface="+mn-lt"/>
                <a:ea typeface="+mn-ea"/>
                <a:cs typeface="+mn-cs"/>
              </a:rPr>
              <a:t>/1954/</a:t>
            </a:r>
            <a:r>
              <a:rPr lang="en-US" sz="1200" kern="1200" dirty="0" err="1">
                <a:solidFill>
                  <a:schemeClr val="tx1"/>
                </a:solidFill>
                <a:effectLst/>
                <a:latin typeface="+mn-lt"/>
                <a:ea typeface="+mn-ea"/>
                <a:cs typeface="+mn-cs"/>
              </a:rPr>
              <a:t>Geoparks</a:t>
            </a:r>
            <a:r>
              <a:rPr lang="en-US" sz="1200" kern="1200" dirty="0">
                <a:solidFill>
                  <a:schemeClr val="tx1"/>
                </a:solidFill>
                <a:effectLst/>
                <a:latin typeface="+mn-lt"/>
                <a:ea typeface="+mn-ea"/>
                <a:cs typeface="+mn-cs"/>
              </a:rPr>
              <a:t>/MAB = site based designations</a:t>
            </a:r>
          </a:p>
          <a:p>
            <a:r>
              <a:rPr lang="en-US" sz="1200" kern="1200" dirty="0">
                <a:solidFill>
                  <a:schemeClr val="tx1"/>
                </a:solidFill>
                <a:effectLst/>
                <a:latin typeface="+mn-lt"/>
                <a:ea typeface="+mn-ea"/>
                <a:cs typeface="+mn-cs"/>
              </a:rPr>
              <a:t>-Cooperation between Site Manager + Focal Points of other designation </a:t>
            </a:r>
          </a:p>
          <a:p>
            <a:r>
              <a:rPr lang="en-US" sz="1200" kern="1200" dirty="0">
                <a:solidFill>
                  <a:schemeClr val="tx1"/>
                </a:solidFill>
                <a:effectLst/>
                <a:latin typeface="+mn-lt"/>
                <a:ea typeface="+mn-ea"/>
                <a:cs typeface="+mn-cs"/>
              </a:rPr>
              <a:t>-Elements on Representative List in intangible heritage </a:t>
            </a:r>
          </a:p>
          <a:p>
            <a:r>
              <a:rPr lang="en-US" sz="1200" kern="1200" dirty="0">
                <a:solidFill>
                  <a:schemeClr val="tx1"/>
                </a:solidFill>
                <a:effectLst/>
                <a:latin typeface="+mn-lt"/>
                <a:ea typeface="+mn-ea"/>
                <a:cs typeface="+mn-cs"/>
              </a:rPr>
              <a:t>-Documentary heritage</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391E06-6230-4F24-9C57-8EC3A23BD6DB}" type="slidenum">
              <a:rPr lang="fr-FR" smtClean="0"/>
              <a:t>82</a:t>
            </a:fld>
            <a:endParaRPr lang="fr-FR"/>
          </a:p>
        </p:txBody>
      </p:sp>
    </p:spTree>
    <p:extLst>
      <p:ext uri="{BB962C8B-B14F-4D97-AF65-F5344CB8AC3E}">
        <p14:creationId xmlns:p14="http://schemas.microsoft.com/office/powerpoint/2010/main" val="55192837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(suggestions for improvements, how data will be used, the training and support received etc.)</a:t>
            </a:r>
          </a:p>
        </p:txBody>
      </p:sp>
      <p:sp>
        <p:nvSpPr>
          <p:cNvPr id="4" name="Slide Number Placeholder 3"/>
          <p:cNvSpPr>
            <a:spLocks noGrp="1"/>
          </p:cNvSpPr>
          <p:nvPr>
            <p:ph type="sldNum" sz="quarter" idx="10"/>
          </p:nvPr>
        </p:nvSpPr>
        <p:spPr/>
        <p:txBody>
          <a:bodyPr/>
          <a:lstStyle/>
          <a:p>
            <a:fld id="{CB391E06-6230-4F24-9C57-8EC3A23BD6DB}" type="slidenum">
              <a:rPr lang="fr-FR" smtClean="0"/>
              <a:t>83</a:t>
            </a:fld>
            <a:endParaRPr lang="fr-FR"/>
          </a:p>
        </p:txBody>
      </p:sp>
    </p:spTree>
    <p:extLst>
      <p:ext uri="{BB962C8B-B14F-4D97-AF65-F5344CB8AC3E}">
        <p14:creationId xmlns:p14="http://schemas.microsoft.com/office/powerpoint/2010/main" val="2474593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12</a:t>
            </a:fld>
            <a:endParaRPr lang="fr-FR"/>
          </a:p>
        </p:txBody>
      </p:sp>
    </p:spTree>
    <p:extLst>
      <p:ext uri="{BB962C8B-B14F-4D97-AF65-F5344CB8AC3E}">
        <p14:creationId xmlns:p14="http://schemas.microsoft.com/office/powerpoint/2010/main" val="227873414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(suggestions for improvements, how data will be used, the training and support received etc.)</a:t>
            </a:r>
          </a:p>
        </p:txBody>
      </p:sp>
      <p:sp>
        <p:nvSpPr>
          <p:cNvPr id="4" name="Slide Number Placeholder 3"/>
          <p:cNvSpPr>
            <a:spLocks noGrp="1"/>
          </p:cNvSpPr>
          <p:nvPr>
            <p:ph type="sldNum" sz="quarter" idx="10"/>
          </p:nvPr>
        </p:nvSpPr>
        <p:spPr/>
        <p:txBody>
          <a:bodyPr/>
          <a:lstStyle/>
          <a:p>
            <a:fld id="{CB391E06-6230-4F24-9C57-8EC3A23BD6DB}" type="slidenum">
              <a:rPr lang="fr-FR" smtClean="0"/>
              <a:t>84</a:t>
            </a:fld>
            <a:endParaRPr lang="fr-FR"/>
          </a:p>
        </p:txBody>
      </p:sp>
    </p:spTree>
    <p:extLst>
      <p:ext uri="{BB962C8B-B14F-4D97-AF65-F5344CB8AC3E}">
        <p14:creationId xmlns:p14="http://schemas.microsoft.com/office/powerpoint/2010/main" val="264024606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(suggestions for improvements, how data will be used, the training and support received etc.)</a:t>
            </a:r>
          </a:p>
        </p:txBody>
      </p:sp>
      <p:sp>
        <p:nvSpPr>
          <p:cNvPr id="4" name="Slide Number Placeholder 3"/>
          <p:cNvSpPr>
            <a:spLocks noGrp="1"/>
          </p:cNvSpPr>
          <p:nvPr>
            <p:ph type="sldNum" sz="quarter" idx="10"/>
          </p:nvPr>
        </p:nvSpPr>
        <p:spPr/>
        <p:txBody>
          <a:bodyPr/>
          <a:lstStyle/>
          <a:p>
            <a:fld id="{CB391E06-6230-4F24-9C57-8EC3A23BD6DB}" type="slidenum">
              <a:rPr lang="fr-FR" smtClean="0"/>
              <a:t>85</a:t>
            </a:fld>
            <a:endParaRPr lang="fr-FR"/>
          </a:p>
        </p:txBody>
      </p:sp>
    </p:spTree>
    <p:extLst>
      <p:ext uri="{BB962C8B-B14F-4D97-AF65-F5344CB8AC3E}">
        <p14:creationId xmlns:p14="http://schemas.microsoft.com/office/powerpoint/2010/main" val="113394827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(suggestions for improvements, how data will be used, the training and support received etc.)</a:t>
            </a:r>
          </a:p>
        </p:txBody>
      </p:sp>
      <p:sp>
        <p:nvSpPr>
          <p:cNvPr id="4" name="Slide Number Placeholder 3"/>
          <p:cNvSpPr>
            <a:spLocks noGrp="1"/>
          </p:cNvSpPr>
          <p:nvPr>
            <p:ph type="sldNum" sz="quarter" idx="10"/>
          </p:nvPr>
        </p:nvSpPr>
        <p:spPr/>
        <p:txBody>
          <a:bodyPr/>
          <a:lstStyle/>
          <a:p>
            <a:fld id="{CB391E06-6230-4F24-9C57-8EC3A23BD6DB}" type="slidenum">
              <a:rPr lang="fr-FR" smtClean="0"/>
              <a:t>86</a:t>
            </a:fld>
            <a:endParaRPr lang="fr-FR"/>
          </a:p>
        </p:txBody>
      </p:sp>
    </p:spTree>
    <p:extLst>
      <p:ext uri="{BB962C8B-B14F-4D97-AF65-F5344CB8AC3E}">
        <p14:creationId xmlns:p14="http://schemas.microsoft.com/office/powerpoint/2010/main" val="51338973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391E06-6230-4F24-9C57-8EC3A23BD6DB}" type="slidenum">
              <a:rPr lang="fr-FR" smtClean="0"/>
              <a:t>87</a:t>
            </a:fld>
            <a:endParaRPr lang="fr-FR"/>
          </a:p>
        </p:txBody>
      </p:sp>
    </p:spTree>
    <p:extLst>
      <p:ext uri="{BB962C8B-B14F-4D97-AF65-F5344CB8AC3E}">
        <p14:creationId xmlns:p14="http://schemas.microsoft.com/office/powerpoint/2010/main" val="313033385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391E06-6230-4F24-9C57-8EC3A23BD6DB}" type="slidenum">
              <a:rPr lang="fr-FR" smtClean="0"/>
              <a:t>88</a:t>
            </a:fld>
            <a:endParaRPr lang="fr-FR"/>
          </a:p>
        </p:txBody>
      </p:sp>
    </p:spTree>
    <p:extLst>
      <p:ext uri="{BB962C8B-B14F-4D97-AF65-F5344CB8AC3E}">
        <p14:creationId xmlns:p14="http://schemas.microsoft.com/office/powerpoint/2010/main" val="381911972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(suggestions for improvements, how data will be used, the training and support received etc.)</a:t>
            </a:r>
          </a:p>
        </p:txBody>
      </p:sp>
      <p:sp>
        <p:nvSpPr>
          <p:cNvPr id="4" name="Slide Number Placeholder 3"/>
          <p:cNvSpPr>
            <a:spLocks noGrp="1"/>
          </p:cNvSpPr>
          <p:nvPr>
            <p:ph type="sldNum" sz="quarter" idx="10"/>
          </p:nvPr>
        </p:nvSpPr>
        <p:spPr/>
        <p:txBody>
          <a:bodyPr/>
          <a:lstStyle/>
          <a:p>
            <a:fld id="{CB391E06-6230-4F24-9C57-8EC3A23BD6DB}" type="slidenum">
              <a:rPr lang="fr-FR" smtClean="0"/>
              <a:t>89</a:t>
            </a:fld>
            <a:endParaRPr lang="fr-FR"/>
          </a:p>
        </p:txBody>
      </p:sp>
    </p:spTree>
    <p:extLst>
      <p:ext uri="{BB962C8B-B14F-4D97-AF65-F5344CB8AC3E}">
        <p14:creationId xmlns:p14="http://schemas.microsoft.com/office/powerpoint/2010/main" val="2792256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(suggestions for improvements, how data will be used, the training and support received etc.)</a:t>
            </a:r>
          </a:p>
        </p:txBody>
      </p:sp>
      <p:sp>
        <p:nvSpPr>
          <p:cNvPr id="4" name="Slide Number Placeholder 3"/>
          <p:cNvSpPr>
            <a:spLocks noGrp="1"/>
          </p:cNvSpPr>
          <p:nvPr>
            <p:ph type="sldNum" sz="quarter" idx="10"/>
          </p:nvPr>
        </p:nvSpPr>
        <p:spPr/>
        <p:txBody>
          <a:bodyPr/>
          <a:lstStyle/>
          <a:p>
            <a:fld id="{CB391E06-6230-4F24-9C57-8EC3A23BD6DB}" type="slidenum">
              <a:rPr lang="fr-FR" smtClean="0"/>
              <a:t>90</a:t>
            </a:fld>
            <a:endParaRPr lang="fr-FR"/>
          </a:p>
        </p:txBody>
      </p:sp>
    </p:spTree>
    <p:extLst>
      <p:ext uri="{BB962C8B-B14F-4D97-AF65-F5344CB8AC3E}">
        <p14:creationId xmlns:p14="http://schemas.microsoft.com/office/powerpoint/2010/main" val="6766625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391E06-6230-4F24-9C57-8EC3A23BD6DB}" type="slidenum">
              <a:rPr lang="fr-FR" smtClean="0"/>
              <a:t>91</a:t>
            </a:fld>
            <a:endParaRPr lang="fr-FR"/>
          </a:p>
        </p:txBody>
      </p:sp>
    </p:spTree>
    <p:extLst>
      <p:ext uri="{BB962C8B-B14F-4D97-AF65-F5344CB8AC3E}">
        <p14:creationId xmlns:p14="http://schemas.microsoft.com/office/powerpoint/2010/main" val="15459961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391E06-6230-4F24-9C57-8EC3A23BD6DB}" type="slidenum">
              <a:rPr lang="fr-FR" smtClean="0"/>
              <a:t>92</a:t>
            </a:fld>
            <a:endParaRPr lang="fr-FR"/>
          </a:p>
        </p:txBody>
      </p:sp>
    </p:spTree>
    <p:extLst>
      <p:ext uri="{BB962C8B-B14F-4D97-AF65-F5344CB8AC3E}">
        <p14:creationId xmlns:p14="http://schemas.microsoft.com/office/powerpoint/2010/main" val="173454397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391E06-6230-4F24-9C57-8EC3A23BD6DB}" type="slidenum">
              <a:rPr lang="fr-FR" smtClean="0"/>
              <a:t>93</a:t>
            </a:fld>
            <a:endParaRPr lang="fr-FR"/>
          </a:p>
        </p:txBody>
      </p:sp>
    </p:spTree>
    <p:extLst>
      <p:ext uri="{BB962C8B-B14F-4D97-AF65-F5344CB8AC3E}">
        <p14:creationId xmlns:p14="http://schemas.microsoft.com/office/powerpoint/2010/main" val="539687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13</a:t>
            </a:fld>
            <a:endParaRPr lang="fr-FR"/>
          </a:p>
        </p:txBody>
      </p:sp>
    </p:spTree>
    <p:extLst>
      <p:ext uri="{BB962C8B-B14F-4D97-AF65-F5344CB8AC3E}">
        <p14:creationId xmlns:p14="http://schemas.microsoft.com/office/powerpoint/2010/main" val="99136162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391E06-6230-4F24-9C57-8EC3A23BD6DB}" type="slidenum">
              <a:rPr lang="fr-FR" smtClean="0"/>
              <a:t>94</a:t>
            </a:fld>
            <a:endParaRPr lang="fr-FR"/>
          </a:p>
        </p:txBody>
      </p:sp>
    </p:spTree>
    <p:extLst>
      <p:ext uri="{BB962C8B-B14F-4D97-AF65-F5344CB8AC3E}">
        <p14:creationId xmlns:p14="http://schemas.microsoft.com/office/powerpoint/2010/main" val="90183060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Core part of Section II questionnaire gathers information on the range of factors that are currently affecting or have strong potential to affect the property, both </a:t>
            </a:r>
            <a:r>
              <a:rPr lang="en-GB" sz="1200" b="1" kern="1200" dirty="0">
                <a:solidFill>
                  <a:schemeClr val="tx1"/>
                </a:solidFill>
                <a:effectLst/>
                <a:latin typeface="+mn-lt"/>
                <a:ea typeface="+mn-ea"/>
                <a:cs typeface="+mn-cs"/>
              </a:rPr>
              <a:t>positively</a:t>
            </a:r>
            <a:r>
              <a:rPr lang="en-GB" sz="1200" kern="1200" dirty="0">
                <a:solidFill>
                  <a:schemeClr val="tx1"/>
                </a:solidFill>
                <a:effectLst/>
                <a:latin typeface="+mn-lt"/>
                <a:ea typeface="+mn-ea"/>
                <a:cs typeface="+mn-cs"/>
              </a:rPr>
              <a:t> and </a:t>
            </a:r>
            <a:r>
              <a:rPr lang="en-GB" sz="1200" b="1" kern="1200" dirty="0">
                <a:solidFill>
                  <a:schemeClr val="tx1"/>
                </a:solidFill>
                <a:effectLst/>
                <a:latin typeface="+mn-lt"/>
                <a:ea typeface="+mn-ea"/>
                <a:cs typeface="+mn-cs"/>
              </a:rPr>
              <a:t>negatively</a:t>
            </a:r>
            <a:r>
              <a:rPr lang="en-GB"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CB391E06-6230-4F24-9C57-8EC3A23BD6DB}" type="slidenum">
              <a:rPr lang="fr-FR" smtClean="0"/>
              <a:t>95</a:t>
            </a:fld>
            <a:endParaRPr lang="fr-FR"/>
          </a:p>
        </p:txBody>
      </p:sp>
    </p:spTree>
    <p:extLst>
      <p:ext uri="{BB962C8B-B14F-4D97-AF65-F5344CB8AC3E}">
        <p14:creationId xmlns:p14="http://schemas.microsoft.com/office/powerpoint/2010/main" val="420849510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Core part of Section II questionnaire gathers information on the range of factors that are currently affecting or have strong potential to affect the property, both </a:t>
            </a:r>
            <a:r>
              <a:rPr lang="en-GB" sz="1200" b="1" kern="1200" dirty="0">
                <a:solidFill>
                  <a:schemeClr val="tx1"/>
                </a:solidFill>
                <a:effectLst/>
                <a:latin typeface="+mn-lt"/>
                <a:ea typeface="+mn-ea"/>
                <a:cs typeface="+mn-cs"/>
              </a:rPr>
              <a:t>positively</a:t>
            </a:r>
            <a:r>
              <a:rPr lang="en-GB" sz="1200" kern="1200" dirty="0">
                <a:solidFill>
                  <a:schemeClr val="tx1"/>
                </a:solidFill>
                <a:effectLst/>
                <a:latin typeface="+mn-lt"/>
                <a:ea typeface="+mn-ea"/>
                <a:cs typeface="+mn-cs"/>
              </a:rPr>
              <a:t> and </a:t>
            </a:r>
            <a:r>
              <a:rPr lang="en-GB" sz="1200" b="1" kern="1200" dirty="0">
                <a:solidFill>
                  <a:schemeClr val="tx1"/>
                </a:solidFill>
                <a:effectLst/>
                <a:latin typeface="+mn-lt"/>
                <a:ea typeface="+mn-ea"/>
                <a:cs typeface="+mn-cs"/>
              </a:rPr>
              <a:t>negatively</a:t>
            </a:r>
            <a:r>
              <a:rPr lang="en-GB"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CB391E06-6230-4F24-9C57-8EC3A23BD6DB}" type="slidenum">
              <a:rPr lang="fr-FR" smtClean="0"/>
              <a:t>96</a:t>
            </a:fld>
            <a:endParaRPr lang="fr-FR"/>
          </a:p>
        </p:txBody>
      </p:sp>
    </p:spTree>
    <p:extLst>
      <p:ext uri="{BB962C8B-B14F-4D97-AF65-F5344CB8AC3E}">
        <p14:creationId xmlns:p14="http://schemas.microsoft.com/office/powerpoint/2010/main" val="104384055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If the property has</a:t>
            </a:r>
            <a:r>
              <a:rPr lang="en-US" sz="1200" kern="1200" baseline="0" dirty="0">
                <a:solidFill>
                  <a:schemeClr val="tx1"/>
                </a:solidFill>
                <a:effectLst/>
                <a:latin typeface="+mn-lt"/>
                <a:ea typeface="+mn-ea"/>
                <a:cs typeface="+mn-cs"/>
              </a:rPr>
              <a:t> been the subject of a state of conservation report a link to the report will appear at the beginning of the chapter.</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97</a:t>
            </a:fld>
            <a:endParaRPr lang="fr-FR"/>
          </a:p>
        </p:txBody>
      </p:sp>
    </p:spTree>
    <p:extLst>
      <p:ext uri="{BB962C8B-B14F-4D97-AF65-F5344CB8AC3E}">
        <p14:creationId xmlns:p14="http://schemas.microsoft.com/office/powerpoint/2010/main" val="136307951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If the property has</a:t>
            </a:r>
            <a:r>
              <a:rPr lang="en-US" sz="1200" kern="1200" baseline="0" dirty="0">
                <a:solidFill>
                  <a:schemeClr val="tx1"/>
                </a:solidFill>
                <a:effectLst/>
                <a:latin typeface="+mn-lt"/>
                <a:ea typeface="+mn-ea"/>
                <a:cs typeface="+mn-cs"/>
              </a:rPr>
              <a:t> been the subject of a state of conservation report a link to the report will appear at the beginning of the chapter.</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98</a:t>
            </a:fld>
            <a:endParaRPr lang="fr-FR"/>
          </a:p>
        </p:txBody>
      </p:sp>
    </p:spTree>
    <p:extLst>
      <p:ext uri="{BB962C8B-B14F-4D97-AF65-F5344CB8AC3E}">
        <p14:creationId xmlns:p14="http://schemas.microsoft.com/office/powerpoint/2010/main" val="107118755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If the property has</a:t>
            </a:r>
            <a:r>
              <a:rPr lang="en-US" sz="1200" kern="1200" baseline="0" dirty="0">
                <a:solidFill>
                  <a:schemeClr val="tx1"/>
                </a:solidFill>
                <a:effectLst/>
                <a:latin typeface="+mn-lt"/>
                <a:ea typeface="+mn-ea"/>
                <a:cs typeface="+mn-cs"/>
              </a:rPr>
              <a:t> been the subject of a state of conservation report a link to the report will appear at the beginning of the chapter.</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99</a:t>
            </a:fld>
            <a:endParaRPr lang="fr-FR"/>
          </a:p>
        </p:txBody>
      </p:sp>
    </p:spTree>
    <p:extLst>
      <p:ext uri="{BB962C8B-B14F-4D97-AF65-F5344CB8AC3E}">
        <p14:creationId xmlns:p14="http://schemas.microsoft.com/office/powerpoint/2010/main" val="12297300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If the property has</a:t>
            </a:r>
            <a:r>
              <a:rPr lang="en-US" sz="1200" kern="1200" baseline="0" dirty="0">
                <a:solidFill>
                  <a:schemeClr val="tx1"/>
                </a:solidFill>
                <a:effectLst/>
                <a:latin typeface="+mn-lt"/>
                <a:ea typeface="+mn-ea"/>
                <a:cs typeface="+mn-cs"/>
              </a:rPr>
              <a:t> been the subject of a state of conservation report a link to the report will appear at the beginning of the chapter.</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100</a:t>
            </a:fld>
            <a:endParaRPr lang="fr-FR"/>
          </a:p>
        </p:txBody>
      </p:sp>
    </p:spTree>
    <p:extLst>
      <p:ext uri="{BB962C8B-B14F-4D97-AF65-F5344CB8AC3E}">
        <p14:creationId xmlns:p14="http://schemas.microsoft.com/office/powerpoint/2010/main" val="30803227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set of factors you are asked about  is parallel to the set of threats in the World Heritage State of Conservation database (</a:t>
            </a:r>
            <a:r>
              <a:rPr lang="en-GB" sz="1200" u="none" strike="noStrike" kern="1200" dirty="0">
                <a:solidFill>
                  <a:schemeClr val="tx1"/>
                </a:solidFill>
                <a:effectLst/>
                <a:latin typeface="+mn-lt"/>
                <a:ea typeface="+mn-ea"/>
                <a:cs typeface="+mn-cs"/>
                <a:hlinkClick r:id="rId3"/>
              </a:rPr>
              <a:t>http://whc.unesco.org/en/factors/</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standard list of threats/factors affecting the Outstanding Universal Value of World Heritage properties consists of a series of 14 primary factors, encompassing each a number of secondary factors.</a:t>
            </a:r>
          </a:p>
          <a:p>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101</a:t>
            </a:fld>
            <a:endParaRPr lang="fr-FR"/>
          </a:p>
        </p:txBody>
      </p:sp>
    </p:spTree>
    <p:extLst>
      <p:ext uri="{BB962C8B-B14F-4D97-AF65-F5344CB8AC3E}">
        <p14:creationId xmlns:p14="http://schemas.microsoft.com/office/powerpoint/2010/main" val="419585388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set of factors you are asked about  is parallel to the set of threats in the World Heritage State of Conservation database (</a:t>
            </a:r>
            <a:r>
              <a:rPr lang="en-GB" sz="1200" u="none" strike="noStrike" kern="1200" dirty="0">
                <a:solidFill>
                  <a:schemeClr val="tx1"/>
                </a:solidFill>
                <a:effectLst/>
                <a:latin typeface="+mn-lt"/>
                <a:ea typeface="+mn-ea"/>
                <a:cs typeface="+mn-cs"/>
                <a:hlinkClick r:id="rId3"/>
              </a:rPr>
              <a:t>http://whc.unesco.org/en/factors/</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standard list of threats/factors affecting the Outstanding Universal Value of World Heritage properties consists of a series of 14 primary factors, encompassing each a number of secondary factors.</a:t>
            </a:r>
          </a:p>
          <a:p>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102</a:t>
            </a:fld>
            <a:endParaRPr lang="fr-FR"/>
          </a:p>
        </p:txBody>
      </p:sp>
    </p:spTree>
    <p:extLst>
      <p:ext uri="{BB962C8B-B14F-4D97-AF65-F5344CB8AC3E}">
        <p14:creationId xmlns:p14="http://schemas.microsoft.com/office/powerpoint/2010/main" val="345106064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first stage in the assessment is to click the box below each factor to indicate if this factor is relevant or not relevant to the property. If a factor was reported as causing an impact in the last Periodic Report, then you will be shown what the previous answer was. </a:t>
            </a:r>
          </a:p>
          <a:p>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If the factor is not relevant, then move on to the next factor; if the factor is relevant then a second line of assessment questions will appear.</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assessment will ask you about the impact and origin of the factor. </a:t>
            </a: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You will be asked to say whether the impact of the factor is positive and/or negative; whether it is current and/or potential and whether the origin of the factor is inside and/or outside of the property/ having a decreasing, stable or increasing impact.  </a:t>
            </a:r>
            <a:endParaRPr lang="en-US" sz="1200" kern="1200" dirty="0">
              <a:solidFill>
                <a:schemeClr val="tx1"/>
              </a:solidFill>
              <a:effectLst/>
              <a:latin typeface="+mn-l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CB391E06-6230-4F24-9C57-8EC3A23BD6DB}" type="slidenum">
              <a:rPr lang="fr-FR" smtClean="0"/>
              <a:t>103</a:t>
            </a:fld>
            <a:endParaRPr lang="fr-FR"/>
          </a:p>
        </p:txBody>
      </p:sp>
    </p:spTree>
    <p:extLst>
      <p:ext uri="{BB962C8B-B14F-4D97-AF65-F5344CB8AC3E}">
        <p14:creationId xmlns:p14="http://schemas.microsoft.com/office/powerpoint/2010/main" val="4205717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bg>
      <p:bgPr>
        <a:gradFill flip="none" rotWithShape="1">
          <a:gsLst>
            <a:gs pos="73000">
              <a:schemeClr val="accent1">
                <a:lumMod val="30000"/>
                <a:lumOff val="70000"/>
              </a:schemeClr>
            </a:gs>
            <a:gs pos="0">
              <a:srgbClr val="61A0DB">
                <a:alpha val="12000"/>
              </a:srgbClr>
            </a:gs>
            <a:gs pos="36000">
              <a:schemeClr val="accent1">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grpSp>
        <p:nvGrpSpPr>
          <p:cNvPr id="5" name="Group 4"/>
          <p:cNvGrpSpPr/>
          <p:nvPr userDrawn="1"/>
        </p:nvGrpSpPr>
        <p:grpSpPr>
          <a:xfrm>
            <a:off x="8568226" y="1867700"/>
            <a:ext cx="613879" cy="1408100"/>
            <a:chOff x="8568222" y="-7621"/>
            <a:chExt cx="613878" cy="1408100"/>
          </a:xfrm>
        </p:grpSpPr>
        <p:sp>
          <p:nvSpPr>
            <p:cNvPr id="6" name="Freeform: Shape 20">
              <a:extLst>
                <a:ext uri="{FF2B5EF4-FFF2-40B4-BE49-F238E27FC236}">
                  <a16:creationId xmlns:a16="http://schemas.microsoft.com/office/drawing/2014/main" id="{7AC43ACA-5000-40E2-80D3-19833F9F1A3F}"/>
                </a:ext>
              </a:extLst>
            </p:cNvPr>
            <p:cNvSpPr/>
            <p:nvPr/>
          </p:nvSpPr>
          <p:spPr>
            <a:xfrm>
              <a:off x="8568222" y="0"/>
              <a:ext cx="575778" cy="1400479"/>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61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7" name="TextBox 6"/>
            <p:cNvSpPr txBox="1"/>
            <p:nvPr/>
          </p:nvSpPr>
          <p:spPr>
            <a:xfrm>
              <a:off x="8709660" y="-7621"/>
              <a:ext cx="472440" cy="1400479"/>
            </a:xfrm>
            <a:prstGeom prst="rect">
              <a:avLst/>
            </a:prstGeom>
            <a:noFill/>
          </p:spPr>
          <p:txBody>
            <a:bodyPr vert="vert270" wrap="square" rtlCol="0" anchor="ctr">
              <a:noAutofit/>
            </a:bodyPr>
            <a:lstStyle/>
            <a:p>
              <a:pPr algn="ctr"/>
              <a:r>
                <a:rPr lang="fr-FR" sz="1800" dirty="0">
                  <a:solidFill>
                    <a:schemeClr val="bg1"/>
                  </a:solidFill>
                  <a:latin typeface="Tw Cen MT" panose="020B0602020104020603" pitchFamily="34" charset="0"/>
                </a:rPr>
                <a:t>Module 2</a:t>
              </a:r>
              <a:endParaRPr lang="en-US" sz="1800" dirty="0">
                <a:solidFill>
                  <a:schemeClr val="bg1"/>
                </a:solidFill>
                <a:latin typeface="Tw Cen MT" panose="020B0602020104020603" pitchFamily="34" charset="0"/>
              </a:endParaRPr>
            </a:p>
          </p:txBody>
        </p:sp>
      </p:grpSp>
      <p:sp>
        <p:nvSpPr>
          <p:cNvPr id="8" name="Rectangle 7"/>
          <p:cNvSpPr/>
          <p:nvPr userDrawn="1"/>
        </p:nvSpPr>
        <p:spPr>
          <a:xfrm>
            <a:off x="0" y="0"/>
            <a:ext cx="541325" cy="5143500"/>
          </a:xfrm>
          <a:prstGeom prst="rect">
            <a:avLst/>
          </a:prstGeom>
          <a:solidFill>
            <a:schemeClr val="bg1">
              <a:lumMod val="95000"/>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Tree>
    <p:extLst>
      <p:ext uri="{BB962C8B-B14F-4D97-AF65-F5344CB8AC3E}">
        <p14:creationId xmlns:p14="http://schemas.microsoft.com/office/powerpoint/2010/main" val="3288787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19C1B9-4523-413B-89A7-742E7C5E9B10}"/>
              </a:ext>
            </a:extLst>
          </p:cNvPr>
          <p:cNvSpPr>
            <a:spLocks noGrp="1"/>
          </p:cNvSpPr>
          <p:nvPr>
            <p:ph type="title" orient="vert"/>
          </p:nvPr>
        </p:nvSpPr>
        <p:spPr>
          <a:xfrm>
            <a:off x="6543677" y="273852"/>
            <a:ext cx="1971675" cy="4358879"/>
          </a:xfrm>
          <a:prstGeom prst="rect">
            <a:avLst/>
          </a:prstGeo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F50C453E-F004-43C4-8CBB-614058BCE233}"/>
              </a:ext>
            </a:extLst>
          </p:cNvPr>
          <p:cNvSpPr>
            <a:spLocks noGrp="1"/>
          </p:cNvSpPr>
          <p:nvPr>
            <p:ph type="body" orient="vert" idx="1"/>
          </p:nvPr>
        </p:nvSpPr>
        <p:spPr>
          <a:xfrm>
            <a:off x="628652" y="273852"/>
            <a:ext cx="5800725" cy="435887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DB23182-3B76-4334-9D06-BD2B6FBBE0AA}"/>
              </a:ext>
            </a:extLst>
          </p:cNvPr>
          <p:cNvSpPr>
            <a:spLocks noGrp="1"/>
          </p:cNvSpPr>
          <p:nvPr>
            <p:ph type="dt" sz="half" idx="10"/>
          </p:nvPr>
        </p:nvSpPr>
        <p:spPr>
          <a:xfrm>
            <a:off x="628651" y="4767264"/>
            <a:ext cx="2057400" cy="273844"/>
          </a:xfrm>
          <a:prstGeom prst="rect">
            <a:avLst/>
          </a:prstGeom>
        </p:spPr>
        <p:txBody>
          <a:bodyPr/>
          <a:lstStyle/>
          <a:p>
            <a:fld id="{29C0F6D5-32CC-4A22-963E-84ECC0AF2CE9}" type="datetime1">
              <a:rPr lang="en-US" smtClean="0"/>
              <a:t>7/22/20</a:t>
            </a:fld>
            <a:endParaRPr lang="en-GB"/>
          </a:p>
        </p:txBody>
      </p:sp>
      <p:sp>
        <p:nvSpPr>
          <p:cNvPr id="5" name="Footer Placeholder 4">
            <a:extLst>
              <a:ext uri="{FF2B5EF4-FFF2-40B4-BE49-F238E27FC236}">
                <a16:creationId xmlns:a16="http://schemas.microsoft.com/office/drawing/2014/main" id="{C7247232-0BF5-44C2-B13C-D41085904660}"/>
              </a:ext>
            </a:extLst>
          </p:cNvPr>
          <p:cNvSpPr>
            <a:spLocks noGrp="1"/>
          </p:cNvSpPr>
          <p:nvPr>
            <p:ph type="ftr" sz="quarter" idx="11"/>
          </p:nvPr>
        </p:nvSpPr>
        <p:spPr>
          <a:xfrm>
            <a:off x="3028951" y="4767264"/>
            <a:ext cx="3086100" cy="273844"/>
          </a:xfrm>
          <a:prstGeom prst="rect">
            <a:avLst/>
          </a:prstGeom>
        </p:spPr>
        <p:txBody>
          <a:bodyPr/>
          <a:lstStyle/>
          <a:p>
            <a:r>
              <a:rPr lang="en-US"/>
              <a:t>Side Event 24 November - Second Coordination Meeting Category 2 Centres</a:t>
            </a:r>
            <a:endParaRPr lang="en-GB"/>
          </a:p>
        </p:txBody>
      </p:sp>
      <p:sp>
        <p:nvSpPr>
          <p:cNvPr id="6" name="Slide Number Placeholder 5">
            <a:extLst>
              <a:ext uri="{FF2B5EF4-FFF2-40B4-BE49-F238E27FC236}">
                <a16:creationId xmlns:a16="http://schemas.microsoft.com/office/drawing/2014/main" id="{3AC370D2-31CF-4705-A96D-91DB545868E9}"/>
              </a:ext>
            </a:extLst>
          </p:cNvPr>
          <p:cNvSpPr>
            <a:spLocks noGrp="1"/>
          </p:cNvSpPr>
          <p:nvPr>
            <p:ph type="sldNum" sz="quarter" idx="12"/>
          </p:nvPr>
        </p:nvSpPr>
        <p:spPr>
          <a:xfrm>
            <a:off x="6457951" y="4767264"/>
            <a:ext cx="2057400" cy="273844"/>
          </a:xfrm>
          <a:prstGeom prst="rect">
            <a:avLst/>
          </a:prstGeom>
        </p:spPr>
        <p:txBody>
          <a:bodyPr/>
          <a:lstStyle/>
          <a:p>
            <a:fld id="{48129890-ABD2-47D5-854D-EDB6F4FB0964}" type="slidenum">
              <a:rPr lang="en-GB" smtClean="0"/>
              <a:t>‹#›</a:t>
            </a:fld>
            <a:endParaRPr lang="en-GB"/>
          </a:p>
        </p:txBody>
      </p:sp>
    </p:spTree>
    <p:extLst>
      <p:ext uri="{BB962C8B-B14F-4D97-AF65-F5344CB8AC3E}">
        <p14:creationId xmlns:p14="http://schemas.microsoft.com/office/powerpoint/2010/main" val="2966365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3017E-58E4-4150-ABAF-E034E563FE8C}"/>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5C5AD8FF-9974-4032-B13B-38E3A6DC6F32}"/>
              </a:ext>
            </a:extLst>
          </p:cNvPr>
          <p:cNvSpPr>
            <a:spLocks noGrp="1"/>
          </p:cNvSpPr>
          <p:nvPr>
            <p:ph type="dt" sz="half" idx="10"/>
          </p:nvPr>
        </p:nvSpPr>
        <p:spPr/>
        <p:txBody>
          <a:bodyPr/>
          <a:lstStyle/>
          <a:p>
            <a:fld id="{8D3B1A22-7DA1-4D6F-B3B0-2B8E5ECE46F2}" type="datetime1">
              <a:rPr lang="en-US" smtClean="0"/>
              <a:t>7/22/20</a:t>
            </a:fld>
            <a:endParaRPr lang="en-GB"/>
          </a:p>
        </p:txBody>
      </p:sp>
      <p:sp>
        <p:nvSpPr>
          <p:cNvPr id="4" name="Footer Placeholder 3">
            <a:extLst>
              <a:ext uri="{FF2B5EF4-FFF2-40B4-BE49-F238E27FC236}">
                <a16:creationId xmlns:a16="http://schemas.microsoft.com/office/drawing/2014/main" id="{1F8ACF09-2435-44AA-B804-1A55103C52B2}"/>
              </a:ext>
            </a:extLst>
          </p:cNvPr>
          <p:cNvSpPr>
            <a:spLocks noGrp="1"/>
          </p:cNvSpPr>
          <p:nvPr>
            <p:ph type="ftr" sz="quarter" idx="11"/>
          </p:nvPr>
        </p:nvSpPr>
        <p:spPr/>
        <p:txBody>
          <a:bodyPr/>
          <a:lstStyle/>
          <a:p>
            <a:r>
              <a:rPr lang="en-US"/>
              <a:t>Side Event 24 November - Second Coordination Meeting Category 2 Centres</a:t>
            </a:r>
            <a:endParaRPr lang="en-GB"/>
          </a:p>
        </p:txBody>
      </p:sp>
      <p:sp>
        <p:nvSpPr>
          <p:cNvPr id="5" name="Slide Number Placeholder 4">
            <a:extLst>
              <a:ext uri="{FF2B5EF4-FFF2-40B4-BE49-F238E27FC236}">
                <a16:creationId xmlns:a16="http://schemas.microsoft.com/office/drawing/2014/main" id="{C50ED425-5B1F-4CF6-9CD6-F1325192905A}"/>
              </a:ext>
            </a:extLst>
          </p:cNvPr>
          <p:cNvSpPr>
            <a:spLocks noGrp="1"/>
          </p:cNvSpPr>
          <p:nvPr>
            <p:ph type="sldNum" sz="quarter" idx="12"/>
          </p:nvPr>
        </p:nvSpPr>
        <p:spPr/>
        <p:txBody>
          <a:bodyPr/>
          <a:lstStyle/>
          <a:p>
            <a:fld id="{48129890-ABD2-47D5-854D-EDB6F4FB0964}" type="slidenum">
              <a:rPr lang="en-GB" smtClean="0"/>
              <a:t>‹#›</a:t>
            </a:fld>
            <a:endParaRPr lang="en-GB"/>
          </a:p>
        </p:txBody>
      </p:sp>
    </p:spTree>
    <p:extLst>
      <p:ext uri="{BB962C8B-B14F-4D97-AF65-F5344CB8AC3E}">
        <p14:creationId xmlns:p14="http://schemas.microsoft.com/office/powerpoint/2010/main" val="1379989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8046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2CDA3-DB67-4006-A4DC-84FB6298F90B}"/>
              </a:ext>
            </a:extLst>
          </p:cNvPr>
          <p:cNvSpPr>
            <a:spLocks noGrp="1"/>
          </p:cNvSpPr>
          <p:nvPr>
            <p:ph type="title"/>
          </p:nvPr>
        </p:nvSpPr>
        <p:spPr>
          <a:xfrm>
            <a:off x="621335" y="377536"/>
            <a:ext cx="3936034" cy="355261"/>
          </a:xfrm>
          <a:prstGeom prst="rect">
            <a:avLst/>
          </a:prstGeom>
        </p:spPr>
        <p:txBody>
          <a:bodyPr/>
          <a:lstStyle/>
          <a:p>
            <a:r>
              <a:rPr lang="en-US" dirty="0"/>
              <a:t>Click to edit Master title style</a:t>
            </a:r>
            <a:endParaRPr lang="en-IN" dirty="0"/>
          </a:p>
        </p:txBody>
      </p:sp>
      <p:sp>
        <p:nvSpPr>
          <p:cNvPr id="3" name="Content Placeholder 2">
            <a:extLst>
              <a:ext uri="{FF2B5EF4-FFF2-40B4-BE49-F238E27FC236}">
                <a16:creationId xmlns:a16="http://schemas.microsoft.com/office/drawing/2014/main" id="{91801D56-9BE1-4DB0-AABB-66B69F14C7B3}"/>
              </a:ext>
            </a:extLst>
          </p:cNvPr>
          <p:cNvSpPr>
            <a:spLocks noGrp="1"/>
          </p:cNvSpPr>
          <p:nvPr>
            <p:ph sz="half" idx="1"/>
          </p:nvPr>
        </p:nvSpPr>
        <p:spPr>
          <a:xfrm>
            <a:off x="628651" y="1369219"/>
            <a:ext cx="3886200" cy="3263504"/>
          </a:xfrm>
          <a:prstGeom prst="rect">
            <a:avLst/>
          </a:prstGeom>
        </p:spPr>
        <p:txBody>
          <a:bodyPr/>
          <a:lstStyle>
            <a:lvl1pPr>
              <a:defRPr sz="2000"/>
            </a:lvl1pPr>
            <a:lvl2pPr>
              <a:buClr>
                <a:srgbClr val="61A0DB"/>
              </a:buClr>
              <a:buSzPct val="120000"/>
              <a:defRPr/>
            </a:lvl2pPr>
            <a:lvl3pPr marL="984250" indent="-298450">
              <a:buClr>
                <a:srgbClr val="0563C1"/>
              </a:buClr>
              <a:buFont typeface="Calibri" panose="020F0502020204030204" pitchFamily="34" charset="0"/>
              <a:buChar cha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a:extLst>
              <a:ext uri="{FF2B5EF4-FFF2-40B4-BE49-F238E27FC236}">
                <a16:creationId xmlns:a16="http://schemas.microsoft.com/office/drawing/2014/main" id="{7F4663F1-6D6A-4566-B7D8-8DC6A7091F47}"/>
              </a:ext>
            </a:extLst>
          </p:cNvPr>
          <p:cNvSpPr>
            <a:spLocks noGrp="1"/>
          </p:cNvSpPr>
          <p:nvPr>
            <p:ph sz="half" idx="2"/>
          </p:nvPr>
        </p:nvSpPr>
        <p:spPr>
          <a:xfrm>
            <a:off x="4629151"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40898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48D65-E367-40EA-AD8B-BC67895C9925}"/>
              </a:ext>
            </a:extLst>
          </p:cNvPr>
          <p:cNvSpPr>
            <a:spLocks noGrp="1"/>
          </p:cNvSpPr>
          <p:nvPr>
            <p:ph type="title"/>
          </p:nvPr>
        </p:nvSpPr>
        <p:spPr>
          <a:xfrm>
            <a:off x="629843" y="273846"/>
            <a:ext cx="7886700" cy="994172"/>
          </a:xfrm>
          <a:prstGeom prst="rect">
            <a:avLst/>
          </a:prstGeo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4DDF92FB-2F62-4C3F-8A4F-462910501ADF}"/>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874" indent="0">
              <a:buNone/>
              <a:defRPr sz="1500" b="1"/>
            </a:lvl2pPr>
            <a:lvl3pPr marL="685750" indent="0">
              <a:buNone/>
              <a:defRPr sz="1351" b="1"/>
            </a:lvl3pPr>
            <a:lvl4pPr marL="1028624" indent="0">
              <a:buNone/>
              <a:defRPr sz="1200" b="1"/>
            </a:lvl4pPr>
            <a:lvl5pPr marL="1371498" indent="0">
              <a:buNone/>
              <a:defRPr sz="1200" b="1"/>
            </a:lvl5pPr>
            <a:lvl6pPr marL="1714372" indent="0">
              <a:buNone/>
              <a:defRPr sz="1200" b="1"/>
            </a:lvl6pPr>
            <a:lvl7pPr marL="2057246" indent="0">
              <a:buNone/>
              <a:defRPr sz="1200" b="1"/>
            </a:lvl7pPr>
            <a:lvl8pPr marL="2400120" indent="0">
              <a:buNone/>
              <a:defRPr sz="1200" b="1"/>
            </a:lvl8pPr>
            <a:lvl9pPr marL="2742994"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A699AB33-4D80-410F-8FAA-44AFB55F5053}"/>
              </a:ext>
            </a:extLst>
          </p:cNvPr>
          <p:cNvSpPr>
            <a:spLocks noGrp="1"/>
          </p:cNvSpPr>
          <p:nvPr>
            <p:ph sz="half" idx="2"/>
          </p:nvPr>
        </p:nvSpPr>
        <p:spPr>
          <a:xfrm>
            <a:off x="629842" y="1878807"/>
            <a:ext cx="3868340"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FFD2D86C-B265-49D3-A53B-3E9BC450FE5D}"/>
              </a:ext>
            </a:extLst>
          </p:cNvPr>
          <p:cNvSpPr>
            <a:spLocks noGrp="1"/>
          </p:cNvSpPr>
          <p:nvPr>
            <p:ph type="body" sz="quarter" idx="3"/>
          </p:nvPr>
        </p:nvSpPr>
        <p:spPr>
          <a:xfrm>
            <a:off x="4629157" y="1260872"/>
            <a:ext cx="3887391" cy="617934"/>
          </a:xfrm>
          <a:prstGeom prst="rect">
            <a:avLst/>
          </a:prstGeom>
        </p:spPr>
        <p:txBody>
          <a:bodyPr anchor="b"/>
          <a:lstStyle>
            <a:lvl1pPr marL="0" indent="0">
              <a:buNone/>
              <a:defRPr sz="1800" b="1"/>
            </a:lvl1pPr>
            <a:lvl2pPr marL="342874" indent="0">
              <a:buNone/>
              <a:defRPr sz="1500" b="1"/>
            </a:lvl2pPr>
            <a:lvl3pPr marL="685750" indent="0">
              <a:buNone/>
              <a:defRPr sz="1351" b="1"/>
            </a:lvl3pPr>
            <a:lvl4pPr marL="1028624" indent="0">
              <a:buNone/>
              <a:defRPr sz="1200" b="1"/>
            </a:lvl4pPr>
            <a:lvl5pPr marL="1371498" indent="0">
              <a:buNone/>
              <a:defRPr sz="1200" b="1"/>
            </a:lvl5pPr>
            <a:lvl6pPr marL="1714372" indent="0">
              <a:buNone/>
              <a:defRPr sz="1200" b="1"/>
            </a:lvl6pPr>
            <a:lvl7pPr marL="2057246" indent="0">
              <a:buNone/>
              <a:defRPr sz="1200" b="1"/>
            </a:lvl7pPr>
            <a:lvl8pPr marL="2400120" indent="0">
              <a:buNone/>
              <a:defRPr sz="1200" b="1"/>
            </a:lvl8pPr>
            <a:lvl9pPr marL="2742994"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92DEEAD5-F40C-4886-AEE9-F9043FC333C6}"/>
              </a:ext>
            </a:extLst>
          </p:cNvPr>
          <p:cNvSpPr>
            <a:spLocks noGrp="1"/>
          </p:cNvSpPr>
          <p:nvPr>
            <p:ph sz="quarter" idx="4"/>
          </p:nvPr>
        </p:nvSpPr>
        <p:spPr>
          <a:xfrm>
            <a:off x="4629157" y="1878807"/>
            <a:ext cx="3887391"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3" name="Rectangle 12"/>
          <p:cNvSpPr/>
          <p:nvPr userDrawn="1"/>
        </p:nvSpPr>
        <p:spPr>
          <a:xfrm>
            <a:off x="0" y="0"/>
            <a:ext cx="541325" cy="5143500"/>
          </a:xfrm>
          <a:prstGeom prst="rect">
            <a:avLst/>
          </a:prstGeom>
          <a:solidFill>
            <a:schemeClr val="bg1">
              <a:lumMod val="95000"/>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Tree>
    <p:extLst>
      <p:ext uri="{BB962C8B-B14F-4D97-AF65-F5344CB8AC3E}">
        <p14:creationId xmlns:p14="http://schemas.microsoft.com/office/powerpoint/2010/main" val="330955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143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gradFill flip="none" rotWithShape="1">
          <a:gsLst>
            <a:gs pos="51000">
              <a:schemeClr val="bg1">
                <a:lumMod val="60000"/>
                <a:lumOff val="40000"/>
                <a:alpha val="91000"/>
              </a:schemeClr>
            </a:gs>
            <a:gs pos="35000">
              <a:srgbClr val="CBDFF3">
                <a:alpha val="47000"/>
              </a:srgbClr>
            </a:gs>
            <a:gs pos="6000">
              <a:srgbClr val="61A0DB">
                <a:alpha val="0"/>
              </a:srgbClr>
            </a:gs>
          </a:gsLst>
          <a:path path="circle">
            <a:fillToRect l="100000" t="100000"/>
          </a:path>
          <a:tileRect r="-100000" b="-10000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9169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A9C7A-C8B7-44A7-B936-9E89F0D0A0FC}"/>
              </a:ext>
            </a:extLst>
          </p:cNvPr>
          <p:cNvSpPr>
            <a:spLocks noGrp="1"/>
          </p:cNvSpPr>
          <p:nvPr>
            <p:ph type="title"/>
          </p:nvPr>
        </p:nvSpPr>
        <p:spPr>
          <a:xfrm>
            <a:off x="629841" y="342900"/>
            <a:ext cx="2949179" cy="1200150"/>
          </a:xfrm>
          <a:prstGeom prst="rect">
            <a:avLst/>
          </a:prstGeom>
        </p:spPr>
        <p:txBody>
          <a:bodyPr anchor="b"/>
          <a:lstStyle>
            <a:lvl1pPr>
              <a:defRPr sz="24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24844A4C-7BEE-45C5-9547-3E29A62EA945}"/>
              </a:ext>
            </a:extLst>
          </p:cNvPr>
          <p:cNvSpPr>
            <a:spLocks noGrp="1"/>
          </p:cNvSpPr>
          <p:nvPr>
            <p:ph idx="1"/>
          </p:nvPr>
        </p:nvSpPr>
        <p:spPr>
          <a:xfrm>
            <a:off x="3887395" y="740579"/>
            <a:ext cx="4629151"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Text Placeholder 3">
            <a:extLst>
              <a:ext uri="{FF2B5EF4-FFF2-40B4-BE49-F238E27FC236}">
                <a16:creationId xmlns:a16="http://schemas.microsoft.com/office/drawing/2014/main" id="{23E49973-3935-4E6A-BDC1-C117938BFBF0}"/>
              </a:ext>
            </a:extLst>
          </p:cNvPr>
          <p:cNvSpPr>
            <a:spLocks noGrp="1"/>
          </p:cNvSpPr>
          <p:nvPr>
            <p:ph type="body" sz="half" idx="2"/>
          </p:nvPr>
        </p:nvSpPr>
        <p:spPr>
          <a:xfrm>
            <a:off x="629841" y="1543058"/>
            <a:ext cx="2949179" cy="2858691"/>
          </a:xfrm>
          <a:prstGeom prst="rect">
            <a:avLst/>
          </a:prstGeom>
        </p:spPr>
        <p:txBody>
          <a:bodyPr/>
          <a:lstStyle>
            <a:lvl1pPr marL="0" indent="0">
              <a:buNone/>
              <a:defRPr sz="1200"/>
            </a:lvl1pPr>
            <a:lvl2pPr marL="342874" indent="0">
              <a:buNone/>
              <a:defRPr sz="1051"/>
            </a:lvl2pPr>
            <a:lvl3pPr marL="685750" indent="0">
              <a:buNone/>
              <a:defRPr sz="900"/>
            </a:lvl3pPr>
            <a:lvl4pPr marL="1028624" indent="0">
              <a:buNone/>
              <a:defRPr sz="751"/>
            </a:lvl4pPr>
            <a:lvl5pPr marL="1371498" indent="0">
              <a:buNone/>
              <a:defRPr sz="751"/>
            </a:lvl5pPr>
            <a:lvl6pPr marL="1714372" indent="0">
              <a:buNone/>
              <a:defRPr sz="751"/>
            </a:lvl6pPr>
            <a:lvl7pPr marL="2057246" indent="0">
              <a:buNone/>
              <a:defRPr sz="751"/>
            </a:lvl7pPr>
            <a:lvl8pPr marL="2400120" indent="0">
              <a:buNone/>
              <a:defRPr sz="751"/>
            </a:lvl8pPr>
            <a:lvl9pPr marL="2742994" indent="0">
              <a:buNone/>
              <a:defRPr sz="751"/>
            </a:lvl9pPr>
          </a:lstStyle>
          <a:p>
            <a:pPr lvl="0"/>
            <a:r>
              <a:rPr lang="en-US"/>
              <a:t>Edit Master text styles</a:t>
            </a:r>
          </a:p>
        </p:txBody>
      </p:sp>
    </p:spTree>
    <p:extLst>
      <p:ext uri="{BB962C8B-B14F-4D97-AF65-F5344CB8AC3E}">
        <p14:creationId xmlns:p14="http://schemas.microsoft.com/office/powerpoint/2010/main" val="41266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95C35-4483-44BA-BF58-60494E7E601F}"/>
              </a:ext>
            </a:extLst>
          </p:cNvPr>
          <p:cNvSpPr>
            <a:spLocks noGrp="1"/>
          </p:cNvSpPr>
          <p:nvPr>
            <p:ph type="title"/>
          </p:nvPr>
        </p:nvSpPr>
        <p:spPr>
          <a:xfrm>
            <a:off x="629841" y="342900"/>
            <a:ext cx="2949179" cy="1200150"/>
          </a:xfrm>
          <a:prstGeom prst="rect">
            <a:avLst/>
          </a:prstGeom>
        </p:spPr>
        <p:txBody>
          <a:bodyPr anchor="b"/>
          <a:lstStyle>
            <a:lvl1pPr>
              <a:defRPr sz="24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C62F7C9D-49D4-4287-A4F9-C16ADAE9624A}"/>
              </a:ext>
            </a:extLst>
          </p:cNvPr>
          <p:cNvSpPr>
            <a:spLocks noGrp="1"/>
          </p:cNvSpPr>
          <p:nvPr>
            <p:ph type="pic" idx="1"/>
          </p:nvPr>
        </p:nvSpPr>
        <p:spPr>
          <a:xfrm>
            <a:off x="3887395" y="740579"/>
            <a:ext cx="4629151" cy="3655219"/>
          </a:xfrm>
          <a:prstGeom prst="rect">
            <a:avLst/>
          </a:prstGeom>
        </p:spPr>
        <p:txBody>
          <a:bodyPr/>
          <a:lstStyle>
            <a:lvl1pPr marL="0" indent="0">
              <a:buNone/>
              <a:defRPr sz="2400"/>
            </a:lvl1pPr>
            <a:lvl2pPr marL="342874" indent="0">
              <a:buNone/>
              <a:defRPr sz="2100"/>
            </a:lvl2pPr>
            <a:lvl3pPr marL="685750" indent="0">
              <a:buNone/>
              <a:defRPr sz="1800"/>
            </a:lvl3pPr>
            <a:lvl4pPr marL="1028624" indent="0">
              <a:buNone/>
              <a:defRPr sz="1500"/>
            </a:lvl4pPr>
            <a:lvl5pPr marL="1371498" indent="0">
              <a:buNone/>
              <a:defRPr sz="1500"/>
            </a:lvl5pPr>
            <a:lvl6pPr marL="1714372" indent="0">
              <a:buNone/>
              <a:defRPr sz="1500"/>
            </a:lvl6pPr>
            <a:lvl7pPr marL="2057246" indent="0">
              <a:buNone/>
              <a:defRPr sz="1500"/>
            </a:lvl7pPr>
            <a:lvl8pPr marL="2400120" indent="0">
              <a:buNone/>
              <a:defRPr sz="1500"/>
            </a:lvl8pPr>
            <a:lvl9pPr marL="2742994" indent="0">
              <a:buNone/>
              <a:defRPr sz="1500"/>
            </a:lvl9pPr>
          </a:lstStyle>
          <a:p>
            <a:r>
              <a:rPr lang="en-US"/>
              <a:t>Click icon to add picture</a:t>
            </a:r>
            <a:endParaRPr lang="en-IN"/>
          </a:p>
        </p:txBody>
      </p:sp>
      <p:sp>
        <p:nvSpPr>
          <p:cNvPr id="4" name="Text Placeholder 3">
            <a:extLst>
              <a:ext uri="{FF2B5EF4-FFF2-40B4-BE49-F238E27FC236}">
                <a16:creationId xmlns:a16="http://schemas.microsoft.com/office/drawing/2014/main" id="{B3F8EA7C-3152-4E45-97C5-43620407ECAF}"/>
              </a:ext>
            </a:extLst>
          </p:cNvPr>
          <p:cNvSpPr>
            <a:spLocks noGrp="1"/>
          </p:cNvSpPr>
          <p:nvPr>
            <p:ph type="body" sz="half" idx="2"/>
          </p:nvPr>
        </p:nvSpPr>
        <p:spPr>
          <a:xfrm>
            <a:off x="629841" y="1543058"/>
            <a:ext cx="2949179" cy="2858691"/>
          </a:xfrm>
          <a:prstGeom prst="rect">
            <a:avLst/>
          </a:prstGeom>
        </p:spPr>
        <p:txBody>
          <a:bodyPr/>
          <a:lstStyle>
            <a:lvl1pPr marL="0" indent="0">
              <a:buNone/>
              <a:defRPr sz="1200"/>
            </a:lvl1pPr>
            <a:lvl2pPr marL="342874" indent="0">
              <a:buNone/>
              <a:defRPr sz="1051"/>
            </a:lvl2pPr>
            <a:lvl3pPr marL="685750" indent="0">
              <a:buNone/>
              <a:defRPr sz="900"/>
            </a:lvl3pPr>
            <a:lvl4pPr marL="1028624" indent="0">
              <a:buNone/>
              <a:defRPr sz="751"/>
            </a:lvl4pPr>
            <a:lvl5pPr marL="1371498" indent="0">
              <a:buNone/>
              <a:defRPr sz="751"/>
            </a:lvl5pPr>
            <a:lvl6pPr marL="1714372" indent="0">
              <a:buNone/>
              <a:defRPr sz="751"/>
            </a:lvl6pPr>
            <a:lvl7pPr marL="2057246" indent="0">
              <a:buNone/>
              <a:defRPr sz="751"/>
            </a:lvl7pPr>
            <a:lvl8pPr marL="2400120" indent="0">
              <a:buNone/>
              <a:defRPr sz="751"/>
            </a:lvl8pPr>
            <a:lvl9pPr marL="2742994" indent="0">
              <a:buNone/>
              <a:defRPr sz="751"/>
            </a:lvl9pPr>
          </a:lstStyle>
          <a:p>
            <a:pPr lvl="0"/>
            <a:r>
              <a:rPr lang="en-US"/>
              <a:t>Edit Master text styles</a:t>
            </a:r>
          </a:p>
        </p:txBody>
      </p:sp>
      <p:sp>
        <p:nvSpPr>
          <p:cNvPr id="5" name="Date Placeholder 4">
            <a:extLst>
              <a:ext uri="{FF2B5EF4-FFF2-40B4-BE49-F238E27FC236}">
                <a16:creationId xmlns:a16="http://schemas.microsoft.com/office/drawing/2014/main" id="{162F1260-2FCD-4D40-97AE-7C4FA8E912BE}"/>
              </a:ext>
            </a:extLst>
          </p:cNvPr>
          <p:cNvSpPr>
            <a:spLocks noGrp="1"/>
          </p:cNvSpPr>
          <p:nvPr>
            <p:ph type="dt" sz="half" idx="10"/>
          </p:nvPr>
        </p:nvSpPr>
        <p:spPr>
          <a:xfrm>
            <a:off x="628651" y="4767264"/>
            <a:ext cx="2057400" cy="273844"/>
          </a:xfrm>
          <a:prstGeom prst="rect">
            <a:avLst/>
          </a:prstGeom>
        </p:spPr>
        <p:txBody>
          <a:bodyPr/>
          <a:lstStyle/>
          <a:p>
            <a:fld id="{242AD798-FCEC-4D75-A028-603207600AB5}" type="datetime1">
              <a:rPr lang="en-US" smtClean="0"/>
              <a:t>7/22/20</a:t>
            </a:fld>
            <a:endParaRPr lang="en-GB"/>
          </a:p>
        </p:txBody>
      </p:sp>
      <p:sp>
        <p:nvSpPr>
          <p:cNvPr id="6" name="Footer Placeholder 5">
            <a:extLst>
              <a:ext uri="{FF2B5EF4-FFF2-40B4-BE49-F238E27FC236}">
                <a16:creationId xmlns:a16="http://schemas.microsoft.com/office/drawing/2014/main" id="{00ACF167-EC78-42E6-921C-E0A945109BFB}"/>
              </a:ext>
            </a:extLst>
          </p:cNvPr>
          <p:cNvSpPr>
            <a:spLocks noGrp="1"/>
          </p:cNvSpPr>
          <p:nvPr>
            <p:ph type="ftr" sz="quarter" idx="11"/>
          </p:nvPr>
        </p:nvSpPr>
        <p:spPr>
          <a:xfrm>
            <a:off x="3028951" y="4767264"/>
            <a:ext cx="3086100" cy="273844"/>
          </a:xfrm>
          <a:prstGeom prst="rect">
            <a:avLst/>
          </a:prstGeom>
        </p:spPr>
        <p:txBody>
          <a:bodyPr/>
          <a:lstStyle/>
          <a:p>
            <a:r>
              <a:rPr lang="en-US"/>
              <a:t>Side Event 24 November - Second Coordination Meeting Category 2 Centres</a:t>
            </a:r>
            <a:endParaRPr lang="en-GB"/>
          </a:p>
        </p:txBody>
      </p:sp>
      <p:sp>
        <p:nvSpPr>
          <p:cNvPr id="7" name="Slide Number Placeholder 6">
            <a:extLst>
              <a:ext uri="{FF2B5EF4-FFF2-40B4-BE49-F238E27FC236}">
                <a16:creationId xmlns:a16="http://schemas.microsoft.com/office/drawing/2014/main" id="{30320DE0-5DF9-4B22-B091-D32028233724}"/>
              </a:ext>
            </a:extLst>
          </p:cNvPr>
          <p:cNvSpPr>
            <a:spLocks noGrp="1"/>
          </p:cNvSpPr>
          <p:nvPr>
            <p:ph type="sldNum" sz="quarter" idx="12"/>
          </p:nvPr>
        </p:nvSpPr>
        <p:spPr>
          <a:xfrm>
            <a:off x="6457951" y="4767264"/>
            <a:ext cx="2057400" cy="273844"/>
          </a:xfrm>
          <a:prstGeom prst="rect">
            <a:avLst/>
          </a:prstGeom>
        </p:spPr>
        <p:txBody>
          <a:bodyPr/>
          <a:lstStyle/>
          <a:p>
            <a:fld id="{48129890-ABD2-47D5-854D-EDB6F4FB0964}" type="slidenum">
              <a:rPr lang="en-GB" smtClean="0"/>
              <a:t>‹#›</a:t>
            </a:fld>
            <a:endParaRPr lang="en-GB"/>
          </a:p>
        </p:txBody>
      </p:sp>
    </p:spTree>
    <p:extLst>
      <p:ext uri="{BB962C8B-B14F-4D97-AF65-F5344CB8AC3E}">
        <p14:creationId xmlns:p14="http://schemas.microsoft.com/office/powerpoint/2010/main" val="765318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74454-1E64-48CC-A7AC-1620AAAC7091}"/>
              </a:ext>
            </a:extLst>
          </p:cNvPr>
          <p:cNvSpPr>
            <a:spLocks noGrp="1"/>
          </p:cNvSpPr>
          <p:nvPr>
            <p:ph type="title"/>
          </p:nvPr>
        </p:nvSpPr>
        <p:spPr>
          <a:xfrm>
            <a:off x="621335" y="377536"/>
            <a:ext cx="3936034" cy="355261"/>
          </a:xfrm>
          <a:prstGeom prst="rect">
            <a:avLst/>
          </a:prstGeom>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05389A6C-C8F5-4BA4-8604-E50C873159EB}"/>
              </a:ext>
            </a:extLst>
          </p:cNvPr>
          <p:cNvSpPr>
            <a:spLocks noGrp="1"/>
          </p:cNvSpPr>
          <p:nvPr>
            <p:ph type="body" orient="vert" idx="1"/>
          </p:nvPr>
        </p:nvSpPr>
        <p:spPr>
          <a:xfrm>
            <a:off x="614019" y="871786"/>
            <a:ext cx="7886700" cy="3263504"/>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6DE11C5-D767-4E93-B1E0-9406ED013E0C}"/>
              </a:ext>
            </a:extLst>
          </p:cNvPr>
          <p:cNvSpPr>
            <a:spLocks noGrp="1"/>
          </p:cNvSpPr>
          <p:nvPr>
            <p:ph type="dt" sz="half" idx="10"/>
          </p:nvPr>
        </p:nvSpPr>
        <p:spPr>
          <a:xfrm>
            <a:off x="628651" y="4767264"/>
            <a:ext cx="2057400" cy="273844"/>
          </a:xfrm>
          <a:prstGeom prst="rect">
            <a:avLst/>
          </a:prstGeom>
        </p:spPr>
        <p:txBody>
          <a:bodyPr/>
          <a:lstStyle/>
          <a:p>
            <a:fld id="{54EA2882-29EF-4849-A4E2-4BDAD06D4D9E}" type="datetime1">
              <a:rPr lang="en-US" smtClean="0"/>
              <a:t>7/22/20</a:t>
            </a:fld>
            <a:endParaRPr lang="en-GB"/>
          </a:p>
        </p:txBody>
      </p:sp>
      <p:sp>
        <p:nvSpPr>
          <p:cNvPr id="5" name="Footer Placeholder 4">
            <a:extLst>
              <a:ext uri="{FF2B5EF4-FFF2-40B4-BE49-F238E27FC236}">
                <a16:creationId xmlns:a16="http://schemas.microsoft.com/office/drawing/2014/main" id="{43BC5E03-536F-4AF1-91F4-EB89ECC4B9C5}"/>
              </a:ext>
            </a:extLst>
          </p:cNvPr>
          <p:cNvSpPr>
            <a:spLocks noGrp="1"/>
          </p:cNvSpPr>
          <p:nvPr>
            <p:ph type="ftr" sz="quarter" idx="11"/>
          </p:nvPr>
        </p:nvSpPr>
        <p:spPr>
          <a:xfrm>
            <a:off x="3028951" y="4767264"/>
            <a:ext cx="3086100" cy="273844"/>
          </a:xfrm>
          <a:prstGeom prst="rect">
            <a:avLst/>
          </a:prstGeom>
        </p:spPr>
        <p:txBody>
          <a:bodyPr/>
          <a:lstStyle/>
          <a:p>
            <a:r>
              <a:rPr lang="en-US"/>
              <a:t>Side Event 24 November - Second Coordination Meeting Category 2 Centres</a:t>
            </a:r>
            <a:endParaRPr lang="en-GB"/>
          </a:p>
        </p:txBody>
      </p:sp>
      <p:sp>
        <p:nvSpPr>
          <p:cNvPr id="6" name="Slide Number Placeholder 5">
            <a:extLst>
              <a:ext uri="{FF2B5EF4-FFF2-40B4-BE49-F238E27FC236}">
                <a16:creationId xmlns:a16="http://schemas.microsoft.com/office/drawing/2014/main" id="{24AC7DBB-F42C-4A42-8120-6B61F3A055A1}"/>
              </a:ext>
            </a:extLst>
          </p:cNvPr>
          <p:cNvSpPr>
            <a:spLocks noGrp="1"/>
          </p:cNvSpPr>
          <p:nvPr>
            <p:ph type="sldNum" sz="quarter" idx="12"/>
          </p:nvPr>
        </p:nvSpPr>
        <p:spPr>
          <a:xfrm>
            <a:off x="6457951" y="4767264"/>
            <a:ext cx="2057400" cy="273844"/>
          </a:xfrm>
          <a:prstGeom prst="rect">
            <a:avLst/>
          </a:prstGeom>
        </p:spPr>
        <p:txBody>
          <a:bodyPr/>
          <a:lstStyle/>
          <a:p>
            <a:fld id="{48129890-ABD2-47D5-854D-EDB6F4FB0964}" type="slidenum">
              <a:rPr lang="en-GB" smtClean="0"/>
              <a:t>‹#›</a:t>
            </a:fld>
            <a:endParaRPr lang="en-GB"/>
          </a:p>
        </p:txBody>
      </p:sp>
    </p:spTree>
    <p:extLst>
      <p:ext uri="{BB962C8B-B14F-4D97-AF65-F5344CB8AC3E}">
        <p14:creationId xmlns:p14="http://schemas.microsoft.com/office/powerpoint/2010/main" val="1276352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67000">
              <a:schemeClr val="bg1">
                <a:alpha val="75000"/>
              </a:schemeClr>
            </a:gs>
            <a:gs pos="32000">
              <a:srgbClr val="61A0DB">
                <a:lumMod val="27000"/>
                <a:lumOff val="73000"/>
                <a:alpha val="70000"/>
              </a:srgbClr>
            </a:gs>
            <a:gs pos="3000">
              <a:srgbClr val="61A0DB">
                <a:alpha val="61000"/>
              </a:srgbClr>
            </a:gs>
          </a:gsLst>
          <a:path path="circle">
            <a:fillToRect l="100000" t="100000"/>
          </a:path>
          <a:tileRect r="-100000" b="-100000"/>
        </a:gradFill>
        <a:effectLst/>
      </p:bgPr>
    </p:bg>
    <p:spTree>
      <p:nvGrpSpPr>
        <p:cNvPr id="1" name=""/>
        <p:cNvGrpSpPr/>
        <p:nvPr/>
      </p:nvGrpSpPr>
      <p:grpSpPr>
        <a:xfrm>
          <a:off x="0" y="0"/>
          <a:ext cx="0" cy="0"/>
          <a:chOff x="0" y="0"/>
          <a:chExt cx="0" cy="0"/>
        </a:xfrm>
      </p:grpSpPr>
      <p:grpSp>
        <p:nvGrpSpPr>
          <p:cNvPr id="32" name="Group 31"/>
          <p:cNvGrpSpPr/>
          <p:nvPr userDrawn="1"/>
        </p:nvGrpSpPr>
        <p:grpSpPr>
          <a:xfrm>
            <a:off x="8568226" y="1867700"/>
            <a:ext cx="613879" cy="1408100"/>
            <a:chOff x="8568222" y="-7621"/>
            <a:chExt cx="613878" cy="1408100"/>
          </a:xfrm>
        </p:grpSpPr>
        <p:sp>
          <p:nvSpPr>
            <p:cNvPr id="33" name="Freeform: Shape 20">
              <a:extLst>
                <a:ext uri="{FF2B5EF4-FFF2-40B4-BE49-F238E27FC236}">
                  <a16:creationId xmlns:a16="http://schemas.microsoft.com/office/drawing/2014/main" id="{7AC43ACA-5000-40E2-80D3-19833F9F1A3F}"/>
                </a:ext>
              </a:extLst>
            </p:cNvPr>
            <p:cNvSpPr/>
            <p:nvPr/>
          </p:nvSpPr>
          <p:spPr>
            <a:xfrm>
              <a:off x="8568222" y="0"/>
              <a:ext cx="575778" cy="1400479"/>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61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4" name="TextBox 33"/>
            <p:cNvSpPr txBox="1"/>
            <p:nvPr/>
          </p:nvSpPr>
          <p:spPr>
            <a:xfrm>
              <a:off x="8709660" y="-7621"/>
              <a:ext cx="472440" cy="1400479"/>
            </a:xfrm>
            <a:prstGeom prst="rect">
              <a:avLst/>
            </a:prstGeom>
            <a:noFill/>
          </p:spPr>
          <p:txBody>
            <a:bodyPr vert="vert270" wrap="square" rtlCol="0" anchor="ctr">
              <a:noAutofit/>
            </a:bodyPr>
            <a:lstStyle/>
            <a:p>
              <a:pPr algn="ctr"/>
              <a:r>
                <a:rPr lang="fr-FR" sz="1800" dirty="0">
                  <a:solidFill>
                    <a:schemeClr val="bg1"/>
                  </a:solidFill>
                  <a:latin typeface="Tw Cen MT" panose="020B0602020104020603" pitchFamily="34" charset="0"/>
                </a:rPr>
                <a:t>Module 2</a:t>
              </a:r>
              <a:endParaRPr lang="en-US" sz="1800" dirty="0">
                <a:solidFill>
                  <a:schemeClr val="bg1"/>
                </a:solidFill>
                <a:latin typeface="Tw Cen MT" panose="020B0602020104020603" pitchFamily="34" charset="0"/>
              </a:endParaRPr>
            </a:p>
          </p:txBody>
        </p:sp>
      </p:grpSp>
      <p:sp>
        <p:nvSpPr>
          <p:cNvPr id="35" name="Rectangle 34"/>
          <p:cNvSpPr/>
          <p:nvPr userDrawn="1"/>
        </p:nvSpPr>
        <p:spPr>
          <a:xfrm>
            <a:off x="9290" y="0"/>
            <a:ext cx="513208" cy="5143500"/>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3146952"/>
      </p:ext>
    </p:extLst>
  </p:cSld>
  <p:clrMap bg1="lt1" tx1="dk1" bg2="lt2" tx2="dk2" accent1="accent1" accent2="accent2" accent3="accent3" accent4="accent4" accent5="accent5" accent6="accent6" hlink="hlink" folHlink="folHlink"/>
  <p:sldLayoutIdLst>
    <p:sldLayoutId id="2147483829" r:id="rId1"/>
    <p:sldLayoutId id="2147483823" r:id="rId2"/>
    <p:sldLayoutId id="2147483826" r:id="rId3"/>
    <p:sldLayoutId id="2147483827" r:id="rId4"/>
    <p:sldLayoutId id="2147483828" r:id="rId5"/>
    <p:sldLayoutId id="2147483834" r:id="rId6"/>
    <p:sldLayoutId id="2147483830" r:id="rId7"/>
    <p:sldLayoutId id="2147483831" r:id="rId8"/>
    <p:sldLayoutId id="2147483832" r:id="rId9"/>
    <p:sldLayoutId id="2147483833" r:id="rId10"/>
    <p:sldLayoutId id="2147483835" r:id="rId11"/>
  </p:sldLayoutIdLst>
  <p:hf hdr="0"/>
  <p:txStyles>
    <p:titleStyle>
      <a:lvl1pPr algn="l" defTabSz="68575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0" indent="0" algn="l" defTabSz="685750" rtl="0" eaLnBrk="1" latinLnBrk="0" hangingPunct="1">
        <a:lnSpc>
          <a:spcPct val="90000"/>
        </a:lnSpc>
        <a:spcBef>
          <a:spcPts val="751"/>
        </a:spcBef>
        <a:buFont typeface="Arial" panose="020B0604020202020204" pitchFamily="34" charset="0"/>
        <a:buNone/>
        <a:defRPr sz="2200" kern="1200">
          <a:solidFill>
            <a:schemeClr val="tx1"/>
          </a:solidFill>
          <a:latin typeface="+mn-lt"/>
          <a:ea typeface="+mn-ea"/>
          <a:cs typeface="+mn-cs"/>
        </a:defRPr>
      </a:lvl1pPr>
      <a:lvl2pPr marL="514311" indent="-171438" algn="l" defTabSz="68575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5" indent="-171438" algn="l" defTabSz="68575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1"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2935"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809"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683"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558"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431"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50" rtl="0" eaLnBrk="1" latinLnBrk="0" hangingPunct="1">
        <a:defRPr sz="1351" kern="1200">
          <a:solidFill>
            <a:schemeClr val="tx1"/>
          </a:solidFill>
          <a:latin typeface="+mn-lt"/>
          <a:ea typeface="+mn-ea"/>
          <a:cs typeface="+mn-cs"/>
        </a:defRPr>
      </a:lvl1pPr>
      <a:lvl2pPr marL="342874" algn="l" defTabSz="685750" rtl="0" eaLnBrk="1" latinLnBrk="0" hangingPunct="1">
        <a:defRPr sz="1351" kern="1200">
          <a:solidFill>
            <a:schemeClr val="tx1"/>
          </a:solidFill>
          <a:latin typeface="+mn-lt"/>
          <a:ea typeface="+mn-ea"/>
          <a:cs typeface="+mn-cs"/>
        </a:defRPr>
      </a:lvl2pPr>
      <a:lvl3pPr marL="685750" algn="l" defTabSz="685750" rtl="0" eaLnBrk="1" latinLnBrk="0" hangingPunct="1">
        <a:defRPr sz="1351" kern="1200">
          <a:solidFill>
            <a:schemeClr val="tx1"/>
          </a:solidFill>
          <a:latin typeface="+mn-lt"/>
          <a:ea typeface="+mn-ea"/>
          <a:cs typeface="+mn-cs"/>
        </a:defRPr>
      </a:lvl3pPr>
      <a:lvl4pPr marL="1028624" algn="l" defTabSz="685750" rtl="0" eaLnBrk="1" latinLnBrk="0" hangingPunct="1">
        <a:defRPr sz="1351" kern="1200">
          <a:solidFill>
            <a:schemeClr val="tx1"/>
          </a:solidFill>
          <a:latin typeface="+mn-lt"/>
          <a:ea typeface="+mn-ea"/>
          <a:cs typeface="+mn-cs"/>
        </a:defRPr>
      </a:lvl4pPr>
      <a:lvl5pPr marL="1371498" algn="l" defTabSz="685750" rtl="0" eaLnBrk="1" latinLnBrk="0" hangingPunct="1">
        <a:defRPr sz="1351" kern="1200">
          <a:solidFill>
            <a:schemeClr val="tx1"/>
          </a:solidFill>
          <a:latin typeface="+mn-lt"/>
          <a:ea typeface="+mn-ea"/>
          <a:cs typeface="+mn-cs"/>
        </a:defRPr>
      </a:lvl5pPr>
      <a:lvl6pPr marL="1714372" algn="l" defTabSz="685750" rtl="0" eaLnBrk="1" latinLnBrk="0" hangingPunct="1">
        <a:defRPr sz="1351" kern="1200">
          <a:solidFill>
            <a:schemeClr val="tx1"/>
          </a:solidFill>
          <a:latin typeface="+mn-lt"/>
          <a:ea typeface="+mn-ea"/>
          <a:cs typeface="+mn-cs"/>
        </a:defRPr>
      </a:lvl6pPr>
      <a:lvl7pPr marL="2057246" algn="l" defTabSz="685750" rtl="0" eaLnBrk="1" latinLnBrk="0" hangingPunct="1">
        <a:defRPr sz="1351" kern="1200">
          <a:solidFill>
            <a:schemeClr val="tx1"/>
          </a:solidFill>
          <a:latin typeface="+mn-lt"/>
          <a:ea typeface="+mn-ea"/>
          <a:cs typeface="+mn-cs"/>
        </a:defRPr>
      </a:lvl7pPr>
      <a:lvl8pPr marL="2400120" algn="l" defTabSz="685750" rtl="0" eaLnBrk="1" latinLnBrk="0" hangingPunct="1">
        <a:defRPr sz="1351" kern="1200">
          <a:solidFill>
            <a:schemeClr val="tx1"/>
          </a:solidFill>
          <a:latin typeface="+mn-lt"/>
          <a:ea typeface="+mn-ea"/>
          <a:cs typeface="+mn-cs"/>
        </a:defRPr>
      </a:lvl8pPr>
      <a:lvl9pPr marL="2742994" algn="l" defTabSz="685750"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0.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96.xml"/><Relationship Id="rId1" Type="http://schemas.openxmlformats.org/officeDocument/2006/relationships/slideLayout" Target="../slideLayouts/slideLayout5.xml"/><Relationship Id="rId4" Type="http://schemas.openxmlformats.org/officeDocument/2006/relationships/hyperlink" Target="http://whc.unesco.org/en/factors/"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7.xml"/><Relationship Id="rId1" Type="http://schemas.openxmlformats.org/officeDocument/2006/relationships/slideLayout" Target="../slideLayouts/slideLayout5.xml"/><Relationship Id="rId5" Type="http://schemas.openxmlformats.org/officeDocument/2006/relationships/image" Target="../media/image71.png"/><Relationship Id="rId4" Type="http://schemas.openxmlformats.org/officeDocument/2006/relationships/image" Target="../media/image70.png"/></Relationships>
</file>

<file path=ppt/slides/_rels/slide10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8.xml"/><Relationship Id="rId1" Type="http://schemas.openxmlformats.org/officeDocument/2006/relationships/slideLayout" Target="../slideLayouts/slideLayout5.xml"/><Relationship Id="rId5" Type="http://schemas.openxmlformats.org/officeDocument/2006/relationships/image" Target="../media/image71.png"/><Relationship Id="rId4" Type="http://schemas.openxmlformats.org/officeDocument/2006/relationships/image" Target="../media/image70.png"/></Relationships>
</file>

<file path=ppt/slides/_rels/slide10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108.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10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74.emf"/></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g"/></Relationships>
</file>

<file path=ppt/slides/_rels/slide110.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11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41.emf"/><Relationship Id="rId7" Type="http://schemas.openxmlformats.org/officeDocument/2006/relationships/image" Target="../media/image82.png"/><Relationship Id="rId2" Type="http://schemas.openxmlformats.org/officeDocument/2006/relationships/notesSlide" Target="../notesSlides/notesSlide115.xml"/><Relationship Id="rId1" Type="http://schemas.openxmlformats.org/officeDocument/2006/relationships/slideLayout" Target="../slideLayouts/slideLayout5.xml"/><Relationship Id="rId6" Type="http://schemas.openxmlformats.org/officeDocument/2006/relationships/image" Target="../media/image81.jpg"/><Relationship Id="rId5" Type="http://schemas.openxmlformats.org/officeDocument/2006/relationships/image" Target="../media/image42.emf"/><Relationship Id="rId4" Type="http://schemas.openxmlformats.org/officeDocument/2006/relationships/hyperlink" Target="https://bit.ly/2aZ2nwA"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g"/></Relationships>
</file>

<file path=ppt/slides/_rels/slide120.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41.emf"/><Relationship Id="rId7" Type="http://schemas.openxmlformats.org/officeDocument/2006/relationships/image" Target="../media/image82.png"/><Relationship Id="rId2" Type="http://schemas.openxmlformats.org/officeDocument/2006/relationships/notesSlide" Target="../notesSlides/notesSlide116.xml"/><Relationship Id="rId1" Type="http://schemas.openxmlformats.org/officeDocument/2006/relationships/slideLayout" Target="../slideLayouts/slideLayout5.xml"/><Relationship Id="rId6" Type="http://schemas.openxmlformats.org/officeDocument/2006/relationships/image" Target="../media/image81.jpg"/><Relationship Id="rId5" Type="http://schemas.openxmlformats.org/officeDocument/2006/relationships/image" Target="../media/image42.emf"/><Relationship Id="rId4" Type="http://schemas.openxmlformats.org/officeDocument/2006/relationships/hyperlink" Target="https://bit.ly/2aZ2nwA"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9.xml"/><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0.xml"/><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135.xml"/><Relationship Id="rId1" Type="http://schemas.openxmlformats.org/officeDocument/2006/relationships/slideLayout" Target="../slideLayouts/slideLayout5.xml"/><Relationship Id="rId5" Type="http://schemas.openxmlformats.org/officeDocument/2006/relationships/hyperlink" Target="https://whc.unesco.org/en/list/356/bestpractice" TargetMode="External"/><Relationship Id="rId4" Type="http://schemas.openxmlformats.org/officeDocument/2006/relationships/image" Target="../media/image93.jp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0.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136.xml"/><Relationship Id="rId1" Type="http://schemas.openxmlformats.org/officeDocument/2006/relationships/slideLayout" Target="../slideLayouts/slideLayout5.xml"/><Relationship Id="rId5" Type="http://schemas.openxmlformats.org/officeDocument/2006/relationships/hyperlink" Target="https://whc.unesco.org/en/list/356/bestpractice" TargetMode="External"/><Relationship Id="rId4" Type="http://schemas.openxmlformats.org/officeDocument/2006/relationships/image" Target="../media/image93.jpg"/></Relationships>
</file>

<file path=ppt/slides/_rels/slide14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1.xml"/><Relationship Id="rId1" Type="http://schemas.openxmlformats.org/officeDocument/2006/relationships/slideLayout" Target="../slideLayouts/slideLayout5.xml"/><Relationship Id="rId5" Type="http://schemas.openxmlformats.org/officeDocument/2006/relationships/image" Target="../media/image12.emf"/><Relationship Id="rId4" Type="http://schemas.openxmlformats.org/officeDocument/2006/relationships/image" Target="../media/image4.png"/></Relationships>
</file>

<file path=ppt/slides/_rels/slide1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2.xml"/><Relationship Id="rId1" Type="http://schemas.openxmlformats.org/officeDocument/2006/relationships/slideLayout" Target="../slideLayouts/slideLayout5.xml"/><Relationship Id="rId5" Type="http://schemas.openxmlformats.org/officeDocument/2006/relationships/image" Target="../media/image12.emf"/><Relationship Id="rId4" Type="http://schemas.openxmlformats.org/officeDocument/2006/relationships/image" Target="../media/image4.png"/></Relationships>
</file>

<file path=ppt/slides/_rels/slide147.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6.jpg"/><Relationship Id="rId7" Type="http://schemas.openxmlformats.org/officeDocument/2006/relationships/image" Target="../media/image99.png"/><Relationship Id="rId2" Type="http://schemas.openxmlformats.org/officeDocument/2006/relationships/notesSlide" Target="../notesSlides/notesSlide143.xml"/><Relationship Id="rId1" Type="http://schemas.openxmlformats.org/officeDocument/2006/relationships/slideLayout" Target="../slideLayouts/slideLayout5.xml"/><Relationship Id="rId6" Type="http://schemas.openxmlformats.org/officeDocument/2006/relationships/image" Target="../media/image98.png"/><Relationship Id="rId5" Type="http://schemas.openxmlformats.org/officeDocument/2006/relationships/image" Target="../media/image97.jpg"/><Relationship Id="rId4" Type="http://schemas.openxmlformats.org/officeDocument/2006/relationships/image" Target="../media/image96.jpg"/><Relationship Id="rId9" Type="http://schemas.openxmlformats.org/officeDocument/2006/relationships/image" Target="../media/image12.emf"/></Relationships>
</file>

<file path=ppt/slides/_rels/slide148.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6.jpg"/><Relationship Id="rId7" Type="http://schemas.openxmlformats.org/officeDocument/2006/relationships/image" Target="../media/image99.png"/><Relationship Id="rId2" Type="http://schemas.openxmlformats.org/officeDocument/2006/relationships/notesSlide" Target="../notesSlides/notesSlide144.xml"/><Relationship Id="rId1" Type="http://schemas.openxmlformats.org/officeDocument/2006/relationships/slideLayout" Target="../slideLayouts/slideLayout5.xml"/><Relationship Id="rId6" Type="http://schemas.openxmlformats.org/officeDocument/2006/relationships/image" Target="../media/image98.png"/><Relationship Id="rId5" Type="http://schemas.openxmlformats.org/officeDocument/2006/relationships/image" Target="../media/image97.jpg"/><Relationship Id="rId4" Type="http://schemas.openxmlformats.org/officeDocument/2006/relationships/image" Target="../media/image96.jpg"/><Relationship Id="rId9" Type="http://schemas.openxmlformats.org/officeDocument/2006/relationships/image" Target="../media/image12.emf"/></Relationships>
</file>

<file path=ppt/slides/_rels/slide14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45.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video" Target="https://www.youtube.com/embed/WViGmKsajj0" TargetMode="External"/><Relationship Id="rId6" Type="http://schemas.openxmlformats.org/officeDocument/2006/relationships/image" Target="../media/image10.emf"/><Relationship Id="rId5" Type="http://schemas.openxmlformats.org/officeDocument/2006/relationships/hyperlink" Target="http://whc.unesco.org/include/tool_video.cfm?youtubeid=iiSFmP-InWw" TargetMode="External"/><Relationship Id="rId4" Type="http://schemas.openxmlformats.org/officeDocument/2006/relationships/hyperlink" Target="http://whc.unesco.org/include/tool_video.cfm?youtubeid=e9or5Ohobeg"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video" Target="https://www.youtube.com/embed/WViGmKsajj0" TargetMode="External"/><Relationship Id="rId6" Type="http://schemas.openxmlformats.org/officeDocument/2006/relationships/image" Target="../media/image10.emf"/><Relationship Id="rId5" Type="http://schemas.openxmlformats.org/officeDocument/2006/relationships/hyperlink" Target="http://whc.unesco.org/include/tool_video.cfm?youtubeid=iiSFmP-InWw" TargetMode="External"/><Relationship Id="rId4" Type="http://schemas.openxmlformats.org/officeDocument/2006/relationships/hyperlink" Target="http://whc.unesco.org/include/tool_video.cfm?youtubeid=e9or5Ohobe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comments" Target="../comments/comment3.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53.xml.rels><?xml version="1.0" encoding="UTF-8" standalone="yes"?>
<Relationships xmlns="http://schemas.openxmlformats.org/package/2006/relationships"><Relationship Id="rId3" Type="http://schemas.openxmlformats.org/officeDocument/2006/relationships/image" Target="../media/image41.emf"/><Relationship Id="rId7" Type="http://schemas.openxmlformats.org/officeDocument/2006/relationships/image" Target="../media/image38.png"/><Relationship Id="rId2" Type="http://schemas.openxmlformats.org/officeDocument/2006/relationships/notesSlide" Target="../notesSlides/notesSlide49.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emf"/><Relationship Id="rId4" Type="http://schemas.openxmlformats.org/officeDocument/2006/relationships/hyperlink" Target="https://bit.ly/2aZ2nwA"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41.emf"/><Relationship Id="rId7" Type="http://schemas.openxmlformats.org/officeDocument/2006/relationships/image" Target="../media/image38.png"/><Relationship Id="rId2" Type="http://schemas.openxmlformats.org/officeDocument/2006/relationships/notesSlide" Target="../notesSlides/notesSlide50.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emf"/><Relationship Id="rId4" Type="http://schemas.openxmlformats.org/officeDocument/2006/relationships/hyperlink" Target="https://bit.ly/2aZ2nwA"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4.xml"/><Relationship Id="rId1" Type="http://schemas.openxmlformats.org/officeDocument/2006/relationships/slideLayout" Target="../slideLayouts/slideLayout5.xml"/><Relationship Id="rId5" Type="http://schemas.openxmlformats.org/officeDocument/2006/relationships/hyperlink" Target="https://whc.unesco.org/en/conventiontext/#Article2" TargetMode="External"/><Relationship Id="rId4" Type="http://schemas.openxmlformats.org/officeDocument/2006/relationships/hyperlink" Target="https://whc.unesco.org/en/conventiontext/#Article1"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7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7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1.xml"/><Relationship Id="rId1" Type="http://schemas.openxmlformats.org/officeDocument/2006/relationships/slideLayout" Target="../slideLayouts/slideLayout5.xml"/><Relationship Id="rId4" Type="http://schemas.openxmlformats.org/officeDocument/2006/relationships/image" Target="../media/image62.emf"/></Relationships>
</file>

<file path=ppt/slides/_rels/slide8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2.xml"/><Relationship Id="rId1" Type="http://schemas.openxmlformats.org/officeDocument/2006/relationships/slideLayout" Target="../slideLayouts/slideLayout5.xml"/><Relationship Id="rId4" Type="http://schemas.openxmlformats.org/officeDocument/2006/relationships/image" Target="../media/image62.emf"/></Relationships>
</file>

<file path=ppt/slides/_rels/slide8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8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8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comments" Target="../comments/comment5.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93.xml"/><Relationship Id="rId1" Type="http://schemas.openxmlformats.org/officeDocument/2006/relationships/slideLayout" Target="../slideLayouts/slideLayout5.xml"/><Relationship Id="rId4" Type="http://schemas.openxmlformats.org/officeDocument/2006/relationships/hyperlink" Target="http://whc.unesco.org/en/factors/"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94.xml"/><Relationship Id="rId1" Type="http://schemas.openxmlformats.org/officeDocument/2006/relationships/slideLayout" Target="../slideLayouts/slideLayout5.xml"/><Relationship Id="rId4" Type="http://schemas.openxmlformats.org/officeDocument/2006/relationships/hyperlink" Target="http://whc.unesco.org/en/factors/"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95.xml"/><Relationship Id="rId1" Type="http://schemas.openxmlformats.org/officeDocument/2006/relationships/slideLayout" Target="../slideLayouts/slideLayout5.xml"/><Relationship Id="rId4" Type="http://schemas.openxmlformats.org/officeDocument/2006/relationships/hyperlink" Target="http://whc.unesco.org/en/factor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3984171" cy="51435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7" name="TextBox 56">
            <a:extLst>
              <a:ext uri="{FF2B5EF4-FFF2-40B4-BE49-F238E27FC236}">
                <a16:creationId xmlns:a16="http://schemas.microsoft.com/office/drawing/2014/main" id="{4F202974-31A3-4642-B671-F0DBBB7B4663}"/>
              </a:ext>
            </a:extLst>
          </p:cNvPr>
          <p:cNvSpPr txBox="1"/>
          <p:nvPr/>
        </p:nvSpPr>
        <p:spPr>
          <a:xfrm>
            <a:off x="4677134" y="558219"/>
            <a:ext cx="3754908" cy="923330"/>
          </a:xfrm>
          <a:prstGeom prst="rect">
            <a:avLst/>
          </a:prstGeom>
          <a:noFill/>
        </p:spPr>
        <p:txBody>
          <a:bodyPr wrap="square" rtlCol="0">
            <a:spAutoFit/>
          </a:bodyPr>
          <a:lstStyle/>
          <a:p>
            <a:pPr algn="ctr"/>
            <a:r>
              <a:rPr lang="zh-CN" altLang="en-US" sz="5400" dirty="0">
                <a:solidFill>
                  <a:srgbClr val="61A0DB"/>
                </a:solidFill>
                <a:latin typeface="+mn-ea"/>
              </a:rPr>
              <a:t>模块</a:t>
            </a:r>
            <a:r>
              <a:rPr lang="en-US" sz="5400" dirty="0">
                <a:solidFill>
                  <a:srgbClr val="61A0DB"/>
                </a:solidFill>
                <a:latin typeface="+mn-ea"/>
              </a:rPr>
              <a:t> 2</a:t>
            </a:r>
          </a:p>
        </p:txBody>
      </p:sp>
      <p:sp>
        <p:nvSpPr>
          <p:cNvPr id="58" name="TextBox 57">
            <a:extLst>
              <a:ext uri="{FF2B5EF4-FFF2-40B4-BE49-F238E27FC236}">
                <a16:creationId xmlns:a16="http://schemas.microsoft.com/office/drawing/2014/main" id="{79BCE1F0-A71E-4D4B-BE6A-A381604C28D2}"/>
              </a:ext>
            </a:extLst>
          </p:cNvPr>
          <p:cNvSpPr txBox="1"/>
          <p:nvPr/>
        </p:nvSpPr>
        <p:spPr>
          <a:xfrm>
            <a:off x="5101485" y="1414247"/>
            <a:ext cx="2996418" cy="338554"/>
          </a:xfrm>
          <a:prstGeom prst="rect">
            <a:avLst/>
          </a:prstGeom>
          <a:noFill/>
        </p:spPr>
        <p:txBody>
          <a:bodyPr wrap="square" rtlCol="0">
            <a:spAutoFit/>
          </a:bodyPr>
          <a:lstStyle/>
          <a:p>
            <a:pPr algn="ctr"/>
            <a:r>
              <a:rPr lang="zh-CN" altLang="en-US" sz="1600" b="1" i="1" dirty="0">
                <a:solidFill>
                  <a:schemeClr val="bg1">
                    <a:lumMod val="50000"/>
                  </a:schemeClr>
                </a:solidFill>
              </a:rPr>
              <a:t>世界遗产公约定期报告</a:t>
            </a:r>
            <a:endParaRPr lang="en-US" b="1" i="1" dirty="0">
              <a:solidFill>
                <a:schemeClr val="bg1">
                  <a:lumMod val="50000"/>
                </a:schemeClr>
              </a:solidFill>
            </a:endParaRPr>
          </a:p>
        </p:txBody>
      </p:sp>
      <p:grpSp>
        <p:nvGrpSpPr>
          <p:cNvPr id="2" name="Group 1"/>
          <p:cNvGrpSpPr/>
          <p:nvPr/>
        </p:nvGrpSpPr>
        <p:grpSpPr>
          <a:xfrm>
            <a:off x="363247" y="1817003"/>
            <a:ext cx="2996418" cy="1107995"/>
            <a:chOff x="541589" y="799305"/>
            <a:chExt cx="2996418" cy="1107995"/>
          </a:xfrm>
        </p:grpSpPr>
        <p:sp>
          <p:nvSpPr>
            <p:cNvPr id="10" name="Rectangle: Top Corners Rounded 2">
              <a:extLst>
                <a:ext uri="{FF2B5EF4-FFF2-40B4-BE49-F238E27FC236}">
                  <a16:creationId xmlns:a16="http://schemas.microsoft.com/office/drawing/2014/main" id="{FC900C28-FF5B-4738-B15A-DA1A556BE4A0}"/>
                </a:ext>
              </a:extLst>
            </p:cNvPr>
            <p:cNvSpPr/>
            <p:nvPr/>
          </p:nvSpPr>
          <p:spPr>
            <a:xfrm rot="5400000">
              <a:off x="2400516" y="730569"/>
              <a:ext cx="1015593" cy="1259389"/>
            </a:xfrm>
            <a:prstGeom prst="round2SameRect">
              <a:avLst>
                <a:gd name="adj1" fmla="val 12063"/>
                <a:gd name="adj2" fmla="val 0"/>
              </a:avLst>
            </a:prstGeom>
            <a:solidFill>
              <a:srgbClr val="61A0DB"/>
            </a:solidFill>
            <a:ln/>
            <a:effectLst>
              <a:innerShdw blurRad="63500" dist="50800">
                <a:prstClr val="black">
                  <a:alpha val="50000"/>
                </a:prstClr>
              </a:inn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62698EAD-E879-41D8-AB35-8B0CD1EFF0A9}"/>
                </a:ext>
              </a:extLst>
            </p:cNvPr>
            <p:cNvSpPr txBox="1"/>
            <p:nvPr/>
          </p:nvSpPr>
          <p:spPr>
            <a:xfrm>
              <a:off x="2790712" y="799305"/>
              <a:ext cx="578538" cy="1107995"/>
            </a:xfrm>
            <a:prstGeom prst="rect">
              <a:avLst/>
            </a:prstGeom>
            <a:noFill/>
          </p:spPr>
          <p:txBody>
            <a:bodyPr wrap="square" rtlCol="0">
              <a:spAutoFit/>
            </a:bodyPr>
            <a:lstStyle/>
            <a:p>
              <a:pPr algn="ctr"/>
              <a:r>
                <a:rPr lang="en-US" sz="6600" b="1" dirty="0">
                  <a:solidFill>
                    <a:schemeClr val="bg1"/>
                  </a:solidFill>
                  <a:latin typeface="Tw Cen MT" panose="020B0602020104020603" pitchFamily="34" charset="0"/>
                </a:rPr>
                <a:t>2</a:t>
              </a:r>
            </a:p>
          </p:txBody>
        </p:sp>
        <p:sp>
          <p:nvSpPr>
            <p:cNvPr id="12" name="Freeform: Shape 15">
              <a:extLst>
                <a:ext uri="{FF2B5EF4-FFF2-40B4-BE49-F238E27FC236}">
                  <a16:creationId xmlns:a16="http://schemas.microsoft.com/office/drawing/2014/main" id="{B9361B01-03EA-4A3C-8B61-BEC6A891C530}"/>
                </a:ext>
              </a:extLst>
            </p:cNvPr>
            <p:cNvSpPr/>
            <p:nvPr/>
          </p:nvSpPr>
          <p:spPr>
            <a:xfrm rot="5400000" flipV="1">
              <a:off x="1139420" y="330655"/>
              <a:ext cx="1029471" cy="2045347"/>
            </a:xfrm>
            <a:custGeom>
              <a:avLst/>
              <a:gdLst>
                <a:gd name="connsiteX0" fmla="*/ 0 w 1591582"/>
                <a:gd name="connsiteY0" fmla="*/ 3031986 h 3031986"/>
                <a:gd name="connsiteX1" fmla="*/ 357641 w 1591582"/>
                <a:gd name="connsiteY1" fmla="*/ 3031986 h 3031986"/>
                <a:gd name="connsiteX2" fmla="*/ 795791 w 1591582"/>
                <a:gd name="connsiteY2" fmla="*/ 2593836 h 3031986"/>
                <a:gd name="connsiteX3" fmla="*/ 1233941 w 1591582"/>
                <a:gd name="connsiteY3" fmla="*/ 3031986 h 3031986"/>
                <a:gd name="connsiteX4" fmla="*/ 1591582 w 1591582"/>
                <a:gd name="connsiteY4" fmla="*/ 3031986 h 3031986"/>
                <a:gd name="connsiteX5" fmla="*/ 1591582 w 1591582"/>
                <a:gd name="connsiteY5" fmla="*/ 314242 h 3031986"/>
                <a:gd name="connsiteX6" fmla="*/ 1277340 w 1591582"/>
                <a:gd name="connsiteY6" fmla="*/ 0 h 3031986"/>
                <a:gd name="connsiteX7" fmla="*/ 314242 w 1591582"/>
                <a:gd name="connsiteY7" fmla="*/ 0 h 3031986"/>
                <a:gd name="connsiteX8" fmla="*/ 0 w 1591582"/>
                <a:gd name="connsiteY8" fmla="*/ 314242 h 303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582" h="3031986">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chemeClr val="bg1">
                <a:lumMod val="9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41589" y="885017"/>
              <a:ext cx="1992001" cy="954107"/>
            </a:xfrm>
            <a:prstGeom prst="rect">
              <a:avLst/>
            </a:prstGeom>
            <a:noFill/>
          </p:spPr>
          <p:txBody>
            <a:bodyPr wrap="square" rtlCol="0">
              <a:spAutoFit/>
            </a:bodyPr>
            <a:lstStyle/>
            <a:p>
              <a:pPr algn="ctr"/>
              <a:r>
                <a:rPr lang="zh-CN" altLang="en-US" sz="2400" dirty="0">
                  <a:solidFill>
                    <a:schemeClr val="bg1">
                      <a:lumMod val="50000"/>
                    </a:schemeClr>
                  </a:solidFill>
                  <a:latin typeface="+mn-ea"/>
                </a:rPr>
                <a:t>定期报告</a:t>
              </a:r>
              <a:endParaRPr lang="en-US" altLang="zh-CN" sz="2400" dirty="0">
                <a:solidFill>
                  <a:schemeClr val="bg1">
                    <a:lumMod val="50000"/>
                  </a:schemeClr>
                </a:solidFill>
                <a:latin typeface="+mn-ea"/>
              </a:endParaRPr>
            </a:p>
            <a:p>
              <a:pPr algn="ctr"/>
              <a:r>
                <a:rPr lang="zh-CN" altLang="en-US" sz="3200" dirty="0">
                  <a:solidFill>
                    <a:srgbClr val="61A0DB"/>
                  </a:solidFill>
                  <a:latin typeface="+mn-ea"/>
                </a:rPr>
                <a:t>调查问卷</a:t>
              </a:r>
              <a:endParaRPr lang="en-US" sz="3200" dirty="0">
                <a:solidFill>
                  <a:srgbClr val="61A0DB"/>
                </a:solidFill>
                <a:latin typeface="+mn-ea"/>
              </a:endParaRPr>
            </a:p>
          </p:txBody>
        </p:sp>
      </p:grpSp>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r="7392" b="18633"/>
          <a:stretch/>
        </p:blipFill>
        <p:spPr>
          <a:xfrm>
            <a:off x="4437311" y="1870165"/>
            <a:ext cx="4483404" cy="2539460"/>
          </a:xfrm>
          <a:prstGeom prst="rect">
            <a:avLst/>
          </a:prstGeom>
        </p:spPr>
      </p:pic>
    </p:spTree>
    <p:extLst>
      <p:ext uri="{BB962C8B-B14F-4D97-AF65-F5344CB8AC3E}">
        <p14:creationId xmlns:p14="http://schemas.microsoft.com/office/powerpoint/2010/main" val="96109147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asellaDiTesto 1"/>
          <p:cNvSpPr txBox="1"/>
          <p:nvPr/>
        </p:nvSpPr>
        <p:spPr>
          <a:xfrm>
            <a:off x="515258" y="138822"/>
            <a:ext cx="8628742" cy="430887"/>
          </a:xfrm>
          <a:prstGeom prst="rect">
            <a:avLst/>
          </a:prstGeom>
          <a:noFill/>
          <a:ln>
            <a:noFill/>
          </a:ln>
        </p:spPr>
        <p:txBody>
          <a:bodyPr wrap="square" rtlCol="0">
            <a:spAutoFit/>
          </a:bodyPr>
          <a:lstStyle/>
          <a:p>
            <a:r>
              <a:rPr lang="en-GB" sz="2200" b="1" dirty="0">
                <a:solidFill>
                  <a:srgbClr val="61A0DB"/>
                </a:solidFill>
                <a:latin typeface="+mj-lt"/>
                <a:cs typeface="Calibri" panose="020F0502020204030204" pitchFamily="34" charset="0"/>
              </a:rPr>
              <a:t>Overview of the Periodic Reporting Questionnaire</a:t>
            </a:r>
          </a:p>
        </p:txBody>
      </p:sp>
      <p:pic>
        <p:nvPicPr>
          <p:cNvPr id="17" name="Picture 16"/>
          <p:cNvPicPr/>
          <p:nvPr/>
        </p:nvPicPr>
        <p:blipFill rotWithShape="1">
          <a:blip r:embed="rId3"/>
          <a:srcRect l="26602" t="4615" r="26602" b="3846"/>
          <a:stretch/>
        </p:blipFill>
        <p:spPr bwMode="auto">
          <a:xfrm>
            <a:off x="883997" y="1217252"/>
            <a:ext cx="3346032" cy="3926247"/>
          </a:xfrm>
          <a:prstGeom prst="rect">
            <a:avLst/>
          </a:prstGeom>
          <a:ln>
            <a:noFill/>
          </a:ln>
          <a:extLst>
            <a:ext uri="{53640926-AAD7-44D8-BBD7-CCE9431645EC}">
              <a14:shadowObscured xmlns:a14="http://schemas.microsoft.com/office/drawing/2010/main"/>
            </a:ext>
          </a:extLst>
        </p:spPr>
      </p:pic>
      <p:pic>
        <p:nvPicPr>
          <p:cNvPr id="18" name="Picture 17"/>
          <p:cNvPicPr/>
          <p:nvPr/>
        </p:nvPicPr>
        <p:blipFill rotWithShape="1">
          <a:blip r:embed="rId4"/>
          <a:srcRect l="26880" t="5281" r="27040" b="4654"/>
          <a:stretch/>
        </p:blipFill>
        <p:spPr bwMode="auto">
          <a:xfrm>
            <a:off x="4914855" y="1217253"/>
            <a:ext cx="3367889" cy="3926247"/>
          </a:xfrm>
          <a:prstGeom prst="rect">
            <a:avLst/>
          </a:prstGeom>
          <a:ln>
            <a:noFill/>
          </a:ln>
          <a:extLst>
            <a:ext uri="{53640926-AAD7-44D8-BBD7-CCE9431645EC}">
              <a14:shadowObscured xmlns:a14="http://schemas.microsoft.com/office/drawing/2010/main"/>
            </a:ext>
          </a:extLst>
        </p:spPr>
      </p:pic>
      <p:sp>
        <p:nvSpPr>
          <p:cNvPr id="5" name="CasellaDiTesto 1"/>
          <p:cNvSpPr txBox="1"/>
          <p:nvPr/>
        </p:nvSpPr>
        <p:spPr>
          <a:xfrm>
            <a:off x="515258" y="551018"/>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Where to access the questionnaire?</a:t>
            </a:r>
            <a:endParaRPr lang="en-GB" sz="1400" b="1" dirty="0">
              <a:solidFill>
                <a:schemeClr val="accent3">
                  <a:lumMod val="50000"/>
                </a:schemeClr>
              </a:solidFill>
              <a:cs typeface="Calibri Light" panose="020F0302020204030204" pitchFamily="34" charset="0"/>
            </a:endParaRPr>
          </a:p>
        </p:txBody>
      </p:sp>
    </p:spTree>
    <p:extLst>
      <p:ext uri="{BB962C8B-B14F-4D97-AF65-F5344CB8AC3E}">
        <p14:creationId xmlns:p14="http://schemas.microsoft.com/office/powerpoint/2010/main" val="1760814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29325" y="851082"/>
            <a:ext cx="2912507" cy="3885357"/>
            <a:chOff x="6408782" y="901507"/>
            <a:chExt cx="2361600" cy="3840907"/>
          </a:xfrm>
        </p:grpSpPr>
        <p:grpSp>
          <p:nvGrpSpPr>
            <p:cNvPr id="16" name="Group 15"/>
            <p:cNvGrpSpPr/>
            <p:nvPr/>
          </p:nvGrpSpPr>
          <p:grpSpPr>
            <a:xfrm>
              <a:off x="6408782" y="901507"/>
              <a:ext cx="2361600" cy="3840907"/>
              <a:chOff x="5297712" y="741377"/>
              <a:chExt cx="2931888" cy="3721001"/>
            </a:xfrm>
          </p:grpSpPr>
          <p:sp>
            <p:nvSpPr>
              <p:cNvPr id="18" name="Rectangle 17"/>
              <p:cNvSpPr/>
              <p:nvPr/>
            </p:nvSpPr>
            <p:spPr>
              <a:xfrm>
                <a:off x="5297714" y="1258214"/>
                <a:ext cx="2931886" cy="1311555"/>
              </a:xfrm>
              <a:prstGeom prst="rect">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 dirty="0">
                    <a:latin typeface="Arial" panose="020B0604020202020204" pitchFamily="34" charset="0"/>
                    <a:cs typeface="Arial" panose="020B0604020202020204" pitchFamily="34" charset="0"/>
                  </a:rPr>
                  <a:t>http://whc.unesco.org/include/tool_video.cfm?youtubeid=iiSFmP-InWw</a:t>
                </a:r>
              </a:p>
            </p:txBody>
          </p:sp>
          <p:sp>
            <p:nvSpPr>
              <p:cNvPr id="20" name="TextBox 19"/>
              <p:cNvSpPr txBox="1"/>
              <p:nvPr/>
            </p:nvSpPr>
            <p:spPr>
              <a:xfrm>
                <a:off x="5297712" y="1367427"/>
                <a:ext cx="2931887" cy="3094951"/>
              </a:xfrm>
              <a:prstGeom prst="rect">
                <a:avLst/>
              </a:prstGeom>
              <a:solidFill>
                <a:schemeClr val="accent1">
                  <a:lumMod val="60000"/>
                  <a:lumOff val="40000"/>
                </a:schemeClr>
              </a:solidFill>
            </p:spPr>
            <p:txBody>
              <a:bodyPr wrap="square" rtlCol="0">
                <a:spAutoFit/>
              </a:bodyPr>
              <a:lstStyle/>
              <a:p>
                <a:pPr algn="ctr">
                  <a:spcBef>
                    <a:spcPts val="600"/>
                  </a:spcBef>
                </a:pPr>
                <a:r>
                  <a:rPr lang="en-GB" sz="1200" i="1" dirty="0"/>
                  <a:t>If your property has been the subject of a State of conservation report to the World Heritage Committee, within the framework of the Reactive Monitoring process,</a:t>
                </a:r>
                <a:r>
                  <a:rPr lang="en-GB" sz="1200" b="1" i="1" dirty="0"/>
                  <a:t> this link will open up the relevant entry in the World Heritage Centre’s Information System on the State of Conservation of World Heritage properties. </a:t>
                </a:r>
                <a:r>
                  <a:rPr lang="en-GB" sz="1200" i="1" dirty="0"/>
                  <a:t>This will provide you with a reminder of the factors which have affected your property in the past sufficiently seriously for it to be referred to the World Heritage Committee. The database uses the same classification of factors as that used in Periodic Reporting. Please note that you will be asked later about follow-up to decisions of the World Heritage Committee</a:t>
                </a:r>
                <a:r>
                  <a:rPr lang="en-GB" sz="1200" dirty="0"/>
                  <a:t>.</a:t>
                </a:r>
                <a:endParaRPr lang="en-AU" sz="1200" dirty="0"/>
              </a:p>
            </p:txBody>
          </p:sp>
          <p:sp>
            <p:nvSpPr>
              <p:cNvPr id="21" name="Rectangle 20"/>
              <p:cNvSpPr/>
              <p:nvPr/>
            </p:nvSpPr>
            <p:spPr>
              <a:xfrm>
                <a:off x="5297714" y="741377"/>
                <a:ext cx="2931886" cy="592166"/>
              </a:xfrm>
              <a:prstGeom prst="rect">
                <a:avLst/>
              </a:prstGeom>
              <a:solidFill>
                <a:schemeClr val="bg1">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6088"/>
                <a:r>
                  <a:rPr lang="en-GB" sz="1200" b="1" dirty="0">
                    <a:solidFill>
                      <a:schemeClr val="bg1"/>
                    </a:solidFill>
                    <a:latin typeface="Calibri" panose="020F0502020204030204" pitchFamily="34" charset="0"/>
                    <a:cs typeface="Calibri" panose="020F0502020204030204" pitchFamily="34" charset="0"/>
                  </a:rPr>
                  <a:t>Reactive Monitoring</a:t>
                </a:r>
                <a:endParaRPr lang="en-US" sz="1200" b="1" dirty="0">
                  <a:solidFill>
                    <a:schemeClr val="bg1"/>
                  </a:solidFill>
                  <a:latin typeface="Calibri" panose="020F0502020204030204" pitchFamily="34" charset="0"/>
                  <a:cs typeface="Calibri" panose="020F0502020204030204" pitchFamily="34" charset="0"/>
                </a:endParaRPr>
              </a:p>
            </p:txBody>
          </p:sp>
        </p:grpSp>
        <p:pic>
          <p:nvPicPr>
            <p:cNvPr id="22" name="Picture 21"/>
            <p:cNvPicPr preferRelativeResize="0">
              <a:picLocks/>
            </p:cNvPicPr>
            <p:nvPr/>
          </p:nvPicPr>
          <p:blipFill>
            <a:blip r:embed="rId3"/>
            <a:stretch>
              <a:fillRect/>
            </a:stretch>
          </p:blipFill>
          <p:spPr>
            <a:xfrm>
              <a:off x="6485556" y="989038"/>
              <a:ext cx="324015" cy="410985"/>
            </a:xfrm>
            <a:prstGeom prst="rect">
              <a:avLst/>
            </a:prstGeom>
          </p:spPr>
        </p:pic>
      </p:grpSp>
      <p:sp>
        <p:nvSpPr>
          <p:cNvPr id="19" name="CasellaDiTesto 1"/>
          <p:cNvSpPr txBox="1"/>
          <p:nvPr/>
        </p:nvSpPr>
        <p:spPr>
          <a:xfrm>
            <a:off x="515258" y="34047"/>
            <a:ext cx="8628742" cy="430887"/>
          </a:xfrm>
          <a:prstGeom prst="rect">
            <a:avLst/>
          </a:prstGeom>
          <a:noFill/>
          <a:ln>
            <a:noFill/>
          </a:ln>
        </p:spPr>
        <p:txBody>
          <a:bodyPr wrap="square" rtlCol="0">
            <a:spAutoFit/>
          </a:bodyPr>
          <a:lstStyle/>
          <a:p>
            <a:r>
              <a:rPr lang="en-GB" sz="2200" b="1" dirty="0">
                <a:solidFill>
                  <a:schemeClr val="accent4">
                    <a:lumMod val="75000"/>
                  </a:schemeClr>
                </a:solidFill>
                <a:latin typeface="+mj-lt"/>
                <a:cs typeface="Calibri" panose="020F0502020204030204" pitchFamily="34" charset="0"/>
              </a:rPr>
              <a:t>Section II</a:t>
            </a:r>
          </a:p>
        </p:txBody>
      </p:sp>
      <p:sp>
        <p:nvSpPr>
          <p:cNvPr id="23" name="CasellaDiTesto 1"/>
          <p:cNvSpPr txBox="1"/>
          <p:nvPr/>
        </p:nvSpPr>
        <p:spPr>
          <a:xfrm>
            <a:off x="515258" y="408299"/>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Chapter 4: </a:t>
            </a:r>
            <a:r>
              <a:rPr lang="en-GB" sz="1400" b="1" dirty="0">
                <a:solidFill>
                  <a:schemeClr val="accent3">
                    <a:lumMod val="50000"/>
                  </a:schemeClr>
                </a:solidFill>
                <a:cs typeface="Calibri Light" panose="020F0302020204030204" pitchFamily="34" charset="0"/>
              </a:rPr>
              <a:t>Factors Affecting the Property</a:t>
            </a:r>
          </a:p>
        </p:txBody>
      </p:sp>
      <p:sp>
        <p:nvSpPr>
          <p:cNvPr id="24" name="Rounded Rectangle 23"/>
          <p:cNvSpPr/>
          <p:nvPr/>
        </p:nvSpPr>
        <p:spPr>
          <a:xfrm>
            <a:off x="515258" y="839186"/>
            <a:ext cx="5133317" cy="4304314"/>
          </a:xfrm>
          <a:prstGeom prst="roundRect">
            <a:avLst>
              <a:gd name="adj" fmla="val 1131"/>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endParaRPr lang="en-GB" sz="900" dirty="0">
              <a:solidFill>
                <a:schemeClr val="tx1">
                  <a:lumMod val="75000"/>
                  <a:lumOff val="25000"/>
                </a:schemeClr>
              </a:solidFill>
            </a:endParaRPr>
          </a:p>
          <a:p>
            <a:pPr lvl="0" algn="just"/>
            <a:r>
              <a:rPr lang="en-GB" sz="900" dirty="0">
                <a:solidFill>
                  <a:schemeClr val="tx1">
                    <a:lumMod val="75000"/>
                    <a:lumOff val="25000"/>
                  </a:schemeClr>
                </a:solidFill>
              </a:rPr>
              <a:t>Chapter 4 gathers information on the range of factors that are currently affecting or have strong potential to affect the property, both positively and negatively.</a:t>
            </a:r>
          </a:p>
          <a:p>
            <a:pPr lvl="0" algn="just"/>
            <a:endParaRPr lang="en-GB" sz="900" dirty="0">
              <a:solidFill>
                <a:schemeClr val="tx1">
                  <a:lumMod val="75000"/>
                  <a:lumOff val="25000"/>
                </a:schemeClr>
              </a:solidFill>
            </a:endParaRPr>
          </a:p>
          <a:p>
            <a:pPr lvl="0" algn="just"/>
            <a:r>
              <a:rPr lang="en-GB" sz="900" dirty="0">
                <a:solidFill>
                  <a:schemeClr val="tx1">
                    <a:lumMod val="75000"/>
                    <a:lumOff val="25000"/>
                  </a:schemeClr>
                </a:solidFill>
              </a:rPr>
              <a:t>This chapter provides you with a generic list which has been developed to identify factors that could affect any type of World Heritage property. The factors are grouped into 13 headings, which are then briefly explained. Beneath each heading a list of factors appears</a:t>
            </a:r>
          </a:p>
          <a:p>
            <a:pPr lvl="0" algn="just"/>
            <a:endParaRPr lang="en-GB" sz="900" dirty="0">
              <a:solidFill>
                <a:schemeClr val="tx1">
                  <a:lumMod val="75000"/>
                  <a:lumOff val="25000"/>
                </a:schemeClr>
              </a:solidFill>
            </a:endParaRPr>
          </a:p>
          <a:p>
            <a:pPr lvl="0" algn="just"/>
            <a:r>
              <a:rPr lang="en-GB" sz="900" dirty="0">
                <a:solidFill>
                  <a:schemeClr val="tx1">
                    <a:lumMod val="75000"/>
                    <a:lumOff val="25000"/>
                  </a:schemeClr>
                </a:solidFill>
              </a:rPr>
              <a:t>The set of factors is parallel to the set of threats in the World Heritage State of Conservation database (</a:t>
            </a:r>
            <a:r>
              <a:rPr lang="en-GB" sz="900" dirty="0">
                <a:solidFill>
                  <a:schemeClr val="tx1">
                    <a:lumMod val="75000"/>
                    <a:lumOff val="25000"/>
                  </a:schemeClr>
                </a:solidFill>
                <a:hlinkClick r:id="rId4"/>
              </a:rPr>
              <a:t>http://whc.unesco.org/en/factors/</a:t>
            </a:r>
            <a:r>
              <a:rPr lang="en-GB" sz="900" dirty="0">
                <a:solidFill>
                  <a:schemeClr val="tx1">
                    <a:lumMod val="75000"/>
                    <a:lumOff val="25000"/>
                  </a:schemeClr>
                </a:solidFill>
              </a:rPr>
              <a:t>). </a:t>
            </a:r>
          </a:p>
          <a:p>
            <a:pPr lvl="0" algn="just"/>
            <a:endParaRPr lang="en-GB" sz="900" dirty="0">
              <a:solidFill>
                <a:schemeClr val="tx1">
                  <a:lumMod val="75000"/>
                  <a:lumOff val="25000"/>
                </a:schemeClr>
              </a:solidFill>
            </a:endParaRPr>
          </a:p>
          <a:p>
            <a:pPr lvl="0" algn="just"/>
            <a:r>
              <a:rPr lang="en-GB" sz="900" dirty="0">
                <a:solidFill>
                  <a:schemeClr val="tx1">
                    <a:lumMod val="75000"/>
                    <a:lumOff val="25000"/>
                  </a:schemeClr>
                </a:solidFill>
              </a:rPr>
              <a:t>The first stage in the assessment is to click the box below each factor to indicate if this factor is relevant or not relevant to the property. If a factor was reported as causing an impact in the last Periodic Report, then you will automatically be asked to consider that factor in this cycle. Please note that this assessment is about both </a:t>
            </a:r>
            <a:r>
              <a:rPr lang="en-GB" sz="900" b="1" dirty="0">
                <a:solidFill>
                  <a:schemeClr val="tx1">
                    <a:lumMod val="75000"/>
                    <a:lumOff val="25000"/>
                  </a:schemeClr>
                </a:solidFill>
              </a:rPr>
              <a:t>positive</a:t>
            </a:r>
            <a:r>
              <a:rPr lang="en-GB" sz="900" dirty="0">
                <a:solidFill>
                  <a:schemeClr val="tx1">
                    <a:lumMod val="75000"/>
                    <a:lumOff val="25000"/>
                  </a:schemeClr>
                </a:solidFill>
              </a:rPr>
              <a:t> and </a:t>
            </a:r>
            <a:r>
              <a:rPr lang="en-GB" sz="900" b="1" dirty="0">
                <a:solidFill>
                  <a:schemeClr val="tx1">
                    <a:lumMod val="75000"/>
                    <a:lumOff val="25000"/>
                  </a:schemeClr>
                </a:solidFill>
              </a:rPr>
              <a:t>negative</a:t>
            </a:r>
            <a:r>
              <a:rPr lang="en-GB" sz="900" dirty="0">
                <a:solidFill>
                  <a:schemeClr val="tx1">
                    <a:lumMod val="75000"/>
                    <a:lumOff val="25000"/>
                  </a:schemeClr>
                </a:solidFill>
              </a:rPr>
              <a:t> factors.</a:t>
            </a:r>
          </a:p>
          <a:p>
            <a:pPr lvl="0" algn="just"/>
            <a:endParaRPr lang="en-GB" sz="900" dirty="0">
              <a:solidFill>
                <a:schemeClr val="tx1">
                  <a:lumMod val="75000"/>
                  <a:lumOff val="25000"/>
                </a:schemeClr>
              </a:solidFill>
            </a:endParaRPr>
          </a:p>
          <a:p>
            <a:pPr lvl="0" algn="just"/>
            <a:r>
              <a:rPr lang="en-GB" sz="900" dirty="0">
                <a:solidFill>
                  <a:schemeClr val="tx1">
                    <a:lumMod val="75000"/>
                    <a:lumOff val="25000"/>
                  </a:schemeClr>
                </a:solidFill>
              </a:rPr>
              <a:t>If the factor is not relevant, then move on to the next factor; if the factor is relevant then a second line of assessment questions will appear.</a:t>
            </a:r>
          </a:p>
          <a:p>
            <a:pPr lvl="0" algn="just"/>
            <a:endParaRPr lang="en-GB" sz="900" dirty="0">
              <a:solidFill>
                <a:schemeClr val="tx1">
                  <a:lumMod val="75000"/>
                  <a:lumOff val="25000"/>
                </a:schemeClr>
              </a:solidFill>
            </a:endParaRPr>
          </a:p>
          <a:p>
            <a:pPr lvl="0" algn="just"/>
            <a:r>
              <a:rPr lang="en-GB" sz="900" dirty="0">
                <a:solidFill>
                  <a:schemeClr val="tx1">
                    <a:lumMod val="75000"/>
                    <a:lumOff val="25000"/>
                  </a:schemeClr>
                </a:solidFill>
              </a:rPr>
              <a:t>This assessment will ask you about the impact and origin of the factor. If your property is a national or transnational serial site, then you will have the option of identifying which component(s) is/are affected by a particular factor in your answers to questions 4.15/4.16.</a:t>
            </a:r>
          </a:p>
          <a:p>
            <a:pPr lvl="0" algn="just"/>
            <a:endParaRPr lang="en-GB" sz="900" dirty="0">
              <a:solidFill>
                <a:schemeClr val="tx1">
                  <a:lumMod val="75000"/>
                  <a:lumOff val="25000"/>
                </a:schemeClr>
              </a:solidFill>
            </a:endParaRPr>
          </a:p>
          <a:p>
            <a:pPr lvl="0" algn="just"/>
            <a:r>
              <a:rPr lang="en-GB" sz="900" dirty="0">
                <a:solidFill>
                  <a:schemeClr val="tx1">
                    <a:lumMod val="75000"/>
                    <a:lumOff val="25000"/>
                  </a:schemeClr>
                </a:solidFill>
              </a:rPr>
              <a:t>You will be asked to identify whether the impact of the factor is positive and/or negative; whether it is current and/or potential and whether the origin of the factor is inside and/or outside of the property. You will also be asked to specify whether the factor is having a decreasing, stable or increasing impact. </a:t>
            </a:r>
          </a:p>
          <a:p>
            <a:pPr lvl="0" algn="just"/>
            <a:endParaRPr lang="en-GB" sz="900" dirty="0">
              <a:solidFill>
                <a:schemeClr val="tx1">
                  <a:lumMod val="75000"/>
                  <a:lumOff val="25000"/>
                </a:schemeClr>
              </a:solidFill>
            </a:endParaRPr>
          </a:p>
          <a:p>
            <a:pPr lvl="0" algn="just"/>
            <a:r>
              <a:rPr lang="en-GB" sz="900" dirty="0">
                <a:solidFill>
                  <a:schemeClr val="tx1">
                    <a:lumMod val="75000"/>
                    <a:lumOff val="25000"/>
                  </a:schemeClr>
                </a:solidFill>
              </a:rPr>
              <a:t>At the end of the list of factors there is an opportunity (question 4.14) to add any additional factors which affect the property but which have not been covered in 4.1 to 4.13.</a:t>
            </a:r>
          </a:p>
          <a:p>
            <a:pPr lvl="0"/>
            <a:br>
              <a:rPr lang="en-GB" sz="800" dirty="0">
                <a:solidFill>
                  <a:schemeClr val="tx1">
                    <a:lumMod val="75000"/>
                    <a:lumOff val="25000"/>
                  </a:schemeClr>
                </a:solidFill>
              </a:rPr>
            </a:br>
            <a:endParaRPr lang="en-US" sz="800" dirty="0">
              <a:solidFill>
                <a:schemeClr val="tx1">
                  <a:lumMod val="75000"/>
                  <a:lumOff val="25000"/>
                </a:schemeClr>
              </a:solidFill>
            </a:endParaRPr>
          </a:p>
        </p:txBody>
      </p:sp>
    </p:spTree>
    <p:extLst>
      <p:ext uri="{BB962C8B-B14F-4D97-AF65-F5344CB8AC3E}">
        <p14:creationId xmlns:p14="http://schemas.microsoft.com/office/powerpoint/2010/main" val="367392793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p:nvPr/>
        </p:nvPicPr>
        <p:blipFill rotWithShape="1">
          <a:blip r:embed="rId3"/>
          <a:srcRect l="25502" t="31268" r="24869" b="7732"/>
          <a:stretch/>
        </p:blipFill>
        <p:spPr bwMode="auto">
          <a:xfrm>
            <a:off x="4925087" y="1538815"/>
            <a:ext cx="4001630" cy="3114665"/>
          </a:xfrm>
          <a:prstGeom prst="rect">
            <a:avLst/>
          </a:prstGeom>
          <a:ln>
            <a:noFill/>
          </a:ln>
          <a:extLst>
            <a:ext uri="{53640926-AAD7-44D8-BBD7-CCE9431645EC}">
              <a14:shadowObscured xmlns:a14="http://schemas.microsoft.com/office/drawing/2010/main"/>
            </a:ext>
          </a:extLst>
        </p:spPr>
      </p:pic>
      <p:pic>
        <p:nvPicPr>
          <p:cNvPr id="15" name="Picture 14"/>
          <p:cNvPicPr/>
          <p:nvPr/>
        </p:nvPicPr>
        <p:blipFill rotWithShape="1">
          <a:blip r:embed="rId4"/>
          <a:srcRect l="27027" t="23728" r="22790" b="12389"/>
          <a:stretch/>
        </p:blipFill>
        <p:spPr bwMode="auto">
          <a:xfrm>
            <a:off x="416459" y="699240"/>
            <a:ext cx="4354717" cy="3141552"/>
          </a:xfrm>
          <a:prstGeom prst="rect">
            <a:avLst/>
          </a:prstGeom>
          <a:ln>
            <a:noFill/>
          </a:ln>
          <a:extLst>
            <a:ext uri="{53640926-AAD7-44D8-BBD7-CCE9431645EC}">
              <a14:shadowObscured xmlns:a14="http://schemas.microsoft.com/office/drawing/2010/main"/>
            </a:ext>
          </a:extLst>
        </p:spPr>
      </p:pic>
      <p:pic>
        <p:nvPicPr>
          <p:cNvPr id="17" name="Picture 16"/>
          <p:cNvPicPr/>
          <p:nvPr/>
        </p:nvPicPr>
        <p:blipFill rotWithShape="1">
          <a:blip r:embed="rId5"/>
          <a:srcRect l="26750" t="67637" r="24595" b="19276"/>
          <a:stretch/>
        </p:blipFill>
        <p:spPr bwMode="auto">
          <a:xfrm>
            <a:off x="425514" y="3830683"/>
            <a:ext cx="4345662" cy="867010"/>
          </a:xfrm>
          <a:prstGeom prst="rect">
            <a:avLst/>
          </a:prstGeom>
          <a:ln>
            <a:noFill/>
          </a:ln>
          <a:extLst>
            <a:ext uri="{53640926-AAD7-44D8-BBD7-CCE9431645EC}">
              <a14:shadowObscured xmlns:a14="http://schemas.microsoft.com/office/drawing/2010/main"/>
            </a:ext>
          </a:extLst>
        </p:spPr>
      </p:pic>
      <p:sp>
        <p:nvSpPr>
          <p:cNvPr id="5" name="Rectangular Callout 4"/>
          <p:cNvSpPr/>
          <p:nvPr/>
        </p:nvSpPr>
        <p:spPr>
          <a:xfrm>
            <a:off x="5787342" y="699240"/>
            <a:ext cx="3139374" cy="537410"/>
          </a:xfrm>
          <a:prstGeom prst="wedgeRectCallout">
            <a:avLst>
              <a:gd name="adj1" fmla="val -33489"/>
              <a:gd name="adj2" fmla="val 96043"/>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lumMod val="65000"/>
                    <a:lumOff val="35000"/>
                  </a:schemeClr>
                </a:solidFill>
                <a:latin typeface="+mn-ea"/>
              </a:rPr>
              <a:t>保护状况数据库中的威胁</a:t>
            </a:r>
            <a:r>
              <a:rPr lang="en-US" altLang="zh-CN" sz="1400" dirty="0">
                <a:solidFill>
                  <a:schemeClr val="tx1">
                    <a:lumMod val="65000"/>
                    <a:lumOff val="35000"/>
                  </a:schemeClr>
                </a:solidFill>
                <a:latin typeface="+mn-ea"/>
              </a:rPr>
              <a:t>/</a:t>
            </a:r>
            <a:r>
              <a:rPr lang="zh-CN" altLang="en-US" sz="1400" dirty="0">
                <a:solidFill>
                  <a:schemeClr val="tx1">
                    <a:lumMod val="65000"/>
                    <a:lumOff val="35000"/>
                  </a:schemeClr>
                </a:solidFill>
                <a:latin typeface="+mn-ea"/>
              </a:rPr>
              <a:t>因素清单 </a:t>
            </a:r>
            <a:r>
              <a:rPr lang="en-US" sz="1400" dirty="0">
                <a:solidFill>
                  <a:schemeClr val="tx1">
                    <a:lumMod val="65000"/>
                    <a:lumOff val="35000"/>
                  </a:schemeClr>
                </a:solidFill>
                <a:latin typeface="+mn-ea"/>
              </a:rPr>
              <a:t> https://whc.unesco.org/en/soc/</a:t>
            </a:r>
            <a:endParaRPr lang="en-GB" sz="1400" dirty="0">
              <a:solidFill>
                <a:schemeClr val="tx1">
                  <a:lumMod val="65000"/>
                  <a:lumOff val="35000"/>
                </a:schemeClr>
              </a:solidFill>
              <a:latin typeface="+mn-ea"/>
            </a:endParaRPr>
          </a:p>
        </p:txBody>
      </p:sp>
      <p:sp>
        <p:nvSpPr>
          <p:cNvPr id="9" name="CasellaDiTesto 1"/>
          <p:cNvSpPr txBox="1"/>
          <p:nvPr/>
        </p:nvSpPr>
        <p:spPr>
          <a:xfrm>
            <a:off x="515258" y="34047"/>
            <a:ext cx="8628742" cy="430887"/>
          </a:xfrm>
          <a:prstGeom prst="rect">
            <a:avLst/>
          </a:prstGeom>
          <a:noFill/>
          <a:ln>
            <a:noFill/>
          </a:ln>
        </p:spPr>
        <p:txBody>
          <a:bodyPr wrap="square" rtlCol="0">
            <a:spAutoFit/>
          </a:bodyPr>
          <a:lstStyle/>
          <a:p>
            <a:r>
              <a:rPr lang="zh-CN" altLang="en-US" sz="2200" b="1" dirty="0">
                <a:solidFill>
                  <a:schemeClr val="accent4">
                    <a:lumMod val="75000"/>
                  </a:schemeClr>
                </a:solidFill>
                <a:cs typeface="Calibri" panose="020F0502020204030204" pitchFamily="34" charset="0"/>
              </a:rPr>
              <a:t>第二部分</a:t>
            </a:r>
            <a:endParaRPr lang="en-GB" sz="2200" b="1" dirty="0">
              <a:solidFill>
                <a:schemeClr val="accent4">
                  <a:lumMod val="75000"/>
                </a:schemeClr>
              </a:solidFill>
              <a:cs typeface="Calibri" panose="020F0502020204030204" pitchFamily="34" charset="0"/>
            </a:endParaRPr>
          </a:p>
        </p:txBody>
      </p:sp>
      <p:sp>
        <p:nvSpPr>
          <p:cNvPr id="10" name="CasellaDiTesto 1"/>
          <p:cNvSpPr txBox="1"/>
          <p:nvPr/>
        </p:nvSpPr>
        <p:spPr>
          <a:xfrm>
            <a:off x="515258" y="408299"/>
            <a:ext cx="8628742" cy="338554"/>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latin typeface="+mn-ea"/>
                <a:cs typeface="Calibri Light" panose="020F0302020204030204" pitchFamily="34" charset="0"/>
              </a:rPr>
              <a:t>第</a:t>
            </a:r>
            <a:r>
              <a:rPr lang="en-US" sz="1600" b="1" dirty="0">
                <a:solidFill>
                  <a:schemeClr val="accent3">
                    <a:lumMod val="50000"/>
                  </a:schemeClr>
                </a:solidFill>
                <a:latin typeface="+mn-ea"/>
                <a:cs typeface="Calibri Light" panose="020F0302020204030204" pitchFamily="34" charset="0"/>
              </a:rPr>
              <a:t> 4</a:t>
            </a:r>
            <a:r>
              <a:rPr lang="zh-CN" altLang="en-US" sz="1600" b="1" dirty="0">
                <a:solidFill>
                  <a:schemeClr val="accent3">
                    <a:lumMod val="50000"/>
                  </a:schemeClr>
                </a:solidFill>
                <a:latin typeface="+mn-ea"/>
                <a:cs typeface="Calibri Light" panose="020F0302020204030204" pitchFamily="34" charset="0"/>
              </a:rPr>
              <a:t>章</a:t>
            </a:r>
            <a:r>
              <a:rPr lang="en-US" sz="1600" b="1" dirty="0">
                <a:solidFill>
                  <a:schemeClr val="accent3">
                    <a:lumMod val="50000"/>
                  </a:schemeClr>
                </a:solidFill>
                <a:latin typeface="+mn-ea"/>
                <a:cs typeface="Calibri Light" panose="020F0302020204030204" pitchFamily="34" charset="0"/>
              </a:rPr>
              <a:t>: </a:t>
            </a:r>
            <a:r>
              <a:rPr lang="zh-CN" altLang="en-US" sz="1600" b="1" dirty="0">
                <a:solidFill>
                  <a:schemeClr val="accent3">
                    <a:lumMod val="50000"/>
                  </a:schemeClr>
                </a:solidFill>
                <a:latin typeface="+mn-ea"/>
                <a:cs typeface="Calibri Light" panose="020F0302020204030204" pitchFamily="34" charset="0"/>
              </a:rPr>
              <a:t>影响遗产地的因素</a:t>
            </a:r>
            <a:endParaRPr lang="en-GB" sz="1600" b="1" dirty="0">
              <a:solidFill>
                <a:schemeClr val="accent3">
                  <a:lumMod val="50000"/>
                </a:schemeClr>
              </a:solidFill>
              <a:latin typeface="+mn-ea"/>
              <a:cs typeface="Calibri Light" panose="020F0302020204030204" pitchFamily="34" charset="0"/>
            </a:endParaRPr>
          </a:p>
        </p:txBody>
      </p:sp>
      <p:sp>
        <p:nvSpPr>
          <p:cNvPr id="8" name="文本框 7">
            <a:extLst>
              <a:ext uri="{FF2B5EF4-FFF2-40B4-BE49-F238E27FC236}">
                <a16:creationId xmlns:a16="http://schemas.microsoft.com/office/drawing/2014/main" id="{01A2FA08-9DEF-48BF-AA34-743F4323D169}"/>
              </a:ext>
            </a:extLst>
          </p:cNvPr>
          <p:cNvSpPr txBox="1"/>
          <p:nvPr/>
        </p:nvSpPr>
        <p:spPr>
          <a:xfrm>
            <a:off x="416459" y="4697693"/>
            <a:ext cx="8510258" cy="461665"/>
          </a:xfrm>
          <a:prstGeom prst="rect">
            <a:avLst/>
          </a:prstGeom>
          <a:noFill/>
        </p:spPr>
        <p:txBody>
          <a:bodyPr wrap="square" rtlCol="0">
            <a:spAutoFit/>
          </a:bodyPr>
          <a:lstStyle/>
          <a:p>
            <a:pPr algn="just"/>
            <a:r>
              <a:rPr lang="zh-CN" altLang="en-US" sz="1200" dirty="0">
                <a:highlight>
                  <a:srgbClr val="FFFF00"/>
                </a:highlight>
              </a:rPr>
              <a:t>说明：被问及的影响因素与世界遗产保护状况数据库（</a:t>
            </a:r>
            <a:r>
              <a:rPr lang="en-US" altLang="zh-CN" sz="1200" dirty="0">
                <a:highlight>
                  <a:srgbClr val="FFFF00"/>
                </a:highlight>
              </a:rPr>
              <a:t>http://whc.unesco.org/en/factors/</a:t>
            </a:r>
            <a:r>
              <a:rPr lang="zh-CN" altLang="en-US" sz="1200" dirty="0">
                <a:highlight>
                  <a:srgbClr val="FFFF00"/>
                </a:highlight>
              </a:rPr>
              <a:t>）中的威胁因素相同。影响世界遗产突出普遍价值的威胁</a:t>
            </a:r>
            <a:r>
              <a:rPr lang="en-US" altLang="zh-CN" sz="1200" dirty="0">
                <a:highlight>
                  <a:srgbClr val="FFFF00"/>
                </a:highlight>
              </a:rPr>
              <a:t>/</a:t>
            </a:r>
            <a:r>
              <a:rPr lang="zh-CN" altLang="en-US" sz="1200" dirty="0">
                <a:highlight>
                  <a:srgbClr val="FFFF00"/>
                </a:highlight>
              </a:rPr>
              <a:t>因素清单包括一系列因素，分为</a:t>
            </a:r>
            <a:r>
              <a:rPr lang="en-US" altLang="zh-CN" sz="1200" dirty="0">
                <a:highlight>
                  <a:srgbClr val="FFFF00"/>
                </a:highlight>
              </a:rPr>
              <a:t>14</a:t>
            </a:r>
            <a:r>
              <a:rPr lang="zh-CN" altLang="en-US" sz="1200" dirty="0">
                <a:highlight>
                  <a:srgbClr val="FFFF00"/>
                </a:highlight>
              </a:rPr>
              <a:t>个大类，每一大类下还有若干小类。</a:t>
            </a:r>
          </a:p>
        </p:txBody>
      </p:sp>
    </p:spTree>
    <p:extLst>
      <p:ext uri="{BB962C8B-B14F-4D97-AF65-F5344CB8AC3E}">
        <p14:creationId xmlns:p14="http://schemas.microsoft.com/office/powerpoint/2010/main" val="82023983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p:nvPr/>
        </p:nvPicPr>
        <p:blipFill rotWithShape="1">
          <a:blip r:embed="rId3"/>
          <a:srcRect l="25502" t="31268" r="24869" b="7732"/>
          <a:stretch/>
        </p:blipFill>
        <p:spPr bwMode="auto">
          <a:xfrm>
            <a:off x="4925087" y="1538815"/>
            <a:ext cx="4001630" cy="3114665"/>
          </a:xfrm>
          <a:prstGeom prst="rect">
            <a:avLst/>
          </a:prstGeom>
          <a:ln>
            <a:noFill/>
          </a:ln>
          <a:extLst>
            <a:ext uri="{53640926-AAD7-44D8-BBD7-CCE9431645EC}">
              <a14:shadowObscured xmlns:a14="http://schemas.microsoft.com/office/drawing/2010/main"/>
            </a:ext>
          </a:extLst>
        </p:spPr>
      </p:pic>
      <p:pic>
        <p:nvPicPr>
          <p:cNvPr id="15" name="Picture 14"/>
          <p:cNvPicPr/>
          <p:nvPr/>
        </p:nvPicPr>
        <p:blipFill rotWithShape="1">
          <a:blip r:embed="rId4"/>
          <a:srcRect l="27027" t="23728" r="22790" b="12389"/>
          <a:stretch/>
        </p:blipFill>
        <p:spPr bwMode="auto">
          <a:xfrm>
            <a:off x="416459" y="760491"/>
            <a:ext cx="4354717" cy="3141552"/>
          </a:xfrm>
          <a:prstGeom prst="rect">
            <a:avLst/>
          </a:prstGeom>
          <a:ln>
            <a:noFill/>
          </a:ln>
          <a:extLst>
            <a:ext uri="{53640926-AAD7-44D8-BBD7-CCE9431645EC}">
              <a14:shadowObscured xmlns:a14="http://schemas.microsoft.com/office/drawing/2010/main"/>
            </a:ext>
          </a:extLst>
        </p:spPr>
      </p:pic>
      <p:pic>
        <p:nvPicPr>
          <p:cNvPr id="17" name="Picture 16"/>
          <p:cNvPicPr/>
          <p:nvPr/>
        </p:nvPicPr>
        <p:blipFill rotWithShape="1">
          <a:blip r:embed="rId5"/>
          <a:srcRect l="26750" t="67637" r="24595" b="19276"/>
          <a:stretch/>
        </p:blipFill>
        <p:spPr bwMode="auto">
          <a:xfrm>
            <a:off x="416461" y="3895113"/>
            <a:ext cx="4345662" cy="867010"/>
          </a:xfrm>
          <a:prstGeom prst="rect">
            <a:avLst/>
          </a:prstGeom>
          <a:ln>
            <a:noFill/>
          </a:ln>
          <a:extLst>
            <a:ext uri="{53640926-AAD7-44D8-BBD7-CCE9431645EC}">
              <a14:shadowObscured xmlns:a14="http://schemas.microsoft.com/office/drawing/2010/main"/>
            </a:ext>
          </a:extLst>
        </p:spPr>
      </p:pic>
      <p:sp>
        <p:nvSpPr>
          <p:cNvPr id="5" name="Rectangular Callout 4"/>
          <p:cNvSpPr/>
          <p:nvPr/>
        </p:nvSpPr>
        <p:spPr>
          <a:xfrm>
            <a:off x="5676523" y="117696"/>
            <a:ext cx="2761306" cy="1041148"/>
          </a:xfrm>
          <a:prstGeom prst="wedgeRectCallout">
            <a:avLst>
              <a:gd name="adj1" fmla="val -41034"/>
              <a:gd name="adj2" fmla="val 8228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65000"/>
                    <a:lumOff val="35000"/>
                  </a:schemeClr>
                </a:solidFill>
              </a:rPr>
              <a:t>List of Factors equivalent to threats/factors on the State of Conservation database https://whc.unesco.org/en/soc/</a:t>
            </a:r>
            <a:endParaRPr lang="en-GB" sz="1200" dirty="0">
              <a:solidFill>
                <a:schemeClr val="tx1">
                  <a:lumMod val="65000"/>
                  <a:lumOff val="35000"/>
                </a:schemeClr>
              </a:solidFill>
            </a:endParaRPr>
          </a:p>
        </p:txBody>
      </p:sp>
      <p:sp>
        <p:nvSpPr>
          <p:cNvPr id="9" name="CasellaDiTesto 1"/>
          <p:cNvSpPr txBox="1"/>
          <p:nvPr/>
        </p:nvSpPr>
        <p:spPr>
          <a:xfrm>
            <a:off x="515258" y="34047"/>
            <a:ext cx="8628742" cy="430887"/>
          </a:xfrm>
          <a:prstGeom prst="rect">
            <a:avLst/>
          </a:prstGeom>
          <a:noFill/>
          <a:ln>
            <a:noFill/>
          </a:ln>
        </p:spPr>
        <p:txBody>
          <a:bodyPr wrap="square" rtlCol="0">
            <a:spAutoFit/>
          </a:bodyPr>
          <a:lstStyle/>
          <a:p>
            <a:r>
              <a:rPr lang="en-GB" sz="2200" b="1" dirty="0">
                <a:solidFill>
                  <a:schemeClr val="accent4">
                    <a:lumMod val="75000"/>
                  </a:schemeClr>
                </a:solidFill>
                <a:latin typeface="+mj-lt"/>
                <a:cs typeface="Calibri" panose="020F0502020204030204" pitchFamily="34" charset="0"/>
              </a:rPr>
              <a:t>Section II</a:t>
            </a:r>
          </a:p>
        </p:txBody>
      </p:sp>
      <p:sp>
        <p:nvSpPr>
          <p:cNvPr id="10" name="CasellaDiTesto 1"/>
          <p:cNvSpPr txBox="1"/>
          <p:nvPr/>
        </p:nvSpPr>
        <p:spPr>
          <a:xfrm>
            <a:off x="515258" y="408299"/>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Chapter 4: </a:t>
            </a:r>
            <a:r>
              <a:rPr lang="en-GB" sz="1400" b="1" dirty="0">
                <a:solidFill>
                  <a:schemeClr val="accent3">
                    <a:lumMod val="50000"/>
                  </a:schemeClr>
                </a:solidFill>
                <a:cs typeface="Calibri Light" panose="020F0302020204030204" pitchFamily="34" charset="0"/>
              </a:rPr>
              <a:t>Factors Affecting the Property</a:t>
            </a:r>
          </a:p>
        </p:txBody>
      </p:sp>
    </p:spTree>
    <p:extLst>
      <p:ext uri="{BB962C8B-B14F-4D97-AF65-F5344CB8AC3E}">
        <p14:creationId xmlns:p14="http://schemas.microsoft.com/office/powerpoint/2010/main" val="256828732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rotWithShape="1">
          <a:blip r:embed="rId3"/>
          <a:srcRect l="23565" t="11728" r="17918" b="5119"/>
          <a:stretch/>
        </p:blipFill>
        <p:spPr bwMode="auto">
          <a:xfrm>
            <a:off x="2055300" y="772685"/>
            <a:ext cx="4843603" cy="3868398"/>
          </a:xfrm>
          <a:prstGeom prst="rect">
            <a:avLst/>
          </a:prstGeom>
          <a:ln>
            <a:noFill/>
          </a:ln>
          <a:extLst>
            <a:ext uri="{53640926-AAD7-44D8-BBD7-CCE9431645EC}">
              <a14:shadowObscured xmlns:a14="http://schemas.microsoft.com/office/drawing/2010/main"/>
            </a:ext>
          </a:extLst>
        </p:spPr>
      </p:pic>
      <p:sp>
        <p:nvSpPr>
          <p:cNvPr id="10" name="CasellaDiTesto 1"/>
          <p:cNvSpPr txBox="1"/>
          <p:nvPr/>
        </p:nvSpPr>
        <p:spPr>
          <a:xfrm>
            <a:off x="515258" y="34047"/>
            <a:ext cx="8628742" cy="430887"/>
          </a:xfrm>
          <a:prstGeom prst="rect">
            <a:avLst/>
          </a:prstGeom>
          <a:noFill/>
          <a:ln>
            <a:noFill/>
          </a:ln>
        </p:spPr>
        <p:txBody>
          <a:bodyPr wrap="square" rtlCol="0">
            <a:spAutoFit/>
          </a:bodyPr>
          <a:lstStyle/>
          <a:p>
            <a:r>
              <a:rPr lang="zh-CN" altLang="en-US" sz="2200" b="1" dirty="0">
                <a:solidFill>
                  <a:schemeClr val="accent4">
                    <a:lumMod val="75000"/>
                  </a:schemeClr>
                </a:solidFill>
                <a:cs typeface="Calibri" panose="020F0502020204030204" pitchFamily="34" charset="0"/>
              </a:rPr>
              <a:t>第二部分</a:t>
            </a:r>
            <a:endParaRPr lang="en-GB" sz="2200" b="1" dirty="0">
              <a:solidFill>
                <a:schemeClr val="accent4">
                  <a:lumMod val="75000"/>
                </a:schemeClr>
              </a:solidFill>
              <a:cs typeface="Calibri" panose="020F0502020204030204" pitchFamily="34" charset="0"/>
            </a:endParaRPr>
          </a:p>
        </p:txBody>
      </p:sp>
      <p:sp>
        <p:nvSpPr>
          <p:cNvPr id="12" name="CasellaDiTesto 1"/>
          <p:cNvSpPr txBox="1"/>
          <p:nvPr/>
        </p:nvSpPr>
        <p:spPr>
          <a:xfrm>
            <a:off x="543251" y="408299"/>
            <a:ext cx="8628742" cy="338554"/>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latin typeface="+mn-ea"/>
                <a:cs typeface="Calibri Light" panose="020F0302020204030204" pitchFamily="34" charset="0"/>
              </a:rPr>
              <a:t>第</a:t>
            </a:r>
            <a:r>
              <a:rPr lang="en-US" sz="1600" b="1" dirty="0">
                <a:solidFill>
                  <a:schemeClr val="accent3">
                    <a:lumMod val="50000"/>
                  </a:schemeClr>
                </a:solidFill>
                <a:latin typeface="+mn-ea"/>
                <a:cs typeface="Calibri Light" panose="020F0302020204030204" pitchFamily="34" charset="0"/>
              </a:rPr>
              <a:t> 4</a:t>
            </a:r>
            <a:r>
              <a:rPr lang="zh-CN" altLang="en-US" sz="1600" b="1" dirty="0">
                <a:solidFill>
                  <a:schemeClr val="accent3">
                    <a:lumMod val="50000"/>
                  </a:schemeClr>
                </a:solidFill>
                <a:latin typeface="+mn-ea"/>
                <a:cs typeface="Calibri Light" panose="020F0302020204030204" pitchFamily="34" charset="0"/>
              </a:rPr>
              <a:t>章</a:t>
            </a:r>
            <a:r>
              <a:rPr lang="en-US" sz="1600" b="1" dirty="0">
                <a:solidFill>
                  <a:schemeClr val="accent3">
                    <a:lumMod val="50000"/>
                  </a:schemeClr>
                </a:solidFill>
                <a:latin typeface="+mn-ea"/>
                <a:cs typeface="Calibri Light" panose="020F0302020204030204" pitchFamily="34" charset="0"/>
              </a:rPr>
              <a:t>: </a:t>
            </a:r>
            <a:r>
              <a:rPr lang="zh-CN" altLang="en-US" sz="1600" b="1" dirty="0">
                <a:solidFill>
                  <a:schemeClr val="accent3">
                    <a:lumMod val="50000"/>
                  </a:schemeClr>
                </a:solidFill>
                <a:latin typeface="+mn-ea"/>
                <a:cs typeface="Calibri Light" panose="020F0302020204030204" pitchFamily="34" charset="0"/>
              </a:rPr>
              <a:t>影响遗产地的因素</a:t>
            </a:r>
            <a:endParaRPr lang="en-GB" sz="1600" b="1" dirty="0">
              <a:solidFill>
                <a:schemeClr val="accent3">
                  <a:lumMod val="50000"/>
                </a:schemeClr>
              </a:solidFill>
              <a:latin typeface="+mn-ea"/>
              <a:cs typeface="Calibri Light" panose="020F0302020204030204" pitchFamily="34" charset="0"/>
            </a:endParaRPr>
          </a:p>
        </p:txBody>
      </p:sp>
      <p:sp>
        <p:nvSpPr>
          <p:cNvPr id="7" name="文本框 6">
            <a:extLst>
              <a:ext uri="{FF2B5EF4-FFF2-40B4-BE49-F238E27FC236}">
                <a16:creationId xmlns:a16="http://schemas.microsoft.com/office/drawing/2014/main" id="{9FF977E0-C275-4DC9-AADD-811A540A0FA4}"/>
              </a:ext>
            </a:extLst>
          </p:cNvPr>
          <p:cNvSpPr txBox="1"/>
          <p:nvPr/>
        </p:nvSpPr>
        <p:spPr>
          <a:xfrm>
            <a:off x="6898902" y="772685"/>
            <a:ext cx="2080637" cy="3231654"/>
          </a:xfrm>
          <a:prstGeom prst="rect">
            <a:avLst/>
          </a:prstGeom>
          <a:noFill/>
        </p:spPr>
        <p:txBody>
          <a:bodyPr wrap="square" rtlCol="0">
            <a:spAutoFit/>
          </a:bodyPr>
          <a:lstStyle/>
          <a:p>
            <a:pPr algn="just"/>
            <a:r>
              <a:rPr lang="zh-CN" altLang="en-US" sz="1200" dirty="0">
                <a:highlight>
                  <a:srgbClr val="FFFF00"/>
                </a:highlight>
                <a:latin typeface="+mn-ea"/>
              </a:rPr>
              <a:t>说明：点击每个影响因素下面的方框，以表明该因素是否与遗产相关</a:t>
            </a:r>
            <a:r>
              <a:rPr lang="zh-CN" altLang="en-US" sz="1200" dirty="0">
                <a:latin typeface="+mn-ea"/>
              </a:rPr>
              <a:t>。</a:t>
            </a:r>
            <a:r>
              <a:rPr lang="zh-CN" altLang="en-US" sz="1200" dirty="0">
                <a:highlight>
                  <a:srgbClr val="FFFF00"/>
                </a:highlight>
                <a:latin typeface="+mn-ea"/>
              </a:rPr>
              <a:t>如果某个因素在上一次定期报告中被认为对遗产造成影响，那么你会看到之前填报的信息。</a:t>
            </a:r>
          </a:p>
          <a:p>
            <a:pPr algn="just"/>
            <a:r>
              <a:rPr lang="zh-CN" altLang="en-US" sz="1200" dirty="0">
                <a:highlight>
                  <a:srgbClr val="FFFF00"/>
                </a:highlight>
                <a:latin typeface="+mn-ea"/>
              </a:rPr>
              <a:t>如果该因素不相关，则进入下一个因素；如果该因素相关，则会出现第二行评估问题。这道评估题会问该因素的影响和来源。要求说出该因素的影响是积极的和</a:t>
            </a:r>
            <a:r>
              <a:rPr lang="en-US" altLang="zh-CN" sz="1200" dirty="0">
                <a:highlight>
                  <a:srgbClr val="FFFF00"/>
                </a:highlight>
                <a:latin typeface="+mn-ea"/>
              </a:rPr>
              <a:t>/</a:t>
            </a:r>
            <a:r>
              <a:rPr lang="zh-CN" altLang="en-US" sz="1200" dirty="0">
                <a:highlight>
                  <a:srgbClr val="FFFF00"/>
                </a:highlight>
                <a:latin typeface="+mn-ea"/>
              </a:rPr>
              <a:t>或消极的；是当前的和</a:t>
            </a:r>
            <a:r>
              <a:rPr lang="en-US" altLang="zh-CN" sz="1200" dirty="0">
                <a:highlight>
                  <a:srgbClr val="FFFF00"/>
                </a:highlight>
                <a:latin typeface="+mn-ea"/>
              </a:rPr>
              <a:t>/</a:t>
            </a:r>
            <a:r>
              <a:rPr lang="zh-CN" altLang="en-US" sz="1200" dirty="0">
                <a:highlight>
                  <a:srgbClr val="FFFF00"/>
                </a:highlight>
                <a:latin typeface="+mn-ea"/>
              </a:rPr>
              <a:t>或潜在的，以及该因素的来源是在遗产内和</a:t>
            </a:r>
            <a:r>
              <a:rPr lang="en-US" altLang="zh-CN" sz="1200" dirty="0">
                <a:highlight>
                  <a:srgbClr val="FFFF00"/>
                </a:highlight>
                <a:latin typeface="+mn-ea"/>
              </a:rPr>
              <a:t>/</a:t>
            </a:r>
            <a:r>
              <a:rPr lang="zh-CN" altLang="en-US" sz="1200" dirty="0">
                <a:highlight>
                  <a:srgbClr val="FFFF00"/>
                </a:highlight>
                <a:latin typeface="+mn-ea"/>
              </a:rPr>
              <a:t>或遗产外，是否具有递减</a:t>
            </a:r>
            <a:r>
              <a:rPr lang="zh-CN" altLang="en-US" sz="1200" dirty="0">
                <a:latin typeface="+mn-ea"/>
              </a:rPr>
              <a:t>、</a:t>
            </a:r>
            <a:r>
              <a:rPr lang="zh-CN" altLang="en-US" sz="1200" dirty="0">
                <a:highlight>
                  <a:srgbClr val="FFFF00"/>
                </a:highlight>
                <a:latin typeface="+mn-ea"/>
              </a:rPr>
              <a:t>稳定或增加的影响。  </a:t>
            </a:r>
          </a:p>
        </p:txBody>
      </p:sp>
      <p:sp>
        <p:nvSpPr>
          <p:cNvPr id="9" name="Rectangular Callout 1">
            <a:extLst>
              <a:ext uri="{FF2B5EF4-FFF2-40B4-BE49-F238E27FC236}">
                <a16:creationId xmlns:a16="http://schemas.microsoft.com/office/drawing/2014/main" id="{476F43F8-FEC9-814C-ACD2-B436483AEA7E}"/>
              </a:ext>
            </a:extLst>
          </p:cNvPr>
          <p:cNvSpPr/>
          <p:nvPr/>
        </p:nvSpPr>
        <p:spPr>
          <a:xfrm>
            <a:off x="347096" y="1395367"/>
            <a:ext cx="1671592" cy="430887"/>
          </a:xfrm>
          <a:prstGeom prst="wedgeRectCallout">
            <a:avLst>
              <a:gd name="adj1" fmla="val 62259"/>
              <a:gd name="adj2" fmla="val 31639"/>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rPr>
              <a:t>影响因素的例子</a:t>
            </a:r>
            <a:endParaRPr lang="en-GB" sz="1400" dirty="0">
              <a:solidFill>
                <a:schemeClr val="tx1"/>
              </a:solidFill>
            </a:endParaRPr>
          </a:p>
        </p:txBody>
      </p:sp>
      <p:sp>
        <p:nvSpPr>
          <p:cNvPr id="13" name="Rectangular Callout 1">
            <a:extLst>
              <a:ext uri="{FF2B5EF4-FFF2-40B4-BE49-F238E27FC236}">
                <a16:creationId xmlns:a16="http://schemas.microsoft.com/office/drawing/2014/main" id="{F0DEDFFE-84C1-A74A-803D-128E60DA9677}"/>
              </a:ext>
            </a:extLst>
          </p:cNvPr>
          <p:cNvSpPr/>
          <p:nvPr/>
        </p:nvSpPr>
        <p:spPr>
          <a:xfrm>
            <a:off x="347096" y="2379215"/>
            <a:ext cx="1671592" cy="615912"/>
          </a:xfrm>
          <a:prstGeom prst="wedgeRectCallout">
            <a:avLst>
              <a:gd name="adj1" fmla="val 62951"/>
              <a:gd name="adj2" fmla="val -30144"/>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rPr>
              <a:t>如果该因素在前轮报告中报告为相关因素</a:t>
            </a:r>
          </a:p>
        </p:txBody>
      </p:sp>
    </p:spTree>
    <p:extLst>
      <p:ext uri="{BB962C8B-B14F-4D97-AF65-F5344CB8AC3E}">
        <p14:creationId xmlns:p14="http://schemas.microsoft.com/office/powerpoint/2010/main" val="345164406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rotWithShape="1">
          <a:blip r:embed="rId3"/>
          <a:srcRect l="23565" t="11728" r="17918" b="5119"/>
          <a:stretch/>
        </p:blipFill>
        <p:spPr bwMode="auto">
          <a:xfrm>
            <a:off x="1955548" y="993312"/>
            <a:ext cx="4843603" cy="3868398"/>
          </a:xfrm>
          <a:prstGeom prst="rect">
            <a:avLst/>
          </a:prstGeom>
          <a:ln>
            <a:noFill/>
          </a:ln>
          <a:extLst>
            <a:ext uri="{53640926-AAD7-44D8-BBD7-CCE9431645EC}">
              <a14:shadowObscured xmlns:a14="http://schemas.microsoft.com/office/drawing/2010/main"/>
            </a:ext>
          </a:extLst>
        </p:spPr>
      </p:pic>
      <p:sp>
        <p:nvSpPr>
          <p:cNvPr id="2" name="Right Arrow 1"/>
          <p:cNvSpPr/>
          <p:nvPr/>
        </p:nvSpPr>
        <p:spPr>
          <a:xfrm rot="770200">
            <a:off x="289711" y="1158844"/>
            <a:ext cx="1801640" cy="9868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00"/>
                </a:solidFill>
              </a:rPr>
              <a:t>Examples of the factor</a:t>
            </a:r>
            <a:endParaRPr lang="en-GB" dirty="0">
              <a:solidFill>
                <a:srgbClr val="FFFF00"/>
              </a:solidFill>
            </a:endParaRPr>
          </a:p>
        </p:txBody>
      </p:sp>
      <p:sp>
        <p:nvSpPr>
          <p:cNvPr id="11" name="Right Arrow 10"/>
          <p:cNvSpPr/>
          <p:nvPr/>
        </p:nvSpPr>
        <p:spPr>
          <a:xfrm rot="20720127">
            <a:off x="342521" y="2379550"/>
            <a:ext cx="1911789" cy="14591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FFFF00"/>
                </a:solidFill>
              </a:rPr>
              <a:t>If the factor was reported relevant in previous reports</a:t>
            </a:r>
            <a:endParaRPr lang="en-GB" sz="1000" dirty="0">
              <a:solidFill>
                <a:srgbClr val="FFFF00"/>
              </a:solidFill>
            </a:endParaRPr>
          </a:p>
        </p:txBody>
      </p:sp>
      <p:sp>
        <p:nvSpPr>
          <p:cNvPr id="10" name="CasellaDiTesto 1"/>
          <p:cNvSpPr txBox="1"/>
          <p:nvPr/>
        </p:nvSpPr>
        <p:spPr>
          <a:xfrm>
            <a:off x="515258" y="34047"/>
            <a:ext cx="8628742" cy="430887"/>
          </a:xfrm>
          <a:prstGeom prst="rect">
            <a:avLst/>
          </a:prstGeom>
          <a:noFill/>
          <a:ln>
            <a:noFill/>
          </a:ln>
        </p:spPr>
        <p:txBody>
          <a:bodyPr wrap="square" rtlCol="0">
            <a:spAutoFit/>
          </a:bodyPr>
          <a:lstStyle/>
          <a:p>
            <a:r>
              <a:rPr lang="en-GB" sz="2200" b="1" dirty="0">
                <a:solidFill>
                  <a:schemeClr val="accent4">
                    <a:lumMod val="75000"/>
                  </a:schemeClr>
                </a:solidFill>
                <a:latin typeface="+mj-lt"/>
                <a:cs typeface="Calibri" panose="020F0502020204030204" pitchFamily="34" charset="0"/>
              </a:rPr>
              <a:t>Section II</a:t>
            </a:r>
          </a:p>
        </p:txBody>
      </p:sp>
      <p:sp>
        <p:nvSpPr>
          <p:cNvPr id="12" name="CasellaDiTesto 1"/>
          <p:cNvSpPr txBox="1"/>
          <p:nvPr/>
        </p:nvSpPr>
        <p:spPr>
          <a:xfrm>
            <a:off x="515258" y="408299"/>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Chapter 4: </a:t>
            </a:r>
            <a:r>
              <a:rPr lang="en-GB" sz="1400" b="1" dirty="0">
                <a:solidFill>
                  <a:schemeClr val="accent3">
                    <a:lumMod val="50000"/>
                  </a:schemeClr>
                </a:solidFill>
                <a:cs typeface="Calibri Light" panose="020F0302020204030204" pitchFamily="34" charset="0"/>
              </a:rPr>
              <a:t>Factors Affecting the Property</a:t>
            </a:r>
          </a:p>
        </p:txBody>
      </p:sp>
    </p:spTree>
    <p:extLst>
      <p:ext uri="{BB962C8B-B14F-4D97-AF65-F5344CB8AC3E}">
        <p14:creationId xmlns:p14="http://schemas.microsoft.com/office/powerpoint/2010/main" val="295084187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831280" y="679372"/>
            <a:ext cx="4802400" cy="280799"/>
          </a:xfrm>
          <a:prstGeom prst="rect">
            <a:avLst/>
          </a:prstGeom>
          <a:solidFill>
            <a:schemeClr val="bg1"/>
          </a:solidFill>
          <a:ln w="3175">
            <a:solidFill>
              <a:schemeClr val="accent1">
                <a:lumMod val="60000"/>
                <a:lumOff val="40000"/>
              </a:schemeClr>
            </a:solidFill>
          </a:ln>
        </p:spPr>
        <p:txBody>
          <a:bodyPr wrap="none" tIns="36000" rtlCol="0">
            <a:noAutofit/>
          </a:bodyPr>
          <a:lstStyle/>
          <a:p>
            <a:pPr marL="285750" indent="-285750">
              <a:buClr>
                <a:schemeClr val="bg1">
                  <a:lumMod val="50000"/>
                </a:schemeClr>
              </a:buClr>
              <a:buFont typeface="Wingdings 3" panose="05040102010807070707" pitchFamily="18" charset="2"/>
              <a:buChar char=""/>
            </a:pPr>
            <a:r>
              <a:rPr lang="fr-FR" sz="1000" dirty="0">
                <a:solidFill>
                  <a:schemeClr val="accent5">
                    <a:lumMod val="75000"/>
                  </a:schemeClr>
                </a:solidFill>
                <a:latin typeface="Arial" panose="020B0604020202020204" pitchFamily="34" charset="0"/>
                <a:cs typeface="Arial" panose="020B0604020202020204" pitchFamily="34" charset="0"/>
              </a:rPr>
              <a:t>4. </a:t>
            </a:r>
            <a:r>
              <a:rPr lang="zh-CN" altLang="en-US" sz="1200" dirty="0">
                <a:solidFill>
                  <a:schemeClr val="accent5">
                    <a:lumMod val="75000"/>
                  </a:schemeClr>
                </a:solidFill>
              </a:rPr>
              <a:t>第 </a:t>
            </a:r>
            <a:r>
              <a:rPr lang="en-US" altLang="zh-CN" sz="1200" dirty="0">
                <a:solidFill>
                  <a:schemeClr val="accent5">
                    <a:lumMod val="75000"/>
                  </a:schemeClr>
                </a:solidFill>
              </a:rPr>
              <a:t>4</a:t>
            </a:r>
            <a:r>
              <a:rPr lang="zh-CN" altLang="en-US" sz="1200" dirty="0">
                <a:solidFill>
                  <a:schemeClr val="accent5">
                    <a:lumMod val="75000"/>
                  </a:schemeClr>
                </a:solidFill>
              </a:rPr>
              <a:t>章</a:t>
            </a:r>
            <a:r>
              <a:rPr lang="en-US" altLang="zh-CN" sz="1200" dirty="0">
                <a:solidFill>
                  <a:schemeClr val="accent5">
                    <a:lumMod val="75000"/>
                  </a:schemeClr>
                </a:solidFill>
              </a:rPr>
              <a:t>: </a:t>
            </a:r>
            <a:r>
              <a:rPr lang="zh-CN" altLang="en-US" sz="1200" dirty="0">
                <a:solidFill>
                  <a:schemeClr val="accent5">
                    <a:lumMod val="75000"/>
                  </a:schemeClr>
                </a:solidFill>
              </a:rPr>
              <a:t>影响遗产地的因素 </a:t>
            </a:r>
            <a:r>
              <a:rPr lang="fr-FR" sz="900" dirty="0">
                <a:solidFill>
                  <a:schemeClr val="accent3">
                    <a:lumMod val="75000"/>
                  </a:schemeClr>
                </a:solidFill>
                <a:latin typeface="Arial" panose="020B0604020202020204" pitchFamily="34" charset="0"/>
                <a:cs typeface="Arial" panose="020B0604020202020204" pitchFamily="34" charset="0"/>
              </a:rPr>
              <a:t>(</a:t>
            </a:r>
            <a:r>
              <a:rPr lang="zh-CN" altLang="en-US" sz="900" dirty="0">
                <a:solidFill>
                  <a:schemeClr val="accent3">
                    <a:lumMod val="75000"/>
                  </a:schemeClr>
                </a:solidFill>
                <a:latin typeface="Arial" panose="020B0604020202020204" pitchFamily="34" charset="0"/>
                <a:cs typeface="Arial" panose="020B0604020202020204" pitchFamily="34" charset="0"/>
              </a:rPr>
              <a:t>问题</a:t>
            </a:r>
            <a:r>
              <a:rPr lang="fr-FR" sz="900" dirty="0">
                <a:solidFill>
                  <a:schemeClr val="accent3">
                    <a:lumMod val="75000"/>
                  </a:schemeClr>
                </a:solidFill>
                <a:latin typeface="Arial" panose="020B0604020202020204" pitchFamily="34" charset="0"/>
                <a:cs typeface="Arial" panose="020B0604020202020204" pitchFamily="34" charset="0"/>
              </a:rPr>
              <a:t> 4.15) </a:t>
            </a:r>
            <a:endParaRPr lang="en-US" sz="1200" dirty="0">
              <a:solidFill>
                <a:schemeClr val="accent3">
                  <a:lumMod val="75000"/>
                </a:schemeClr>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39792"/>
          <a:stretch/>
        </p:blipFill>
        <p:spPr>
          <a:xfrm>
            <a:off x="822226" y="997041"/>
            <a:ext cx="4802400" cy="3865803"/>
          </a:xfrm>
          <a:prstGeom prst="rect">
            <a:avLst/>
          </a:prstGeom>
          <a:ln w="6350">
            <a:solidFill>
              <a:schemeClr val="accent1">
                <a:lumMod val="60000"/>
                <a:lumOff val="40000"/>
              </a:schemeClr>
            </a:solidFill>
          </a:ln>
        </p:spPr>
      </p:pic>
      <p:sp>
        <p:nvSpPr>
          <p:cNvPr id="9" name="CasellaDiTesto 1"/>
          <p:cNvSpPr txBox="1"/>
          <p:nvPr/>
        </p:nvSpPr>
        <p:spPr>
          <a:xfrm>
            <a:off x="515258" y="34047"/>
            <a:ext cx="8628742" cy="430887"/>
          </a:xfrm>
          <a:prstGeom prst="rect">
            <a:avLst/>
          </a:prstGeom>
          <a:noFill/>
          <a:ln>
            <a:noFill/>
          </a:ln>
        </p:spPr>
        <p:txBody>
          <a:bodyPr wrap="square" rtlCol="0">
            <a:spAutoFit/>
          </a:bodyPr>
          <a:lstStyle/>
          <a:p>
            <a:r>
              <a:rPr lang="zh-CN" altLang="en-US" sz="2200" b="1" dirty="0">
                <a:solidFill>
                  <a:schemeClr val="accent4">
                    <a:lumMod val="75000"/>
                  </a:schemeClr>
                </a:solidFill>
                <a:cs typeface="Calibri" panose="020F0502020204030204" pitchFamily="34" charset="0"/>
              </a:rPr>
              <a:t>第二部分</a:t>
            </a:r>
            <a:endParaRPr lang="en-GB" sz="2200" b="1" dirty="0">
              <a:solidFill>
                <a:schemeClr val="accent4">
                  <a:lumMod val="75000"/>
                </a:schemeClr>
              </a:solidFill>
              <a:cs typeface="Calibri" panose="020F0502020204030204" pitchFamily="34" charset="0"/>
            </a:endParaRPr>
          </a:p>
        </p:txBody>
      </p:sp>
      <p:sp>
        <p:nvSpPr>
          <p:cNvPr id="10" name="CasellaDiTesto 1"/>
          <p:cNvSpPr txBox="1"/>
          <p:nvPr/>
        </p:nvSpPr>
        <p:spPr>
          <a:xfrm>
            <a:off x="543251" y="408299"/>
            <a:ext cx="8628742" cy="338554"/>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latin typeface="+mn-ea"/>
                <a:cs typeface="Calibri Light" panose="020F0302020204030204" pitchFamily="34" charset="0"/>
              </a:rPr>
              <a:t>第</a:t>
            </a:r>
            <a:r>
              <a:rPr lang="en-US" sz="1600" b="1" dirty="0">
                <a:solidFill>
                  <a:schemeClr val="accent3">
                    <a:lumMod val="50000"/>
                  </a:schemeClr>
                </a:solidFill>
                <a:latin typeface="+mn-ea"/>
                <a:cs typeface="Calibri Light" panose="020F0302020204030204" pitchFamily="34" charset="0"/>
              </a:rPr>
              <a:t> 4</a:t>
            </a:r>
            <a:r>
              <a:rPr lang="zh-CN" altLang="en-US" sz="1600" b="1" dirty="0">
                <a:solidFill>
                  <a:schemeClr val="accent3">
                    <a:lumMod val="50000"/>
                  </a:schemeClr>
                </a:solidFill>
                <a:latin typeface="+mn-ea"/>
                <a:cs typeface="Calibri Light" panose="020F0302020204030204" pitchFamily="34" charset="0"/>
              </a:rPr>
              <a:t>章</a:t>
            </a:r>
            <a:r>
              <a:rPr lang="en-US" sz="1600" b="1" dirty="0">
                <a:solidFill>
                  <a:schemeClr val="accent3">
                    <a:lumMod val="50000"/>
                  </a:schemeClr>
                </a:solidFill>
                <a:latin typeface="+mn-ea"/>
                <a:cs typeface="Calibri Light" panose="020F0302020204030204" pitchFamily="34" charset="0"/>
              </a:rPr>
              <a:t>: </a:t>
            </a:r>
            <a:r>
              <a:rPr lang="zh-CN" altLang="en-US" sz="1600" b="1" dirty="0">
                <a:solidFill>
                  <a:schemeClr val="accent3">
                    <a:lumMod val="50000"/>
                  </a:schemeClr>
                </a:solidFill>
                <a:latin typeface="+mn-ea"/>
                <a:cs typeface="Calibri Light" panose="020F0302020204030204" pitchFamily="34" charset="0"/>
              </a:rPr>
              <a:t>影响遗产地的因素</a:t>
            </a:r>
            <a:endParaRPr lang="en-GB" sz="1600" b="1" dirty="0">
              <a:solidFill>
                <a:schemeClr val="accent3">
                  <a:lumMod val="50000"/>
                </a:schemeClr>
              </a:solidFill>
              <a:latin typeface="+mn-ea"/>
              <a:cs typeface="Calibri Light" panose="020F0302020204030204" pitchFamily="34" charset="0"/>
            </a:endParaRPr>
          </a:p>
        </p:txBody>
      </p:sp>
      <p:sp>
        <p:nvSpPr>
          <p:cNvPr id="7" name="文本框 6">
            <a:extLst>
              <a:ext uri="{FF2B5EF4-FFF2-40B4-BE49-F238E27FC236}">
                <a16:creationId xmlns:a16="http://schemas.microsoft.com/office/drawing/2014/main" id="{D6E22C93-FEFE-4E25-97AD-14C450916713}"/>
              </a:ext>
            </a:extLst>
          </p:cNvPr>
          <p:cNvSpPr txBox="1"/>
          <p:nvPr/>
        </p:nvSpPr>
        <p:spPr>
          <a:xfrm>
            <a:off x="734511" y="4835723"/>
            <a:ext cx="8510258" cy="307777"/>
          </a:xfrm>
          <a:prstGeom prst="rect">
            <a:avLst/>
          </a:prstGeom>
          <a:noFill/>
        </p:spPr>
        <p:txBody>
          <a:bodyPr wrap="square" rtlCol="0">
            <a:spAutoFit/>
          </a:bodyPr>
          <a:lstStyle/>
          <a:p>
            <a:pPr algn="just"/>
            <a:r>
              <a:rPr lang="zh-CN" altLang="en-US" sz="1400" dirty="0">
                <a:highlight>
                  <a:srgbClr val="FFFF00"/>
                </a:highlight>
              </a:rPr>
              <a:t>说明：在本章结束时将自动生成影响因素摘要。</a:t>
            </a:r>
          </a:p>
        </p:txBody>
      </p:sp>
    </p:spTree>
    <p:extLst>
      <p:ext uri="{BB962C8B-B14F-4D97-AF65-F5344CB8AC3E}">
        <p14:creationId xmlns:p14="http://schemas.microsoft.com/office/powerpoint/2010/main" val="90398440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831280" y="679372"/>
            <a:ext cx="4802400" cy="280799"/>
          </a:xfrm>
          <a:prstGeom prst="rect">
            <a:avLst/>
          </a:prstGeom>
          <a:solidFill>
            <a:schemeClr val="bg1"/>
          </a:solidFill>
          <a:ln w="3175">
            <a:solidFill>
              <a:schemeClr val="accent1">
                <a:lumMod val="60000"/>
                <a:lumOff val="40000"/>
              </a:schemeClr>
            </a:solidFill>
          </a:ln>
        </p:spPr>
        <p:txBody>
          <a:bodyPr wrap="none" tIns="36000" rtlCol="0">
            <a:noAutofit/>
          </a:bodyPr>
          <a:lstStyle/>
          <a:p>
            <a:pPr marL="285750" indent="-285750">
              <a:buClr>
                <a:schemeClr val="bg1">
                  <a:lumMod val="50000"/>
                </a:schemeClr>
              </a:buClr>
              <a:buFont typeface="Wingdings 3" panose="05040102010807070707" pitchFamily="18" charset="2"/>
              <a:buChar char=""/>
            </a:pPr>
            <a:r>
              <a:rPr lang="fr-FR" sz="1000" dirty="0">
                <a:solidFill>
                  <a:schemeClr val="accent5">
                    <a:lumMod val="75000"/>
                  </a:schemeClr>
                </a:solidFill>
                <a:latin typeface="Arial" panose="020B0604020202020204" pitchFamily="34" charset="0"/>
                <a:cs typeface="Arial" panose="020B0604020202020204" pitchFamily="34" charset="0"/>
              </a:rPr>
              <a:t>4. </a:t>
            </a:r>
            <a:r>
              <a:rPr lang="fr-FR" sz="1200" dirty="0">
                <a:solidFill>
                  <a:schemeClr val="accent5">
                    <a:lumMod val="75000"/>
                  </a:schemeClr>
                </a:solidFill>
              </a:rPr>
              <a:t> </a:t>
            </a:r>
            <a:r>
              <a:rPr lang="fr-FR" sz="1000" dirty="0" err="1">
                <a:solidFill>
                  <a:schemeClr val="accent5">
                    <a:lumMod val="75000"/>
                  </a:schemeClr>
                </a:solidFill>
                <a:latin typeface="Arial" panose="020B0604020202020204" pitchFamily="34" charset="0"/>
                <a:cs typeface="Arial" panose="020B0604020202020204" pitchFamily="34" charset="0"/>
              </a:rPr>
              <a:t>Factors</a:t>
            </a:r>
            <a:r>
              <a:rPr lang="fr-FR" sz="1000" dirty="0">
                <a:solidFill>
                  <a:schemeClr val="accent5">
                    <a:lumMod val="75000"/>
                  </a:schemeClr>
                </a:solidFill>
                <a:latin typeface="Arial" panose="020B0604020202020204" pitchFamily="34" charset="0"/>
                <a:cs typeface="Arial" panose="020B0604020202020204" pitchFamily="34" charset="0"/>
              </a:rPr>
              <a:t> </a:t>
            </a:r>
            <a:r>
              <a:rPr lang="fr-FR" sz="1000" dirty="0" err="1">
                <a:solidFill>
                  <a:schemeClr val="accent5">
                    <a:lumMod val="75000"/>
                  </a:schemeClr>
                </a:solidFill>
                <a:latin typeface="Arial" panose="020B0604020202020204" pitchFamily="34" charset="0"/>
                <a:cs typeface="Arial" panose="020B0604020202020204" pitchFamily="34" charset="0"/>
              </a:rPr>
              <a:t>Affecting</a:t>
            </a:r>
            <a:r>
              <a:rPr lang="fr-FR" sz="1000" dirty="0">
                <a:solidFill>
                  <a:schemeClr val="accent5">
                    <a:lumMod val="75000"/>
                  </a:schemeClr>
                </a:solidFill>
                <a:latin typeface="Arial" panose="020B0604020202020204" pitchFamily="34" charset="0"/>
                <a:cs typeface="Arial" panose="020B0604020202020204" pitchFamily="34" charset="0"/>
              </a:rPr>
              <a:t> the </a:t>
            </a:r>
            <a:r>
              <a:rPr lang="fr-FR" sz="1000" dirty="0" err="1">
                <a:solidFill>
                  <a:schemeClr val="accent5">
                    <a:lumMod val="75000"/>
                  </a:schemeClr>
                </a:solidFill>
                <a:latin typeface="Arial" panose="020B0604020202020204" pitchFamily="34" charset="0"/>
                <a:cs typeface="Arial" panose="020B0604020202020204" pitchFamily="34" charset="0"/>
              </a:rPr>
              <a:t>Property</a:t>
            </a:r>
            <a:r>
              <a:rPr lang="fr-FR" sz="1000" dirty="0">
                <a:solidFill>
                  <a:schemeClr val="accent5">
                    <a:lumMod val="75000"/>
                  </a:schemeClr>
                </a:solidFill>
                <a:latin typeface="Arial" panose="020B0604020202020204" pitchFamily="34" charset="0"/>
                <a:cs typeface="Arial" panose="020B0604020202020204" pitchFamily="34" charset="0"/>
              </a:rPr>
              <a:t> </a:t>
            </a:r>
            <a:r>
              <a:rPr lang="fr-FR" sz="900" dirty="0">
                <a:solidFill>
                  <a:schemeClr val="accent3">
                    <a:lumMod val="75000"/>
                  </a:schemeClr>
                </a:solidFill>
                <a:latin typeface="Arial" panose="020B0604020202020204" pitchFamily="34" charset="0"/>
                <a:cs typeface="Arial" panose="020B0604020202020204" pitchFamily="34" charset="0"/>
              </a:rPr>
              <a:t>(Questions 4.15) </a:t>
            </a:r>
            <a:endParaRPr lang="en-US" sz="1200" dirty="0">
              <a:solidFill>
                <a:schemeClr val="accent3">
                  <a:lumMod val="75000"/>
                </a:schemeClr>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39792"/>
          <a:stretch/>
        </p:blipFill>
        <p:spPr>
          <a:xfrm>
            <a:off x="822226" y="997041"/>
            <a:ext cx="4802400" cy="3865803"/>
          </a:xfrm>
          <a:prstGeom prst="rect">
            <a:avLst/>
          </a:prstGeom>
          <a:ln w="6350">
            <a:solidFill>
              <a:schemeClr val="accent1">
                <a:lumMod val="60000"/>
                <a:lumOff val="40000"/>
              </a:schemeClr>
            </a:solidFill>
          </a:ln>
        </p:spPr>
      </p:pic>
      <p:sp>
        <p:nvSpPr>
          <p:cNvPr id="9" name="CasellaDiTesto 1"/>
          <p:cNvSpPr txBox="1"/>
          <p:nvPr/>
        </p:nvSpPr>
        <p:spPr>
          <a:xfrm>
            <a:off x="515258" y="34047"/>
            <a:ext cx="8628742" cy="430887"/>
          </a:xfrm>
          <a:prstGeom prst="rect">
            <a:avLst/>
          </a:prstGeom>
          <a:noFill/>
          <a:ln>
            <a:noFill/>
          </a:ln>
        </p:spPr>
        <p:txBody>
          <a:bodyPr wrap="square" rtlCol="0">
            <a:spAutoFit/>
          </a:bodyPr>
          <a:lstStyle/>
          <a:p>
            <a:r>
              <a:rPr lang="en-GB" sz="2200" b="1" dirty="0">
                <a:solidFill>
                  <a:schemeClr val="accent4">
                    <a:lumMod val="75000"/>
                  </a:schemeClr>
                </a:solidFill>
                <a:latin typeface="+mj-lt"/>
                <a:cs typeface="Calibri" panose="020F0502020204030204" pitchFamily="34" charset="0"/>
              </a:rPr>
              <a:t>Section II</a:t>
            </a:r>
          </a:p>
        </p:txBody>
      </p:sp>
      <p:sp>
        <p:nvSpPr>
          <p:cNvPr id="10" name="CasellaDiTesto 1"/>
          <p:cNvSpPr txBox="1"/>
          <p:nvPr/>
        </p:nvSpPr>
        <p:spPr>
          <a:xfrm>
            <a:off x="515258" y="408299"/>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Chapter 4: </a:t>
            </a:r>
            <a:r>
              <a:rPr lang="en-GB" sz="1400" b="1" dirty="0">
                <a:solidFill>
                  <a:schemeClr val="accent3">
                    <a:lumMod val="50000"/>
                  </a:schemeClr>
                </a:solidFill>
                <a:cs typeface="Calibri Light" panose="020F0302020204030204" pitchFamily="34" charset="0"/>
              </a:rPr>
              <a:t>Factors Affecting the Property</a:t>
            </a:r>
          </a:p>
        </p:txBody>
      </p:sp>
    </p:spTree>
    <p:extLst>
      <p:ext uri="{BB962C8B-B14F-4D97-AF65-F5344CB8AC3E}">
        <p14:creationId xmlns:p14="http://schemas.microsoft.com/office/powerpoint/2010/main" val="214850041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756988" y="1035889"/>
            <a:ext cx="2811011" cy="1887310"/>
            <a:chOff x="6206401" y="1035889"/>
            <a:chExt cx="2361598" cy="1887310"/>
          </a:xfrm>
        </p:grpSpPr>
        <p:grpSp>
          <p:nvGrpSpPr>
            <p:cNvPr id="10" name="Group 9"/>
            <p:cNvGrpSpPr/>
            <p:nvPr/>
          </p:nvGrpSpPr>
          <p:grpSpPr>
            <a:xfrm>
              <a:off x="6206401" y="1035889"/>
              <a:ext cx="2361598" cy="1887310"/>
              <a:chOff x="5297714" y="741377"/>
              <a:chExt cx="2931886" cy="1828392"/>
            </a:xfrm>
          </p:grpSpPr>
          <p:sp>
            <p:nvSpPr>
              <p:cNvPr id="12" name="Rectangle 11"/>
              <p:cNvSpPr/>
              <p:nvPr/>
            </p:nvSpPr>
            <p:spPr>
              <a:xfrm>
                <a:off x="5297714" y="1258214"/>
                <a:ext cx="2931886" cy="1311555"/>
              </a:xfrm>
              <a:prstGeom prst="rect">
                <a:avLst/>
              </a:prstGeom>
              <a:solidFill>
                <a:schemeClr val="accent4">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 dirty="0">
                    <a:latin typeface="Arial" panose="020B0604020202020204" pitchFamily="34" charset="0"/>
                    <a:cs typeface="Arial" panose="020B0604020202020204" pitchFamily="34" charset="0"/>
                  </a:rPr>
                  <a:t>http://whc.unesco.org/include/tool_video.cfm?youtubeid=iiSFmP-InWw</a:t>
                </a:r>
              </a:p>
            </p:txBody>
          </p:sp>
          <p:sp>
            <p:nvSpPr>
              <p:cNvPr id="13" name="TextBox 12"/>
              <p:cNvSpPr txBox="1"/>
              <p:nvPr/>
            </p:nvSpPr>
            <p:spPr>
              <a:xfrm>
                <a:off x="5350930" y="1367427"/>
                <a:ext cx="2854699" cy="1043589"/>
              </a:xfrm>
              <a:prstGeom prst="rect">
                <a:avLst/>
              </a:prstGeom>
              <a:noFill/>
            </p:spPr>
            <p:txBody>
              <a:bodyPr wrap="square" rtlCol="0">
                <a:spAutoFit/>
              </a:bodyPr>
              <a:lstStyle/>
              <a:p>
                <a:r>
                  <a:rPr lang="zh-CN" altLang="en-US" sz="1600" dirty="0">
                    <a:latin typeface="Calibri Light" panose="020F0302020204030204" pitchFamily="34" charset="0"/>
                    <a:cs typeface="Calibri Light" panose="020F0302020204030204" pitchFamily="34" charset="0"/>
                  </a:rPr>
                  <a:t>第</a:t>
                </a:r>
                <a:r>
                  <a:rPr lang="en-US" altLang="zh-CN" sz="1600" dirty="0">
                    <a:latin typeface="Calibri Light" panose="020F0302020204030204" pitchFamily="34" charset="0"/>
                    <a:cs typeface="Calibri Light" panose="020F0302020204030204" pitchFamily="34" charset="0"/>
                  </a:rPr>
                  <a:t>12</a:t>
                </a:r>
                <a:r>
                  <a:rPr lang="zh-CN" altLang="en-US" sz="1600" dirty="0">
                    <a:latin typeface="Calibri Light" panose="020F0302020204030204" pitchFamily="34" charset="0"/>
                    <a:cs typeface="Calibri Light" panose="020F0302020204030204" pitchFamily="34" charset="0"/>
                  </a:rPr>
                  <a:t>章 </a:t>
                </a:r>
                <a:r>
                  <a:rPr lang="en-US" altLang="zh-CN" sz="1600" dirty="0">
                    <a:latin typeface="Calibri Light" panose="020F0302020204030204" pitchFamily="34" charset="0"/>
                    <a:cs typeface="Calibri Light" panose="020F0302020204030204" pitchFamily="34" charset="0"/>
                  </a:rPr>
                  <a:t>“</a:t>
                </a:r>
                <a:r>
                  <a:rPr lang="zh-CN" altLang="en-US" sz="1600" i="1" dirty="0">
                    <a:latin typeface="Calibri Light" panose="020F0302020204030204" pitchFamily="34" charset="0"/>
                    <a:cs typeface="Calibri Light" panose="020F0302020204030204" pitchFamily="34" charset="0"/>
                  </a:rPr>
                  <a:t>总结和结论</a:t>
                </a:r>
                <a:r>
                  <a:rPr lang="zh-CN" altLang="en-US" sz="1600" dirty="0">
                    <a:latin typeface="Calibri Light" panose="020F0302020204030204" pitchFamily="34" charset="0"/>
                    <a:cs typeface="Calibri Light" panose="020F0302020204030204" pitchFamily="34" charset="0"/>
                  </a:rPr>
                  <a:t> </a:t>
                </a:r>
                <a:r>
                  <a:rPr lang="en-US" altLang="zh-CN" sz="1600" dirty="0">
                    <a:latin typeface="Calibri Light" panose="020F0302020204030204" pitchFamily="34" charset="0"/>
                    <a:cs typeface="Calibri Light" panose="020F0302020204030204" pitchFamily="34" charset="0"/>
                  </a:rPr>
                  <a:t>”</a:t>
                </a:r>
                <a:r>
                  <a:rPr lang="zh-CN" altLang="en-US" sz="1600" dirty="0">
                    <a:latin typeface="Calibri Light" panose="020F0302020204030204" pitchFamily="34" charset="0"/>
                    <a:cs typeface="Calibri Light" panose="020F0302020204030204" pitchFamily="34" charset="0"/>
                  </a:rPr>
                  <a:t>与第</a:t>
                </a:r>
                <a:r>
                  <a:rPr lang="en-US" altLang="zh-CN" sz="1600" dirty="0">
                    <a:latin typeface="Calibri Light" panose="020F0302020204030204" pitchFamily="34" charset="0"/>
                    <a:cs typeface="Calibri Light" panose="020F0302020204030204" pitchFamily="34" charset="0"/>
                  </a:rPr>
                  <a:t>4</a:t>
                </a:r>
                <a:r>
                  <a:rPr lang="zh-CN" altLang="en-US" sz="1600" dirty="0">
                    <a:latin typeface="Calibri Light" panose="020F0302020204030204" pitchFamily="34" charset="0"/>
                    <a:cs typeface="Calibri Light" panose="020F0302020204030204" pitchFamily="34" charset="0"/>
                  </a:rPr>
                  <a:t>章有关联性。无论您选择何种顺序填写问卷</a:t>
                </a:r>
                <a:r>
                  <a:rPr lang="en-US" altLang="zh-CN" sz="1600" dirty="0">
                    <a:latin typeface="Calibri Light" panose="020F0302020204030204" pitchFamily="34" charset="0"/>
                    <a:cs typeface="Calibri Light" panose="020F0302020204030204" pitchFamily="34" charset="0"/>
                  </a:rPr>
                  <a:t>--</a:t>
                </a:r>
                <a:r>
                  <a:rPr lang="zh-CN" altLang="en-US" sz="1600" dirty="0">
                    <a:latin typeface="Calibri Light" panose="020F0302020204030204" pitchFamily="34" charset="0"/>
                    <a:cs typeface="Calibri Light" panose="020F0302020204030204" pitchFamily="34" charset="0"/>
                  </a:rPr>
                  <a:t>您必须在第</a:t>
                </a:r>
                <a:r>
                  <a:rPr lang="en-US" altLang="zh-CN" sz="1600" dirty="0">
                    <a:latin typeface="Calibri Light" panose="020F0302020204030204" pitchFamily="34" charset="0"/>
                    <a:cs typeface="Calibri Light" panose="020F0302020204030204" pitchFamily="34" charset="0"/>
                  </a:rPr>
                  <a:t>12</a:t>
                </a:r>
                <a:r>
                  <a:rPr lang="zh-CN" altLang="en-US" sz="1600" dirty="0">
                    <a:latin typeface="Calibri Light" panose="020F0302020204030204" pitchFamily="34" charset="0"/>
                    <a:cs typeface="Calibri Light" panose="020F0302020204030204" pitchFamily="34" charset="0"/>
                  </a:rPr>
                  <a:t>章之前填写第</a:t>
                </a:r>
                <a:r>
                  <a:rPr lang="en-US" altLang="zh-CN" sz="1600" dirty="0">
                    <a:latin typeface="Calibri Light" panose="020F0302020204030204" pitchFamily="34" charset="0"/>
                    <a:cs typeface="Calibri Light" panose="020F0302020204030204" pitchFamily="34" charset="0"/>
                  </a:rPr>
                  <a:t>4</a:t>
                </a:r>
                <a:r>
                  <a:rPr lang="zh-CN" altLang="en-US" sz="1600" dirty="0">
                    <a:latin typeface="Calibri Light" panose="020F0302020204030204" pitchFamily="34" charset="0"/>
                    <a:cs typeface="Calibri Light" panose="020F0302020204030204" pitchFamily="34" charset="0"/>
                  </a:rPr>
                  <a:t>章。</a:t>
                </a:r>
                <a:endParaRPr lang="en-GB" sz="1600" dirty="0">
                  <a:latin typeface="Calibri Light" panose="020F0302020204030204" pitchFamily="34" charset="0"/>
                  <a:cs typeface="Calibri Light" panose="020F0302020204030204" pitchFamily="34" charset="0"/>
                </a:endParaRPr>
              </a:p>
            </p:txBody>
          </p:sp>
          <p:sp>
            <p:nvSpPr>
              <p:cNvPr id="14" name="Rectangle 13"/>
              <p:cNvSpPr/>
              <p:nvPr/>
            </p:nvSpPr>
            <p:spPr>
              <a:xfrm>
                <a:off x="5297714" y="741377"/>
                <a:ext cx="2931886" cy="482064"/>
              </a:xfrm>
              <a:prstGeom prst="rect">
                <a:avLst/>
              </a:prstGeom>
              <a:solidFill>
                <a:schemeClr val="bg1">
                  <a:lumMod val="6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8163"/>
                <a:r>
                  <a:rPr lang="zh-CN" altLang="en-US" sz="1600" b="1" dirty="0">
                    <a:solidFill>
                      <a:schemeClr val="bg1"/>
                    </a:solidFill>
                    <a:latin typeface="Calibri" panose="020F0502020204030204" pitchFamily="34" charset="0"/>
                    <a:cs typeface="Calibri" panose="020F0502020204030204" pitchFamily="34" charset="0"/>
                  </a:rPr>
                  <a:t>影响遗产地的因素</a:t>
                </a:r>
                <a:endParaRPr lang="en-US" sz="1600" b="1" dirty="0">
                  <a:solidFill>
                    <a:schemeClr val="bg1"/>
                  </a:solidFill>
                  <a:latin typeface="Calibri" panose="020F0502020204030204" pitchFamily="34" charset="0"/>
                  <a:cs typeface="Calibri" panose="020F0502020204030204" pitchFamily="34" charset="0"/>
                </a:endParaRPr>
              </a:p>
            </p:txBody>
          </p:sp>
        </p:grpSp>
        <p:pic>
          <p:nvPicPr>
            <p:cNvPr id="11" name="Picture 10"/>
            <p:cNvPicPr>
              <a:picLocks noChangeAspect="1"/>
            </p:cNvPicPr>
            <p:nvPr/>
          </p:nvPicPr>
          <p:blipFill>
            <a:blip r:embed="rId3"/>
            <a:stretch>
              <a:fillRect/>
            </a:stretch>
          </p:blipFill>
          <p:spPr>
            <a:xfrm>
              <a:off x="6341212" y="1071433"/>
              <a:ext cx="354863" cy="355018"/>
            </a:xfrm>
            <a:prstGeom prst="rect">
              <a:avLst/>
            </a:prstGeom>
          </p:spPr>
        </p:pic>
      </p:grpSp>
      <p:pic>
        <p:nvPicPr>
          <p:cNvPr id="16" name="Picture 15"/>
          <p:cNvPicPr/>
          <p:nvPr/>
        </p:nvPicPr>
        <p:blipFill rotWithShape="1">
          <a:blip r:embed="rId4"/>
          <a:srcRect l="29399" t="9915" r="26851" b="15767"/>
          <a:stretch/>
        </p:blipFill>
        <p:spPr bwMode="auto">
          <a:xfrm>
            <a:off x="657224" y="839186"/>
            <a:ext cx="4810126" cy="4210049"/>
          </a:xfrm>
          <a:prstGeom prst="rect">
            <a:avLst/>
          </a:prstGeom>
          <a:ln>
            <a:noFill/>
          </a:ln>
          <a:extLst>
            <a:ext uri="{53640926-AAD7-44D8-BBD7-CCE9431645EC}">
              <a14:shadowObscured xmlns:a14="http://schemas.microsoft.com/office/drawing/2010/main"/>
            </a:ext>
          </a:extLst>
        </p:spPr>
      </p:pic>
      <p:sp>
        <p:nvSpPr>
          <p:cNvPr id="17" name="CasellaDiTesto 1"/>
          <p:cNvSpPr txBox="1"/>
          <p:nvPr/>
        </p:nvSpPr>
        <p:spPr>
          <a:xfrm>
            <a:off x="515258" y="34047"/>
            <a:ext cx="8628742" cy="430887"/>
          </a:xfrm>
          <a:prstGeom prst="rect">
            <a:avLst/>
          </a:prstGeom>
          <a:noFill/>
          <a:ln>
            <a:noFill/>
          </a:ln>
        </p:spPr>
        <p:txBody>
          <a:bodyPr wrap="square" rtlCol="0">
            <a:spAutoFit/>
          </a:bodyPr>
          <a:lstStyle/>
          <a:p>
            <a:r>
              <a:rPr lang="zh-CN" altLang="en-US" sz="2200" b="1" dirty="0">
                <a:solidFill>
                  <a:schemeClr val="accent4">
                    <a:lumMod val="75000"/>
                  </a:schemeClr>
                </a:solidFill>
                <a:cs typeface="Calibri" panose="020F0502020204030204" pitchFamily="34" charset="0"/>
              </a:rPr>
              <a:t>第二部分</a:t>
            </a:r>
            <a:endParaRPr lang="en-GB" sz="2200" b="1" dirty="0">
              <a:solidFill>
                <a:schemeClr val="accent4">
                  <a:lumMod val="75000"/>
                </a:schemeClr>
              </a:solidFill>
              <a:cs typeface="Calibri" panose="020F0502020204030204" pitchFamily="34" charset="0"/>
            </a:endParaRPr>
          </a:p>
        </p:txBody>
      </p:sp>
      <p:sp>
        <p:nvSpPr>
          <p:cNvPr id="18" name="CasellaDiTesto 1"/>
          <p:cNvSpPr txBox="1"/>
          <p:nvPr/>
        </p:nvSpPr>
        <p:spPr>
          <a:xfrm>
            <a:off x="533920" y="408299"/>
            <a:ext cx="8628742" cy="338554"/>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latin typeface="+mn-ea"/>
                <a:cs typeface="Calibri Light" panose="020F0302020204030204" pitchFamily="34" charset="0"/>
              </a:rPr>
              <a:t>第</a:t>
            </a:r>
            <a:r>
              <a:rPr lang="en-US" sz="1600" b="1" dirty="0">
                <a:solidFill>
                  <a:schemeClr val="accent3">
                    <a:lumMod val="50000"/>
                  </a:schemeClr>
                </a:solidFill>
                <a:latin typeface="+mn-ea"/>
                <a:cs typeface="Calibri Light" panose="020F0302020204030204" pitchFamily="34" charset="0"/>
              </a:rPr>
              <a:t> 4</a:t>
            </a:r>
            <a:r>
              <a:rPr lang="zh-CN" altLang="en-US" sz="1600" b="1" dirty="0">
                <a:solidFill>
                  <a:schemeClr val="accent3">
                    <a:lumMod val="50000"/>
                  </a:schemeClr>
                </a:solidFill>
                <a:latin typeface="+mn-ea"/>
                <a:cs typeface="Calibri Light" panose="020F0302020204030204" pitchFamily="34" charset="0"/>
              </a:rPr>
              <a:t>章</a:t>
            </a:r>
            <a:r>
              <a:rPr lang="en-US" sz="1600" b="1" dirty="0">
                <a:solidFill>
                  <a:schemeClr val="accent3">
                    <a:lumMod val="50000"/>
                  </a:schemeClr>
                </a:solidFill>
                <a:latin typeface="+mn-ea"/>
                <a:cs typeface="Calibri Light" panose="020F0302020204030204" pitchFamily="34" charset="0"/>
              </a:rPr>
              <a:t>: </a:t>
            </a:r>
            <a:r>
              <a:rPr lang="zh-CN" altLang="en-US" sz="1600" b="1" dirty="0">
                <a:solidFill>
                  <a:schemeClr val="accent3">
                    <a:lumMod val="50000"/>
                  </a:schemeClr>
                </a:solidFill>
                <a:latin typeface="+mn-ea"/>
                <a:cs typeface="Calibri Light" panose="020F0302020204030204" pitchFamily="34" charset="0"/>
              </a:rPr>
              <a:t>影响遗产地的因素</a:t>
            </a:r>
            <a:r>
              <a:rPr lang="en-GB" sz="1600" b="1" dirty="0">
                <a:solidFill>
                  <a:schemeClr val="accent3">
                    <a:lumMod val="50000"/>
                  </a:schemeClr>
                </a:solidFill>
                <a:latin typeface="+mn-ea"/>
                <a:cs typeface="Calibri Light" panose="020F0302020204030204" pitchFamily="34" charset="0"/>
              </a:rPr>
              <a:t>- </a:t>
            </a:r>
            <a:r>
              <a:rPr lang="zh-CN" altLang="en-US" sz="1600" dirty="0">
                <a:solidFill>
                  <a:schemeClr val="accent3">
                    <a:lumMod val="50000"/>
                  </a:schemeClr>
                </a:solidFill>
                <a:latin typeface="+mn-ea"/>
                <a:cs typeface="Calibri Light" panose="020F0302020204030204" pitchFamily="34" charset="0"/>
              </a:rPr>
              <a:t>评估当前和潜在的积极和消极因素</a:t>
            </a:r>
            <a:endParaRPr lang="en-US" sz="1600" dirty="0">
              <a:solidFill>
                <a:schemeClr val="accent3">
                  <a:lumMod val="50000"/>
                </a:schemeClr>
              </a:solidFill>
              <a:latin typeface="+mn-ea"/>
              <a:cs typeface="Calibri Light" panose="020F0302020204030204" pitchFamily="34" charset="0"/>
            </a:endParaRPr>
          </a:p>
        </p:txBody>
      </p:sp>
    </p:spTree>
    <p:extLst>
      <p:ext uri="{BB962C8B-B14F-4D97-AF65-F5344CB8AC3E}">
        <p14:creationId xmlns:p14="http://schemas.microsoft.com/office/powerpoint/2010/main" val="145472563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6206401" y="1035889"/>
            <a:ext cx="2361598" cy="1887310"/>
            <a:chOff x="6206401" y="1035889"/>
            <a:chExt cx="2361598" cy="1887310"/>
          </a:xfrm>
        </p:grpSpPr>
        <p:grpSp>
          <p:nvGrpSpPr>
            <p:cNvPr id="10" name="Group 9"/>
            <p:cNvGrpSpPr/>
            <p:nvPr/>
          </p:nvGrpSpPr>
          <p:grpSpPr>
            <a:xfrm>
              <a:off x="6206401" y="1035889"/>
              <a:ext cx="2361598" cy="1887310"/>
              <a:chOff x="5297714" y="741377"/>
              <a:chExt cx="2931886" cy="1828392"/>
            </a:xfrm>
          </p:grpSpPr>
          <p:sp>
            <p:nvSpPr>
              <p:cNvPr id="12" name="Rectangle 11"/>
              <p:cNvSpPr/>
              <p:nvPr/>
            </p:nvSpPr>
            <p:spPr>
              <a:xfrm>
                <a:off x="5297714" y="1258214"/>
                <a:ext cx="2931886" cy="1311555"/>
              </a:xfrm>
              <a:prstGeom prst="rect">
                <a:avLst/>
              </a:prstGeom>
              <a:solidFill>
                <a:schemeClr val="accent4">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 dirty="0">
                    <a:latin typeface="Arial" panose="020B0604020202020204" pitchFamily="34" charset="0"/>
                    <a:cs typeface="Arial" panose="020B0604020202020204" pitchFamily="34" charset="0"/>
                  </a:rPr>
                  <a:t>http://whc.unesco.org/include/tool_video.cfm?youtubeid=iiSFmP-InWw</a:t>
                </a:r>
              </a:p>
            </p:txBody>
          </p:sp>
          <p:sp>
            <p:nvSpPr>
              <p:cNvPr id="13" name="TextBox 12"/>
              <p:cNvSpPr txBox="1"/>
              <p:nvPr/>
            </p:nvSpPr>
            <p:spPr>
              <a:xfrm>
                <a:off x="5350930" y="1367427"/>
                <a:ext cx="2854699" cy="909414"/>
              </a:xfrm>
              <a:prstGeom prst="rect">
                <a:avLst/>
              </a:prstGeom>
              <a:noFill/>
            </p:spPr>
            <p:txBody>
              <a:bodyPr wrap="square" rtlCol="0">
                <a:spAutoFit/>
              </a:bodyPr>
              <a:lstStyle/>
              <a:p>
                <a:r>
                  <a:rPr lang="en-GB" sz="1100" dirty="0">
                    <a:latin typeface="Calibri Light" panose="020F0302020204030204" pitchFamily="34" charset="0"/>
                    <a:cs typeface="Calibri Light" panose="020F0302020204030204" pitchFamily="34" charset="0"/>
                  </a:rPr>
                  <a:t>Chapter 12 </a:t>
                </a:r>
                <a:r>
                  <a:rPr lang="en-GB" sz="1100" i="1" dirty="0">
                    <a:latin typeface="Calibri Light" panose="020F0302020204030204" pitchFamily="34" charset="0"/>
                    <a:cs typeface="Calibri Light" panose="020F0302020204030204" pitchFamily="34" charset="0"/>
                  </a:rPr>
                  <a:t>‘Summary and Conclusions’ </a:t>
                </a:r>
                <a:r>
                  <a:rPr lang="en-GB" sz="1100" dirty="0">
                    <a:latin typeface="Calibri Light" panose="020F0302020204030204" pitchFamily="34" charset="0"/>
                    <a:cs typeface="Calibri Light" panose="020F0302020204030204" pitchFamily="34" charset="0"/>
                  </a:rPr>
                  <a:t>is linked to Chapter 4 . No matter what order you choose to fill out the questionnaire – you must fill out Chapter 4 before Chapter 12 </a:t>
                </a:r>
              </a:p>
            </p:txBody>
          </p:sp>
          <p:sp>
            <p:nvSpPr>
              <p:cNvPr id="14" name="Rectangle 13"/>
              <p:cNvSpPr/>
              <p:nvPr/>
            </p:nvSpPr>
            <p:spPr>
              <a:xfrm>
                <a:off x="5297714" y="741377"/>
                <a:ext cx="2931886" cy="482064"/>
              </a:xfrm>
              <a:prstGeom prst="rect">
                <a:avLst/>
              </a:prstGeom>
              <a:solidFill>
                <a:schemeClr val="bg1">
                  <a:lumMod val="6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8163"/>
                <a:r>
                  <a:rPr lang="en-GB" sz="1200" b="1" dirty="0">
                    <a:solidFill>
                      <a:schemeClr val="bg1"/>
                    </a:solidFill>
                    <a:latin typeface="Calibri" panose="020F0502020204030204" pitchFamily="34" charset="0"/>
                    <a:cs typeface="Calibri" panose="020F0502020204030204" pitchFamily="34" charset="0"/>
                  </a:rPr>
                  <a:t>Factors affecting the property</a:t>
                </a:r>
                <a:endParaRPr lang="en-US" sz="1200" b="1" dirty="0">
                  <a:solidFill>
                    <a:schemeClr val="bg1"/>
                  </a:solidFill>
                  <a:latin typeface="Calibri" panose="020F0502020204030204" pitchFamily="34" charset="0"/>
                  <a:cs typeface="Calibri" panose="020F0502020204030204" pitchFamily="34" charset="0"/>
                </a:endParaRPr>
              </a:p>
            </p:txBody>
          </p:sp>
        </p:grpSp>
        <p:pic>
          <p:nvPicPr>
            <p:cNvPr id="11" name="Picture 10"/>
            <p:cNvPicPr>
              <a:picLocks noChangeAspect="1"/>
            </p:cNvPicPr>
            <p:nvPr/>
          </p:nvPicPr>
          <p:blipFill>
            <a:blip r:embed="rId3"/>
            <a:stretch>
              <a:fillRect/>
            </a:stretch>
          </p:blipFill>
          <p:spPr>
            <a:xfrm>
              <a:off x="6341212" y="1071433"/>
              <a:ext cx="354863" cy="355018"/>
            </a:xfrm>
            <a:prstGeom prst="rect">
              <a:avLst/>
            </a:prstGeom>
          </p:spPr>
        </p:pic>
      </p:grpSp>
      <p:pic>
        <p:nvPicPr>
          <p:cNvPr id="16" name="Picture 15"/>
          <p:cNvPicPr/>
          <p:nvPr/>
        </p:nvPicPr>
        <p:blipFill rotWithShape="1">
          <a:blip r:embed="rId4"/>
          <a:srcRect l="29399" t="9915" r="26851" b="15767"/>
          <a:stretch/>
        </p:blipFill>
        <p:spPr bwMode="auto">
          <a:xfrm>
            <a:off x="657224" y="839186"/>
            <a:ext cx="4810126" cy="4210049"/>
          </a:xfrm>
          <a:prstGeom prst="rect">
            <a:avLst/>
          </a:prstGeom>
          <a:ln>
            <a:noFill/>
          </a:ln>
          <a:extLst>
            <a:ext uri="{53640926-AAD7-44D8-BBD7-CCE9431645EC}">
              <a14:shadowObscured xmlns:a14="http://schemas.microsoft.com/office/drawing/2010/main"/>
            </a:ext>
          </a:extLst>
        </p:spPr>
      </p:pic>
      <p:sp>
        <p:nvSpPr>
          <p:cNvPr id="17" name="CasellaDiTesto 1"/>
          <p:cNvSpPr txBox="1"/>
          <p:nvPr/>
        </p:nvSpPr>
        <p:spPr>
          <a:xfrm>
            <a:off x="515258" y="34047"/>
            <a:ext cx="8628742" cy="430887"/>
          </a:xfrm>
          <a:prstGeom prst="rect">
            <a:avLst/>
          </a:prstGeom>
          <a:noFill/>
          <a:ln>
            <a:noFill/>
          </a:ln>
        </p:spPr>
        <p:txBody>
          <a:bodyPr wrap="square" rtlCol="0">
            <a:spAutoFit/>
          </a:bodyPr>
          <a:lstStyle/>
          <a:p>
            <a:r>
              <a:rPr lang="en-GB" sz="2200" b="1" dirty="0">
                <a:solidFill>
                  <a:schemeClr val="accent4">
                    <a:lumMod val="75000"/>
                  </a:schemeClr>
                </a:solidFill>
                <a:latin typeface="+mj-lt"/>
                <a:cs typeface="Calibri" panose="020F0502020204030204" pitchFamily="34" charset="0"/>
              </a:rPr>
              <a:t>Section II</a:t>
            </a:r>
          </a:p>
        </p:txBody>
      </p:sp>
      <p:sp>
        <p:nvSpPr>
          <p:cNvPr id="18" name="CasellaDiTesto 1"/>
          <p:cNvSpPr txBox="1"/>
          <p:nvPr/>
        </p:nvSpPr>
        <p:spPr>
          <a:xfrm>
            <a:off x="515258" y="408299"/>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Chapter 4: </a:t>
            </a:r>
            <a:r>
              <a:rPr lang="en-GB" sz="1400" b="1" dirty="0">
                <a:solidFill>
                  <a:schemeClr val="accent3">
                    <a:lumMod val="50000"/>
                  </a:schemeClr>
                </a:solidFill>
                <a:cs typeface="Calibri Light" panose="020F0302020204030204" pitchFamily="34" charset="0"/>
              </a:rPr>
              <a:t>Factors Affecting the Property - </a:t>
            </a:r>
            <a:r>
              <a:rPr lang="en-US" sz="1400" dirty="0">
                <a:solidFill>
                  <a:schemeClr val="accent3">
                    <a:lumMod val="50000"/>
                  </a:schemeClr>
                </a:solidFill>
                <a:cs typeface="Calibri Light" panose="020F0302020204030204" pitchFamily="34" charset="0"/>
              </a:rPr>
              <a:t>Assessment of current and potential positive and negative factors</a:t>
            </a:r>
          </a:p>
        </p:txBody>
      </p:sp>
    </p:spTree>
    <p:extLst>
      <p:ext uri="{BB962C8B-B14F-4D97-AF65-F5344CB8AC3E}">
        <p14:creationId xmlns:p14="http://schemas.microsoft.com/office/powerpoint/2010/main" val="13527125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876547" y="824227"/>
            <a:ext cx="4802400" cy="280799"/>
          </a:xfrm>
          <a:prstGeom prst="rect">
            <a:avLst/>
          </a:prstGeom>
          <a:solidFill>
            <a:schemeClr val="bg1"/>
          </a:solidFill>
          <a:ln w="3175">
            <a:solidFill>
              <a:schemeClr val="accent1">
                <a:lumMod val="60000"/>
                <a:lumOff val="40000"/>
              </a:schemeClr>
            </a:solidFill>
          </a:ln>
        </p:spPr>
        <p:txBody>
          <a:bodyPr wrap="none" tIns="36000" rtlCol="0">
            <a:noAutofit/>
          </a:bodyPr>
          <a:lstStyle/>
          <a:p>
            <a:pPr marL="285750" indent="-285750">
              <a:buClr>
                <a:schemeClr val="bg1">
                  <a:lumMod val="50000"/>
                </a:schemeClr>
              </a:buClr>
              <a:buFont typeface="Wingdings 3" panose="05040102010807070707" pitchFamily="18" charset="2"/>
              <a:buChar char=""/>
            </a:pPr>
            <a:r>
              <a:rPr lang="fr-FR" sz="1000" dirty="0">
                <a:solidFill>
                  <a:schemeClr val="accent5">
                    <a:lumMod val="75000"/>
                  </a:schemeClr>
                </a:solidFill>
                <a:latin typeface="Arial" panose="020B0604020202020204" pitchFamily="34" charset="0"/>
                <a:cs typeface="Arial" panose="020B0604020202020204" pitchFamily="34" charset="0"/>
              </a:rPr>
              <a:t>4.</a:t>
            </a:r>
            <a:r>
              <a:rPr lang="zh-CN" altLang="en-US" sz="1000" dirty="0">
                <a:solidFill>
                  <a:schemeClr val="accent5">
                    <a:lumMod val="75000"/>
                  </a:schemeClr>
                </a:solidFill>
              </a:rPr>
              <a:t>影响遗产地的因素 </a:t>
            </a:r>
            <a:r>
              <a:rPr lang="fr-FR" sz="900" dirty="0">
                <a:solidFill>
                  <a:schemeClr val="accent3">
                    <a:lumMod val="75000"/>
                  </a:schemeClr>
                </a:solidFill>
                <a:latin typeface="Arial" panose="020B0604020202020204" pitchFamily="34" charset="0"/>
                <a:cs typeface="Arial" panose="020B0604020202020204" pitchFamily="34" charset="0"/>
              </a:rPr>
              <a:t>(</a:t>
            </a:r>
            <a:r>
              <a:rPr lang="zh-CN" altLang="en-US" sz="900" dirty="0">
                <a:solidFill>
                  <a:schemeClr val="accent3">
                    <a:lumMod val="75000"/>
                  </a:schemeClr>
                </a:solidFill>
                <a:latin typeface="Arial" panose="020B0604020202020204" pitchFamily="34" charset="0"/>
                <a:cs typeface="Arial" panose="020B0604020202020204" pitchFamily="34" charset="0"/>
              </a:rPr>
              <a:t>问题</a:t>
            </a:r>
            <a:r>
              <a:rPr lang="fr-FR" sz="900" dirty="0">
                <a:solidFill>
                  <a:schemeClr val="accent3">
                    <a:lumMod val="75000"/>
                  </a:schemeClr>
                </a:solidFill>
                <a:latin typeface="Arial" panose="020B0604020202020204" pitchFamily="34" charset="0"/>
                <a:cs typeface="Arial" panose="020B0604020202020204" pitchFamily="34" charset="0"/>
              </a:rPr>
              <a:t> 4.15) </a:t>
            </a:r>
            <a:endParaRPr lang="en-US" sz="1200" dirty="0">
              <a:solidFill>
                <a:schemeClr val="accent3">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074" y="1046205"/>
            <a:ext cx="4917300" cy="2242746"/>
          </a:xfrm>
          <a:prstGeom prst="rect">
            <a:avLst/>
          </a:prstGeom>
        </p:spPr>
      </p:pic>
      <p:sp>
        <p:nvSpPr>
          <p:cNvPr id="17" name="CasellaDiTesto 1"/>
          <p:cNvSpPr txBox="1"/>
          <p:nvPr/>
        </p:nvSpPr>
        <p:spPr>
          <a:xfrm>
            <a:off x="515258" y="34047"/>
            <a:ext cx="8628742" cy="430887"/>
          </a:xfrm>
          <a:prstGeom prst="rect">
            <a:avLst/>
          </a:prstGeom>
          <a:noFill/>
          <a:ln>
            <a:noFill/>
          </a:ln>
        </p:spPr>
        <p:txBody>
          <a:bodyPr wrap="square" rtlCol="0">
            <a:spAutoFit/>
          </a:bodyPr>
          <a:lstStyle/>
          <a:p>
            <a:r>
              <a:rPr lang="zh-CN" altLang="en-US" sz="2200" b="1" dirty="0">
                <a:solidFill>
                  <a:schemeClr val="accent4">
                    <a:lumMod val="75000"/>
                  </a:schemeClr>
                </a:solidFill>
                <a:cs typeface="Calibri" panose="020F0502020204030204" pitchFamily="34" charset="0"/>
              </a:rPr>
              <a:t>第二部分</a:t>
            </a:r>
            <a:endParaRPr lang="en-GB" sz="2200" b="1" dirty="0">
              <a:solidFill>
                <a:schemeClr val="accent4">
                  <a:lumMod val="75000"/>
                </a:schemeClr>
              </a:solidFill>
              <a:cs typeface="Calibri" panose="020F0502020204030204" pitchFamily="34" charset="0"/>
            </a:endParaRPr>
          </a:p>
        </p:txBody>
      </p:sp>
      <p:sp>
        <p:nvSpPr>
          <p:cNvPr id="18" name="CasellaDiTesto 1"/>
          <p:cNvSpPr txBox="1"/>
          <p:nvPr/>
        </p:nvSpPr>
        <p:spPr>
          <a:xfrm>
            <a:off x="533920" y="408299"/>
            <a:ext cx="8628742" cy="338554"/>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latin typeface="+mn-ea"/>
                <a:cs typeface="Calibri Light" panose="020F0302020204030204" pitchFamily="34" charset="0"/>
              </a:rPr>
              <a:t>第</a:t>
            </a:r>
            <a:r>
              <a:rPr lang="en-US" sz="1600" b="1" dirty="0">
                <a:solidFill>
                  <a:schemeClr val="accent3">
                    <a:lumMod val="50000"/>
                  </a:schemeClr>
                </a:solidFill>
                <a:latin typeface="+mn-ea"/>
                <a:cs typeface="Calibri Light" panose="020F0302020204030204" pitchFamily="34" charset="0"/>
              </a:rPr>
              <a:t> 4</a:t>
            </a:r>
            <a:r>
              <a:rPr lang="zh-CN" altLang="en-US" sz="1600" b="1" dirty="0">
                <a:solidFill>
                  <a:schemeClr val="accent3">
                    <a:lumMod val="50000"/>
                  </a:schemeClr>
                </a:solidFill>
                <a:latin typeface="+mn-ea"/>
                <a:cs typeface="Calibri Light" panose="020F0302020204030204" pitchFamily="34" charset="0"/>
              </a:rPr>
              <a:t>章</a:t>
            </a:r>
            <a:r>
              <a:rPr lang="en-US" sz="1600" b="1" dirty="0">
                <a:solidFill>
                  <a:schemeClr val="accent3">
                    <a:lumMod val="50000"/>
                  </a:schemeClr>
                </a:solidFill>
                <a:latin typeface="+mn-ea"/>
                <a:cs typeface="Calibri Light" panose="020F0302020204030204" pitchFamily="34" charset="0"/>
              </a:rPr>
              <a:t>: </a:t>
            </a:r>
            <a:r>
              <a:rPr lang="zh-CN" altLang="en-US" sz="1600" b="1" dirty="0">
                <a:solidFill>
                  <a:schemeClr val="accent3">
                    <a:lumMod val="50000"/>
                  </a:schemeClr>
                </a:solidFill>
                <a:latin typeface="+mn-ea"/>
                <a:cs typeface="Calibri Light" panose="020F0302020204030204" pitchFamily="34" charset="0"/>
              </a:rPr>
              <a:t>影响遗产地的因素</a:t>
            </a:r>
            <a:r>
              <a:rPr lang="en-GB" sz="1600" b="1" dirty="0">
                <a:solidFill>
                  <a:schemeClr val="accent3">
                    <a:lumMod val="50000"/>
                  </a:schemeClr>
                </a:solidFill>
                <a:latin typeface="+mn-ea"/>
                <a:cs typeface="Calibri Light" panose="020F0302020204030204" pitchFamily="34" charset="0"/>
              </a:rPr>
              <a:t>- </a:t>
            </a:r>
            <a:r>
              <a:rPr lang="zh-CN" altLang="en-US" sz="1600" dirty="0">
                <a:solidFill>
                  <a:schemeClr val="accent3">
                    <a:lumMod val="50000"/>
                  </a:schemeClr>
                </a:solidFill>
                <a:latin typeface="+mn-ea"/>
                <a:cs typeface="Calibri Light" panose="020F0302020204030204" pitchFamily="34" charset="0"/>
              </a:rPr>
              <a:t>受影响的世界遗产标准和价值特征要素</a:t>
            </a:r>
            <a:endParaRPr lang="en-GB" sz="1600" dirty="0">
              <a:solidFill>
                <a:schemeClr val="accent3">
                  <a:lumMod val="50000"/>
                </a:schemeClr>
              </a:solidFill>
              <a:latin typeface="+mn-ea"/>
              <a:cs typeface="Calibri Light" panose="020F0302020204030204" pitchFamily="34" charset="0"/>
            </a:endParaRPr>
          </a:p>
        </p:txBody>
      </p:sp>
      <p:grpSp>
        <p:nvGrpSpPr>
          <p:cNvPr id="16" name="Group 15">
            <a:extLst>
              <a:ext uri="{FF2B5EF4-FFF2-40B4-BE49-F238E27FC236}">
                <a16:creationId xmlns:a16="http://schemas.microsoft.com/office/drawing/2014/main" id="{9FADE16B-1683-4D4E-8BBA-64EA95379C5A}"/>
              </a:ext>
            </a:extLst>
          </p:cNvPr>
          <p:cNvGrpSpPr/>
          <p:nvPr/>
        </p:nvGrpSpPr>
        <p:grpSpPr>
          <a:xfrm>
            <a:off x="5952931" y="964626"/>
            <a:ext cx="2621418" cy="1887310"/>
            <a:chOff x="6206401" y="1035889"/>
            <a:chExt cx="2361598" cy="1887310"/>
          </a:xfrm>
        </p:grpSpPr>
        <p:grpSp>
          <p:nvGrpSpPr>
            <p:cNvPr id="19" name="Group 18">
              <a:extLst>
                <a:ext uri="{FF2B5EF4-FFF2-40B4-BE49-F238E27FC236}">
                  <a16:creationId xmlns:a16="http://schemas.microsoft.com/office/drawing/2014/main" id="{7266DC0F-F49E-449D-A8F1-3749F24E910F}"/>
                </a:ext>
              </a:extLst>
            </p:cNvPr>
            <p:cNvGrpSpPr/>
            <p:nvPr/>
          </p:nvGrpSpPr>
          <p:grpSpPr>
            <a:xfrm>
              <a:off x="6206401" y="1035889"/>
              <a:ext cx="2361598" cy="1887310"/>
              <a:chOff x="5297714" y="741377"/>
              <a:chExt cx="2931886" cy="1828392"/>
            </a:xfrm>
          </p:grpSpPr>
          <p:sp>
            <p:nvSpPr>
              <p:cNvPr id="21" name="Rectangle 20">
                <a:extLst>
                  <a:ext uri="{FF2B5EF4-FFF2-40B4-BE49-F238E27FC236}">
                    <a16:creationId xmlns:a16="http://schemas.microsoft.com/office/drawing/2014/main" id="{87005462-E69C-4772-8908-A3A8DF831241}"/>
                  </a:ext>
                </a:extLst>
              </p:cNvPr>
              <p:cNvSpPr/>
              <p:nvPr/>
            </p:nvSpPr>
            <p:spPr>
              <a:xfrm>
                <a:off x="5297714" y="1258214"/>
                <a:ext cx="2931886" cy="1311555"/>
              </a:xfrm>
              <a:prstGeom prst="rect">
                <a:avLst/>
              </a:prstGeom>
              <a:solidFill>
                <a:schemeClr val="accent4">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 dirty="0">
                    <a:latin typeface="Arial" panose="020B0604020202020204" pitchFamily="34" charset="0"/>
                    <a:cs typeface="Arial" panose="020B0604020202020204" pitchFamily="34" charset="0"/>
                  </a:rPr>
                  <a:t>http://whc.unesco.org/include/tool_video.cfm?youtubeid=iiSFmP-InWw</a:t>
                </a:r>
              </a:p>
            </p:txBody>
          </p:sp>
          <p:sp>
            <p:nvSpPr>
              <p:cNvPr id="22" name="TextBox 21">
                <a:extLst>
                  <a:ext uri="{FF2B5EF4-FFF2-40B4-BE49-F238E27FC236}">
                    <a16:creationId xmlns:a16="http://schemas.microsoft.com/office/drawing/2014/main" id="{7E5F6FCA-9B0B-40AB-B3EE-1A29788C0606}"/>
                  </a:ext>
                </a:extLst>
              </p:cNvPr>
              <p:cNvSpPr txBox="1"/>
              <p:nvPr/>
            </p:nvSpPr>
            <p:spPr>
              <a:xfrm>
                <a:off x="5350930" y="1367427"/>
                <a:ext cx="2854699" cy="1043589"/>
              </a:xfrm>
              <a:prstGeom prst="rect">
                <a:avLst/>
              </a:prstGeom>
              <a:noFill/>
            </p:spPr>
            <p:txBody>
              <a:bodyPr wrap="square" rtlCol="0">
                <a:spAutoFit/>
              </a:bodyPr>
              <a:lstStyle/>
              <a:p>
                <a:r>
                  <a:rPr lang="zh-CN" altLang="en-US" sz="1600" dirty="0">
                    <a:latin typeface="Calibri Light" panose="020F0302020204030204" pitchFamily="34" charset="0"/>
                    <a:cs typeface="Calibri Light" panose="020F0302020204030204" pitchFamily="34" charset="0"/>
                  </a:rPr>
                  <a:t>第</a:t>
                </a:r>
                <a:r>
                  <a:rPr lang="en-US" altLang="zh-CN" sz="1600" dirty="0">
                    <a:latin typeface="Calibri Light" panose="020F0302020204030204" pitchFamily="34" charset="0"/>
                    <a:cs typeface="Calibri Light" panose="020F0302020204030204" pitchFamily="34" charset="0"/>
                  </a:rPr>
                  <a:t>12</a:t>
                </a:r>
                <a:r>
                  <a:rPr lang="zh-CN" altLang="en-US" sz="1600" dirty="0">
                    <a:latin typeface="Calibri Light" panose="020F0302020204030204" pitchFamily="34" charset="0"/>
                    <a:cs typeface="Calibri Light" panose="020F0302020204030204" pitchFamily="34" charset="0"/>
                  </a:rPr>
                  <a:t>章 </a:t>
                </a:r>
                <a:r>
                  <a:rPr lang="en-US" altLang="zh-CN" sz="1600" dirty="0">
                    <a:latin typeface="Calibri Light" panose="020F0302020204030204" pitchFamily="34" charset="0"/>
                    <a:cs typeface="Calibri Light" panose="020F0302020204030204" pitchFamily="34" charset="0"/>
                  </a:rPr>
                  <a:t>“</a:t>
                </a:r>
                <a:r>
                  <a:rPr lang="zh-CN" altLang="en-US" sz="1600" i="1" dirty="0">
                    <a:latin typeface="Calibri Light" panose="020F0302020204030204" pitchFamily="34" charset="0"/>
                    <a:cs typeface="Calibri Light" panose="020F0302020204030204" pitchFamily="34" charset="0"/>
                  </a:rPr>
                  <a:t>总结和结论</a:t>
                </a:r>
                <a:r>
                  <a:rPr lang="zh-CN" altLang="en-US" sz="1600" dirty="0">
                    <a:latin typeface="Calibri Light" panose="020F0302020204030204" pitchFamily="34" charset="0"/>
                    <a:cs typeface="Calibri Light" panose="020F0302020204030204" pitchFamily="34" charset="0"/>
                  </a:rPr>
                  <a:t> </a:t>
                </a:r>
                <a:r>
                  <a:rPr lang="en-US" altLang="zh-CN" sz="1600" dirty="0">
                    <a:latin typeface="Calibri Light" panose="020F0302020204030204" pitchFamily="34" charset="0"/>
                    <a:cs typeface="Calibri Light" panose="020F0302020204030204" pitchFamily="34" charset="0"/>
                  </a:rPr>
                  <a:t>”</a:t>
                </a:r>
                <a:r>
                  <a:rPr lang="zh-CN" altLang="en-US" sz="1600" dirty="0">
                    <a:latin typeface="Calibri Light" panose="020F0302020204030204" pitchFamily="34" charset="0"/>
                    <a:cs typeface="Calibri Light" panose="020F0302020204030204" pitchFamily="34" charset="0"/>
                  </a:rPr>
                  <a:t>与第</a:t>
                </a:r>
                <a:r>
                  <a:rPr lang="en-US" altLang="zh-CN" sz="1600" dirty="0">
                    <a:latin typeface="Calibri Light" panose="020F0302020204030204" pitchFamily="34" charset="0"/>
                    <a:cs typeface="Calibri Light" panose="020F0302020204030204" pitchFamily="34" charset="0"/>
                  </a:rPr>
                  <a:t>4</a:t>
                </a:r>
                <a:r>
                  <a:rPr lang="zh-CN" altLang="en-US" sz="1600" dirty="0">
                    <a:latin typeface="Calibri Light" panose="020F0302020204030204" pitchFamily="34" charset="0"/>
                    <a:cs typeface="Calibri Light" panose="020F0302020204030204" pitchFamily="34" charset="0"/>
                  </a:rPr>
                  <a:t>章有联系。无论您选择何种顺序填写问卷</a:t>
                </a:r>
                <a:r>
                  <a:rPr lang="en-US" altLang="zh-CN" sz="1600" dirty="0">
                    <a:latin typeface="Calibri Light" panose="020F0302020204030204" pitchFamily="34" charset="0"/>
                    <a:cs typeface="Calibri Light" panose="020F0302020204030204" pitchFamily="34" charset="0"/>
                  </a:rPr>
                  <a:t>--</a:t>
                </a:r>
                <a:r>
                  <a:rPr lang="zh-CN" altLang="en-US" sz="1600" dirty="0">
                    <a:latin typeface="Calibri Light" panose="020F0302020204030204" pitchFamily="34" charset="0"/>
                    <a:cs typeface="Calibri Light" panose="020F0302020204030204" pitchFamily="34" charset="0"/>
                  </a:rPr>
                  <a:t>您必须在第</a:t>
                </a:r>
                <a:r>
                  <a:rPr lang="en-US" altLang="zh-CN" sz="1600" dirty="0">
                    <a:latin typeface="Calibri Light" panose="020F0302020204030204" pitchFamily="34" charset="0"/>
                    <a:cs typeface="Calibri Light" panose="020F0302020204030204" pitchFamily="34" charset="0"/>
                  </a:rPr>
                  <a:t>12</a:t>
                </a:r>
                <a:r>
                  <a:rPr lang="zh-CN" altLang="en-US" sz="1600" dirty="0">
                    <a:latin typeface="Calibri Light" panose="020F0302020204030204" pitchFamily="34" charset="0"/>
                    <a:cs typeface="Calibri Light" panose="020F0302020204030204" pitchFamily="34" charset="0"/>
                  </a:rPr>
                  <a:t>章之前填写第</a:t>
                </a:r>
                <a:r>
                  <a:rPr lang="en-US" altLang="zh-CN" sz="1600" dirty="0">
                    <a:latin typeface="Calibri Light" panose="020F0302020204030204" pitchFamily="34" charset="0"/>
                    <a:cs typeface="Calibri Light" panose="020F0302020204030204" pitchFamily="34" charset="0"/>
                  </a:rPr>
                  <a:t>4</a:t>
                </a:r>
                <a:r>
                  <a:rPr lang="zh-CN" altLang="en-US" sz="1600" dirty="0">
                    <a:latin typeface="Calibri Light" panose="020F0302020204030204" pitchFamily="34" charset="0"/>
                    <a:cs typeface="Calibri Light" panose="020F0302020204030204" pitchFamily="34" charset="0"/>
                  </a:rPr>
                  <a:t>章。</a:t>
                </a:r>
                <a:endParaRPr lang="en-GB" sz="1600" dirty="0">
                  <a:latin typeface="Calibri Light" panose="020F0302020204030204" pitchFamily="34" charset="0"/>
                  <a:cs typeface="Calibri Light" panose="020F0302020204030204" pitchFamily="34" charset="0"/>
                </a:endParaRPr>
              </a:p>
            </p:txBody>
          </p:sp>
          <p:sp>
            <p:nvSpPr>
              <p:cNvPr id="23" name="Rectangle 22">
                <a:extLst>
                  <a:ext uri="{FF2B5EF4-FFF2-40B4-BE49-F238E27FC236}">
                    <a16:creationId xmlns:a16="http://schemas.microsoft.com/office/drawing/2014/main" id="{41EEE95A-F9CD-46AA-8F30-89B3E8689A9D}"/>
                  </a:ext>
                </a:extLst>
              </p:cNvPr>
              <p:cNvSpPr/>
              <p:nvPr/>
            </p:nvSpPr>
            <p:spPr>
              <a:xfrm>
                <a:off x="5297714" y="741377"/>
                <a:ext cx="2931886" cy="482064"/>
              </a:xfrm>
              <a:prstGeom prst="rect">
                <a:avLst/>
              </a:prstGeom>
              <a:solidFill>
                <a:schemeClr val="bg1">
                  <a:lumMod val="6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8163"/>
                <a:r>
                  <a:rPr lang="zh-CN" altLang="en-US" sz="1600" b="1" dirty="0">
                    <a:solidFill>
                      <a:schemeClr val="bg1"/>
                    </a:solidFill>
                    <a:latin typeface="Calibri" panose="020F0502020204030204" pitchFamily="34" charset="0"/>
                    <a:cs typeface="Calibri" panose="020F0502020204030204" pitchFamily="34" charset="0"/>
                  </a:rPr>
                  <a:t>影响遗产地的因素</a:t>
                </a:r>
                <a:endParaRPr lang="en-US" sz="1600" b="1" dirty="0">
                  <a:solidFill>
                    <a:schemeClr val="bg1"/>
                  </a:solidFill>
                  <a:latin typeface="Calibri" panose="020F0502020204030204" pitchFamily="34" charset="0"/>
                  <a:cs typeface="Calibri" panose="020F0502020204030204" pitchFamily="34" charset="0"/>
                </a:endParaRPr>
              </a:p>
            </p:txBody>
          </p:sp>
        </p:grpSp>
        <p:pic>
          <p:nvPicPr>
            <p:cNvPr id="20" name="Picture 19">
              <a:extLst>
                <a:ext uri="{FF2B5EF4-FFF2-40B4-BE49-F238E27FC236}">
                  <a16:creationId xmlns:a16="http://schemas.microsoft.com/office/drawing/2014/main" id="{EFF4C922-16EE-4ADB-9C2F-FEEADCFAD6AA}"/>
                </a:ext>
              </a:extLst>
            </p:cNvPr>
            <p:cNvPicPr>
              <a:picLocks noChangeAspect="1"/>
            </p:cNvPicPr>
            <p:nvPr/>
          </p:nvPicPr>
          <p:blipFill>
            <a:blip r:embed="rId4"/>
            <a:stretch>
              <a:fillRect/>
            </a:stretch>
          </p:blipFill>
          <p:spPr>
            <a:xfrm>
              <a:off x="6341212" y="1071433"/>
              <a:ext cx="354863" cy="355018"/>
            </a:xfrm>
            <a:prstGeom prst="rect">
              <a:avLst/>
            </a:prstGeom>
          </p:spPr>
        </p:pic>
      </p:grpSp>
      <p:sp>
        <p:nvSpPr>
          <p:cNvPr id="12" name="文本框 11">
            <a:extLst>
              <a:ext uri="{FF2B5EF4-FFF2-40B4-BE49-F238E27FC236}">
                <a16:creationId xmlns:a16="http://schemas.microsoft.com/office/drawing/2014/main" id="{B70C673A-C2EB-4547-8EDA-48AAC765EBF8}"/>
              </a:ext>
            </a:extLst>
          </p:cNvPr>
          <p:cNvSpPr txBox="1"/>
          <p:nvPr/>
        </p:nvSpPr>
        <p:spPr>
          <a:xfrm>
            <a:off x="752125" y="3480580"/>
            <a:ext cx="8510258" cy="307777"/>
          </a:xfrm>
          <a:prstGeom prst="rect">
            <a:avLst/>
          </a:prstGeom>
          <a:noFill/>
        </p:spPr>
        <p:txBody>
          <a:bodyPr wrap="square" rtlCol="0">
            <a:spAutoFit/>
          </a:bodyPr>
          <a:lstStyle/>
          <a:p>
            <a:pPr algn="just"/>
            <a:r>
              <a:rPr lang="zh-CN" altLang="en-US" sz="1400" dirty="0">
                <a:highlight>
                  <a:srgbClr val="FFFF00"/>
                </a:highlight>
              </a:rPr>
              <a:t>说明：要求明确世界遗产的哪条价值标准和相关的价值特征要素受到影响，以及准备采取的行动。</a:t>
            </a:r>
          </a:p>
        </p:txBody>
      </p:sp>
    </p:spTree>
    <p:extLst>
      <p:ext uri="{BB962C8B-B14F-4D97-AF65-F5344CB8AC3E}">
        <p14:creationId xmlns:p14="http://schemas.microsoft.com/office/powerpoint/2010/main" val="2288701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Left-Right Arrow 52"/>
          <p:cNvSpPr/>
          <p:nvPr/>
        </p:nvSpPr>
        <p:spPr>
          <a:xfrm>
            <a:off x="5622913" y="2398307"/>
            <a:ext cx="461107" cy="187570"/>
          </a:xfrm>
          <a:prstGeom prst="lef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9" name="TextBox 8"/>
          <p:cNvSpPr txBox="1"/>
          <p:nvPr/>
        </p:nvSpPr>
        <p:spPr>
          <a:xfrm>
            <a:off x="1060211" y="4127441"/>
            <a:ext cx="2098312" cy="307777"/>
          </a:xfrm>
          <a:prstGeom prst="rect">
            <a:avLst/>
          </a:prstGeom>
          <a:noFill/>
        </p:spPr>
        <p:txBody>
          <a:bodyPr wrap="square" rtlCol="0">
            <a:spAutoFit/>
          </a:bodyPr>
          <a:lstStyle/>
          <a:p>
            <a:pPr algn="ctr"/>
            <a:r>
              <a:rPr lang="zh-CN" altLang="en-US" sz="1400" dirty="0">
                <a:solidFill>
                  <a:schemeClr val="tx1">
                    <a:lumMod val="65000"/>
                    <a:lumOff val="35000"/>
                  </a:schemeClr>
                </a:solidFill>
              </a:rPr>
              <a:t>遗产地管理者手册</a:t>
            </a:r>
            <a:endParaRPr lang="en-GB" sz="1400" dirty="0">
              <a:solidFill>
                <a:schemeClr val="tx1">
                  <a:lumMod val="65000"/>
                  <a:lumOff val="35000"/>
                </a:schemeClr>
              </a:solidFill>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4438"/>
          <a:stretch/>
        </p:blipFill>
        <p:spPr>
          <a:xfrm>
            <a:off x="3308749" y="1042702"/>
            <a:ext cx="2205004" cy="2862888"/>
          </a:xfrm>
          <a:prstGeom prst="rect">
            <a:avLst/>
          </a:prstGeom>
        </p:spPr>
      </p:pic>
      <p:pic>
        <p:nvPicPr>
          <p:cNvPr id="50" name="Picture 49"/>
          <p:cNvPicPr>
            <a:picLocks noChangeAspect="1"/>
          </p:cNvPicPr>
          <p:nvPr/>
        </p:nvPicPr>
        <p:blipFill rotWithShape="1">
          <a:blip r:embed="rId4">
            <a:extLst>
              <a:ext uri="{28A0092B-C50C-407E-A947-70E740481C1C}">
                <a14:useLocalDpi xmlns:a14="http://schemas.microsoft.com/office/drawing/2010/main" val="0"/>
              </a:ext>
            </a:extLst>
          </a:blip>
          <a:srcRect b="6034"/>
          <a:stretch/>
        </p:blipFill>
        <p:spPr>
          <a:xfrm>
            <a:off x="947827" y="1042702"/>
            <a:ext cx="2098312" cy="2862888"/>
          </a:xfrm>
          <a:prstGeom prst="rect">
            <a:avLst/>
          </a:prstGeom>
          <a:ln>
            <a:noFill/>
          </a:ln>
          <a:effectLst>
            <a:outerShdw blurRad="50800" dist="38100" dir="3420000" algn="tl" rotWithShape="0">
              <a:prstClr val="black">
                <a:alpha val="48000"/>
              </a:prstClr>
            </a:outerShdw>
          </a:effec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1856" y="943961"/>
            <a:ext cx="2149508" cy="3041918"/>
          </a:xfrm>
          <a:prstGeom prst="rect">
            <a:avLst/>
          </a:prstGeom>
        </p:spPr>
      </p:pic>
      <p:sp>
        <p:nvSpPr>
          <p:cNvPr id="15" name="CasellaDiTesto 1"/>
          <p:cNvSpPr txBox="1"/>
          <p:nvPr/>
        </p:nvSpPr>
        <p:spPr>
          <a:xfrm>
            <a:off x="55986" y="534278"/>
            <a:ext cx="8158849" cy="338554"/>
          </a:xfrm>
          <a:prstGeom prst="rect">
            <a:avLst/>
          </a:prstGeom>
          <a:noFill/>
        </p:spPr>
        <p:txBody>
          <a:bodyPr wrap="square" rtlCol="0">
            <a:spAutoFit/>
          </a:bodyPr>
          <a:lstStyle/>
          <a:p>
            <a:pPr lvl="1"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cs typeface="Calibri Light" panose="020F0302020204030204" pitchFamily="34" charset="0"/>
              </a:rPr>
              <a:t>培训和指导工具</a:t>
            </a:r>
          </a:p>
        </p:txBody>
      </p:sp>
      <p:sp>
        <p:nvSpPr>
          <p:cNvPr id="16" name="CasellaDiTesto 1"/>
          <p:cNvSpPr txBox="1"/>
          <p:nvPr/>
        </p:nvSpPr>
        <p:spPr>
          <a:xfrm>
            <a:off x="515258" y="138822"/>
            <a:ext cx="8628742" cy="430887"/>
          </a:xfrm>
          <a:prstGeom prst="rect">
            <a:avLst/>
          </a:prstGeom>
          <a:noFill/>
          <a:ln>
            <a:noFill/>
          </a:ln>
        </p:spPr>
        <p:txBody>
          <a:bodyPr wrap="square" rtlCol="0">
            <a:spAutoFit/>
          </a:bodyPr>
          <a:lstStyle/>
          <a:p>
            <a:r>
              <a:rPr lang="zh-CN" altLang="en-US" sz="2200" b="1" dirty="0">
                <a:solidFill>
                  <a:srgbClr val="61A0DB"/>
                </a:solidFill>
                <a:cs typeface="Calibri" panose="020F0502020204030204" pitchFamily="34" charset="0"/>
              </a:rPr>
              <a:t>定期报告调查问卷概览</a:t>
            </a:r>
            <a:endParaRPr lang="en-GB" sz="2200" b="1" dirty="0">
              <a:solidFill>
                <a:srgbClr val="61A0DB"/>
              </a:solidFill>
              <a:cs typeface="Calibri" panose="020F0502020204030204" pitchFamily="34" charset="0"/>
            </a:endParaRPr>
          </a:p>
        </p:txBody>
      </p:sp>
      <p:sp>
        <p:nvSpPr>
          <p:cNvPr id="17" name="TextBox 16"/>
          <p:cNvSpPr txBox="1"/>
          <p:nvPr/>
        </p:nvSpPr>
        <p:spPr>
          <a:xfrm>
            <a:off x="4829628" y="4170980"/>
            <a:ext cx="3101391" cy="307777"/>
          </a:xfrm>
          <a:prstGeom prst="rect">
            <a:avLst/>
          </a:prstGeom>
          <a:noFill/>
        </p:spPr>
        <p:txBody>
          <a:bodyPr wrap="square" rtlCol="0">
            <a:spAutoFit/>
          </a:bodyPr>
          <a:lstStyle/>
          <a:p>
            <a:pPr algn="ctr"/>
            <a:r>
              <a:rPr lang="zh-CN" altLang="en-US" sz="1400" dirty="0">
                <a:solidFill>
                  <a:schemeClr val="tx1">
                    <a:lumMod val="65000"/>
                    <a:lumOff val="35000"/>
                  </a:schemeClr>
                </a:solidFill>
                <a:latin typeface="+mn-ea"/>
              </a:rPr>
              <a:t>关键术语（在线和</a:t>
            </a:r>
            <a:r>
              <a:rPr lang="en-US" altLang="zh-CN" sz="1400" dirty="0">
                <a:solidFill>
                  <a:schemeClr val="tx1">
                    <a:lumMod val="65000"/>
                    <a:lumOff val="35000"/>
                  </a:schemeClr>
                </a:solidFill>
                <a:latin typeface="+mn-ea"/>
              </a:rPr>
              <a:t>PDF</a:t>
            </a:r>
            <a:r>
              <a:rPr lang="zh-CN" altLang="en-US" sz="1400" dirty="0">
                <a:solidFill>
                  <a:schemeClr val="tx1">
                    <a:lumMod val="65000"/>
                    <a:lumOff val="35000"/>
                  </a:schemeClr>
                </a:solidFill>
                <a:latin typeface="+mn-ea"/>
              </a:rPr>
              <a:t>格式）</a:t>
            </a:r>
            <a:endParaRPr lang="en-GB" sz="1400" dirty="0">
              <a:solidFill>
                <a:schemeClr val="tx1">
                  <a:lumMod val="65000"/>
                  <a:lumOff val="35000"/>
                </a:schemeClr>
              </a:solidFill>
              <a:latin typeface="+mn-ea"/>
            </a:endParaRPr>
          </a:p>
        </p:txBody>
      </p:sp>
    </p:spTree>
    <p:extLst>
      <p:ext uri="{BB962C8B-B14F-4D97-AF65-F5344CB8AC3E}">
        <p14:creationId xmlns:p14="http://schemas.microsoft.com/office/powerpoint/2010/main" val="390621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75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876547" y="824227"/>
            <a:ext cx="4802400" cy="280799"/>
          </a:xfrm>
          <a:prstGeom prst="rect">
            <a:avLst/>
          </a:prstGeom>
          <a:solidFill>
            <a:schemeClr val="bg1"/>
          </a:solidFill>
          <a:ln w="3175">
            <a:solidFill>
              <a:schemeClr val="accent1">
                <a:lumMod val="60000"/>
                <a:lumOff val="40000"/>
              </a:schemeClr>
            </a:solidFill>
          </a:ln>
        </p:spPr>
        <p:txBody>
          <a:bodyPr wrap="none" tIns="36000" rtlCol="0">
            <a:noAutofit/>
          </a:bodyPr>
          <a:lstStyle/>
          <a:p>
            <a:pPr marL="285750" indent="-285750">
              <a:buClr>
                <a:schemeClr val="bg1">
                  <a:lumMod val="50000"/>
                </a:schemeClr>
              </a:buClr>
              <a:buFont typeface="Wingdings 3" panose="05040102010807070707" pitchFamily="18" charset="2"/>
              <a:buChar char=""/>
            </a:pPr>
            <a:r>
              <a:rPr lang="fr-FR" sz="1000" dirty="0">
                <a:solidFill>
                  <a:schemeClr val="accent5">
                    <a:lumMod val="75000"/>
                  </a:schemeClr>
                </a:solidFill>
                <a:latin typeface="Arial" panose="020B0604020202020204" pitchFamily="34" charset="0"/>
                <a:cs typeface="Arial" panose="020B0604020202020204" pitchFamily="34" charset="0"/>
              </a:rPr>
              <a:t>4. </a:t>
            </a:r>
            <a:r>
              <a:rPr lang="fr-FR" sz="1200" dirty="0">
                <a:solidFill>
                  <a:schemeClr val="accent5">
                    <a:lumMod val="75000"/>
                  </a:schemeClr>
                </a:solidFill>
              </a:rPr>
              <a:t> </a:t>
            </a:r>
            <a:r>
              <a:rPr lang="fr-FR" sz="1000" dirty="0" err="1">
                <a:solidFill>
                  <a:schemeClr val="accent5">
                    <a:lumMod val="75000"/>
                  </a:schemeClr>
                </a:solidFill>
                <a:latin typeface="Arial" panose="020B0604020202020204" pitchFamily="34" charset="0"/>
                <a:cs typeface="Arial" panose="020B0604020202020204" pitchFamily="34" charset="0"/>
              </a:rPr>
              <a:t>Factors</a:t>
            </a:r>
            <a:r>
              <a:rPr lang="fr-FR" sz="1000" dirty="0">
                <a:solidFill>
                  <a:schemeClr val="accent5">
                    <a:lumMod val="75000"/>
                  </a:schemeClr>
                </a:solidFill>
                <a:latin typeface="Arial" panose="020B0604020202020204" pitchFamily="34" charset="0"/>
                <a:cs typeface="Arial" panose="020B0604020202020204" pitchFamily="34" charset="0"/>
              </a:rPr>
              <a:t> </a:t>
            </a:r>
            <a:r>
              <a:rPr lang="fr-FR" sz="1000" dirty="0" err="1">
                <a:solidFill>
                  <a:schemeClr val="accent5">
                    <a:lumMod val="75000"/>
                  </a:schemeClr>
                </a:solidFill>
                <a:latin typeface="Arial" panose="020B0604020202020204" pitchFamily="34" charset="0"/>
                <a:cs typeface="Arial" panose="020B0604020202020204" pitchFamily="34" charset="0"/>
              </a:rPr>
              <a:t>Affecting</a:t>
            </a:r>
            <a:r>
              <a:rPr lang="fr-FR" sz="1000" dirty="0">
                <a:solidFill>
                  <a:schemeClr val="accent5">
                    <a:lumMod val="75000"/>
                  </a:schemeClr>
                </a:solidFill>
                <a:latin typeface="Arial" panose="020B0604020202020204" pitchFamily="34" charset="0"/>
                <a:cs typeface="Arial" panose="020B0604020202020204" pitchFamily="34" charset="0"/>
              </a:rPr>
              <a:t> the </a:t>
            </a:r>
            <a:r>
              <a:rPr lang="fr-FR" sz="1000" dirty="0" err="1">
                <a:solidFill>
                  <a:schemeClr val="accent5">
                    <a:lumMod val="75000"/>
                  </a:schemeClr>
                </a:solidFill>
                <a:latin typeface="Arial" panose="020B0604020202020204" pitchFamily="34" charset="0"/>
                <a:cs typeface="Arial" panose="020B0604020202020204" pitchFamily="34" charset="0"/>
              </a:rPr>
              <a:t>Property</a:t>
            </a:r>
            <a:r>
              <a:rPr lang="fr-FR" sz="1000" dirty="0">
                <a:solidFill>
                  <a:schemeClr val="accent5">
                    <a:lumMod val="75000"/>
                  </a:schemeClr>
                </a:solidFill>
                <a:latin typeface="Arial" panose="020B0604020202020204" pitchFamily="34" charset="0"/>
                <a:cs typeface="Arial" panose="020B0604020202020204" pitchFamily="34" charset="0"/>
              </a:rPr>
              <a:t> </a:t>
            </a:r>
            <a:r>
              <a:rPr lang="fr-FR" sz="900" dirty="0">
                <a:solidFill>
                  <a:schemeClr val="accent3">
                    <a:lumMod val="75000"/>
                  </a:schemeClr>
                </a:solidFill>
                <a:latin typeface="Arial" panose="020B0604020202020204" pitchFamily="34" charset="0"/>
                <a:cs typeface="Arial" panose="020B0604020202020204" pitchFamily="34" charset="0"/>
              </a:rPr>
              <a:t>(Questions 4.15) </a:t>
            </a:r>
            <a:endParaRPr lang="en-US" sz="1200" dirty="0">
              <a:solidFill>
                <a:schemeClr val="accent3">
                  <a:lumMod val="75000"/>
                </a:schemeClr>
              </a:solidFill>
              <a:latin typeface="Arial" panose="020B0604020202020204" pitchFamily="34" charset="0"/>
              <a:cs typeface="Arial" panose="020B0604020202020204" pitchFamily="34" charset="0"/>
            </a:endParaRPr>
          </a:p>
        </p:txBody>
      </p:sp>
      <p:grpSp>
        <p:nvGrpSpPr>
          <p:cNvPr id="9" name="Group 8"/>
          <p:cNvGrpSpPr/>
          <p:nvPr/>
        </p:nvGrpSpPr>
        <p:grpSpPr>
          <a:xfrm>
            <a:off x="6206401" y="1035889"/>
            <a:ext cx="2361598" cy="1887310"/>
            <a:chOff x="6206401" y="1035889"/>
            <a:chExt cx="2361598" cy="1887310"/>
          </a:xfrm>
        </p:grpSpPr>
        <p:grpSp>
          <p:nvGrpSpPr>
            <p:cNvPr id="10" name="Group 9"/>
            <p:cNvGrpSpPr/>
            <p:nvPr/>
          </p:nvGrpSpPr>
          <p:grpSpPr>
            <a:xfrm>
              <a:off x="6206401" y="1035889"/>
              <a:ext cx="2361598" cy="1887310"/>
              <a:chOff x="5297714" y="741377"/>
              <a:chExt cx="2931886" cy="1828392"/>
            </a:xfrm>
          </p:grpSpPr>
          <p:sp>
            <p:nvSpPr>
              <p:cNvPr id="12" name="Rectangle 11"/>
              <p:cNvSpPr/>
              <p:nvPr/>
            </p:nvSpPr>
            <p:spPr>
              <a:xfrm>
                <a:off x="5297714" y="1258214"/>
                <a:ext cx="2931886" cy="1311555"/>
              </a:xfrm>
              <a:prstGeom prst="rect">
                <a:avLst/>
              </a:prstGeom>
              <a:solidFill>
                <a:schemeClr val="accent4">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 dirty="0">
                    <a:latin typeface="Arial" panose="020B0604020202020204" pitchFamily="34" charset="0"/>
                    <a:cs typeface="Arial" panose="020B0604020202020204" pitchFamily="34" charset="0"/>
                  </a:rPr>
                  <a:t>http://whc.unesco.org/include/tool_video.cfm?youtubeid=iiSFmP-InWw</a:t>
                </a:r>
              </a:p>
            </p:txBody>
          </p:sp>
          <p:sp>
            <p:nvSpPr>
              <p:cNvPr id="13" name="TextBox 12"/>
              <p:cNvSpPr txBox="1"/>
              <p:nvPr/>
            </p:nvSpPr>
            <p:spPr>
              <a:xfrm>
                <a:off x="5350930" y="1367427"/>
                <a:ext cx="2854699" cy="909414"/>
              </a:xfrm>
              <a:prstGeom prst="rect">
                <a:avLst/>
              </a:prstGeom>
              <a:noFill/>
            </p:spPr>
            <p:txBody>
              <a:bodyPr wrap="square" rtlCol="0">
                <a:spAutoFit/>
              </a:bodyPr>
              <a:lstStyle/>
              <a:p>
                <a:r>
                  <a:rPr lang="en-GB" sz="1100" dirty="0">
                    <a:latin typeface="Calibri Light" panose="020F0302020204030204" pitchFamily="34" charset="0"/>
                    <a:cs typeface="Calibri Light" panose="020F0302020204030204" pitchFamily="34" charset="0"/>
                  </a:rPr>
                  <a:t>Chapter 12 </a:t>
                </a:r>
                <a:r>
                  <a:rPr lang="en-GB" sz="1100" i="1" dirty="0">
                    <a:latin typeface="Calibri Light" panose="020F0302020204030204" pitchFamily="34" charset="0"/>
                    <a:cs typeface="Calibri Light" panose="020F0302020204030204" pitchFamily="34" charset="0"/>
                  </a:rPr>
                  <a:t>‘Summary and Conclusions’ </a:t>
                </a:r>
                <a:r>
                  <a:rPr lang="en-GB" sz="1100" dirty="0">
                    <a:latin typeface="Calibri Light" panose="020F0302020204030204" pitchFamily="34" charset="0"/>
                    <a:cs typeface="Calibri Light" panose="020F0302020204030204" pitchFamily="34" charset="0"/>
                  </a:rPr>
                  <a:t>is linked to Chapter 4 . No matter what order you choose to fill out the questionnaire – you must fill out Chapter 4 before Chapter 12 </a:t>
                </a:r>
              </a:p>
            </p:txBody>
          </p:sp>
          <p:sp>
            <p:nvSpPr>
              <p:cNvPr id="14" name="Rectangle 13"/>
              <p:cNvSpPr/>
              <p:nvPr/>
            </p:nvSpPr>
            <p:spPr>
              <a:xfrm>
                <a:off x="5297714" y="741377"/>
                <a:ext cx="2931886" cy="482064"/>
              </a:xfrm>
              <a:prstGeom prst="rect">
                <a:avLst/>
              </a:prstGeom>
              <a:solidFill>
                <a:schemeClr val="bg1">
                  <a:lumMod val="6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8163"/>
                <a:r>
                  <a:rPr lang="en-GB" sz="1200" b="1" dirty="0">
                    <a:solidFill>
                      <a:schemeClr val="bg1"/>
                    </a:solidFill>
                    <a:latin typeface="Calibri" panose="020F0502020204030204" pitchFamily="34" charset="0"/>
                    <a:cs typeface="Calibri" panose="020F0502020204030204" pitchFamily="34" charset="0"/>
                  </a:rPr>
                  <a:t>Factors affecting the property</a:t>
                </a:r>
                <a:endParaRPr lang="en-US" sz="1200" b="1" dirty="0">
                  <a:solidFill>
                    <a:schemeClr val="bg1"/>
                  </a:solidFill>
                  <a:latin typeface="Calibri" panose="020F0502020204030204" pitchFamily="34" charset="0"/>
                  <a:cs typeface="Calibri" panose="020F0502020204030204" pitchFamily="34" charset="0"/>
                </a:endParaRPr>
              </a:p>
            </p:txBody>
          </p:sp>
        </p:grpSp>
        <p:pic>
          <p:nvPicPr>
            <p:cNvPr id="11" name="Picture 10"/>
            <p:cNvPicPr>
              <a:picLocks noChangeAspect="1"/>
            </p:cNvPicPr>
            <p:nvPr/>
          </p:nvPicPr>
          <p:blipFill>
            <a:blip r:embed="rId3"/>
            <a:stretch>
              <a:fillRect/>
            </a:stretch>
          </p:blipFill>
          <p:spPr>
            <a:xfrm>
              <a:off x="6341212" y="1071433"/>
              <a:ext cx="354863" cy="355018"/>
            </a:xfrm>
            <a:prstGeom prst="rect">
              <a:avLst/>
            </a:prstGeom>
          </p:spPr>
        </p:pic>
      </p:gr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074" y="1046205"/>
            <a:ext cx="4917300" cy="2242746"/>
          </a:xfrm>
          <a:prstGeom prst="rect">
            <a:avLst/>
          </a:prstGeom>
        </p:spPr>
      </p:pic>
      <p:sp>
        <p:nvSpPr>
          <p:cNvPr id="17" name="CasellaDiTesto 1"/>
          <p:cNvSpPr txBox="1"/>
          <p:nvPr/>
        </p:nvSpPr>
        <p:spPr>
          <a:xfrm>
            <a:off x="515258" y="34047"/>
            <a:ext cx="8628742" cy="430887"/>
          </a:xfrm>
          <a:prstGeom prst="rect">
            <a:avLst/>
          </a:prstGeom>
          <a:noFill/>
          <a:ln>
            <a:noFill/>
          </a:ln>
        </p:spPr>
        <p:txBody>
          <a:bodyPr wrap="square" rtlCol="0">
            <a:spAutoFit/>
          </a:bodyPr>
          <a:lstStyle/>
          <a:p>
            <a:r>
              <a:rPr lang="en-GB" sz="2200" b="1" dirty="0">
                <a:solidFill>
                  <a:schemeClr val="accent4">
                    <a:lumMod val="75000"/>
                  </a:schemeClr>
                </a:solidFill>
                <a:latin typeface="+mj-lt"/>
                <a:cs typeface="Calibri" panose="020F0502020204030204" pitchFamily="34" charset="0"/>
              </a:rPr>
              <a:t>Section II</a:t>
            </a:r>
          </a:p>
        </p:txBody>
      </p:sp>
      <p:sp>
        <p:nvSpPr>
          <p:cNvPr id="18" name="CasellaDiTesto 1"/>
          <p:cNvSpPr txBox="1"/>
          <p:nvPr/>
        </p:nvSpPr>
        <p:spPr>
          <a:xfrm>
            <a:off x="515258" y="408299"/>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Chapter 4: </a:t>
            </a:r>
            <a:r>
              <a:rPr lang="en-GB" sz="1400" b="1" dirty="0">
                <a:solidFill>
                  <a:schemeClr val="accent3">
                    <a:lumMod val="50000"/>
                  </a:schemeClr>
                </a:solidFill>
                <a:cs typeface="Calibri Light" panose="020F0302020204030204" pitchFamily="34" charset="0"/>
              </a:rPr>
              <a:t>Factors Affecting the Property - </a:t>
            </a:r>
            <a:r>
              <a:rPr lang="en-GB" sz="1400" dirty="0">
                <a:solidFill>
                  <a:schemeClr val="accent3">
                    <a:lumMod val="50000"/>
                  </a:schemeClr>
                </a:solidFill>
                <a:cs typeface="Calibri Light" panose="020F0302020204030204" pitchFamily="34" charset="0"/>
              </a:rPr>
              <a:t>World Heritage criteria and attributes affected</a:t>
            </a:r>
          </a:p>
        </p:txBody>
      </p:sp>
    </p:spTree>
    <p:extLst>
      <p:ext uri="{BB962C8B-B14F-4D97-AF65-F5344CB8AC3E}">
        <p14:creationId xmlns:p14="http://schemas.microsoft.com/office/powerpoint/2010/main" val="175846417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p:nvPr/>
        </p:nvPicPr>
        <p:blipFill rotWithShape="1">
          <a:blip r:embed="rId3"/>
          <a:srcRect l="28551" t="41469" r="26122" b="23482"/>
          <a:stretch/>
        </p:blipFill>
        <p:spPr bwMode="auto">
          <a:xfrm>
            <a:off x="962115" y="880044"/>
            <a:ext cx="6479833" cy="3510887"/>
          </a:xfrm>
          <a:prstGeom prst="rect">
            <a:avLst/>
          </a:prstGeom>
          <a:ln>
            <a:noFill/>
          </a:ln>
          <a:extLst>
            <a:ext uri="{53640926-AAD7-44D8-BBD7-CCE9431645EC}">
              <a14:shadowObscured xmlns:a14="http://schemas.microsoft.com/office/drawing/2010/main"/>
            </a:ext>
          </a:extLst>
        </p:spPr>
      </p:pic>
      <p:sp>
        <p:nvSpPr>
          <p:cNvPr id="5" name="CasellaDiTesto 1"/>
          <p:cNvSpPr txBox="1"/>
          <p:nvPr/>
        </p:nvSpPr>
        <p:spPr>
          <a:xfrm>
            <a:off x="543251" y="408299"/>
            <a:ext cx="8628742" cy="338554"/>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latin typeface="+mn-ea"/>
                <a:cs typeface="Calibri Light" panose="020F0302020204030204" pitchFamily="34" charset="0"/>
              </a:rPr>
              <a:t>第</a:t>
            </a:r>
            <a:r>
              <a:rPr lang="en-US" sz="1600" b="1" dirty="0">
                <a:solidFill>
                  <a:schemeClr val="accent3">
                    <a:lumMod val="50000"/>
                  </a:schemeClr>
                </a:solidFill>
                <a:latin typeface="+mn-ea"/>
                <a:cs typeface="Calibri Light" panose="020F0302020204030204" pitchFamily="34" charset="0"/>
              </a:rPr>
              <a:t> 4</a:t>
            </a:r>
            <a:r>
              <a:rPr lang="zh-CN" altLang="en-US" sz="1600" b="1" dirty="0">
                <a:solidFill>
                  <a:schemeClr val="accent3">
                    <a:lumMod val="50000"/>
                  </a:schemeClr>
                </a:solidFill>
                <a:latin typeface="+mn-ea"/>
                <a:cs typeface="Calibri Light" panose="020F0302020204030204" pitchFamily="34" charset="0"/>
              </a:rPr>
              <a:t>章</a:t>
            </a:r>
            <a:r>
              <a:rPr lang="en-US" sz="1600" b="1" dirty="0">
                <a:solidFill>
                  <a:schemeClr val="accent3">
                    <a:lumMod val="50000"/>
                  </a:schemeClr>
                </a:solidFill>
                <a:latin typeface="+mn-ea"/>
                <a:cs typeface="Calibri Light" panose="020F0302020204030204" pitchFamily="34" charset="0"/>
              </a:rPr>
              <a:t>: </a:t>
            </a:r>
            <a:r>
              <a:rPr lang="zh-CN" altLang="en-US" sz="1600" b="1" dirty="0">
                <a:solidFill>
                  <a:schemeClr val="accent3">
                    <a:lumMod val="50000"/>
                  </a:schemeClr>
                </a:solidFill>
                <a:latin typeface="+mn-ea"/>
                <a:cs typeface="Calibri Light" panose="020F0302020204030204" pitchFamily="34" charset="0"/>
              </a:rPr>
              <a:t>影响遗产地的因素</a:t>
            </a:r>
            <a:r>
              <a:rPr lang="en-GB" sz="1600" b="1" dirty="0">
                <a:solidFill>
                  <a:schemeClr val="accent3">
                    <a:lumMod val="50000"/>
                  </a:schemeClr>
                </a:solidFill>
                <a:latin typeface="+mn-ea"/>
                <a:cs typeface="Calibri Light" panose="020F0302020204030204" pitchFamily="34" charset="0"/>
              </a:rPr>
              <a:t>- </a:t>
            </a:r>
            <a:r>
              <a:rPr lang="en-GB" sz="1600" dirty="0">
                <a:solidFill>
                  <a:schemeClr val="accent3">
                    <a:lumMod val="50000"/>
                  </a:schemeClr>
                </a:solidFill>
                <a:latin typeface="+mn-ea"/>
                <a:cs typeface="Calibri Light" panose="020F0302020204030204" pitchFamily="34" charset="0"/>
              </a:rPr>
              <a:t> </a:t>
            </a:r>
            <a:r>
              <a:rPr lang="zh-CN" altLang="en-US" sz="1600" dirty="0">
                <a:solidFill>
                  <a:schemeClr val="accent3">
                    <a:lumMod val="50000"/>
                  </a:schemeClr>
                </a:solidFill>
                <a:latin typeface="+mn-ea"/>
                <a:cs typeface="Calibri Light" panose="020F0302020204030204" pitchFamily="34" charset="0"/>
              </a:rPr>
              <a:t>特殊情况</a:t>
            </a:r>
            <a:endParaRPr lang="en-GB" sz="1600" b="1" dirty="0">
              <a:solidFill>
                <a:schemeClr val="accent3">
                  <a:lumMod val="50000"/>
                </a:schemeClr>
              </a:solidFill>
              <a:latin typeface="+mn-ea"/>
              <a:cs typeface="Calibri Light" panose="020F0302020204030204" pitchFamily="34" charset="0"/>
            </a:endParaRPr>
          </a:p>
        </p:txBody>
      </p:sp>
      <p:sp>
        <p:nvSpPr>
          <p:cNvPr id="8" name="CasellaDiTesto 1"/>
          <p:cNvSpPr txBox="1"/>
          <p:nvPr/>
        </p:nvSpPr>
        <p:spPr>
          <a:xfrm>
            <a:off x="515258" y="34047"/>
            <a:ext cx="8628742" cy="430887"/>
          </a:xfrm>
          <a:prstGeom prst="rect">
            <a:avLst/>
          </a:prstGeom>
          <a:noFill/>
          <a:ln>
            <a:noFill/>
          </a:ln>
        </p:spPr>
        <p:txBody>
          <a:bodyPr wrap="square" rtlCol="0">
            <a:spAutoFit/>
          </a:bodyPr>
          <a:lstStyle/>
          <a:p>
            <a:r>
              <a:rPr lang="zh-CN" altLang="en-US" sz="2200" b="1" dirty="0">
                <a:solidFill>
                  <a:schemeClr val="accent4">
                    <a:lumMod val="75000"/>
                  </a:schemeClr>
                </a:solidFill>
                <a:cs typeface="Calibri" panose="020F0502020204030204" pitchFamily="34" charset="0"/>
              </a:rPr>
              <a:t>第二部分</a:t>
            </a:r>
            <a:endParaRPr lang="en-GB" sz="2200" b="1" dirty="0">
              <a:solidFill>
                <a:schemeClr val="accent4">
                  <a:lumMod val="75000"/>
                </a:schemeClr>
              </a:solidFill>
              <a:cs typeface="Calibri" panose="020F0502020204030204" pitchFamily="34" charset="0"/>
            </a:endParaRPr>
          </a:p>
        </p:txBody>
      </p:sp>
      <p:sp>
        <p:nvSpPr>
          <p:cNvPr id="6" name="文本框 5">
            <a:extLst>
              <a:ext uri="{FF2B5EF4-FFF2-40B4-BE49-F238E27FC236}">
                <a16:creationId xmlns:a16="http://schemas.microsoft.com/office/drawing/2014/main" id="{875FBF9B-BC3A-4B42-92CF-64EA00997177}"/>
              </a:ext>
            </a:extLst>
          </p:cNvPr>
          <p:cNvSpPr txBox="1"/>
          <p:nvPr/>
        </p:nvSpPr>
        <p:spPr>
          <a:xfrm>
            <a:off x="515258" y="4554899"/>
            <a:ext cx="7915274" cy="307777"/>
          </a:xfrm>
          <a:prstGeom prst="rect">
            <a:avLst/>
          </a:prstGeom>
          <a:noFill/>
        </p:spPr>
        <p:txBody>
          <a:bodyPr wrap="square" rtlCol="0">
            <a:spAutoFit/>
          </a:bodyPr>
          <a:lstStyle/>
          <a:p>
            <a:pPr algn="just"/>
            <a:r>
              <a:rPr lang="zh-CN" altLang="en-US" sz="1400" dirty="0">
                <a:highlight>
                  <a:srgbClr val="FFFF00"/>
                </a:highlight>
              </a:rPr>
              <a:t>说明：如果遗产地是一个系列遗产，需要在评论框中回答受到影响的具体构成要素受及影响因素。</a:t>
            </a:r>
          </a:p>
        </p:txBody>
      </p:sp>
    </p:spTree>
    <p:extLst>
      <p:ext uri="{BB962C8B-B14F-4D97-AF65-F5344CB8AC3E}">
        <p14:creationId xmlns:p14="http://schemas.microsoft.com/office/powerpoint/2010/main" val="35564940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p:nvPr/>
        </p:nvPicPr>
        <p:blipFill rotWithShape="1">
          <a:blip r:embed="rId3"/>
          <a:srcRect l="28551" t="41469" r="26122" b="23482"/>
          <a:stretch/>
        </p:blipFill>
        <p:spPr bwMode="auto">
          <a:xfrm>
            <a:off x="962115" y="880044"/>
            <a:ext cx="6479833" cy="3510887"/>
          </a:xfrm>
          <a:prstGeom prst="rect">
            <a:avLst/>
          </a:prstGeom>
          <a:ln>
            <a:noFill/>
          </a:ln>
          <a:extLst>
            <a:ext uri="{53640926-AAD7-44D8-BBD7-CCE9431645EC}">
              <a14:shadowObscured xmlns:a14="http://schemas.microsoft.com/office/drawing/2010/main"/>
            </a:ext>
          </a:extLst>
        </p:spPr>
      </p:pic>
      <p:sp>
        <p:nvSpPr>
          <p:cNvPr id="5" name="CasellaDiTesto 1"/>
          <p:cNvSpPr txBox="1"/>
          <p:nvPr/>
        </p:nvSpPr>
        <p:spPr>
          <a:xfrm>
            <a:off x="515258" y="408299"/>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Chapter 4: </a:t>
            </a:r>
            <a:r>
              <a:rPr lang="en-GB" sz="1400" b="1" dirty="0">
                <a:solidFill>
                  <a:schemeClr val="accent3">
                    <a:lumMod val="50000"/>
                  </a:schemeClr>
                </a:solidFill>
                <a:cs typeface="Calibri Light" panose="020F0302020204030204" pitchFamily="34" charset="0"/>
              </a:rPr>
              <a:t>Factors Affecting the Property - </a:t>
            </a:r>
            <a:r>
              <a:rPr lang="en-GB" sz="1400" dirty="0">
                <a:solidFill>
                  <a:schemeClr val="accent3">
                    <a:lumMod val="50000"/>
                  </a:schemeClr>
                </a:solidFill>
                <a:cs typeface="Calibri Light" panose="020F0302020204030204" pitchFamily="34" charset="0"/>
              </a:rPr>
              <a:t> Special cases</a:t>
            </a:r>
            <a:endParaRPr lang="en-GB" sz="1400" b="1" dirty="0">
              <a:solidFill>
                <a:schemeClr val="accent3">
                  <a:lumMod val="50000"/>
                </a:schemeClr>
              </a:solidFill>
              <a:cs typeface="Calibri Light" panose="020F0302020204030204" pitchFamily="34" charset="0"/>
            </a:endParaRPr>
          </a:p>
        </p:txBody>
      </p:sp>
      <p:sp>
        <p:nvSpPr>
          <p:cNvPr id="8" name="CasellaDiTesto 1"/>
          <p:cNvSpPr txBox="1"/>
          <p:nvPr/>
        </p:nvSpPr>
        <p:spPr>
          <a:xfrm>
            <a:off x="515258" y="34047"/>
            <a:ext cx="8628742" cy="430887"/>
          </a:xfrm>
          <a:prstGeom prst="rect">
            <a:avLst/>
          </a:prstGeom>
          <a:noFill/>
          <a:ln>
            <a:noFill/>
          </a:ln>
        </p:spPr>
        <p:txBody>
          <a:bodyPr wrap="square" rtlCol="0">
            <a:spAutoFit/>
          </a:bodyPr>
          <a:lstStyle/>
          <a:p>
            <a:r>
              <a:rPr lang="en-GB" sz="2200" b="1" dirty="0">
                <a:solidFill>
                  <a:schemeClr val="accent4">
                    <a:lumMod val="75000"/>
                  </a:schemeClr>
                </a:solidFill>
                <a:latin typeface="+mj-lt"/>
                <a:cs typeface="Calibri" panose="020F0502020204030204" pitchFamily="34" charset="0"/>
              </a:rPr>
              <a:t>Section II</a:t>
            </a:r>
          </a:p>
        </p:txBody>
      </p:sp>
    </p:spTree>
    <p:extLst>
      <p:ext uri="{BB962C8B-B14F-4D97-AF65-F5344CB8AC3E}">
        <p14:creationId xmlns:p14="http://schemas.microsoft.com/office/powerpoint/2010/main" val="138670096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p:nvPr/>
        </p:nvPicPr>
        <p:blipFill rotWithShape="1">
          <a:blip r:embed="rId3"/>
          <a:srcRect l="27443" t="28829" r="26121" b="21702"/>
          <a:stretch/>
        </p:blipFill>
        <p:spPr bwMode="auto">
          <a:xfrm>
            <a:off x="1304925" y="793461"/>
            <a:ext cx="5720564" cy="4004876"/>
          </a:xfrm>
          <a:prstGeom prst="rect">
            <a:avLst/>
          </a:prstGeom>
          <a:ln>
            <a:noFill/>
          </a:ln>
          <a:extLst>
            <a:ext uri="{53640926-AAD7-44D8-BBD7-CCE9431645EC}">
              <a14:shadowObscured xmlns:a14="http://schemas.microsoft.com/office/drawing/2010/main"/>
            </a:ext>
          </a:extLst>
        </p:spPr>
      </p:pic>
      <p:sp>
        <p:nvSpPr>
          <p:cNvPr id="9" name="CasellaDiTesto 1"/>
          <p:cNvSpPr txBox="1"/>
          <p:nvPr/>
        </p:nvSpPr>
        <p:spPr>
          <a:xfrm>
            <a:off x="533920" y="408299"/>
            <a:ext cx="8628742" cy="338554"/>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latin typeface="+mn-ea"/>
                <a:cs typeface="Calibri Light" panose="020F0302020204030204" pitchFamily="34" charset="0"/>
              </a:rPr>
              <a:t>第</a:t>
            </a:r>
            <a:r>
              <a:rPr lang="en-US" sz="1600" b="1" dirty="0">
                <a:solidFill>
                  <a:schemeClr val="accent3">
                    <a:lumMod val="50000"/>
                  </a:schemeClr>
                </a:solidFill>
                <a:latin typeface="+mn-ea"/>
                <a:cs typeface="Calibri Light" panose="020F0302020204030204" pitchFamily="34" charset="0"/>
              </a:rPr>
              <a:t> 4</a:t>
            </a:r>
            <a:r>
              <a:rPr lang="zh-CN" altLang="en-US" sz="1600" b="1" dirty="0">
                <a:solidFill>
                  <a:schemeClr val="accent3">
                    <a:lumMod val="50000"/>
                  </a:schemeClr>
                </a:solidFill>
                <a:latin typeface="+mn-ea"/>
                <a:cs typeface="Calibri Light" panose="020F0302020204030204" pitchFamily="34" charset="0"/>
              </a:rPr>
              <a:t>章</a:t>
            </a:r>
            <a:r>
              <a:rPr lang="en-US" sz="1600" b="1" dirty="0">
                <a:solidFill>
                  <a:schemeClr val="accent3">
                    <a:lumMod val="50000"/>
                  </a:schemeClr>
                </a:solidFill>
                <a:latin typeface="+mn-ea"/>
                <a:cs typeface="Calibri Light" panose="020F0302020204030204" pitchFamily="34" charset="0"/>
              </a:rPr>
              <a:t>: </a:t>
            </a:r>
            <a:r>
              <a:rPr lang="zh-CN" altLang="en-US" sz="1600" b="1" dirty="0">
                <a:solidFill>
                  <a:schemeClr val="accent3">
                    <a:lumMod val="50000"/>
                  </a:schemeClr>
                </a:solidFill>
                <a:latin typeface="+mn-ea"/>
                <a:cs typeface="Calibri Light" panose="020F0302020204030204" pitchFamily="34" charset="0"/>
              </a:rPr>
              <a:t>影响遗产地的因素</a:t>
            </a:r>
            <a:r>
              <a:rPr lang="en-GB" sz="1600" b="1" dirty="0">
                <a:solidFill>
                  <a:schemeClr val="accent3">
                    <a:lumMod val="50000"/>
                  </a:schemeClr>
                </a:solidFill>
                <a:latin typeface="+mn-ea"/>
                <a:cs typeface="Calibri Light" panose="020F0302020204030204" pitchFamily="34" charset="0"/>
              </a:rPr>
              <a:t>-</a:t>
            </a:r>
            <a:r>
              <a:rPr lang="en-GB" sz="1600" dirty="0">
                <a:solidFill>
                  <a:schemeClr val="accent3">
                    <a:lumMod val="50000"/>
                  </a:schemeClr>
                </a:solidFill>
                <a:latin typeface="+mn-ea"/>
                <a:cs typeface="Calibri Light" panose="020F0302020204030204" pitchFamily="34" charset="0"/>
              </a:rPr>
              <a:t> </a:t>
            </a:r>
            <a:r>
              <a:rPr lang="zh-CN" altLang="en-US" sz="1600" dirty="0">
                <a:solidFill>
                  <a:schemeClr val="accent3">
                    <a:lumMod val="50000"/>
                  </a:schemeClr>
                </a:solidFill>
                <a:latin typeface="+mn-ea"/>
                <a:cs typeface="Calibri Light" panose="020F0302020204030204" pitchFamily="34" charset="0"/>
              </a:rPr>
              <a:t>预测</a:t>
            </a:r>
            <a:r>
              <a:rPr lang="en-US" altLang="zh-CN" sz="1600" dirty="0">
                <a:solidFill>
                  <a:schemeClr val="accent3">
                    <a:lumMod val="50000"/>
                  </a:schemeClr>
                </a:solidFill>
                <a:latin typeface="+mn-ea"/>
                <a:cs typeface="Calibri Light" panose="020F0302020204030204" pitchFamily="34" charset="0"/>
              </a:rPr>
              <a:t>6</a:t>
            </a:r>
            <a:r>
              <a:rPr lang="zh-CN" altLang="en-US" sz="1600" dirty="0">
                <a:solidFill>
                  <a:schemeClr val="accent3">
                    <a:lumMod val="50000"/>
                  </a:schemeClr>
                </a:solidFill>
                <a:latin typeface="+mn-ea"/>
                <a:cs typeface="Calibri Light" panose="020F0302020204030204" pitchFamily="34" charset="0"/>
              </a:rPr>
              <a:t>年后的保护状况</a:t>
            </a:r>
            <a:endParaRPr lang="en-GB" sz="1600" dirty="0">
              <a:solidFill>
                <a:schemeClr val="accent3">
                  <a:lumMod val="50000"/>
                </a:schemeClr>
              </a:solidFill>
              <a:latin typeface="+mn-ea"/>
              <a:cs typeface="Calibri Light" panose="020F0302020204030204" pitchFamily="34" charset="0"/>
            </a:endParaRPr>
          </a:p>
        </p:txBody>
      </p:sp>
      <p:sp>
        <p:nvSpPr>
          <p:cNvPr id="10" name="CasellaDiTesto 1"/>
          <p:cNvSpPr txBox="1"/>
          <p:nvPr/>
        </p:nvSpPr>
        <p:spPr>
          <a:xfrm>
            <a:off x="515258" y="34047"/>
            <a:ext cx="8628742" cy="430887"/>
          </a:xfrm>
          <a:prstGeom prst="rect">
            <a:avLst/>
          </a:prstGeom>
          <a:noFill/>
          <a:ln>
            <a:noFill/>
          </a:ln>
        </p:spPr>
        <p:txBody>
          <a:bodyPr wrap="square" rtlCol="0">
            <a:spAutoFit/>
          </a:bodyPr>
          <a:lstStyle/>
          <a:p>
            <a:r>
              <a:rPr lang="zh-CN" altLang="en-US" sz="2200" b="1" dirty="0">
                <a:solidFill>
                  <a:schemeClr val="accent4">
                    <a:lumMod val="75000"/>
                  </a:schemeClr>
                </a:solidFill>
                <a:cs typeface="Calibri" panose="020F0502020204030204" pitchFamily="34" charset="0"/>
              </a:rPr>
              <a:t>第二部分</a:t>
            </a:r>
            <a:endParaRPr lang="en-GB" sz="2200" b="1" dirty="0">
              <a:solidFill>
                <a:schemeClr val="accent4">
                  <a:lumMod val="75000"/>
                </a:schemeClr>
              </a:solidFill>
              <a:cs typeface="Calibri" panose="020F0502020204030204" pitchFamily="34" charset="0"/>
            </a:endParaRPr>
          </a:p>
        </p:txBody>
      </p:sp>
      <p:sp>
        <p:nvSpPr>
          <p:cNvPr id="5" name="文本框 4">
            <a:extLst>
              <a:ext uri="{FF2B5EF4-FFF2-40B4-BE49-F238E27FC236}">
                <a16:creationId xmlns:a16="http://schemas.microsoft.com/office/drawing/2014/main" id="{1731542F-61A7-4582-89CF-E9083FB3E4D2}"/>
              </a:ext>
            </a:extLst>
          </p:cNvPr>
          <p:cNvSpPr txBox="1"/>
          <p:nvPr/>
        </p:nvSpPr>
        <p:spPr>
          <a:xfrm>
            <a:off x="746752" y="4706895"/>
            <a:ext cx="7915274" cy="307777"/>
          </a:xfrm>
          <a:prstGeom prst="rect">
            <a:avLst/>
          </a:prstGeom>
          <a:noFill/>
        </p:spPr>
        <p:txBody>
          <a:bodyPr wrap="square" rtlCol="0">
            <a:spAutoFit/>
          </a:bodyPr>
          <a:lstStyle/>
          <a:p>
            <a:pPr algn="just"/>
            <a:r>
              <a:rPr lang="zh-CN" altLang="en-US" sz="1400" dirty="0">
                <a:highlight>
                  <a:srgbClr val="FFFF00"/>
                </a:highlight>
                <a:latin typeface="+mn-ea"/>
              </a:rPr>
              <a:t>说明：在本章最后，要求预测在下一轮定期报告中（即</a:t>
            </a:r>
            <a:r>
              <a:rPr lang="en-US" altLang="zh-CN" sz="1400" dirty="0">
                <a:highlight>
                  <a:srgbClr val="FFFF00"/>
                </a:highlight>
                <a:latin typeface="+mn-ea"/>
              </a:rPr>
              <a:t>6</a:t>
            </a:r>
            <a:r>
              <a:rPr lang="zh-CN" altLang="en-US" sz="1400" dirty="0">
                <a:highlight>
                  <a:srgbClr val="FFFF00"/>
                </a:highlight>
                <a:latin typeface="+mn-ea"/>
              </a:rPr>
              <a:t>年后），遗产地保护状况将会如何。</a:t>
            </a:r>
          </a:p>
        </p:txBody>
      </p:sp>
    </p:spTree>
    <p:extLst>
      <p:ext uri="{BB962C8B-B14F-4D97-AF65-F5344CB8AC3E}">
        <p14:creationId xmlns:p14="http://schemas.microsoft.com/office/powerpoint/2010/main" val="339215107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p:nvPr/>
        </p:nvPicPr>
        <p:blipFill rotWithShape="1">
          <a:blip r:embed="rId3"/>
          <a:srcRect l="27443" t="28829" r="26121" b="21702"/>
          <a:stretch/>
        </p:blipFill>
        <p:spPr bwMode="auto">
          <a:xfrm>
            <a:off x="1304925" y="793461"/>
            <a:ext cx="5720564" cy="4004876"/>
          </a:xfrm>
          <a:prstGeom prst="rect">
            <a:avLst/>
          </a:prstGeom>
          <a:ln>
            <a:noFill/>
          </a:ln>
          <a:extLst>
            <a:ext uri="{53640926-AAD7-44D8-BBD7-CCE9431645EC}">
              <a14:shadowObscured xmlns:a14="http://schemas.microsoft.com/office/drawing/2010/main"/>
            </a:ext>
          </a:extLst>
        </p:spPr>
      </p:pic>
      <p:sp>
        <p:nvSpPr>
          <p:cNvPr id="9" name="CasellaDiTesto 1"/>
          <p:cNvSpPr txBox="1"/>
          <p:nvPr/>
        </p:nvSpPr>
        <p:spPr>
          <a:xfrm>
            <a:off x="515258" y="408299"/>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Chapter 4: </a:t>
            </a:r>
            <a:r>
              <a:rPr lang="en-GB" sz="1400" b="1" dirty="0">
                <a:solidFill>
                  <a:schemeClr val="accent3">
                    <a:lumMod val="50000"/>
                  </a:schemeClr>
                </a:solidFill>
                <a:cs typeface="Calibri Light" panose="020F0302020204030204" pitchFamily="34" charset="0"/>
              </a:rPr>
              <a:t>Factors Affecting the Property -</a:t>
            </a:r>
            <a:r>
              <a:rPr lang="en-GB" sz="1400" dirty="0">
                <a:solidFill>
                  <a:schemeClr val="accent3">
                    <a:lumMod val="50000"/>
                  </a:schemeClr>
                </a:solidFill>
                <a:cs typeface="Calibri Light" panose="020F0302020204030204" pitchFamily="34" charset="0"/>
              </a:rPr>
              <a:t> Predicting the state of conservation in 6 years time</a:t>
            </a:r>
          </a:p>
        </p:txBody>
      </p:sp>
      <p:sp>
        <p:nvSpPr>
          <p:cNvPr id="10" name="CasellaDiTesto 1"/>
          <p:cNvSpPr txBox="1"/>
          <p:nvPr/>
        </p:nvSpPr>
        <p:spPr>
          <a:xfrm>
            <a:off x="515258" y="34047"/>
            <a:ext cx="8628742" cy="430887"/>
          </a:xfrm>
          <a:prstGeom prst="rect">
            <a:avLst/>
          </a:prstGeom>
          <a:noFill/>
          <a:ln>
            <a:noFill/>
          </a:ln>
        </p:spPr>
        <p:txBody>
          <a:bodyPr wrap="square" rtlCol="0">
            <a:spAutoFit/>
          </a:bodyPr>
          <a:lstStyle/>
          <a:p>
            <a:r>
              <a:rPr lang="en-GB" sz="2200" b="1" dirty="0">
                <a:solidFill>
                  <a:schemeClr val="accent4">
                    <a:lumMod val="75000"/>
                  </a:schemeClr>
                </a:solidFill>
                <a:latin typeface="+mj-lt"/>
                <a:cs typeface="Calibri" panose="020F0502020204030204" pitchFamily="34" charset="0"/>
              </a:rPr>
              <a:t>Section II</a:t>
            </a:r>
          </a:p>
        </p:txBody>
      </p:sp>
    </p:spTree>
    <p:extLst>
      <p:ext uri="{BB962C8B-B14F-4D97-AF65-F5344CB8AC3E}">
        <p14:creationId xmlns:p14="http://schemas.microsoft.com/office/powerpoint/2010/main" val="222619298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3"/>
          <a:srcRect l="9309" t="21306" r="10785" b="13524"/>
          <a:stretch/>
        </p:blipFill>
        <p:spPr bwMode="auto">
          <a:xfrm>
            <a:off x="704835" y="941880"/>
            <a:ext cx="7188862" cy="3714095"/>
          </a:xfrm>
          <a:prstGeom prst="rect">
            <a:avLst/>
          </a:prstGeom>
          <a:ln>
            <a:noFill/>
          </a:ln>
          <a:extLst>
            <a:ext uri="{53640926-AAD7-44D8-BBD7-CCE9431645EC}">
              <a14:shadowObscured xmlns:a14="http://schemas.microsoft.com/office/drawing/2010/main"/>
            </a:ext>
          </a:extLst>
        </p:spPr>
      </p:pic>
      <p:sp>
        <p:nvSpPr>
          <p:cNvPr id="8" name="Rectangle 7"/>
          <p:cNvSpPr/>
          <p:nvPr/>
        </p:nvSpPr>
        <p:spPr>
          <a:xfrm>
            <a:off x="802433" y="2491273"/>
            <a:ext cx="6895322" cy="5411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asellaDiTesto 1"/>
          <p:cNvSpPr txBox="1"/>
          <p:nvPr/>
        </p:nvSpPr>
        <p:spPr>
          <a:xfrm>
            <a:off x="533920" y="408299"/>
            <a:ext cx="8628742" cy="713016"/>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latin typeface="+mn-ea"/>
                <a:cs typeface="Calibri Light" panose="020F0302020204030204" pitchFamily="34" charset="0"/>
              </a:rPr>
              <a:t>第</a:t>
            </a:r>
            <a:r>
              <a:rPr lang="en-US" altLang="zh-CN" sz="1600" b="1" dirty="0">
                <a:solidFill>
                  <a:schemeClr val="accent3">
                    <a:lumMod val="50000"/>
                  </a:schemeClr>
                </a:solidFill>
                <a:latin typeface="+mn-ea"/>
                <a:cs typeface="Calibri Light" panose="020F0302020204030204" pitchFamily="34" charset="0"/>
              </a:rPr>
              <a:t>5</a:t>
            </a:r>
            <a:r>
              <a:rPr lang="zh-CN" altLang="en-US" sz="1600" b="1" dirty="0">
                <a:solidFill>
                  <a:schemeClr val="accent3">
                    <a:lumMod val="50000"/>
                  </a:schemeClr>
                </a:solidFill>
                <a:latin typeface="+mn-ea"/>
                <a:cs typeface="Calibri Light" panose="020F0302020204030204" pitchFamily="34" charset="0"/>
              </a:rPr>
              <a:t>章</a:t>
            </a:r>
            <a:r>
              <a:rPr lang="en-US" sz="1600" b="1" dirty="0">
                <a:solidFill>
                  <a:schemeClr val="accent3">
                    <a:lumMod val="50000"/>
                  </a:schemeClr>
                </a:solidFill>
                <a:latin typeface="+mn-ea"/>
                <a:cs typeface="Calibri Light" panose="020F0302020204030204" pitchFamily="34" charset="0"/>
              </a:rPr>
              <a:t>: </a:t>
            </a:r>
            <a:r>
              <a:rPr lang="zh-CN" altLang="en-US" sz="1600" b="1" dirty="0">
                <a:solidFill>
                  <a:schemeClr val="accent3">
                    <a:lumMod val="50000"/>
                  </a:schemeClr>
                </a:solidFill>
                <a:latin typeface="+mn-ea"/>
                <a:cs typeface="Calibri Light" panose="020F0302020204030204" pitchFamily="34" charset="0"/>
              </a:rPr>
              <a:t>遗产地的保护和管理 </a:t>
            </a:r>
          </a:p>
          <a:p>
            <a:pPr fontAlgn="base">
              <a:spcBef>
                <a:spcPts val="1000"/>
              </a:spcBef>
              <a:spcAft>
                <a:spcPct val="0"/>
              </a:spcAft>
              <a:buClr>
                <a:schemeClr val="accent3">
                  <a:lumMod val="50000"/>
                </a:schemeClr>
              </a:buClr>
              <a:buSzPct val="100000"/>
            </a:pPr>
            <a:endParaRPr lang="en-GB" sz="1600" b="1" dirty="0">
              <a:solidFill>
                <a:schemeClr val="accent3">
                  <a:lumMod val="50000"/>
                </a:schemeClr>
              </a:solidFill>
              <a:latin typeface="+mn-ea"/>
              <a:cs typeface="Calibri Light" panose="020F0302020204030204" pitchFamily="34" charset="0"/>
            </a:endParaRPr>
          </a:p>
        </p:txBody>
      </p:sp>
      <p:sp>
        <p:nvSpPr>
          <p:cNvPr id="11" name="CasellaDiTesto 1"/>
          <p:cNvSpPr txBox="1"/>
          <p:nvPr/>
        </p:nvSpPr>
        <p:spPr>
          <a:xfrm>
            <a:off x="515258" y="34047"/>
            <a:ext cx="8628742" cy="430887"/>
          </a:xfrm>
          <a:prstGeom prst="rect">
            <a:avLst/>
          </a:prstGeom>
          <a:noFill/>
          <a:ln>
            <a:noFill/>
          </a:ln>
        </p:spPr>
        <p:txBody>
          <a:bodyPr wrap="square" rtlCol="0">
            <a:spAutoFit/>
          </a:bodyPr>
          <a:lstStyle/>
          <a:p>
            <a:r>
              <a:rPr lang="zh-CN" altLang="en-US" sz="2200" b="1" dirty="0">
                <a:solidFill>
                  <a:schemeClr val="accent4">
                    <a:lumMod val="75000"/>
                  </a:schemeClr>
                </a:solidFill>
                <a:cs typeface="Calibri" panose="020F0502020204030204" pitchFamily="34" charset="0"/>
              </a:rPr>
              <a:t>第二部分</a:t>
            </a:r>
            <a:endParaRPr lang="en-GB" sz="2200" b="1" dirty="0">
              <a:solidFill>
                <a:schemeClr val="accent4">
                  <a:lumMod val="75000"/>
                </a:schemeClr>
              </a:solidFill>
              <a:cs typeface="Calibri" panose="020F0502020204030204" pitchFamily="34" charset="0"/>
            </a:endParaRPr>
          </a:p>
        </p:txBody>
      </p:sp>
    </p:spTree>
    <p:extLst>
      <p:ext uri="{BB962C8B-B14F-4D97-AF65-F5344CB8AC3E}">
        <p14:creationId xmlns:p14="http://schemas.microsoft.com/office/powerpoint/2010/main" val="344839411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3"/>
          <a:srcRect l="9309" t="21306" r="10785" b="13524"/>
          <a:stretch/>
        </p:blipFill>
        <p:spPr bwMode="auto">
          <a:xfrm>
            <a:off x="704835" y="941880"/>
            <a:ext cx="7188862" cy="3714095"/>
          </a:xfrm>
          <a:prstGeom prst="rect">
            <a:avLst/>
          </a:prstGeom>
          <a:ln>
            <a:noFill/>
          </a:ln>
          <a:extLst>
            <a:ext uri="{53640926-AAD7-44D8-BBD7-CCE9431645EC}">
              <a14:shadowObscured xmlns:a14="http://schemas.microsoft.com/office/drawing/2010/main"/>
            </a:ext>
          </a:extLst>
        </p:spPr>
      </p:pic>
      <p:sp>
        <p:nvSpPr>
          <p:cNvPr id="8" name="Rectangle 7"/>
          <p:cNvSpPr/>
          <p:nvPr/>
        </p:nvSpPr>
        <p:spPr>
          <a:xfrm>
            <a:off x="802433" y="2491273"/>
            <a:ext cx="6895322" cy="5411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asellaDiTesto 1"/>
          <p:cNvSpPr txBox="1"/>
          <p:nvPr/>
        </p:nvSpPr>
        <p:spPr>
          <a:xfrm>
            <a:off x="515258" y="408299"/>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Chapter 5: </a:t>
            </a:r>
            <a:r>
              <a:rPr lang="en-GB" sz="1400" b="1" dirty="0">
                <a:solidFill>
                  <a:schemeClr val="accent3">
                    <a:lumMod val="50000"/>
                  </a:schemeClr>
                </a:solidFill>
                <a:cs typeface="Calibri Light" panose="020F0302020204030204" pitchFamily="34" charset="0"/>
              </a:rPr>
              <a:t>Protection and Management of the Property</a:t>
            </a:r>
          </a:p>
        </p:txBody>
      </p:sp>
      <p:sp>
        <p:nvSpPr>
          <p:cNvPr id="11" name="CasellaDiTesto 1"/>
          <p:cNvSpPr txBox="1"/>
          <p:nvPr/>
        </p:nvSpPr>
        <p:spPr>
          <a:xfrm>
            <a:off x="515258" y="34047"/>
            <a:ext cx="8628742" cy="430887"/>
          </a:xfrm>
          <a:prstGeom prst="rect">
            <a:avLst/>
          </a:prstGeom>
          <a:noFill/>
          <a:ln>
            <a:noFill/>
          </a:ln>
        </p:spPr>
        <p:txBody>
          <a:bodyPr wrap="square" rtlCol="0">
            <a:spAutoFit/>
          </a:bodyPr>
          <a:lstStyle/>
          <a:p>
            <a:r>
              <a:rPr lang="en-GB" sz="2200" b="1" dirty="0">
                <a:solidFill>
                  <a:schemeClr val="accent4">
                    <a:lumMod val="75000"/>
                  </a:schemeClr>
                </a:solidFill>
                <a:latin typeface="+mj-lt"/>
                <a:cs typeface="Calibri" panose="020F0502020204030204" pitchFamily="34" charset="0"/>
              </a:rPr>
              <a:t>Section II</a:t>
            </a:r>
          </a:p>
        </p:txBody>
      </p:sp>
    </p:spTree>
    <p:extLst>
      <p:ext uri="{BB962C8B-B14F-4D97-AF65-F5344CB8AC3E}">
        <p14:creationId xmlns:p14="http://schemas.microsoft.com/office/powerpoint/2010/main" val="377252514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3"/>
          <a:srcRect l="10213" t="14085" r="24017" b="10016"/>
          <a:stretch/>
        </p:blipFill>
        <p:spPr bwMode="auto">
          <a:xfrm>
            <a:off x="515258" y="716076"/>
            <a:ext cx="6524625" cy="4246449"/>
          </a:xfrm>
          <a:prstGeom prst="rect">
            <a:avLst/>
          </a:prstGeom>
          <a:ln>
            <a:noFill/>
          </a:ln>
          <a:extLst>
            <a:ext uri="{53640926-AAD7-44D8-BBD7-CCE9431645EC}">
              <a14:shadowObscured xmlns:a14="http://schemas.microsoft.com/office/drawing/2010/main"/>
            </a:ext>
          </a:extLst>
        </p:spPr>
      </p:pic>
      <p:sp>
        <p:nvSpPr>
          <p:cNvPr id="5" name="CasellaDiTesto 1"/>
          <p:cNvSpPr txBox="1"/>
          <p:nvPr/>
        </p:nvSpPr>
        <p:spPr>
          <a:xfrm>
            <a:off x="533920" y="408299"/>
            <a:ext cx="8628742" cy="338554"/>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latin typeface="+mn-ea"/>
                <a:cs typeface="Calibri Light" panose="020F0302020204030204" pitchFamily="34" charset="0"/>
              </a:rPr>
              <a:t>第</a:t>
            </a:r>
            <a:r>
              <a:rPr lang="en-US" altLang="zh-CN" sz="1600" b="1" dirty="0">
                <a:solidFill>
                  <a:schemeClr val="accent3">
                    <a:lumMod val="50000"/>
                  </a:schemeClr>
                </a:solidFill>
                <a:latin typeface="+mn-ea"/>
                <a:cs typeface="Calibri Light" panose="020F0302020204030204" pitchFamily="34" charset="0"/>
              </a:rPr>
              <a:t>5</a:t>
            </a:r>
            <a:r>
              <a:rPr lang="zh-CN" altLang="en-US" sz="1600" b="1" dirty="0">
                <a:solidFill>
                  <a:schemeClr val="accent3">
                    <a:lumMod val="50000"/>
                  </a:schemeClr>
                </a:solidFill>
                <a:latin typeface="+mn-ea"/>
                <a:cs typeface="Calibri Light" panose="020F0302020204030204" pitchFamily="34" charset="0"/>
              </a:rPr>
              <a:t>章</a:t>
            </a:r>
            <a:r>
              <a:rPr lang="en-US" sz="1600" b="1" dirty="0">
                <a:solidFill>
                  <a:schemeClr val="accent3">
                    <a:lumMod val="50000"/>
                  </a:schemeClr>
                </a:solidFill>
                <a:latin typeface="+mn-ea"/>
                <a:cs typeface="Calibri Light" panose="020F0302020204030204" pitchFamily="34" charset="0"/>
              </a:rPr>
              <a:t>: </a:t>
            </a:r>
            <a:r>
              <a:rPr lang="zh-CN" altLang="en-US" sz="1600" b="1" dirty="0">
                <a:solidFill>
                  <a:schemeClr val="accent3">
                    <a:lumMod val="50000"/>
                  </a:schemeClr>
                </a:solidFill>
                <a:latin typeface="+mn-ea"/>
                <a:cs typeface="Calibri Light" panose="020F0302020204030204" pitchFamily="34" charset="0"/>
              </a:rPr>
              <a:t>遗产地的保护和管理 </a:t>
            </a:r>
          </a:p>
        </p:txBody>
      </p:sp>
      <p:sp>
        <p:nvSpPr>
          <p:cNvPr id="7" name="CasellaDiTesto 1"/>
          <p:cNvSpPr txBox="1"/>
          <p:nvPr/>
        </p:nvSpPr>
        <p:spPr>
          <a:xfrm>
            <a:off x="515258" y="34047"/>
            <a:ext cx="8628742" cy="430887"/>
          </a:xfrm>
          <a:prstGeom prst="rect">
            <a:avLst/>
          </a:prstGeom>
          <a:noFill/>
          <a:ln>
            <a:noFill/>
          </a:ln>
        </p:spPr>
        <p:txBody>
          <a:bodyPr wrap="square" rtlCol="0">
            <a:spAutoFit/>
          </a:bodyPr>
          <a:lstStyle/>
          <a:p>
            <a:r>
              <a:rPr lang="zh-CN" altLang="en-US" sz="2200" b="1" dirty="0">
                <a:solidFill>
                  <a:schemeClr val="accent4">
                    <a:lumMod val="75000"/>
                  </a:schemeClr>
                </a:solidFill>
                <a:cs typeface="Calibri" panose="020F0502020204030204" pitchFamily="34" charset="0"/>
              </a:rPr>
              <a:t>第二部分</a:t>
            </a:r>
            <a:endParaRPr lang="en-GB" sz="2200" b="1" dirty="0">
              <a:solidFill>
                <a:schemeClr val="accent4">
                  <a:lumMod val="75000"/>
                </a:schemeClr>
              </a:solidFill>
              <a:cs typeface="Calibri" panose="020F0502020204030204" pitchFamily="34" charset="0"/>
            </a:endParaRPr>
          </a:p>
        </p:txBody>
      </p:sp>
    </p:spTree>
    <p:extLst>
      <p:ext uri="{BB962C8B-B14F-4D97-AF65-F5344CB8AC3E}">
        <p14:creationId xmlns:p14="http://schemas.microsoft.com/office/powerpoint/2010/main" val="33814971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3"/>
          <a:srcRect l="10213" t="14085" r="24017" b="10016"/>
          <a:stretch/>
        </p:blipFill>
        <p:spPr bwMode="auto">
          <a:xfrm>
            <a:off x="515258" y="716076"/>
            <a:ext cx="6524625" cy="4246449"/>
          </a:xfrm>
          <a:prstGeom prst="rect">
            <a:avLst/>
          </a:prstGeom>
          <a:ln>
            <a:noFill/>
          </a:ln>
          <a:extLst>
            <a:ext uri="{53640926-AAD7-44D8-BBD7-CCE9431645EC}">
              <a14:shadowObscured xmlns:a14="http://schemas.microsoft.com/office/drawing/2010/main"/>
            </a:ext>
          </a:extLst>
        </p:spPr>
      </p:pic>
      <p:sp>
        <p:nvSpPr>
          <p:cNvPr id="5" name="CasellaDiTesto 1"/>
          <p:cNvSpPr txBox="1"/>
          <p:nvPr/>
        </p:nvSpPr>
        <p:spPr>
          <a:xfrm>
            <a:off x="515258" y="408299"/>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Chapter 5: </a:t>
            </a:r>
            <a:r>
              <a:rPr lang="en-GB" sz="1400" b="1" dirty="0">
                <a:solidFill>
                  <a:schemeClr val="accent3">
                    <a:lumMod val="50000"/>
                  </a:schemeClr>
                </a:solidFill>
                <a:cs typeface="Calibri Light" panose="020F0302020204030204" pitchFamily="34" charset="0"/>
              </a:rPr>
              <a:t>Protection and Management of the Property</a:t>
            </a:r>
          </a:p>
        </p:txBody>
      </p:sp>
      <p:sp>
        <p:nvSpPr>
          <p:cNvPr id="7" name="CasellaDiTesto 1"/>
          <p:cNvSpPr txBox="1"/>
          <p:nvPr/>
        </p:nvSpPr>
        <p:spPr>
          <a:xfrm>
            <a:off x="515258" y="34047"/>
            <a:ext cx="8628742" cy="430887"/>
          </a:xfrm>
          <a:prstGeom prst="rect">
            <a:avLst/>
          </a:prstGeom>
          <a:noFill/>
          <a:ln>
            <a:noFill/>
          </a:ln>
        </p:spPr>
        <p:txBody>
          <a:bodyPr wrap="square" rtlCol="0">
            <a:spAutoFit/>
          </a:bodyPr>
          <a:lstStyle/>
          <a:p>
            <a:r>
              <a:rPr lang="en-GB" sz="2200" b="1" dirty="0">
                <a:solidFill>
                  <a:schemeClr val="accent4">
                    <a:lumMod val="75000"/>
                  </a:schemeClr>
                </a:solidFill>
                <a:latin typeface="+mj-lt"/>
                <a:cs typeface="Calibri" panose="020F0502020204030204" pitchFamily="34" charset="0"/>
              </a:rPr>
              <a:t>Section II</a:t>
            </a:r>
          </a:p>
        </p:txBody>
      </p:sp>
    </p:spTree>
    <p:extLst>
      <p:ext uri="{BB962C8B-B14F-4D97-AF65-F5344CB8AC3E}">
        <p14:creationId xmlns:p14="http://schemas.microsoft.com/office/powerpoint/2010/main" val="143180985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asellaDiTesto 1"/>
          <p:cNvSpPr txBox="1"/>
          <p:nvPr/>
        </p:nvSpPr>
        <p:spPr>
          <a:xfrm>
            <a:off x="-1739844" y="5364675"/>
            <a:ext cx="8414138"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GB" sz="1400" b="1" dirty="0">
                <a:solidFill>
                  <a:schemeClr val="accent3">
                    <a:lumMod val="50000"/>
                  </a:schemeClr>
                </a:solidFill>
                <a:cs typeface="Calibri Light" panose="020F0302020204030204" pitchFamily="34" charset="0"/>
              </a:rPr>
              <a:t>Chapter 5. Protection and Management of the Property – Policy Document Climate Change (2006)</a:t>
            </a:r>
          </a:p>
        </p:txBody>
      </p:sp>
      <p:sp>
        <p:nvSpPr>
          <p:cNvPr id="6" name="CasellaDiTesto 1"/>
          <p:cNvSpPr txBox="1"/>
          <p:nvPr/>
        </p:nvSpPr>
        <p:spPr>
          <a:xfrm>
            <a:off x="543251" y="408299"/>
            <a:ext cx="8628742" cy="338554"/>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latin typeface="+mn-ea"/>
                <a:cs typeface="Calibri Light" panose="020F0302020204030204" pitchFamily="34" charset="0"/>
              </a:rPr>
              <a:t>第</a:t>
            </a:r>
            <a:r>
              <a:rPr lang="en-US" altLang="zh-CN" sz="1600" b="1" dirty="0">
                <a:solidFill>
                  <a:schemeClr val="accent3">
                    <a:lumMod val="50000"/>
                  </a:schemeClr>
                </a:solidFill>
                <a:latin typeface="+mn-ea"/>
                <a:cs typeface="Calibri Light" panose="020F0302020204030204" pitchFamily="34" charset="0"/>
              </a:rPr>
              <a:t>5</a:t>
            </a:r>
            <a:r>
              <a:rPr lang="zh-CN" altLang="en-US" sz="1600" b="1" dirty="0">
                <a:solidFill>
                  <a:schemeClr val="accent3">
                    <a:lumMod val="50000"/>
                  </a:schemeClr>
                </a:solidFill>
                <a:latin typeface="+mn-ea"/>
                <a:cs typeface="Calibri Light" panose="020F0302020204030204" pitchFamily="34" charset="0"/>
              </a:rPr>
              <a:t>章</a:t>
            </a:r>
            <a:r>
              <a:rPr lang="en-US" sz="1600" b="1" dirty="0">
                <a:solidFill>
                  <a:schemeClr val="accent3">
                    <a:lumMod val="50000"/>
                  </a:schemeClr>
                </a:solidFill>
                <a:latin typeface="+mn-ea"/>
                <a:cs typeface="Calibri Light" panose="020F0302020204030204" pitchFamily="34" charset="0"/>
              </a:rPr>
              <a:t>: </a:t>
            </a:r>
            <a:r>
              <a:rPr lang="zh-CN" altLang="en-US" sz="1600" b="1" dirty="0">
                <a:solidFill>
                  <a:schemeClr val="accent3">
                    <a:lumMod val="50000"/>
                  </a:schemeClr>
                </a:solidFill>
                <a:latin typeface="+mn-ea"/>
                <a:cs typeface="Calibri Light" panose="020F0302020204030204" pitchFamily="34" charset="0"/>
              </a:rPr>
              <a:t>遗产地的保护和管理 </a:t>
            </a:r>
          </a:p>
        </p:txBody>
      </p:sp>
      <p:sp>
        <p:nvSpPr>
          <p:cNvPr id="8" name="CasellaDiTesto 1"/>
          <p:cNvSpPr txBox="1"/>
          <p:nvPr/>
        </p:nvSpPr>
        <p:spPr>
          <a:xfrm>
            <a:off x="515258" y="34047"/>
            <a:ext cx="8628742" cy="430887"/>
          </a:xfrm>
          <a:prstGeom prst="rect">
            <a:avLst/>
          </a:prstGeom>
          <a:noFill/>
          <a:ln>
            <a:noFill/>
          </a:ln>
        </p:spPr>
        <p:txBody>
          <a:bodyPr wrap="square" rtlCol="0">
            <a:spAutoFit/>
          </a:bodyPr>
          <a:lstStyle/>
          <a:p>
            <a:r>
              <a:rPr lang="zh-CN" altLang="en-US" sz="2200" b="1" dirty="0">
                <a:solidFill>
                  <a:schemeClr val="accent4">
                    <a:lumMod val="75000"/>
                  </a:schemeClr>
                </a:solidFill>
                <a:cs typeface="Calibri" panose="020F0502020204030204" pitchFamily="34" charset="0"/>
              </a:rPr>
              <a:t>第二部分</a:t>
            </a:r>
            <a:endParaRPr lang="en-GB" sz="2200" b="1" dirty="0">
              <a:solidFill>
                <a:schemeClr val="accent4">
                  <a:lumMod val="75000"/>
                </a:schemeClr>
              </a:solidFill>
              <a:cs typeface="Calibri" panose="020F0502020204030204" pitchFamily="34" charset="0"/>
            </a:endParaRPr>
          </a:p>
        </p:txBody>
      </p:sp>
      <p:grpSp>
        <p:nvGrpSpPr>
          <p:cNvPr id="4" name="Group 3"/>
          <p:cNvGrpSpPr/>
          <p:nvPr/>
        </p:nvGrpSpPr>
        <p:grpSpPr>
          <a:xfrm>
            <a:off x="622757" y="875641"/>
            <a:ext cx="3234870" cy="4054272"/>
            <a:chOff x="832307" y="894691"/>
            <a:chExt cx="3234870" cy="4054272"/>
          </a:xfrm>
        </p:grpSpPr>
        <p:grpSp>
          <p:nvGrpSpPr>
            <p:cNvPr id="9" name="Groupe 32"/>
            <p:cNvGrpSpPr/>
            <p:nvPr/>
          </p:nvGrpSpPr>
          <p:grpSpPr>
            <a:xfrm>
              <a:off x="832307" y="894691"/>
              <a:ext cx="3234870" cy="4054272"/>
              <a:chOff x="6052007" y="703633"/>
              <a:chExt cx="2985549" cy="4054272"/>
            </a:xfrm>
          </p:grpSpPr>
          <p:grpSp>
            <p:nvGrpSpPr>
              <p:cNvPr id="10" name="Groupe 4"/>
              <p:cNvGrpSpPr/>
              <p:nvPr/>
            </p:nvGrpSpPr>
            <p:grpSpPr>
              <a:xfrm>
                <a:off x="6052007" y="703633"/>
                <a:ext cx="2985549" cy="4054272"/>
                <a:chOff x="6052007" y="703633"/>
                <a:chExt cx="2985549" cy="4054272"/>
              </a:xfrm>
            </p:grpSpPr>
            <p:grpSp>
              <p:nvGrpSpPr>
                <p:cNvPr id="13" name="Group 18"/>
                <p:cNvGrpSpPr/>
                <p:nvPr/>
              </p:nvGrpSpPr>
              <p:grpSpPr>
                <a:xfrm>
                  <a:off x="6052007" y="703633"/>
                  <a:ext cx="2985549" cy="4054272"/>
                  <a:chOff x="5497331" y="1032817"/>
                  <a:chExt cx="2847658" cy="4054272"/>
                </a:xfrm>
              </p:grpSpPr>
              <p:grpSp>
                <p:nvGrpSpPr>
                  <p:cNvPr id="15" name="Group 16"/>
                  <p:cNvGrpSpPr/>
                  <p:nvPr/>
                </p:nvGrpSpPr>
                <p:grpSpPr>
                  <a:xfrm>
                    <a:off x="5497331" y="1032817"/>
                    <a:ext cx="2847658" cy="4054272"/>
                    <a:chOff x="6173710" y="755350"/>
                    <a:chExt cx="3129946" cy="4054272"/>
                  </a:xfrm>
                </p:grpSpPr>
                <p:grpSp>
                  <p:nvGrpSpPr>
                    <p:cNvPr id="17" name="Group 3"/>
                    <p:cNvGrpSpPr/>
                    <p:nvPr/>
                  </p:nvGrpSpPr>
                  <p:grpSpPr>
                    <a:xfrm>
                      <a:off x="6173710" y="755350"/>
                      <a:ext cx="3129946" cy="4054272"/>
                      <a:chOff x="6236634" y="612909"/>
                      <a:chExt cx="3129946" cy="4054272"/>
                    </a:xfrm>
                  </p:grpSpPr>
                  <p:sp>
                    <p:nvSpPr>
                      <p:cNvPr id="20" name="Rectangle 19"/>
                      <p:cNvSpPr/>
                      <p:nvPr/>
                    </p:nvSpPr>
                    <p:spPr>
                      <a:xfrm>
                        <a:off x="6236636" y="1152959"/>
                        <a:ext cx="3129944" cy="3514222"/>
                      </a:xfrm>
                      <a:prstGeom prst="rect">
                        <a:avLst/>
                      </a:prstGeom>
                      <a:solidFill>
                        <a:schemeClr val="accent4">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http</a:t>
                        </a:r>
                      </a:p>
                    </p:txBody>
                  </p:sp>
                  <p:sp>
                    <p:nvSpPr>
                      <p:cNvPr id="21" name="Rectangle 20"/>
                      <p:cNvSpPr/>
                      <p:nvPr/>
                    </p:nvSpPr>
                    <p:spPr>
                      <a:xfrm>
                        <a:off x="6236634" y="612909"/>
                        <a:ext cx="3129943" cy="501261"/>
                      </a:xfrm>
                      <a:prstGeom prst="rect">
                        <a:avLst/>
                      </a:prstGeom>
                      <a:solidFill>
                        <a:schemeClr val="bg1">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085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srgbClr val="E7E6E6">
                              <a:lumMod val="25000"/>
                            </a:srgbClr>
                          </a:solidFill>
                          <a:effectLst/>
                          <a:uLnTx/>
                          <a:uFillTx/>
                          <a:latin typeface="Calibri" panose="020F0502020204030204" pitchFamily="34" charset="0"/>
                          <a:ea typeface="+mn-ea"/>
                          <a:cs typeface="Calibri" panose="020F0502020204030204" pitchFamily="34" charset="0"/>
                        </a:endParaRPr>
                      </a:p>
                    </p:txBody>
                  </p:sp>
                </p:grpSp>
                <p:sp>
                  <p:nvSpPr>
                    <p:cNvPr id="18" name="Rectangle 17"/>
                    <p:cNvSpPr/>
                    <p:nvPr/>
                  </p:nvSpPr>
                  <p:spPr>
                    <a:xfrm>
                      <a:off x="6725755" y="827153"/>
                      <a:ext cx="774264" cy="338554"/>
                    </a:xfrm>
                    <a:prstGeom prst="rect">
                      <a:avLst/>
                    </a:prstGeom>
                  </p:spPr>
                  <p:txBody>
                    <a:bodyPr wrap="none">
                      <a:spAutoFit/>
                    </a:bodyPr>
                    <a:lstStyle/>
                    <a:p>
                      <a:pPr marL="446088" marR="0" lvl="0" indent="-446088" algn="l" defTabSz="914400" rtl="0" eaLnBrk="1" fontAlgn="auto" latinLnBrk="0" hangingPunct="1">
                        <a:lnSpc>
                          <a:spcPct val="100000"/>
                        </a:lnSpc>
                        <a:spcBef>
                          <a:spcPts val="0"/>
                        </a:spcBef>
                        <a:spcAft>
                          <a:spcPts val="0"/>
                        </a:spcAft>
                        <a:buClrTx/>
                        <a:buSzTx/>
                        <a:buFontTx/>
                        <a:buNone/>
                        <a:tabLst/>
                        <a:defRPr/>
                      </a:pPr>
                      <a:r>
                        <a:rPr lang="zh-CN" altLang="en-US" sz="1600" b="1" i="1" noProof="0" dirty="0">
                          <a:solidFill>
                            <a:prstClr val="white"/>
                          </a:solidFill>
                          <a:latin typeface="Calibri" panose="020F0502020204030204" pitchFamily="34" charset="0"/>
                          <a:cs typeface="Calibri" panose="020F0502020204030204" pitchFamily="34" charset="0"/>
                        </a:rPr>
                        <a:t>出版物</a:t>
                      </a:r>
                      <a:endParaRPr kumimoji="0" lang="en-GB" sz="1600" b="1" i="1"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16" name="Rectangle 15"/>
                  <p:cNvSpPr/>
                  <p:nvPr/>
                </p:nvSpPr>
                <p:spPr>
                  <a:xfrm>
                    <a:off x="5550635" y="1642268"/>
                    <a:ext cx="2685349" cy="3229655"/>
                  </a:xfrm>
                  <a:prstGeom prst="rect">
                    <a:avLst/>
                  </a:prstGeom>
                </p:spPr>
                <p:txBody>
                  <a:bodyPr wrap="square">
                    <a:noAutofit/>
                  </a:bodyPr>
                  <a:lstStyle/>
                  <a:p>
                    <a:pPr lvl="0" algn="ctr" defTabSz="914332" eaLnBrk="0" fontAlgn="base" hangingPunct="0">
                      <a:spcAft>
                        <a:spcPct val="0"/>
                      </a:spcAft>
                      <a:defRPr/>
                    </a:pPr>
                    <a:r>
                      <a:rPr lang="zh-CN" altLang="en-US" sz="1400" b="1" i="1" dirty="0">
                        <a:solidFill>
                          <a:prstClr val="black"/>
                        </a:solidFill>
                        <a:latin typeface="+mn-ea"/>
                      </a:rPr>
                      <a:t>关于气候变化对世界遗产影响的政策文件</a:t>
                    </a:r>
                    <a:r>
                      <a:rPr lang="en-GB" sz="1400" b="1" i="1" dirty="0">
                        <a:solidFill>
                          <a:prstClr val="black"/>
                        </a:solidFill>
                        <a:latin typeface="+mn-ea"/>
                      </a:rPr>
                      <a:t>(2006)</a:t>
                    </a:r>
                  </a:p>
                </p:txBody>
              </p:sp>
            </p:grpSp>
            <p:pic>
              <p:nvPicPr>
                <p:cNvPr id="14" name="Image 1"/>
                <p:cNvPicPr>
                  <a:picLocks noChangeAspect="1"/>
                </p:cNvPicPr>
                <p:nvPr/>
              </p:nvPicPr>
              <p:blipFill>
                <a:blip r:embed="rId3"/>
                <a:stretch>
                  <a:fillRect/>
                </a:stretch>
              </p:blipFill>
              <p:spPr>
                <a:xfrm>
                  <a:off x="6198581" y="772028"/>
                  <a:ext cx="359990" cy="360000"/>
                </a:xfrm>
                <a:prstGeom prst="rect">
                  <a:avLst/>
                </a:prstGeom>
              </p:spPr>
            </p:pic>
          </p:grpSp>
          <p:pic>
            <p:nvPicPr>
              <p:cNvPr id="11" name="Image 2">
                <a:hlinkClick r:id="rId4"/>
              </p:cNvPr>
              <p:cNvPicPr>
                <a:picLocks noChangeAspect="1"/>
              </p:cNvPicPr>
              <p:nvPr/>
            </p:nvPicPr>
            <p:blipFill>
              <a:blip r:embed="rId5"/>
              <a:stretch>
                <a:fillRect/>
              </a:stretch>
            </p:blipFill>
            <p:spPr>
              <a:xfrm>
                <a:off x="6174397" y="4335668"/>
                <a:ext cx="289887" cy="245860"/>
              </a:xfrm>
              <a:prstGeom prst="rect">
                <a:avLst/>
              </a:prstGeom>
            </p:spPr>
          </p:pic>
          <p:sp>
            <p:nvSpPr>
              <p:cNvPr id="12" name="TextBox 20"/>
              <p:cNvSpPr txBox="1"/>
              <p:nvPr/>
            </p:nvSpPr>
            <p:spPr>
              <a:xfrm>
                <a:off x="6464284" y="4230558"/>
                <a:ext cx="2573270" cy="513229"/>
              </a:xfrm>
              <a:prstGeom prst="rect">
                <a:avLst/>
              </a:prstGeom>
              <a:noFill/>
            </p:spPr>
            <p:txBody>
              <a:bodyPr wrap="square" rtlCol="0">
                <a:noAutofit/>
              </a:bodyPr>
              <a:lstStyle/>
              <a:p>
                <a:r>
                  <a:rPr lang="zh-CN" altLang="en-US" sz="1050" i="1" dirty="0">
                    <a:solidFill>
                      <a:schemeClr val="accent3">
                        <a:lumMod val="50000"/>
                      </a:schemeClr>
                    </a:solidFill>
                    <a:latin typeface="+mj-lt"/>
                  </a:rPr>
                  <a:t>下载链接：</a:t>
                </a:r>
                <a:endParaRPr lang="en-US" altLang="zh-CN" sz="1050" i="1" dirty="0">
                  <a:solidFill>
                    <a:schemeClr val="accent3">
                      <a:lumMod val="50000"/>
                    </a:schemeClr>
                  </a:solidFill>
                  <a:latin typeface="+mj-lt"/>
                </a:endParaRPr>
              </a:p>
              <a:p>
                <a:r>
                  <a:rPr lang="en-US" sz="1000" dirty="0">
                    <a:solidFill>
                      <a:srgbClr val="0563C1"/>
                    </a:solidFill>
                    <a:latin typeface="Calibri" panose="020F0502020204030204" pitchFamily="34" charset="0"/>
                    <a:ea typeface="Calibri" panose="020F0502020204030204" pitchFamily="34" charset="0"/>
                    <a:cs typeface="Arial" panose="020B0604020202020204" pitchFamily="34" charset="0"/>
                  </a:rPr>
                  <a:t>whc.unesco.org/</a:t>
                </a:r>
                <a:r>
                  <a:rPr lang="en-US" sz="1000" dirty="0" err="1">
                    <a:solidFill>
                      <a:srgbClr val="0563C1"/>
                    </a:solidFill>
                    <a:latin typeface="Calibri" panose="020F0502020204030204" pitchFamily="34" charset="0"/>
                    <a:ea typeface="Calibri" panose="020F0502020204030204" pitchFamily="34" charset="0"/>
                    <a:cs typeface="Arial" panose="020B0604020202020204" pitchFamily="34" charset="0"/>
                  </a:rPr>
                  <a:t>en</a:t>
                </a:r>
                <a:r>
                  <a:rPr lang="en-US" sz="1000" dirty="0">
                    <a:solidFill>
                      <a:srgbClr val="0563C1"/>
                    </a:solidFill>
                    <a:latin typeface="Calibri" panose="020F0502020204030204" pitchFamily="34" charset="0"/>
                    <a:ea typeface="Calibri" panose="020F0502020204030204" pitchFamily="34" charset="0"/>
                    <a:cs typeface="Arial" panose="020B0604020202020204" pitchFamily="34" charset="0"/>
                  </a:rPr>
                  <a:t>/CC-policy-document/</a:t>
                </a:r>
              </a:p>
            </p:txBody>
          </p:sp>
        </p:gr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6566" y="1957698"/>
              <a:ext cx="1743075" cy="2475959"/>
            </a:xfrm>
            <a:prstGeom prst="rect">
              <a:avLst/>
            </a:prstGeom>
          </p:spPr>
        </p:pic>
      </p:grpSp>
      <p:grpSp>
        <p:nvGrpSpPr>
          <p:cNvPr id="45" name="Group 44"/>
          <p:cNvGrpSpPr/>
          <p:nvPr/>
        </p:nvGrpSpPr>
        <p:grpSpPr>
          <a:xfrm>
            <a:off x="4304330" y="880573"/>
            <a:ext cx="4306274" cy="4054272"/>
            <a:chOff x="4304330" y="880573"/>
            <a:chExt cx="4306274" cy="4054272"/>
          </a:xfrm>
        </p:grpSpPr>
        <p:grpSp>
          <p:nvGrpSpPr>
            <p:cNvPr id="29" name="Group 18"/>
            <p:cNvGrpSpPr/>
            <p:nvPr/>
          </p:nvGrpSpPr>
          <p:grpSpPr>
            <a:xfrm>
              <a:off x="4304330" y="880573"/>
              <a:ext cx="4306274" cy="4054272"/>
              <a:chOff x="5172564" y="1032817"/>
              <a:chExt cx="3790814" cy="4054272"/>
            </a:xfrm>
          </p:grpSpPr>
          <p:grpSp>
            <p:nvGrpSpPr>
              <p:cNvPr id="31" name="Group 16"/>
              <p:cNvGrpSpPr/>
              <p:nvPr/>
            </p:nvGrpSpPr>
            <p:grpSpPr>
              <a:xfrm>
                <a:off x="5172564" y="1032817"/>
                <a:ext cx="3790814" cy="4054272"/>
                <a:chOff x="5816749" y="755350"/>
                <a:chExt cx="4166597" cy="4054272"/>
              </a:xfrm>
            </p:grpSpPr>
            <p:grpSp>
              <p:nvGrpSpPr>
                <p:cNvPr id="33" name="Group 3"/>
                <p:cNvGrpSpPr/>
                <p:nvPr/>
              </p:nvGrpSpPr>
              <p:grpSpPr>
                <a:xfrm>
                  <a:off x="5816749" y="755350"/>
                  <a:ext cx="4166597" cy="4054272"/>
                  <a:chOff x="5879673" y="612909"/>
                  <a:chExt cx="4166597" cy="4054272"/>
                </a:xfrm>
              </p:grpSpPr>
              <p:sp>
                <p:nvSpPr>
                  <p:cNvPr id="35" name="Rectangle 34"/>
                  <p:cNvSpPr/>
                  <p:nvPr/>
                </p:nvSpPr>
                <p:spPr>
                  <a:xfrm>
                    <a:off x="5879673" y="1152959"/>
                    <a:ext cx="4166597" cy="3514222"/>
                  </a:xfrm>
                  <a:prstGeom prst="rect">
                    <a:avLst/>
                  </a:prstGeom>
                  <a:solidFill>
                    <a:schemeClr val="accent1">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http</a:t>
                    </a:r>
                  </a:p>
                </p:txBody>
              </p:sp>
              <p:sp>
                <p:nvSpPr>
                  <p:cNvPr id="36" name="Rectangle 35"/>
                  <p:cNvSpPr/>
                  <p:nvPr/>
                </p:nvSpPr>
                <p:spPr>
                  <a:xfrm>
                    <a:off x="5879673" y="612909"/>
                    <a:ext cx="4166596" cy="501261"/>
                  </a:xfrm>
                  <a:prstGeom prst="rect">
                    <a:avLst/>
                  </a:prstGeom>
                  <a:solidFill>
                    <a:schemeClr val="accent6">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085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srgbClr val="E7E6E6">
                          <a:lumMod val="25000"/>
                        </a:srgbClr>
                      </a:solidFill>
                      <a:effectLst/>
                      <a:uLnTx/>
                      <a:uFillTx/>
                      <a:latin typeface="Calibri" panose="020F0502020204030204" pitchFamily="34" charset="0"/>
                      <a:ea typeface="+mn-ea"/>
                      <a:cs typeface="Calibri" panose="020F0502020204030204" pitchFamily="34" charset="0"/>
                    </a:endParaRPr>
                  </a:p>
                </p:txBody>
              </p:sp>
            </p:grpSp>
            <p:sp>
              <p:nvSpPr>
                <p:cNvPr id="34" name="Rectangle 33"/>
                <p:cNvSpPr/>
                <p:nvPr/>
              </p:nvSpPr>
              <p:spPr>
                <a:xfrm>
                  <a:off x="6311032" y="827153"/>
                  <a:ext cx="575735" cy="338554"/>
                </a:xfrm>
                <a:prstGeom prst="rect">
                  <a:avLst/>
                </a:prstGeom>
              </p:spPr>
              <p:txBody>
                <a:bodyPr wrap="none">
                  <a:spAutoFit/>
                </a:bodyPr>
                <a:lstStyle/>
                <a:p>
                  <a:pPr marL="446088" marR="0" lvl="0" indent="-446088" algn="l" defTabSz="914400" rtl="0" eaLnBrk="1" fontAlgn="auto" latinLnBrk="0" hangingPunct="1">
                    <a:lnSpc>
                      <a:spcPct val="100000"/>
                    </a:lnSpc>
                    <a:spcBef>
                      <a:spcPts val="0"/>
                    </a:spcBef>
                    <a:spcAft>
                      <a:spcPts val="0"/>
                    </a:spcAft>
                    <a:buClrTx/>
                    <a:buSzTx/>
                    <a:buFontTx/>
                    <a:buNone/>
                    <a:tabLst/>
                    <a:defRPr/>
                  </a:pPr>
                  <a:r>
                    <a:rPr lang="zh-CN" altLang="en-US" sz="1600" b="1" i="1" noProof="0" dirty="0">
                      <a:solidFill>
                        <a:prstClr val="white"/>
                      </a:solidFill>
                      <a:latin typeface="Calibri" panose="020F0502020204030204" pitchFamily="34" charset="0"/>
                      <a:cs typeface="Calibri" panose="020F0502020204030204" pitchFamily="34" charset="0"/>
                    </a:rPr>
                    <a:t>网页</a:t>
                  </a:r>
                  <a:endParaRPr kumimoji="0" lang="en-GB" sz="1600" b="1" i="1"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32" name="Rectangle 31"/>
              <p:cNvSpPr/>
              <p:nvPr/>
            </p:nvSpPr>
            <p:spPr>
              <a:xfrm>
                <a:off x="5550635" y="1642268"/>
                <a:ext cx="2685349" cy="3229655"/>
              </a:xfrm>
              <a:prstGeom prst="rect">
                <a:avLst/>
              </a:prstGeom>
            </p:spPr>
            <p:txBody>
              <a:bodyPr wrap="square">
                <a:noAutofit/>
              </a:bodyPr>
              <a:lstStyle/>
              <a:p>
                <a:pPr lvl="0" algn="ctr" defTabSz="914332" eaLnBrk="0" fontAlgn="base" hangingPunct="0">
                  <a:spcAft>
                    <a:spcPct val="0"/>
                  </a:spcAft>
                  <a:defRPr/>
                </a:pPr>
                <a:r>
                  <a:rPr lang="en-GB" sz="1200" i="1" dirty="0">
                    <a:solidFill>
                      <a:prstClr val="black"/>
                    </a:solidFill>
                  </a:rPr>
                  <a:t>Development of Policy Document on Impacts of Climate Change and World Heritage</a:t>
                </a:r>
              </a:p>
            </p:txBody>
          </p:sp>
        </p:grpSp>
        <p:pic>
          <p:nvPicPr>
            <p:cNvPr id="39" name="Picture 38"/>
            <p:cNvPicPr>
              <a:picLocks noChangeAspect="1"/>
            </p:cNvPicPr>
            <p:nvPr/>
          </p:nvPicPr>
          <p:blipFill rotWithShape="1">
            <a:blip r:embed="rId7" cstate="print">
              <a:extLst>
                <a:ext uri="{28A0092B-C50C-407E-A947-70E740481C1C}">
                  <a14:useLocalDpi xmlns:a14="http://schemas.microsoft.com/office/drawing/2010/main" val="0"/>
                </a:ext>
              </a:extLst>
            </a:blip>
            <a:srcRect r="1217" b="43042"/>
            <a:stretch/>
          </p:blipFill>
          <p:spPr>
            <a:xfrm>
              <a:off x="4417923" y="1546332"/>
              <a:ext cx="4040277" cy="2868276"/>
            </a:xfrm>
            <a:prstGeom prst="rect">
              <a:avLst/>
            </a:prstGeom>
          </p:spPr>
        </p:pic>
        <p:sp>
          <p:nvSpPr>
            <p:cNvPr id="43" name="TextBox 20"/>
            <p:cNvSpPr txBox="1"/>
            <p:nvPr/>
          </p:nvSpPr>
          <p:spPr>
            <a:xfrm>
              <a:off x="4417923" y="4447776"/>
              <a:ext cx="4040277" cy="482138"/>
            </a:xfrm>
            <a:prstGeom prst="rect">
              <a:avLst/>
            </a:prstGeom>
            <a:noFill/>
          </p:spPr>
          <p:txBody>
            <a:bodyPr wrap="square" rtlCol="0">
              <a:noAutofit/>
            </a:bodyPr>
            <a:lstStyle/>
            <a:p>
              <a:r>
                <a:rPr lang="en-GB" sz="1050" i="1" dirty="0">
                  <a:solidFill>
                    <a:schemeClr val="accent3">
                      <a:lumMod val="50000"/>
                    </a:schemeClr>
                  </a:solidFill>
                  <a:latin typeface="+mj-lt"/>
                </a:rPr>
                <a:t>Website:</a:t>
              </a:r>
            </a:p>
            <a:p>
              <a:r>
                <a:rPr lang="en-US" sz="1000" dirty="0">
                  <a:solidFill>
                    <a:srgbClr val="0563C1"/>
                  </a:solidFill>
                  <a:latin typeface="Calibri" panose="020F0502020204030204" pitchFamily="34" charset="0"/>
                  <a:ea typeface="Calibri" panose="020F0502020204030204" pitchFamily="34" charset="0"/>
                  <a:cs typeface="Arial" panose="020B0604020202020204" pitchFamily="34" charset="0"/>
                </a:rPr>
                <a:t>whc.unesco.org/</a:t>
              </a:r>
              <a:r>
                <a:rPr lang="en-US" sz="1000" dirty="0" err="1">
                  <a:solidFill>
                    <a:srgbClr val="0563C1"/>
                  </a:solidFill>
                  <a:latin typeface="Calibri" panose="020F0502020204030204" pitchFamily="34" charset="0"/>
                  <a:ea typeface="Calibri" panose="020F0502020204030204" pitchFamily="34" charset="0"/>
                  <a:cs typeface="Arial" panose="020B0604020202020204" pitchFamily="34" charset="0"/>
                </a:rPr>
                <a:t>en</a:t>
              </a:r>
              <a:r>
                <a:rPr lang="en-US" sz="1000" dirty="0">
                  <a:solidFill>
                    <a:srgbClr val="0563C1"/>
                  </a:solidFill>
                  <a:latin typeface="Calibri" panose="020F0502020204030204" pitchFamily="34" charset="0"/>
                  <a:ea typeface="Calibri" panose="020F0502020204030204" pitchFamily="34" charset="0"/>
                  <a:cs typeface="Arial" panose="020B0604020202020204" pitchFamily="34" charset="0"/>
                </a:rPr>
                <a:t>/CC-policy-document/</a:t>
              </a:r>
            </a:p>
          </p:txBody>
        </p:sp>
        <p:pic>
          <p:nvPicPr>
            <p:cNvPr id="44" name="Picture 43"/>
            <p:cNvPicPr>
              <a:picLocks noChangeAspect="1"/>
            </p:cNvPicPr>
            <p:nvPr/>
          </p:nvPicPr>
          <p:blipFill>
            <a:blip r:embed="rId8"/>
            <a:stretch>
              <a:fillRect/>
            </a:stretch>
          </p:blipFill>
          <p:spPr>
            <a:xfrm>
              <a:off x="4417923" y="944036"/>
              <a:ext cx="339372" cy="342131"/>
            </a:xfrm>
            <a:prstGeom prst="rect">
              <a:avLst/>
            </a:prstGeom>
          </p:spPr>
        </p:pic>
      </p:grpSp>
    </p:spTree>
    <p:extLst>
      <p:ext uri="{BB962C8B-B14F-4D97-AF65-F5344CB8AC3E}">
        <p14:creationId xmlns:p14="http://schemas.microsoft.com/office/powerpoint/2010/main" val="3232209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Left-Right Arrow 52"/>
          <p:cNvSpPr/>
          <p:nvPr/>
        </p:nvSpPr>
        <p:spPr>
          <a:xfrm>
            <a:off x="5622913" y="2398307"/>
            <a:ext cx="461107" cy="187570"/>
          </a:xfrm>
          <a:prstGeom prst="lef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9" name="TextBox 8"/>
          <p:cNvSpPr txBox="1"/>
          <p:nvPr/>
        </p:nvSpPr>
        <p:spPr>
          <a:xfrm>
            <a:off x="947827" y="4163334"/>
            <a:ext cx="2098312" cy="276999"/>
          </a:xfrm>
          <a:prstGeom prst="rect">
            <a:avLst/>
          </a:prstGeom>
          <a:noFill/>
        </p:spPr>
        <p:txBody>
          <a:bodyPr wrap="square" rtlCol="0">
            <a:spAutoFit/>
          </a:bodyPr>
          <a:lstStyle/>
          <a:p>
            <a:pPr algn="ctr"/>
            <a:r>
              <a:rPr lang="en-US" sz="1200" dirty="0">
                <a:solidFill>
                  <a:schemeClr val="tx1">
                    <a:lumMod val="65000"/>
                    <a:lumOff val="35000"/>
                  </a:schemeClr>
                </a:solidFill>
              </a:rPr>
              <a:t>Site Managers Handbook</a:t>
            </a:r>
            <a:endParaRPr lang="en-GB" sz="1200" dirty="0">
              <a:solidFill>
                <a:schemeClr val="tx1">
                  <a:lumMod val="65000"/>
                  <a:lumOff val="35000"/>
                </a:schemeClr>
              </a:solidFill>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4438"/>
          <a:stretch/>
        </p:blipFill>
        <p:spPr>
          <a:xfrm>
            <a:off x="3308749" y="1042702"/>
            <a:ext cx="2205004" cy="2862888"/>
          </a:xfrm>
          <a:prstGeom prst="rect">
            <a:avLst/>
          </a:prstGeom>
        </p:spPr>
      </p:pic>
      <p:pic>
        <p:nvPicPr>
          <p:cNvPr id="50" name="Picture 49"/>
          <p:cNvPicPr>
            <a:picLocks noChangeAspect="1"/>
          </p:cNvPicPr>
          <p:nvPr/>
        </p:nvPicPr>
        <p:blipFill rotWithShape="1">
          <a:blip r:embed="rId4">
            <a:extLst>
              <a:ext uri="{28A0092B-C50C-407E-A947-70E740481C1C}">
                <a14:useLocalDpi xmlns:a14="http://schemas.microsoft.com/office/drawing/2010/main" val="0"/>
              </a:ext>
            </a:extLst>
          </a:blip>
          <a:srcRect b="6034"/>
          <a:stretch/>
        </p:blipFill>
        <p:spPr>
          <a:xfrm>
            <a:off x="947827" y="1042702"/>
            <a:ext cx="2098312" cy="2862888"/>
          </a:xfrm>
          <a:prstGeom prst="rect">
            <a:avLst/>
          </a:prstGeom>
          <a:ln>
            <a:noFill/>
          </a:ln>
          <a:effectLst>
            <a:outerShdw blurRad="50800" dist="38100" dir="3420000" algn="tl" rotWithShape="0">
              <a:prstClr val="black">
                <a:alpha val="48000"/>
              </a:prstClr>
            </a:outerShdw>
          </a:effec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1856" y="943961"/>
            <a:ext cx="2149508" cy="3041918"/>
          </a:xfrm>
          <a:prstGeom prst="rect">
            <a:avLst/>
          </a:prstGeom>
        </p:spPr>
      </p:pic>
      <p:sp>
        <p:nvSpPr>
          <p:cNvPr id="15" name="CasellaDiTesto 1"/>
          <p:cNvSpPr txBox="1"/>
          <p:nvPr/>
        </p:nvSpPr>
        <p:spPr>
          <a:xfrm>
            <a:off x="515258" y="513074"/>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Training and guidance tools</a:t>
            </a:r>
            <a:endParaRPr lang="en-GB" sz="1400" b="1" dirty="0">
              <a:solidFill>
                <a:schemeClr val="accent3">
                  <a:lumMod val="50000"/>
                </a:schemeClr>
              </a:solidFill>
              <a:cs typeface="Calibri Light" panose="020F0302020204030204" pitchFamily="34" charset="0"/>
            </a:endParaRPr>
          </a:p>
        </p:txBody>
      </p:sp>
      <p:sp>
        <p:nvSpPr>
          <p:cNvPr id="16" name="CasellaDiTesto 1"/>
          <p:cNvSpPr txBox="1"/>
          <p:nvPr/>
        </p:nvSpPr>
        <p:spPr>
          <a:xfrm>
            <a:off x="515258" y="138822"/>
            <a:ext cx="8628742" cy="430887"/>
          </a:xfrm>
          <a:prstGeom prst="rect">
            <a:avLst/>
          </a:prstGeom>
          <a:noFill/>
          <a:ln>
            <a:noFill/>
          </a:ln>
        </p:spPr>
        <p:txBody>
          <a:bodyPr wrap="square" rtlCol="0">
            <a:spAutoFit/>
          </a:bodyPr>
          <a:lstStyle/>
          <a:p>
            <a:r>
              <a:rPr lang="en-GB" sz="2200" b="1" dirty="0">
                <a:solidFill>
                  <a:srgbClr val="61A0DB"/>
                </a:solidFill>
                <a:latin typeface="+mj-lt"/>
                <a:cs typeface="Calibri" panose="020F0502020204030204" pitchFamily="34" charset="0"/>
              </a:rPr>
              <a:t>Overview of the Periodic Reporting Questionnaire</a:t>
            </a:r>
          </a:p>
        </p:txBody>
      </p:sp>
      <p:sp>
        <p:nvSpPr>
          <p:cNvPr id="17" name="TextBox 16"/>
          <p:cNvSpPr txBox="1"/>
          <p:nvPr/>
        </p:nvSpPr>
        <p:spPr>
          <a:xfrm>
            <a:off x="4829629" y="4170980"/>
            <a:ext cx="2205004" cy="276999"/>
          </a:xfrm>
          <a:prstGeom prst="rect">
            <a:avLst/>
          </a:prstGeom>
          <a:noFill/>
        </p:spPr>
        <p:txBody>
          <a:bodyPr wrap="square" rtlCol="0">
            <a:spAutoFit/>
          </a:bodyPr>
          <a:lstStyle/>
          <a:p>
            <a:pPr algn="ctr"/>
            <a:r>
              <a:rPr lang="en-GB" sz="1200" dirty="0">
                <a:solidFill>
                  <a:schemeClr val="tx1">
                    <a:lumMod val="65000"/>
                    <a:lumOff val="35000"/>
                  </a:schemeClr>
                </a:solidFill>
              </a:rPr>
              <a:t>Key terms (online and in PDF)</a:t>
            </a:r>
          </a:p>
        </p:txBody>
      </p:sp>
    </p:spTree>
    <p:extLst>
      <p:ext uri="{BB962C8B-B14F-4D97-AF65-F5344CB8AC3E}">
        <p14:creationId xmlns:p14="http://schemas.microsoft.com/office/powerpoint/2010/main" val="307213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75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asellaDiTesto 1"/>
          <p:cNvSpPr txBox="1"/>
          <p:nvPr/>
        </p:nvSpPr>
        <p:spPr>
          <a:xfrm>
            <a:off x="-1739844" y="5364675"/>
            <a:ext cx="8414138"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GB" sz="1400" b="1" dirty="0">
                <a:solidFill>
                  <a:schemeClr val="accent3">
                    <a:lumMod val="50000"/>
                  </a:schemeClr>
                </a:solidFill>
                <a:cs typeface="Calibri Light" panose="020F0302020204030204" pitchFamily="34" charset="0"/>
              </a:rPr>
              <a:t>Chapter 5. Protection and Management of the Property – Policy Document Climate Change (2006)</a:t>
            </a:r>
          </a:p>
        </p:txBody>
      </p:sp>
      <p:sp>
        <p:nvSpPr>
          <p:cNvPr id="6" name="CasellaDiTesto 1"/>
          <p:cNvSpPr txBox="1"/>
          <p:nvPr/>
        </p:nvSpPr>
        <p:spPr>
          <a:xfrm>
            <a:off x="515258" y="408299"/>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Chapter 5: </a:t>
            </a:r>
            <a:r>
              <a:rPr lang="en-GB" sz="1400" b="1" dirty="0">
                <a:solidFill>
                  <a:schemeClr val="accent3">
                    <a:lumMod val="50000"/>
                  </a:schemeClr>
                </a:solidFill>
                <a:cs typeface="Calibri Light" panose="020F0302020204030204" pitchFamily="34" charset="0"/>
              </a:rPr>
              <a:t>Protection and Management of the Property</a:t>
            </a:r>
            <a:endParaRPr lang="en-GB" sz="1400" dirty="0">
              <a:solidFill>
                <a:schemeClr val="accent3">
                  <a:lumMod val="50000"/>
                </a:schemeClr>
              </a:solidFill>
              <a:cs typeface="Calibri Light" panose="020F0302020204030204" pitchFamily="34" charset="0"/>
            </a:endParaRPr>
          </a:p>
        </p:txBody>
      </p:sp>
      <p:sp>
        <p:nvSpPr>
          <p:cNvPr id="8" name="CasellaDiTesto 1"/>
          <p:cNvSpPr txBox="1"/>
          <p:nvPr/>
        </p:nvSpPr>
        <p:spPr>
          <a:xfrm>
            <a:off x="515258" y="34047"/>
            <a:ext cx="8628742" cy="430887"/>
          </a:xfrm>
          <a:prstGeom prst="rect">
            <a:avLst/>
          </a:prstGeom>
          <a:noFill/>
          <a:ln>
            <a:noFill/>
          </a:ln>
        </p:spPr>
        <p:txBody>
          <a:bodyPr wrap="square" rtlCol="0">
            <a:spAutoFit/>
          </a:bodyPr>
          <a:lstStyle/>
          <a:p>
            <a:r>
              <a:rPr lang="en-GB" sz="2200" b="1" dirty="0">
                <a:solidFill>
                  <a:schemeClr val="accent4">
                    <a:lumMod val="75000"/>
                  </a:schemeClr>
                </a:solidFill>
                <a:latin typeface="+mj-lt"/>
                <a:cs typeface="Calibri" panose="020F0502020204030204" pitchFamily="34" charset="0"/>
              </a:rPr>
              <a:t>Section II</a:t>
            </a:r>
          </a:p>
        </p:txBody>
      </p:sp>
      <p:grpSp>
        <p:nvGrpSpPr>
          <p:cNvPr id="4" name="Group 3"/>
          <p:cNvGrpSpPr/>
          <p:nvPr/>
        </p:nvGrpSpPr>
        <p:grpSpPr>
          <a:xfrm>
            <a:off x="622757" y="875641"/>
            <a:ext cx="3234870" cy="4054272"/>
            <a:chOff x="832307" y="894691"/>
            <a:chExt cx="3234870" cy="4054272"/>
          </a:xfrm>
        </p:grpSpPr>
        <p:grpSp>
          <p:nvGrpSpPr>
            <p:cNvPr id="9" name="Groupe 32"/>
            <p:cNvGrpSpPr/>
            <p:nvPr/>
          </p:nvGrpSpPr>
          <p:grpSpPr>
            <a:xfrm>
              <a:off x="832307" y="894691"/>
              <a:ext cx="3234870" cy="4054272"/>
              <a:chOff x="6052007" y="703633"/>
              <a:chExt cx="2985549" cy="4054272"/>
            </a:xfrm>
          </p:grpSpPr>
          <p:grpSp>
            <p:nvGrpSpPr>
              <p:cNvPr id="10" name="Groupe 4"/>
              <p:cNvGrpSpPr/>
              <p:nvPr/>
            </p:nvGrpSpPr>
            <p:grpSpPr>
              <a:xfrm>
                <a:off x="6052007" y="703633"/>
                <a:ext cx="2985549" cy="4054272"/>
                <a:chOff x="6052007" y="703633"/>
                <a:chExt cx="2985549" cy="4054272"/>
              </a:xfrm>
            </p:grpSpPr>
            <p:grpSp>
              <p:nvGrpSpPr>
                <p:cNvPr id="13" name="Group 18"/>
                <p:cNvGrpSpPr/>
                <p:nvPr/>
              </p:nvGrpSpPr>
              <p:grpSpPr>
                <a:xfrm>
                  <a:off x="6052007" y="703633"/>
                  <a:ext cx="2985549" cy="4054272"/>
                  <a:chOff x="5497331" y="1032817"/>
                  <a:chExt cx="2847658" cy="4054272"/>
                </a:xfrm>
              </p:grpSpPr>
              <p:grpSp>
                <p:nvGrpSpPr>
                  <p:cNvPr id="15" name="Group 16"/>
                  <p:cNvGrpSpPr/>
                  <p:nvPr/>
                </p:nvGrpSpPr>
                <p:grpSpPr>
                  <a:xfrm>
                    <a:off x="5497331" y="1032817"/>
                    <a:ext cx="2847658" cy="4054272"/>
                    <a:chOff x="6173710" y="755350"/>
                    <a:chExt cx="3129946" cy="4054272"/>
                  </a:xfrm>
                </p:grpSpPr>
                <p:grpSp>
                  <p:nvGrpSpPr>
                    <p:cNvPr id="17" name="Group 3"/>
                    <p:cNvGrpSpPr/>
                    <p:nvPr/>
                  </p:nvGrpSpPr>
                  <p:grpSpPr>
                    <a:xfrm>
                      <a:off x="6173710" y="755350"/>
                      <a:ext cx="3129946" cy="4054272"/>
                      <a:chOff x="6236634" y="612909"/>
                      <a:chExt cx="3129946" cy="4054272"/>
                    </a:xfrm>
                  </p:grpSpPr>
                  <p:sp>
                    <p:nvSpPr>
                      <p:cNvPr id="20" name="Rectangle 19"/>
                      <p:cNvSpPr/>
                      <p:nvPr/>
                    </p:nvSpPr>
                    <p:spPr>
                      <a:xfrm>
                        <a:off x="6236636" y="1152959"/>
                        <a:ext cx="3129944" cy="3514222"/>
                      </a:xfrm>
                      <a:prstGeom prst="rect">
                        <a:avLst/>
                      </a:prstGeom>
                      <a:solidFill>
                        <a:schemeClr val="accent4">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http</a:t>
                        </a:r>
                      </a:p>
                    </p:txBody>
                  </p:sp>
                  <p:sp>
                    <p:nvSpPr>
                      <p:cNvPr id="21" name="Rectangle 20"/>
                      <p:cNvSpPr/>
                      <p:nvPr/>
                    </p:nvSpPr>
                    <p:spPr>
                      <a:xfrm>
                        <a:off x="6236634" y="612909"/>
                        <a:ext cx="3129943" cy="501261"/>
                      </a:xfrm>
                      <a:prstGeom prst="rect">
                        <a:avLst/>
                      </a:prstGeom>
                      <a:solidFill>
                        <a:schemeClr val="bg1">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085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srgbClr val="E7E6E6">
                              <a:lumMod val="25000"/>
                            </a:srgbClr>
                          </a:solidFill>
                          <a:effectLst/>
                          <a:uLnTx/>
                          <a:uFillTx/>
                          <a:latin typeface="Calibri" panose="020F0502020204030204" pitchFamily="34" charset="0"/>
                          <a:ea typeface="+mn-ea"/>
                          <a:cs typeface="Calibri" panose="020F0502020204030204" pitchFamily="34" charset="0"/>
                        </a:endParaRPr>
                      </a:p>
                    </p:txBody>
                  </p:sp>
                </p:grpSp>
                <p:sp>
                  <p:nvSpPr>
                    <p:cNvPr id="18" name="Rectangle 17"/>
                    <p:cNvSpPr/>
                    <p:nvPr/>
                  </p:nvSpPr>
                  <p:spPr>
                    <a:xfrm>
                      <a:off x="6725755" y="827153"/>
                      <a:ext cx="1165282" cy="338554"/>
                    </a:xfrm>
                    <a:prstGeom prst="rect">
                      <a:avLst/>
                    </a:prstGeom>
                  </p:spPr>
                  <p:txBody>
                    <a:bodyPr wrap="none">
                      <a:spAutoFit/>
                    </a:bodyPr>
                    <a:lstStyle/>
                    <a:p>
                      <a:pPr marL="446088" marR="0" lvl="0" indent="-446088" algn="l" defTabSz="914400" rtl="0" eaLnBrk="1" fontAlgn="auto" latinLnBrk="0" hangingPunct="1">
                        <a:lnSpc>
                          <a:spcPct val="100000"/>
                        </a:lnSpc>
                        <a:spcBef>
                          <a:spcPts val="0"/>
                        </a:spcBef>
                        <a:spcAft>
                          <a:spcPts val="0"/>
                        </a:spcAft>
                        <a:buClrTx/>
                        <a:buSzTx/>
                        <a:buFontTx/>
                        <a:buNone/>
                        <a:tabLst/>
                        <a:defRPr/>
                      </a:pPr>
                      <a:r>
                        <a:rPr lang="fr-FR" sz="1600" i="1" noProof="0" dirty="0">
                          <a:solidFill>
                            <a:prstClr val="white"/>
                          </a:solidFill>
                          <a:latin typeface="Calibri" panose="020F0502020204030204" pitchFamily="34" charset="0"/>
                          <a:cs typeface="Calibri" panose="020F0502020204030204" pitchFamily="34" charset="0"/>
                        </a:rPr>
                        <a:t>Publication</a:t>
                      </a:r>
                      <a:endParaRPr kumimoji="0" lang="en-GB" sz="16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16" name="Rectangle 15"/>
                  <p:cNvSpPr/>
                  <p:nvPr/>
                </p:nvSpPr>
                <p:spPr>
                  <a:xfrm>
                    <a:off x="5550635" y="1642268"/>
                    <a:ext cx="2685349" cy="3229655"/>
                  </a:xfrm>
                  <a:prstGeom prst="rect">
                    <a:avLst/>
                  </a:prstGeom>
                </p:spPr>
                <p:txBody>
                  <a:bodyPr wrap="square">
                    <a:noAutofit/>
                  </a:bodyPr>
                  <a:lstStyle/>
                  <a:p>
                    <a:pPr lvl="0" algn="ctr" defTabSz="914332" eaLnBrk="0" fontAlgn="base" hangingPunct="0">
                      <a:spcAft>
                        <a:spcPct val="0"/>
                      </a:spcAft>
                      <a:defRPr/>
                    </a:pPr>
                    <a:r>
                      <a:rPr lang="en-GB" sz="1200" i="1" dirty="0">
                        <a:solidFill>
                          <a:prstClr val="black"/>
                        </a:solidFill>
                      </a:rPr>
                      <a:t>Development of Policy Document on Impacts of Climate Change and World Heritage (2006)</a:t>
                    </a:r>
                  </a:p>
                </p:txBody>
              </p:sp>
            </p:grpSp>
            <p:pic>
              <p:nvPicPr>
                <p:cNvPr id="14" name="Image 1"/>
                <p:cNvPicPr>
                  <a:picLocks noChangeAspect="1"/>
                </p:cNvPicPr>
                <p:nvPr/>
              </p:nvPicPr>
              <p:blipFill>
                <a:blip r:embed="rId3"/>
                <a:stretch>
                  <a:fillRect/>
                </a:stretch>
              </p:blipFill>
              <p:spPr>
                <a:xfrm>
                  <a:off x="6198581" y="772028"/>
                  <a:ext cx="359990" cy="360000"/>
                </a:xfrm>
                <a:prstGeom prst="rect">
                  <a:avLst/>
                </a:prstGeom>
              </p:spPr>
            </p:pic>
          </p:grpSp>
          <p:pic>
            <p:nvPicPr>
              <p:cNvPr id="11" name="Image 2">
                <a:hlinkClick r:id="rId4"/>
              </p:cNvPr>
              <p:cNvPicPr>
                <a:picLocks noChangeAspect="1"/>
              </p:cNvPicPr>
              <p:nvPr/>
            </p:nvPicPr>
            <p:blipFill>
              <a:blip r:embed="rId5"/>
              <a:stretch>
                <a:fillRect/>
              </a:stretch>
            </p:blipFill>
            <p:spPr>
              <a:xfrm>
                <a:off x="6174397" y="4335668"/>
                <a:ext cx="289887" cy="245860"/>
              </a:xfrm>
              <a:prstGeom prst="rect">
                <a:avLst/>
              </a:prstGeom>
            </p:spPr>
          </p:pic>
          <p:sp>
            <p:nvSpPr>
              <p:cNvPr id="12" name="TextBox 20"/>
              <p:cNvSpPr txBox="1"/>
              <p:nvPr/>
            </p:nvSpPr>
            <p:spPr>
              <a:xfrm>
                <a:off x="6464284" y="4230558"/>
                <a:ext cx="2573270" cy="513229"/>
              </a:xfrm>
              <a:prstGeom prst="rect">
                <a:avLst/>
              </a:prstGeom>
              <a:noFill/>
            </p:spPr>
            <p:txBody>
              <a:bodyPr wrap="square" rtlCol="0">
                <a:noAutofit/>
              </a:bodyPr>
              <a:lstStyle/>
              <a:p>
                <a:r>
                  <a:rPr lang="en-GB" sz="1050" i="1" dirty="0">
                    <a:solidFill>
                      <a:schemeClr val="accent3">
                        <a:lumMod val="50000"/>
                      </a:schemeClr>
                    </a:solidFill>
                    <a:latin typeface="+mj-lt"/>
                  </a:rPr>
                  <a:t>Download link:</a:t>
                </a:r>
              </a:p>
              <a:p>
                <a:r>
                  <a:rPr lang="en-US" sz="1000" dirty="0">
                    <a:solidFill>
                      <a:srgbClr val="0563C1"/>
                    </a:solidFill>
                    <a:latin typeface="Calibri" panose="020F0502020204030204" pitchFamily="34" charset="0"/>
                    <a:ea typeface="Calibri" panose="020F0502020204030204" pitchFamily="34" charset="0"/>
                    <a:cs typeface="Arial" panose="020B0604020202020204" pitchFamily="34" charset="0"/>
                  </a:rPr>
                  <a:t>whc.unesco.org/</a:t>
                </a:r>
                <a:r>
                  <a:rPr lang="en-US" sz="1000" dirty="0" err="1">
                    <a:solidFill>
                      <a:srgbClr val="0563C1"/>
                    </a:solidFill>
                    <a:latin typeface="Calibri" panose="020F0502020204030204" pitchFamily="34" charset="0"/>
                    <a:ea typeface="Calibri" panose="020F0502020204030204" pitchFamily="34" charset="0"/>
                    <a:cs typeface="Arial" panose="020B0604020202020204" pitchFamily="34" charset="0"/>
                  </a:rPr>
                  <a:t>en</a:t>
                </a:r>
                <a:r>
                  <a:rPr lang="en-US" sz="1000" dirty="0">
                    <a:solidFill>
                      <a:srgbClr val="0563C1"/>
                    </a:solidFill>
                    <a:latin typeface="Calibri" panose="020F0502020204030204" pitchFamily="34" charset="0"/>
                    <a:ea typeface="Calibri" panose="020F0502020204030204" pitchFamily="34" charset="0"/>
                    <a:cs typeface="Arial" panose="020B0604020202020204" pitchFamily="34" charset="0"/>
                  </a:rPr>
                  <a:t>/CC-policy-document/</a:t>
                </a:r>
              </a:p>
            </p:txBody>
          </p:sp>
        </p:gr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6566" y="1957698"/>
              <a:ext cx="1743075" cy="2475959"/>
            </a:xfrm>
            <a:prstGeom prst="rect">
              <a:avLst/>
            </a:prstGeom>
          </p:spPr>
        </p:pic>
      </p:grpSp>
      <p:grpSp>
        <p:nvGrpSpPr>
          <p:cNvPr id="45" name="Group 44"/>
          <p:cNvGrpSpPr/>
          <p:nvPr/>
        </p:nvGrpSpPr>
        <p:grpSpPr>
          <a:xfrm>
            <a:off x="4304330" y="880573"/>
            <a:ext cx="4306274" cy="4054272"/>
            <a:chOff x="4304330" y="880573"/>
            <a:chExt cx="4306274" cy="4054272"/>
          </a:xfrm>
        </p:grpSpPr>
        <p:grpSp>
          <p:nvGrpSpPr>
            <p:cNvPr id="29" name="Group 18"/>
            <p:cNvGrpSpPr/>
            <p:nvPr/>
          </p:nvGrpSpPr>
          <p:grpSpPr>
            <a:xfrm>
              <a:off x="4304330" y="880573"/>
              <a:ext cx="4306274" cy="4054272"/>
              <a:chOff x="5172564" y="1032817"/>
              <a:chExt cx="3790814" cy="4054272"/>
            </a:xfrm>
          </p:grpSpPr>
          <p:grpSp>
            <p:nvGrpSpPr>
              <p:cNvPr id="31" name="Group 16"/>
              <p:cNvGrpSpPr/>
              <p:nvPr/>
            </p:nvGrpSpPr>
            <p:grpSpPr>
              <a:xfrm>
                <a:off x="5172564" y="1032817"/>
                <a:ext cx="3790814" cy="4054272"/>
                <a:chOff x="5816749" y="755350"/>
                <a:chExt cx="4166597" cy="4054272"/>
              </a:xfrm>
            </p:grpSpPr>
            <p:grpSp>
              <p:nvGrpSpPr>
                <p:cNvPr id="33" name="Group 3"/>
                <p:cNvGrpSpPr/>
                <p:nvPr/>
              </p:nvGrpSpPr>
              <p:grpSpPr>
                <a:xfrm>
                  <a:off x="5816749" y="755350"/>
                  <a:ext cx="4166597" cy="4054272"/>
                  <a:chOff x="5879673" y="612909"/>
                  <a:chExt cx="4166597" cy="4054272"/>
                </a:xfrm>
              </p:grpSpPr>
              <p:sp>
                <p:nvSpPr>
                  <p:cNvPr id="35" name="Rectangle 34"/>
                  <p:cNvSpPr/>
                  <p:nvPr/>
                </p:nvSpPr>
                <p:spPr>
                  <a:xfrm>
                    <a:off x="5879673" y="1152959"/>
                    <a:ext cx="4166597" cy="3514222"/>
                  </a:xfrm>
                  <a:prstGeom prst="rect">
                    <a:avLst/>
                  </a:prstGeom>
                  <a:solidFill>
                    <a:schemeClr val="accent1">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http</a:t>
                    </a:r>
                  </a:p>
                </p:txBody>
              </p:sp>
              <p:sp>
                <p:nvSpPr>
                  <p:cNvPr id="36" name="Rectangle 35"/>
                  <p:cNvSpPr/>
                  <p:nvPr/>
                </p:nvSpPr>
                <p:spPr>
                  <a:xfrm>
                    <a:off x="5879673" y="612909"/>
                    <a:ext cx="4166596" cy="501261"/>
                  </a:xfrm>
                  <a:prstGeom prst="rect">
                    <a:avLst/>
                  </a:prstGeom>
                  <a:solidFill>
                    <a:schemeClr val="accent6">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085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srgbClr val="E7E6E6">
                          <a:lumMod val="25000"/>
                        </a:srgbClr>
                      </a:solidFill>
                      <a:effectLst/>
                      <a:uLnTx/>
                      <a:uFillTx/>
                      <a:latin typeface="Calibri" panose="020F0502020204030204" pitchFamily="34" charset="0"/>
                      <a:ea typeface="+mn-ea"/>
                      <a:cs typeface="Calibri" panose="020F0502020204030204" pitchFamily="34" charset="0"/>
                    </a:endParaRPr>
                  </a:p>
                </p:txBody>
              </p:sp>
            </p:grpSp>
            <p:sp>
              <p:nvSpPr>
                <p:cNvPr id="34" name="Rectangle 33"/>
                <p:cNvSpPr/>
                <p:nvPr/>
              </p:nvSpPr>
              <p:spPr>
                <a:xfrm>
                  <a:off x="6311032" y="827153"/>
                  <a:ext cx="825261" cy="338554"/>
                </a:xfrm>
                <a:prstGeom prst="rect">
                  <a:avLst/>
                </a:prstGeom>
              </p:spPr>
              <p:txBody>
                <a:bodyPr wrap="none">
                  <a:spAutoFit/>
                </a:bodyPr>
                <a:lstStyle/>
                <a:p>
                  <a:pPr marL="446088" marR="0" lvl="0" indent="-446088" algn="l" defTabSz="914400" rtl="0" eaLnBrk="1" fontAlgn="auto" latinLnBrk="0" hangingPunct="1">
                    <a:lnSpc>
                      <a:spcPct val="100000"/>
                    </a:lnSpc>
                    <a:spcBef>
                      <a:spcPts val="0"/>
                    </a:spcBef>
                    <a:spcAft>
                      <a:spcPts val="0"/>
                    </a:spcAft>
                    <a:buClrTx/>
                    <a:buSzTx/>
                    <a:buFontTx/>
                    <a:buNone/>
                    <a:tabLst/>
                    <a:defRPr/>
                  </a:pPr>
                  <a:r>
                    <a:rPr lang="fr-FR" sz="1600" i="1" noProof="0" dirty="0" err="1">
                      <a:solidFill>
                        <a:prstClr val="white"/>
                      </a:solidFill>
                      <a:latin typeface="Calibri" panose="020F0502020204030204" pitchFamily="34" charset="0"/>
                      <a:cs typeface="Calibri" panose="020F0502020204030204" pitchFamily="34" charset="0"/>
                    </a:rPr>
                    <a:t>Website</a:t>
                  </a:r>
                  <a:endParaRPr kumimoji="0" lang="en-GB" sz="16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32" name="Rectangle 31"/>
              <p:cNvSpPr/>
              <p:nvPr/>
            </p:nvSpPr>
            <p:spPr>
              <a:xfrm>
                <a:off x="5550635" y="1642268"/>
                <a:ext cx="2685349" cy="3229655"/>
              </a:xfrm>
              <a:prstGeom prst="rect">
                <a:avLst/>
              </a:prstGeom>
            </p:spPr>
            <p:txBody>
              <a:bodyPr wrap="square">
                <a:noAutofit/>
              </a:bodyPr>
              <a:lstStyle/>
              <a:p>
                <a:pPr lvl="0" algn="ctr" defTabSz="914332" eaLnBrk="0" fontAlgn="base" hangingPunct="0">
                  <a:spcAft>
                    <a:spcPct val="0"/>
                  </a:spcAft>
                  <a:defRPr/>
                </a:pPr>
                <a:r>
                  <a:rPr lang="en-GB" sz="1200" i="1" dirty="0">
                    <a:solidFill>
                      <a:prstClr val="black"/>
                    </a:solidFill>
                  </a:rPr>
                  <a:t>Development of Policy Document on Impacts of Climate Change and World Heritage</a:t>
                </a:r>
              </a:p>
            </p:txBody>
          </p:sp>
        </p:grpSp>
        <p:pic>
          <p:nvPicPr>
            <p:cNvPr id="39" name="Picture 38"/>
            <p:cNvPicPr>
              <a:picLocks noChangeAspect="1"/>
            </p:cNvPicPr>
            <p:nvPr/>
          </p:nvPicPr>
          <p:blipFill rotWithShape="1">
            <a:blip r:embed="rId7" cstate="print">
              <a:extLst>
                <a:ext uri="{28A0092B-C50C-407E-A947-70E740481C1C}">
                  <a14:useLocalDpi xmlns:a14="http://schemas.microsoft.com/office/drawing/2010/main" val="0"/>
                </a:ext>
              </a:extLst>
            </a:blip>
            <a:srcRect r="1217" b="43042"/>
            <a:stretch/>
          </p:blipFill>
          <p:spPr>
            <a:xfrm>
              <a:off x="4417923" y="1546332"/>
              <a:ext cx="4040277" cy="2868276"/>
            </a:xfrm>
            <a:prstGeom prst="rect">
              <a:avLst/>
            </a:prstGeom>
          </p:spPr>
        </p:pic>
        <p:sp>
          <p:nvSpPr>
            <p:cNvPr id="43" name="TextBox 20"/>
            <p:cNvSpPr txBox="1"/>
            <p:nvPr/>
          </p:nvSpPr>
          <p:spPr>
            <a:xfrm>
              <a:off x="4417923" y="4447776"/>
              <a:ext cx="4040277" cy="482138"/>
            </a:xfrm>
            <a:prstGeom prst="rect">
              <a:avLst/>
            </a:prstGeom>
            <a:noFill/>
          </p:spPr>
          <p:txBody>
            <a:bodyPr wrap="square" rtlCol="0">
              <a:noAutofit/>
            </a:bodyPr>
            <a:lstStyle/>
            <a:p>
              <a:r>
                <a:rPr lang="en-GB" sz="1050" i="1" dirty="0">
                  <a:solidFill>
                    <a:schemeClr val="accent3">
                      <a:lumMod val="50000"/>
                    </a:schemeClr>
                  </a:solidFill>
                  <a:latin typeface="+mj-lt"/>
                </a:rPr>
                <a:t>Website:</a:t>
              </a:r>
            </a:p>
            <a:p>
              <a:r>
                <a:rPr lang="en-US" sz="1000" dirty="0">
                  <a:solidFill>
                    <a:srgbClr val="0563C1"/>
                  </a:solidFill>
                  <a:latin typeface="Calibri" panose="020F0502020204030204" pitchFamily="34" charset="0"/>
                  <a:ea typeface="Calibri" panose="020F0502020204030204" pitchFamily="34" charset="0"/>
                  <a:cs typeface="Arial" panose="020B0604020202020204" pitchFamily="34" charset="0"/>
                </a:rPr>
                <a:t>whc.unesco.org/</a:t>
              </a:r>
              <a:r>
                <a:rPr lang="en-US" sz="1000" dirty="0" err="1">
                  <a:solidFill>
                    <a:srgbClr val="0563C1"/>
                  </a:solidFill>
                  <a:latin typeface="Calibri" panose="020F0502020204030204" pitchFamily="34" charset="0"/>
                  <a:ea typeface="Calibri" panose="020F0502020204030204" pitchFamily="34" charset="0"/>
                  <a:cs typeface="Arial" panose="020B0604020202020204" pitchFamily="34" charset="0"/>
                </a:rPr>
                <a:t>en</a:t>
              </a:r>
              <a:r>
                <a:rPr lang="en-US" sz="1000" dirty="0">
                  <a:solidFill>
                    <a:srgbClr val="0563C1"/>
                  </a:solidFill>
                  <a:latin typeface="Calibri" panose="020F0502020204030204" pitchFamily="34" charset="0"/>
                  <a:ea typeface="Calibri" panose="020F0502020204030204" pitchFamily="34" charset="0"/>
                  <a:cs typeface="Arial" panose="020B0604020202020204" pitchFamily="34" charset="0"/>
                </a:rPr>
                <a:t>/CC-policy-document/</a:t>
              </a:r>
            </a:p>
          </p:txBody>
        </p:sp>
        <p:pic>
          <p:nvPicPr>
            <p:cNvPr id="44" name="Picture 43"/>
            <p:cNvPicPr>
              <a:picLocks noChangeAspect="1"/>
            </p:cNvPicPr>
            <p:nvPr/>
          </p:nvPicPr>
          <p:blipFill>
            <a:blip r:embed="rId8"/>
            <a:stretch>
              <a:fillRect/>
            </a:stretch>
          </p:blipFill>
          <p:spPr>
            <a:xfrm>
              <a:off x="4417923" y="944036"/>
              <a:ext cx="339372" cy="342131"/>
            </a:xfrm>
            <a:prstGeom prst="rect">
              <a:avLst/>
            </a:prstGeom>
          </p:spPr>
        </p:pic>
      </p:grpSp>
    </p:spTree>
    <p:extLst>
      <p:ext uri="{BB962C8B-B14F-4D97-AF65-F5344CB8AC3E}">
        <p14:creationId xmlns:p14="http://schemas.microsoft.com/office/powerpoint/2010/main" val="151995935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33920" y="408299"/>
            <a:ext cx="8628742" cy="4385527"/>
            <a:chOff x="533920" y="408299"/>
            <a:chExt cx="8628742" cy="4385527"/>
          </a:xfrm>
        </p:grpSpPr>
        <p:pic>
          <p:nvPicPr>
            <p:cNvPr id="7" name="Picture 6"/>
            <p:cNvPicPr/>
            <p:nvPr/>
          </p:nvPicPr>
          <p:blipFill rotWithShape="1">
            <a:blip r:embed="rId3"/>
            <a:srcRect l="7886" t="17170" r="10913" b="4213"/>
            <a:stretch/>
          </p:blipFill>
          <p:spPr bwMode="auto">
            <a:xfrm>
              <a:off x="583998" y="839186"/>
              <a:ext cx="7031336" cy="3954640"/>
            </a:xfrm>
            <a:prstGeom prst="rect">
              <a:avLst/>
            </a:prstGeom>
            <a:ln>
              <a:noFill/>
            </a:ln>
            <a:extLst>
              <a:ext uri="{53640926-AAD7-44D8-BBD7-CCE9431645EC}">
                <a14:shadowObscured xmlns:a14="http://schemas.microsoft.com/office/drawing/2010/main"/>
              </a:ext>
            </a:extLst>
          </p:spPr>
        </p:pic>
        <p:sp>
          <p:nvSpPr>
            <p:cNvPr id="8" name="Rectangle 7"/>
            <p:cNvSpPr/>
            <p:nvPr/>
          </p:nvSpPr>
          <p:spPr>
            <a:xfrm>
              <a:off x="765110" y="2621336"/>
              <a:ext cx="6587412" cy="14774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asellaDiTesto 1"/>
            <p:cNvSpPr txBox="1"/>
            <p:nvPr/>
          </p:nvSpPr>
          <p:spPr>
            <a:xfrm>
              <a:off x="533920" y="408299"/>
              <a:ext cx="8628742" cy="338554"/>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latin typeface="+mn-ea"/>
                  <a:cs typeface="Calibri Light" panose="020F0302020204030204" pitchFamily="34" charset="0"/>
                </a:rPr>
                <a:t>第</a:t>
              </a:r>
              <a:r>
                <a:rPr lang="en-US" altLang="zh-CN" sz="1600" b="1" dirty="0">
                  <a:solidFill>
                    <a:schemeClr val="accent3">
                      <a:lumMod val="50000"/>
                    </a:schemeClr>
                  </a:solidFill>
                  <a:latin typeface="+mn-ea"/>
                  <a:cs typeface="Calibri Light" panose="020F0302020204030204" pitchFamily="34" charset="0"/>
                </a:rPr>
                <a:t>6</a:t>
              </a:r>
              <a:r>
                <a:rPr lang="zh-CN" altLang="en-US" sz="1600" b="1" dirty="0">
                  <a:solidFill>
                    <a:schemeClr val="accent3">
                      <a:lumMod val="50000"/>
                    </a:schemeClr>
                  </a:solidFill>
                  <a:latin typeface="+mn-ea"/>
                  <a:cs typeface="Calibri Light" panose="020F0302020204030204" pitchFamily="34" charset="0"/>
                </a:rPr>
                <a:t>章：资金</a:t>
              </a:r>
              <a:endParaRPr lang="en-GB" sz="1600" b="1" dirty="0">
                <a:solidFill>
                  <a:schemeClr val="accent3">
                    <a:lumMod val="50000"/>
                  </a:schemeClr>
                </a:solidFill>
                <a:latin typeface="+mn-ea"/>
                <a:cs typeface="Calibri Light" panose="020F0302020204030204" pitchFamily="34" charset="0"/>
              </a:endParaRPr>
            </a:p>
          </p:txBody>
        </p:sp>
      </p:grpSp>
      <p:sp>
        <p:nvSpPr>
          <p:cNvPr id="9" name="CasellaDiTesto 1"/>
          <p:cNvSpPr txBox="1"/>
          <p:nvPr/>
        </p:nvSpPr>
        <p:spPr>
          <a:xfrm>
            <a:off x="515258" y="34047"/>
            <a:ext cx="8628742" cy="430887"/>
          </a:xfrm>
          <a:prstGeom prst="rect">
            <a:avLst/>
          </a:prstGeom>
          <a:noFill/>
          <a:ln>
            <a:noFill/>
          </a:ln>
        </p:spPr>
        <p:txBody>
          <a:bodyPr wrap="square" rtlCol="0">
            <a:spAutoFit/>
          </a:bodyPr>
          <a:lstStyle/>
          <a:p>
            <a:r>
              <a:rPr lang="zh-CN" altLang="en-US" sz="2200" b="1" dirty="0">
                <a:solidFill>
                  <a:schemeClr val="accent4">
                    <a:lumMod val="75000"/>
                  </a:schemeClr>
                </a:solidFill>
                <a:cs typeface="Calibri" panose="020F0502020204030204" pitchFamily="34" charset="0"/>
              </a:rPr>
              <a:t>第二部分</a:t>
            </a:r>
            <a:endParaRPr lang="en-GB" sz="2200" b="1" dirty="0">
              <a:solidFill>
                <a:schemeClr val="accent4">
                  <a:lumMod val="75000"/>
                </a:schemeClr>
              </a:solidFill>
              <a:cs typeface="Calibri" panose="020F0502020204030204" pitchFamily="34" charset="0"/>
            </a:endParaRPr>
          </a:p>
        </p:txBody>
      </p:sp>
    </p:spTree>
    <p:extLst>
      <p:ext uri="{BB962C8B-B14F-4D97-AF65-F5344CB8AC3E}">
        <p14:creationId xmlns:p14="http://schemas.microsoft.com/office/powerpoint/2010/main" val="151713107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15258" y="408299"/>
            <a:ext cx="8628742" cy="4385527"/>
            <a:chOff x="515258" y="408299"/>
            <a:chExt cx="8628742" cy="4385527"/>
          </a:xfrm>
        </p:grpSpPr>
        <p:pic>
          <p:nvPicPr>
            <p:cNvPr id="7" name="Picture 6"/>
            <p:cNvPicPr/>
            <p:nvPr/>
          </p:nvPicPr>
          <p:blipFill rotWithShape="1">
            <a:blip r:embed="rId3"/>
            <a:srcRect l="7886" t="17170" r="10913" b="4213"/>
            <a:stretch/>
          </p:blipFill>
          <p:spPr bwMode="auto">
            <a:xfrm>
              <a:off x="583998" y="839186"/>
              <a:ext cx="7031336" cy="3954640"/>
            </a:xfrm>
            <a:prstGeom prst="rect">
              <a:avLst/>
            </a:prstGeom>
            <a:ln>
              <a:noFill/>
            </a:ln>
            <a:extLst>
              <a:ext uri="{53640926-AAD7-44D8-BBD7-CCE9431645EC}">
                <a14:shadowObscured xmlns:a14="http://schemas.microsoft.com/office/drawing/2010/main"/>
              </a:ext>
            </a:extLst>
          </p:spPr>
        </p:pic>
        <p:sp>
          <p:nvSpPr>
            <p:cNvPr id="8" name="Rectangle 7"/>
            <p:cNvSpPr/>
            <p:nvPr/>
          </p:nvSpPr>
          <p:spPr>
            <a:xfrm>
              <a:off x="765110" y="2621336"/>
              <a:ext cx="6587412" cy="14774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asellaDiTesto 1"/>
            <p:cNvSpPr txBox="1"/>
            <p:nvPr/>
          </p:nvSpPr>
          <p:spPr>
            <a:xfrm>
              <a:off x="515258" y="408299"/>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Chapter 6: </a:t>
              </a:r>
              <a:r>
                <a:rPr lang="en-GB" sz="1400" b="1" dirty="0">
                  <a:solidFill>
                    <a:schemeClr val="accent3">
                      <a:lumMod val="50000"/>
                    </a:schemeClr>
                  </a:solidFill>
                  <a:cs typeface="Calibri Light" panose="020F0302020204030204" pitchFamily="34" charset="0"/>
                </a:rPr>
                <a:t>Funding</a:t>
              </a:r>
            </a:p>
          </p:txBody>
        </p:sp>
      </p:grpSp>
      <p:sp>
        <p:nvSpPr>
          <p:cNvPr id="9" name="CasellaDiTesto 1"/>
          <p:cNvSpPr txBox="1"/>
          <p:nvPr/>
        </p:nvSpPr>
        <p:spPr>
          <a:xfrm>
            <a:off x="515258" y="34047"/>
            <a:ext cx="8628742" cy="430887"/>
          </a:xfrm>
          <a:prstGeom prst="rect">
            <a:avLst/>
          </a:prstGeom>
          <a:noFill/>
          <a:ln>
            <a:noFill/>
          </a:ln>
        </p:spPr>
        <p:txBody>
          <a:bodyPr wrap="square" rtlCol="0">
            <a:spAutoFit/>
          </a:bodyPr>
          <a:lstStyle/>
          <a:p>
            <a:r>
              <a:rPr lang="en-GB" sz="2200" b="1" dirty="0">
                <a:solidFill>
                  <a:schemeClr val="accent4">
                    <a:lumMod val="75000"/>
                  </a:schemeClr>
                </a:solidFill>
                <a:latin typeface="+mj-lt"/>
                <a:cs typeface="Calibri" panose="020F0502020204030204" pitchFamily="34" charset="0"/>
              </a:rPr>
              <a:t>Section II</a:t>
            </a:r>
          </a:p>
        </p:txBody>
      </p:sp>
    </p:spTree>
    <p:extLst>
      <p:ext uri="{BB962C8B-B14F-4D97-AF65-F5344CB8AC3E}">
        <p14:creationId xmlns:p14="http://schemas.microsoft.com/office/powerpoint/2010/main" val="391982647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15258" y="785594"/>
            <a:ext cx="7137549" cy="4044224"/>
            <a:chOff x="515258" y="785594"/>
            <a:chExt cx="7137549" cy="4044224"/>
          </a:xfrm>
        </p:grpSpPr>
        <p:pic>
          <p:nvPicPr>
            <p:cNvPr id="6" name="Picture 5"/>
            <p:cNvPicPr/>
            <p:nvPr/>
          </p:nvPicPr>
          <p:blipFill rotWithShape="1">
            <a:blip r:embed="rId3"/>
            <a:srcRect l="17740" t="28385" r="15724" b="15725"/>
            <a:stretch/>
          </p:blipFill>
          <p:spPr bwMode="auto">
            <a:xfrm>
              <a:off x="515258" y="785594"/>
              <a:ext cx="7137549" cy="4044224"/>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601979" y="2693406"/>
              <a:ext cx="5783581" cy="6441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Rectangular Callout 7"/>
          <p:cNvSpPr/>
          <p:nvPr/>
        </p:nvSpPr>
        <p:spPr>
          <a:xfrm>
            <a:off x="6592457" y="104387"/>
            <a:ext cx="2461260" cy="4868544"/>
          </a:xfrm>
          <a:prstGeom prst="wedgeRectCallout">
            <a:avLst>
              <a:gd name="adj1" fmla="val -58668"/>
              <a:gd name="adj2" fmla="val 83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200" dirty="0"/>
              <a:t>世界遗产公约第 </a:t>
            </a:r>
            <a:r>
              <a:rPr lang="en-US" altLang="zh-CN" sz="1200" dirty="0"/>
              <a:t>5 </a:t>
            </a:r>
            <a:r>
              <a:rPr lang="zh-CN" altLang="en-US" sz="1200" dirty="0"/>
              <a:t>条 </a:t>
            </a:r>
            <a:endParaRPr lang="en-US" altLang="zh-CN" sz="1200" dirty="0">
              <a:solidFill>
                <a:schemeClr val="bg1"/>
              </a:solidFill>
            </a:endParaRPr>
          </a:p>
          <a:p>
            <a:r>
              <a:rPr lang="zh-CN" altLang="en-US" sz="1200" dirty="0">
                <a:solidFill>
                  <a:schemeClr val="bg1"/>
                </a:solidFill>
              </a:rPr>
              <a:t>为保证为保护、保存和展示本国领土内的文化和自然遗 产采取积极</a:t>
            </a:r>
            <a:r>
              <a:rPr lang="zh-CN" altLang="en-US" sz="1200" dirty="0"/>
              <a:t>有效的措施，本公约各缔约国应视本国具体情况尽力做到 以下几点 ： </a:t>
            </a:r>
            <a:endParaRPr lang="en-US" altLang="zh-CN" sz="1200" dirty="0"/>
          </a:p>
          <a:p>
            <a:r>
              <a:rPr lang="zh-CN" altLang="en-US" sz="1200" dirty="0"/>
              <a:t>（</a:t>
            </a:r>
            <a:r>
              <a:rPr lang="en-US" altLang="zh-CN" sz="1200" dirty="0"/>
              <a:t>a</a:t>
            </a:r>
            <a:r>
              <a:rPr lang="zh-CN" altLang="en-US" sz="1200" dirty="0"/>
              <a:t>）通过一项旨在使文化和自然遗产在社会生活中起一定作用 并把遗产保护工作纳入全面规划计划的总政策； </a:t>
            </a:r>
            <a:endParaRPr lang="en-US" altLang="zh-CN" sz="1200" dirty="0"/>
          </a:p>
          <a:p>
            <a:r>
              <a:rPr lang="zh-CN" altLang="en-US" sz="1200" dirty="0"/>
              <a:t>（</a:t>
            </a:r>
            <a:r>
              <a:rPr lang="en-US" altLang="zh-CN" sz="1200" dirty="0"/>
              <a:t>b</a:t>
            </a:r>
            <a:r>
              <a:rPr lang="zh-CN" altLang="en-US" sz="1200" dirty="0"/>
              <a:t>）如本国内尚未建立负责文化和自然遗产的保护、保存和</a:t>
            </a:r>
            <a:r>
              <a:rPr lang="zh-CN" altLang="en-US" sz="1200" dirty="0">
                <a:solidFill>
                  <a:schemeClr val="bg1"/>
                </a:solidFill>
              </a:rPr>
              <a:t>展示</a:t>
            </a:r>
            <a:r>
              <a:rPr lang="zh-CN" altLang="en-US" sz="1200" dirty="0"/>
              <a:t>的机构，则建立一个或几个此类机构，配备适当的工作人员和为履 行其职能所需的手段； </a:t>
            </a:r>
            <a:endParaRPr lang="en-US" altLang="zh-CN" sz="1200" dirty="0"/>
          </a:p>
          <a:p>
            <a:r>
              <a:rPr lang="zh-CN" altLang="en-US" sz="1200" dirty="0"/>
              <a:t>（</a:t>
            </a:r>
            <a:r>
              <a:rPr lang="en-US" altLang="zh-CN" sz="1200" dirty="0"/>
              <a:t>c</a:t>
            </a:r>
            <a:r>
              <a:rPr lang="zh-CN" altLang="en-US" sz="1200" dirty="0"/>
              <a:t>）</a:t>
            </a:r>
            <a:r>
              <a:rPr lang="zh-CN" altLang="en-US" sz="1200" dirty="0">
                <a:solidFill>
                  <a:srgbClr val="FFFF00"/>
                </a:solidFill>
              </a:rPr>
              <a:t>发展科学和技术研究，并制订出能够抵抗威胁本国文化或 自然遗产的危险的实际方法</a:t>
            </a:r>
            <a:r>
              <a:rPr lang="zh-CN" altLang="en-US" sz="1200" dirty="0"/>
              <a:t>； </a:t>
            </a:r>
            <a:endParaRPr lang="en-US" altLang="zh-CN" sz="1200" dirty="0"/>
          </a:p>
          <a:p>
            <a:r>
              <a:rPr lang="zh-CN" altLang="en-US" sz="1200" dirty="0"/>
              <a:t>（</a:t>
            </a:r>
            <a:r>
              <a:rPr lang="en-US" altLang="zh-CN" sz="1200" dirty="0"/>
              <a:t>d</a:t>
            </a:r>
            <a:r>
              <a:rPr lang="zh-CN" altLang="en-US" sz="1200" dirty="0"/>
              <a:t>）采取为确定、保护、保存、</a:t>
            </a:r>
            <a:r>
              <a:rPr lang="zh-CN" altLang="en-US" sz="1200" dirty="0">
                <a:solidFill>
                  <a:schemeClr val="bg1"/>
                </a:solidFill>
              </a:rPr>
              <a:t>展示</a:t>
            </a:r>
            <a:r>
              <a:rPr lang="zh-CN" altLang="en-US" sz="1200" dirty="0"/>
              <a:t>和恢复这类遗产所需的适 当的法律、科学、技术、行政和财政措施； </a:t>
            </a:r>
            <a:endParaRPr lang="en-US" altLang="zh-CN" sz="1200" dirty="0"/>
          </a:p>
          <a:p>
            <a:r>
              <a:rPr lang="zh-CN" altLang="en-US" sz="1200" dirty="0"/>
              <a:t>（</a:t>
            </a:r>
            <a:r>
              <a:rPr lang="en-US" altLang="zh-CN" sz="1200" dirty="0"/>
              <a:t>e</a:t>
            </a:r>
            <a:r>
              <a:rPr lang="zh-CN" altLang="en-US" sz="1200" dirty="0"/>
              <a:t>）</a:t>
            </a:r>
            <a:r>
              <a:rPr lang="zh-CN" altLang="en-US" sz="1200" dirty="0">
                <a:solidFill>
                  <a:srgbClr val="FFFF00"/>
                </a:solidFill>
              </a:rPr>
              <a:t>促进建立或发展有关保护、保存和展示文化和自然遗产的 国家或地区培训中心，并鼓励这方面的科学研究。</a:t>
            </a:r>
            <a:endParaRPr lang="en-US" sz="1200" dirty="0">
              <a:solidFill>
                <a:srgbClr val="FFFF00"/>
              </a:solidFill>
            </a:endParaRPr>
          </a:p>
        </p:txBody>
      </p:sp>
      <p:sp>
        <p:nvSpPr>
          <p:cNvPr id="9" name="CasellaDiTesto 1"/>
          <p:cNvSpPr txBox="1"/>
          <p:nvPr/>
        </p:nvSpPr>
        <p:spPr>
          <a:xfrm>
            <a:off x="515258" y="408299"/>
            <a:ext cx="8628742" cy="338554"/>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latin typeface="+mn-ea"/>
                <a:cs typeface="Calibri Light" panose="020F0302020204030204" pitchFamily="34" charset="0"/>
              </a:rPr>
              <a:t>第</a:t>
            </a:r>
            <a:r>
              <a:rPr lang="en-US" altLang="zh-CN" sz="1600" b="1" dirty="0">
                <a:solidFill>
                  <a:schemeClr val="accent3">
                    <a:lumMod val="50000"/>
                  </a:schemeClr>
                </a:solidFill>
                <a:latin typeface="+mn-ea"/>
                <a:cs typeface="Calibri Light" panose="020F0302020204030204" pitchFamily="34" charset="0"/>
              </a:rPr>
              <a:t>7</a:t>
            </a:r>
            <a:r>
              <a:rPr lang="zh-CN" altLang="en-US" sz="1600" b="1" dirty="0">
                <a:solidFill>
                  <a:schemeClr val="accent3">
                    <a:lumMod val="50000"/>
                  </a:schemeClr>
                </a:solidFill>
                <a:latin typeface="+mn-ea"/>
                <a:cs typeface="Calibri Light" panose="020F0302020204030204" pitchFamily="34" charset="0"/>
              </a:rPr>
              <a:t>章</a:t>
            </a:r>
            <a:r>
              <a:rPr lang="en-US" sz="1600" b="1" dirty="0">
                <a:solidFill>
                  <a:schemeClr val="accent3">
                    <a:lumMod val="50000"/>
                  </a:schemeClr>
                </a:solidFill>
                <a:latin typeface="+mn-ea"/>
                <a:cs typeface="Calibri Light" panose="020F0302020204030204" pitchFamily="34" charset="0"/>
              </a:rPr>
              <a:t>: </a:t>
            </a:r>
            <a:r>
              <a:rPr lang="zh-CN" altLang="en-US" sz="1600" b="1" dirty="0">
                <a:solidFill>
                  <a:schemeClr val="accent3">
                    <a:lumMod val="50000"/>
                  </a:schemeClr>
                </a:solidFill>
                <a:latin typeface="+mn-ea"/>
                <a:cs typeface="Calibri Light" panose="020F0302020204030204" pitchFamily="34" charset="0"/>
              </a:rPr>
              <a:t>科学研究和研究项目 </a:t>
            </a:r>
            <a:endParaRPr lang="en-GB" sz="1600" b="1" dirty="0">
              <a:solidFill>
                <a:schemeClr val="accent3">
                  <a:lumMod val="50000"/>
                </a:schemeClr>
              </a:solidFill>
              <a:latin typeface="+mn-ea"/>
              <a:cs typeface="Calibri Light" panose="020F0302020204030204" pitchFamily="34" charset="0"/>
            </a:endParaRPr>
          </a:p>
        </p:txBody>
      </p:sp>
      <p:sp>
        <p:nvSpPr>
          <p:cNvPr id="10" name="CasellaDiTesto 1"/>
          <p:cNvSpPr txBox="1"/>
          <p:nvPr/>
        </p:nvSpPr>
        <p:spPr>
          <a:xfrm>
            <a:off x="515258" y="313682"/>
            <a:ext cx="8628742" cy="430887"/>
          </a:xfrm>
          <a:prstGeom prst="rect">
            <a:avLst/>
          </a:prstGeom>
          <a:noFill/>
          <a:ln>
            <a:noFill/>
          </a:ln>
        </p:spPr>
        <p:txBody>
          <a:bodyPr wrap="square" rtlCol="0">
            <a:spAutoFit/>
          </a:bodyPr>
          <a:lstStyle/>
          <a:p>
            <a:r>
              <a:rPr lang="zh-CN" altLang="en-US" sz="2200" b="1" dirty="0">
                <a:solidFill>
                  <a:schemeClr val="accent4">
                    <a:lumMod val="75000"/>
                  </a:schemeClr>
                </a:solidFill>
                <a:cs typeface="Calibri" panose="020F0502020204030204" pitchFamily="34" charset="0"/>
              </a:rPr>
              <a:t>第二部分</a:t>
            </a:r>
            <a:endParaRPr lang="en-GB" sz="2200" b="1" dirty="0">
              <a:solidFill>
                <a:schemeClr val="accent4">
                  <a:lumMod val="75000"/>
                </a:schemeClr>
              </a:solidFill>
              <a:cs typeface="Calibri" panose="020F0502020204030204" pitchFamily="34" charset="0"/>
            </a:endParaRPr>
          </a:p>
        </p:txBody>
      </p:sp>
    </p:spTree>
    <p:extLst>
      <p:ext uri="{BB962C8B-B14F-4D97-AF65-F5344CB8AC3E}">
        <p14:creationId xmlns:p14="http://schemas.microsoft.com/office/powerpoint/2010/main" val="240169175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15258" y="785594"/>
            <a:ext cx="7137549" cy="4044224"/>
            <a:chOff x="515258" y="785594"/>
            <a:chExt cx="7137549" cy="4044224"/>
          </a:xfrm>
        </p:grpSpPr>
        <p:pic>
          <p:nvPicPr>
            <p:cNvPr id="6" name="Picture 5"/>
            <p:cNvPicPr/>
            <p:nvPr/>
          </p:nvPicPr>
          <p:blipFill rotWithShape="1">
            <a:blip r:embed="rId3"/>
            <a:srcRect l="17740" t="28385" r="15724" b="15725"/>
            <a:stretch/>
          </p:blipFill>
          <p:spPr bwMode="auto">
            <a:xfrm>
              <a:off x="515258" y="785594"/>
              <a:ext cx="7137549" cy="4044224"/>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601979" y="2693406"/>
              <a:ext cx="5783581" cy="6441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Rectangular Callout 7"/>
          <p:cNvSpPr/>
          <p:nvPr/>
        </p:nvSpPr>
        <p:spPr>
          <a:xfrm>
            <a:off x="6499860" y="464934"/>
            <a:ext cx="2461260" cy="3916566"/>
          </a:xfrm>
          <a:prstGeom prst="wedgeRectCallout">
            <a:avLst>
              <a:gd name="adj1" fmla="val -53126"/>
              <a:gd name="adj2" fmla="val 17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t>Article 5</a:t>
            </a:r>
          </a:p>
          <a:p>
            <a:r>
              <a:rPr lang="en-US" sz="800" dirty="0"/>
              <a:t>To ensure that effective and active measures are taken for the protection, conservation and presentation of the cultural and natural heritage situated on its territory, each State Party to this Convention shall endeavor, in so far as possible, and as appropriate for each country:</a:t>
            </a:r>
          </a:p>
          <a:p>
            <a:r>
              <a:rPr lang="en-US" sz="800" dirty="0"/>
              <a:t>to adopt a general policy which aims to give the cultural and natural heritage a function in the life of the community and to integrate the protection of that heritage into comprehensive planning programmes;</a:t>
            </a:r>
          </a:p>
          <a:p>
            <a:r>
              <a:rPr lang="en-US" sz="800" dirty="0"/>
              <a:t>to set up within its territories, where such services do not exist, one or more services for the protection, conservation and presentation of the cultural and natural heritage with an appropriate staff and possessing the means to discharge their functions</a:t>
            </a:r>
            <a:r>
              <a:rPr lang="en-US" sz="800" dirty="0">
                <a:solidFill>
                  <a:srgbClr val="FFFF00"/>
                </a:solidFill>
              </a:rPr>
              <a:t>; to develop scientific and technical studies and research and to work out such operating methods as will make the State capable of counteracting the dangers that threaten its cultural or natural heritage; </a:t>
            </a:r>
            <a:r>
              <a:rPr lang="en-US" sz="800" dirty="0"/>
              <a:t>to take the appropriate legal, scientific, technical, administrative and financial measures necessary for the identification, protection, conservation, presentation and rehabilitation of this heritage; and</a:t>
            </a:r>
          </a:p>
          <a:p>
            <a:r>
              <a:rPr lang="en-US" sz="800" dirty="0">
                <a:solidFill>
                  <a:srgbClr val="FFFF00"/>
                </a:solidFill>
              </a:rPr>
              <a:t>to foster the establishment or development of national or regional </a:t>
            </a:r>
            <a:r>
              <a:rPr lang="en-US" sz="800" dirty="0" err="1">
                <a:solidFill>
                  <a:srgbClr val="FFFF00"/>
                </a:solidFill>
              </a:rPr>
              <a:t>centres</a:t>
            </a:r>
            <a:r>
              <a:rPr lang="en-US" sz="800" dirty="0">
                <a:solidFill>
                  <a:srgbClr val="FFFF00"/>
                </a:solidFill>
              </a:rPr>
              <a:t> for training in the protection, conservation and presentation of the cultural and natural heritage and to encourage scientific research in this field.</a:t>
            </a:r>
          </a:p>
        </p:txBody>
      </p:sp>
      <p:sp>
        <p:nvSpPr>
          <p:cNvPr id="9" name="CasellaDiTesto 1"/>
          <p:cNvSpPr txBox="1"/>
          <p:nvPr/>
        </p:nvSpPr>
        <p:spPr>
          <a:xfrm>
            <a:off x="515258" y="408299"/>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Chapter 7: </a:t>
            </a:r>
            <a:r>
              <a:rPr lang="en-GB" sz="1400" b="1" dirty="0">
                <a:solidFill>
                  <a:schemeClr val="accent3">
                    <a:lumMod val="50000"/>
                  </a:schemeClr>
                </a:solidFill>
                <a:cs typeface="Calibri Light" panose="020F0302020204030204" pitchFamily="34" charset="0"/>
              </a:rPr>
              <a:t>Scientific Studies and Research Projects</a:t>
            </a:r>
          </a:p>
        </p:txBody>
      </p:sp>
      <p:sp>
        <p:nvSpPr>
          <p:cNvPr id="10" name="CasellaDiTesto 1"/>
          <p:cNvSpPr txBox="1"/>
          <p:nvPr/>
        </p:nvSpPr>
        <p:spPr>
          <a:xfrm>
            <a:off x="515258" y="34047"/>
            <a:ext cx="8628742" cy="430887"/>
          </a:xfrm>
          <a:prstGeom prst="rect">
            <a:avLst/>
          </a:prstGeom>
          <a:noFill/>
          <a:ln>
            <a:noFill/>
          </a:ln>
        </p:spPr>
        <p:txBody>
          <a:bodyPr wrap="square" rtlCol="0">
            <a:spAutoFit/>
          </a:bodyPr>
          <a:lstStyle/>
          <a:p>
            <a:r>
              <a:rPr lang="en-GB" sz="2200" b="1" dirty="0">
                <a:solidFill>
                  <a:schemeClr val="accent4">
                    <a:lumMod val="75000"/>
                  </a:schemeClr>
                </a:solidFill>
                <a:latin typeface="+mj-lt"/>
                <a:cs typeface="Calibri" panose="020F0502020204030204" pitchFamily="34" charset="0"/>
              </a:rPr>
              <a:t>Section II</a:t>
            </a:r>
          </a:p>
        </p:txBody>
      </p:sp>
    </p:spTree>
    <p:extLst>
      <p:ext uri="{BB962C8B-B14F-4D97-AF65-F5344CB8AC3E}">
        <p14:creationId xmlns:p14="http://schemas.microsoft.com/office/powerpoint/2010/main" val="194594693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72863" y="839186"/>
            <a:ext cx="7071244" cy="3880441"/>
            <a:chOff x="787163" y="972215"/>
            <a:chExt cx="7071244" cy="3880441"/>
          </a:xfrm>
        </p:grpSpPr>
        <p:pic>
          <p:nvPicPr>
            <p:cNvPr id="6" name="Picture 5"/>
            <p:cNvPicPr/>
            <p:nvPr/>
          </p:nvPicPr>
          <p:blipFill rotWithShape="1">
            <a:blip r:embed="rId3"/>
            <a:srcRect l="16621" t="25297" r="15549" b="13868"/>
            <a:stretch/>
          </p:blipFill>
          <p:spPr bwMode="auto">
            <a:xfrm>
              <a:off x="787163" y="972215"/>
              <a:ext cx="7071244" cy="3880441"/>
            </a:xfrm>
            <a:prstGeom prst="rect">
              <a:avLst/>
            </a:prstGeom>
            <a:ln>
              <a:noFill/>
            </a:ln>
            <a:extLst>
              <a:ext uri="{53640926-AAD7-44D8-BBD7-CCE9431645EC}">
                <a14:shadowObscured xmlns:a14="http://schemas.microsoft.com/office/drawing/2010/main"/>
              </a:ext>
            </a:extLst>
          </p:spPr>
        </p:pic>
        <p:sp>
          <p:nvSpPr>
            <p:cNvPr id="8" name="Rectangle 7"/>
            <p:cNvSpPr/>
            <p:nvPr/>
          </p:nvSpPr>
          <p:spPr>
            <a:xfrm>
              <a:off x="992411" y="2970669"/>
              <a:ext cx="5734314" cy="6869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 name="Group 3"/>
          <p:cNvGrpSpPr/>
          <p:nvPr/>
        </p:nvGrpSpPr>
        <p:grpSpPr>
          <a:xfrm>
            <a:off x="515258" y="34047"/>
            <a:ext cx="8642810" cy="1087268"/>
            <a:chOff x="515258" y="34047"/>
            <a:chExt cx="8642810" cy="1087268"/>
          </a:xfrm>
        </p:grpSpPr>
        <p:sp>
          <p:nvSpPr>
            <p:cNvPr id="7" name="CasellaDiTesto 1"/>
            <p:cNvSpPr txBox="1"/>
            <p:nvPr/>
          </p:nvSpPr>
          <p:spPr>
            <a:xfrm>
              <a:off x="529326" y="408299"/>
              <a:ext cx="8628742" cy="713016"/>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latin typeface="+mn-ea"/>
                  <a:cs typeface="Calibri Light" panose="020F0302020204030204" pitchFamily="34" charset="0"/>
                </a:rPr>
                <a:t>第</a:t>
              </a:r>
              <a:r>
                <a:rPr lang="en-US" altLang="zh-CN" sz="1600" b="1" dirty="0">
                  <a:solidFill>
                    <a:schemeClr val="accent3">
                      <a:lumMod val="50000"/>
                    </a:schemeClr>
                  </a:solidFill>
                  <a:latin typeface="+mn-ea"/>
                  <a:cs typeface="Calibri Light" panose="020F0302020204030204" pitchFamily="34" charset="0"/>
                </a:rPr>
                <a:t>8</a:t>
              </a:r>
              <a:r>
                <a:rPr lang="zh-CN" altLang="en-US" sz="1600" b="1" dirty="0">
                  <a:solidFill>
                    <a:schemeClr val="accent3">
                      <a:lumMod val="50000"/>
                    </a:schemeClr>
                  </a:solidFill>
                  <a:latin typeface="+mn-ea"/>
                  <a:cs typeface="Calibri Light" panose="020F0302020204030204" pitchFamily="34" charset="0"/>
                </a:rPr>
                <a:t>章：教育、信息传播和建立保护意识</a:t>
              </a:r>
            </a:p>
            <a:p>
              <a:pPr fontAlgn="base">
                <a:spcBef>
                  <a:spcPts val="1000"/>
                </a:spcBef>
                <a:spcAft>
                  <a:spcPct val="0"/>
                </a:spcAft>
                <a:buClr>
                  <a:schemeClr val="accent3">
                    <a:lumMod val="50000"/>
                  </a:schemeClr>
                </a:buClr>
                <a:buSzPct val="100000"/>
              </a:pPr>
              <a:endParaRPr lang="en-GB" sz="1600" b="1" dirty="0">
                <a:solidFill>
                  <a:schemeClr val="accent3">
                    <a:lumMod val="50000"/>
                  </a:schemeClr>
                </a:solidFill>
                <a:latin typeface="+mn-ea"/>
                <a:cs typeface="Calibri Light" panose="020F0302020204030204" pitchFamily="34" charset="0"/>
              </a:endParaRPr>
            </a:p>
          </p:txBody>
        </p:sp>
        <p:sp>
          <p:nvSpPr>
            <p:cNvPr id="9" name="CasellaDiTesto 1"/>
            <p:cNvSpPr txBox="1"/>
            <p:nvPr/>
          </p:nvSpPr>
          <p:spPr>
            <a:xfrm>
              <a:off x="515258" y="34047"/>
              <a:ext cx="8628742" cy="430887"/>
            </a:xfrm>
            <a:prstGeom prst="rect">
              <a:avLst/>
            </a:prstGeom>
            <a:noFill/>
            <a:ln>
              <a:noFill/>
            </a:ln>
          </p:spPr>
          <p:txBody>
            <a:bodyPr wrap="square" rtlCol="0">
              <a:spAutoFit/>
            </a:bodyPr>
            <a:lstStyle/>
            <a:p>
              <a:r>
                <a:rPr lang="zh-CN" altLang="en-US" sz="2200" b="1" dirty="0">
                  <a:solidFill>
                    <a:schemeClr val="accent4">
                      <a:lumMod val="75000"/>
                    </a:schemeClr>
                  </a:solidFill>
                  <a:cs typeface="Calibri" panose="020F0502020204030204" pitchFamily="34" charset="0"/>
                </a:rPr>
                <a:t>第二部分</a:t>
              </a:r>
              <a:endParaRPr lang="en-GB" sz="2200" b="1" dirty="0">
                <a:solidFill>
                  <a:schemeClr val="accent4">
                    <a:lumMod val="75000"/>
                  </a:schemeClr>
                </a:solidFill>
                <a:cs typeface="Calibri" panose="020F0502020204030204" pitchFamily="34" charset="0"/>
              </a:endParaRPr>
            </a:p>
          </p:txBody>
        </p:sp>
      </p:grpSp>
    </p:spTree>
    <p:extLst>
      <p:ext uri="{BB962C8B-B14F-4D97-AF65-F5344CB8AC3E}">
        <p14:creationId xmlns:p14="http://schemas.microsoft.com/office/powerpoint/2010/main" val="392050965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72863" y="839186"/>
            <a:ext cx="7071244" cy="3880441"/>
            <a:chOff x="787163" y="972215"/>
            <a:chExt cx="7071244" cy="3880441"/>
          </a:xfrm>
        </p:grpSpPr>
        <p:pic>
          <p:nvPicPr>
            <p:cNvPr id="6" name="Picture 5"/>
            <p:cNvPicPr/>
            <p:nvPr/>
          </p:nvPicPr>
          <p:blipFill rotWithShape="1">
            <a:blip r:embed="rId3"/>
            <a:srcRect l="16621" t="25297" r="15549" b="13868"/>
            <a:stretch/>
          </p:blipFill>
          <p:spPr bwMode="auto">
            <a:xfrm>
              <a:off x="787163" y="972215"/>
              <a:ext cx="7071244" cy="3880441"/>
            </a:xfrm>
            <a:prstGeom prst="rect">
              <a:avLst/>
            </a:prstGeom>
            <a:ln>
              <a:noFill/>
            </a:ln>
            <a:extLst>
              <a:ext uri="{53640926-AAD7-44D8-BBD7-CCE9431645EC}">
                <a14:shadowObscured xmlns:a14="http://schemas.microsoft.com/office/drawing/2010/main"/>
              </a:ext>
            </a:extLst>
          </p:spPr>
        </p:pic>
        <p:sp>
          <p:nvSpPr>
            <p:cNvPr id="8" name="Rectangle 7"/>
            <p:cNvSpPr/>
            <p:nvPr/>
          </p:nvSpPr>
          <p:spPr>
            <a:xfrm>
              <a:off x="992411" y="2970669"/>
              <a:ext cx="5734314" cy="6869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 name="Group 3"/>
          <p:cNvGrpSpPr/>
          <p:nvPr/>
        </p:nvGrpSpPr>
        <p:grpSpPr>
          <a:xfrm>
            <a:off x="515258" y="34047"/>
            <a:ext cx="8628742" cy="682029"/>
            <a:chOff x="515258" y="34047"/>
            <a:chExt cx="8628742" cy="682029"/>
          </a:xfrm>
        </p:grpSpPr>
        <p:sp>
          <p:nvSpPr>
            <p:cNvPr id="7" name="CasellaDiTesto 1"/>
            <p:cNvSpPr txBox="1"/>
            <p:nvPr/>
          </p:nvSpPr>
          <p:spPr>
            <a:xfrm>
              <a:off x="515258" y="408299"/>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Chapter 8: </a:t>
              </a:r>
              <a:r>
                <a:rPr lang="en-GB" sz="1400" b="1" dirty="0">
                  <a:solidFill>
                    <a:schemeClr val="accent3">
                      <a:lumMod val="50000"/>
                    </a:schemeClr>
                  </a:solidFill>
                  <a:cs typeface="Calibri Light" panose="020F0302020204030204" pitchFamily="34" charset="0"/>
                </a:rPr>
                <a:t>Education, Information and Awareness building</a:t>
              </a:r>
            </a:p>
          </p:txBody>
        </p:sp>
        <p:sp>
          <p:nvSpPr>
            <p:cNvPr id="9" name="CasellaDiTesto 1"/>
            <p:cNvSpPr txBox="1"/>
            <p:nvPr/>
          </p:nvSpPr>
          <p:spPr>
            <a:xfrm>
              <a:off x="515258" y="34047"/>
              <a:ext cx="8628742" cy="430887"/>
            </a:xfrm>
            <a:prstGeom prst="rect">
              <a:avLst/>
            </a:prstGeom>
            <a:noFill/>
            <a:ln>
              <a:noFill/>
            </a:ln>
          </p:spPr>
          <p:txBody>
            <a:bodyPr wrap="square" rtlCol="0">
              <a:spAutoFit/>
            </a:bodyPr>
            <a:lstStyle/>
            <a:p>
              <a:r>
                <a:rPr lang="en-GB" sz="2200" b="1" dirty="0">
                  <a:solidFill>
                    <a:schemeClr val="accent4">
                      <a:lumMod val="75000"/>
                    </a:schemeClr>
                  </a:solidFill>
                  <a:latin typeface="+mj-lt"/>
                  <a:cs typeface="Calibri" panose="020F0502020204030204" pitchFamily="34" charset="0"/>
                </a:rPr>
                <a:t>Section II</a:t>
              </a:r>
            </a:p>
          </p:txBody>
        </p:sp>
      </p:grpSp>
    </p:spTree>
    <p:extLst>
      <p:ext uri="{BB962C8B-B14F-4D97-AF65-F5344CB8AC3E}">
        <p14:creationId xmlns:p14="http://schemas.microsoft.com/office/powerpoint/2010/main" val="343282922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49023" y="800652"/>
            <a:ext cx="7001909" cy="4084273"/>
            <a:chOff x="649023" y="800652"/>
            <a:chExt cx="7001909" cy="4084273"/>
          </a:xfrm>
        </p:grpSpPr>
        <p:pic>
          <p:nvPicPr>
            <p:cNvPr id="9" name="Picture 8"/>
            <p:cNvPicPr/>
            <p:nvPr/>
          </p:nvPicPr>
          <p:blipFill rotWithShape="1">
            <a:blip r:embed="rId3"/>
            <a:srcRect l="16494" t="25281" r="17253" b="6845"/>
            <a:stretch/>
          </p:blipFill>
          <p:spPr bwMode="auto">
            <a:xfrm>
              <a:off x="649023" y="800652"/>
              <a:ext cx="7001909" cy="4084273"/>
            </a:xfrm>
            <a:prstGeom prst="rect">
              <a:avLst/>
            </a:prstGeom>
            <a:ln>
              <a:noFill/>
            </a:ln>
            <a:extLst>
              <a:ext uri="{53640926-AAD7-44D8-BBD7-CCE9431645EC}">
                <a14:shadowObscured xmlns:a14="http://schemas.microsoft.com/office/drawing/2010/main"/>
              </a:ext>
            </a:extLst>
          </p:spPr>
        </p:pic>
        <p:sp>
          <p:nvSpPr>
            <p:cNvPr id="11" name="Rectangle 10"/>
            <p:cNvSpPr/>
            <p:nvPr/>
          </p:nvSpPr>
          <p:spPr>
            <a:xfrm>
              <a:off x="851779" y="2757064"/>
              <a:ext cx="6437015" cy="18740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CasellaDiTesto 1"/>
          <p:cNvSpPr txBox="1"/>
          <p:nvPr/>
        </p:nvSpPr>
        <p:spPr>
          <a:xfrm>
            <a:off x="515258" y="408299"/>
            <a:ext cx="8628742" cy="338554"/>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latin typeface="+mn-ea"/>
                <a:cs typeface="Calibri Light" panose="020F0302020204030204" pitchFamily="34" charset="0"/>
              </a:rPr>
              <a:t>第</a:t>
            </a:r>
            <a:r>
              <a:rPr lang="en-US" altLang="zh-CN" sz="1600" b="1" dirty="0">
                <a:solidFill>
                  <a:schemeClr val="accent3">
                    <a:lumMod val="50000"/>
                  </a:schemeClr>
                </a:solidFill>
                <a:latin typeface="+mn-ea"/>
                <a:cs typeface="Calibri Light" panose="020F0302020204030204" pitchFamily="34" charset="0"/>
              </a:rPr>
              <a:t>9</a:t>
            </a:r>
            <a:r>
              <a:rPr lang="zh-CN" altLang="en-US" sz="1600" b="1" dirty="0">
                <a:solidFill>
                  <a:schemeClr val="accent3">
                    <a:lumMod val="50000"/>
                  </a:schemeClr>
                </a:solidFill>
                <a:latin typeface="+mn-ea"/>
                <a:cs typeface="Calibri Light" panose="020F0302020204030204" pitchFamily="34" charset="0"/>
              </a:rPr>
              <a:t>章：游客管理</a:t>
            </a:r>
            <a:endParaRPr lang="en-GB" sz="1600" b="1" dirty="0">
              <a:solidFill>
                <a:schemeClr val="accent3">
                  <a:lumMod val="50000"/>
                </a:schemeClr>
              </a:solidFill>
              <a:latin typeface="+mn-ea"/>
              <a:cs typeface="Calibri Light" panose="020F0302020204030204" pitchFamily="34" charset="0"/>
            </a:endParaRPr>
          </a:p>
        </p:txBody>
      </p:sp>
      <p:sp>
        <p:nvSpPr>
          <p:cNvPr id="10" name="CasellaDiTesto 1"/>
          <p:cNvSpPr txBox="1"/>
          <p:nvPr/>
        </p:nvSpPr>
        <p:spPr>
          <a:xfrm>
            <a:off x="515258" y="34047"/>
            <a:ext cx="8628742" cy="430887"/>
          </a:xfrm>
          <a:prstGeom prst="rect">
            <a:avLst/>
          </a:prstGeom>
          <a:noFill/>
          <a:ln>
            <a:noFill/>
          </a:ln>
        </p:spPr>
        <p:txBody>
          <a:bodyPr wrap="square" rtlCol="0">
            <a:spAutoFit/>
          </a:bodyPr>
          <a:lstStyle/>
          <a:p>
            <a:r>
              <a:rPr lang="zh-CN" altLang="en-US" sz="2200" b="1" dirty="0">
                <a:solidFill>
                  <a:schemeClr val="accent4">
                    <a:lumMod val="75000"/>
                  </a:schemeClr>
                </a:solidFill>
                <a:cs typeface="Calibri" panose="020F0502020204030204" pitchFamily="34" charset="0"/>
              </a:rPr>
              <a:t>第二部分</a:t>
            </a:r>
            <a:endParaRPr lang="en-GB" sz="2200" b="1" dirty="0">
              <a:solidFill>
                <a:schemeClr val="accent4">
                  <a:lumMod val="75000"/>
                </a:schemeClr>
              </a:solidFill>
              <a:cs typeface="Calibri" panose="020F0502020204030204" pitchFamily="34" charset="0"/>
            </a:endParaRPr>
          </a:p>
        </p:txBody>
      </p:sp>
    </p:spTree>
    <p:extLst>
      <p:ext uri="{BB962C8B-B14F-4D97-AF65-F5344CB8AC3E}">
        <p14:creationId xmlns:p14="http://schemas.microsoft.com/office/powerpoint/2010/main" val="202048104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49023" y="800652"/>
            <a:ext cx="7001909" cy="4084273"/>
            <a:chOff x="649023" y="800652"/>
            <a:chExt cx="7001909" cy="4084273"/>
          </a:xfrm>
        </p:grpSpPr>
        <p:pic>
          <p:nvPicPr>
            <p:cNvPr id="9" name="Picture 8"/>
            <p:cNvPicPr/>
            <p:nvPr/>
          </p:nvPicPr>
          <p:blipFill rotWithShape="1">
            <a:blip r:embed="rId3"/>
            <a:srcRect l="16494" t="25281" r="17253" b="6845"/>
            <a:stretch/>
          </p:blipFill>
          <p:spPr bwMode="auto">
            <a:xfrm>
              <a:off x="649023" y="800652"/>
              <a:ext cx="7001909" cy="4084273"/>
            </a:xfrm>
            <a:prstGeom prst="rect">
              <a:avLst/>
            </a:prstGeom>
            <a:ln>
              <a:noFill/>
            </a:ln>
            <a:extLst>
              <a:ext uri="{53640926-AAD7-44D8-BBD7-CCE9431645EC}">
                <a14:shadowObscured xmlns:a14="http://schemas.microsoft.com/office/drawing/2010/main"/>
              </a:ext>
            </a:extLst>
          </p:spPr>
        </p:pic>
        <p:sp>
          <p:nvSpPr>
            <p:cNvPr id="11" name="Rectangle 10"/>
            <p:cNvSpPr/>
            <p:nvPr/>
          </p:nvSpPr>
          <p:spPr>
            <a:xfrm>
              <a:off x="851779" y="2757064"/>
              <a:ext cx="6437015" cy="18740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CasellaDiTesto 1"/>
          <p:cNvSpPr txBox="1"/>
          <p:nvPr/>
        </p:nvSpPr>
        <p:spPr>
          <a:xfrm>
            <a:off x="515258" y="408299"/>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Chapter 9: </a:t>
            </a:r>
            <a:r>
              <a:rPr lang="en-GB" sz="1400" b="1" dirty="0">
                <a:solidFill>
                  <a:schemeClr val="accent3">
                    <a:lumMod val="50000"/>
                  </a:schemeClr>
                </a:solidFill>
                <a:cs typeface="Calibri Light" panose="020F0302020204030204" pitchFamily="34" charset="0"/>
              </a:rPr>
              <a:t>Visitor Management</a:t>
            </a:r>
          </a:p>
        </p:txBody>
      </p:sp>
      <p:sp>
        <p:nvSpPr>
          <p:cNvPr id="10" name="CasellaDiTesto 1"/>
          <p:cNvSpPr txBox="1"/>
          <p:nvPr/>
        </p:nvSpPr>
        <p:spPr>
          <a:xfrm>
            <a:off x="515258" y="34047"/>
            <a:ext cx="8628742" cy="430887"/>
          </a:xfrm>
          <a:prstGeom prst="rect">
            <a:avLst/>
          </a:prstGeom>
          <a:noFill/>
          <a:ln>
            <a:noFill/>
          </a:ln>
        </p:spPr>
        <p:txBody>
          <a:bodyPr wrap="square" rtlCol="0">
            <a:spAutoFit/>
          </a:bodyPr>
          <a:lstStyle/>
          <a:p>
            <a:r>
              <a:rPr lang="en-GB" sz="2200" b="1" dirty="0">
                <a:solidFill>
                  <a:schemeClr val="accent4">
                    <a:lumMod val="75000"/>
                  </a:schemeClr>
                </a:solidFill>
                <a:latin typeface="+mj-lt"/>
                <a:cs typeface="Calibri" panose="020F0502020204030204" pitchFamily="34" charset="0"/>
              </a:rPr>
              <a:t>Section II</a:t>
            </a:r>
          </a:p>
        </p:txBody>
      </p:sp>
    </p:spTree>
    <p:extLst>
      <p:ext uri="{BB962C8B-B14F-4D97-AF65-F5344CB8AC3E}">
        <p14:creationId xmlns:p14="http://schemas.microsoft.com/office/powerpoint/2010/main" val="241834544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15258" y="905861"/>
            <a:ext cx="6980917" cy="3532789"/>
            <a:chOff x="515258" y="839186"/>
            <a:chExt cx="6448425" cy="3190875"/>
          </a:xfrm>
        </p:grpSpPr>
        <p:pic>
          <p:nvPicPr>
            <p:cNvPr id="6" name="Picture 5"/>
            <p:cNvPicPr/>
            <p:nvPr/>
          </p:nvPicPr>
          <p:blipFill rotWithShape="1">
            <a:blip r:embed="rId3"/>
            <a:srcRect l="17496" t="35798" r="14943" b="11801"/>
            <a:stretch/>
          </p:blipFill>
          <p:spPr bwMode="auto">
            <a:xfrm>
              <a:off x="515258" y="839186"/>
              <a:ext cx="6448425" cy="3190875"/>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597057" y="2297506"/>
              <a:ext cx="6147303" cy="9596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p:cNvGrpSpPr/>
          <p:nvPr/>
        </p:nvGrpSpPr>
        <p:grpSpPr>
          <a:xfrm>
            <a:off x="515258" y="1"/>
            <a:ext cx="8642810" cy="731488"/>
            <a:chOff x="515258" y="34047"/>
            <a:chExt cx="8642810" cy="696709"/>
          </a:xfrm>
        </p:grpSpPr>
        <p:sp>
          <p:nvSpPr>
            <p:cNvPr id="9" name="CasellaDiTesto 1"/>
            <p:cNvSpPr txBox="1"/>
            <p:nvPr/>
          </p:nvSpPr>
          <p:spPr>
            <a:xfrm>
              <a:off x="529326" y="408299"/>
              <a:ext cx="8628742" cy="32245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latin typeface="+mn-ea"/>
                  <a:cs typeface="Calibri Light" panose="020F0302020204030204" pitchFamily="34" charset="0"/>
                </a:rPr>
                <a:t>第</a:t>
              </a:r>
              <a:r>
                <a:rPr lang="en-US" altLang="zh-CN" sz="1600" b="1" dirty="0">
                  <a:solidFill>
                    <a:schemeClr val="accent3">
                      <a:lumMod val="50000"/>
                    </a:schemeClr>
                  </a:solidFill>
                  <a:latin typeface="+mn-ea"/>
                  <a:cs typeface="Calibri Light" panose="020F0302020204030204" pitchFamily="34" charset="0"/>
                </a:rPr>
                <a:t>10</a:t>
              </a:r>
              <a:r>
                <a:rPr lang="zh-CN" altLang="en-US" sz="1600" b="1" dirty="0">
                  <a:solidFill>
                    <a:schemeClr val="accent3">
                      <a:lumMod val="50000"/>
                    </a:schemeClr>
                  </a:solidFill>
                  <a:latin typeface="+mn-ea"/>
                  <a:cs typeface="Calibri Light" panose="020F0302020204030204" pitchFamily="34" charset="0"/>
                </a:rPr>
                <a:t>章：监测</a:t>
              </a:r>
              <a:endParaRPr lang="en-GB" sz="1600" b="1" dirty="0">
                <a:solidFill>
                  <a:schemeClr val="accent3">
                    <a:lumMod val="50000"/>
                  </a:schemeClr>
                </a:solidFill>
                <a:latin typeface="+mn-ea"/>
                <a:cs typeface="Calibri Light" panose="020F0302020204030204" pitchFamily="34" charset="0"/>
              </a:endParaRPr>
            </a:p>
          </p:txBody>
        </p:sp>
        <p:sp>
          <p:nvSpPr>
            <p:cNvPr id="10" name="CasellaDiTesto 1"/>
            <p:cNvSpPr txBox="1"/>
            <p:nvPr/>
          </p:nvSpPr>
          <p:spPr>
            <a:xfrm>
              <a:off x="515258" y="34047"/>
              <a:ext cx="8628742" cy="410400"/>
            </a:xfrm>
            <a:prstGeom prst="rect">
              <a:avLst/>
            </a:prstGeom>
            <a:noFill/>
            <a:ln>
              <a:noFill/>
            </a:ln>
          </p:spPr>
          <p:txBody>
            <a:bodyPr wrap="square" rtlCol="0">
              <a:spAutoFit/>
            </a:bodyPr>
            <a:lstStyle/>
            <a:p>
              <a:r>
                <a:rPr lang="zh-CN" altLang="en-US" sz="2200" b="1" dirty="0">
                  <a:solidFill>
                    <a:schemeClr val="accent4">
                      <a:lumMod val="75000"/>
                    </a:schemeClr>
                  </a:solidFill>
                  <a:cs typeface="Calibri" panose="020F0502020204030204" pitchFamily="34" charset="0"/>
                </a:rPr>
                <a:t>第二部分</a:t>
              </a:r>
              <a:endParaRPr lang="en-GB" sz="2200" b="1" dirty="0">
                <a:solidFill>
                  <a:schemeClr val="accent4">
                    <a:lumMod val="75000"/>
                  </a:schemeClr>
                </a:solidFill>
                <a:cs typeface="Calibri" panose="020F0502020204030204" pitchFamily="34" charset="0"/>
              </a:endParaRPr>
            </a:p>
          </p:txBody>
        </p:sp>
      </p:grpSp>
    </p:spTree>
    <p:extLst>
      <p:ext uri="{BB962C8B-B14F-4D97-AF65-F5344CB8AC3E}">
        <p14:creationId xmlns:p14="http://schemas.microsoft.com/office/powerpoint/2010/main" val="1965080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rotWithShape="1">
          <a:blip r:embed="rId3"/>
          <a:srcRect l="23156" t="30099" r="25714" b="28214"/>
          <a:stretch/>
        </p:blipFill>
        <p:spPr bwMode="auto">
          <a:xfrm>
            <a:off x="4564567" y="1449658"/>
            <a:ext cx="3822390" cy="2245113"/>
          </a:xfrm>
          <a:prstGeom prst="rect">
            <a:avLst/>
          </a:prstGeom>
          <a:ln>
            <a:noFill/>
          </a:ln>
          <a:extLst>
            <a:ext uri="{53640926-AAD7-44D8-BBD7-CCE9431645EC}">
              <a14:shadowObscured xmlns:a14="http://schemas.microsoft.com/office/drawing/2010/main"/>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8251" y="1089167"/>
            <a:ext cx="2393760" cy="2978798"/>
          </a:xfrm>
          <a:prstGeom prst="rect">
            <a:avLst/>
          </a:prstGeom>
        </p:spPr>
      </p:pic>
      <p:sp>
        <p:nvSpPr>
          <p:cNvPr id="11" name="CasellaDiTesto 1"/>
          <p:cNvSpPr txBox="1"/>
          <p:nvPr/>
        </p:nvSpPr>
        <p:spPr>
          <a:xfrm>
            <a:off x="65317" y="513074"/>
            <a:ext cx="8628742" cy="338554"/>
          </a:xfrm>
          <a:prstGeom prst="rect">
            <a:avLst/>
          </a:prstGeom>
          <a:noFill/>
        </p:spPr>
        <p:txBody>
          <a:bodyPr wrap="square" rtlCol="0">
            <a:spAutoFit/>
          </a:bodyPr>
          <a:lstStyle/>
          <a:p>
            <a:pPr lvl="1"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cs typeface="Calibri Light" panose="020F0302020204030204" pitchFamily="34" charset="0"/>
              </a:rPr>
              <a:t>培训和指导工具</a:t>
            </a:r>
          </a:p>
        </p:txBody>
      </p:sp>
      <p:sp>
        <p:nvSpPr>
          <p:cNvPr id="12" name="CasellaDiTesto 1"/>
          <p:cNvSpPr txBox="1"/>
          <p:nvPr/>
        </p:nvSpPr>
        <p:spPr>
          <a:xfrm>
            <a:off x="515258" y="138822"/>
            <a:ext cx="8628742" cy="430887"/>
          </a:xfrm>
          <a:prstGeom prst="rect">
            <a:avLst/>
          </a:prstGeom>
          <a:noFill/>
          <a:ln>
            <a:noFill/>
          </a:ln>
        </p:spPr>
        <p:txBody>
          <a:bodyPr wrap="square" rtlCol="0">
            <a:spAutoFit/>
          </a:bodyPr>
          <a:lstStyle/>
          <a:p>
            <a:r>
              <a:rPr lang="zh-CN" altLang="en-US" sz="2200" b="1" dirty="0">
                <a:solidFill>
                  <a:srgbClr val="61A0DB"/>
                </a:solidFill>
                <a:cs typeface="Calibri" panose="020F0502020204030204" pitchFamily="34" charset="0"/>
              </a:rPr>
              <a:t>定期报告调查问卷概览</a:t>
            </a:r>
            <a:endParaRPr lang="en-GB" sz="2200" b="1" dirty="0">
              <a:solidFill>
                <a:srgbClr val="61A0DB"/>
              </a:solidFill>
              <a:cs typeface="Calibri" panose="020F0502020204030204" pitchFamily="34" charset="0"/>
            </a:endParaRPr>
          </a:p>
        </p:txBody>
      </p:sp>
      <p:sp>
        <p:nvSpPr>
          <p:cNvPr id="16" name="TextBox 15"/>
          <p:cNvSpPr txBox="1"/>
          <p:nvPr/>
        </p:nvSpPr>
        <p:spPr>
          <a:xfrm>
            <a:off x="1142629" y="4197780"/>
            <a:ext cx="2205004" cy="307777"/>
          </a:xfrm>
          <a:prstGeom prst="rect">
            <a:avLst/>
          </a:prstGeom>
          <a:noFill/>
        </p:spPr>
        <p:txBody>
          <a:bodyPr wrap="square" rtlCol="0">
            <a:spAutoFit/>
          </a:bodyPr>
          <a:lstStyle/>
          <a:p>
            <a:pPr algn="ctr"/>
            <a:r>
              <a:rPr lang="zh-CN" altLang="en-US" sz="1400" dirty="0">
                <a:solidFill>
                  <a:schemeClr val="tx1">
                    <a:lumMod val="65000"/>
                    <a:lumOff val="35000"/>
                  </a:schemeClr>
                </a:solidFill>
              </a:rPr>
              <a:t>问卷演示版</a:t>
            </a:r>
            <a:endParaRPr lang="en-GB" sz="1400" dirty="0">
              <a:solidFill>
                <a:schemeClr val="tx1">
                  <a:lumMod val="65000"/>
                  <a:lumOff val="35000"/>
                </a:schemeClr>
              </a:solidFill>
            </a:endParaRPr>
          </a:p>
        </p:txBody>
      </p:sp>
      <p:sp>
        <p:nvSpPr>
          <p:cNvPr id="17" name="TextBox 16"/>
          <p:cNvSpPr txBox="1"/>
          <p:nvPr/>
        </p:nvSpPr>
        <p:spPr>
          <a:xfrm>
            <a:off x="5796369" y="4233443"/>
            <a:ext cx="2205004" cy="307777"/>
          </a:xfrm>
          <a:prstGeom prst="rect">
            <a:avLst/>
          </a:prstGeom>
          <a:noFill/>
        </p:spPr>
        <p:txBody>
          <a:bodyPr wrap="square" rtlCol="0">
            <a:spAutoFit/>
          </a:bodyPr>
          <a:lstStyle/>
          <a:p>
            <a:pPr algn="ctr"/>
            <a:r>
              <a:rPr lang="zh-CN" altLang="en-US" sz="1400" dirty="0">
                <a:solidFill>
                  <a:schemeClr val="tx1">
                    <a:lumMod val="65000"/>
                    <a:lumOff val="35000"/>
                  </a:schemeClr>
                </a:solidFill>
              </a:rPr>
              <a:t>视频教程</a:t>
            </a:r>
            <a:endParaRPr lang="en-GB" sz="1400" dirty="0">
              <a:solidFill>
                <a:schemeClr val="tx1">
                  <a:lumMod val="65000"/>
                  <a:lumOff val="35000"/>
                </a:schemeClr>
              </a:solidFill>
            </a:endParaRPr>
          </a:p>
        </p:txBody>
      </p:sp>
    </p:spTree>
    <p:extLst>
      <p:ext uri="{BB962C8B-B14F-4D97-AF65-F5344CB8AC3E}">
        <p14:creationId xmlns:p14="http://schemas.microsoft.com/office/powerpoint/2010/main" val="263280221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15258" y="905861"/>
            <a:ext cx="6980917" cy="3532789"/>
            <a:chOff x="515258" y="839186"/>
            <a:chExt cx="6448425" cy="3190875"/>
          </a:xfrm>
        </p:grpSpPr>
        <p:pic>
          <p:nvPicPr>
            <p:cNvPr id="6" name="Picture 5"/>
            <p:cNvPicPr/>
            <p:nvPr/>
          </p:nvPicPr>
          <p:blipFill rotWithShape="1">
            <a:blip r:embed="rId3"/>
            <a:srcRect l="17496" t="35798" r="14943" b="11801"/>
            <a:stretch/>
          </p:blipFill>
          <p:spPr bwMode="auto">
            <a:xfrm>
              <a:off x="515258" y="839186"/>
              <a:ext cx="6448425" cy="3190875"/>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597057" y="2297506"/>
              <a:ext cx="6147303" cy="9596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p:cNvGrpSpPr/>
          <p:nvPr/>
        </p:nvGrpSpPr>
        <p:grpSpPr>
          <a:xfrm>
            <a:off x="515258" y="1"/>
            <a:ext cx="8628742" cy="700711"/>
            <a:chOff x="515258" y="34047"/>
            <a:chExt cx="8628742" cy="667395"/>
          </a:xfrm>
        </p:grpSpPr>
        <p:sp>
          <p:nvSpPr>
            <p:cNvPr id="9" name="CasellaDiTesto 1"/>
            <p:cNvSpPr txBox="1"/>
            <p:nvPr/>
          </p:nvSpPr>
          <p:spPr>
            <a:xfrm>
              <a:off x="515258" y="408299"/>
              <a:ext cx="8628742" cy="293143"/>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Chapter 10: </a:t>
              </a:r>
              <a:r>
                <a:rPr lang="en-GB" sz="1400" b="1" dirty="0">
                  <a:solidFill>
                    <a:schemeClr val="accent3">
                      <a:lumMod val="50000"/>
                    </a:schemeClr>
                  </a:solidFill>
                  <a:cs typeface="Calibri Light" panose="020F0302020204030204" pitchFamily="34" charset="0"/>
                </a:rPr>
                <a:t>Monitoring</a:t>
              </a:r>
            </a:p>
          </p:txBody>
        </p:sp>
        <p:sp>
          <p:nvSpPr>
            <p:cNvPr id="10" name="CasellaDiTesto 1"/>
            <p:cNvSpPr txBox="1"/>
            <p:nvPr/>
          </p:nvSpPr>
          <p:spPr>
            <a:xfrm>
              <a:off x="515258" y="34047"/>
              <a:ext cx="8628742" cy="430887"/>
            </a:xfrm>
            <a:prstGeom prst="rect">
              <a:avLst/>
            </a:prstGeom>
            <a:noFill/>
            <a:ln>
              <a:noFill/>
            </a:ln>
          </p:spPr>
          <p:txBody>
            <a:bodyPr wrap="square" rtlCol="0">
              <a:spAutoFit/>
            </a:bodyPr>
            <a:lstStyle/>
            <a:p>
              <a:r>
                <a:rPr lang="en-GB" sz="2200" b="1" dirty="0">
                  <a:solidFill>
                    <a:schemeClr val="accent4">
                      <a:lumMod val="75000"/>
                    </a:schemeClr>
                  </a:solidFill>
                  <a:latin typeface="+mj-lt"/>
                  <a:cs typeface="Calibri" panose="020F0502020204030204" pitchFamily="34" charset="0"/>
                </a:rPr>
                <a:t>Section II</a:t>
              </a:r>
            </a:p>
          </p:txBody>
        </p:sp>
      </p:grpSp>
    </p:spTree>
    <p:extLst>
      <p:ext uri="{BB962C8B-B14F-4D97-AF65-F5344CB8AC3E}">
        <p14:creationId xmlns:p14="http://schemas.microsoft.com/office/powerpoint/2010/main" val="312836581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3"/>
          <a:srcRect l="17048" t="27498" r="16140" b="19483"/>
          <a:stretch/>
        </p:blipFill>
        <p:spPr bwMode="auto">
          <a:xfrm>
            <a:off x="515258" y="839185"/>
            <a:ext cx="7580992" cy="3704239"/>
          </a:xfrm>
          <a:prstGeom prst="rect">
            <a:avLst/>
          </a:prstGeom>
          <a:ln>
            <a:noFill/>
          </a:ln>
          <a:extLst>
            <a:ext uri="{53640926-AAD7-44D8-BBD7-CCE9431645EC}">
              <a14:shadowObscured xmlns:a14="http://schemas.microsoft.com/office/drawing/2010/main"/>
            </a:ext>
          </a:extLst>
        </p:spPr>
      </p:pic>
      <p:sp>
        <p:nvSpPr>
          <p:cNvPr id="8" name="Rectangle 7"/>
          <p:cNvSpPr/>
          <p:nvPr/>
        </p:nvSpPr>
        <p:spPr>
          <a:xfrm>
            <a:off x="727328" y="3207780"/>
            <a:ext cx="6771992" cy="26255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p:cNvGrpSpPr/>
          <p:nvPr/>
        </p:nvGrpSpPr>
        <p:grpSpPr>
          <a:xfrm>
            <a:off x="515258" y="34047"/>
            <a:ext cx="8649844" cy="1087268"/>
            <a:chOff x="515258" y="34047"/>
            <a:chExt cx="8649844" cy="1087268"/>
          </a:xfrm>
        </p:grpSpPr>
        <p:sp>
          <p:nvSpPr>
            <p:cNvPr id="9" name="CasellaDiTesto 1"/>
            <p:cNvSpPr txBox="1"/>
            <p:nvPr/>
          </p:nvSpPr>
          <p:spPr>
            <a:xfrm>
              <a:off x="536360" y="408299"/>
              <a:ext cx="8628742" cy="713016"/>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latin typeface="+mn-ea"/>
                  <a:cs typeface="Calibri Light" panose="020F0302020204030204" pitchFamily="34" charset="0"/>
                </a:rPr>
                <a:t>第</a:t>
              </a:r>
              <a:r>
                <a:rPr lang="en-US" altLang="zh-CN" sz="1600" b="1" dirty="0">
                  <a:solidFill>
                    <a:schemeClr val="accent3">
                      <a:lumMod val="50000"/>
                    </a:schemeClr>
                  </a:solidFill>
                  <a:latin typeface="+mn-ea"/>
                  <a:cs typeface="Calibri Light" panose="020F0302020204030204" pitchFamily="34" charset="0"/>
                </a:rPr>
                <a:t>11</a:t>
              </a:r>
              <a:r>
                <a:rPr lang="zh-CN" altLang="en-US" sz="1600" b="1" dirty="0">
                  <a:solidFill>
                    <a:schemeClr val="accent3">
                      <a:lumMod val="50000"/>
                    </a:schemeClr>
                  </a:solidFill>
                  <a:latin typeface="+mn-ea"/>
                  <a:cs typeface="Calibri Light" panose="020F0302020204030204" pitchFamily="34" charset="0"/>
                </a:rPr>
                <a:t>章</a:t>
              </a:r>
              <a:r>
                <a:rPr lang="en-US" sz="1600" b="1" dirty="0">
                  <a:solidFill>
                    <a:schemeClr val="accent3">
                      <a:lumMod val="50000"/>
                    </a:schemeClr>
                  </a:solidFill>
                  <a:latin typeface="+mn-ea"/>
                  <a:cs typeface="Calibri Light" panose="020F0302020204030204" pitchFamily="34" charset="0"/>
                </a:rPr>
                <a:t>: </a:t>
              </a:r>
              <a:r>
                <a:rPr lang="zh-CN" altLang="en-US" sz="1600" b="1" dirty="0">
                  <a:solidFill>
                    <a:schemeClr val="accent3">
                      <a:lumMod val="50000"/>
                    </a:schemeClr>
                  </a:solidFill>
                  <a:latin typeface="+mn-ea"/>
                  <a:cs typeface="Calibri Light" panose="020F0302020204030204" pitchFamily="34" charset="0"/>
                </a:rPr>
                <a:t>确定优先管理需求 </a:t>
              </a:r>
            </a:p>
            <a:p>
              <a:pPr fontAlgn="base">
                <a:spcBef>
                  <a:spcPts val="1000"/>
                </a:spcBef>
                <a:spcAft>
                  <a:spcPct val="0"/>
                </a:spcAft>
                <a:buClr>
                  <a:schemeClr val="accent3">
                    <a:lumMod val="50000"/>
                  </a:schemeClr>
                </a:buClr>
                <a:buSzPct val="100000"/>
              </a:pPr>
              <a:endParaRPr lang="en-GB" sz="1600" b="1" dirty="0">
                <a:solidFill>
                  <a:schemeClr val="accent3">
                    <a:lumMod val="50000"/>
                  </a:schemeClr>
                </a:solidFill>
                <a:latin typeface="+mn-ea"/>
                <a:cs typeface="Calibri Light" panose="020F0302020204030204" pitchFamily="34" charset="0"/>
              </a:endParaRPr>
            </a:p>
          </p:txBody>
        </p:sp>
        <p:sp>
          <p:nvSpPr>
            <p:cNvPr id="10" name="CasellaDiTesto 1"/>
            <p:cNvSpPr txBox="1"/>
            <p:nvPr/>
          </p:nvSpPr>
          <p:spPr>
            <a:xfrm>
              <a:off x="515258" y="34047"/>
              <a:ext cx="8628742" cy="430887"/>
            </a:xfrm>
            <a:prstGeom prst="rect">
              <a:avLst/>
            </a:prstGeom>
            <a:noFill/>
            <a:ln>
              <a:noFill/>
            </a:ln>
          </p:spPr>
          <p:txBody>
            <a:bodyPr wrap="square" rtlCol="0">
              <a:spAutoFit/>
            </a:bodyPr>
            <a:lstStyle/>
            <a:p>
              <a:r>
                <a:rPr lang="zh-CN" altLang="en-US" sz="2200" b="1" dirty="0">
                  <a:solidFill>
                    <a:schemeClr val="accent4">
                      <a:lumMod val="75000"/>
                    </a:schemeClr>
                  </a:solidFill>
                  <a:cs typeface="Calibri" panose="020F0502020204030204" pitchFamily="34" charset="0"/>
                </a:rPr>
                <a:t>第二部分</a:t>
              </a:r>
              <a:endParaRPr lang="en-GB" sz="2200" b="1" dirty="0">
                <a:solidFill>
                  <a:schemeClr val="accent4">
                    <a:lumMod val="75000"/>
                  </a:schemeClr>
                </a:solidFill>
                <a:cs typeface="Calibri" panose="020F0502020204030204" pitchFamily="34" charset="0"/>
              </a:endParaRPr>
            </a:p>
          </p:txBody>
        </p:sp>
      </p:grpSp>
    </p:spTree>
    <p:extLst>
      <p:ext uri="{BB962C8B-B14F-4D97-AF65-F5344CB8AC3E}">
        <p14:creationId xmlns:p14="http://schemas.microsoft.com/office/powerpoint/2010/main" val="153079454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3"/>
          <a:srcRect l="17048" t="27498" r="16140" b="19483"/>
          <a:stretch/>
        </p:blipFill>
        <p:spPr bwMode="auto">
          <a:xfrm>
            <a:off x="515258" y="839185"/>
            <a:ext cx="7580992" cy="3704239"/>
          </a:xfrm>
          <a:prstGeom prst="rect">
            <a:avLst/>
          </a:prstGeom>
          <a:ln>
            <a:noFill/>
          </a:ln>
          <a:extLst>
            <a:ext uri="{53640926-AAD7-44D8-BBD7-CCE9431645EC}">
              <a14:shadowObscured xmlns:a14="http://schemas.microsoft.com/office/drawing/2010/main"/>
            </a:ext>
          </a:extLst>
        </p:spPr>
      </p:pic>
      <p:sp>
        <p:nvSpPr>
          <p:cNvPr id="8" name="Rectangle 7"/>
          <p:cNvSpPr/>
          <p:nvPr/>
        </p:nvSpPr>
        <p:spPr>
          <a:xfrm>
            <a:off x="896294" y="3277354"/>
            <a:ext cx="6771992" cy="26255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p:cNvGrpSpPr/>
          <p:nvPr/>
        </p:nvGrpSpPr>
        <p:grpSpPr>
          <a:xfrm>
            <a:off x="515258" y="34047"/>
            <a:ext cx="8628742" cy="682029"/>
            <a:chOff x="515258" y="34047"/>
            <a:chExt cx="8628742" cy="682029"/>
          </a:xfrm>
        </p:grpSpPr>
        <p:sp>
          <p:nvSpPr>
            <p:cNvPr id="9" name="CasellaDiTesto 1"/>
            <p:cNvSpPr txBox="1"/>
            <p:nvPr/>
          </p:nvSpPr>
          <p:spPr>
            <a:xfrm>
              <a:off x="515258" y="408299"/>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Chapter 11: </a:t>
              </a:r>
              <a:r>
                <a:rPr lang="en-GB" sz="1400" b="1" dirty="0">
                  <a:solidFill>
                    <a:schemeClr val="accent3">
                      <a:lumMod val="50000"/>
                    </a:schemeClr>
                  </a:solidFill>
                  <a:cs typeface="Calibri Light" panose="020F0302020204030204" pitchFamily="34" charset="0"/>
                </a:rPr>
                <a:t>Identification of Priority Management Needs</a:t>
              </a:r>
            </a:p>
          </p:txBody>
        </p:sp>
        <p:sp>
          <p:nvSpPr>
            <p:cNvPr id="10" name="CasellaDiTesto 1"/>
            <p:cNvSpPr txBox="1"/>
            <p:nvPr/>
          </p:nvSpPr>
          <p:spPr>
            <a:xfrm>
              <a:off x="515258" y="34047"/>
              <a:ext cx="8628742" cy="430887"/>
            </a:xfrm>
            <a:prstGeom prst="rect">
              <a:avLst/>
            </a:prstGeom>
            <a:noFill/>
            <a:ln>
              <a:noFill/>
            </a:ln>
          </p:spPr>
          <p:txBody>
            <a:bodyPr wrap="square" rtlCol="0">
              <a:spAutoFit/>
            </a:bodyPr>
            <a:lstStyle/>
            <a:p>
              <a:r>
                <a:rPr lang="en-GB" sz="2200" b="1" dirty="0">
                  <a:solidFill>
                    <a:schemeClr val="accent4">
                      <a:lumMod val="75000"/>
                    </a:schemeClr>
                  </a:solidFill>
                  <a:latin typeface="+mj-lt"/>
                  <a:cs typeface="Calibri" panose="020F0502020204030204" pitchFamily="34" charset="0"/>
                </a:rPr>
                <a:t>Section II</a:t>
              </a:r>
            </a:p>
          </p:txBody>
        </p:sp>
      </p:grpSp>
    </p:spTree>
    <p:extLst>
      <p:ext uri="{BB962C8B-B14F-4D97-AF65-F5344CB8AC3E}">
        <p14:creationId xmlns:p14="http://schemas.microsoft.com/office/powerpoint/2010/main" val="231458394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3"/>
          <a:srcRect l="17188" t="24837" r="15727" b="17048"/>
          <a:stretch/>
        </p:blipFill>
        <p:spPr bwMode="auto">
          <a:xfrm>
            <a:off x="587289" y="1049264"/>
            <a:ext cx="7796218" cy="3767180"/>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766073" y="3541038"/>
            <a:ext cx="7372991" cy="4334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p:cNvGrpSpPr/>
          <p:nvPr/>
        </p:nvGrpSpPr>
        <p:grpSpPr>
          <a:xfrm>
            <a:off x="515258" y="34047"/>
            <a:ext cx="8649844" cy="712806"/>
            <a:chOff x="515258" y="34047"/>
            <a:chExt cx="8649844" cy="712806"/>
          </a:xfrm>
        </p:grpSpPr>
        <p:sp>
          <p:nvSpPr>
            <p:cNvPr id="15" name="CasellaDiTesto 1"/>
            <p:cNvSpPr txBox="1"/>
            <p:nvPr/>
          </p:nvSpPr>
          <p:spPr>
            <a:xfrm>
              <a:off x="536360" y="408299"/>
              <a:ext cx="8628742" cy="338554"/>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latin typeface="+mn-ea"/>
                  <a:cs typeface="Calibri Light" panose="020F0302020204030204" pitchFamily="34" charset="0"/>
                </a:rPr>
                <a:t>第</a:t>
              </a:r>
              <a:r>
                <a:rPr lang="en-US" altLang="zh-CN" sz="1600" b="1" dirty="0">
                  <a:solidFill>
                    <a:schemeClr val="accent3">
                      <a:lumMod val="50000"/>
                    </a:schemeClr>
                  </a:solidFill>
                  <a:latin typeface="+mn-ea"/>
                  <a:cs typeface="Calibri Light" panose="020F0302020204030204" pitchFamily="34" charset="0"/>
                </a:rPr>
                <a:t>12</a:t>
              </a:r>
              <a:r>
                <a:rPr lang="zh-CN" altLang="en-US" sz="1600" b="1" dirty="0">
                  <a:solidFill>
                    <a:schemeClr val="accent3">
                      <a:lumMod val="50000"/>
                    </a:schemeClr>
                  </a:solidFill>
                  <a:latin typeface="+mn-ea"/>
                  <a:cs typeface="Calibri Light" panose="020F0302020204030204" pitchFamily="34" charset="0"/>
                </a:rPr>
                <a:t>章</a:t>
              </a:r>
              <a:r>
                <a:rPr lang="en-US" sz="1600" b="1" dirty="0">
                  <a:solidFill>
                    <a:schemeClr val="accent3">
                      <a:lumMod val="50000"/>
                    </a:schemeClr>
                  </a:solidFill>
                  <a:latin typeface="+mn-ea"/>
                  <a:cs typeface="Calibri Light" panose="020F0302020204030204" pitchFamily="34" charset="0"/>
                </a:rPr>
                <a:t>:</a:t>
              </a:r>
              <a:r>
                <a:rPr lang="zh-CN" altLang="en-US" sz="1600" b="1" dirty="0">
                  <a:solidFill>
                    <a:schemeClr val="accent3">
                      <a:lumMod val="50000"/>
                    </a:schemeClr>
                  </a:solidFill>
                  <a:latin typeface="+mn-ea"/>
                  <a:cs typeface="Calibri Light" panose="020F0302020204030204" pitchFamily="34" charset="0"/>
                </a:rPr>
                <a:t>总结与结论</a:t>
              </a:r>
              <a:endParaRPr lang="en-GB" sz="1600" b="1" dirty="0">
                <a:solidFill>
                  <a:schemeClr val="accent3">
                    <a:lumMod val="50000"/>
                  </a:schemeClr>
                </a:solidFill>
                <a:latin typeface="+mn-ea"/>
                <a:cs typeface="Calibri Light" panose="020F0302020204030204" pitchFamily="34" charset="0"/>
              </a:endParaRPr>
            </a:p>
          </p:txBody>
        </p:sp>
        <p:sp>
          <p:nvSpPr>
            <p:cNvPr id="16" name="CasellaDiTesto 1"/>
            <p:cNvSpPr txBox="1"/>
            <p:nvPr/>
          </p:nvSpPr>
          <p:spPr>
            <a:xfrm>
              <a:off x="515258" y="34047"/>
              <a:ext cx="8628742" cy="430887"/>
            </a:xfrm>
            <a:prstGeom prst="rect">
              <a:avLst/>
            </a:prstGeom>
            <a:noFill/>
            <a:ln>
              <a:noFill/>
            </a:ln>
          </p:spPr>
          <p:txBody>
            <a:bodyPr wrap="square" rtlCol="0">
              <a:spAutoFit/>
            </a:bodyPr>
            <a:lstStyle/>
            <a:p>
              <a:r>
                <a:rPr lang="zh-CN" altLang="en-US" sz="2200" b="1" dirty="0">
                  <a:solidFill>
                    <a:schemeClr val="accent4">
                      <a:lumMod val="75000"/>
                    </a:schemeClr>
                  </a:solidFill>
                  <a:cs typeface="Calibri" panose="020F0502020204030204" pitchFamily="34" charset="0"/>
                </a:rPr>
                <a:t>第二部分</a:t>
              </a:r>
              <a:endParaRPr lang="en-GB" sz="2200" b="1" dirty="0">
                <a:solidFill>
                  <a:schemeClr val="accent4">
                    <a:lumMod val="75000"/>
                  </a:schemeClr>
                </a:solidFill>
                <a:cs typeface="Calibri" panose="020F0502020204030204" pitchFamily="34" charset="0"/>
              </a:endParaRPr>
            </a:p>
          </p:txBody>
        </p:sp>
      </p:grpSp>
    </p:spTree>
    <p:extLst>
      <p:ext uri="{BB962C8B-B14F-4D97-AF65-F5344CB8AC3E}">
        <p14:creationId xmlns:p14="http://schemas.microsoft.com/office/powerpoint/2010/main" val="55752325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3"/>
          <a:srcRect l="17188" t="24837" r="15727" b="17048"/>
          <a:stretch/>
        </p:blipFill>
        <p:spPr bwMode="auto">
          <a:xfrm>
            <a:off x="587289" y="1049264"/>
            <a:ext cx="7796218" cy="3767180"/>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766073" y="3541038"/>
            <a:ext cx="7372991" cy="4334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p:cNvGrpSpPr/>
          <p:nvPr/>
        </p:nvGrpSpPr>
        <p:grpSpPr>
          <a:xfrm>
            <a:off x="515258" y="34047"/>
            <a:ext cx="8628742" cy="682029"/>
            <a:chOff x="515258" y="34047"/>
            <a:chExt cx="8628742" cy="682029"/>
          </a:xfrm>
        </p:grpSpPr>
        <p:sp>
          <p:nvSpPr>
            <p:cNvPr id="15" name="CasellaDiTesto 1"/>
            <p:cNvSpPr txBox="1"/>
            <p:nvPr/>
          </p:nvSpPr>
          <p:spPr>
            <a:xfrm>
              <a:off x="515258" y="408299"/>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Chapter 12: </a:t>
              </a:r>
              <a:r>
                <a:rPr lang="en-GB" sz="1400" b="1" dirty="0">
                  <a:solidFill>
                    <a:schemeClr val="accent3">
                      <a:lumMod val="50000"/>
                    </a:schemeClr>
                  </a:solidFill>
                  <a:cs typeface="Calibri Light" panose="020F0302020204030204" pitchFamily="34" charset="0"/>
                </a:rPr>
                <a:t>Summary and Conclusions</a:t>
              </a:r>
            </a:p>
          </p:txBody>
        </p:sp>
        <p:sp>
          <p:nvSpPr>
            <p:cNvPr id="16" name="CasellaDiTesto 1"/>
            <p:cNvSpPr txBox="1"/>
            <p:nvPr/>
          </p:nvSpPr>
          <p:spPr>
            <a:xfrm>
              <a:off x="515258" y="34047"/>
              <a:ext cx="8628742" cy="430887"/>
            </a:xfrm>
            <a:prstGeom prst="rect">
              <a:avLst/>
            </a:prstGeom>
            <a:noFill/>
            <a:ln>
              <a:noFill/>
            </a:ln>
          </p:spPr>
          <p:txBody>
            <a:bodyPr wrap="square" rtlCol="0">
              <a:spAutoFit/>
            </a:bodyPr>
            <a:lstStyle/>
            <a:p>
              <a:r>
                <a:rPr lang="en-GB" sz="2200" b="1" dirty="0">
                  <a:solidFill>
                    <a:schemeClr val="accent4">
                      <a:lumMod val="75000"/>
                    </a:schemeClr>
                  </a:solidFill>
                  <a:latin typeface="+mj-lt"/>
                  <a:cs typeface="Calibri" panose="020F0502020204030204" pitchFamily="34" charset="0"/>
                </a:rPr>
                <a:t>Section II</a:t>
              </a:r>
            </a:p>
          </p:txBody>
        </p:sp>
      </p:grpSp>
    </p:spTree>
    <p:extLst>
      <p:ext uri="{BB962C8B-B14F-4D97-AF65-F5344CB8AC3E}">
        <p14:creationId xmlns:p14="http://schemas.microsoft.com/office/powerpoint/2010/main" val="18123023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50789" y="996433"/>
            <a:ext cx="7494835" cy="3657600"/>
            <a:chOff x="650789" y="996433"/>
            <a:chExt cx="7494835" cy="3657600"/>
          </a:xfrm>
        </p:grpSpPr>
        <p:pic>
          <p:nvPicPr>
            <p:cNvPr id="6" name="Picture 5"/>
            <p:cNvPicPr/>
            <p:nvPr/>
          </p:nvPicPr>
          <p:blipFill rotWithShape="1">
            <a:blip r:embed="rId3"/>
            <a:srcRect l="8144" t="10135" r="9496" b="32555"/>
            <a:stretch/>
          </p:blipFill>
          <p:spPr bwMode="auto">
            <a:xfrm>
              <a:off x="650789" y="996433"/>
              <a:ext cx="7494835" cy="3657600"/>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877078" y="3287969"/>
              <a:ext cx="5933297" cy="4267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p:cNvGrpSpPr/>
          <p:nvPr/>
        </p:nvGrpSpPr>
        <p:grpSpPr>
          <a:xfrm>
            <a:off x="515258" y="34047"/>
            <a:ext cx="8642810" cy="1087268"/>
            <a:chOff x="515258" y="34047"/>
            <a:chExt cx="8642810" cy="1087268"/>
          </a:xfrm>
        </p:grpSpPr>
        <p:sp>
          <p:nvSpPr>
            <p:cNvPr id="9" name="CasellaDiTesto 1"/>
            <p:cNvSpPr txBox="1"/>
            <p:nvPr/>
          </p:nvSpPr>
          <p:spPr>
            <a:xfrm>
              <a:off x="529326" y="408299"/>
              <a:ext cx="8628742" cy="713016"/>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latin typeface="+mn-ea"/>
                  <a:cs typeface="Calibri Light" panose="020F0302020204030204" pitchFamily="34" charset="0"/>
                </a:rPr>
                <a:t>第</a:t>
              </a:r>
              <a:r>
                <a:rPr lang="en-US" altLang="zh-CN" sz="1600" b="1" dirty="0">
                  <a:solidFill>
                    <a:schemeClr val="accent3">
                      <a:lumMod val="50000"/>
                    </a:schemeClr>
                  </a:solidFill>
                  <a:latin typeface="+mn-ea"/>
                  <a:cs typeface="Calibri Light" panose="020F0302020204030204" pitchFamily="34" charset="0"/>
                </a:rPr>
                <a:t>13</a:t>
              </a:r>
              <a:r>
                <a:rPr lang="zh-CN" altLang="en-US" sz="1600" b="1" dirty="0">
                  <a:solidFill>
                    <a:schemeClr val="accent3">
                      <a:lumMod val="50000"/>
                    </a:schemeClr>
                  </a:solidFill>
                  <a:latin typeface="+mn-ea"/>
                  <a:cs typeface="Calibri Light" panose="020F0302020204030204" pitchFamily="34" charset="0"/>
                </a:rPr>
                <a:t>章</a:t>
              </a:r>
              <a:r>
                <a:rPr lang="en-US" sz="1600" b="1" dirty="0">
                  <a:solidFill>
                    <a:schemeClr val="accent3">
                      <a:lumMod val="50000"/>
                    </a:schemeClr>
                  </a:solidFill>
                  <a:latin typeface="+mn-ea"/>
                  <a:cs typeface="Calibri Light" panose="020F0302020204030204" pitchFamily="34" charset="0"/>
                </a:rPr>
                <a:t>: </a:t>
              </a:r>
              <a:r>
                <a:rPr lang="zh-CN" altLang="en-US" sz="1600" b="1" dirty="0">
                  <a:solidFill>
                    <a:schemeClr val="accent3">
                      <a:lumMod val="50000"/>
                    </a:schemeClr>
                  </a:solidFill>
                  <a:latin typeface="+mn-ea"/>
                  <a:cs typeface="Calibri Light" panose="020F0302020204030204" pitchFamily="34" charset="0"/>
                </a:rPr>
                <a:t>世界遗产身份的影响 </a:t>
              </a:r>
            </a:p>
            <a:p>
              <a:pPr fontAlgn="base">
                <a:spcBef>
                  <a:spcPts val="1000"/>
                </a:spcBef>
                <a:spcAft>
                  <a:spcPct val="0"/>
                </a:spcAft>
                <a:buClr>
                  <a:schemeClr val="accent3">
                    <a:lumMod val="50000"/>
                  </a:schemeClr>
                </a:buClr>
                <a:buSzPct val="100000"/>
              </a:pPr>
              <a:endParaRPr lang="en-GB" sz="1600" b="1" dirty="0">
                <a:solidFill>
                  <a:schemeClr val="accent3">
                    <a:lumMod val="50000"/>
                  </a:schemeClr>
                </a:solidFill>
                <a:latin typeface="+mn-ea"/>
                <a:cs typeface="Calibri Light" panose="020F0302020204030204" pitchFamily="34" charset="0"/>
              </a:endParaRPr>
            </a:p>
          </p:txBody>
        </p:sp>
        <p:sp>
          <p:nvSpPr>
            <p:cNvPr id="10" name="CasellaDiTesto 1"/>
            <p:cNvSpPr txBox="1"/>
            <p:nvPr/>
          </p:nvSpPr>
          <p:spPr>
            <a:xfrm>
              <a:off x="515258" y="34047"/>
              <a:ext cx="8628742" cy="430887"/>
            </a:xfrm>
            <a:prstGeom prst="rect">
              <a:avLst/>
            </a:prstGeom>
            <a:noFill/>
            <a:ln>
              <a:noFill/>
            </a:ln>
          </p:spPr>
          <p:txBody>
            <a:bodyPr wrap="square" rtlCol="0">
              <a:spAutoFit/>
            </a:bodyPr>
            <a:lstStyle/>
            <a:p>
              <a:r>
                <a:rPr lang="zh-CN" altLang="en-US" sz="2200" b="1" dirty="0">
                  <a:solidFill>
                    <a:schemeClr val="accent4">
                      <a:lumMod val="75000"/>
                    </a:schemeClr>
                  </a:solidFill>
                  <a:cs typeface="Calibri" panose="020F0502020204030204" pitchFamily="34" charset="0"/>
                </a:rPr>
                <a:t>第二部分</a:t>
              </a:r>
              <a:endParaRPr lang="en-GB" sz="2200" b="1" dirty="0">
                <a:solidFill>
                  <a:schemeClr val="accent4">
                    <a:lumMod val="75000"/>
                  </a:schemeClr>
                </a:solidFill>
                <a:cs typeface="Calibri" panose="020F0502020204030204" pitchFamily="34" charset="0"/>
              </a:endParaRPr>
            </a:p>
          </p:txBody>
        </p:sp>
      </p:grpSp>
    </p:spTree>
    <p:extLst>
      <p:ext uri="{BB962C8B-B14F-4D97-AF65-F5344CB8AC3E}">
        <p14:creationId xmlns:p14="http://schemas.microsoft.com/office/powerpoint/2010/main" val="4696781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50789" y="996433"/>
            <a:ext cx="7494835" cy="3657600"/>
            <a:chOff x="650789" y="996433"/>
            <a:chExt cx="7494835" cy="3657600"/>
          </a:xfrm>
        </p:grpSpPr>
        <p:pic>
          <p:nvPicPr>
            <p:cNvPr id="6" name="Picture 5"/>
            <p:cNvPicPr/>
            <p:nvPr/>
          </p:nvPicPr>
          <p:blipFill rotWithShape="1">
            <a:blip r:embed="rId3"/>
            <a:srcRect l="8144" t="10135" r="9496" b="32555"/>
            <a:stretch/>
          </p:blipFill>
          <p:spPr bwMode="auto">
            <a:xfrm>
              <a:off x="650789" y="996433"/>
              <a:ext cx="7494835" cy="3657600"/>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877078" y="3287969"/>
              <a:ext cx="5933297" cy="4267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p:cNvGrpSpPr/>
          <p:nvPr/>
        </p:nvGrpSpPr>
        <p:grpSpPr>
          <a:xfrm>
            <a:off x="515258" y="34047"/>
            <a:ext cx="8628742" cy="682029"/>
            <a:chOff x="515258" y="34047"/>
            <a:chExt cx="8628742" cy="682029"/>
          </a:xfrm>
        </p:grpSpPr>
        <p:sp>
          <p:nvSpPr>
            <p:cNvPr id="9" name="CasellaDiTesto 1"/>
            <p:cNvSpPr txBox="1"/>
            <p:nvPr/>
          </p:nvSpPr>
          <p:spPr>
            <a:xfrm>
              <a:off x="515258" y="408299"/>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Chapter 13: </a:t>
              </a:r>
              <a:r>
                <a:rPr lang="en-GB" sz="1400" b="1" dirty="0">
                  <a:solidFill>
                    <a:schemeClr val="accent3">
                      <a:lumMod val="50000"/>
                    </a:schemeClr>
                  </a:solidFill>
                  <a:cs typeface="Calibri Light" panose="020F0302020204030204" pitchFamily="34" charset="0"/>
                </a:rPr>
                <a:t>Impact of World Heritage Status</a:t>
              </a:r>
            </a:p>
          </p:txBody>
        </p:sp>
        <p:sp>
          <p:nvSpPr>
            <p:cNvPr id="10" name="CasellaDiTesto 1"/>
            <p:cNvSpPr txBox="1"/>
            <p:nvPr/>
          </p:nvSpPr>
          <p:spPr>
            <a:xfrm>
              <a:off x="515258" y="34047"/>
              <a:ext cx="8628742" cy="430887"/>
            </a:xfrm>
            <a:prstGeom prst="rect">
              <a:avLst/>
            </a:prstGeom>
            <a:noFill/>
            <a:ln>
              <a:noFill/>
            </a:ln>
          </p:spPr>
          <p:txBody>
            <a:bodyPr wrap="square" rtlCol="0">
              <a:spAutoFit/>
            </a:bodyPr>
            <a:lstStyle/>
            <a:p>
              <a:r>
                <a:rPr lang="en-GB" sz="2200" b="1" dirty="0">
                  <a:solidFill>
                    <a:schemeClr val="accent4">
                      <a:lumMod val="75000"/>
                    </a:schemeClr>
                  </a:solidFill>
                  <a:latin typeface="+mj-lt"/>
                  <a:cs typeface="Calibri" panose="020F0502020204030204" pitchFamily="34" charset="0"/>
                </a:rPr>
                <a:t>Section II</a:t>
              </a:r>
            </a:p>
          </p:txBody>
        </p:sp>
      </p:grpSp>
    </p:spTree>
    <p:extLst>
      <p:ext uri="{BB962C8B-B14F-4D97-AF65-F5344CB8AC3E}">
        <p14:creationId xmlns:p14="http://schemas.microsoft.com/office/powerpoint/2010/main" val="285228684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15258" y="34047"/>
            <a:ext cx="8649844" cy="1087268"/>
            <a:chOff x="515258" y="34047"/>
            <a:chExt cx="8649844" cy="1087268"/>
          </a:xfrm>
        </p:grpSpPr>
        <p:sp>
          <p:nvSpPr>
            <p:cNvPr id="8" name="CasellaDiTesto 1"/>
            <p:cNvSpPr txBox="1"/>
            <p:nvPr/>
          </p:nvSpPr>
          <p:spPr>
            <a:xfrm>
              <a:off x="536360" y="408299"/>
              <a:ext cx="8628742" cy="713016"/>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latin typeface="+mn-ea"/>
                  <a:cs typeface="Calibri Light" panose="020F0302020204030204" pitchFamily="34" charset="0"/>
                </a:rPr>
                <a:t>第</a:t>
              </a:r>
              <a:r>
                <a:rPr lang="en-US" altLang="zh-CN" sz="1600" b="1" dirty="0">
                  <a:solidFill>
                    <a:schemeClr val="accent3">
                      <a:lumMod val="50000"/>
                    </a:schemeClr>
                  </a:solidFill>
                  <a:latin typeface="+mn-ea"/>
                  <a:cs typeface="Calibri Light" panose="020F0302020204030204" pitchFamily="34" charset="0"/>
                </a:rPr>
                <a:t>14</a:t>
              </a:r>
              <a:r>
                <a:rPr lang="zh-CN" altLang="en-US" sz="1600" b="1" dirty="0">
                  <a:solidFill>
                    <a:schemeClr val="accent3">
                      <a:lumMod val="50000"/>
                    </a:schemeClr>
                  </a:solidFill>
                  <a:latin typeface="+mn-ea"/>
                  <a:cs typeface="Calibri Light" panose="020F0302020204030204" pitchFamily="34" charset="0"/>
                </a:rPr>
                <a:t>章</a:t>
              </a:r>
              <a:r>
                <a:rPr lang="en-US" sz="1600" b="1" dirty="0">
                  <a:solidFill>
                    <a:schemeClr val="accent3">
                      <a:lumMod val="50000"/>
                    </a:schemeClr>
                  </a:solidFill>
                  <a:latin typeface="+mn-ea"/>
                  <a:cs typeface="Calibri Light" panose="020F0302020204030204" pitchFamily="34" charset="0"/>
                </a:rPr>
                <a:t>: </a:t>
              </a:r>
              <a:r>
                <a:rPr lang="zh-CN" altLang="en-US" sz="1600" b="1" dirty="0">
                  <a:solidFill>
                    <a:schemeClr val="accent3">
                      <a:lumMod val="50000"/>
                    </a:schemeClr>
                  </a:solidFill>
                  <a:latin typeface="+mn-ea"/>
                  <a:cs typeface="Calibri Light" panose="020F0302020204030204" pitchFamily="34" charset="0"/>
                </a:rPr>
                <a:t>实施</a:t>
              </a:r>
              <a:r>
                <a:rPr lang="en-US" altLang="zh-CN" sz="1600" b="1" dirty="0">
                  <a:solidFill>
                    <a:schemeClr val="accent3">
                      <a:lumMod val="50000"/>
                    </a:schemeClr>
                  </a:solidFill>
                  <a:latin typeface="+mn-ea"/>
                  <a:cs typeface="Calibri Light" panose="020F0302020204030204" pitchFamily="34" charset="0"/>
                </a:rPr>
                <a:t>《</a:t>
              </a:r>
              <a:r>
                <a:rPr lang="zh-CN" altLang="en-US" sz="1600" b="1" dirty="0">
                  <a:solidFill>
                    <a:schemeClr val="accent3">
                      <a:lumMod val="50000"/>
                    </a:schemeClr>
                  </a:solidFill>
                  <a:latin typeface="+mn-ea"/>
                  <a:cs typeface="Calibri Light" panose="020F0302020204030204" pitchFamily="34" charset="0"/>
                </a:rPr>
                <a:t>世界遗产公约</a:t>
              </a:r>
              <a:r>
                <a:rPr lang="en-US" altLang="zh-CN" sz="1600" b="1" dirty="0">
                  <a:solidFill>
                    <a:schemeClr val="accent3">
                      <a:lumMod val="50000"/>
                    </a:schemeClr>
                  </a:solidFill>
                  <a:latin typeface="+mn-ea"/>
                  <a:cs typeface="Calibri Light" panose="020F0302020204030204" pitchFamily="34" charset="0"/>
                </a:rPr>
                <a:t>》</a:t>
              </a:r>
              <a:r>
                <a:rPr lang="zh-CN" altLang="en-US" sz="1600" b="1" dirty="0">
                  <a:solidFill>
                    <a:schemeClr val="accent3">
                      <a:lumMod val="50000"/>
                    </a:schemeClr>
                  </a:solidFill>
                  <a:latin typeface="+mn-ea"/>
                  <a:cs typeface="Calibri Light" panose="020F0302020204030204" pitchFamily="34" charset="0"/>
                </a:rPr>
                <a:t>的优秀实践 </a:t>
              </a:r>
            </a:p>
            <a:p>
              <a:pPr fontAlgn="base">
                <a:spcBef>
                  <a:spcPts val="1000"/>
                </a:spcBef>
                <a:spcAft>
                  <a:spcPct val="0"/>
                </a:spcAft>
                <a:buClr>
                  <a:schemeClr val="accent3">
                    <a:lumMod val="50000"/>
                  </a:schemeClr>
                </a:buClr>
                <a:buSzPct val="100000"/>
              </a:pPr>
              <a:endParaRPr lang="en-GB" sz="1600" b="1" dirty="0">
                <a:solidFill>
                  <a:schemeClr val="accent3">
                    <a:lumMod val="50000"/>
                  </a:schemeClr>
                </a:solidFill>
                <a:latin typeface="+mn-ea"/>
                <a:cs typeface="Calibri Light" panose="020F0302020204030204" pitchFamily="34" charset="0"/>
              </a:endParaRPr>
            </a:p>
          </p:txBody>
        </p:sp>
        <p:sp>
          <p:nvSpPr>
            <p:cNvPr id="9" name="CasellaDiTesto 1"/>
            <p:cNvSpPr txBox="1"/>
            <p:nvPr/>
          </p:nvSpPr>
          <p:spPr>
            <a:xfrm>
              <a:off x="515258" y="34047"/>
              <a:ext cx="8628742" cy="430887"/>
            </a:xfrm>
            <a:prstGeom prst="rect">
              <a:avLst/>
            </a:prstGeom>
            <a:noFill/>
            <a:ln>
              <a:noFill/>
            </a:ln>
          </p:spPr>
          <p:txBody>
            <a:bodyPr wrap="square" rtlCol="0">
              <a:spAutoFit/>
            </a:bodyPr>
            <a:lstStyle/>
            <a:p>
              <a:r>
                <a:rPr lang="zh-CN" altLang="en-US" sz="2200" b="1" dirty="0">
                  <a:solidFill>
                    <a:schemeClr val="accent4">
                      <a:lumMod val="75000"/>
                    </a:schemeClr>
                  </a:solidFill>
                  <a:cs typeface="Calibri" panose="020F0502020204030204" pitchFamily="34" charset="0"/>
                </a:rPr>
                <a:t>第二部分</a:t>
              </a:r>
              <a:endParaRPr lang="en-GB" sz="2200" b="1" dirty="0">
                <a:solidFill>
                  <a:schemeClr val="accent4">
                    <a:lumMod val="75000"/>
                  </a:schemeClr>
                </a:solidFill>
                <a:cs typeface="Calibri" panose="020F0502020204030204" pitchFamily="34" charset="0"/>
              </a:endParaRPr>
            </a:p>
          </p:txBody>
        </p:sp>
      </p:grpSp>
      <p:grpSp>
        <p:nvGrpSpPr>
          <p:cNvPr id="2" name="Group 1"/>
          <p:cNvGrpSpPr/>
          <p:nvPr/>
        </p:nvGrpSpPr>
        <p:grpSpPr>
          <a:xfrm>
            <a:off x="515258" y="990600"/>
            <a:ext cx="6886575" cy="3209925"/>
            <a:chOff x="571500" y="1657350"/>
            <a:chExt cx="6657975" cy="2847975"/>
          </a:xfrm>
        </p:grpSpPr>
        <p:pic>
          <p:nvPicPr>
            <p:cNvPr id="6" name="Picture 5"/>
            <p:cNvPicPr/>
            <p:nvPr/>
          </p:nvPicPr>
          <p:blipFill rotWithShape="1">
            <a:blip r:embed="rId3"/>
            <a:srcRect l="9380" t="20875" r="10254" b="29259"/>
            <a:stretch/>
          </p:blipFill>
          <p:spPr bwMode="auto">
            <a:xfrm>
              <a:off x="571500" y="1657350"/>
              <a:ext cx="6657975" cy="2847975"/>
            </a:xfrm>
            <a:prstGeom prst="rect">
              <a:avLst/>
            </a:prstGeom>
            <a:ln>
              <a:noFill/>
            </a:ln>
            <a:extLst>
              <a:ext uri="{53640926-AAD7-44D8-BBD7-CCE9431645EC}">
                <a14:shadowObscured xmlns:a14="http://schemas.microsoft.com/office/drawing/2010/main"/>
              </a:ext>
            </a:extLst>
          </p:spPr>
        </p:pic>
        <p:sp>
          <p:nvSpPr>
            <p:cNvPr id="10" name="Rectangle 9"/>
            <p:cNvSpPr/>
            <p:nvPr/>
          </p:nvSpPr>
          <p:spPr>
            <a:xfrm>
              <a:off x="639585" y="3785095"/>
              <a:ext cx="5437997" cy="3507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90451735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15258" y="34047"/>
            <a:ext cx="8628742" cy="682029"/>
            <a:chOff x="515258" y="34047"/>
            <a:chExt cx="8628742" cy="682029"/>
          </a:xfrm>
        </p:grpSpPr>
        <p:sp>
          <p:nvSpPr>
            <p:cNvPr id="8" name="CasellaDiTesto 1"/>
            <p:cNvSpPr txBox="1"/>
            <p:nvPr/>
          </p:nvSpPr>
          <p:spPr>
            <a:xfrm>
              <a:off x="515258" y="408299"/>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Chapter 14: </a:t>
              </a:r>
              <a:r>
                <a:rPr lang="en-GB" sz="1400" b="1" dirty="0">
                  <a:solidFill>
                    <a:schemeClr val="accent3">
                      <a:lumMod val="50000"/>
                    </a:schemeClr>
                  </a:solidFill>
                  <a:cs typeface="Calibri Light" panose="020F0302020204030204" pitchFamily="34" charset="0"/>
                </a:rPr>
                <a:t>Good practices in the Implementation of World Heritage Convention </a:t>
              </a:r>
            </a:p>
          </p:txBody>
        </p:sp>
        <p:sp>
          <p:nvSpPr>
            <p:cNvPr id="9" name="CasellaDiTesto 1"/>
            <p:cNvSpPr txBox="1"/>
            <p:nvPr/>
          </p:nvSpPr>
          <p:spPr>
            <a:xfrm>
              <a:off x="515258" y="34047"/>
              <a:ext cx="8628742" cy="430887"/>
            </a:xfrm>
            <a:prstGeom prst="rect">
              <a:avLst/>
            </a:prstGeom>
            <a:noFill/>
            <a:ln>
              <a:noFill/>
            </a:ln>
          </p:spPr>
          <p:txBody>
            <a:bodyPr wrap="square" rtlCol="0">
              <a:spAutoFit/>
            </a:bodyPr>
            <a:lstStyle/>
            <a:p>
              <a:r>
                <a:rPr lang="en-GB" sz="2200" b="1" dirty="0">
                  <a:solidFill>
                    <a:schemeClr val="accent4">
                      <a:lumMod val="75000"/>
                    </a:schemeClr>
                  </a:solidFill>
                  <a:latin typeface="+mj-lt"/>
                  <a:cs typeface="Calibri" panose="020F0502020204030204" pitchFamily="34" charset="0"/>
                </a:rPr>
                <a:t>Section II</a:t>
              </a:r>
            </a:p>
          </p:txBody>
        </p:sp>
      </p:grpSp>
      <p:grpSp>
        <p:nvGrpSpPr>
          <p:cNvPr id="2" name="Group 1"/>
          <p:cNvGrpSpPr/>
          <p:nvPr/>
        </p:nvGrpSpPr>
        <p:grpSpPr>
          <a:xfrm>
            <a:off x="515258" y="990600"/>
            <a:ext cx="6886575" cy="3209925"/>
            <a:chOff x="571500" y="1657350"/>
            <a:chExt cx="6657975" cy="2847975"/>
          </a:xfrm>
        </p:grpSpPr>
        <p:pic>
          <p:nvPicPr>
            <p:cNvPr id="6" name="Picture 5"/>
            <p:cNvPicPr/>
            <p:nvPr/>
          </p:nvPicPr>
          <p:blipFill rotWithShape="1">
            <a:blip r:embed="rId3"/>
            <a:srcRect l="9380" t="20875" r="10254" b="29259"/>
            <a:stretch/>
          </p:blipFill>
          <p:spPr bwMode="auto">
            <a:xfrm>
              <a:off x="571500" y="1657350"/>
              <a:ext cx="6657975" cy="2847975"/>
            </a:xfrm>
            <a:prstGeom prst="rect">
              <a:avLst/>
            </a:prstGeom>
            <a:ln>
              <a:noFill/>
            </a:ln>
            <a:extLst>
              <a:ext uri="{53640926-AAD7-44D8-BBD7-CCE9431645EC}">
                <a14:shadowObscured xmlns:a14="http://schemas.microsoft.com/office/drawing/2010/main"/>
              </a:ext>
            </a:extLst>
          </p:spPr>
        </p:pic>
        <p:sp>
          <p:nvSpPr>
            <p:cNvPr id="10" name="Rectangle 9"/>
            <p:cNvSpPr/>
            <p:nvPr/>
          </p:nvSpPr>
          <p:spPr>
            <a:xfrm>
              <a:off x="639585" y="3785095"/>
              <a:ext cx="5437997" cy="3507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80098199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515259" y="34047"/>
            <a:ext cx="8628742" cy="682029"/>
            <a:chOff x="515258" y="34047"/>
            <a:chExt cx="8628742" cy="682029"/>
          </a:xfrm>
        </p:grpSpPr>
        <p:sp>
          <p:nvSpPr>
            <p:cNvPr id="9" name="CasellaDiTesto 1"/>
            <p:cNvSpPr txBox="1"/>
            <p:nvPr/>
          </p:nvSpPr>
          <p:spPr>
            <a:xfrm>
              <a:off x="515258" y="408299"/>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400" b="1" dirty="0">
                  <a:solidFill>
                    <a:schemeClr val="accent3">
                      <a:lumMod val="50000"/>
                    </a:schemeClr>
                  </a:solidFill>
                  <a:cs typeface="Calibri Light" panose="020F0302020204030204" pitchFamily="34" charset="0"/>
                </a:rPr>
                <a:t>第</a:t>
              </a:r>
              <a:r>
                <a:rPr lang="en-US" altLang="zh-CN" sz="1400" b="1" dirty="0">
                  <a:solidFill>
                    <a:schemeClr val="accent3">
                      <a:lumMod val="50000"/>
                    </a:schemeClr>
                  </a:solidFill>
                  <a:cs typeface="Calibri Light" panose="020F0302020204030204" pitchFamily="34" charset="0"/>
                </a:rPr>
                <a:t>14</a:t>
              </a:r>
              <a:r>
                <a:rPr lang="zh-CN" altLang="en-US" sz="1400" b="1" dirty="0">
                  <a:solidFill>
                    <a:schemeClr val="accent3">
                      <a:lumMod val="50000"/>
                    </a:schemeClr>
                  </a:solidFill>
                  <a:cs typeface="Calibri Light" panose="020F0302020204030204" pitchFamily="34" charset="0"/>
                </a:rPr>
                <a:t>章</a:t>
              </a:r>
              <a:r>
                <a:rPr lang="en-US" sz="1400" b="1" dirty="0">
                  <a:solidFill>
                    <a:schemeClr val="accent3">
                      <a:lumMod val="50000"/>
                    </a:schemeClr>
                  </a:solidFill>
                  <a:cs typeface="Calibri Light" panose="020F0302020204030204" pitchFamily="34" charset="0"/>
                </a:rPr>
                <a:t>: </a:t>
              </a:r>
              <a:r>
                <a:rPr lang="zh-CN" altLang="en-US" sz="1400" b="1" dirty="0">
                  <a:solidFill>
                    <a:schemeClr val="accent3">
                      <a:lumMod val="50000"/>
                    </a:schemeClr>
                  </a:solidFill>
                  <a:cs typeface="Calibri Light" panose="020F0302020204030204" pitchFamily="34" charset="0"/>
                </a:rPr>
                <a:t>实施</a:t>
              </a:r>
              <a:r>
                <a:rPr lang="en-US" altLang="zh-CN" sz="1400" b="1" dirty="0">
                  <a:solidFill>
                    <a:schemeClr val="accent3">
                      <a:lumMod val="50000"/>
                    </a:schemeClr>
                  </a:solidFill>
                  <a:cs typeface="Calibri Light" panose="020F0302020204030204" pitchFamily="34" charset="0"/>
                </a:rPr>
                <a:t>《</a:t>
              </a:r>
              <a:r>
                <a:rPr lang="zh-CN" altLang="en-US" sz="1400" b="1" dirty="0">
                  <a:solidFill>
                    <a:schemeClr val="accent3">
                      <a:lumMod val="50000"/>
                    </a:schemeClr>
                  </a:solidFill>
                  <a:cs typeface="Calibri Light" panose="020F0302020204030204" pitchFamily="34" charset="0"/>
                </a:rPr>
                <a:t>世界遗产公约</a:t>
              </a:r>
              <a:r>
                <a:rPr lang="en-US" altLang="zh-CN" sz="1400" b="1" dirty="0">
                  <a:solidFill>
                    <a:schemeClr val="accent3">
                      <a:lumMod val="50000"/>
                    </a:schemeClr>
                  </a:solidFill>
                  <a:cs typeface="Calibri Light" panose="020F0302020204030204" pitchFamily="34" charset="0"/>
                </a:rPr>
                <a:t>》</a:t>
              </a:r>
              <a:r>
                <a:rPr lang="zh-CN" altLang="en-US" sz="1400" b="1" dirty="0">
                  <a:solidFill>
                    <a:schemeClr val="accent3">
                      <a:lumMod val="50000"/>
                    </a:schemeClr>
                  </a:solidFill>
                  <a:cs typeface="Calibri Light" panose="020F0302020204030204" pitchFamily="34" charset="0"/>
                </a:rPr>
                <a:t>的优秀实践 </a:t>
              </a:r>
            </a:p>
          </p:txBody>
        </p:sp>
        <p:sp>
          <p:nvSpPr>
            <p:cNvPr id="10" name="CasellaDiTesto 1"/>
            <p:cNvSpPr txBox="1"/>
            <p:nvPr/>
          </p:nvSpPr>
          <p:spPr>
            <a:xfrm>
              <a:off x="515258" y="34047"/>
              <a:ext cx="8628742" cy="430887"/>
            </a:xfrm>
            <a:prstGeom prst="rect">
              <a:avLst/>
            </a:prstGeom>
            <a:noFill/>
            <a:ln>
              <a:noFill/>
            </a:ln>
          </p:spPr>
          <p:txBody>
            <a:bodyPr wrap="square" rtlCol="0">
              <a:spAutoFit/>
            </a:bodyPr>
            <a:lstStyle/>
            <a:p>
              <a:r>
                <a:rPr lang="zh-CN" altLang="en-US" sz="2200" b="1" dirty="0">
                  <a:solidFill>
                    <a:schemeClr val="accent4">
                      <a:lumMod val="75000"/>
                    </a:schemeClr>
                  </a:solidFill>
                  <a:cs typeface="Calibri" panose="020F0502020204030204" pitchFamily="34" charset="0"/>
                </a:rPr>
                <a:t>第二部分</a:t>
              </a:r>
              <a:endParaRPr lang="en-GB" sz="2200" b="1" dirty="0">
                <a:solidFill>
                  <a:schemeClr val="accent4">
                    <a:lumMod val="75000"/>
                  </a:schemeClr>
                </a:solidFill>
                <a:cs typeface="Calibri" panose="020F0502020204030204" pitchFamily="34" charset="0"/>
              </a:endParaRPr>
            </a:p>
          </p:txBody>
        </p:sp>
      </p:grpSp>
      <p:grpSp>
        <p:nvGrpSpPr>
          <p:cNvPr id="15" name="Group 14"/>
          <p:cNvGrpSpPr/>
          <p:nvPr/>
        </p:nvGrpSpPr>
        <p:grpSpPr>
          <a:xfrm>
            <a:off x="607518" y="731848"/>
            <a:ext cx="7911643" cy="4267859"/>
            <a:chOff x="607517" y="823287"/>
            <a:chExt cx="7911643" cy="4267859"/>
          </a:xfrm>
        </p:grpSpPr>
        <p:grpSp>
          <p:nvGrpSpPr>
            <p:cNvPr id="12" name="Group 11"/>
            <p:cNvGrpSpPr/>
            <p:nvPr/>
          </p:nvGrpSpPr>
          <p:grpSpPr>
            <a:xfrm>
              <a:off x="607517" y="823287"/>
              <a:ext cx="7911643" cy="4267859"/>
              <a:chOff x="622757" y="875641"/>
              <a:chExt cx="7911643" cy="4267859"/>
            </a:xfrm>
          </p:grpSpPr>
          <p:grpSp>
            <p:nvGrpSpPr>
              <p:cNvPr id="11" name="Group 10"/>
              <p:cNvGrpSpPr/>
              <p:nvPr/>
            </p:nvGrpSpPr>
            <p:grpSpPr>
              <a:xfrm>
                <a:off x="622757" y="875641"/>
                <a:ext cx="7911643" cy="4267859"/>
                <a:chOff x="622757" y="875641"/>
                <a:chExt cx="7911643" cy="4267859"/>
              </a:xfrm>
            </p:grpSpPr>
            <p:grpSp>
              <p:nvGrpSpPr>
                <p:cNvPr id="18" name="Group 18"/>
                <p:cNvGrpSpPr/>
                <p:nvPr/>
              </p:nvGrpSpPr>
              <p:grpSpPr>
                <a:xfrm>
                  <a:off x="622757" y="875641"/>
                  <a:ext cx="7911643" cy="4267859"/>
                  <a:chOff x="5497331" y="1032817"/>
                  <a:chExt cx="6964624" cy="4267859"/>
                </a:xfrm>
              </p:grpSpPr>
              <p:grpSp>
                <p:nvGrpSpPr>
                  <p:cNvPr id="21" name="Group 16"/>
                  <p:cNvGrpSpPr/>
                  <p:nvPr/>
                </p:nvGrpSpPr>
                <p:grpSpPr>
                  <a:xfrm>
                    <a:off x="5497331" y="1032817"/>
                    <a:ext cx="6964624" cy="4267859"/>
                    <a:chOff x="6173710" y="755350"/>
                    <a:chExt cx="7655026" cy="4267859"/>
                  </a:xfrm>
                </p:grpSpPr>
                <p:grpSp>
                  <p:nvGrpSpPr>
                    <p:cNvPr id="24" name="Group 3"/>
                    <p:cNvGrpSpPr/>
                    <p:nvPr/>
                  </p:nvGrpSpPr>
                  <p:grpSpPr>
                    <a:xfrm>
                      <a:off x="6173710" y="755350"/>
                      <a:ext cx="7655026" cy="4267859"/>
                      <a:chOff x="6236634" y="612909"/>
                      <a:chExt cx="7655026" cy="4267859"/>
                    </a:xfrm>
                  </p:grpSpPr>
                  <p:sp>
                    <p:nvSpPr>
                      <p:cNvPr id="26" name="Rectangle 25"/>
                      <p:cNvSpPr/>
                      <p:nvPr/>
                    </p:nvSpPr>
                    <p:spPr>
                      <a:xfrm>
                        <a:off x="6236636" y="1114170"/>
                        <a:ext cx="7655024" cy="3766598"/>
                      </a:xfrm>
                      <a:prstGeom prst="rect">
                        <a:avLst/>
                      </a:prstGeom>
                      <a:solidFill>
                        <a:schemeClr val="accent6">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en-US" sz="100" dirty="0">
                            <a:solidFill>
                              <a:prstClr val="white"/>
                            </a:solidFill>
                            <a:latin typeface="Arial" panose="020B0604020202020204" pitchFamily="34" charset="0"/>
                            <a:cs typeface="Arial" panose="020B0604020202020204" pitchFamily="34" charset="0"/>
                          </a:rPr>
                          <a:t>http</a:t>
                        </a:r>
                      </a:p>
                    </p:txBody>
                  </p:sp>
                  <p:sp>
                    <p:nvSpPr>
                      <p:cNvPr id="27" name="Rectangle 26"/>
                      <p:cNvSpPr/>
                      <p:nvPr/>
                    </p:nvSpPr>
                    <p:spPr>
                      <a:xfrm>
                        <a:off x="6236634" y="612909"/>
                        <a:ext cx="7655026" cy="501261"/>
                      </a:xfrm>
                      <a:prstGeom prst="rect">
                        <a:avLst/>
                      </a:prstGeom>
                      <a:solidFill>
                        <a:schemeClr val="bg1">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0839" defTabSz="914378">
                          <a:defRPr/>
                        </a:pPr>
                        <a:endParaRPr lang="en-US" sz="1200" i="1" dirty="0">
                          <a:solidFill>
                            <a:srgbClr val="E7E6E6">
                              <a:lumMod val="25000"/>
                            </a:srgbClr>
                          </a:solidFill>
                          <a:latin typeface="Calibri" panose="020F0502020204030204" pitchFamily="34" charset="0"/>
                          <a:cs typeface="Calibri" panose="020F0502020204030204" pitchFamily="34" charset="0"/>
                        </a:endParaRPr>
                      </a:p>
                    </p:txBody>
                  </p:sp>
                </p:grpSp>
                <p:sp>
                  <p:nvSpPr>
                    <p:cNvPr id="25" name="Rectangle 24"/>
                    <p:cNvSpPr/>
                    <p:nvPr/>
                  </p:nvSpPr>
                  <p:spPr>
                    <a:xfrm>
                      <a:off x="6725755" y="827153"/>
                      <a:ext cx="972792" cy="338554"/>
                    </a:xfrm>
                    <a:prstGeom prst="rect">
                      <a:avLst/>
                    </a:prstGeom>
                  </p:spPr>
                  <p:txBody>
                    <a:bodyPr wrap="none">
                      <a:spAutoFit/>
                    </a:bodyPr>
                    <a:lstStyle/>
                    <a:p>
                      <a:pPr marL="446077" indent="-446077" defTabSz="914378">
                        <a:defRPr/>
                      </a:pPr>
                      <a:r>
                        <a:rPr lang="zh-CN" altLang="en-US" sz="1600" i="1" dirty="0">
                          <a:solidFill>
                            <a:prstClr val="white"/>
                          </a:solidFill>
                          <a:latin typeface="Calibri" panose="020F0502020204030204" pitchFamily="34" charset="0"/>
                          <a:cs typeface="Calibri" panose="020F0502020204030204" pitchFamily="34" charset="0"/>
                        </a:rPr>
                        <a:t>优秀实践</a:t>
                      </a:r>
                      <a:endParaRPr lang="en-GB" sz="1600" i="1" dirty="0">
                        <a:solidFill>
                          <a:prstClr val="white"/>
                        </a:solidFill>
                        <a:latin typeface="Calibri" panose="020F0502020204030204" pitchFamily="34" charset="0"/>
                        <a:cs typeface="Calibri" panose="020F0502020204030204" pitchFamily="34" charset="0"/>
                      </a:endParaRPr>
                    </a:p>
                  </p:txBody>
                </p:sp>
              </p:grpSp>
              <p:sp>
                <p:nvSpPr>
                  <p:cNvPr id="22" name="Rectangle 21"/>
                  <p:cNvSpPr/>
                  <p:nvPr/>
                </p:nvSpPr>
                <p:spPr>
                  <a:xfrm>
                    <a:off x="5591557" y="2054412"/>
                    <a:ext cx="3784769" cy="3059923"/>
                  </a:xfrm>
                  <a:prstGeom prst="rect">
                    <a:avLst/>
                  </a:prstGeom>
                  <a:solidFill>
                    <a:schemeClr val="bg1"/>
                  </a:solidFill>
                </p:spPr>
                <p:txBody>
                  <a:bodyPr wrap="square">
                    <a:noAutofit/>
                  </a:bodyPr>
                  <a:lstStyle/>
                  <a:p>
                    <a:pPr>
                      <a:tabLst>
                        <a:tab pos="3763869" algn="l"/>
                      </a:tabLst>
                    </a:pPr>
                    <a:r>
                      <a:rPr lang="en-GB" sz="800" i="1" dirty="0">
                        <a:solidFill>
                          <a:prstClr val="black"/>
                        </a:solidFill>
                        <a:latin typeface="+mj-lt"/>
                      </a:rPr>
                      <a:t> </a:t>
                    </a:r>
                  </a:p>
                </p:txBody>
              </p:sp>
            </p:grpSp>
            <p:pic>
              <p:nvPicPr>
                <p:cNvPr id="6" name="Picture 5"/>
                <p:cNvPicPr>
                  <a:picLocks noChangeAspect="1"/>
                </p:cNvPicPr>
                <p:nvPr/>
              </p:nvPicPr>
              <p:blipFill>
                <a:blip r:embed="rId3"/>
                <a:stretch>
                  <a:fillRect/>
                </a:stretch>
              </p:blipFill>
              <p:spPr>
                <a:xfrm>
                  <a:off x="729796" y="936388"/>
                  <a:ext cx="365238" cy="365398"/>
                </a:xfrm>
                <a:prstGeom prst="rect">
                  <a:avLst/>
                </a:prstGeom>
              </p:spPr>
            </p:pic>
            <p:sp>
              <p:nvSpPr>
                <p:cNvPr id="19" name="Rectangle 18"/>
                <p:cNvSpPr/>
                <p:nvPr/>
              </p:nvSpPr>
              <p:spPr>
                <a:xfrm>
                  <a:off x="679424" y="1434401"/>
                  <a:ext cx="7854976" cy="405336"/>
                </a:xfrm>
                <a:prstGeom prst="rect">
                  <a:avLst/>
                </a:prstGeom>
                <a:noFill/>
              </p:spPr>
              <p:txBody>
                <a:bodyPr wrap="square">
                  <a:noAutofit/>
                </a:bodyPr>
                <a:lstStyle/>
                <a:p>
                  <a:pPr defTabSz="914309" eaLnBrk="0" fontAlgn="base" hangingPunct="0">
                    <a:spcAft>
                      <a:spcPct val="0"/>
                    </a:spcAft>
                    <a:defRPr/>
                  </a:pPr>
                  <a:r>
                    <a:rPr lang="zh-CN" altLang="en-US" sz="1200" i="1" dirty="0">
                      <a:solidFill>
                        <a:prstClr val="black"/>
                      </a:solidFill>
                    </a:rPr>
                    <a:t>伊斯坦布尔历史区是土耳其提交的优秀实践，案例值得关注的方面包括：</a:t>
                  </a:r>
                  <a:endParaRPr lang="en-US" altLang="zh-CN" sz="1200" i="1" dirty="0">
                    <a:solidFill>
                      <a:prstClr val="black"/>
                    </a:solidFill>
                  </a:endParaRPr>
                </a:p>
                <a:p>
                  <a:pPr defTabSz="914309" eaLnBrk="0" fontAlgn="base" hangingPunct="0">
                    <a:spcAft>
                      <a:spcPct val="0"/>
                    </a:spcAft>
                    <a:defRPr/>
                  </a:pPr>
                  <a:r>
                    <a:rPr lang="zh-CN" altLang="en-US" sz="1200" i="1" dirty="0">
                      <a:solidFill>
                        <a:prstClr val="black"/>
                      </a:solidFill>
                    </a:rPr>
                    <a:t>区域更新项目、公众参与和更新区的划定。</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9538" t="-92" r="18036" b="281"/>
                <a:stretch/>
              </p:blipFill>
              <p:spPr>
                <a:xfrm>
                  <a:off x="5022529" y="1897236"/>
                  <a:ext cx="3328991" cy="3059923"/>
                </a:xfrm>
                <a:prstGeom prst="rect">
                  <a:avLst/>
                </a:prstGeom>
              </p:spPr>
            </p:pic>
          </p:grpSp>
          <p:sp>
            <p:nvSpPr>
              <p:cNvPr id="5" name="TextBox 4"/>
              <p:cNvSpPr txBox="1"/>
              <p:nvPr/>
            </p:nvSpPr>
            <p:spPr>
              <a:xfrm rot="16200000">
                <a:off x="7062773" y="3698093"/>
                <a:ext cx="2377440" cy="184666"/>
              </a:xfrm>
              <a:prstGeom prst="rect">
                <a:avLst/>
              </a:prstGeom>
              <a:noFill/>
            </p:spPr>
            <p:txBody>
              <a:bodyPr wrap="square" rtlCol="0">
                <a:spAutoFit/>
              </a:bodyPr>
              <a:lstStyle/>
              <a:p>
                <a:r>
                  <a:rPr lang="en-GB" sz="600" dirty="0">
                    <a:solidFill>
                      <a:schemeClr val="bg1">
                        <a:lumMod val="75000"/>
                      </a:schemeClr>
                    </a:solidFill>
                  </a:rPr>
                  <a:t>©Ministry of Culture and Tourism of Turkey/</a:t>
                </a:r>
                <a:r>
                  <a:rPr lang="en-GB" sz="600" dirty="0" err="1">
                    <a:solidFill>
                      <a:schemeClr val="bg1">
                        <a:lumMod val="75000"/>
                      </a:schemeClr>
                    </a:solidFill>
                  </a:rPr>
                  <a:t>Umut</a:t>
                </a:r>
                <a:r>
                  <a:rPr lang="en-GB" sz="600" dirty="0">
                    <a:solidFill>
                      <a:schemeClr val="bg1">
                        <a:lumMod val="75000"/>
                      </a:schemeClr>
                    </a:solidFill>
                  </a:rPr>
                  <a:t> </a:t>
                </a:r>
                <a:r>
                  <a:rPr lang="en-GB" sz="600" dirty="0" err="1">
                    <a:solidFill>
                      <a:schemeClr val="bg1">
                        <a:lumMod val="75000"/>
                      </a:schemeClr>
                    </a:solidFill>
                  </a:rPr>
                  <a:t>Özdemir</a:t>
                </a:r>
                <a:endParaRPr lang="en-US" sz="600" dirty="0">
                  <a:solidFill>
                    <a:schemeClr val="bg1">
                      <a:lumMod val="75000"/>
                    </a:schemeClr>
                  </a:solidFill>
                </a:endParaRPr>
              </a:p>
            </p:txBody>
          </p:sp>
        </p:grpSp>
        <p:sp>
          <p:nvSpPr>
            <p:cNvPr id="14" name="TextBox 13"/>
            <p:cNvSpPr txBox="1"/>
            <p:nvPr/>
          </p:nvSpPr>
          <p:spPr>
            <a:xfrm>
              <a:off x="714556" y="1901418"/>
              <a:ext cx="4175131" cy="2923877"/>
            </a:xfrm>
            <a:prstGeom prst="rect">
              <a:avLst/>
            </a:prstGeom>
            <a:noFill/>
          </p:spPr>
          <p:txBody>
            <a:bodyPr wrap="square" rtlCol="0">
              <a:spAutoFit/>
            </a:bodyPr>
            <a:lstStyle/>
            <a:p>
              <a:pPr>
                <a:tabLst>
                  <a:tab pos="3763869" algn="l"/>
                </a:tabLst>
              </a:pPr>
              <a:r>
                <a:rPr lang="zh-CN" altLang="en-US" sz="1100" dirty="0">
                  <a:solidFill>
                    <a:prstClr val="black"/>
                  </a:solidFill>
                  <a:latin typeface="Calibri Light" panose="020F0302020204030204" pitchFamily="34" charset="0"/>
                  <a:cs typeface="Calibri Light" panose="020F0302020204030204" pitchFamily="34" charset="0"/>
                </a:rPr>
                <a:t>缔约国提交的概述</a:t>
              </a:r>
              <a:endParaRPr lang="en-GB" sz="1100" dirty="0">
                <a:solidFill>
                  <a:prstClr val="black"/>
                </a:solidFill>
                <a:latin typeface="Calibri Light" panose="020F0302020204030204" pitchFamily="34" charset="0"/>
                <a:cs typeface="Calibri Light" panose="020F0302020204030204" pitchFamily="34" charset="0"/>
              </a:endParaRPr>
            </a:p>
            <a:p>
              <a:pPr>
                <a:tabLst>
                  <a:tab pos="3763869" algn="l"/>
                </a:tabLst>
              </a:pPr>
              <a:endParaRPr lang="en-GB" sz="300" dirty="0">
                <a:solidFill>
                  <a:prstClr val="black"/>
                </a:solidFill>
                <a:latin typeface="Calibri Light" panose="020F0302020204030204" pitchFamily="34" charset="0"/>
                <a:cs typeface="Calibri Light" panose="020F0302020204030204" pitchFamily="34" charset="0"/>
              </a:endParaRPr>
            </a:p>
            <a:p>
              <a:pPr algn="just">
                <a:tabLst>
                  <a:tab pos="3763869" algn="l"/>
                </a:tabLst>
              </a:pPr>
              <a:r>
                <a:rPr lang="zh-CN" altLang="en-US" sz="1000" dirty="0">
                  <a:solidFill>
                    <a:prstClr val="black"/>
                  </a:solidFill>
                </a:rPr>
                <a:t>更新区占地</a:t>
              </a:r>
              <a:r>
                <a:rPr lang="en-US" altLang="zh-CN" sz="1000" dirty="0">
                  <a:solidFill>
                    <a:prstClr val="black"/>
                  </a:solidFill>
                </a:rPr>
                <a:t>90,942.16</a:t>
              </a:r>
              <a:r>
                <a:rPr lang="zh-CN" altLang="en-US" sz="1000" dirty="0">
                  <a:solidFill>
                    <a:prstClr val="black"/>
                  </a:solidFill>
                </a:rPr>
                <a:t>平方米，位于埃迪尔内卡皮（</a:t>
              </a:r>
              <a:r>
                <a:rPr lang="en-US" altLang="zh-CN" sz="1000" dirty="0" err="1">
                  <a:solidFill>
                    <a:prstClr val="black"/>
                  </a:solidFill>
                </a:rPr>
                <a:t>Edirnekapı</a:t>
              </a:r>
              <a:r>
                <a:rPr lang="zh-CN" altLang="en-US" sz="1000" dirty="0">
                  <a:solidFill>
                    <a:prstClr val="black"/>
                  </a:solidFill>
                </a:rPr>
                <a:t>）和瓦坦大道（</a:t>
              </a:r>
              <a:r>
                <a:rPr lang="en-US" altLang="zh-CN" sz="1000" dirty="0" err="1">
                  <a:solidFill>
                    <a:prstClr val="black"/>
                  </a:solidFill>
                </a:rPr>
                <a:t>Vatan</a:t>
              </a:r>
              <a:r>
                <a:rPr lang="en-US" altLang="zh-CN" sz="1000" dirty="0">
                  <a:solidFill>
                    <a:prstClr val="black"/>
                  </a:solidFill>
                </a:rPr>
                <a:t> Avenue</a:t>
              </a:r>
              <a:r>
                <a:rPr lang="zh-CN" altLang="en-US" sz="1000" dirty="0">
                  <a:solidFill>
                    <a:prstClr val="black"/>
                  </a:solidFill>
                </a:rPr>
                <a:t>）之间的城墙保护区内。项目区域覆盖了</a:t>
              </a:r>
              <a:r>
                <a:rPr lang="en-US" altLang="zh-CN" sz="1000" dirty="0">
                  <a:solidFill>
                    <a:prstClr val="black"/>
                  </a:solidFill>
                </a:rPr>
                <a:t>12</a:t>
              </a:r>
              <a:r>
                <a:rPr lang="zh-CN" altLang="en-US" sz="1000" dirty="0">
                  <a:solidFill>
                    <a:prstClr val="black"/>
                  </a:solidFill>
                </a:rPr>
                <a:t>个片区和</a:t>
              </a:r>
              <a:r>
                <a:rPr lang="en-US" altLang="zh-CN" sz="1000" dirty="0">
                  <a:solidFill>
                    <a:prstClr val="black"/>
                  </a:solidFill>
                </a:rPr>
                <a:t>378</a:t>
              </a:r>
              <a:r>
                <a:rPr lang="zh-CN" altLang="en-US" sz="1000" dirty="0">
                  <a:solidFill>
                    <a:prstClr val="black"/>
                  </a:solidFill>
                </a:rPr>
                <a:t>个地块。其中</a:t>
              </a:r>
              <a:r>
                <a:rPr lang="en-US" altLang="zh-CN" sz="1000" dirty="0">
                  <a:solidFill>
                    <a:prstClr val="black"/>
                  </a:solidFill>
                </a:rPr>
                <a:t>46</a:t>
              </a:r>
              <a:r>
                <a:rPr lang="zh-CN" altLang="en-US" sz="1000" dirty="0">
                  <a:solidFill>
                    <a:prstClr val="black"/>
                  </a:solidFill>
                </a:rPr>
                <a:t>处为登录的遗产点，富有民居建筑特色，</a:t>
              </a:r>
              <a:r>
                <a:rPr lang="en-US" altLang="zh-CN" sz="1000" dirty="0">
                  <a:solidFill>
                    <a:prstClr val="black"/>
                  </a:solidFill>
                </a:rPr>
                <a:t>15</a:t>
              </a:r>
              <a:r>
                <a:rPr lang="zh-CN" altLang="en-US" sz="1000" dirty="0">
                  <a:solidFill>
                    <a:prstClr val="black"/>
                  </a:solidFill>
                </a:rPr>
                <a:t>处为纪念性建筑。该项目还包括了市政府所有的</a:t>
              </a:r>
              <a:r>
                <a:rPr lang="en-US" altLang="zh-CN" sz="1000" dirty="0">
                  <a:solidFill>
                    <a:prstClr val="black"/>
                  </a:solidFill>
                </a:rPr>
                <a:t>13,000</a:t>
              </a:r>
              <a:r>
                <a:rPr lang="zh-CN" altLang="en-US" sz="1000" dirty="0">
                  <a:solidFill>
                    <a:prstClr val="black"/>
                  </a:solidFill>
                </a:rPr>
                <a:t>平方米区域，目的是建造住房并充分满足住房需求。</a:t>
              </a:r>
              <a:endParaRPr lang="en-US" altLang="zh-CN" sz="1000" dirty="0">
                <a:solidFill>
                  <a:prstClr val="black"/>
                </a:solidFill>
              </a:endParaRPr>
            </a:p>
            <a:p>
              <a:pPr algn="just">
                <a:tabLst>
                  <a:tab pos="3763869" algn="l"/>
                </a:tabLst>
              </a:pPr>
              <a:r>
                <a:rPr lang="zh-CN" altLang="en-US" sz="1000" dirty="0">
                  <a:solidFill>
                    <a:prstClr val="black"/>
                  </a:solidFill>
                </a:rPr>
                <a:t>更新目标是避免该区域内的拆迁，并根据有关物理空间的更新模式将其与城市重新融合，且允许业主享有其产权。</a:t>
              </a:r>
              <a:endParaRPr lang="en-US" altLang="zh-CN" sz="1000" dirty="0">
                <a:solidFill>
                  <a:prstClr val="black"/>
                </a:solidFill>
              </a:endParaRPr>
            </a:p>
            <a:p>
              <a:pPr algn="just">
                <a:tabLst>
                  <a:tab pos="3763869" algn="l"/>
                </a:tabLst>
              </a:pPr>
              <a:r>
                <a:rPr lang="zh-CN" altLang="en-US" sz="1000" dirty="0">
                  <a:solidFill>
                    <a:prstClr val="black"/>
                  </a:solidFill>
                </a:rPr>
                <a:t>在项目准备期间，充分考虑了已登录的遗产点。因此，当时的已登录的遗产点从</a:t>
              </a:r>
              <a:r>
                <a:rPr lang="en-US" altLang="zh-CN" sz="1000" dirty="0">
                  <a:solidFill>
                    <a:prstClr val="black"/>
                  </a:solidFill>
                </a:rPr>
                <a:t>24</a:t>
              </a:r>
              <a:r>
                <a:rPr lang="zh-CN" altLang="en-US" sz="1000" dirty="0">
                  <a:solidFill>
                    <a:prstClr val="black"/>
                  </a:solidFill>
                </a:rPr>
                <a:t>处增加到了</a:t>
              </a:r>
              <a:r>
                <a:rPr lang="en-US" altLang="zh-CN" sz="1000" dirty="0">
                  <a:solidFill>
                    <a:prstClr val="black"/>
                  </a:solidFill>
                </a:rPr>
                <a:t>30</a:t>
              </a:r>
              <a:r>
                <a:rPr lang="zh-CN" altLang="en-US" sz="1000" dirty="0">
                  <a:solidFill>
                    <a:prstClr val="black"/>
                  </a:solidFill>
                </a:rPr>
                <a:t>处，包括市政府提议登录的遗产点。该遗产地的更新实施项目是根据</a:t>
              </a:r>
              <a:r>
                <a:rPr lang="en-US" altLang="zh-CN" sz="1000" dirty="0">
                  <a:solidFill>
                    <a:prstClr val="black"/>
                  </a:solidFill>
                </a:rPr>
                <a:t>2007</a:t>
              </a:r>
              <a:r>
                <a:rPr lang="zh-CN" altLang="en-US" sz="1000" dirty="0">
                  <a:solidFill>
                    <a:prstClr val="black"/>
                  </a:solidFill>
                </a:rPr>
                <a:t>年</a:t>
              </a:r>
              <a:r>
                <a:rPr lang="en-US" altLang="zh-CN" sz="1000" dirty="0">
                  <a:solidFill>
                    <a:prstClr val="black"/>
                  </a:solidFill>
                </a:rPr>
                <a:t>11</a:t>
              </a:r>
              <a:r>
                <a:rPr lang="zh-CN" altLang="en-US" sz="1000" dirty="0">
                  <a:solidFill>
                    <a:prstClr val="black"/>
                  </a:solidFill>
                </a:rPr>
                <a:t>月</a:t>
              </a:r>
              <a:r>
                <a:rPr lang="en-US" altLang="zh-CN" sz="1000" dirty="0">
                  <a:solidFill>
                    <a:prstClr val="black"/>
                  </a:solidFill>
                </a:rPr>
                <a:t>2</a:t>
              </a:r>
              <a:r>
                <a:rPr lang="zh-CN" altLang="en-US" sz="1000" dirty="0">
                  <a:solidFill>
                    <a:prstClr val="black"/>
                  </a:solidFill>
                </a:rPr>
                <a:t>日批准的设计草案起草的。更新区的保护委员会于</a:t>
              </a:r>
              <a:r>
                <a:rPr lang="en-US" altLang="zh-CN" sz="1000" dirty="0">
                  <a:solidFill>
                    <a:prstClr val="black"/>
                  </a:solidFill>
                </a:rPr>
                <a:t>2010</a:t>
              </a:r>
              <a:r>
                <a:rPr lang="zh-CN" altLang="en-US" sz="1000" dirty="0">
                  <a:solidFill>
                    <a:prstClr val="black"/>
                  </a:solidFill>
                </a:rPr>
                <a:t>年批准了以地块为基础实施更新项目。更新实施项目起草的同时，项目进一步分析了遗产点，其他建筑也进行了登记。因此以民居建筑风格为特色登录的遗产增加到了</a:t>
              </a:r>
              <a:r>
                <a:rPr lang="en-US" altLang="zh-CN" sz="1000" dirty="0">
                  <a:solidFill>
                    <a:prstClr val="black"/>
                  </a:solidFill>
                </a:rPr>
                <a:t>46</a:t>
              </a:r>
              <a:r>
                <a:rPr lang="zh-CN" altLang="en-US" sz="1000" dirty="0">
                  <a:solidFill>
                    <a:prstClr val="black"/>
                  </a:solidFill>
                </a:rPr>
                <a:t>处。起草并批准了更新区域内所有登记遗产进行的调查、补偿和修复项目，所有登记遗产将按照已批准的项目进行修复。在基金会总会和伊斯坦布尔市政府的合作下，遗产地内文化遗产修复的研究已经开始，比如重要的清真寺和喷泉。</a:t>
              </a:r>
              <a:endParaRPr lang="en-US" altLang="zh-CN" sz="1000" i="1" dirty="0">
                <a:solidFill>
                  <a:prstClr val="black"/>
                </a:solidFill>
              </a:endParaRPr>
            </a:p>
            <a:p>
              <a:pPr algn="just">
                <a:tabLst>
                  <a:tab pos="3763869" algn="l"/>
                </a:tabLst>
              </a:pPr>
              <a:r>
                <a:rPr lang="zh-CN" altLang="en-US" sz="1000" i="1" dirty="0">
                  <a:solidFill>
                    <a:prstClr val="black"/>
                  </a:solidFill>
                </a:rPr>
                <a:t>了解更多</a:t>
              </a:r>
              <a:r>
                <a:rPr lang="en-GB" sz="1000" i="1" dirty="0">
                  <a:solidFill>
                    <a:prstClr val="black"/>
                  </a:solidFill>
                </a:rPr>
                <a:t>: </a:t>
              </a:r>
              <a:r>
                <a:rPr lang="en-GB" sz="1000" i="1" dirty="0">
                  <a:solidFill>
                    <a:prstClr val="black"/>
                  </a:solidFill>
                  <a:hlinkClick r:id="rId5"/>
                </a:rPr>
                <a:t>https://whc.unesco.org/en/list/356/bestpractice</a:t>
              </a:r>
              <a:endParaRPr lang="en-US" sz="2400" dirty="0"/>
            </a:p>
          </p:txBody>
        </p:sp>
      </p:grpSp>
    </p:spTree>
    <p:extLst>
      <p:ext uri="{BB962C8B-B14F-4D97-AF65-F5344CB8AC3E}">
        <p14:creationId xmlns:p14="http://schemas.microsoft.com/office/powerpoint/2010/main" val="1371185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rotWithShape="1">
          <a:blip r:embed="rId3"/>
          <a:srcRect l="23156" t="30099" r="25714" b="28214"/>
          <a:stretch/>
        </p:blipFill>
        <p:spPr bwMode="auto">
          <a:xfrm>
            <a:off x="4564567" y="1449658"/>
            <a:ext cx="3822390" cy="2245113"/>
          </a:xfrm>
          <a:prstGeom prst="rect">
            <a:avLst/>
          </a:prstGeom>
          <a:ln>
            <a:noFill/>
          </a:ln>
          <a:extLst>
            <a:ext uri="{53640926-AAD7-44D8-BBD7-CCE9431645EC}">
              <a14:shadowObscured xmlns:a14="http://schemas.microsoft.com/office/drawing/2010/main"/>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8251" y="1089167"/>
            <a:ext cx="2393760" cy="2978798"/>
          </a:xfrm>
          <a:prstGeom prst="rect">
            <a:avLst/>
          </a:prstGeom>
        </p:spPr>
      </p:pic>
      <p:sp>
        <p:nvSpPr>
          <p:cNvPr id="11" name="CasellaDiTesto 1"/>
          <p:cNvSpPr txBox="1"/>
          <p:nvPr/>
        </p:nvSpPr>
        <p:spPr>
          <a:xfrm>
            <a:off x="515258" y="513074"/>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Training and guidance tools</a:t>
            </a:r>
            <a:endParaRPr lang="en-GB" sz="1400" b="1" dirty="0">
              <a:solidFill>
                <a:schemeClr val="accent3">
                  <a:lumMod val="50000"/>
                </a:schemeClr>
              </a:solidFill>
              <a:cs typeface="Calibri Light" panose="020F0302020204030204" pitchFamily="34" charset="0"/>
            </a:endParaRPr>
          </a:p>
        </p:txBody>
      </p:sp>
      <p:sp>
        <p:nvSpPr>
          <p:cNvPr id="12" name="CasellaDiTesto 1"/>
          <p:cNvSpPr txBox="1"/>
          <p:nvPr/>
        </p:nvSpPr>
        <p:spPr>
          <a:xfrm>
            <a:off x="515258" y="138822"/>
            <a:ext cx="8628742" cy="430887"/>
          </a:xfrm>
          <a:prstGeom prst="rect">
            <a:avLst/>
          </a:prstGeom>
          <a:noFill/>
          <a:ln>
            <a:noFill/>
          </a:ln>
        </p:spPr>
        <p:txBody>
          <a:bodyPr wrap="square" rtlCol="0">
            <a:spAutoFit/>
          </a:bodyPr>
          <a:lstStyle/>
          <a:p>
            <a:r>
              <a:rPr lang="en-GB" sz="2200" b="1" dirty="0">
                <a:solidFill>
                  <a:srgbClr val="61A0DB"/>
                </a:solidFill>
                <a:latin typeface="+mj-lt"/>
                <a:cs typeface="Calibri" panose="020F0502020204030204" pitchFamily="34" charset="0"/>
              </a:rPr>
              <a:t>Overview of the Periodic Reporting Questionnaire</a:t>
            </a:r>
          </a:p>
        </p:txBody>
      </p:sp>
      <p:sp>
        <p:nvSpPr>
          <p:cNvPr id="16" name="TextBox 15"/>
          <p:cNvSpPr txBox="1"/>
          <p:nvPr/>
        </p:nvSpPr>
        <p:spPr>
          <a:xfrm>
            <a:off x="1142629" y="4197781"/>
            <a:ext cx="2205004" cy="276999"/>
          </a:xfrm>
          <a:prstGeom prst="rect">
            <a:avLst/>
          </a:prstGeom>
          <a:noFill/>
        </p:spPr>
        <p:txBody>
          <a:bodyPr wrap="square" rtlCol="0">
            <a:spAutoFit/>
          </a:bodyPr>
          <a:lstStyle/>
          <a:p>
            <a:pPr algn="ctr"/>
            <a:r>
              <a:rPr lang="en-GB" sz="1200" dirty="0">
                <a:solidFill>
                  <a:schemeClr val="tx1">
                    <a:lumMod val="65000"/>
                    <a:lumOff val="35000"/>
                  </a:schemeClr>
                </a:solidFill>
              </a:rPr>
              <a:t>Demo version of questionnaire</a:t>
            </a:r>
          </a:p>
        </p:txBody>
      </p:sp>
      <p:sp>
        <p:nvSpPr>
          <p:cNvPr id="17" name="TextBox 16"/>
          <p:cNvSpPr txBox="1"/>
          <p:nvPr/>
        </p:nvSpPr>
        <p:spPr>
          <a:xfrm>
            <a:off x="5458150" y="4197781"/>
            <a:ext cx="2205004" cy="276999"/>
          </a:xfrm>
          <a:prstGeom prst="rect">
            <a:avLst/>
          </a:prstGeom>
          <a:noFill/>
        </p:spPr>
        <p:txBody>
          <a:bodyPr wrap="square" rtlCol="0">
            <a:spAutoFit/>
          </a:bodyPr>
          <a:lstStyle/>
          <a:p>
            <a:pPr algn="ctr"/>
            <a:r>
              <a:rPr lang="en-GB" sz="1200" dirty="0">
                <a:solidFill>
                  <a:schemeClr val="tx1">
                    <a:lumMod val="65000"/>
                    <a:lumOff val="35000"/>
                  </a:schemeClr>
                </a:solidFill>
              </a:rPr>
              <a:t>Video tutorials</a:t>
            </a:r>
          </a:p>
        </p:txBody>
      </p:sp>
    </p:spTree>
    <p:extLst>
      <p:ext uri="{BB962C8B-B14F-4D97-AF65-F5344CB8AC3E}">
        <p14:creationId xmlns:p14="http://schemas.microsoft.com/office/powerpoint/2010/main" val="383289696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515258" y="34047"/>
            <a:ext cx="8628742" cy="682029"/>
            <a:chOff x="515258" y="34047"/>
            <a:chExt cx="8628742" cy="682029"/>
          </a:xfrm>
        </p:grpSpPr>
        <p:sp>
          <p:nvSpPr>
            <p:cNvPr id="9" name="CasellaDiTesto 1"/>
            <p:cNvSpPr txBox="1"/>
            <p:nvPr/>
          </p:nvSpPr>
          <p:spPr>
            <a:xfrm>
              <a:off x="515258" y="408299"/>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Chapter 14: </a:t>
              </a:r>
              <a:r>
                <a:rPr lang="en-GB" sz="1400" b="1" dirty="0">
                  <a:solidFill>
                    <a:schemeClr val="accent3">
                      <a:lumMod val="50000"/>
                    </a:schemeClr>
                  </a:solidFill>
                  <a:cs typeface="Calibri Light" panose="020F0302020204030204" pitchFamily="34" charset="0"/>
                </a:rPr>
                <a:t>Good practices in the Implementation of </a:t>
              </a:r>
              <a:r>
                <a:rPr lang="en-GB" sz="1400" b="1" i="1" dirty="0">
                  <a:solidFill>
                    <a:schemeClr val="accent3">
                      <a:lumMod val="50000"/>
                    </a:schemeClr>
                  </a:solidFill>
                  <a:cs typeface="Calibri Light" panose="020F0302020204030204" pitchFamily="34" charset="0"/>
                </a:rPr>
                <a:t>World Heritage Convention</a:t>
              </a:r>
              <a:endParaRPr lang="en-GB" sz="1400" dirty="0">
                <a:solidFill>
                  <a:schemeClr val="accent3">
                    <a:lumMod val="50000"/>
                  </a:schemeClr>
                </a:solidFill>
                <a:cs typeface="Calibri Light" panose="020F0302020204030204" pitchFamily="34" charset="0"/>
              </a:endParaRPr>
            </a:p>
          </p:txBody>
        </p:sp>
        <p:sp>
          <p:nvSpPr>
            <p:cNvPr id="10" name="CasellaDiTesto 1"/>
            <p:cNvSpPr txBox="1"/>
            <p:nvPr/>
          </p:nvSpPr>
          <p:spPr>
            <a:xfrm>
              <a:off x="515258" y="34047"/>
              <a:ext cx="8628742" cy="430887"/>
            </a:xfrm>
            <a:prstGeom prst="rect">
              <a:avLst/>
            </a:prstGeom>
            <a:noFill/>
            <a:ln>
              <a:noFill/>
            </a:ln>
          </p:spPr>
          <p:txBody>
            <a:bodyPr wrap="square" rtlCol="0">
              <a:spAutoFit/>
            </a:bodyPr>
            <a:lstStyle/>
            <a:p>
              <a:r>
                <a:rPr lang="en-GB" sz="2200" b="1" dirty="0">
                  <a:solidFill>
                    <a:schemeClr val="accent4">
                      <a:lumMod val="75000"/>
                    </a:schemeClr>
                  </a:solidFill>
                  <a:latin typeface="+mj-lt"/>
                  <a:cs typeface="Calibri" panose="020F0502020204030204" pitchFamily="34" charset="0"/>
                </a:rPr>
                <a:t>Section II</a:t>
              </a:r>
            </a:p>
          </p:txBody>
        </p:sp>
      </p:grpSp>
      <p:grpSp>
        <p:nvGrpSpPr>
          <p:cNvPr id="15" name="Group 14"/>
          <p:cNvGrpSpPr/>
          <p:nvPr/>
        </p:nvGrpSpPr>
        <p:grpSpPr>
          <a:xfrm>
            <a:off x="607517" y="731847"/>
            <a:ext cx="7911643" cy="4267859"/>
            <a:chOff x="607517" y="823287"/>
            <a:chExt cx="7911643" cy="4267859"/>
          </a:xfrm>
        </p:grpSpPr>
        <p:grpSp>
          <p:nvGrpSpPr>
            <p:cNvPr id="12" name="Group 11"/>
            <p:cNvGrpSpPr/>
            <p:nvPr/>
          </p:nvGrpSpPr>
          <p:grpSpPr>
            <a:xfrm>
              <a:off x="607517" y="823287"/>
              <a:ext cx="7911643" cy="4267859"/>
              <a:chOff x="622757" y="875641"/>
              <a:chExt cx="7911643" cy="4267859"/>
            </a:xfrm>
          </p:grpSpPr>
          <p:grpSp>
            <p:nvGrpSpPr>
              <p:cNvPr id="11" name="Group 10"/>
              <p:cNvGrpSpPr/>
              <p:nvPr/>
            </p:nvGrpSpPr>
            <p:grpSpPr>
              <a:xfrm>
                <a:off x="622757" y="875641"/>
                <a:ext cx="7911643" cy="4267859"/>
                <a:chOff x="622757" y="875641"/>
                <a:chExt cx="7911643" cy="4267859"/>
              </a:xfrm>
            </p:grpSpPr>
            <p:grpSp>
              <p:nvGrpSpPr>
                <p:cNvPr id="18" name="Group 18"/>
                <p:cNvGrpSpPr/>
                <p:nvPr/>
              </p:nvGrpSpPr>
              <p:grpSpPr>
                <a:xfrm>
                  <a:off x="622757" y="875641"/>
                  <a:ext cx="7911643" cy="4267859"/>
                  <a:chOff x="5497331" y="1032817"/>
                  <a:chExt cx="6964624" cy="4267859"/>
                </a:xfrm>
              </p:grpSpPr>
              <p:grpSp>
                <p:nvGrpSpPr>
                  <p:cNvPr id="21" name="Group 16"/>
                  <p:cNvGrpSpPr/>
                  <p:nvPr/>
                </p:nvGrpSpPr>
                <p:grpSpPr>
                  <a:xfrm>
                    <a:off x="5497331" y="1032817"/>
                    <a:ext cx="6964624" cy="4267859"/>
                    <a:chOff x="6173710" y="755350"/>
                    <a:chExt cx="7655026" cy="4267859"/>
                  </a:xfrm>
                </p:grpSpPr>
                <p:grpSp>
                  <p:nvGrpSpPr>
                    <p:cNvPr id="24" name="Group 3"/>
                    <p:cNvGrpSpPr/>
                    <p:nvPr/>
                  </p:nvGrpSpPr>
                  <p:grpSpPr>
                    <a:xfrm>
                      <a:off x="6173710" y="755350"/>
                      <a:ext cx="7655026" cy="4267859"/>
                      <a:chOff x="6236634" y="612909"/>
                      <a:chExt cx="7655026" cy="4267859"/>
                    </a:xfrm>
                  </p:grpSpPr>
                  <p:sp>
                    <p:nvSpPr>
                      <p:cNvPr id="26" name="Rectangle 25"/>
                      <p:cNvSpPr/>
                      <p:nvPr/>
                    </p:nvSpPr>
                    <p:spPr>
                      <a:xfrm>
                        <a:off x="6236636" y="1114170"/>
                        <a:ext cx="7655024" cy="3766598"/>
                      </a:xfrm>
                      <a:prstGeom prst="rect">
                        <a:avLst/>
                      </a:prstGeom>
                      <a:solidFill>
                        <a:schemeClr val="accent6">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http</a:t>
                        </a:r>
                      </a:p>
                    </p:txBody>
                  </p:sp>
                  <p:sp>
                    <p:nvSpPr>
                      <p:cNvPr id="27" name="Rectangle 26"/>
                      <p:cNvSpPr/>
                      <p:nvPr/>
                    </p:nvSpPr>
                    <p:spPr>
                      <a:xfrm>
                        <a:off x="6236634" y="612909"/>
                        <a:ext cx="7655026" cy="501261"/>
                      </a:xfrm>
                      <a:prstGeom prst="rect">
                        <a:avLst/>
                      </a:prstGeom>
                      <a:solidFill>
                        <a:schemeClr val="bg1">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085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srgbClr val="E7E6E6">
                              <a:lumMod val="25000"/>
                            </a:srgbClr>
                          </a:solidFill>
                          <a:effectLst/>
                          <a:uLnTx/>
                          <a:uFillTx/>
                          <a:latin typeface="Calibri" panose="020F0502020204030204" pitchFamily="34" charset="0"/>
                          <a:ea typeface="+mn-ea"/>
                          <a:cs typeface="Calibri" panose="020F0502020204030204" pitchFamily="34" charset="0"/>
                        </a:endParaRPr>
                      </a:p>
                    </p:txBody>
                  </p:sp>
                </p:grpSp>
                <p:sp>
                  <p:nvSpPr>
                    <p:cNvPr id="25" name="Rectangle 24"/>
                    <p:cNvSpPr/>
                    <p:nvPr/>
                  </p:nvSpPr>
                  <p:spPr>
                    <a:xfrm>
                      <a:off x="6725755" y="827153"/>
                      <a:ext cx="2200510" cy="338554"/>
                    </a:xfrm>
                    <a:prstGeom prst="rect">
                      <a:avLst/>
                    </a:prstGeom>
                  </p:spPr>
                  <p:txBody>
                    <a:bodyPr wrap="none">
                      <a:spAutoFit/>
                    </a:bodyPr>
                    <a:lstStyle/>
                    <a:p>
                      <a:pPr marL="446088" marR="0" lvl="0" indent="-446088" algn="l" defTabSz="914400" rtl="0" eaLnBrk="1" fontAlgn="auto" latinLnBrk="0" hangingPunct="1">
                        <a:lnSpc>
                          <a:spcPct val="100000"/>
                        </a:lnSpc>
                        <a:spcBef>
                          <a:spcPts val="0"/>
                        </a:spcBef>
                        <a:spcAft>
                          <a:spcPts val="0"/>
                        </a:spcAft>
                        <a:buClrTx/>
                        <a:buSzTx/>
                        <a:buFontTx/>
                        <a:buNone/>
                        <a:tabLst/>
                        <a:defRPr/>
                      </a:pPr>
                      <a:r>
                        <a:rPr lang="fr-FR" sz="1600" i="1" noProof="0" dirty="0">
                          <a:solidFill>
                            <a:prstClr val="white"/>
                          </a:solidFill>
                          <a:latin typeface="Calibri" panose="020F0502020204030204" pitchFamily="34" charset="0"/>
                          <a:cs typeface="Calibri" panose="020F0502020204030204" pitchFamily="34" charset="0"/>
                        </a:rPr>
                        <a:t>Exemple of good practice</a:t>
                      </a:r>
                      <a:endParaRPr kumimoji="0" lang="en-GB" sz="16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22" name="Rectangle 21"/>
                  <p:cNvSpPr/>
                  <p:nvPr/>
                </p:nvSpPr>
                <p:spPr>
                  <a:xfrm>
                    <a:off x="5591557" y="2054412"/>
                    <a:ext cx="3784769" cy="3059923"/>
                  </a:xfrm>
                  <a:prstGeom prst="rect">
                    <a:avLst/>
                  </a:prstGeom>
                  <a:solidFill>
                    <a:schemeClr val="bg1"/>
                  </a:solidFill>
                </p:spPr>
                <p:txBody>
                  <a:bodyPr wrap="square">
                    <a:noAutofit/>
                  </a:bodyPr>
                  <a:lstStyle/>
                  <a:p>
                    <a:pPr>
                      <a:tabLst>
                        <a:tab pos="3763963" algn="l"/>
                      </a:tabLst>
                    </a:pPr>
                    <a:r>
                      <a:rPr lang="en-GB" sz="800" i="1" dirty="0">
                        <a:solidFill>
                          <a:prstClr val="black"/>
                        </a:solidFill>
                        <a:latin typeface="+mj-lt"/>
                      </a:rPr>
                      <a:t> </a:t>
                    </a:r>
                  </a:p>
                </p:txBody>
              </p:sp>
            </p:grpSp>
            <p:pic>
              <p:nvPicPr>
                <p:cNvPr id="6" name="Picture 5"/>
                <p:cNvPicPr>
                  <a:picLocks noChangeAspect="1"/>
                </p:cNvPicPr>
                <p:nvPr/>
              </p:nvPicPr>
              <p:blipFill>
                <a:blip r:embed="rId3"/>
                <a:stretch>
                  <a:fillRect/>
                </a:stretch>
              </p:blipFill>
              <p:spPr>
                <a:xfrm>
                  <a:off x="729796" y="936388"/>
                  <a:ext cx="365238" cy="365398"/>
                </a:xfrm>
                <a:prstGeom prst="rect">
                  <a:avLst/>
                </a:prstGeom>
              </p:spPr>
            </p:pic>
            <p:sp>
              <p:nvSpPr>
                <p:cNvPr id="19" name="Rectangle 18"/>
                <p:cNvSpPr/>
                <p:nvPr/>
              </p:nvSpPr>
              <p:spPr>
                <a:xfrm>
                  <a:off x="679424" y="1434401"/>
                  <a:ext cx="7854976" cy="405336"/>
                </a:xfrm>
                <a:prstGeom prst="rect">
                  <a:avLst/>
                </a:prstGeom>
                <a:noFill/>
              </p:spPr>
              <p:txBody>
                <a:bodyPr wrap="square">
                  <a:noAutofit/>
                </a:bodyPr>
                <a:lstStyle/>
                <a:p>
                  <a:pPr lvl="0" defTabSz="914332" eaLnBrk="0" fontAlgn="base" hangingPunct="0">
                    <a:spcAft>
                      <a:spcPct val="0"/>
                    </a:spcAft>
                    <a:defRPr/>
                  </a:pPr>
                  <a:r>
                    <a:rPr lang="en-GB" sz="1200" i="1" dirty="0">
                      <a:solidFill>
                        <a:prstClr val="black"/>
                      </a:solidFill>
                    </a:rPr>
                    <a:t>Historic Areas of Istanbul, proposed by Turkey as a best practice, is interesting as a case study for the following aspects: district renewal projects, public involvement, declaration of renewal areas.</a:t>
                  </a:r>
                  <a:endParaRPr lang="en-GB" sz="900" i="1" dirty="0">
                    <a:solidFill>
                      <a:prstClr val="black"/>
                    </a:solidFill>
                    <a:latin typeface="+mj-lt"/>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9538" t="-92" r="18036" b="281"/>
                <a:stretch/>
              </p:blipFill>
              <p:spPr>
                <a:xfrm>
                  <a:off x="5022529" y="1897236"/>
                  <a:ext cx="3328991" cy="3059923"/>
                </a:xfrm>
                <a:prstGeom prst="rect">
                  <a:avLst/>
                </a:prstGeom>
              </p:spPr>
            </p:pic>
          </p:grpSp>
          <p:sp>
            <p:nvSpPr>
              <p:cNvPr id="5" name="TextBox 4"/>
              <p:cNvSpPr txBox="1"/>
              <p:nvPr/>
            </p:nvSpPr>
            <p:spPr>
              <a:xfrm rot="-5400000">
                <a:off x="7062773" y="3698093"/>
                <a:ext cx="2377440" cy="184666"/>
              </a:xfrm>
              <a:prstGeom prst="rect">
                <a:avLst/>
              </a:prstGeom>
              <a:noFill/>
            </p:spPr>
            <p:txBody>
              <a:bodyPr wrap="square" rtlCol="0">
                <a:spAutoFit/>
              </a:bodyPr>
              <a:lstStyle/>
              <a:p>
                <a:r>
                  <a:rPr lang="en-GB" sz="600" dirty="0">
                    <a:solidFill>
                      <a:schemeClr val="bg1">
                        <a:lumMod val="75000"/>
                      </a:schemeClr>
                    </a:solidFill>
                  </a:rPr>
                  <a:t>©Ministry of Culture and Tourism of Turkey/</a:t>
                </a:r>
                <a:r>
                  <a:rPr lang="en-GB" sz="600" dirty="0" err="1">
                    <a:solidFill>
                      <a:schemeClr val="bg1">
                        <a:lumMod val="75000"/>
                      </a:schemeClr>
                    </a:solidFill>
                  </a:rPr>
                  <a:t>Umut</a:t>
                </a:r>
                <a:r>
                  <a:rPr lang="en-GB" sz="600" dirty="0">
                    <a:solidFill>
                      <a:schemeClr val="bg1">
                        <a:lumMod val="75000"/>
                      </a:schemeClr>
                    </a:solidFill>
                  </a:rPr>
                  <a:t> </a:t>
                </a:r>
                <a:r>
                  <a:rPr lang="en-GB" sz="600" dirty="0" err="1">
                    <a:solidFill>
                      <a:schemeClr val="bg1">
                        <a:lumMod val="75000"/>
                      </a:schemeClr>
                    </a:solidFill>
                  </a:rPr>
                  <a:t>Özdemir</a:t>
                </a:r>
                <a:endParaRPr lang="en-US" sz="600" dirty="0">
                  <a:solidFill>
                    <a:schemeClr val="bg1">
                      <a:lumMod val="75000"/>
                    </a:schemeClr>
                  </a:solidFill>
                </a:endParaRPr>
              </a:p>
            </p:txBody>
          </p:sp>
        </p:grpSp>
        <p:sp>
          <p:nvSpPr>
            <p:cNvPr id="14" name="TextBox 13"/>
            <p:cNvSpPr txBox="1"/>
            <p:nvPr/>
          </p:nvSpPr>
          <p:spPr>
            <a:xfrm>
              <a:off x="762628" y="1878287"/>
              <a:ext cx="4175131" cy="3077766"/>
            </a:xfrm>
            <a:prstGeom prst="rect">
              <a:avLst/>
            </a:prstGeom>
            <a:noFill/>
          </p:spPr>
          <p:txBody>
            <a:bodyPr wrap="square" rtlCol="0">
              <a:spAutoFit/>
            </a:bodyPr>
            <a:lstStyle/>
            <a:p>
              <a:pPr lvl="0">
                <a:tabLst>
                  <a:tab pos="3763963" algn="l"/>
                </a:tabLst>
              </a:pPr>
              <a:r>
                <a:rPr lang="en-GB" sz="900" dirty="0">
                  <a:solidFill>
                    <a:prstClr val="black"/>
                  </a:solidFill>
                  <a:latin typeface="Calibri Light" panose="020F0302020204030204" pitchFamily="34" charset="0"/>
                  <a:cs typeface="Calibri Light" panose="020F0302020204030204" pitchFamily="34" charset="0"/>
                </a:rPr>
                <a:t>Summary provided by State Party</a:t>
              </a:r>
            </a:p>
            <a:p>
              <a:pPr lvl="0">
                <a:tabLst>
                  <a:tab pos="3763963" algn="l"/>
                </a:tabLst>
              </a:pPr>
              <a:endParaRPr lang="en-GB" sz="300" dirty="0">
                <a:solidFill>
                  <a:prstClr val="black"/>
                </a:solidFill>
                <a:latin typeface="Calibri Light" panose="020F0302020204030204" pitchFamily="34" charset="0"/>
                <a:cs typeface="Calibri Light" panose="020F0302020204030204" pitchFamily="34" charset="0"/>
              </a:endParaRPr>
            </a:p>
            <a:p>
              <a:pPr lvl="0" algn="just">
                <a:tabLst>
                  <a:tab pos="3763963" algn="l"/>
                </a:tabLst>
              </a:pPr>
              <a:r>
                <a:rPr lang="en-GB" sz="800" dirty="0">
                  <a:solidFill>
                    <a:prstClr val="black"/>
                  </a:solidFill>
                </a:rPr>
                <a:t>The Renewal Area covers an area of 90,942.16 m², and situated within the Protection Zone of Land Walls, between </a:t>
              </a:r>
              <a:r>
                <a:rPr lang="en-GB" sz="800" dirty="0" err="1">
                  <a:solidFill>
                    <a:prstClr val="black"/>
                  </a:solidFill>
                </a:rPr>
                <a:t>Edirnekapı</a:t>
              </a:r>
              <a:r>
                <a:rPr lang="en-GB" sz="800" dirty="0">
                  <a:solidFill>
                    <a:prstClr val="black"/>
                  </a:solidFill>
                </a:rPr>
                <a:t> and </a:t>
              </a:r>
              <a:r>
                <a:rPr lang="en-GB" sz="800" dirty="0" err="1">
                  <a:solidFill>
                    <a:prstClr val="black"/>
                  </a:solidFill>
                </a:rPr>
                <a:t>Vatan</a:t>
              </a:r>
              <a:r>
                <a:rPr lang="en-GB" sz="800" dirty="0">
                  <a:solidFill>
                    <a:prstClr val="black"/>
                  </a:solidFill>
                </a:rPr>
                <a:t> Avenue. The project site covers 12 plots and 378 parcels. 46 of the registered properties feature civil architecture styles, while 15 are monumental structures. A 13,000 m² area owned by our Municipality has also been included in the project, in order to build and sufficiently meet the amount of housing needed.</a:t>
              </a:r>
            </a:p>
            <a:p>
              <a:pPr lvl="0" algn="just">
                <a:tabLst>
                  <a:tab pos="3763963" algn="l"/>
                </a:tabLst>
              </a:pPr>
              <a:endParaRPr lang="en-GB" sz="300" dirty="0">
                <a:solidFill>
                  <a:prstClr val="black"/>
                </a:solidFill>
              </a:endParaRPr>
            </a:p>
            <a:p>
              <a:pPr lvl="0" algn="just">
                <a:tabLst>
                  <a:tab pos="3763963" algn="l"/>
                </a:tabLst>
              </a:pPr>
              <a:r>
                <a:rPr lang="en-GB" sz="800" dirty="0">
                  <a:solidFill>
                    <a:prstClr val="black"/>
                  </a:solidFill>
                </a:rPr>
                <a:t>The target here is to avoid demolishing taking place inside the area and reintegrate it with the city, based on a renewal model regarding the physical space, and allowing property owners to enjoy their property rights.</a:t>
              </a:r>
            </a:p>
            <a:p>
              <a:pPr lvl="0" algn="just">
                <a:tabLst>
                  <a:tab pos="3763963" algn="l"/>
                </a:tabLst>
              </a:pPr>
              <a:endParaRPr lang="en-GB" sz="300" dirty="0">
                <a:solidFill>
                  <a:prstClr val="black"/>
                </a:solidFill>
              </a:endParaRPr>
            </a:p>
            <a:p>
              <a:pPr lvl="0" algn="just">
                <a:tabLst>
                  <a:tab pos="3763963" algn="l"/>
                </a:tabLst>
              </a:pPr>
              <a:r>
                <a:rPr lang="en-GB" sz="800" dirty="0">
                  <a:solidFill>
                    <a:prstClr val="black"/>
                  </a:solidFill>
                </a:rPr>
                <a:t>Registered properties were taken into great account during preparation of projects. As a result, 24 registered properties of that time were increased up to 30, together with the properties our Municipality proposed for registration. Renewal implementation project for the site was drawn up according to the draft design approved on 02.11.2007. The Conservation Board for Renewal Areas granted a plot-based approved in 2010. Properties were further </a:t>
              </a:r>
              <a:r>
                <a:rPr lang="en-GB" sz="800" dirty="0" err="1">
                  <a:solidFill>
                    <a:prstClr val="black"/>
                  </a:solidFill>
                </a:rPr>
                <a:t>analyzed</a:t>
              </a:r>
              <a:r>
                <a:rPr lang="en-GB" sz="800" dirty="0">
                  <a:solidFill>
                    <a:prstClr val="black"/>
                  </a:solidFill>
                </a:rPr>
                <a:t> while renewal implementation projects were drafted, and other structures were also spotted for registration. Thus, the number of registered properties featuring civil architecture styles increased to 46. Survey, restitution and restoration projects for all the registered properties within the renewal area were drafted and approved. All registered properties will be restored in accordance with approved projects. Studies have also started for restoration of the cultural properties within the site, such as monumental mosques and fountains, with the cooperation of the General Directorate of Foundations and Istanbul Metropolitan Municipality.    </a:t>
              </a:r>
            </a:p>
            <a:p>
              <a:pPr lvl="0" algn="just">
                <a:tabLst>
                  <a:tab pos="3763963" algn="l"/>
                </a:tabLst>
              </a:pPr>
              <a:endParaRPr lang="en-GB" sz="300" i="1" dirty="0">
                <a:solidFill>
                  <a:prstClr val="black"/>
                </a:solidFill>
              </a:endParaRPr>
            </a:p>
            <a:p>
              <a:pPr lvl="0" algn="just">
                <a:tabLst>
                  <a:tab pos="3763963" algn="l"/>
                </a:tabLst>
              </a:pPr>
              <a:r>
                <a:rPr lang="en-GB" sz="800" i="1" dirty="0">
                  <a:solidFill>
                    <a:prstClr val="black"/>
                  </a:solidFill>
                </a:rPr>
                <a:t>Read more : </a:t>
              </a:r>
              <a:r>
                <a:rPr lang="en-GB" sz="800" i="1" dirty="0">
                  <a:solidFill>
                    <a:prstClr val="black"/>
                  </a:solidFill>
                  <a:hlinkClick r:id="rId5"/>
                </a:rPr>
                <a:t>https://whc.unesco.org/en/list/356/bestpractice</a:t>
              </a:r>
              <a:endParaRPr lang="en-US" dirty="0"/>
            </a:p>
          </p:txBody>
        </p:sp>
      </p:grpSp>
    </p:spTree>
    <p:extLst>
      <p:ext uri="{BB962C8B-B14F-4D97-AF65-F5344CB8AC3E}">
        <p14:creationId xmlns:p14="http://schemas.microsoft.com/office/powerpoint/2010/main" val="303972191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91458" y="839186"/>
            <a:ext cx="6175966" cy="3703851"/>
            <a:chOff x="591458" y="839186"/>
            <a:chExt cx="6175966" cy="3703851"/>
          </a:xfrm>
        </p:grpSpPr>
        <p:pic>
          <p:nvPicPr>
            <p:cNvPr id="6" name="Picture 5"/>
            <p:cNvPicPr/>
            <p:nvPr/>
          </p:nvPicPr>
          <p:blipFill rotWithShape="1">
            <a:blip r:embed="rId3"/>
            <a:srcRect l="17463" t="12197" r="15448" b="34568"/>
            <a:stretch/>
          </p:blipFill>
          <p:spPr bwMode="auto">
            <a:xfrm>
              <a:off x="591458" y="839186"/>
              <a:ext cx="6175966" cy="3703851"/>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701907" y="3043857"/>
              <a:ext cx="5157873" cy="9337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p:cNvGrpSpPr/>
          <p:nvPr/>
        </p:nvGrpSpPr>
        <p:grpSpPr>
          <a:xfrm>
            <a:off x="515258" y="34047"/>
            <a:ext cx="8628742" cy="712806"/>
            <a:chOff x="515258" y="34047"/>
            <a:chExt cx="8628742" cy="712806"/>
          </a:xfrm>
        </p:grpSpPr>
        <p:sp>
          <p:nvSpPr>
            <p:cNvPr id="9" name="CasellaDiTesto 1"/>
            <p:cNvSpPr txBox="1"/>
            <p:nvPr/>
          </p:nvSpPr>
          <p:spPr>
            <a:xfrm>
              <a:off x="515258" y="408299"/>
              <a:ext cx="8628742" cy="338554"/>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latin typeface="+mn-ea"/>
                  <a:cs typeface="Calibri Light" panose="020F0302020204030204" pitchFamily="34" charset="0"/>
                </a:rPr>
                <a:t>第</a:t>
              </a:r>
              <a:r>
                <a:rPr lang="en-US" altLang="zh-CN" sz="1600" b="1" dirty="0">
                  <a:solidFill>
                    <a:schemeClr val="accent3">
                      <a:lumMod val="50000"/>
                    </a:schemeClr>
                  </a:solidFill>
                  <a:latin typeface="+mn-ea"/>
                  <a:cs typeface="Calibri Light" panose="020F0302020204030204" pitchFamily="34" charset="0"/>
                </a:rPr>
                <a:t>15</a:t>
              </a:r>
              <a:r>
                <a:rPr lang="zh-CN" altLang="en-US" sz="1600" b="1" dirty="0">
                  <a:solidFill>
                    <a:schemeClr val="accent3">
                      <a:lumMod val="50000"/>
                    </a:schemeClr>
                  </a:solidFill>
                  <a:latin typeface="+mn-ea"/>
                  <a:cs typeface="Calibri Light" panose="020F0302020204030204" pitchFamily="34" charset="0"/>
                </a:rPr>
                <a:t>章：对定期报告工作的评估</a:t>
              </a:r>
              <a:endParaRPr lang="en-GB" sz="1600" dirty="0">
                <a:solidFill>
                  <a:schemeClr val="accent3">
                    <a:lumMod val="50000"/>
                  </a:schemeClr>
                </a:solidFill>
                <a:latin typeface="+mn-ea"/>
                <a:cs typeface="Calibri Light" panose="020F0302020204030204" pitchFamily="34" charset="0"/>
              </a:endParaRPr>
            </a:p>
          </p:txBody>
        </p:sp>
        <p:sp>
          <p:nvSpPr>
            <p:cNvPr id="10" name="CasellaDiTesto 1"/>
            <p:cNvSpPr txBox="1"/>
            <p:nvPr/>
          </p:nvSpPr>
          <p:spPr>
            <a:xfrm>
              <a:off x="515258" y="34047"/>
              <a:ext cx="8628742" cy="430887"/>
            </a:xfrm>
            <a:prstGeom prst="rect">
              <a:avLst/>
            </a:prstGeom>
            <a:noFill/>
            <a:ln>
              <a:noFill/>
            </a:ln>
          </p:spPr>
          <p:txBody>
            <a:bodyPr wrap="square" rtlCol="0">
              <a:spAutoFit/>
            </a:bodyPr>
            <a:lstStyle/>
            <a:p>
              <a:r>
                <a:rPr lang="zh-CN" altLang="en-US" sz="2200" b="1" dirty="0">
                  <a:solidFill>
                    <a:schemeClr val="accent4">
                      <a:lumMod val="75000"/>
                    </a:schemeClr>
                  </a:solidFill>
                  <a:cs typeface="Calibri" panose="020F0502020204030204" pitchFamily="34" charset="0"/>
                </a:rPr>
                <a:t>第二部分</a:t>
              </a:r>
              <a:endParaRPr lang="en-GB" sz="2200" b="1" dirty="0">
                <a:solidFill>
                  <a:schemeClr val="accent4">
                    <a:lumMod val="75000"/>
                  </a:schemeClr>
                </a:solidFill>
                <a:cs typeface="Calibri" panose="020F0502020204030204" pitchFamily="34" charset="0"/>
              </a:endParaRPr>
            </a:p>
          </p:txBody>
        </p:sp>
      </p:grpSp>
    </p:spTree>
    <p:extLst>
      <p:ext uri="{BB962C8B-B14F-4D97-AF65-F5344CB8AC3E}">
        <p14:creationId xmlns:p14="http://schemas.microsoft.com/office/powerpoint/2010/main" val="322345976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91458" y="839186"/>
            <a:ext cx="6175966" cy="3703851"/>
            <a:chOff x="591458" y="839186"/>
            <a:chExt cx="6175966" cy="3703851"/>
          </a:xfrm>
        </p:grpSpPr>
        <p:pic>
          <p:nvPicPr>
            <p:cNvPr id="6" name="Picture 5"/>
            <p:cNvPicPr/>
            <p:nvPr/>
          </p:nvPicPr>
          <p:blipFill rotWithShape="1">
            <a:blip r:embed="rId3"/>
            <a:srcRect l="17463" t="12197" r="15448" b="34568"/>
            <a:stretch/>
          </p:blipFill>
          <p:spPr bwMode="auto">
            <a:xfrm>
              <a:off x="591458" y="839186"/>
              <a:ext cx="6175966" cy="3703851"/>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701907" y="3043857"/>
              <a:ext cx="5157873" cy="9337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p:cNvGrpSpPr/>
          <p:nvPr/>
        </p:nvGrpSpPr>
        <p:grpSpPr>
          <a:xfrm>
            <a:off x="515258" y="34047"/>
            <a:ext cx="8628742" cy="682029"/>
            <a:chOff x="515258" y="34047"/>
            <a:chExt cx="8628742" cy="682029"/>
          </a:xfrm>
        </p:grpSpPr>
        <p:sp>
          <p:nvSpPr>
            <p:cNvPr id="9" name="CasellaDiTesto 1"/>
            <p:cNvSpPr txBox="1"/>
            <p:nvPr/>
          </p:nvSpPr>
          <p:spPr>
            <a:xfrm>
              <a:off x="515258" y="408299"/>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Chapter 15: </a:t>
              </a:r>
              <a:r>
                <a:rPr lang="en-GB" sz="1400" b="1" dirty="0">
                  <a:solidFill>
                    <a:schemeClr val="accent3">
                      <a:lumMod val="50000"/>
                    </a:schemeClr>
                  </a:solidFill>
                  <a:cs typeface="Calibri Light" panose="020F0302020204030204" pitchFamily="34" charset="0"/>
                </a:rPr>
                <a:t>Assessment of the Periodic Reporting Exercise</a:t>
              </a:r>
              <a:endParaRPr lang="en-GB" sz="1400" dirty="0">
                <a:solidFill>
                  <a:schemeClr val="accent3">
                    <a:lumMod val="50000"/>
                  </a:schemeClr>
                </a:solidFill>
                <a:cs typeface="Calibri Light" panose="020F0302020204030204" pitchFamily="34" charset="0"/>
              </a:endParaRPr>
            </a:p>
          </p:txBody>
        </p:sp>
        <p:sp>
          <p:nvSpPr>
            <p:cNvPr id="10" name="CasellaDiTesto 1"/>
            <p:cNvSpPr txBox="1"/>
            <p:nvPr/>
          </p:nvSpPr>
          <p:spPr>
            <a:xfrm>
              <a:off x="515258" y="34047"/>
              <a:ext cx="8628742" cy="430887"/>
            </a:xfrm>
            <a:prstGeom prst="rect">
              <a:avLst/>
            </a:prstGeom>
            <a:noFill/>
            <a:ln>
              <a:noFill/>
            </a:ln>
          </p:spPr>
          <p:txBody>
            <a:bodyPr wrap="square" rtlCol="0">
              <a:spAutoFit/>
            </a:bodyPr>
            <a:lstStyle/>
            <a:p>
              <a:r>
                <a:rPr lang="en-GB" sz="2200" b="1" dirty="0">
                  <a:solidFill>
                    <a:schemeClr val="accent4">
                      <a:lumMod val="75000"/>
                    </a:schemeClr>
                  </a:solidFill>
                  <a:latin typeface="+mj-lt"/>
                  <a:cs typeface="Calibri" panose="020F0502020204030204" pitchFamily="34" charset="0"/>
                </a:rPr>
                <a:t>Section II</a:t>
              </a:r>
            </a:p>
          </p:txBody>
        </p:sp>
      </p:grpSp>
    </p:spTree>
    <p:extLst>
      <p:ext uri="{BB962C8B-B14F-4D97-AF65-F5344CB8AC3E}">
        <p14:creationId xmlns:p14="http://schemas.microsoft.com/office/powerpoint/2010/main" val="346807583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 y="1207797"/>
            <a:ext cx="6819900" cy="1624434"/>
          </a:xfrm>
          <a:prstGeom prst="rect">
            <a:avLst/>
          </a:prstGeom>
        </p:spPr>
      </p:pic>
      <p:grpSp>
        <p:nvGrpSpPr>
          <p:cNvPr id="4" name="Group 3"/>
          <p:cNvGrpSpPr/>
          <p:nvPr/>
        </p:nvGrpSpPr>
        <p:grpSpPr>
          <a:xfrm>
            <a:off x="515258" y="34047"/>
            <a:ext cx="8628742" cy="712806"/>
            <a:chOff x="515258" y="34047"/>
            <a:chExt cx="8628742" cy="712806"/>
          </a:xfrm>
        </p:grpSpPr>
        <p:sp>
          <p:nvSpPr>
            <p:cNvPr id="5" name="CasellaDiTesto 1"/>
            <p:cNvSpPr txBox="1"/>
            <p:nvPr/>
          </p:nvSpPr>
          <p:spPr>
            <a:xfrm>
              <a:off x="515258" y="408299"/>
              <a:ext cx="8628742" cy="338554"/>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latin typeface="+mn-ea"/>
                  <a:cs typeface="Calibri Light" panose="020F0302020204030204" pitchFamily="34" charset="0"/>
                </a:rPr>
                <a:t>导出</a:t>
              </a:r>
              <a:r>
                <a:rPr lang="en-GB" sz="1600" b="1" dirty="0">
                  <a:solidFill>
                    <a:schemeClr val="accent3">
                      <a:lumMod val="50000"/>
                    </a:schemeClr>
                  </a:solidFill>
                  <a:latin typeface="+mn-ea"/>
                  <a:cs typeface="Calibri Light" panose="020F0302020204030204" pitchFamily="34" charset="0"/>
                </a:rPr>
                <a:t>Word/PDF</a:t>
              </a:r>
              <a:r>
                <a:rPr lang="zh-CN" altLang="en-US" sz="1600" b="1" dirty="0">
                  <a:solidFill>
                    <a:schemeClr val="accent3">
                      <a:lumMod val="50000"/>
                    </a:schemeClr>
                  </a:solidFill>
                  <a:latin typeface="+mn-ea"/>
                  <a:cs typeface="Calibri Light" panose="020F0302020204030204" pitchFamily="34" charset="0"/>
                </a:rPr>
                <a:t>版本</a:t>
              </a:r>
              <a:endParaRPr lang="en-GB" sz="1600" b="1" dirty="0">
                <a:solidFill>
                  <a:schemeClr val="accent3">
                    <a:lumMod val="50000"/>
                  </a:schemeClr>
                </a:solidFill>
                <a:latin typeface="+mn-ea"/>
                <a:cs typeface="Calibri Light" panose="020F0302020204030204" pitchFamily="34" charset="0"/>
              </a:endParaRPr>
            </a:p>
          </p:txBody>
        </p:sp>
        <p:sp>
          <p:nvSpPr>
            <p:cNvPr id="6" name="CasellaDiTesto 1"/>
            <p:cNvSpPr txBox="1"/>
            <p:nvPr/>
          </p:nvSpPr>
          <p:spPr>
            <a:xfrm>
              <a:off x="515258" y="34047"/>
              <a:ext cx="8628742" cy="430887"/>
            </a:xfrm>
            <a:prstGeom prst="rect">
              <a:avLst/>
            </a:prstGeom>
            <a:noFill/>
            <a:ln>
              <a:noFill/>
            </a:ln>
          </p:spPr>
          <p:txBody>
            <a:bodyPr wrap="square" rtlCol="0">
              <a:spAutoFit/>
            </a:bodyPr>
            <a:lstStyle/>
            <a:p>
              <a:r>
                <a:rPr lang="zh-CN" altLang="en-US" sz="2200" b="1" dirty="0">
                  <a:solidFill>
                    <a:schemeClr val="accent4">
                      <a:lumMod val="75000"/>
                    </a:schemeClr>
                  </a:solidFill>
                  <a:cs typeface="Calibri" panose="020F0502020204030204" pitchFamily="34" charset="0"/>
                </a:rPr>
                <a:t>第二部分</a:t>
              </a:r>
              <a:endParaRPr lang="en-GB" sz="2200" b="1" dirty="0">
                <a:solidFill>
                  <a:schemeClr val="accent4">
                    <a:lumMod val="75000"/>
                  </a:schemeClr>
                </a:solidFill>
                <a:cs typeface="Calibri" panose="020F0502020204030204" pitchFamily="34" charset="0"/>
              </a:endParaRPr>
            </a:p>
          </p:txBody>
        </p:sp>
      </p:grpSp>
    </p:spTree>
    <p:extLst>
      <p:ext uri="{BB962C8B-B14F-4D97-AF65-F5344CB8AC3E}">
        <p14:creationId xmlns:p14="http://schemas.microsoft.com/office/powerpoint/2010/main" val="108221673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 y="1207797"/>
            <a:ext cx="6819900" cy="1624434"/>
          </a:xfrm>
          <a:prstGeom prst="rect">
            <a:avLst/>
          </a:prstGeom>
        </p:spPr>
      </p:pic>
      <p:grpSp>
        <p:nvGrpSpPr>
          <p:cNvPr id="4" name="Group 3"/>
          <p:cNvGrpSpPr/>
          <p:nvPr/>
        </p:nvGrpSpPr>
        <p:grpSpPr>
          <a:xfrm>
            <a:off x="515258" y="34047"/>
            <a:ext cx="8628742" cy="682029"/>
            <a:chOff x="515258" y="34047"/>
            <a:chExt cx="8628742" cy="682029"/>
          </a:xfrm>
        </p:grpSpPr>
        <p:sp>
          <p:nvSpPr>
            <p:cNvPr id="5" name="CasellaDiTesto 1"/>
            <p:cNvSpPr txBox="1"/>
            <p:nvPr/>
          </p:nvSpPr>
          <p:spPr>
            <a:xfrm>
              <a:off x="515258" y="408299"/>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GB" sz="1400" dirty="0">
                  <a:solidFill>
                    <a:schemeClr val="accent3">
                      <a:lumMod val="50000"/>
                    </a:schemeClr>
                  </a:solidFill>
                  <a:cs typeface="Calibri Light" panose="020F0302020204030204" pitchFamily="34" charset="0"/>
                </a:rPr>
                <a:t>Export in Word/PDF version</a:t>
              </a:r>
            </a:p>
          </p:txBody>
        </p:sp>
        <p:sp>
          <p:nvSpPr>
            <p:cNvPr id="6" name="CasellaDiTesto 1"/>
            <p:cNvSpPr txBox="1"/>
            <p:nvPr/>
          </p:nvSpPr>
          <p:spPr>
            <a:xfrm>
              <a:off x="515258" y="34047"/>
              <a:ext cx="8628742" cy="430887"/>
            </a:xfrm>
            <a:prstGeom prst="rect">
              <a:avLst/>
            </a:prstGeom>
            <a:noFill/>
            <a:ln>
              <a:noFill/>
            </a:ln>
          </p:spPr>
          <p:txBody>
            <a:bodyPr wrap="square" rtlCol="0">
              <a:spAutoFit/>
            </a:bodyPr>
            <a:lstStyle/>
            <a:p>
              <a:r>
                <a:rPr lang="en-GB" sz="2200" b="1" dirty="0">
                  <a:solidFill>
                    <a:schemeClr val="accent4">
                      <a:lumMod val="75000"/>
                    </a:schemeClr>
                  </a:solidFill>
                  <a:latin typeface="+mj-lt"/>
                  <a:cs typeface="Calibri" panose="020F0502020204030204" pitchFamily="34" charset="0"/>
                </a:rPr>
                <a:t>Section II</a:t>
              </a:r>
            </a:p>
          </p:txBody>
        </p:sp>
      </p:grpSp>
    </p:spTree>
    <p:extLst>
      <p:ext uri="{BB962C8B-B14F-4D97-AF65-F5344CB8AC3E}">
        <p14:creationId xmlns:p14="http://schemas.microsoft.com/office/powerpoint/2010/main" val="102669251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1"/>
          <p:cNvSpPr txBox="1"/>
          <p:nvPr/>
        </p:nvSpPr>
        <p:spPr>
          <a:xfrm>
            <a:off x="515258" y="138822"/>
            <a:ext cx="8628742" cy="430887"/>
          </a:xfrm>
          <a:prstGeom prst="rect">
            <a:avLst/>
          </a:prstGeom>
          <a:noFill/>
          <a:ln>
            <a:noFill/>
          </a:ln>
        </p:spPr>
        <p:txBody>
          <a:bodyPr wrap="square" rtlCol="0">
            <a:spAutoFit/>
          </a:bodyPr>
          <a:lstStyle/>
          <a:p>
            <a:r>
              <a:rPr lang="zh-CN" altLang="en-US" sz="2200" b="1" dirty="0">
                <a:solidFill>
                  <a:srgbClr val="61A0DB"/>
                </a:solidFill>
                <a:latin typeface="+mj-lt"/>
                <a:cs typeface="Calibri" panose="020F0502020204030204" pitchFamily="34" charset="0"/>
              </a:rPr>
              <a:t>工具与指导</a:t>
            </a:r>
            <a:r>
              <a:rPr lang="en-GB" sz="2200" b="1" dirty="0">
                <a:solidFill>
                  <a:srgbClr val="61A0DB"/>
                </a:solidFill>
                <a:latin typeface="+mj-lt"/>
                <a:cs typeface="Calibri" panose="020F0502020204030204" pitchFamily="34" charset="0"/>
              </a:rPr>
              <a:t> </a:t>
            </a:r>
            <a:r>
              <a:rPr lang="en-GB" sz="2200" b="1" dirty="0">
                <a:latin typeface="+mj-lt"/>
                <a:cs typeface="Calibri" panose="020F0502020204030204" pitchFamily="34" charset="0"/>
              </a:rPr>
              <a:t>-</a:t>
            </a:r>
            <a:r>
              <a:rPr lang="en-GB" sz="2200" b="1" dirty="0">
                <a:solidFill>
                  <a:srgbClr val="61A0DB"/>
                </a:solidFill>
                <a:latin typeface="+mj-lt"/>
                <a:cs typeface="Calibri" panose="020F0502020204030204" pitchFamily="34" charset="0"/>
              </a:rPr>
              <a:t> </a:t>
            </a:r>
            <a:r>
              <a:rPr lang="zh-CN" altLang="en-US" sz="1600" b="1" dirty="0">
                <a:solidFill>
                  <a:schemeClr val="accent3">
                    <a:lumMod val="50000"/>
                  </a:schemeClr>
                </a:solidFill>
                <a:cs typeface="Calibri Light" panose="020F0302020204030204" pitchFamily="34" charset="0"/>
              </a:rPr>
              <a:t>准备填写定期报告调查问卷</a:t>
            </a:r>
            <a:endParaRPr lang="en-GB" sz="1600" b="1" dirty="0">
              <a:solidFill>
                <a:schemeClr val="accent3">
                  <a:lumMod val="50000"/>
                </a:schemeClr>
              </a:solidFill>
              <a:cs typeface="Calibri Light" panose="020F0302020204030204" pitchFamily="34" charset="0"/>
            </a:endParaRPr>
          </a:p>
        </p:txBody>
      </p:sp>
      <p:pic>
        <p:nvPicPr>
          <p:cNvPr id="8" name="Picture 7"/>
          <p:cNvPicPr/>
          <p:nvPr/>
        </p:nvPicPr>
        <p:blipFill rotWithShape="1">
          <a:blip r:embed="rId3"/>
          <a:srcRect l="36792" t="16347" r="27034" b="3847"/>
          <a:stretch/>
        </p:blipFill>
        <p:spPr bwMode="auto">
          <a:xfrm>
            <a:off x="340073" y="984249"/>
            <a:ext cx="2347384" cy="3530043"/>
          </a:xfrm>
          <a:prstGeom prst="rect">
            <a:avLst/>
          </a:prstGeom>
          <a:ln>
            <a:noFill/>
          </a:ln>
          <a:extLst>
            <a:ext uri="{53640926-AAD7-44D8-BBD7-CCE9431645EC}">
              <a14:shadowObscured xmlns:a14="http://schemas.microsoft.com/office/drawing/2010/main"/>
            </a:ext>
          </a:extLst>
        </p:spPr>
      </p:pic>
      <p:pic>
        <p:nvPicPr>
          <p:cNvPr id="9" name="Picture 8"/>
          <p:cNvPicPr/>
          <p:nvPr/>
        </p:nvPicPr>
        <p:blipFill rotWithShape="1">
          <a:blip r:embed="rId4"/>
          <a:srcRect l="26879" t="16270" r="27004" b="4674"/>
          <a:stretch/>
        </p:blipFill>
        <p:spPr bwMode="auto">
          <a:xfrm>
            <a:off x="2859654" y="957047"/>
            <a:ext cx="2813044" cy="3568005"/>
          </a:xfrm>
          <a:prstGeom prst="rect">
            <a:avLst/>
          </a:prstGeom>
          <a:ln>
            <a:noFill/>
          </a:ln>
          <a:extLst>
            <a:ext uri="{53640926-AAD7-44D8-BBD7-CCE9431645EC}">
              <a14:shadowObscured xmlns:a14="http://schemas.microsoft.com/office/drawing/2010/main"/>
            </a:ext>
          </a:extLst>
        </p:spPr>
      </p:pic>
      <p:grpSp>
        <p:nvGrpSpPr>
          <p:cNvPr id="10" name="Group 9">
            <a:extLst>
              <a:ext uri="{FF2B5EF4-FFF2-40B4-BE49-F238E27FC236}">
                <a16:creationId xmlns:a16="http://schemas.microsoft.com/office/drawing/2014/main" id="{72CA148A-882A-4F94-A95E-1D9A6387ECB3}"/>
              </a:ext>
            </a:extLst>
          </p:cNvPr>
          <p:cNvGrpSpPr/>
          <p:nvPr/>
        </p:nvGrpSpPr>
        <p:grpSpPr>
          <a:xfrm>
            <a:off x="6113703" y="984248"/>
            <a:ext cx="2385500" cy="3137586"/>
            <a:chOff x="6087306" y="907575"/>
            <a:chExt cx="2385500" cy="2443466"/>
          </a:xfrm>
        </p:grpSpPr>
        <p:sp>
          <p:nvSpPr>
            <p:cNvPr id="11" name="Rectangle 10">
              <a:extLst>
                <a:ext uri="{FF2B5EF4-FFF2-40B4-BE49-F238E27FC236}">
                  <a16:creationId xmlns:a16="http://schemas.microsoft.com/office/drawing/2014/main" id="{1B1FDA40-E935-49C9-B9F3-16A84A9E9363}"/>
                </a:ext>
              </a:extLst>
            </p:cNvPr>
            <p:cNvSpPr/>
            <p:nvPr/>
          </p:nvSpPr>
          <p:spPr>
            <a:xfrm>
              <a:off x="6087306" y="1256231"/>
              <a:ext cx="2385500" cy="209481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6152AD2-3ED6-467F-90DA-E94F83F75992}"/>
                </a:ext>
              </a:extLst>
            </p:cNvPr>
            <p:cNvSpPr txBox="1"/>
            <p:nvPr/>
          </p:nvSpPr>
          <p:spPr>
            <a:xfrm>
              <a:off x="6186730" y="1336093"/>
              <a:ext cx="2210400" cy="2000548"/>
            </a:xfrm>
            <a:prstGeom prst="rect">
              <a:avLst/>
            </a:prstGeom>
            <a:noFill/>
          </p:spPr>
          <p:txBody>
            <a:bodyPr wrap="square" rtlCol="0">
              <a:noAutofit/>
            </a:bodyPr>
            <a:lstStyle/>
            <a:p>
              <a:r>
                <a:rPr lang="zh-CN" altLang="en-US" sz="1200" b="1" i="1" dirty="0">
                  <a:solidFill>
                    <a:schemeClr val="accent3">
                      <a:lumMod val="50000"/>
                    </a:schemeClr>
                  </a:solidFill>
                  <a:latin typeface="+mn-ea"/>
                </a:rPr>
                <a:t>我在哪里可以找到关于定期报告的信息？</a:t>
              </a:r>
              <a:endParaRPr lang="en-US" altLang="zh-CN" sz="1200" b="1" i="1" dirty="0">
                <a:solidFill>
                  <a:schemeClr val="accent3">
                    <a:lumMod val="50000"/>
                  </a:schemeClr>
                </a:solidFill>
                <a:latin typeface="+mn-ea"/>
              </a:endParaRPr>
            </a:p>
            <a:p>
              <a:endParaRPr lang="en-GB" sz="1200" b="1" i="1" dirty="0">
                <a:solidFill>
                  <a:schemeClr val="accent3">
                    <a:lumMod val="50000"/>
                  </a:schemeClr>
                </a:solidFill>
                <a:latin typeface="+mn-ea"/>
              </a:endParaRPr>
            </a:p>
            <a:p>
              <a:r>
                <a:rPr lang="zh-CN" altLang="en-US" sz="1200" i="1" dirty="0">
                  <a:solidFill>
                    <a:schemeClr val="accent3">
                      <a:lumMod val="50000"/>
                    </a:schemeClr>
                  </a:solidFill>
                  <a:latin typeface="+mn-ea"/>
                </a:rPr>
                <a:t>综合信息</a:t>
              </a:r>
              <a:r>
                <a:rPr lang="en-GB" sz="1200" i="1" dirty="0">
                  <a:solidFill>
                    <a:schemeClr val="accent3">
                      <a:lumMod val="50000"/>
                    </a:schemeClr>
                  </a:solidFill>
                  <a:latin typeface="+mn-ea"/>
                </a:rPr>
                <a:t>:</a:t>
              </a:r>
            </a:p>
            <a:p>
              <a:r>
                <a:rPr lang="en-US" sz="1100" dirty="0">
                  <a:solidFill>
                    <a:srgbClr val="0563C1"/>
                  </a:solidFill>
                  <a:latin typeface="+mn-ea"/>
                  <a:cs typeface="Arial" panose="020B0604020202020204" pitchFamily="34" charset="0"/>
                </a:rPr>
                <a:t>whc.unesco.org/</a:t>
              </a:r>
              <a:r>
                <a:rPr lang="en-US" sz="1100" dirty="0" err="1">
                  <a:solidFill>
                    <a:srgbClr val="0563C1"/>
                  </a:solidFill>
                  <a:latin typeface="+mn-ea"/>
                  <a:cs typeface="Arial" panose="020B0604020202020204" pitchFamily="34" charset="0"/>
                </a:rPr>
                <a:t>en</a:t>
              </a:r>
              <a:r>
                <a:rPr lang="en-US" sz="1100" dirty="0">
                  <a:solidFill>
                    <a:srgbClr val="0563C1"/>
                  </a:solidFill>
                  <a:latin typeface="+mn-ea"/>
                  <a:cs typeface="Arial" panose="020B0604020202020204" pitchFamily="34" charset="0"/>
                </a:rPr>
                <a:t>/</a:t>
              </a:r>
              <a:r>
                <a:rPr lang="en-US" sz="1100" dirty="0" err="1">
                  <a:solidFill>
                    <a:srgbClr val="0563C1"/>
                  </a:solidFill>
                  <a:latin typeface="+mn-ea"/>
                  <a:cs typeface="Arial" panose="020B0604020202020204" pitchFamily="34" charset="0"/>
                </a:rPr>
                <a:t>periodicreporting</a:t>
              </a:r>
              <a:r>
                <a:rPr lang="en-US" sz="1100" dirty="0">
                  <a:solidFill>
                    <a:srgbClr val="0563C1"/>
                  </a:solidFill>
                  <a:latin typeface="+mn-ea"/>
                  <a:cs typeface="Arial" panose="020B0604020202020204" pitchFamily="34" charset="0"/>
                </a:rPr>
                <a:t>/</a:t>
              </a:r>
              <a:endParaRPr lang="en-US" sz="1100" i="1" dirty="0">
                <a:solidFill>
                  <a:srgbClr val="0563C1"/>
                </a:solidFill>
                <a:latin typeface="+mn-ea"/>
                <a:cs typeface="Arial" panose="020B0604020202020204" pitchFamily="34" charset="0"/>
              </a:endParaRPr>
            </a:p>
            <a:p>
              <a:endParaRPr lang="en-US" sz="1200" i="1" dirty="0">
                <a:latin typeface="+mn-ea"/>
                <a:cs typeface="Arial" panose="020B0604020202020204" pitchFamily="34" charset="0"/>
              </a:endParaRPr>
            </a:p>
            <a:p>
              <a:r>
                <a:rPr lang="zh-CN" altLang="en-US" sz="1200" i="1" dirty="0">
                  <a:solidFill>
                    <a:schemeClr val="accent3">
                      <a:lumMod val="50000"/>
                    </a:schemeClr>
                  </a:solidFill>
                  <a:latin typeface="+mn-ea"/>
                  <a:cs typeface="Arial" panose="020B0604020202020204" pitchFamily="34" charset="0"/>
                </a:rPr>
                <a:t>第三轮定期报告平台</a:t>
              </a:r>
              <a:r>
                <a:rPr lang="en-US" sz="1200" i="1" dirty="0">
                  <a:solidFill>
                    <a:schemeClr val="accent3">
                      <a:lumMod val="50000"/>
                    </a:schemeClr>
                  </a:solidFill>
                  <a:latin typeface="+mn-ea"/>
                  <a:cs typeface="Arial" panose="020B0604020202020204" pitchFamily="34" charset="0"/>
                </a:rPr>
                <a:t>:</a:t>
              </a:r>
            </a:p>
            <a:p>
              <a:r>
                <a:rPr lang="en-US" sz="1100" dirty="0">
                  <a:solidFill>
                    <a:srgbClr val="0563C1"/>
                  </a:solidFill>
                  <a:latin typeface="+mn-ea"/>
                  <a:cs typeface="Arial" panose="020B0604020202020204" pitchFamily="34" charset="0"/>
                </a:rPr>
                <a:t>whc.unesco.org/</a:t>
              </a:r>
              <a:r>
                <a:rPr lang="en-US" sz="1100" dirty="0" err="1">
                  <a:solidFill>
                    <a:srgbClr val="0563C1"/>
                  </a:solidFill>
                  <a:latin typeface="+mn-ea"/>
                  <a:cs typeface="Arial" panose="020B0604020202020204" pitchFamily="34" charset="0"/>
                </a:rPr>
                <a:t>en</a:t>
              </a:r>
              <a:r>
                <a:rPr lang="en-US" sz="1100" dirty="0">
                  <a:solidFill>
                    <a:srgbClr val="0563C1"/>
                  </a:solidFill>
                  <a:latin typeface="+mn-ea"/>
                  <a:cs typeface="Arial" panose="020B0604020202020204" pitchFamily="34" charset="0"/>
                </a:rPr>
                <a:t>/prcycle3/ </a:t>
              </a:r>
            </a:p>
            <a:p>
              <a:endParaRPr lang="en-GB" sz="1100" dirty="0">
                <a:solidFill>
                  <a:srgbClr val="0563C1"/>
                </a:solidFill>
                <a:latin typeface="+mn-ea"/>
                <a:cs typeface="Arial" panose="020B0604020202020204" pitchFamily="34" charset="0"/>
              </a:endParaRPr>
            </a:p>
            <a:p>
              <a:r>
                <a:rPr lang="zh-CN" altLang="en-US" sz="1200" i="1" dirty="0">
                  <a:solidFill>
                    <a:schemeClr val="accent3">
                      <a:lumMod val="50000"/>
                    </a:schemeClr>
                  </a:solidFill>
                  <a:latin typeface="+mn-ea"/>
                </a:rPr>
                <a:t>定期报告调查问卷</a:t>
              </a:r>
              <a:r>
                <a:rPr lang="en-GB" sz="1200" i="1" dirty="0">
                  <a:solidFill>
                    <a:schemeClr val="accent3">
                      <a:lumMod val="50000"/>
                    </a:schemeClr>
                  </a:solidFill>
                  <a:latin typeface="+mn-ea"/>
                </a:rPr>
                <a:t>(</a:t>
              </a:r>
              <a:r>
                <a:rPr lang="zh-CN" altLang="en-US" sz="1200" i="1" dirty="0">
                  <a:solidFill>
                    <a:schemeClr val="accent3">
                      <a:lumMod val="50000"/>
                    </a:schemeClr>
                  </a:solidFill>
                  <a:latin typeface="+mn-ea"/>
                </a:rPr>
                <a:t>演示版</a:t>
              </a:r>
              <a:r>
                <a:rPr lang="en-GB" sz="1200" i="1" dirty="0">
                  <a:solidFill>
                    <a:schemeClr val="accent3">
                      <a:lumMod val="50000"/>
                    </a:schemeClr>
                  </a:solidFill>
                  <a:latin typeface="+mn-ea"/>
                </a:rPr>
                <a:t>):</a:t>
              </a:r>
            </a:p>
            <a:p>
              <a:r>
                <a:rPr lang="en-US" sz="1200" dirty="0">
                  <a:solidFill>
                    <a:srgbClr val="0563C1"/>
                  </a:solidFill>
                  <a:latin typeface="+mn-ea"/>
                  <a:cs typeface="Arial" panose="020B0604020202020204" pitchFamily="34" charset="0"/>
                </a:rPr>
                <a:t>whc.unesco.org/</a:t>
              </a:r>
              <a:r>
                <a:rPr lang="en-US" sz="1200" dirty="0" err="1">
                  <a:solidFill>
                    <a:srgbClr val="0563C1"/>
                  </a:solidFill>
                  <a:latin typeface="+mn-ea"/>
                  <a:cs typeface="Arial" panose="020B0604020202020204" pitchFamily="34" charset="0"/>
                </a:rPr>
                <a:t>en</a:t>
              </a:r>
              <a:r>
                <a:rPr lang="en-US" sz="1200" dirty="0">
                  <a:solidFill>
                    <a:srgbClr val="0563C1"/>
                  </a:solidFill>
                  <a:latin typeface="+mn-ea"/>
                  <a:cs typeface="Arial" panose="020B0604020202020204" pitchFamily="34" charset="0"/>
                </a:rPr>
                <a:t>/prcycle3/ </a:t>
              </a:r>
              <a:endParaRPr lang="en-GB" sz="1200" i="1" dirty="0">
                <a:solidFill>
                  <a:schemeClr val="accent3">
                    <a:lumMod val="50000"/>
                  </a:schemeClr>
                </a:solidFill>
                <a:latin typeface="+mn-ea"/>
              </a:endParaRPr>
            </a:p>
            <a:p>
              <a:endParaRPr lang="en-US" sz="1100" dirty="0">
                <a:solidFill>
                  <a:srgbClr val="0563C1"/>
                </a:solidFill>
                <a:latin typeface="+mn-ea"/>
                <a:cs typeface="Arial" panose="020B0604020202020204" pitchFamily="34" charset="0"/>
              </a:endParaRPr>
            </a:p>
          </p:txBody>
        </p:sp>
        <p:sp>
          <p:nvSpPr>
            <p:cNvPr id="13" name="Rectangle 12">
              <a:extLst>
                <a:ext uri="{FF2B5EF4-FFF2-40B4-BE49-F238E27FC236}">
                  <a16:creationId xmlns:a16="http://schemas.microsoft.com/office/drawing/2014/main" id="{CCCBB55A-6265-4589-B887-A95A5C00A7ED}"/>
                </a:ext>
              </a:extLst>
            </p:cNvPr>
            <p:cNvSpPr/>
            <p:nvPr/>
          </p:nvSpPr>
          <p:spPr>
            <a:xfrm>
              <a:off x="6087306" y="907575"/>
              <a:ext cx="2385500" cy="312623"/>
            </a:xfrm>
            <a:prstGeom prst="rect">
              <a:avLst/>
            </a:prstGeom>
            <a:solidFill>
              <a:schemeClr val="accent6">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6088"/>
              <a:r>
                <a:rPr lang="zh-CN" altLang="en-US" sz="1600" b="1" dirty="0">
                  <a:solidFill>
                    <a:schemeClr val="bg1"/>
                  </a:solidFill>
                  <a:latin typeface="Calibri" panose="020F0502020204030204" pitchFamily="34" charset="0"/>
                  <a:cs typeface="Calibri" panose="020F0502020204030204" pitchFamily="34" charset="0"/>
                </a:rPr>
                <a:t>在线工具与指导</a:t>
              </a:r>
              <a:endParaRPr lang="en-US" sz="1600" b="1" dirty="0">
                <a:solidFill>
                  <a:schemeClr val="bg1"/>
                </a:solidFill>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C33B8CD1-A579-4736-9EA3-70287BFE77CC}"/>
                </a:ext>
              </a:extLst>
            </p:cNvPr>
            <p:cNvPicPr>
              <a:picLocks noChangeAspect="1"/>
            </p:cNvPicPr>
            <p:nvPr/>
          </p:nvPicPr>
          <p:blipFill>
            <a:blip r:embed="rId5"/>
            <a:stretch>
              <a:fillRect/>
            </a:stretch>
          </p:blipFill>
          <p:spPr>
            <a:xfrm>
              <a:off x="6222730" y="956063"/>
              <a:ext cx="320486" cy="229151"/>
            </a:xfrm>
            <a:prstGeom prst="rect">
              <a:avLst/>
            </a:prstGeom>
          </p:spPr>
        </p:pic>
      </p:grpSp>
    </p:spTree>
    <p:extLst>
      <p:ext uri="{BB962C8B-B14F-4D97-AF65-F5344CB8AC3E}">
        <p14:creationId xmlns:p14="http://schemas.microsoft.com/office/powerpoint/2010/main" val="278721029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1"/>
          <p:cNvSpPr txBox="1"/>
          <p:nvPr/>
        </p:nvSpPr>
        <p:spPr>
          <a:xfrm>
            <a:off x="515258" y="138822"/>
            <a:ext cx="8628742" cy="430887"/>
          </a:xfrm>
          <a:prstGeom prst="rect">
            <a:avLst/>
          </a:prstGeom>
          <a:noFill/>
          <a:ln>
            <a:noFill/>
          </a:ln>
        </p:spPr>
        <p:txBody>
          <a:bodyPr wrap="square" rtlCol="0">
            <a:spAutoFit/>
          </a:bodyPr>
          <a:lstStyle/>
          <a:p>
            <a:r>
              <a:rPr lang="en-GB" sz="2200" b="1" dirty="0">
                <a:solidFill>
                  <a:srgbClr val="61A0DB"/>
                </a:solidFill>
                <a:latin typeface="+mj-lt"/>
                <a:cs typeface="Calibri" panose="020F0502020204030204" pitchFamily="34" charset="0"/>
              </a:rPr>
              <a:t>Tools and Guidance </a:t>
            </a:r>
            <a:r>
              <a:rPr lang="en-GB" sz="2200" b="1" dirty="0">
                <a:latin typeface="+mj-lt"/>
                <a:cs typeface="Calibri" panose="020F0502020204030204" pitchFamily="34" charset="0"/>
              </a:rPr>
              <a:t>-</a:t>
            </a:r>
            <a:r>
              <a:rPr lang="en-GB" sz="2200" b="1" dirty="0">
                <a:solidFill>
                  <a:srgbClr val="61A0DB"/>
                </a:solidFill>
                <a:latin typeface="+mj-lt"/>
                <a:cs typeface="Calibri" panose="020F0502020204030204" pitchFamily="34" charset="0"/>
              </a:rPr>
              <a:t> </a:t>
            </a:r>
            <a:r>
              <a:rPr lang="en-GB" sz="1600" b="1" dirty="0">
                <a:solidFill>
                  <a:schemeClr val="accent3">
                    <a:lumMod val="50000"/>
                  </a:schemeClr>
                </a:solidFill>
                <a:cs typeface="Calibri Light" panose="020F0302020204030204" pitchFamily="34" charset="0"/>
              </a:rPr>
              <a:t>Preparing to fill the Periodic Reporting Questionnaire</a:t>
            </a:r>
          </a:p>
        </p:txBody>
      </p:sp>
      <p:pic>
        <p:nvPicPr>
          <p:cNvPr id="8" name="Picture 7"/>
          <p:cNvPicPr/>
          <p:nvPr/>
        </p:nvPicPr>
        <p:blipFill rotWithShape="1">
          <a:blip r:embed="rId3"/>
          <a:srcRect l="36792" t="16347" r="27034" b="3847"/>
          <a:stretch/>
        </p:blipFill>
        <p:spPr bwMode="auto">
          <a:xfrm>
            <a:off x="340073" y="984249"/>
            <a:ext cx="2347384" cy="3530043"/>
          </a:xfrm>
          <a:prstGeom prst="rect">
            <a:avLst/>
          </a:prstGeom>
          <a:ln>
            <a:noFill/>
          </a:ln>
          <a:extLst>
            <a:ext uri="{53640926-AAD7-44D8-BBD7-CCE9431645EC}">
              <a14:shadowObscured xmlns:a14="http://schemas.microsoft.com/office/drawing/2010/main"/>
            </a:ext>
          </a:extLst>
        </p:spPr>
      </p:pic>
      <p:pic>
        <p:nvPicPr>
          <p:cNvPr id="9" name="Picture 8"/>
          <p:cNvPicPr/>
          <p:nvPr/>
        </p:nvPicPr>
        <p:blipFill rotWithShape="1">
          <a:blip r:embed="rId4"/>
          <a:srcRect l="26879" t="16270" r="27004" b="4674"/>
          <a:stretch/>
        </p:blipFill>
        <p:spPr bwMode="auto">
          <a:xfrm>
            <a:off x="2859654" y="957047"/>
            <a:ext cx="2813044" cy="3568005"/>
          </a:xfrm>
          <a:prstGeom prst="rect">
            <a:avLst/>
          </a:prstGeom>
          <a:ln>
            <a:noFill/>
          </a:ln>
          <a:extLst>
            <a:ext uri="{53640926-AAD7-44D8-BBD7-CCE9431645EC}">
              <a14:shadowObscured xmlns:a14="http://schemas.microsoft.com/office/drawing/2010/main"/>
            </a:ext>
          </a:extLst>
        </p:spPr>
      </p:pic>
      <p:grpSp>
        <p:nvGrpSpPr>
          <p:cNvPr id="36" name="Group 35"/>
          <p:cNvGrpSpPr/>
          <p:nvPr/>
        </p:nvGrpSpPr>
        <p:grpSpPr>
          <a:xfrm>
            <a:off x="6076950" y="957047"/>
            <a:ext cx="2672081" cy="2612907"/>
            <a:chOff x="5800725" y="738134"/>
            <a:chExt cx="2672081" cy="2612907"/>
          </a:xfrm>
        </p:grpSpPr>
        <p:sp>
          <p:nvSpPr>
            <p:cNvPr id="37" name="Rectangle 36"/>
            <p:cNvSpPr/>
            <p:nvPr/>
          </p:nvSpPr>
          <p:spPr>
            <a:xfrm>
              <a:off x="5800725" y="1256231"/>
              <a:ext cx="2672081" cy="209481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a:latin typeface="Arial" panose="020B0604020202020204" pitchFamily="34" charset="0"/>
                <a:cs typeface="Arial" panose="020B0604020202020204" pitchFamily="34" charset="0"/>
              </a:endParaRPr>
            </a:p>
          </p:txBody>
        </p:sp>
        <p:sp>
          <p:nvSpPr>
            <p:cNvPr id="38" name="TextBox 37"/>
            <p:cNvSpPr txBox="1"/>
            <p:nvPr/>
          </p:nvSpPr>
          <p:spPr>
            <a:xfrm>
              <a:off x="5879830" y="1336093"/>
              <a:ext cx="2517300" cy="2000548"/>
            </a:xfrm>
            <a:prstGeom prst="rect">
              <a:avLst/>
            </a:prstGeom>
            <a:noFill/>
          </p:spPr>
          <p:txBody>
            <a:bodyPr wrap="square" rtlCol="0">
              <a:noAutofit/>
            </a:bodyPr>
            <a:lstStyle/>
            <a:p>
              <a:r>
                <a:rPr lang="en-GB" sz="1050" b="1" i="1" dirty="0">
                  <a:solidFill>
                    <a:schemeClr val="accent3">
                      <a:lumMod val="50000"/>
                    </a:schemeClr>
                  </a:solidFill>
                  <a:latin typeface="+mj-lt"/>
                </a:rPr>
                <a:t>Where do I find information about</a:t>
              </a:r>
            </a:p>
            <a:p>
              <a:r>
                <a:rPr lang="en-GB" sz="1050" b="1" i="1" dirty="0">
                  <a:solidFill>
                    <a:schemeClr val="accent3">
                      <a:lumMod val="50000"/>
                    </a:schemeClr>
                  </a:solidFill>
                  <a:latin typeface="+mj-lt"/>
                </a:rPr>
                <a:t>Periodic Reporting?</a:t>
              </a:r>
            </a:p>
            <a:p>
              <a:endParaRPr lang="en-GB" sz="1050" b="1" i="1" dirty="0">
                <a:solidFill>
                  <a:schemeClr val="accent3">
                    <a:lumMod val="50000"/>
                  </a:schemeClr>
                </a:solidFill>
                <a:latin typeface="+mj-lt"/>
              </a:endParaRPr>
            </a:p>
            <a:p>
              <a:r>
                <a:rPr lang="en-GB" sz="1050" i="1" dirty="0">
                  <a:solidFill>
                    <a:schemeClr val="accent3">
                      <a:lumMod val="50000"/>
                    </a:schemeClr>
                  </a:solidFill>
                  <a:latin typeface="+mj-lt"/>
                </a:rPr>
                <a:t>General page:</a:t>
              </a:r>
            </a:p>
            <a:p>
              <a:r>
                <a:rPr lang="en-US" sz="1000" dirty="0">
                  <a:solidFill>
                    <a:srgbClr val="0563C1"/>
                  </a:solidFill>
                  <a:latin typeface="Calibri" panose="020F0502020204030204" pitchFamily="34" charset="0"/>
                  <a:ea typeface="Calibri" panose="020F0502020204030204" pitchFamily="34" charset="0"/>
                  <a:cs typeface="Arial" panose="020B0604020202020204" pitchFamily="34" charset="0"/>
                </a:rPr>
                <a:t>whc.unesco.org/</a:t>
              </a:r>
              <a:r>
                <a:rPr lang="en-US" sz="1000" dirty="0" err="1">
                  <a:solidFill>
                    <a:srgbClr val="0563C1"/>
                  </a:solidFill>
                  <a:latin typeface="Calibri" panose="020F0502020204030204" pitchFamily="34" charset="0"/>
                  <a:ea typeface="Calibri" panose="020F0502020204030204" pitchFamily="34" charset="0"/>
                  <a:cs typeface="Arial" panose="020B0604020202020204" pitchFamily="34" charset="0"/>
                </a:rPr>
                <a:t>en</a:t>
              </a:r>
              <a:r>
                <a:rPr lang="en-US" sz="1000" dirty="0">
                  <a:solidFill>
                    <a:srgbClr val="0563C1"/>
                  </a:solidFill>
                  <a:latin typeface="Calibri" panose="020F0502020204030204" pitchFamily="34" charset="0"/>
                  <a:ea typeface="Calibri" panose="020F0502020204030204" pitchFamily="34" charset="0"/>
                  <a:cs typeface="Arial" panose="020B0604020202020204" pitchFamily="34" charset="0"/>
                </a:rPr>
                <a:t>/</a:t>
              </a:r>
              <a:r>
                <a:rPr lang="en-US" sz="1000" dirty="0" err="1">
                  <a:solidFill>
                    <a:srgbClr val="0563C1"/>
                  </a:solidFill>
                  <a:latin typeface="Calibri" panose="020F0502020204030204" pitchFamily="34" charset="0"/>
                  <a:ea typeface="Calibri" panose="020F0502020204030204" pitchFamily="34" charset="0"/>
                  <a:cs typeface="Arial" panose="020B0604020202020204" pitchFamily="34" charset="0"/>
                </a:rPr>
                <a:t>periodicreporting</a:t>
              </a:r>
              <a:r>
                <a:rPr lang="en-US" sz="1000" dirty="0">
                  <a:solidFill>
                    <a:srgbClr val="0563C1"/>
                  </a:solidFill>
                  <a:latin typeface="Calibri" panose="020F0502020204030204" pitchFamily="34" charset="0"/>
                  <a:ea typeface="Calibri" panose="020F0502020204030204" pitchFamily="34" charset="0"/>
                  <a:cs typeface="Arial" panose="020B0604020202020204" pitchFamily="34" charset="0"/>
                </a:rPr>
                <a:t>/</a:t>
              </a:r>
              <a:endParaRPr lang="en-US" sz="1000" i="1" dirty="0">
                <a:solidFill>
                  <a:srgbClr val="0563C1"/>
                </a:solidFill>
                <a:latin typeface="Calibri" panose="020F0502020204030204" pitchFamily="34" charset="0"/>
                <a:cs typeface="Arial" panose="020B0604020202020204" pitchFamily="34" charset="0"/>
              </a:endParaRPr>
            </a:p>
            <a:p>
              <a:endParaRPr lang="en-US" sz="1050" i="1" dirty="0">
                <a:latin typeface="Calibri" panose="020F0502020204030204" pitchFamily="34" charset="0"/>
                <a:cs typeface="Arial" panose="020B0604020202020204" pitchFamily="34" charset="0"/>
              </a:endParaRPr>
            </a:p>
            <a:p>
              <a:r>
                <a:rPr lang="en-US" sz="1050" i="1" dirty="0">
                  <a:solidFill>
                    <a:schemeClr val="accent3">
                      <a:lumMod val="50000"/>
                    </a:schemeClr>
                  </a:solidFill>
                  <a:latin typeface="Calibri" panose="020F0502020204030204" pitchFamily="34" charset="0"/>
                  <a:cs typeface="Arial" panose="020B0604020202020204" pitchFamily="34" charset="0"/>
                </a:rPr>
                <a:t>Third Cycle platform:</a:t>
              </a:r>
            </a:p>
            <a:p>
              <a:r>
                <a:rPr lang="en-US" sz="1000" dirty="0">
                  <a:solidFill>
                    <a:srgbClr val="0563C1"/>
                  </a:solidFill>
                  <a:latin typeface="Calibri" panose="020F0502020204030204" pitchFamily="34" charset="0"/>
                  <a:ea typeface="Calibri" panose="020F0502020204030204" pitchFamily="34" charset="0"/>
                  <a:cs typeface="Arial" panose="020B0604020202020204" pitchFamily="34" charset="0"/>
                </a:rPr>
                <a:t>whc.unesco.org/</a:t>
              </a:r>
              <a:r>
                <a:rPr lang="en-US" sz="1000" dirty="0" err="1">
                  <a:solidFill>
                    <a:srgbClr val="0563C1"/>
                  </a:solidFill>
                  <a:latin typeface="Calibri" panose="020F0502020204030204" pitchFamily="34" charset="0"/>
                  <a:ea typeface="Calibri" panose="020F0502020204030204" pitchFamily="34" charset="0"/>
                  <a:cs typeface="Arial" panose="020B0604020202020204" pitchFamily="34" charset="0"/>
                </a:rPr>
                <a:t>en</a:t>
              </a:r>
              <a:r>
                <a:rPr lang="en-US" sz="1000" dirty="0">
                  <a:solidFill>
                    <a:srgbClr val="0563C1"/>
                  </a:solidFill>
                  <a:latin typeface="Calibri" panose="020F0502020204030204" pitchFamily="34" charset="0"/>
                  <a:ea typeface="Calibri" panose="020F0502020204030204" pitchFamily="34" charset="0"/>
                  <a:cs typeface="Arial" panose="020B0604020202020204" pitchFamily="34" charset="0"/>
                </a:rPr>
                <a:t>/prcycle3/ </a:t>
              </a:r>
            </a:p>
            <a:p>
              <a:endParaRPr lang="en-GB" sz="1000" dirty="0">
                <a:solidFill>
                  <a:srgbClr val="0563C1"/>
                </a:solidFill>
                <a:latin typeface="Calibri" panose="020F0502020204030204" pitchFamily="34" charset="0"/>
                <a:ea typeface="Calibri" panose="020F0502020204030204" pitchFamily="34" charset="0"/>
                <a:cs typeface="Arial" panose="020B0604020202020204" pitchFamily="34" charset="0"/>
              </a:endParaRPr>
            </a:p>
            <a:p>
              <a:r>
                <a:rPr lang="en-GB" sz="1050" i="1" dirty="0">
                  <a:solidFill>
                    <a:schemeClr val="accent3">
                      <a:lumMod val="50000"/>
                    </a:schemeClr>
                  </a:solidFill>
                  <a:latin typeface="+mj-lt"/>
                </a:rPr>
                <a:t>PR Questionnaire (Demo version):</a:t>
              </a:r>
            </a:p>
            <a:p>
              <a:r>
                <a:rPr lang="en-US" sz="1050" dirty="0">
                  <a:solidFill>
                    <a:srgbClr val="0563C1"/>
                  </a:solidFill>
                  <a:latin typeface="Calibri" panose="020F0502020204030204" pitchFamily="34" charset="0"/>
                  <a:ea typeface="Calibri" panose="020F0502020204030204" pitchFamily="34" charset="0"/>
                  <a:cs typeface="Arial" panose="020B0604020202020204" pitchFamily="34" charset="0"/>
                </a:rPr>
                <a:t>whc.unesco.org/</a:t>
              </a:r>
              <a:r>
                <a:rPr lang="en-US" sz="1050" dirty="0" err="1">
                  <a:solidFill>
                    <a:srgbClr val="0563C1"/>
                  </a:solidFill>
                  <a:latin typeface="Calibri" panose="020F0502020204030204" pitchFamily="34" charset="0"/>
                  <a:ea typeface="Calibri" panose="020F0502020204030204" pitchFamily="34" charset="0"/>
                  <a:cs typeface="Arial" panose="020B0604020202020204" pitchFamily="34" charset="0"/>
                </a:rPr>
                <a:t>en</a:t>
              </a:r>
              <a:r>
                <a:rPr lang="en-US" sz="1050" dirty="0">
                  <a:solidFill>
                    <a:srgbClr val="0563C1"/>
                  </a:solidFill>
                  <a:latin typeface="Calibri" panose="020F0502020204030204" pitchFamily="34" charset="0"/>
                  <a:ea typeface="Calibri" panose="020F0502020204030204" pitchFamily="34" charset="0"/>
                  <a:cs typeface="Arial" panose="020B0604020202020204" pitchFamily="34" charset="0"/>
                </a:rPr>
                <a:t>/prcycle3/ </a:t>
              </a:r>
              <a:endParaRPr lang="en-GB" sz="1050" i="1" dirty="0">
                <a:solidFill>
                  <a:schemeClr val="accent3">
                    <a:lumMod val="50000"/>
                  </a:schemeClr>
                </a:solidFill>
                <a:latin typeface="+mj-lt"/>
              </a:endParaRPr>
            </a:p>
            <a:p>
              <a:endParaRPr lang="en-US" sz="1000" dirty="0">
                <a:solidFill>
                  <a:srgbClr val="0563C1"/>
                </a:solidFill>
                <a:latin typeface="Calibri" panose="020F0502020204030204" pitchFamily="34" charset="0"/>
                <a:ea typeface="Calibri" panose="020F0502020204030204" pitchFamily="34" charset="0"/>
                <a:cs typeface="Arial" panose="020B0604020202020204" pitchFamily="34" charset="0"/>
              </a:endParaRPr>
            </a:p>
          </p:txBody>
        </p:sp>
        <p:sp>
          <p:nvSpPr>
            <p:cNvPr id="39" name="Rectangle 38"/>
            <p:cNvSpPr/>
            <p:nvPr/>
          </p:nvSpPr>
          <p:spPr>
            <a:xfrm>
              <a:off x="5800725" y="738134"/>
              <a:ext cx="2672081" cy="482064"/>
            </a:xfrm>
            <a:prstGeom prst="rect">
              <a:avLst/>
            </a:prstGeom>
            <a:solidFill>
              <a:schemeClr val="accent6">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6088"/>
              <a:r>
                <a:rPr lang="en-GB" sz="1200" b="1" dirty="0">
                  <a:solidFill>
                    <a:schemeClr val="bg1"/>
                  </a:solidFill>
                  <a:latin typeface="Calibri" panose="020F0502020204030204" pitchFamily="34" charset="0"/>
                  <a:cs typeface="Calibri" panose="020F0502020204030204" pitchFamily="34" charset="0"/>
                </a:rPr>
                <a:t>Online tools and guidance</a:t>
              </a:r>
              <a:endParaRPr lang="en-US" sz="1200" b="1" dirty="0">
                <a:solidFill>
                  <a:schemeClr val="bg1"/>
                </a:solidFill>
                <a:latin typeface="Calibri" panose="020F0502020204030204" pitchFamily="34" charset="0"/>
                <a:cs typeface="Calibri" panose="020F0502020204030204" pitchFamily="34" charset="0"/>
              </a:endParaRPr>
            </a:p>
          </p:txBody>
        </p:sp>
        <p:pic>
          <p:nvPicPr>
            <p:cNvPr id="40" name="Picture 39"/>
            <p:cNvPicPr>
              <a:picLocks noChangeAspect="1"/>
            </p:cNvPicPr>
            <p:nvPr/>
          </p:nvPicPr>
          <p:blipFill>
            <a:blip r:embed="rId5"/>
            <a:stretch>
              <a:fillRect/>
            </a:stretch>
          </p:blipFill>
          <p:spPr>
            <a:xfrm>
              <a:off x="5879830" y="808100"/>
              <a:ext cx="339372" cy="342131"/>
            </a:xfrm>
            <a:prstGeom prst="rect">
              <a:avLst/>
            </a:prstGeom>
          </p:spPr>
        </p:pic>
      </p:grpSp>
    </p:spTree>
    <p:extLst>
      <p:ext uri="{BB962C8B-B14F-4D97-AF65-F5344CB8AC3E}">
        <p14:creationId xmlns:p14="http://schemas.microsoft.com/office/powerpoint/2010/main" val="304157865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1"/>
          <p:cNvSpPr txBox="1"/>
          <p:nvPr/>
        </p:nvSpPr>
        <p:spPr>
          <a:xfrm>
            <a:off x="515258" y="138822"/>
            <a:ext cx="8628742" cy="430887"/>
          </a:xfrm>
          <a:prstGeom prst="rect">
            <a:avLst/>
          </a:prstGeom>
          <a:noFill/>
          <a:ln>
            <a:noFill/>
          </a:ln>
        </p:spPr>
        <p:txBody>
          <a:bodyPr wrap="square" rtlCol="0">
            <a:spAutoFit/>
          </a:bodyPr>
          <a:lstStyle/>
          <a:p>
            <a:r>
              <a:rPr lang="zh-CN" altLang="en-US" sz="2200" b="1" dirty="0">
                <a:solidFill>
                  <a:srgbClr val="61A0DB"/>
                </a:solidFill>
                <a:cs typeface="Calibri" panose="020F0502020204030204" pitchFamily="34" charset="0"/>
              </a:rPr>
              <a:t>工具与导则</a:t>
            </a:r>
            <a:r>
              <a:rPr lang="en-GB" sz="1600" b="1" dirty="0">
                <a:solidFill>
                  <a:srgbClr val="61A0DB"/>
                </a:solidFill>
                <a:cs typeface="Calibri" panose="020F0502020204030204" pitchFamily="34" charset="0"/>
              </a:rPr>
              <a:t> </a:t>
            </a:r>
            <a:r>
              <a:rPr lang="en-GB" sz="1600" b="1" dirty="0">
                <a:cs typeface="Calibri" panose="020F0502020204030204" pitchFamily="34" charset="0"/>
              </a:rPr>
              <a:t>-</a:t>
            </a:r>
            <a:r>
              <a:rPr lang="en-GB" sz="1600" b="1" dirty="0">
                <a:solidFill>
                  <a:srgbClr val="61A0DB"/>
                </a:solidFill>
                <a:cs typeface="Calibri" panose="020F0502020204030204" pitchFamily="34" charset="0"/>
              </a:rPr>
              <a:t> </a:t>
            </a:r>
            <a:r>
              <a:rPr lang="zh-CN" altLang="en-US" sz="1600" b="1" dirty="0">
                <a:solidFill>
                  <a:schemeClr val="accent3">
                    <a:lumMod val="50000"/>
                  </a:schemeClr>
                </a:solidFill>
                <a:cs typeface="Calibri Light" panose="020F0302020204030204" pitchFamily="34" charset="0"/>
              </a:rPr>
              <a:t>准备填写定期报告调查问卷</a:t>
            </a:r>
            <a:endParaRPr lang="en-GB" sz="1600" b="1" dirty="0">
              <a:solidFill>
                <a:schemeClr val="accent3">
                  <a:lumMod val="50000"/>
                </a:schemeClr>
              </a:solidFill>
              <a:cs typeface="Calibri Light" panose="020F0302020204030204" pitchFamily="34" charset="0"/>
            </a:endParaRPr>
          </a:p>
        </p:txBody>
      </p:sp>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570" y="927179"/>
            <a:ext cx="1073585" cy="1558846"/>
          </a:xfrm>
          <a:prstGeom prst="rect">
            <a:avLst/>
          </a:prstGeom>
          <a:ln>
            <a:noFill/>
          </a:ln>
          <a:effectLst>
            <a:outerShdw blurRad="50800" dist="38100" dir="2700000" algn="tl" rotWithShape="0">
              <a:prstClr val="black">
                <a:alpha val="40000"/>
              </a:prstClr>
            </a:outerShdw>
          </a:effectLst>
        </p:spPr>
      </p:pic>
      <p:grpSp>
        <p:nvGrpSpPr>
          <p:cNvPr id="37" name="Group 36"/>
          <p:cNvGrpSpPr/>
          <p:nvPr/>
        </p:nvGrpSpPr>
        <p:grpSpPr>
          <a:xfrm>
            <a:off x="3124200" y="927179"/>
            <a:ext cx="1990725" cy="1558846"/>
            <a:chOff x="3660892" y="4139249"/>
            <a:chExt cx="1432257" cy="1092206"/>
          </a:xfrm>
          <a:effectLst>
            <a:outerShdw blurRad="50800" dist="38100" dir="8100000" algn="tr" rotWithShape="0">
              <a:prstClr val="black">
                <a:alpha val="40000"/>
              </a:prstClr>
            </a:outerShdw>
          </a:effectLst>
        </p:grpSpPr>
        <p:grpSp>
          <p:nvGrpSpPr>
            <p:cNvPr id="38" name="Group 37"/>
            <p:cNvGrpSpPr/>
            <p:nvPr/>
          </p:nvGrpSpPr>
          <p:grpSpPr>
            <a:xfrm>
              <a:off x="3660892" y="4139249"/>
              <a:ext cx="1432257" cy="1092206"/>
              <a:chOff x="3660892" y="4139249"/>
              <a:chExt cx="1432257" cy="1092206"/>
            </a:xfrm>
          </p:grpSpPr>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0892" y="4139249"/>
                <a:ext cx="960000" cy="720000"/>
              </a:xfrm>
              <a:prstGeom prst="rect">
                <a:avLst/>
              </a:prstGeom>
              <a:ln>
                <a:noFill/>
              </a:ln>
              <a:effectLst>
                <a:outerShdw blurRad="292100" dist="139700" dir="2700000" algn="tl" rotWithShape="0">
                  <a:srgbClr val="333333">
                    <a:alpha val="65000"/>
                  </a:srgbClr>
                </a:outerShdw>
              </a:effectLst>
            </p:spPr>
          </p:pic>
          <p:pic>
            <p:nvPicPr>
              <p:cNvPr id="41" name="Picture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5426" y="4393163"/>
                <a:ext cx="1117723" cy="838292"/>
              </a:xfrm>
              <a:prstGeom prst="rect">
                <a:avLst/>
              </a:prstGeom>
              <a:effectLst>
                <a:outerShdw blurRad="50800" dist="38100" dir="2700000" algn="tl" rotWithShape="0">
                  <a:prstClr val="black">
                    <a:alpha val="40000"/>
                  </a:prstClr>
                </a:outerShdw>
              </a:effectLst>
            </p:spPr>
          </p:pic>
        </p:grpSp>
        <p:sp>
          <p:nvSpPr>
            <p:cNvPr id="39" name="Isosceles Triangle 38"/>
            <p:cNvSpPr/>
            <p:nvPr/>
          </p:nvSpPr>
          <p:spPr>
            <a:xfrm rot="19789089">
              <a:off x="4560392" y="4361874"/>
              <a:ext cx="121000" cy="99088"/>
            </a:xfrm>
            <a:prstGeom prst="triangle">
              <a:avLst/>
            </a:prstGeom>
            <a:solidFill>
              <a:srgbClr val="131313">
                <a:alpha val="49804"/>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nvGrpSpPr>
          <p:cNvPr id="42" name="Group 41"/>
          <p:cNvGrpSpPr/>
          <p:nvPr/>
        </p:nvGrpSpPr>
        <p:grpSpPr>
          <a:xfrm>
            <a:off x="3378062" y="2887810"/>
            <a:ext cx="1497960" cy="1843757"/>
            <a:chOff x="976806" y="1285956"/>
            <a:chExt cx="2536410" cy="3268072"/>
          </a:xfrm>
          <a:effectLst>
            <a:outerShdw blurRad="50800" dist="38100" dir="2700000" algn="tl" rotWithShape="0">
              <a:prstClr val="black">
                <a:alpha val="40000"/>
              </a:prstClr>
            </a:outerShdw>
          </a:effectLst>
        </p:grpSpPr>
        <p:pic>
          <p:nvPicPr>
            <p:cNvPr id="43" name="Picture 42"/>
            <p:cNvPicPr>
              <a:picLocks noChangeAspect="1"/>
            </p:cNvPicPr>
            <p:nvPr/>
          </p:nvPicPr>
          <p:blipFill rotWithShape="1">
            <a:blip r:embed="rId6" cstate="print">
              <a:extLst>
                <a:ext uri="{28A0092B-C50C-407E-A947-70E740481C1C}">
                  <a14:useLocalDpi xmlns:a14="http://schemas.microsoft.com/office/drawing/2010/main" val="0"/>
                </a:ext>
              </a:extLst>
            </a:blip>
            <a:srcRect t="1366"/>
            <a:stretch/>
          </p:blipFill>
          <p:spPr>
            <a:xfrm>
              <a:off x="1141573" y="1300891"/>
              <a:ext cx="2371643" cy="3253137"/>
            </a:xfrm>
            <a:prstGeom prst="rect">
              <a:avLst/>
            </a:prstGeom>
            <a:ln w="3175">
              <a:solidFill>
                <a:schemeClr val="bg1">
                  <a:lumMod val="75000"/>
                </a:schemeClr>
              </a:solidFill>
            </a:ln>
          </p:spPr>
        </p:pic>
        <p:sp>
          <p:nvSpPr>
            <p:cNvPr id="44" name="Rectangle 43"/>
            <p:cNvSpPr/>
            <p:nvPr/>
          </p:nvSpPr>
          <p:spPr>
            <a:xfrm>
              <a:off x="976806" y="1285956"/>
              <a:ext cx="179615" cy="3268072"/>
            </a:xfrm>
            <a:prstGeom prst="rect">
              <a:avLst/>
            </a:prstGeom>
            <a:solidFill>
              <a:schemeClr val="accent3">
                <a:lumMod val="20000"/>
                <a:lumOff val="8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p:cNvGrpSpPr/>
          <p:nvPr/>
        </p:nvGrpSpPr>
        <p:grpSpPr>
          <a:xfrm>
            <a:off x="727170" y="2929065"/>
            <a:ext cx="1202703" cy="1553061"/>
            <a:chOff x="2804156" y="1401351"/>
            <a:chExt cx="1928223" cy="2489931"/>
          </a:xfrm>
          <a:effectLst>
            <a:outerShdw blurRad="50800" dist="38100" dir="2700000" algn="tl" rotWithShape="0">
              <a:prstClr val="black">
                <a:alpha val="40000"/>
              </a:prstClr>
            </a:outerShdw>
          </a:effectLst>
        </p:grpSpPr>
        <p:pic>
          <p:nvPicPr>
            <p:cNvPr id="45" name="Picture 44"/>
            <p:cNvPicPr>
              <a:picLocks noChangeAspect="1"/>
            </p:cNvPicPr>
            <p:nvPr/>
          </p:nvPicPr>
          <p:blipFill rotWithShape="1">
            <a:blip r:embed="rId7" cstate="print">
              <a:extLst>
                <a:ext uri="{28A0092B-C50C-407E-A947-70E740481C1C}">
                  <a14:useLocalDpi xmlns:a14="http://schemas.microsoft.com/office/drawing/2010/main" val="0"/>
                </a:ext>
              </a:extLst>
            </a:blip>
            <a:srcRect b="3464"/>
            <a:stretch/>
          </p:blipFill>
          <p:spPr>
            <a:xfrm flipH="1">
              <a:off x="2804156" y="1401351"/>
              <a:ext cx="1248733" cy="2161390"/>
            </a:xfrm>
            <a:prstGeom prst="rect">
              <a:avLst/>
            </a:prstGeom>
            <a:ln>
              <a:noFill/>
            </a:ln>
            <a:effectLst>
              <a:outerShdw blurRad="38100" dist="25400" algn="tl" rotWithShape="0">
                <a:prstClr val="black">
                  <a:alpha val="50000"/>
                </a:prstClr>
              </a:outerShdw>
            </a:effectLst>
          </p:spPr>
        </p:pic>
        <p:pic>
          <p:nvPicPr>
            <p:cNvPr id="46" name="Picture 45"/>
            <p:cNvPicPr>
              <a:picLocks noChangeAspect="1"/>
            </p:cNvPicPr>
            <p:nvPr/>
          </p:nvPicPr>
          <p:blipFill rotWithShape="1">
            <a:blip r:embed="rId8" cstate="print">
              <a:extLst>
                <a:ext uri="{28A0092B-C50C-407E-A947-70E740481C1C}">
                  <a14:useLocalDpi xmlns:a14="http://schemas.microsoft.com/office/drawing/2010/main" val="0"/>
                </a:ext>
              </a:extLst>
            </a:blip>
            <a:srcRect b="6459"/>
            <a:stretch/>
          </p:blipFill>
          <p:spPr>
            <a:xfrm flipH="1">
              <a:off x="3464050" y="1735126"/>
              <a:ext cx="1268329" cy="2156156"/>
            </a:xfrm>
            <a:prstGeom prst="rect">
              <a:avLst/>
            </a:prstGeom>
            <a:ln>
              <a:noFill/>
            </a:ln>
            <a:effectLst>
              <a:outerShdw blurRad="38100" dist="25400" algn="tl" rotWithShape="0">
                <a:prstClr val="black">
                  <a:alpha val="50000"/>
                </a:prstClr>
              </a:outerShdw>
            </a:effectLst>
          </p:spPr>
        </p:pic>
      </p:grpSp>
      <p:grpSp>
        <p:nvGrpSpPr>
          <p:cNvPr id="62" name="Group 61"/>
          <p:cNvGrpSpPr/>
          <p:nvPr/>
        </p:nvGrpSpPr>
        <p:grpSpPr>
          <a:xfrm>
            <a:off x="5953125" y="957047"/>
            <a:ext cx="2672081" cy="2612907"/>
            <a:chOff x="5800725" y="738134"/>
            <a:chExt cx="2672081" cy="2612907"/>
          </a:xfrm>
        </p:grpSpPr>
        <p:sp>
          <p:nvSpPr>
            <p:cNvPr id="63" name="Rectangle 62"/>
            <p:cNvSpPr/>
            <p:nvPr/>
          </p:nvSpPr>
          <p:spPr>
            <a:xfrm>
              <a:off x="5800725" y="1256231"/>
              <a:ext cx="2672081" cy="209481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a:latin typeface="Arial" panose="020B0604020202020204" pitchFamily="34" charset="0"/>
                <a:cs typeface="Arial" panose="020B0604020202020204" pitchFamily="34" charset="0"/>
              </a:endParaRPr>
            </a:p>
          </p:txBody>
        </p:sp>
        <p:sp>
          <p:nvSpPr>
            <p:cNvPr id="64" name="TextBox 63"/>
            <p:cNvSpPr txBox="1"/>
            <p:nvPr/>
          </p:nvSpPr>
          <p:spPr>
            <a:xfrm>
              <a:off x="5879830" y="1336093"/>
              <a:ext cx="2517300" cy="2000548"/>
            </a:xfrm>
            <a:prstGeom prst="rect">
              <a:avLst/>
            </a:prstGeom>
            <a:noFill/>
          </p:spPr>
          <p:txBody>
            <a:bodyPr wrap="square" rtlCol="0">
              <a:noAutofit/>
            </a:bodyPr>
            <a:lstStyle/>
            <a:p>
              <a:r>
                <a:rPr lang="zh-CN" altLang="en-US" sz="1200" b="1" dirty="0">
                  <a:solidFill>
                    <a:schemeClr val="tx1">
                      <a:lumMod val="65000"/>
                      <a:lumOff val="35000"/>
                    </a:schemeClr>
                  </a:solidFill>
                  <a:latin typeface="+mn-ea"/>
                </a:rPr>
                <a:t>遗产地管理者手册</a:t>
              </a:r>
              <a:r>
                <a:rPr lang="en-US" sz="1200" dirty="0">
                  <a:solidFill>
                    <a:schemeClr val="tx1">
                      <a:lumMod val="65000"/>
                      <a:lumOff val="35000"/>
                    </a:schemeClr>
                  </a:solidFill>
                  <a:latin typeface="+mn-ea"/>
                </a:rPr>
                <a:t>– </a:t>
              </a:r>
              <a:r>
                <a:rPr lang="zh-CN" altLang="en-US" sz="1200" dirty="0">
                  <a:solidFill>
                    <a:schemeClr val="tx1">
                      <a:lumMod val="65000"/>
                      <a:lumOff val="35000"/>
                    </a:schemeClr>
                  </a:solidFill>
                  <a:latin typeface="+mn-ea"/>
                </a:rPr>
                <a:t>英、法、阿拉伯语</a:t>
              </a:r>
              <a:endParaRPr lang="en-US" sz="1200" dirty="0">
                <a:solidFill>
                  <a:schemeClr val="tx1">
                    <a:lumMod val="65000"/>
                    <a:lumOff val="35000"/>
                  </a:schemeClr>
                </a:solidFill>
                <a:latin typeface="+mn-ea"/>
              </a:endParaRPr>
            </a:p>
            <a:p>
              <a:endParaRPr lang="en-GB" sz="1200" dirty="0">
                <a:solidFill>
                  <a:schemeClr val="tx1">
                    <a:lumMod val="65000"/>
                    <a:lumOff val="35000"/>
                  </a:schemeClr>
                </a:solidFill>
                <a:latin typeface="+mn-ea"/>
              </a:endParaRPr>
            </a:p>
            <a:p>
              <a:r>
                <a:rPr lang="zh-CN" altLang="en-US" sz="1200" b="1" dirty="0">
                  <a:solidFill>
                    <a:schemeClr val="tx1">
                      <a:lumMod val="65000"/>
                      <a:lumOff val="35000"/>
                    </a:schemeClr>
                  </a:solidFill>
                  <a:latin typeface="+mn-ea"/>
                </a:rPr>
                <a:t>视频教程</a:t>
              </a:r>
              <a:r>
                <a:rPr lang="en-US" altLang="zh-CN" sz="1200" b="1" dirty="0">
                  <a:solidFill>
                    <a:schemeClr val="tx1">
                      <a:lumMod val="65000"/>
                      <a:lumOff val="35000"/>
                    </a:schemeClr>
                  </a:solidFill>
                  <a:latin typeface="+mn-ea"/>
                </a:rPr>
                <a:t>-</a:t>
              </a:r>
              <a:r>
                <a:rPr lang="zh-CN" altLang="en-US" sz="1200" dirty="0">
                  <a:solidFill>
                    <a:schemeClr val="tx1">
                      <a:lumMod val="65000"/>
                      <a:lumOff val="35000"/>
                    </a:schemeClr>
                  </a:solidFill>
                  <a:latin typeface="+mn-ea"/>
                </a:rPr>
                <a:t>英法双语、阿拉伯语字幕</a:t>
              </a:r>
              <a:endParaRPr lang="en-US" sz="1200" dirty="0">
                <a:solidFill>
                  <a:schemeClr val="tx1">
                    <a:lumMod val="65000"/>
                    <a:lumOff val="35000"/>
                  </a:schemeClr>
                </a:solidFill>
                <a:latin typeface="+mn-ea"/>
              </a:endParaRPr>
            </a:p>
            <a:p>
              <a:endParaRPr lang="en-GB" sz="1200" dirty="0">
                <a:solidFill>
                  <a:schemeClr val="tx1">
                    <a:lumMod val="65000"/>
                    <a:lumOff val="35000"/>
                  </a:schemeClr>
                </a:solidFill>
                <a:latin typeface="+mn-ea"/>
              </a:endParaRPr>
            </a:p>
            <a:p>
              <a:r>
                <a:rPr lang="zh-CN" altLang="en-US" sz="1200" b="1" dirty="0">
                  <a:solidFill>
                    <a:schemeClr val="tx1">
                      <a:lumMod val="65000"/>
                      <a:lumOff val="35000"/>
                    </a:schemeClr>
                  </a:solidFill>
                  <a:latin typeface="+mn-ea"/>
                </a:rPr>
                <a:t>调查问卷 </a:t>
              </a:r>
              <a:r>
                <a:rPr lang="zh-CN" altLang="en-US" sz="1200" dirty="0">
                  <a:solidFill>
                    <a:schemeClr val="tx1">
                      <a:lumMod val="65000"/>
                      <a:lumOff val="35000"/>
                    </a:schemeClr>
                  </a:solidFill>
                  <a:latin typeface="+mn-ea"/>
                </a:rPr>
                <a:t>示范版</a:t>
              </a:r>
              <a:endParaRPr lang="en-US" sz="1200" dirty="0">
                <a:solidFill>
                  <a:schemeClr val="tx1">
                    <a:lumMod val="65000"/>
                    <a:lumOff val="35000"/>
                  </a:schemeClr>
                </a:solidFill>
                <a:latin typeface="+mn-ea"/>
              </a:endParaRPr>
            </a:p>
            <a:p>
              <a:endParaRPr lang="en-GB" sz="1200" dirty="0">
                <a:solidFill>
                  <a:schemeClr val="tx1">
                    <a:lumMod val="65000"/>
                    <a:lumOff val="35000"/>
                  </a:schemeClr>
                </a:solidFill>
                <a:latin typeface="+mn-ea"/>
              </a:endParaRPr>
            </a:p>
            <a:p>
              <a:r>
                <a:rPr lang="zh-CN" altLang="en-US" sz="1200" b="1" dirty="0">
                  <a:solidFill>
                    <a:schemeClr val="tx1">
                      <a:lumMod val="65000"/>
                      <a:lumOff val="35000"/>
                    </a:schemeClr>
                  </a:solidFill>
                  <a:latin typeface="+mn-ea"/>
                </a:rPr>
                <a:t>关键术语列表 </a:t>
              </a:r>
              <a:r>
                <a:rPr lang="zh-CN" altLang="en-US" sz="1200" dirty="0">
                  <a:solidFill>
                    <a:schemeClr val="tx1">
                      <a:lumMod val="65000"/>
                      <a:lumOff val="35000"/>
                    </a:schemeClr>
                  </a:solidFill>
                  <a:latin typeface="+mn-ea"/>
                </a:rPr>
                <a:t>英法双语</a:t>
              </a:r>
              <a:endParaRPr lang="en-GB" sz="1200" dirty="0">
                <a:solidFill>
                  <a:schemeClr val="tx1">
                    <a:lumMod val="65000"/>
                    <a:lumOff val="35000"/>
                  </a:schemeClr>
                </a:solidFill>
                <a:latin typeface="+mn-ea"/>
              </a:endParaRPr>
            </a:p>
            <a:p>
              <a:endParaRPr lang="en-US" sz="1200" dirty="0">
                <a:solidFill>
                  <a:srgbClr val="0563C1"/>
                </a:solidFill>
                <a:latin typeface="+mn-ea"/>
                <a:cs typeface="Arial" panose="020B0604020202020204" pitchFamily="34" charset="0"/>
              </a:endParaRPr>
            </a:p>
          </p:txBody>
        </p:sp>
        <p:sp>
          <p:nvSpPr>
            <p:cNvPr id="65" name="Rectangle 64"/>
            <p:cNvSpPr/>
            <p:nvPr/>
          </p:nvSpPr>
          <p:spPr>
            <a:xfrm>
              <a:off x="5800725" y="738134"/>
              <a:ext cx="2672081" cy="482064"/>
            </a:xfrm>
            <a:prstGeom prst="rect">
              <a:avLst/>
            </a:prstGeom>
            <a:solidFill>
              <a:schemeClr val="accent6">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6088"/>
              <a:r>
                <a:rPr lang="zh-CN" altLang="en-US" sz="1600" b="1" dirty="0">
                  <a:solidFill>
                    <a:schemeClr val="bg1"/>
                  </a:solidFill>
                  <a:latin typeface="Calibri" panose="020F0502020204030204" pitchFamily="34" charset="0"/>
                  <a:cs typeface="Calibri" panose="020F0502020204030204" pitchFamily="34" charset="0"/>
                </a:rPr>
                <a:t>在线工具与指导</a:t>
              </a:r>
              <a:endParaRPr lang="en-US" sz="1600" b="1" dirty="0">
                <a:solidFill>
                  <a:schemeClr val="bg1"/>
                </a:solidFill>
                <a:latin typeface="Calibri" panose="020F0502020204030204" pitchFamily="34" charset="0"/>
                <a:cs typeface="Calibri" panose="020F0502020204030204" pitchFamily="34" charset="0"/>
              </a:endParaRPr>
            </a:p>
          </p:txBody>
        </p:sp>
        <p:pic>
          <p:nvPicPr>
            <p:cNvPr id="66" name="Picture 65"/>
            <p:cNvPicPr>
              <a:picLocks noChangeAspect="1"/>
            </p:cNvPicPr>
            <p:nvPr/>
          </p:nvPicPr>
          <p:blipFill>
            <a:blip r:embed="rId9"/>
            <a:stretch>
              <a:fillRect/>
            </a:stretch>
          </p:blipFill>
          <p:spPr>
            <a:xfrm>
              <a:off x="5879830" y="808100"/>
              <a:ext cx="339372" cy="342131"/>
            </a:xfrm>
            <a:prstGeom prst="rect">
              <a:avLst/>
            </a:prstGeom>
          </p:spPr>
        </p:pic>
      </p:grpSp>
    </p:spTree>
    <p:extLst>
      <p:ext uri="{BB962C8B-B14F-4D97-AF65-F5344CB8AC3E}">
        <p14:creationId xmlns:p14="http://schemas.microsoft.com/office/powerpoint/2010/main" val="333679894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1"/>
          <p:cNvSpPr txBox="1"/>
          <p:nvPr/>
        </p:nvSpPr>
        <p:spPr>
          <a:xfrm>
            <a:off x="515258" y="138822"/>
            <a:ext cx="8628742" cy="430887"/>
          </a:xfrm>
          <a:prstGeom prst="rect">
            <a:avLst/>
          </a:prstGeom>
          <a:noFill/>
          <a:ln>
            <a:noFill/>
          </a:ln>
        </p:spPr>
        <p:txBody>
          <a:bodyPr wrap="square" rtlCol="0">
            <a:spAutoFit/>
          </a:bodyPr>
          <a:lstStyle/>
          <a:p>
            <a:r>
              <a:rPr lang="en-GB" sz="2200" b="1" dirty="0">
                <a:solidFill>
                  <a:srgbClr val="61A0DB"/>
                </a:solidFill>
                <a:latin typeface="+mj-lt"/>
                <a:cs typeface="Calibri" panose="020F0502020204030204" pitchFamily="34" charset="0"/>
              </a:rPr>
              <a:t>Tools and Guidance </a:t>
            </a:r>
            <a:r>
              <a:rPr lang="en-GB" sz="2200" b="1" dirty="0">
                <a:latin typeface="+mj-lt"/>
                <a:cs typeface="Calibri" panose="020F0502020204030204" pitchFamily="34" charset="0"/>
              </a:rPr>
              <a:t>-</a:t>
            </a:r>
            <a:r>
              <a:rPr lang="en-GB" sz="2200" b="1" dirty="0">
                <a:solidFill>
                  <a:srgbClr val="61A0DB"/>
                </a:solidFill>
                <a:latin typeface="+mj-lt"/>
                <a:cs typeface="Calibri" panose="020F0502020204030204" pitchFamily="34" charset="0"/>
              </a:rPr>
              <a:t> </a:t>
            </a:r>
            <a:r>
              <a:rPr lang="en-GB" sz="1600" b="1" dirty="0">
                <a:solidFill>
                  <a:schemeClr val="accent3">
                    <a:lumMod val="50000"/>
                  </a:schemeClr>
                </a:solidFill>
                <a:cs typeface="Calibri Light" panose="020F0302020204030204" pitchFamily="34" charset="0"/>
              </a:rPr>
              <a:t>Preparing to fill the Periodic Reporting Questionnaire</a:t>
            </a:r>
          </a:p>
        </p:txBody>
      </p:sp>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570" y="927179"/>
            <a:ext cx="1073585" cy="1558846"/>
          </a:xfrm>
          <a:prstGeom prst="rect">
            <a:avLst/>
          </a:prstGeom>
          <a:ln>
            <a:noFill/>
          </a:ln>
          <a:effectLst>
            <a:outerShdw blurRad="50800" dist="38100" dir="2700000" algn="tl" rotWithShape="0">
              <a:prstClr val="black">
                <a:alpha val="40000"/>
              </a:prstClr>
            </a:outerShdw>
          </a:effectLst>
        </p:spPr>
      </p:pic>
      <p:grpSp>
        <p:nvGrpSpPr>
          <p:cNvPr id="37" name="Group 36"/>
          <p:cNvGrpSpPr/>
          <p:nvPr/>
        </p:nvGrpSpPr>
        <p:grpSpPr>
          <a:xfrm>
            <a:off x="3124200" y="927179"/>
            <a:ext cx="1990725" cy="1558846"/>
            <a:chOff x="3660892" y="4139249"/>
            <a:chExt cx="1432257" cy="1092206"/>
          </a:xfrm>
          <a:effectLst>
            <a:outerShdw blurRad="50800" dist="38100" dir="8100000" algn="tr" rotWithShape="0">
              <a:prstClr val="black">
                <a:alpha val="40000"/>
              </a:prstClr>
            </a:outerShdw>
          </a:effectLst>
        </p:grpSpPr>
        <p:grpSp>
          <p:nvGrpSpPr>
            <p:cNvPr id="38" name="Group 37"/>
            <p:cNvGrpSpPr/>
            <p:nvPr/>
          </p:nvGrpSpPr>
          <p:grpSpPr>
            <a:xfrm>
              <a:off x="3660892" y="4139249"/>
              <a:ext cx="1432257" cy="1092206"/>
              <a:chOff x="3660892" y="4139249"/>
              <a:chExt cx="1432257" cy="1092206"/>
            </a:xfrm>
          </p:grpSpPr>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0892" y="4139249"/>
                <a:ext cx="960000" cy="720000"/>
              </a:xfrm>
              <a:prstGeom prst="rect">
                <a:avLst/>
              </a:prstGeom>
              <a:ln>
                <a:noFill/>
              </a:ln>
              <a:effectLst>
                <a:outerShdw blurRad="292100" dist="139700" dir="2700000" algn="tl" rotWithShape="0">
                  <a:srgbClr val="333333">
                    <a:alpha val="65000"/>
                  </a:srgbClr>
                </a:outerShdw>
              </a:effectLst>
            </p:spPr>
          </p:pic>
          <p:pic>
            <p:nvPicPr>
              <p:cNvPr id="41" name="Picture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5426" y="4393163"/>
                <a:ext cx="1117723" cy="838292"/>
              </a:xfrm>
              <a:prstGeom prst="rect">
                <a:avLst/>
              </a:prstGeom>
              <a:effectLst>
                <a:outerShdw blurRad="50800" dist="38100" dir="2700000" algn="tl" rotWithShape="0">
                  <a:prstClr val="black">
                    <a:alpha val="40000"/>
                  </a:prstClr>
                </a:outerShdw>
              </a:effectLst>
            </p:spPr>
          </p:pic>
        </p:grpSp>
        <p:sp>
          <p:nvSpPr>
            <p:cNvPr id="39" name="Isosceles Triangle 38"/>
            <p:cNvSpPr/>
            <p:nvPr/>
          </p:nvSpPr>
          <p:spPr>
            <a:xfrm rot="19789089">
              <a:off x="4560392" y="4361874"/>
              <a:ext cx="121000" cy="99088"/>
            </a:xfrm>
            <a:prstGeom prst="triangle">
              <a:avLst/>
            </a:prstGeom>
            <a:solidFill>
              <a:srgbClr val="131313">
                <a:alpha val="49804"/>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nvGrpSpPr>
          <p:cNvPr id="42" name="Group 41"/>
          <p:cNvGrpSpPr/>
          <p:nvPr/>
        </p:nvGrpSpPr>
        <p:grpSpPr>
          <a:xfrm>
            <a:off x="3378062" y="2887810"/>
            <a:ext cx="1497960" cy="1843757"/>
            <a:chOff x="976806" y="1285956"/>
            <a:chExt cx="2536410" cy="3268072"/>
          </a:xfrm>
          <a:effectLst>
            <a:outerShdw blurRad="50800" dist="38100" dir="2700000" algn="tl" rotWithShape="0">
              <a:prstClr val="black">
                <a:alpha val="40000"/>
              </a:prstClr>
            </a:outerShdw>
          </a:effectLst>
        </p:grpSpPr>
        <p:pic>
          <p:nvPicPr>
            <p:cNvPr id="43" name="Picture 42"/>
            <p:cNvPicPr>
              <a:picLocks noChangeAspect="1"/>
            </p:cNvPicPr>
            <p:nvPr/>
          </p:nvPicPr>
          <p:blipFill rotWithShape="1">
            <a:blip r:embed="rId6" cstate="print">
              <a:extLst>
                <a:ext uri="{28A0092B-C50C-407E-A947-70E740481C1C}">
                  <a14:useLocalDpi xmlns:a14="http://schemas.microsoft.com/office/drawing/2010/main" val="0"/>
                </a:ext>
              </a:extLst>
            </a:blip>
            <a:srcRect t="1366"/>
            <a:stretch/>
          </p:blipFill>
          <p:spPr>
            <a:xfrm>
              <a:off x="1141573" y="1300891"/>
              <a:ext cx="2371643" cy="3253137"/>
            </a:xfrm>
            <a:prstGeom prst="rect">
              <a:avLst/>
            </a:prstGeom>
            <a:ln w="3175">
              <a:solidFill>
                <a:schemeClr val="bg1">
                  <a:lumMod val="75000"/>
                </a:schemeClr>
              </a:solidFill>
            </a:ln>
          </p:spPr>
        </p:pic>
        <p:sp>
          <p:nvSpPr>
            <p:cNvPr id="44" name="Rectangle 43"/>
            <p:cNvSpPr/>
            <p:nvPr/>
          </p:nvSpPr>
          <p:spPr>
            <a:xfrm>
              <a:off x="976806" y="1285956"/>
              <a:ext cx="179615" cy="3268072"/>
            </a:xfrm>
            <a:prstGeom prst="rect">
              <a:avLst/>
            </a:prstGeom>
            <a:solidFill>
              <a:schemeClr val="accent3">
                <a:lumMod val="20000"/>
                <a:lumOff val="8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p:cNvGrpSpPr/>
          <p:nvPr/>
        </p:nvGrpSpPr>
        <p:grpSpPr>
          <a:xfrm>
            <a:off x="727170" y="2929065"/>
            <a:ext cx="1202703" cy="1553061"/>
            <a:chOff x="2804156" y="1401351"/>
            <a:chExt cx="1928223" cy="2489931"/>
          </a:xfrm>
          <a:effectLst>
            <a:outerShdw blurRad="50800" dist="38100" dir="2700000" algn="tl" rotWithShape="0">
              <a:prstClr val="black">
                <a:alpha val="40000"/>
              </a:prstClr>
            </a:outerShdw>
          </a:effectLst>
        </p:grpSpPr>
        <p:pic>
          <p:nvPicPr>
            <p:cNvPr id="45" name="Picture 44"/>
            <p:cNvPicPr>
              <a:picLocks noChangeAspect="1"/>
            </p:cNvPicPr>
            <p:nvPr/>
          </p:nvPicPr>
          <p:blipFill rotWithShape="1">
            <a:blip r:embed="rId7" cstate="print">
              <a:extLst>
                <a:ext uri="{28A0092B-C50C-407E-A947-70E740481C1C}">
                  <a14:useLocalDpi xmlns:a14="http://schemas.microsoft.com/office/drawing/2010/main" val="0"/>
                </a:ext>
              </a:extLst>
            </a:blip>
            <a:srcRect b="3464"/>
            <a:stretch/>
          </p:blipFill>
          <p:spPr>
            <a:xfrm flipH="1">
              <a:off x="2804156" y="1401351"/>
              <a:ext cx="1248733" cy="2161390"/>
            </a:xfrm>
            <a:prstGeom prst="rect">
              <a:avLst/>
            </a:prstGeom>
            <a:ln>
              <a:noFill/>
            </a:ln>
            <a:effectLst>
              <a:outerShdw blurRad="38100" dist="25400" algn="tl" rotWithShape="0">
                <a:prstClr val="black">
                  <a:alpha val="50000"/>
                </a:prstClr>
              </a:outerShdw>
            </a:effectLst>
          </p:spPr>
        </p:pic>
        <p:pic>
          <p:nvPicPr>
            <p:cNvPr id="46" name="Picture 45"/>
            <p:cNvPicPr>
              <a:picLocks noChangeAspect="1"/>
            </p:cNvPicPr>
            <p:nvPr/>
          </p:nvPicPr>
          <p:blipFill rotWithShape="1">
            <a:blip r:embed="rId8" cstate="print">
              <a:extLst>
                <a:ext uri="{28A0092B-C50C-407E-A947-70E740481C1C}">
                  <a14:useLocalDpi xmlns:a14="http://schemas.microsoft.com/office/drawing/2010/main" val="0"/>
                </a:ext>
              </a:extLst>
            </a:blip>
            <a:srcRect b="6459"/>
            <a:stretch/>
          </p:blipFill>
          <p:spPr>
            <a:xfrm flipH="1">
              <a:off x="3464050" y="1735126"/>
              <a:ext cx="1268329" cy="2156156"/>
            </a:xfrm>
            <a:prstGeom prst="rect">
              <a:avLst/>
            </a:prstGeom>
            <a:ln>
              <a:noFill/>
            </a:ln>
            <a:effectLst>
              <a:outerShdw blurRad="38100" dist="25400" algn="tl" rotWithShape="0">
                <a:prstClr val="black">
                  <a:alpha val="50000"/>
                </a:prstClr>
              </a:outerShdw>
            </a:effectLst>
          </p:spPr>
        </p:pic>
      </p:grpSp>
      <p:grpSp>
        <p:nvGrpSpPr>
          <p:cNvPr id="62" name="Group 61"/>
          <p:cNvGrpSpPr/>
          <p:nvPr/>
        </p:nvGrpSpPr>
        <p:grpSpPr>
          <a:xfrm>
            <a:off x="5953125" y="957047"/>
            <a:ext cx="2672081" cy="2612907"/>
            <a:chOff x="5800725" y="738134"/>
            <a:chExt cx="2672081" cy="2612907"/>
          </a:xfrm>
        </p:grpSpPr>
        <p:sp>
          <p:nvSpPr>
            <p:cNvPr id="63" name="Rectangle 62"/>
            <p:cNvSpPr/>
            <p:nvPr/>
          </p:nvSpPr>
          <p:spPr>
            <a:xfrm>
              <a:off x="5800725" y="1256231"/>
              <a:ext cx="2672081" cy="209481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a:latin typeface="Arial" panose="020B0604020202020204" pitchFamily="34" charset="0"/>
                <a:cs typeface="Arial" panose="020B0604020202020204" pitchFamily="34" charset="0"/>
              </a:endParaRPr>
            </a:p>
          </p:txBody>
        </p:sp>
        <p:sp>
          <p:nvSpPr>
            <p:cNvPr id="64" name="TextBox 63"/>
            <p:cNvSpPr txBox="1"/>
            <p:nvPr/>
          </p:nvSpPr>
          <p:spPr>
            <a:xfrm>
              <a:off x="5879830" y="1336093"/>
              <a:ext cx="2517300" cy="2000548"/>
            </a:xfrm>
            <a:prstGeom prst="rect">
              <a:avLst/>
            </a:prstGeom>
            <a:noFill/>
          </p:spPr>
          <p:txBody>
            <a:bodyPr wrap="square" rtlCol="0">
              <a:noAutofit/>
            </a:bodyPr>
            <a:lstStyle/>
            <a:p>
              <a:pPr algn="ctr"/>
              <a:r>
                <a:rPr lang="en-US" sz="1100" b="1" dirty="0">
                  <a:solidFill>
                    <a:schemeClr val="tx1">
                      <a:lumMod val="65000"/>
                      <a:lumOff val="35000"/>
                    </a:schemeClr>
                  </a:solidFill>
                </a:rPr>
                <a:t>Site Managers Handbook </a:t>
              </a:r>
            </a:p>
            <a:p>
              <a:pPr algn="ctr"/>
              <a:r>
                <a:rPr lang="en-US" sz="1000" dirty="0">
                  <a:solidFill>
                    <a:schemeClr val="tx1">
                      <a:lumMod val="65000"/>
                      <a:lumOff val="35000"/>
                    </a:schemeClr>
                  </a:solidFill>
                </a:rPr>
                <a:t>– English, French and Arabic</a:t>
              </a:r>
            </a:p>
            <a:p>
              <a:pPr algn="ctr"/>
              <a:endParaRPr lang="en-GB" sz="1000" dirty="0">
                <a:solidFill>
                  <a:schemeClr val="tx1">
                    <a:lumMod val="65000"/>
                    <a:lumOff val="35000"/>
                  </a:schemeClr>
                </a:solidFill>
              </a:endParaRPr>
            </a:p>
            <a:p>
              <a:pPr algn="ctr"/>
              <a:r>
                <a:rPr lang="en-US" sz="1100" b="1" dirty="0">
                  <a:solidFill>
                    <a:schemeClr val="tx1">
                      <a:lumMod val="65000"/>
                      <a:lumOff val="35000"/>
                    </a:schemeClr>
                  </a:solidFill>
                </a:rPr>
                <a:t>Video Tutorials</a:t>
              </a:r>
            </a:p>
            <a:p>
              <a:pPr algn="ctr"/>
              <a:r>
                <a:rPr lang="en-US" sz="1000" dirty="0">
                  <a:solidFill>
                    <a:schemeClr val="tx1">
                      <a:lumMod val="65000"/>
                      <a:lumOff val="35000"/>
                    </a:schemeClr>
                  </a:solidFill>
                </a:rPr>
                <a:t>English, French with Arabic subtitles</a:t>
              </a:r>
            </a:p>
            <a:p>
              <a:pPr algn="ctr"/>
              <a:endParaRPr lang="en-GB" sz="1000" dirty="0">
                <a:solidFill>
                  <a:schemeClr val="tx1">
                    <a:lumMod val="65000"/>
                    <a:lumOff val="35000"/>
                  </a:schemeClr>
                </a:solidFill>
              </a:endParaRPr>
            </a:p>
            <a:p>
              <a:pPr algn="ctr"/>
              <a:r>
                <a:rPr lang="en-GB" sz="1100" b="1" dirty="0">
                  <a:solidFill>
                    <a:schemeClr val="tx1">
                      <a:lumMod val="65000"/>
                      <a:lumOff val="35000"/>
                    </a:schemeClr>
                  </a:solidFill>
                </a:rPr>
                <a:t>Questionnaire</a:t>
              </a:r>
              <a:endParaRPr lang="en-US" sz="1100" b="1" dirty="0">
                <a:solidFill>
                  <a:schemeClr val="tx1">
                    <a:lumMod val="65000"/>
                    <a:lumOff val="35000"/>
                  </a:schemeClr>
                </a:solidFill>
              </a:endParaRPr>
            </a:p>
            <a:p>
              <a:pPr algn="ctr"/>
              <a:r>
                <a:rPr lang="en-US" sz="1000" dirty="0">
                  <a:solidFill>
                    <a:schemeClr val="tx1">
                      <a:lumMod val="65000"/>
                      <a:lumOff val="35000"/>
                    </a:schemeClr>
                  </a:solidFill>
                </a:rPr>
                <a:t>In demo version</a:t>
              </a:r>
            </a:p>
            <a:p>
              <a:pPr algn="ctr"/>
              <a:endParaRPr lang="en-GB" sz="1000" dirty="0">
                <a:solidFill>
                  <a:schemeClr val="tx1">
                    <a:lumMod val="65000"/>
                    <a:lumOff val="35000"/>
                  </a:schemeClr>
                </a:solidFill>
              </a:endParaRPr>
            </a:p>
            <a:p>
              <a:pPr algn="ctr"/>
              <a:r>
                <a:rPr lang="en-GB" sz="1100" b="1" dirty="0">
                  <a:solidFill>
                    <a:schemeClr val="tx1">
                      <a:lumMod val="65000"/>
                      <a:lumOff val="35000"/>
                    </a:schemeClr>
                  </a:solidFill>
                </a:rPr>
                <a:t>List of Key Terms</a:t>
              </a:r>
              <a:endParaRPr lang="en-US" sz="1100" b="1" dirty="0">
                <a:solidFill>
                  <a:schemeClr val="tx1">
                    <a:lumMod val="65000"/>
                    <a:lumOff val="35000"/>
                  </a:schemeClr>
                </a:solidFill>
              </a:endParaRPr>
            </a:p>
            <a:p>
              <a:pPr algn="ctr"/>
              <a:r>
                <a:rPr lang="en-US" sz="1000" dirty="0">
                  <a:solidFill>
                    <a:schemeClr val="tx1">
                      <a:lumMod val="65000"/>
                      <a:lumOff val="35000"/>
                    </a:schemeClr>
                  </a:solidFill>
                </a:rPr>
                <a:t>In English and French</a:t>
              </a:r>
              <a:endParaRPr lang="en-GB" sz="1000" dirty="0">
                <a:solidFill>
                  <a:schemeClr val="tx1">
                    <a:lumMod val="65000"/>
                    <a:lumOff val="35000"/>
                  </a:schemeClr>
                </a:solidFill>
              </a:endParaRPr>
            </a:p>
            <a:p>
              <a:endParaRPr lang="en-US" sz="1000" dirty="0">
                <a:solidFill>
                  <a:srgbClr val="0563C1"/>
                </a:solidFill>
                <a:latin typeface="Calibri" panose="020F0502020204030204" pitchFamily="34" charset="0"/>
                <a:ea typeface="Calibri" panose="020F0502020204030204" pitchFamily="34" charset="0"/>
                <a:cs typeface="Arial" panose="020B0604020202020204" pitchFamily="34" charset="0"/>
              </a:endParaRPr>
            </a:p>
          </p:txBody>
        </p:sp>
        <p:sp>
          <p:nvSpPr>
            <p:cNvPr id="65" name="Rectangle 64"/>
            <p:cNvSpPr/>
            <p:nvPr/>
          </p:nvSpPr>
          <p:spPr>
            <a:xfrm>
              <a:off x="5800725" y="738134"/>
              <a:ext cx="2672081" cy="482064"/>
            </a:xfrm>
            <a:prstGeom prst="rect">
              <a:avLst/>
            </a:prstGeom>
            <a:solidFill>
              <a:schemeClr val="accent6">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6088"/>
              <a:r>
                <a:rPr lang="en-GB" sz="1200" b="1" dirty="0">
                  <a:solidFill>
                    <a:schemeClr val="bg1"/>
                  </a:solidFill>
                  <a:latin typeface="Calibri" panose="020F0502020204030204" pitchFamily="34" charset="0"/>
                  <a:cs typeface="Calibri" panose="020F0502020204030204" pitchFamily="34" charset="0"/>
                </a:rPr>
                <a:t>Online tools and guidance</a:t>
              </a:r>
              <a:endParaRPr lang="en-US" sz="1200" b="1" dirty="0">
                <a:solidFill>
                  <a:schemeClr val="bg1"/>
                </a:solidFill>
                <a:latin typeface="Calibri" panose="020F0502020204030204" pitchFamily="34" charset="0"/>
                <a:cs typeface="Calibri" panose="020F0502020204030204" pitchFamily="34" charset="0"/>
              </a:endParaRPr>
            </a:p>
          </p:txBody>
        </p:sp>
        <p:pic>
          <p:nvPicPr>
            <p:cNvPr id="66" name="Picture 65"/>
            <p:cNvPicPr>
              <a:picLocks noChangeAspect="1"/>
            </p:cNvPicPr>
            <p:nvPr/>
          </p:nvPicPr>
          <p:blipFill>
            <a:blip r:embed="rId9"/>
            <a:stretch>
              <a:fillRect/>
            </a:stretch>
          </p:blipFill>
          <p:spPr>
            <a:xfrm>
              <a:off x="5879830" y="808100"/>
              <a:ext cx="339372" cy="342131"/>
            </a:xfrm>
            <a:prstGeom prst="rect">
              <a:avLst/>
            </a:prstGeom>
          </p:spPr>
        </p:pic>
      </p:grpSp>
    </p:spTree>
    <p:extLst>
      <p:ext uri="{BB962C8B-B14F-4D97-AF65-F5344CB8AC3E}">
        <p14:creationId xmlns:p14="http://schemas.microsoft.com/office/powerpoint/2010/main" val="226731789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1A9D6167-F7B8-4BFF-8BC5-2D13EF0CFF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3594" y="2435605"/>
            <a:ext cx="397950" cy="397950"/>
          </a:xfrm>
          <a:prstGeom prst="rect">
            <a:avLst/>
          </a:prstGeom>
        </p:spPr>
      </p:pic>
      <p:sp>
        <p:nvSpPr>
          <p:cNvPr id="18" name="CasellaDiTesto 1"/>
          <p:cNvSpPr txBox="1"/>
          <p:nvPr/>
        </p:nvSpPr>
        <p:spPr>
          <a:xfrm>
            <a:off x="515258" y="324463"/>
            <a:ext cx="4932224" cy="430887"/>
          </a:xfrm>
          <a:prstGeom prst="rect">
            <a:avLst/>
          </a:prstGeom>
          <a:noFill/>
        </p:spPr>
        <p:txBody>
          <a:bodyPr wrap="square" rtlCol="0">
            <a:spAutoFit/>
          </a:bodyPr>
          <a:lstStyle/>
          <a:p>
            <a:r>
              <a:rPr lang="zh-CN" altLang="en-US" sz="2200" b="1" dirty="0">
                <a:solidFill>
                  <a:srgbClr val="C00000"/>
                </a:solidFill>
                <a:latin typeface="+mj-lt"/>
                <a:cs typeface="Calibri" panose="020F0502020204030204" pitchFamily="34" charset="0"/>
              </a:rPr>
              <a:t>联系我们</a:t>
            </a:r>
            <a:endParaRPr lang="en-GB" sz="2200" b="1" dirty="0">
              <a:solidFill>
                <a:srgbClr val="C00000"/>
              </a:solidFill>
              <a:latin typeface="+mj-lt"/>
              <a:cs typeface="Calibri" panose="020F050202020403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7688" y="3028624"/>
            <a:ext cx="1949794" cy="1135705"/>
          </a:xfrm>
          <a:prstGeom prst="rect">
            <a:avLst/>
          </a:prstGeom>
        </p:spPr>
      </p:pic>
      <p:sp>
        <p:nvSpPr>
          <p:cNvPr id="16" name="Rectangle 15"/>
          <p:cNvSpPr/>
          <p:nvPr/>
        </p:nvSpPr>
        <p:spPr>
          <a:xfrm>
            <a:off x="-7976" y="2194560"/>
            <a:ext cx="9144000" cy="678180"/>
          </a:xfrm>
          <a:prstGeom prst="rect">
            <a:avLst/>
          </a:prstGeom>
          <a:noFill/>
        </p:spPr>
        <p:txBody>
          <a:bodyPr wrap="square">
            <a:noAutofit/>
          </a:bodyPr>
          <a:lstStyle/>
          <a:p>
            <a:pPr marL="261938" lvl="0" indent="-261938" fontAlgn="base">
              <a:spcBef>
                <a:spcPts val="1000"/>
              </a:spcBef>
              <a:spcAft>
                <a:spcPct val="0"/>
              </a:spcAft>
              <a:buClr>
                <a:srgbClr val="5B9BD5">
                  <a:lumMod val="75000"/>
                </a:srgbClr>
              </a:buClr>
              <a:buSzPct val="130000"/>
              <a:buFont typeface="Symbol" panose="05050102010706020507" pitchFamily="18" charset="2"/>
              <a:buChar char="·"/>
            </a:pPr>
            <a:endParaRPr lang="en-GB" sz="100" dirty="0">
              <a:solidFill>
                <a:prstClr val="black">
                  <a:lumMod val="75000"/>
                  <a:lumOff val="25000"/>
                </a:prstClr>
              </a:solidFill>
              <a:latin typeface="Calibri Light" panose="020F0302020204030204" pitchFamily="34" charset="0"/>
              <a:cs typeface="Calibri Light" panose="020F0302020204030204" pitchFamily="34" charset="0"/>
            </a:endParaRPr>
          </a:p>
          <a:p>
            <a:pPr lvl="0" algn="ctr" fontAlgn="base">
              <a:spcBef>
                <a:spcPts val="1000"/>
              </a:spcBef>
              <a:spcAft>
                <a:spcPct val="0"/>
              </a:spcAft>
              <a:buClr>
                <a:srgbClr val="5B9BD5">
                  <a:lumMod val="75000"/>
                </a:srgbClr>
              </a:buClr>
              <a:buSzPct val="130000"/>
            </a:pPr>
            <a:r>
              <a:rPr lang="en-US" sz="2000" dirty="0">
                <a:solidFill>
                  <a:schemeClr val="accent5">
                    <a:lumMod val="50000"/>
                  </a:schemeClr>
                </a:solidFill>
                <a:latin typeface="Calibri Light" panose="020F0302020204030204" pitchFamily="34" charset="0"/>
                <a:cs typeface="Calibri Light" panose="020F0302020204030204" pitchFamily="34" charset="0"/>
              </a:rPr>
              <a:t>wh-periodicreporting@unesco.org</a:t>
            </a:r>
          </a:p>
        </p:txBody>
      </p:sp>
    </p:spTree>
    <p:extLst>
      <p:ext uri="{BB962C8B-B14F-4D97-AF65-F5344CB8AC3E}">
        <p14:creationId xmlns:p14="http://schemas.microsoft.com/office/powerpoint/2010/main" val="3360882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asellaDiTesto 1"/>
          <p:cNvSpPr txBox="1"/>
          <p:nvPr/>
        </p:nvSpPr>
        <p:spPr>
          <a:xfrm>
            <a:off x="543251" y="551146"/>
            <a:ext cx="8628742" cy="338554"/>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cs typeface="Calibri Light" panose="020F0302020204030204" pitchFamily="34" charset="0"/>
              </a:rPr>
              <a:t>培训和指导工具</a:t>
            </a:r>
          </a:p>
        </p:txBody>
      </p:sp>
      <p:sp>
        <p:nvSpPr>
          <p:cNvPr id="19" name="CasellaDiTesto 1"/>
          <p:cNvSpPr txBox="1"/>
          <p:nvPr/>
        </p:nvSpPr>
        <p:spPr>
          <a:xfrm>
            <a:off x="515258" y="138822"/>
            <a:ext cx="8628742" cy="430887"/>
          </a:xfrm>
          <a:prstGeom prst="rect">
            <a:avLst/>
          </a:prstGeom>
          <a:noFill/>
          <a:ln>
            <a:noFill/>
          </a:ln>
        </p:spPr>
        <p:txBody>
          <a:bodyPr wrap="square" rtlCol="0">
            <a:spAutoFit/>
          </a:bodyPr>
          <a:lstStyle/>
          <a:p>
            <a:r>
              <a:rPr lang="zh-CN" altLang="en-US" sz="2200" b="1" dirty="0">
                <a:solidFill>
                  <a:srgbClr val="61A0DB"/>
                </a:solidFill>
                <a:cs typeface="Calibri" panose="020F0502020204030204" pitchFamily="34" charset="0"/>
              </a:rPr>
              <a:t>定期报告调查问卷概览</a:t>
            </a:r>
            <a:endParaRPr lang="en-GB" sz="2200" b="1" dirty="0">
              <a:solidFill>
                <a:srgbClr val="61A0DB"/>
              </a:solidFill>
              <a:cs typeface="Calibri" panose="020F0502020204030204" pitchFamily="34" charset="0"/>
            </a:endParaRPr>
          </a:p>
        </p:txBody>
      </p:sp>
      <p:grpSp>
        <p:nvGrpSpPr>
          <p:cNvPr id="16" name="Group 15"/>
          <p:cNvGrpSpPr/>
          <p:nvPr/>
        </p:nvGrpSpPr>
        <p:grpSpPr>
          <a:xfrm>
            <a:off x="1323975" y="929679"/>
            <a:ext cx="6400800" cy="3823308"/>
            <a:chOff x="5444012" y="865734"/>
            <a:chExt cx="2931888" cy="3823308"/>
          </a:xfrm>
        </p:grpSpPr>
        <p:grpSp>
          <p:nvGrpSpPr>
            <p:cNvPr id="17" name="Group 16"/>
            <p:cNvGrpSpPr/>
            <p:nvPr/>
          </p:nvGrpSpPr>
          <p:grpSpPr>
            <a:xfrm>
              <a:off x="5444012" y="865734"/>
              <a:ext cx="2931888" cy="3823308"/>
              <a:chOff x="5297712" y="741377"/>
              <a:chExt cx="2931888" cy="3823308"/>
            </a:xfrm>
          </p:grpSpPr>
          <p:sp>
            <p:nvSpPr>
              <p:cNvPr id="21" name="Rectangle 20"/>
              <p:cNvSpPr/>
              <p:nvPr/>
            </p:nvSpPr>
            <p:spPr>
              <a:xfrm>
                <a:off x="5297714" y="1258214"/>
                <a:ext cx="2931886" cy="3306471"/>
              </a:xfrm>
              <a:prstGeom prst="rect">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 dirty="0">
                    <a:latin typeface="Arial" panose="020B0604020202020204" pitchFamily="34" charset="0"/>
                    <a:cs typeface="Arial" panose="020B0604020202020204" pitchFamily="34" charset="0"/>
                  </a:rPr>
                  <a:t>http://whc.unesco.org/include/tool_video.cfm?youtubeid=iiSFmP-InWw</a:t>
                </a:r>
              </a:p>
            </p:txBody>
          </p:sp>
          <p:sp>
            <p:nvSpPr>
              <p:cNvPr id="22" name="TextBox 21"/>
              <p:cNvSpPr txBox="1"/>
              <p:nvPr/>
            </p:nvSpPr>
            <p:spPr>
              <a:xfrm>
                <a:off x="5297712" y="1367427"/>
                <a:ext cx="2931887" cy="577081"/>
              </a:xfrm>
              <a:prstGeom prst="rect">
                <a:avLst/>
              </a:prstGeom>
              <a:noFill/>
            </p:spPr>
            <p:txBody>
              <a:bodyPr wrap="square" rtlCol="0">
                <a:spAutoFit/>
              </a:bodyPr>
              <a:lstStyle/>
              <a:p>
                <a:pPr algn="ctr"/>
                <a:r>
                  <a:rPr lang="en-GB" sz="1050" i="1" dirty="0">
                    <a:latin typeface="+mj-lt"/>
                  </a:rPr>
                  <a:t>Video tutorial aimed primarily at World Heritage Site Managers explaining Section II of the Periodic Reporting questionnaire.</a:t>
                </a:r>
                <a:endParaRPr lang="en-US" sz="1050" i="1" dirty="0">
                  <a:latin typeface="+mj-lt"/>
                </a:endParaRPr>
              </a:p>
            </p:txBody>
          </p:sp>
          <p:sp>
            <p:nvSpPr>
              <p:cNvPr id="23" name="Rounded Rectangle 22">
                <a:hlinkClick r:id="rId4"/>
              </p:cNvPr>
              <p:cNvSpPr/>
              <p:nvPr/>
            </p:nvSpPr>
            <p:spPr>
              <a:xfrm>
                <a:off x="5562887" y="3982825"/>
                <a:ext cx="711976" cy="251286"/>
              </a:xfrm>
              <a:prstGeom prst="roundRect">
                <a:avLst/>
              </a:prstGeom>
              <a:solidFill>
                <a:schemeClr val="accent5">
                  <a:lumMod val="40000"/>
                  <a:lumOff val="60000"/>
                </a:schemeClr>
              </a:solidFill>
              <a:ln>
                <a:solidFill>
                  <a:schemeClr val="accent5">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accent5">
                        <a:lumMod val="75000"/>
                      </a:schemeClr>
                    </a:solidFill>
                    <a:latin typeface="Calibri" panose="020F0502020204030204" pitchFamily="34" charset="0"/>
                    <a:cs typeface="Calibri" panose="020F0502020204030204" pitchFamily="34" charset="0"/>
                  </a:rPr>
                  <a:t>Français</a:t>
                </a:r>
              </a:p>
            </p:txBody>
          </p:sp>
          <p:sp>
            <p:nvSpPr>
              <p:cNvPr id="24" name="Rounded Rectangle 23">
                <a:hlinkClick r:id="rId5"/>
              </p:cNvPr>
              <p:cNvSpPr/>
              <p:nvPr/>
            </p:nvSpPr>
            <p:spPr>
              <a:xfrm>
                <a:off x="7324637" y="3968848"/>
                <a:ext cx="711976" cy="251286"/>
              </a:xfrm>
              <a:prstGeom prst="roundRect">
                <a:avLst/>
              </a:prstGeom>
              <a:solidFill>
                <a:schemeClr val="accent5">
                  <a:lumMod val="40000"/>
                  <a:lumOff val="60000"/>
                </a:schemeClr>
              </a:solidFill>
              <a:ln>
                <a:solidFill>
                  <a:schemeClr val="accent5">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accent5">
                        <a:lumMod val="75000"/>
                      </a:schemeClr>
                    </a:solidFill>
                    <a:latin typeface="Calibri" panose="020F0502020204030204" pitchFamily="34" charset="0"/>
                    <a:cs typeface="Calibri" panose="020F0502020204030204" pitchFamily="34" charset="0"/>
                  </a:rPr>
                  <a:t>Français</a:t>
                </a:r>
              </a:p>
            </p:txBody>
          </p:sp>
          <p:sp>
            <p:nvSpPr>
              <p:cNvPr id="25" name="Rounded Rectangle 24"/>
              <p:cNvSpPr/>
              <p:nvPr/>
            </p:nvSpPr>
            <p:spPr>
              <a:xfrm>
                <a:off x="6524227" y="3974944"/>
                <a:ext cx="711976" cy="251286"/>
              </a:xfrm>
              <a:prstGeom prst="roundRect">
                <a:avLst/>
              </a:prstGeom>
              <a:solidFill>
                <a:schemeClr val="accent5">
                  <a:lumMod val="40000"/>
                  <a:lumOff val="60000"/>
                </a:schemeClr>
              </a:solidFill>
              <a:ln>
                <a:solidFill>
                  <a:schemeClr val="accent5">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accent5">
                        <a:lumMod val="75000"/>
                      </a:schemeClr>
                    </a:solidFill>
                    <a:latin typeface="Calibri" panose="020F0502020204030204" pitchFamily="34" charset="0"/>
                    <a:cs typeface="Calibri" panose="020F0502020204030204" pitchFamily="34" charset="0"/>
                  </a:rPr>
                  <a:t>English</a:t>
                </a:r>
                <a:endParaRPr lang="en-US" sz="1000" dirty="0">
                  <a:solidFill>
                    <a:schemeClr val="accent5">
                      <a:lumMod val="75000"/>
                    </a:schemeClr>
                  </a:solidFill>
                  <a:latin typeface="Calibri" panose="020F0502020204030204" pitchFamily="34" charset="0"/>
                  <a:cs typeface="Calibri" panose="020F0502020204030204" pitchFamily="34" charset="0"/>
                </a:endParaRPr>
              </a:p>
            </p:txBody>
          </p:sp>
          <p:sp>
            <p:nvSpPr>
              <p:cNvPr id="26" name="TextBox 25"/>
              <p:cNvSpPr txBox="1"/>
              <p:nvPr/>
            </p:nvSpPr>
            <p:spPr>
              <a:xfrm>
                <a:off x="6568728" y="4242819"/>
                <a:ext cx="1482515" cy="246221"/>
              </a:xfrm>
              <a:prstGeom prst="rect">
                <a:avLst/>
              </a:prstGeom>
              <a:noFill/>
            </p:spPr>
            <p:txBody>
              <a:bodyPr wrap="square" rtlCol="0">
                <a:spAutoFit/>
              </a:bodyPr>
              <a:lstStyle/>
              <a:p>
                <a:pPr algn="ctr"/>
                <a:r>
                  <a:rPr lang="en-GB" sz="1000" i="1" dirty="0">
                    <a:solidFill>
                      <a:schemeClr val="tx1">
                        <a:lumMod val="65000"/>
                        <a:lumOff val="35000"/>
                      </a:schemeClr>
                    </a:solidFill>
                    <a:latin typeface="Calibri" panose="020F0502020204030204" pitchFamily="34" charset="0"/>
                    <a:cs typeface="Calibri" panose="020F0502020204030204" pitchFamily="34" charset="0"/>
                  </a:rPr>
                  <a:t>Subtitled in Arabic</a:t>
                </a:r>
                <a:endParaRPr lang="en-US" sz="1000" i="1"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27" name="Rectangle 26"/>
              <p:cNvSpPr/>
              <p:nvPr/>
            </p:nvSpPr>
            <p:spPr>
              <a:xfrm>
                <a:off x="5297714" y="741377"/>
                <a:ext cx="2931886" cy="482064"/>
              </a:xfrm>
              <a:prstGeom prst="rect">
                <a:avLst/>
              </a:prstGeom>
              <a:solidFill>
                <a:schemeClr val="bg1">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6088"/>
                <a:r>
                  <a:rPr lang="en-GB" sz="1200" b="1" dirty="0">
                    <a:solidFill>
                      <a:schemeClr val="bg1"/>
                    </a:solidFill>
                    <a:latin typeface="Calibri" panose="020F0502020204030204" pitchFamily="34" charset="0"/>
                    <a:cs typeface="Calibri" panose="020F0502020204030204" pitchFamily="34" charset="0"/>
                  </a:rPr>
                  <a:t>Watch video tutorial</a:t>
                </a:r>
                <a:endParaRPr lang="en-US" sz="1200" b="1" dirty="0">
                  <a:solidFill>
                    <a:schemeClr val="bg1"/>
                  </a:solidFill>
                  <a:latin typeface="Calibri" panose="020F0502020204030204" pitchFamily="34" charset="0"/>
                  <a:cs typeface="Calibri" panose="020F0502020204030204" pitchFamily="34" charset="0"/>
                </a:endParaRPr>
              </a:p>
            </p:txBody>
          </p:sp>
          <p:pic>
            <p:nvPicPr>
              <p:cNvPr id="28" name="Picture 27"/>
              <p:cNvPicPr>
                <a:picLocks noChangeAspect="1"/>
              </p:cNvPicPr>
              <p:nvPr/>
            </p:nvPicPr>
            <p:blipFill>
              <a:blip r:embed="rId6"/>
              <a:stretch>
                <a:fillRect/>
              </a:stretch>
            </p:blipFill>
            <p:spPr>
              <a:xfrm>
                <a:off x="5344872" y="813457"/>
                <a:ext cx="128621" cy="305691"/>
              </a:xfrm>
              <a:prstGeom prst="rect">
                <a:avLst/>
              </a:prstGeom>
            </p:spPr>
          </p:pic>
        </p:grpSp>
        <p:pic>
          <p:nvPicPr>
            <p:cNvPr id="20" name="WViGmKsajj0"/>
            <p:cNvPicPr>
              <a:picLocks noRot="1" noChangeAspect="1"/>
            </p:cNvPicPr>
            <p:nvPr>
              <a:videoFile r:link="rId1"/>
            </p:nvPr>
          </p:nvPicPr>
          <p:blipFill>
            <a:blip r:embed="rId7"/>
            <a:stretch>
              <a:fillRect/>
            </a:stretch>
          </p:blipFill>
          <p:spPr>
            <a:xfrm>
              <a:off x="5661327" y="1926780"/>
              <a:ext cx="2497255" cy="2019300"/>
            </a:xfrm>
            <a:prstGeom prst="rect">
              <a:avLst/>
            </a:prstGeom>
          </p:spPr>
        </p:pic>
      </p:grpSp>
    </p:spTree>
    <p:extLst>
      <p:ext uri="{BB962C8B-B14F-4D97-AF65-F5344CB8AC3E}">
        <p14:creationId xmlns:p14="http://schemas.microsoft.com/office/powerpoint/2010/main" val="28284777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asellaDiTesto 1"/>
          <p:cNvSpPr txBox="1"/>
          <p:nvPr/>
        </p:nvSpPr>
        <p:spPr>
          <a:xfrm>
            <a:off x="515258" y="513074"/>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Training and guidance tools</a:t>
            </a:r>
            <a:endParaRPr lang="en-GB" sz="1400" b="1" dirty="0">
              <a:solidFill>
                <a:schemeClr val="accent3">
                  <a:lumMod val="50000"/>
                </a:schemeClr>
              </a:solidFill>
              <a:cs typeface="Calibri Light" panose="020F0302020204030204" pitchFamily="34" charset="0"/>
            </a:endParaRPr>
          </a:p>
        </p:txBody>
      </p:sp>
      <p:sp>
        <p:nvSpPr>
          <p:cNvPr id="19" name="CasellaDiTesto 1"/>
          <p:cNvSpPr txBox="1"/>
          <p:nvPr/>
        </p:nvSpPr>
        <p:spPr>
          <a:xfrm>
            <a:off x="515258" y="138822"/>
            <a:ext cx="8628742" cy="430887"/>
          </a:xfrm>
          <a:prstGeom prst="rect">
            <a:avLst/>
          </a:prstGeom>
          <a:noFill/>
          <a:ln>
            <a:noFill/>
          </a:ln>
        </p:spPr>
        <p:txBody>
          <a:bodyPr wrap="square" rtlCol="0">
            <a:spAutoFit/>
          </a:bodyPr>
          <a:lstStyle/>
          <a:p>
            <a:r>
              <a:rPr lang="en-GB" sz="2200" b="1" dirty="0">
                <a:solidFill>
                  <a:srgbClr val="61A0DB"/>
                </a:solidFill>
                <a:latin typeface="+mj-lt"/>
                <a:cs typeface="Calibri" panose="020F0502020204030204" pitchFamily="34" charset="0"/>
              </a:rPr>
              <a:t>Overview of the Periodic Reporting Questionnaire</a:t>
            </a:r>
          </a:p>
        </p:txBody>
      </p:sp>
      <p:grpSp>
        <p:nvGrpSpPr>
          <p:cNvPr id="16" name="Group 15"/>
          <p:cNvGrpSpPr/>
          <p:nvPr/>
        </p:nvGrpSpPr>
        <p:grpSpPr>
          <a:xfrm>
            <a:off x="1323975" y="929679"/>
            <a:ext cx="6400800" cy="3823308"/>
            <a:chOff x="5444012" y="865734"/>
            <a:chExt cx="2931888" cy="3823308"/>
          </a:xfrm>
        </p:grpSpPr>
        <p:grpSp>
          <p:nvGrpSpPr>
            <p:cNvPr id="17" name="Group 16"/>
            <p:cNvGrpSpPr/>
            <p:nvPr/>
          </p:nvGrpSpPr>
          <p:grpSpPr>
            <a:xfrm>
              <a:off x="5444012" y="865734"/>
              <a:ext cx="2931888" cy="3823308"/>
              <a:chOff x="5297712" y="741377"/>
              <a:chExt cx="2931888" cy="3823308"/>
            </a:xfrm>
          </p:grpSpPr>
          <p:sp>
            <p:nvSpPr>
              <p:cNvPr id="21" name="Rectangle 20"/>
              <p:cNvSpPr/>
              <p:nvPr/>
            </p:nvSpPr>
            <p:spPr>
              <a:xfrm>
                <a:off x="5297714" y="1258214"/>
                <a:ext cx="2931886" cy="3306471"/>
              </a:xfrm>
              <a:prstGeom prst="rect">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 dirty="0">
                    <a:latin typeface="Arial" panose="020B0604020202020204" pitchFamily="34" charset="0"/>
                    <a:cs typeface="Arial" panose="020B0604020202020204" pitchFamily="34" charset="0"/>
                  </a:rPr>
                  <a:t>http://whc.unesco.org/include/tool_video.cfm?youtubeid=iiSFmP-InWw</a:t>
                </a:r>
              </a:p>
            </p:txBody>
          </p:sp>
          <p:sp>
            <p:nvSpPr>
              <p:cNvPr id="22" name="TextBox 21"/>
              <p:cNvSpPr txBox="1"/>
              <p:nvPr/>
            </p:nvSpPr>
            <p:spPr>
              <a:xfrm>
                <a:off x="5297712" y="1367427"/>
                <a:ext cx="2931887" cy="577081"/>
              </a:xfrm>
              <a:prstGeom prst="rect">
                <a:avLst/>
              </a:prstGeom>
              <a:noFill/>
            </p:spPr>
            <p:txBody>
              <a:bodyPr wrap="square" rtlCol="0">
                <a:spAutoFit/>
              </a:bodyPr>
              <a:lstStyle/>
              <a:p>
                <a:pPr algn="ctr"/>
                <a:r>
                  <a:rPr lang="en-GB" sz="1050" i="1" dirty="0">
                    <a:latin typeface="+mj-lt"/>
                  </a:rPr>
                  <a:t>Video tutorial aimed primarily at World Heritage Site Managers explaining Section II of the Periodic Reporting questionnaire.</a:t>
                </a:r>
                <a:endParaRPr lang="en-US" sz="1050" i="1" dirty="0">
                  <a:latin typeface="+mj-lt"/>
                </a:endParaRPr>
              </a:p>
            </p:txBody>
          </p:sp>
          <p:sp>
            <p:nvSpPr>
              <p:cNvPr id="23" name="Rounded Rectangle 22">
                <a:hlinkClick r:id="rId4"/>
              </p:cNvPr>
              <p:cNvSpPr/>
              <p:nvPr/>
            </p:nvSpPr>
            <p:spPr>
              <a:xfrm>
                <a:off x="5562887" y="3982825"/>
                <a:ext cx="711976" cy="251286"/>
              </a:xfrm>
              <a:prstGeom prst="roundRect">
                <a:avLst/>
              </a:prstGeom>
              <a:solidFill>
                <a:schemeClr val="accent5">
                  <a:lumMod val="40000"/>
                  <a:lumOff val="60000"/>
                </a:schemeClr>
              </a:solidFill>
              <a:ln>
                <a:solidFill>
                  <a:schemeClr val="accent5">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accent5">
                        <a:lumMod val="75000"/>
                      </a:schemeClr>
                    </a:solidFill>
                    <a:latin typeface="Calibri" panose="020F0502020204030204" pitchFamily="34" charset="0"/>
                    <a:cs typeface="Calibri" panose="020F0502020204030204" pitchFamily="34" charset="0"/>
                  </a:rPr>
                  <a:t>Français</a:t>
                </a:r>
              </a:p>
            </p:txBody>
          </p:sp>
          <p:sp>
            <p:nvSpPr>
              <p:cNvPr id="24" name="Rounded Rectangle 23">
                <a:hlinkClick r:id="rId5"/>
              </p:cNvPr>
              <p:cNvSpPr/>
              <p:nvPr/>
            </p:nvSpPr>
            <p:spPr>
              <a:xfrm>
                <a:off x="7324637" y="3968848"/>
                <a:ext cx="711976" cy="251286"/>
              </a:xfrm>
              <a:prstGeom prst="roundRect">
                <a:avLst/>
              </a:prstGeom>
              <a:solidFill>
                <a:schemeClr val="accent5">
                  <a:lumMod val="40000"/>
                  <a:lumOff val="60000"/>
                </a:schemeClr>
              </a:solidFill>
              <a:ln>
                <a:solidFill>
                  <a:schemeClr val="accent5">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accent5">
                        <a:lumMod val="75000"/>
                      </a:schemeClr>
                    </a:solidFill>
                    <a:latin typeface="Calibri" panose="020F0502020204030204" pitchFamily="34" charset="0"/>
                    <a:cs typeface="Calibri" panose="020F0502020204030204" pitchFamily="34" charset="0"/>
                  </a:rPr>
                  <a:t>Français</a:t>
                </a:r>
              </a:p>
            </p:txBody>
          </p:sp>
          <p:sp>
            <p:nvSpPr>
              <p:cNvPr id="25" name="Rounded Rectangle 24"/>
              <p:cNvSpPr/>
              <p:nvPr/>
            </p:nvSpPr>
            <p:spPr>
              <a:xfrm>
                <a:off x="6524227" y="3974944"/>
                <a:ext cx="711976" cy="251286"/>
              </a:xfrm>
              <a:prstGeom prst="roundRect">
                <a:avLst/>
              </a:prstGeom>
              <a:solidFill>
                <a:schemeClr val="accent5">
                  <a:lumMod val="40000"/>
                  <a:lumOff val="60000"/>
                </a:schemeClr>
              </a:solidFill>
              <a:ln>
                <a:solidFill>
                  <a:schemeClr val="accent5">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accent5">
                        <a:lumMod val="75000"/>
                      </a:schemeClr>
                    </a:solidFill>
                    <a:latin typeface="Calibri" panose="020F0502020204030204" pitchFamily="34" charset="0"/>
                    <a:cs typeface="Calibri" panose="020F0502020204030204" pitchFamily="34" charset="0"/>
                  </a:rPr>
                  <a:t>English</a:t>
                </a:r>
                <a:endParaRPr lang="en-US" sz="1000" dirty="0">
                  <a:solidFill>
                    <a:schemeClr val="accent5">
                      <a:lumMod val="75000"/>
                    </a:schemeClr>
                  </a:solidFill>
                  <a:latin typeface="Calibri" panose="020F0502020204030204" pitchFamily="34" charset="0"/>
                  <a:cs typeface="Calibri" panose="020F0502020204030204" pitchFamily="34" charset="0"/>
                </a:endParaRPr>
              </a:p>
            </p:txBody>
          </p:sp>
          <p:sp>
            <p:nvSpPr>
              <p:cNvPr id="26" name="TextBox 25"/>
              <p:cNvSpPr txBox="1"/>
              <p:nvPr/>
            </p:nvSpPr>
            <p:spPr>
              <a:xfrm>
                <a:off x="6568728" y="4242819"/>
                <a:ext cx="1482515" cy="246221"/>
              </a:xfrm>
              <a:prstGeom prst="rect">
                <a:avLst/>
              </a:prstGeom>
              <a:noFill/>
            </p:spPr>
            <p:txBody>
              <a:bodyPr wrap="square" rtlCol="0">
                <a:spAutoFit/>
              </a:bodyPr>
              <a:lstStyle/>
              <a:p>
                <a:pPr algn="ctr"/>
                <a:r>
                  <a:rPr lang="en-GB" sz="1000" i="1" dirty="0">
                    <a:solidFill>
                      <a:schemeClr val="tx1">
                        <a:lumMod val="65000"/>
                        <a:lumOff val="35000"/>
                      </a:schemeClr>
                    </a:solidFill>
                    <a:latin typeface="Calibri" panose="020F0502020204030204" pitchFamily="34" charset="0"/>
                    <a:cs typeface="Calibri" panose="020F0502020204030204" pitchFamily="34" charset="0"/>
                  </a:rPr>
                  <a:t>Subtitled in Arabic</a:t>
                </a:r>
                <a:endParaRPr lang="en-US" sz="1000" i="1"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27" name="Rectangle 26"/>
              <p:cNvSpPr/>
              <p:nvPr/>
            </p:nvSpPr>
            <p:spPr>
              <a:xfrm>
                <a:off x="5297714" y="741377"/>
                <a:ext cx="2931886" cy="482064"/>
              </a:xfrm>
              <a:prstGeom prst="rect">
                <a:avLst/>
              </a:prstGeom>
              <a:solidFill>
                <a:schemeClr val="bg1">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6088"/>
                <a:r>
                  <a:rPr lang="en-GB" sz="1200" b="1" dirty="0">
                    <a:solidFill>
                      <a:schemeClr val="bg1"/>
                    </a:solidFill>
                    <a:latin typeface="Calibri" panose="020F0502020204030204" pitchFamily="34" charset="0"/>
                    <a:cs typeface="Calibri" panose="020F0502020204030204" pitchFamily="34" charset="0"/>
                  </a:rPr>
                  <a:t>Watch video tutorial</a:t>
                </a:r>
                <a:endParaRPr lang="en-US" sz="1200" b="1" dirty="0">
                  <a:solidFill>
                    <a:schemeClr val="bg1"/>
                  </a:solidFill>
                  <a:latin typeface="Calibri" panose="020F0502020204030204" pitchFamily="34" charset="0"/>
                  <a:cs typeface="Calibri" panose="020F0502020204030204" pitchFamily="34" charset="0"/>
                </a:endParaRPr>
              </a:p>
            </p:txBody>
          </p:sp>
          <p:pic>
            <p:nvPicPr>
              <p:cNvPr id="28" name="Picture 27"/>
              <p:cNvPicPr>
                <a:picLocks noChangeAspect="1"/>
              </p:cNvPicPr>
              <p:nvPr/>
            </p:nvPicPr>
            <p:blipFill>
              <a:blip r:embed="rId6"/>
              <a:stretch>
                <a:fillRect/>
              </a:stretch>
            </p:blipFill>
            <p:spPr>
              <a:xfrm>
                <a:off x="5344872" y="813457"/>
                <a:ext cx="128621" cy="305691"/>
              </a:xfrm>
              <a:prstGeom prst="rect">
                <a:avLst/>
              </a:prstGeom>
            </p:spPr>
          </p:pic>
        </p:grpSp>
        <p:pic>
          <p:nvPicPr>
            <p:cNvPr id="20" name="WViGmKsajj0"/>
            <p:cNvPicPr>
              <a:picLocks noRot="1" noChangeAspect="1"/>
            </p:cNvPicPr>
            <p:nvPr>
              <a:videoFile r:link="rId1"/>
            </p:nvPr>
          </p:nvPicPr>
          <p:blipFill>
            <a:blip r:embed="rId7"/>
            <a:stretch>
              <a:fillRect/>
            </a:stretch>
          </p:blipFill>
          <p:spPr>
            <a:xfrm>
              <a:off x="5661327" y="1926780"/>
              <a:ext cx="2497255" cy="2019300"/>
            </a:xfrm>
            <a:prstGeom prst="rect">
              <a:avLst/>
            </a:prstGeom>
          </p:spPr>
        </p:pic>
      </p:grpSp>
    </p:spTree>
    <p:extLst>
      <p:ext uri="{BB962C8B-B14F-4D97-AF65-F5344CB8AC3E}">
        <p14:creationId xmlns:p14="http://schemas.microsoft.com/office/powerpoint/2010/main" val="1953583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asellaDiTesto 1"/>
          <p:cNvSpPr txBox="1"/>
          <p:nvPr/>
        </p:nvSpPr>
        <p:spPr>
          <a:xfrm>
            <a:off x="515258" y="121117"/>
            <a:ext cx="8628742" cy="430887"/>
          </a:xfrm>
          <a:prstGeom prst="rect">
            <a:avLst/>
          </a:prstGeom>
          <a:noFill/>
          <a:ln>
            <a:noFill/>
          </a:ln>
        </p:spPr>
        <p:txBody>
          <a:bodyPr wrap="square" rtlCol="0">
            <a:spAutoFit/>
          </a:bodyPr>
          <a:lstStyle/>
          <a:p>
            <a:r>
              <a:rPr lang="zh-CN" altLang="en-US" sz="2200" b="1" dirty="0">
                <a:solidFill>
                  <a:srgbClr val="61A0DB"/>
                </a:solidFill>
                <a:cs typeface="Calibri" panose="020F0502020204030204" pitchFamily="34" charset="0"/>
              </a:rPr>
              <a:t>定期报告调查问卷概览</a:t>
            </a:r>
            <a:endParaRPr lang="en-GB" sz="2200" b="1" dirty="0">
              <a:solidFill>
                <a:srgbClr val="61A0DB"/>
              </a:solidFill>
              <a:cs typeface="Calibri" panose="020F0502020204030204" pitchFamily="34" charset="0"/>
            </a:endParaRPr>
          </a:p>
        </p:txBody>
      </p:sp>
      <p:grpSp>
        <p:nvGrpSpPr>
          <p:cNvPr id="2" name="Group 1"/>
          <p:cNvGrpSpPr/>
          <p:nvPr/>
        </p:nvGrpSpPr>
        <p:grpSpPr>
          <a:xfrm>
            <a:off x="6027577" y="881167"/>
            <a:ext cx="2483929" cy="3799705"/>
            <a:chOff x="6087306" y="856195"/>
            <a:chExt cx="2397373" cy="2494846"/>
          </a:xfrm>
        </p:grpSpPr>
        <p:sp>
          <p:nvSpPr>
            <p:cNvPr id="20" name="Rectangle 19"/>
            <p:cNvSpPr/>
            <p:nvPr/>
          </p:nvSpPr>
          <p:spPr>
            <a:xfrm>
              <a:off x="6087306" y="1256231"/>
              <a:ext cx="2385500" cy="209481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a:latin typeface="Arial" panose="020B0604020202020204" pitchFamily="34" charset="0"/>
                <a:cs typeface="Arial" panose="020B0604020202020204" pitchFamily="34" charset="0"/>
              </a:endParaRPr>
            </a:p>
          </p:txBody>
        </p:sp>
        <p:sp>
          <p:nvSpPr>
            <p:cNvPr id="21" name="TextBox 20"/>
            <p:cNvSpPr txBox="1"/>
            <p:nvPr/>
          </p:nvSpPr>
          <p:spPr>
            <a:xfrm>
              <a:off x="6186730" y="1336093"/>
              <a:ext cx="2210400" cy="2000548"/>
            </a:xfrm>
            <a:prstGeom prst="rect">
              <a:avLst/>
            </a:prstGeom>
            <a:noFill/>
          </p:spPr>
          <p:txBody>
            <a:bodyPr wrap="square" rtlCol="0">
              <a:noAutofit/>
            </a:bodyPr>
            <a:lstStyle/>
            <a:p>
              <a:r>
                <a:rPr lang="zh-CN" altLang="en-US" sz="1400" b="1" i="1" dirty="0">
                  <a:solidFill>
                    <a:schemeClr val="accent3">
                      <a:lumMod val="50000"/>
                    </a:schemeClr>
                  </a:solidFill>
                  <a:latin typeface="+mj-lt"/>
                </a:rPr>
                <a:t>我在哪里可以找到关于定期报告的信息？</a:t>
              </a:r>
              <a:endParaRPr lang="en-US" altLang="zh-CN" sz="1400" b="1" i="1" dirty="0">
                <a:solidFill>
                  <a:schemeClr val="accent3">
                    <a:lumMod val="50000"/>
                  </a:schemeClr>
                </a:solidFill>
                <a:latin typeface="+mj-lt"/>
              </a:endParaRPr>
            </a:p>
            <a:p>
              <a:endParaRPr lang="en-GB" sz="1400" b="1" i="1" dirty="0">
                <a:solidFill>
                  <a:schemeClr val="accent3">
                    <a:lumMod val="50000"/>
                  </a:schemeClr>
                </a:solidFill>
                <a:latin typeface="+mj-lt"/>
              </a:endParaRPr>
            </a:p>
            <a:p>
              <a:r>
                <a:rPr lang="zh-CN" altLang="en-US" sz="1400" i="1" dirty="0">
                  <a:solidFill>
                    <a:schemeClr val="accent3">
                      <a:lumMod val="50000"/>
                    </a:schemeClr>
                  </a:solidFill>
                  <a:latin typeface="+mj-lt"/>
                </a:rPr>
                <a:t>综合信息</a:t>
              </a:r>
              <a:r>
                <a:rPr lang="en-GB" sz="1400" i="1" dirty="0">
                  <a:solidFill>
                    <a:schemeClr val="accent3">
                      <a:lumMod val="50000"/>
                    </a:schemeClr>
                  </a:solidFill>
                  <a:latin typeface="+mj-lt"/>
                </a:rPr>
                <a:t>:</a:t>
              </a:r>
            </a:p>
            <a:p>
              <a:r>
                <a:rPr lang="en-US" sz="1200" dirty="0">
                  <a:solidFill>
                    <a:srgbClr val="0563C1"/>
                  </a:solidFill>
                  <a:latin typeface="Calibri" panose="020F0502020204030204" pitchFamily="34" charset="0"/>
                  <a:ea typeface="Calibri" panose="020F0502020204030204" pitchFamily="34" charset="0"/>
                  <a:cs typeface="Arial" panose="020B0604020202020204" pitchFamily="34" charset="0"/>
                </a:rPr>
                <a:t>whc.unesco.org/</a:t>
              </a:r>
              <a:r>
                <a:rPr lang="en-US" sz="1200" dirty="0" err="1">
                  <a:solidFill>
                    <a:srgbClr val="0563C1"/>
                  </a:solidFill>
                  <a:latin typeface="Calibri" panose="020F0502020204030204" pitchFamily="34" charset="0"/>
                  <a:ea typeface="Calibri" panose="020F0502020204030204" pitchFamily="34" charset="0"/>
                  <a:cs typeface="Arial" panose="020B0604020202020204" pitchFamily="34" charset="0"/>
                </a:rPr>
                <a:t>en</a:t>
              </a:r>
              <a:r>
                <a:rPr lang="en-US" sz="1200" dirty="0">
                  <a:solidFill>
                    <a:srgbClr val="0563C1"/>
                  </a:solidFill>
                  <a:latin typeface="Calibri" panose="020F0502020204030204" pitchFamily="34" charset="0"/>
                  <a:ea typeface="Calibri" panose="020F0502020204030204" pitchFamily="34" charset="0"/>
                  <a:cs typeface="Arial" panose="020B0604020202020204" pitchFamily="34" charset="0"/>
                </a:rPr>
                <a:t>/</a:t>
              </a:r>
              <a:r>
                <a:rPr lang="en-US" sz="1200" dirty="0" err="1">
                  <a:solidFill>
                    <a:srgbClr val="0563C1"/>
                  </a:solidFill>
                  <a:latin typeface="Calibri" panose="020F0502020204030204" pitchFamily="34" charset="0"/>
                  <a:ea typeface="Calibri" panose="020F0502020204030204" pitchFamily="34" charset="0"/>
                  <a:cs typeface="Arial" panose="020B0604020202020204" pitchFamily="34" charset="0"/>
                </a:rPr>
                <a:t>periodicreporting</a:t>
              </a:r>
              <a:r>
                <a:rPr lang="en-US" sz="1200" dirty="0">
                  <a:solidFill>
                    <a:srgbClr val="0563C1"/>
                  </a:solidFill>
                  <a:latin typeface="Calibri" panose="020F0502020204030204" pitchFamily="34" charset="0"/>
                  <a:ea typeface="Calibri" panose="020F0502020204030204" pitchFamily="34" charset="0"/>
                  <a:cs typeface="Arial" panose="020B0604020202020204" pitchFamily="34" charset="0"/>
                </a:rPr>
                <a:t>/</a:t>
              </a:r>
              <a:endParaRPr lang="en-US" sz="1200" i="1" dirty="0">
                <a:solidFill>
                  <a:srgbClr val="0563C1"/>
                </a:solidFill>
                <a:latin typeface="Calibri" panose="020F0502020204030204" pitchFamily="34" charset="0"/>
                <a:cs typeface="Arial" panose="020B0604020202020204" pitchFamily="34" charset="0"/>
              </a:endParaRPr>
            </a:p>
            <a:p>
              <a:endParaRPr lang="en-US" sz="1400" i="1" dirty="0">
                <a:latin typeface="Calibri" panose="020F0502020204030204" pitchFamily="34" charset="0"/>
                <a:cs typeface="Arial" panose="020B0604020202020204" pitchFamily="34" charset="0"/>
              </a:endParaRPr>
            </a:p>
            <a:p>
              <a:r>
                <a:rPr lang="zh-CN" altLang="en-US" sz="1400" i="1" dirty="0">
                  <a:solidFill>
                    <a:schemeClr val="accent3">
                      <a:lumMod val="50000"/>
                    </a:schemeClr>
                  </a:solidFill>
                  <a:latin typeface="Calibri" panose="020F0502020204030204" pitchFamily="34" charset="0"/>
                  <a:cs typeface="Arial" panose="020B0604020202020204" pitchFamily="34" charset="0"/>
                </a:rPr>
                <a:t>第</a:t>
              </a:r>
              <a:r>
                <a:rPr lang="zh-CN" altLang="en-US" sz="1400" i="1" dirty="0">
                  <a:latin typeface="Calibri" panose="020F0502020204030204" pitchFamily="34" charset="0"/>
                  <a:cs typeface="Arial" panose="020B0604020202020204" pitchFamily="34" charset="0"/>
                </a:rPr>
                <a:t>三</a:t>
              </a:r>
              <a:r>
                <a:rPr lang="zh-CN" altLang="en-US" sz="1400" i="1" dirty="0">
                  <a:solidFill>
                    <a:schemeClr val="accent3">
                      <a:lumMod val="50000"/>
                    </a:schemeClr>
                  </a:solidFill>
                  <a:latin typeface="Calibri" panose="020F0502020204030204" pitchFamily="34" charset="0"/>
                  <a:cs typeface="Arial" panose="020B0604020202020204" pitchFamily="34" charset="0"/>
                </a:rPr>
                <a:t>轮定期报告平台</a:t>
              </a:r>
              <a:r>
                <a:rPr lang="en-US" sz="1400" i="1" dirty="0">
                  <a:solidFill>
                    <a:schemeClr val="accent3">
                      <a:lumMod val="50000"/>
                    </a:schemeClr>
                  </a:solidFill>
                  <a:latin typeface="Calibri" panose="020F0502020204030204" pitchFamily="34" charset="0"/>
                  <a:cs typeface="Arial" panose="020B0604020202020204" pitchFamily="34" charset="0"/>
                </a:rPr>
                <a:t>:</a:t>
              </a:r>
            </a:p>
            <a:p>
              <a:r>
                <a:rPr lang="en-US" sz="1200" dirty="0">
                  <a:solidFill>
                    <a:srgbClr val="0563C1"/>
                  </a:solidFill>
                  <a:latin typeface="Calibri" panose="020F0502020204030204" pitchFamily="34" charset="0"/>
                  <a:ea typeface="Calibri" panose="020F0502020204030204" pitchFamily="34" charset="0"/>
                  <a:cs typeface="Arial" panose="020B0604020202020204" pitchFamily="34" charset="0"/>
                </a:rPr>
                <a:t>whc.unesco.org/</a:t>
              </a:r>
              <a:r>
                <a:rPr lang="en-US" sz="1200" dirty="0" err="1">
                  <a:solidFill>
                    <a:srgbClr val="0563C1"/>
                  </a:solidFill>
                  <a:latin typeface="Calibri" panose="020F0502020204030204" pitchFamily="34" charset="0"/>
                  <a:ea typeface="Calibri" panose="020F0502020204030204" pitchFamily="34" charset="0"/>
                  <a:cs typeface="Arial" panose="020B0604020202020204" pitchFamily="34" charset="0"/>
                </a:rPr>
                <a:t>en</a:t>
              </a:r>
              <a:r>
                <a:rPr lang="en-US" sz="1200" dirty="0">
                  <a:solidFill>
                    <a:srgbClr val="0563C1"/>
                  </a:solidFill>
                  <a:latin typeface="Calibri" panose="020F0502020204030204" pitchFamily="34" charset="0"/>
                  <a:ea typeface="Calibri" panose="020F0502020204030204" pitchFamily="34" charset="0"/>
                  <a:cs typeface="Arial" panose="020B0604020202020204" pitchFamily="34" charset="0"/>
                </a:rPr>
                <a:t>/prcycle3/ </a:t>
              </a:r>
            </a:p>
            <a:p>
              <a:endParaRPr lang="en-GB" sz="1200" dirty="0">
                <a:solidFill>
                  <a:srgbClr val="0563C1"/>
                </a:solidFill>
                <a:latin typeface="Calibri" panose="020F0502020204030204" pitchFamily="34" charset="0"/>
                <a:ea typeface="Calibri" panose="020F0502020204030204" pitchFamily="34" charset="0"/>
                <a:cs typeface="Arial" panose="020B0604020202020204" pitchFamily="34" charset="0"/>
              </a:endParaRPr>
            </a:p>
            <a:p>
              <a:r>
                <a:rPr lang="zh-CN" altLang="en-US" sz="1400" i="1" dirty="0">
                  <a:solidFill>
                    <a:schemeClr val="accent3">
                      <a:lumMod val="50000"/>
                    </a:schemeClr>
                  </a:solidFill>
                  <a:latin typeface="+mj-lt"/>
                </a:rPr>
                <a:t>定期报告调查问卷</a:t>
              </a:r>
              <a:r>
                <a:rPr lang="en-GB" sz="1400" i="1" dirty="0">
                  <a:solidFill>
                    <a:schemeClr val="accent3">
                      <a:lumMod val="50000"/>
                    </a:schemeClr>
                  </a:solidFill>
                  <a:latin typeface="+mj-lt"/>
                </a:rPr>
                <a:t>(</a:t>
              </a:r>
              <a:r>
                <a:rPr lang="zh-CN" altLang="en-US" sz="1400" i="1" dirty="0">
                  <a:solidFill>
                    <a:schemeClr val="accent3">
                      <a:lumMod val="50000"/>
                    </a:schemeClr>
                  </a:solidFill>
                  <a:latin typeface="+mj-lt"/>
                </a:rPr>
                <a:t>演示版</a:t>
              </a:r>
              <a:r>
                <a:rPr lang="en-GB" sz="1400" i="1" dirty="0">
                  <a:solidFill>
                    <a:schemeClr val="accent3">
                      <a:lumMod val="50000"/>
                    </a:schemeClr>
                  </a:solidFill>
                  <a:latin typeface="+mj-lt"/>
                </a:rPr>
                <a:t>):</a:t>
              </a:r>
            </a:p>
            <a:p>
              <a:r>
                <a:rPr lang="en-US" sz="1400" dirty="0">
                  <a:solidFill>
                    <a:srgbClr val="0563C1"/>
                  </a:solidFill>
                  <a:latin typeface="Calibri" panose="020F0502020204030204" pitchFamily="34" charset="0"/>
                  <a:ea typeface="Calibri" panose="020F0502020204030204" pitchFamily="34" charset="0"/>
                  <a:cs typeface="Arial" panose="020B0604020202020204" pitchFamily="34" charset="0"/>
                </a:rPr>
                <a:t>whc.unesco.org/</a:t>
              </a:r>
              <a:r>
                <a:rPr lang="en-US" sz="1400" dirty="0" err="1">
                  <a:solidFill>
                    <a:srgbClr val="0563C1"/>
                  </a:solidFill>
                  <a:latin typeface="Calibri" panose="020F0502020204030204" pitchFamily="34" charset="0"/>
                  <a:ea typeface="Calibri" panose="020F0502020204030204" pitchFamily="34" charset="0"/>
                  <a:cs typeface="Arial" panose="020B0604020202020204" pitchFamily="34" charset="0"/>
                </a:rPr>
                <a:t>en</a:t>
              </a:r>
              <a:r>
                <a:rPr lang="en-US" sz="1400" dirty="0">
                  <a:solidFill>
                    <a:srgbClr val="0563C1"/>
                  </a:solidFill>
                  <a:latin typeface="Calibri" panose="020F0502020204030204" pitchFamily="34" charset="0"/>
                  <a:ea typeface="Calibri" panose="020F0502020204030204" pitchFamily="34" charset="0"/>
                  <a:cs typeface="Arial" panose="020B0604020202020204" pitchFamily="34" charset="0"/>
                </a:rPr>
                <a:t>/prcycle3/ </a:t>
              </a:r>
              <a:endParaRPr lang="en-GB" sz="1400" i="1" dirty="0">
                <a:solidFill>
                  <a:schemeClr val="accent3">
                    <a:lumMod val="50000"/>
                  </a:schemeClr>
                </a:solidFill>
                <a:latin typeface="+mj-lt"/>
              </a:endParaRPr>
            </a:p>
            <a:p>
              <a:endParaRPr lang="en-US" sz="1200" dirty="0">
                <a:solidFill>
                  <a:srgbClr val="0563C1"/>
                </a:solidFill>
                <a:latin typeface="Calibri" panose="020F0502020204030204" pitchFamily="34" charset="0"/>
                <a:ea typeface="Calibri" panose="020F0502020204030204" pitchFamily="34" charset="0"/>
                <a:cs typeface="Arial" panose="020B0604020202020204" pitchFamily="34" charset="0"/>
              </a:endParaRPr>
            </a:p>
          </p:txBody>
        </p:sp>
        <p:sp>
          <p:nvSpPr>
            <p:cNvPr id="22" name="Rectangle 21"/>
            <p:cNvSpPr/>
            <p:nvPr/>
          </p:nvSpPr>
          <p:spPr>
            <a:xfrm>
              <a:off x="6099179" y="856195"/>
              <a:ext cx="2385500" cy="364865"/>
            </a:xfrm>
            <a:prstGeom prst="rect">
              <a:avLst/>
            </a:prstGeom>
            <a:solidFill>
              <a:schemeClr val="accent6">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6088"/>
              <a:r>
                <a:rPr lang="zh-CN" altLang="en-US" sz="1600" b="1" dirty="0">
                  <a:solidFill>
                    <a:schemeClr val="bg1"/>
                  </a:solidFill>
                  <a:latin typeface="Calibri" panose="020F0502020204030204" pitchFamily="34" charset="0"/>
                  <a:cs typeface="Calibri" panose="020F0502020204030204" pitchFamily="34" charset="0"/>
                </a:rPr>
                <a:t>网站</a:t>
              </a:r>
              <a:endParaRPr lang="en-US" sz="1600" b="1" dirty="0">
                <a:solidFill>
                  <a:schemeClr val="bg1"/>
                </a:solidFill>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3"/>
            <a:stretch>
              <a:fillRect/>
            </a:stretch>
          </p:blipFill>
          <p:spPr>
            <a:xfrm>
              <a:off x="6222730" y="927025"/>
              <a:ext cx="339372" cy="223206"/>
            </a:xfrm>
            <a:prstGeom prst="rect">
              <a:avLst/>
            </a:prstGeom>
          </p:spPr>
        </p:pic>
      </p:grpSp>
      <p:sp>
        <p:nvSpPr>
          <p:cNvPr id="8" name="CasellaDiTesto 1"/>
          <p:cNvSpPr txBox="1"/>
          <p:nvPr/>
        </p:nvSpPr>
        <p:spPr>
          <a:xfrm>
            <a:off x="644797" y="766674"/>
            <a:ext cx="5268323" cy="4011066"/>
          </a:xfrm>
          <a:prstGeom prst="rect">
            <a:avLst/>
          </a:prstGeom>
          <a:solidFill>
            <a:schemeClr val="bg1"/>
          </a:solidFill>
          <a:ln>
            <a:solidFill>
              <a:schemeClr val="bg1"/>
            </a:solidFill>
          </a:ln>
        </p:spPr>
        <p:txBody>
          <a:bodyPr wrap="square" rtlCol="0">
            <a:noAutofit/>
          </a:bodyPr>
          <a:lstStyle/>
          <a:p>
            <a:pPr marL="261938" indent="-261938" fontAlgn="base">
              <a:spcBef>
                <a:spcPts val="1000"/>
              </a:spcBef>
              <a:spcAft>
                <a:spcPct val="0"/>
              </a:spcAft>
              <a:buClr>
                <a:schemeClr val="accent5">
                  <a:lumMod val="75000"/>
                </a:schemeClr>
              </a:buClr>
              <a:buSzPct val="110000"/>
              <a:buFont typeface="Symbol" panose="05050102010706020507" pitchFamily="18" charset="2"/>
              <a:buChar char="·"/>
            </a:pPr>
            <a:endParaRPr lang="en-US" sz="1600" dirty="0">
              <a:solidFill>
                <a:schemeClr val="bg2">
                  <a:lumMod val="25000"/>
                </a:schemeClr>
              </a:solidFill>
              <a:latin typeface="Calibri Light" panose="020F0302020204030204" pitchFamily="34" charset="0"/>
              <a:cs typeface="Calibri Light" panose="020F0302020204030204" pitchFamily="34" charset="0"/>
            </a:endParaRPr>
          </a:p>
        </p:txBody>
      </p:sp>
      <p:grpSp>
        <p:nvGrpSpPr>
          <p:cNvPr id="4" name="Group 3"/>
          <p:cNvGrpSpPr/>
          <p:nvPr/>
        </p:nvGrpSpPr>
        <p:grpSpPr>
          <a:xfrm>
            <a:off x="797197" y="931795"/>
            <a:ext cx="4899021" cy="2072362"/>
            <a:chOff x="835297" y="1084195"/>
            <a:chExt cx="4929233" cy="2072362"/>
          </a:xfrm>
        </p:grpSpPr>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b="8265"/>
            <a:stretch/>
          </p:blipFill>
          <p:spPr>
            <a:xfrm>
              <a:off x="835297" y="1097570"/>
              <a:ext cx="626982" cy="1079390"/>
            </a:xfrm>
            <a:prstGeom prst="rect">
              <a:avLst/>
            </a:prstGeom>
            <a:ln>
              <a:solidFill>
                <a:schemeClr val="bg1">
                  <a:lumMod val="65000"/>
                </a:schemeClr>
              </a:solidFill>
            </a:ln>
            <a:effectLst>
              <a:outerShdw blurRad="139700" dist="38100" dir="3960000" algn="tl" rotWithShape="0">
                <a:prstClr val="black">
                  <a:alpha val="35000"/>
                </a:prstClr>
              </a:outerShdw>
            </a:effectLst>
          </p:spPr>
        </p:pic>
        <p:sp>
          <p:nvSpPr>
            <p:cNvPr id="14" name="CasellaDiTesto 1"/>
            <p:cNvSpPr txBox="1"/>
            <p:nvPr/>
          </p:nvSpPr>
          <p:spPr>
            <a:xfrm>
              <a:off x="1637539" y="1084195"/>
              <a:ext cx="4126991" cy="2072362"/>
            </a:xfrm>
            <a:prstGeom prst="rect">
              <a:avLst/>
            </a:prstGeom>
            <a:noFill/>
          </p:spPr>
          <p:txBody>
            <a:bodyPr wrap="square" rtlCol="0">
              <a:spAutoFit/>
            </a:bodyPr>
            <a:lstStyle/>
            <a:p>
              <a:pPr fontAlgn="base">
                <a:spcBef>
                  <a:spcPts val="1000"/>
                </a:spcBef>
                <a:spcAft>
                  <a:spcPct val="0"/>
                </a:spcAft>
                <a:buClr>
                  <a:schemeClr val="accent5">
                    <a:lumMod val="75000"/>
                  </a:schemeClr>
                </a:buClr>
                <a:buSzPct val="110000"/>
              </a:pPr>
              <a:r>
                <a:rPr lang="zh-CN" altLang="en-US" sz="1600" b="1" dirty="0">
                  <a:solidFill>
                    <a:schemeClr val="accent3">
                      <a:lumMod val="50000"/>
                    </a:schemeClr>
                  </a:solidFill>
                  <a:latin typeface="+mn-ea"/>
                  <a:cs typeface="Calibri Light" panose="020F0302020204030204" pitchFamily="34" charset="0"/>
                </a:rPr>
                <a:t>第一部分</a:t>
              </a:r>
              <a:br>
                <a:rPr lang="en-GB" sz="1600" b="1" dirty="0">
                  <a:solidFill>
                    <a:schemeClr val="accent3">
                      <a:lumMod val="50000"/>
                    </a:schemeClr>
                  </a:solidFill>
                  <a:latin typeface="+mn-ea"/>
                  <a:cs typeface="Calibri Light" panose="020F0302020204030204" pitchFamily="34" charset="0"/>
                </a:rPr>
              </a:br>
              <a:r>
                <a:rPr lang="zh-CN" altLang="en-US" sz="1600" dirty="0">
                  <a:latin typeface="+mn-ea"/>
                  <a:cs typeface="Calibri Light" panose="020F0302020204030204" pitchFamily="34" charset="0"/>
                </a:rPr>
                <a:t>缔约国为实施</a:t>
              </a:r>
              <a:r>
                <a:rPr lang="en-US" altLang="zh-CN" sz="1600" dirty="0">
                  <a:latin typeface="+mn-ea"/>
                  <a:cs typeface="Calibri Light" panose="020F0302020204030204" pitchFamily="34" charset="0"/>
                </a:rPr>
                <a:t>《</a:t>
              </a:r>
              <a:r>
                <a:rPr lang="zh-CN" altLang="en-US" sz="1600" dirty="0">
                  <a:latin typeface="+mn-ea"/>
                  <a:cs typeface="Calibri Light" panose="020F0302020204030204" pitchFamily="34" charset="0"/>
                </a:rPr>
                <a:t>公约</a:t>
              </a:r>
              <a:r>
                <a:rPr lang="en-US" altLang="zh-CN" sz="1600" dirty="0">
                  <a:latin typeface="+mn-ea"/>
                  <a:cs typeface="Calibri Light" panose="020F0302020204030204" pitchFamily="34" charset="0"/>
                </a:rPr>
                <a:t>》</a:t>
              </a:r>
              <a:r>
                <a:rPr lang="zh-CN" altLang="en-US" sz="1600" dirty="0">
                  <a:latin typeface="+mn-ea"/>
                  <a:cs typeface="Calibri Light" panose="020F0302020204030204" pitchFamily="34" charset="0"/>
                </a:rPr>
                <a:t>而通过的法律法规及其采取的其他行动，以及在这一领域取得的详细经验。</a:t>
              </a:r>
            </a:p>
            <a:p>
              <a:pPr fontAlgn="base">
                <a:spcBef>
                  <a:spcPts val="1000"/>
                </a:spcBef>
                <a:spcAft>
                  <a:spcPct val="0"/>
                </a:spcAft>
                <a:buClr>
                  <a:schemeClr val="accent5">
                    <a:lumMod val="75000"/>
                  </a:schemeClr>
                </a:buClr>
                <a:buSzPct val="110000"/>
              </a:pPr>
              <a:r>
                <a:rPr lang="it-IT" sz="1600" dirty="0">
                  <a:solidFill>
                    <a:srgbClr val="0563C1"/>
                  </a:solidFill>
                  <a:latin typeface="+mn-ea"/>
                  <a:cs typeface="Arial" panose="020B0604020202020204" pitchFamily="34" charset="0"/>
                </a:rPr>
                <a:t> </a:t>
              </a:r>
              <a:r>
                <a:rPr lang="zh-CN" altLang="en-US" sz="1600" dirty="0">
                  <a:solidFill>
                    <a:srgbClr val="0563C1"/>
                  </a:solidFill>
                  <a:latin typeface="+mn-ea"/>
                  <a:cs typeface="Arial" panose="020B0604020202020204" pitchFamily="34" charset="0"/>
                </a:rPr>
                <a:t>这尤其涉及</a:t>
              </a:r>
              <a:r>
                <a:rPr lang="en-US" altLang="zh-CN" sz="1600" dirty="0">
                  <a:solidFill>
                    <a:srgbClr val="0563C1"/>
                  </a:solidFill>
                  <a:latin typeface="+mn-ea"/>
                  <a:cs typeface="Arial" panose="020B0604020202020204" pitchFamily="34" charset="0"/>
                </a:rPr>
                <a:t>《</a:t>
              </a:r>
              <a:r>
                <a:rPr lang="zh-CN" altLang="en-US" sz="1600" dirty="0">
                  <a:solidFill>
                    <a:srgbClr val="0563C1"/>
                  </a:solidFill>
                  <a:latin typeface="+mn-ea"/>
                  <a:cs typeface="Arial" panose="020B0604020202020204" pitchFamily="34" charset="0"/>
                </a:rPr>
                <a:t>公约</a:t>
              </a:r>
              <a:r>
                <a:rPr lang="en-US" altLang="zh-CN" sz="1600" dirty="0">
                  <a:solidFill>
                    <a:srgbClr val="0563C1"/>
                  </a:solidFill>
                  <a:latin typeface="+mn-ea"/>
                  <a:cs typeface="Arial" panose="020B0604020202020204" pitchFamily="34" charset="0"/>
                </a:rPr>
                <a:t>》</a:t>
              </a:r>
              <a:r>
                <a:rPr lang="zh-CN" altLang="en-US" sz="1600" dirty="0">
                  <a:solidFill>
                    <a:srgbClr val="0563C1"/>
                  </a:solidFill>
                  <a:latin typeface="+mn-ea"/>
                  <a:cs typeface="Arial" panose="020B0604020202020204" pitchFamily="34" charset="0"/>
                </a:rPr>
                <a:t>具体条款中规定的一般义务。</a:t>
              </a:r>
              <a:endParaRPr lang="it-IT" sz="1600" dirty="0">
                <a:solidFill>
                  <a:srgbClr val="0563C1"/>
                </a:solidFill>
                <a:latin typeface="+mn-ea"/>
                <a:cs typeface="Arial" panose="020B0604020202020204" pitchFamily="34" charset="0"/>
              </a:endParaRPr>
            </a:p>
            <a:p>
              <a:pPr fontAlgn="base">
                <a:spcBef>
                  <a:spcPts val="1000"/>
                </a:spcBef>
                <a:spcAft>
                  <a:spcPct val="0"/>
                </a:spcAft>
                <a:buClr>
                  <a:schemeClr val="accent5">
                    <a:lumMod val="75000"/>
                  </a:schemeClr>
                </a:buClr>
                <a:buSzPct val="110000"/>
              </a:pPr>
              <a:endParaRPr lang="en-US" sz="1600" dirty="0">
                <a:solidFill>
                  <a:schemeClr val="bg2">
                    <a:lumMod val="25000"/>
                  </a:schemeClr>
                </a:solidFill>
                <a:latin typeface="+mn-ea"/>
                <a:cs typeface="Calibri Light" panose="020F0302020204030204" pitchFamily="34" charset="0"/>
              </a:endParaRPr>
            </a:p>
          </p:txBody>
        </p:sp>
      </p:grpSp>
      <p:grpSp>
        <p:nvGrpSpPr>
          <p:cNvPr id="3" name="Group 2"/>
          <p:cNvGrpSpPr/>
          <p:nvPr/>
        </p:nvGrpSpPr>
        <p:grpSpPr>
          <a:xfrm>
            <a:off x="797197" y="3067177"/>
            <a:ext cx="4997521" cy="1166553"/>
            <a:chOff x="836019" y="3151947"/>
            <a:chExt cx="5012745" cy="1166553"/>
          </a:xfrm>
        </p:grpSpPr>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1756" r="2916" b="12401"/>
            <a:stretch/>
          </p:blipFill>
          <p:spPr>
            <a:xfrm>
              <a:off x="836019" y="3238500"/>
              <a:ext cx="626260" cy="1080000"/>
            </a:xfrm>
            <a:prstGeom prst="rect">
              <a:avLst/>
            </a:prstGeom>
            <a:ln>
              <a:solidFill>
                <a:schemeClr val="bg1">
                  <a:lumMod val="65000"/>
                </a:schemeClr>
              </a:solidFill>
            </a:ln>
            <a:effectLst>
              <a:outerShdw blurRad="139700" dist="38100" dir="3960000" algn="tl" rotWithShape="0">
                <a:prstClr val="black">
                  <a:alpha val="35000"/>
                </a:prstClr>
              </a:outerShdw>
            </a:effectLst>
          </p:spPr>
        </p:pic>
        <p:sp>
          <p:nvSpPr>
            <p:cNvPr id="15" name="CasellaDiTesto 1"/>
            <p:cNvSpPr txBox="1"/>
            <p:nvPr/>
          </p:nvSpPr>
          <p:spPr>
            <a:xfrm>
              <a:off x="1634143" y="3151947"/>
              <a:ext cx="4214621" cy="959237"/>
            </a:xfrm>
            <a:prstGeom prst="rect">
              <a:avLst/>
            </a:prstGeom>
            <a:noFill/>
          </p:spPr>
          <p:txBody>
            <a:bodyPr wrap="square" rtlCol="0">
              <a:spAutoFit/>
            </a:bodyPr>
            <a:lstStyle/>
            <a:p>
              <a:pPr fontAlgn="base">
                <a:spcBef>
                  <a:spcPts val="1000"/>
                </a:spcBef>
                <a:spcAft>
                  <a:spcPct val="0"/>
                </a:spcAft>
                <a:buClr>
                  <a:schemeClr val="accent5">
                    <a:lumMod val="75000"/>
                  </a:schemeClr>
                </a:buClr>
                <a:buSzPct val="110000"/>
              </a:pPr>
              <a:r>
                <a:rPr lang="zh-CN" altLang="en-US" sz="1600" b="1" dirty="0">
                  <a:solidFill>
                    <a:schemeClr val="accent3">
                      <a:lumMod val="50000"/>
                    </a:schemeClr>
                  </a:solidFill>
                  <a:latin typeface="+mn-ea"/>
                  <a:cs typeface="Calibri Light" panose="020F0302020204030204" pitchFamily="34" charset="0"/>
                </a:rPr>
                <a:t>第二部分</a:t>
              </a:r>
              <a:br>
                <a:rPr lang="en-GB" sz="1600" b="1" dirty="0">
                  <a:solidFill>
                    <a:schemeClr val="accent3">
                      <a:lumMod val="50000"/>
                    </a:schemeClr>
                  </a:solidFill>
                  <a:latin typeface="+mn-ea"/>
                  <a:cs typeface="Calibri Light" panose="020F0302020204030204" pitchFamily="34" charset="0"/>
                </a:rPr>
              </a:br>
              <a:r>
                <a:rPr lang="zh-CN" altLang="en-US" sz="1600" dirty="0">
                  <a:latin typeface="+mn-ea"/>
                  <a:cs typeface="Calibri Light" panose="020F0302020204030204" pitchFamily="34" charset="0"/>
                </a:rPr>
                <a:t>位于缔约国境内的各个世界遗产的保护状况。</a:t>
              </a:r>
              <a:endParaRPr lang="en-US" altLang="zh-CN" sz="1600" dirty="0">
                <a:latin typeface="+mn-ea"/>
                <a:cs typeface="Calibri Light" panose="020F0302020204030204" pitchFamily="34" charset="0"/>
              </a:endParaRPr>
            </a:p>
            <a:p>
              <a:pPr fontAlgn="base">
                <a:spcBef>
                  <a:spcPts val="1000"/>
                </a:spcBef>
                <a:spcAft>
                  <a:spcPct val="0"/>
                </a:spcAft>
                <a:buClr>
                  <a:schemeClr val="accent5">
                    <a:lumMod val="75000"/>
                  </a:schemeClr>
                </a:buClr>
                <a:buSzPct val="110000"/>
              </a:pPr>
              <a:r>
                <a:rPr lang="zh-CN" altLang="en-US" sz="1600" dirty="0">
                  <a:solidFill>
                    <a:srgbClr val="0563C1"/>
                  </a:solidFill>
                  <a:latin typeface="+mn-ea"/>
                  <a:cs typeface="Arial" panose="020B0604020202020204" pitchFamily="34" charset="0"/>
                </a:rPr>
                <a:t>每项世界遗产都应填写本部分。</a:t>
              </a:r>
              <a:endParaRPr lang="en-US" sz="1600" dirty="0">
                <a:latin typeface="+mn-ea"/>
                <a:cs typeface="Calibri Light" panose="020F0302020204030204" pitchFamily="34" charset="0"/>
              </a:endParaRPr>
            </a:p>
          </p:txBody>
        </p:sp>
      </p:grpSp>
      <p:sp>
        <p:nvSpPr>
          <p:cNvPr id="28" name="CasellaDiTesto 4"/>
          <p:cNvSpPr txBox="1"/>
          <p:nvPr/>
        </p:nvSpPr>
        <p:spPr>
          <a:xfrm>
            <a:off x="3289328" y="4746189"/>
            <a:ext cx="2623792" cy="246221"/>
          </a:xfrm>
          <a:prstGeom prst="rect">
            <a:avLst/>
          </a:prstGeom>
          <a:noFill/>
        </p:spPr>
        <p:txBody>
          <a:bodyPr wrap="square" rtlCol="0">
            <a:spAutoFit/>
          </a:bodyPr>
          <a:lstStyle/>
          <a:p>
            <a:r>
              <a:rPr lang="zh-CN" altLang="en-US" sz="1000" i="1" dirty="0">
                <a:solidFill>
                  <a:schemeClr val="tx1">
                    <a:lumMod val="50000"/>
                    <a:lumOff val="50000"/>
                  </a:schemeClr>
                </a:solidFill>
                <a:latin typeface="Calibri" panose="020F0502020204030204" pitchFamily="34" charset="0"/>
                <a:ea typeface="Calibri" panose="020F0502020204030204" pitchFamily="34" charset="0"/>
                <a:cs typeface="Arial" panose="020B0604020202020204" pitchFamily="34" charset="0"/>
              </a:rPr>
              <a:t>来源：操作指南 </a:t>
            </a:r>
            <a:r>
              <a:rPr lang="en-US" altLang="zh-CN" sz="1000" i="1" dirty="0">
                <a:solidFill>
                  <a:schemeClr val="tx1">
                    <a:lumMod val="50000"/>
                    <a:lumOff val="50000"/>
                  </a:schemeClr>
                </a:solidFill>
                <a:latin typeface="Calibri" panose="020F0502020204030204" pitchFamily="34" charset="0"/>
                <a:ea typeface="Calibri" panose="020F0502020204030204" pitchFamily="34" charset="0"/>
                <a:cs typeface="Arial" panose="020B0604020202020204" pitchFamily="34" charset="0"/>
              </a:rPr>
              <a:t>206</a:t>
            </a:r>
            <a:r>
              <a:rPr lang="zh-CN" altLang="en-US" sz="1000" i="1" dirty="0">
                <a:solidFill>
                  <a:schemeClr val="tx1">
                    <a:lumMod val="50000"/>
                    <a:lumOff val="50000"/>
                  </a:schemeClr>
                </a:solidFill>
                <a:latin typeface="Calibri" panose="020F0502020204030204" pitchFamily="34" charset="0"/>
                <a:ea typeface="Calibri" panose="020F0502020204030204" pitchFamily="34" charset="0"/>
                <a:cs typeface="Arial" panose="020B0604020202020204" pitchFamily="34" charset="0"/>
              </a:rPr>
              <a:t>段</a:t>
            </a:r>
            <a:endParaRPr lang="it-IT" sz="1000" dirty="0">
              <a:solidFill>
                <a:schemeClr val="tx1">
                  <a:lumMod val="50000"/>
                  <a:lumOff val="50000"/>
                </a:schemeClr>
              </a:solidFill>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93940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asellaDiTesto 1"/>
          <p:cNvSpPr txBox="1"/>
          <p:nvPr/>
        </p:nvSpPr>
        <p:spPr>
          <a:xfrm>
            <a:off x="515258" y="121117"/>
            <a:ext cx="8628742" cy="430887"/>
          </a:xfrm>
          <a:prstGeom prst="rect">
            <a:avLst/>
          </a:prstGeom>
          <a:noFill/>
          <a:ln>
            <a:noFill/>
          </a:ln>
        </p:spPr>
        <p:txBody>
          <a:bodyPr wrap="square" rtlCol="0">
            <a:spAutoFit/>
          </a:bodyPr>
          <a:lstStyle/>
          <a:p>
            <a:r>
              <a:rPr lang="en-GB" sz="2200" b="1" dirty="0">
                <a:solidFill>
                  <a:srgbClr val="61A0DB"/>
                </a:solidFill>
                <a:latin typeface="+mj-lt"/>
                <a:cs typeface="Calibri" panose="020F0502020204030204" pitchFamily="34" charset="0"/>
              </a:rPr>
              <a:t>Overview of the Periodic Reporting Questionnaire</a:t>
            </a:r>
          </a:p>
        </p:txBody>
      </p:sp>
      <p:grpSp>
        <p:nvGrpSpPr>
          <p:cNvPr id="2" name="Group 1"/>
          <p:cNvGrpSpPr/>
          <p:nvPr/>
        </p:nvGrpSpPr>
        <p:grpSpPr>
          <a:xfrm>
            <a:off x="6087306" y="775304"/>
            <a:ext cx="2385500" cy="2612907"/>
            <a:chOff x="6087306" y="738134"/>
            <a:chExt cx="2385500" cy="2612907"/>
          </a:xfrm>
        </p:grpSpPr>
        <p:sp>
          <p:nvSpPr>
            <p:cNvPr id="20" name="Rectangle 19"/>
            <p:cNvSpPr/>
            <p:nvPr/>
          </p:nvSpPr>
          <p:spPr>
            <a:xfrm>
              <a:off x="6087306" y="1256231"/>
              <a:ext cx="2385500" cy="209481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a:latin typeface="Arial" panose="020B0604020202020204" pitchFamily="34" charset="0"/>
                <a:cs typeface="Arial" panose="020B0604020202020204" pitchFamily="34" charset="0"/>
              </a:endParaRPr>
            </a:p>
          </p:txBody>
        </p:sp>
        <p:sp>
          <p:nvSpPr>
            <p:cNvPr id="21" name="TextBox 20"/>
            <p:cNvSpPr txBox="1"/>
            <p:nvPr/>
          </p:nvSpPr>
          <p:spPr>
            <a:xfrm>
              <a:off x="6186730" y="1336093"/>
              <a:ext cx="2210400" cy="2000548"/>
            </a:xfrm>
            <a:prstGeom prst="rect">
              <a:avLst/>
            </a:prstGeom>
            <a:noFill/>
          </p:spPr>
          <p:txBody>
            <a:bodyPr wrap="square" rtlCol="0">
              <a:noAutofit/>
            </a:bodyPr>
            <a:lstStyle/>
            <a:p>
              <a:r>
                <a:rPr lang="en-GB" sz="1050" b="1" i="1" dirty="0">
                  <a:solidFill>
                    <a:schemeClr val="accent3">
                      <a:lumMod val="50000"/>
                    </a:schemeClr>
                  </a:solidFill>
                  <a:latin typeface="+mj-lt"/>
                </a:rPr>
                <a:t>Where do I find information about</a:t>
              </a:r>
            </a:p>
            <a:p>
              <a:r>
                <a:rPr lang="en-GB" sz="1050" b="1" i="1" dirty="0">
                  <a:solidFill>
                    <a:schemeClr val="accent3">
                      <a:lumMod val="50000"/>
                    </a:schemeClr>
                  </a:solidFill>
                  <a:latin typeface="+mj-lt"/>
                </a:rPr>
                <a:t>Periodic Reporting?</a:t>
              </a:r>
            </a:p>
            <a:p>
              <a:endParaRPr lang="en-GB" sz="1050" b="1" i="1" dirty="0">
                <a:solidFill>
                  <a:schemeClr val="accent3">
                    <a:lumMod val="50000"/>
                  </a:schemeClr>
                </a:solidFill>
                <a:latin typeface="+mj-lt"/>
              </a:endParaRPr>
            </a:p>
            <a:p>
              <a:r>
                <a:rPr lang="en-GB" sz="1050" i="1" dirty="0">
                  <a:solidFill>
                    <a:schemeClr val="accent3">
                      <a:lumMod val="50000"/>
                    </a:schemeClr>
                  </a:solidFill>
                  <a:latin typeface="+mj-lt"/>
                </a:rPr>
                <a:t>General page:</a:t>
              </a:r>
            </a:p>
            <a:p>
              <a:r>
                <a:rPr lang="en-US" sz="1000" dirty="0">
                  <a:solidFill>
                    <a:srgbClr val="0563C1"/>
                  </a:solidFill>
                  <a:latin typeface="Calibri" panose="020F0502020204030204" pitchFamily="34" charset="0"/>
                  <a:ea typeface="Calibri" panose="020F0502020204030204" pitchFamily="34" charset="0"/>
                  <a:cs typeface="Arial" panose="020B0604020202020204" pitchFamily="34" charset="0"/>
                </a:rPr>
                <a:t>whc.unesco.org/</a:t>
              </a:r>
              <a:r>
                <a:rPr lang="en-US" sz="1000" dirty="0" err="1">
                  <a:solidFill>
                    <a:srgbClr val="0563C1"/>
                  </a:solidFill>
                  <a:latin typeface="Calibri" panose="020F0502020204030204" pitchFamily="34" charset="0"/>
                  <a:ea typeface="Calibri" panose="020F0502020204030204" pitchFamily="34" charset="0"/>
                  <a:cs typeface="Arial" panose="020B0604020202020204" pitchFamily="34" charset="0"/>
                </a:rPr>
                <a:t>en</a:t>
              </a:r>
              <a:r>
                <a:rPr lang="en-US" sz="1000" dirty="0">
                  <a:solidFill>
                    <a:srgbClr val="0563C1"/>
                  </a:solidFill>
                  <a:latin typeface="Calibri" panose="020F0502020204030204" pitchFamily="34" charset="0"/>
                  <a:ea typeface="Calibri" panose="020F0502020204030204" pitchFamily="34" charset="0"/>
                  <a:cs typeface="Arial" panose="020B0604020202020204" pitchFamily="34" charset="0"/>
                </a:rPr>
                <a:t>/</a:t>
              </a:r>
              <a:r>
                <a:rPr lang="en-US" sz="1000" dirty="0" err="1">
                  <a:solidFill>
                    <a:srgbClr val="0563C1"/>
                  </a:solidFill>
                  <a:latin typeface="Calibri" panose="020F0502020204030204" pitchFamily="34" charset="0"/>
                  <a:ea typeface="Calibri" panose="020F0502020204030204" pitchFamily="34" charset="0"/>
                  <a:cs typeface="Arial" panose="020B0604020202020204" pitchFamily="34" charset="0"/>
                </a:rPr>
                <a:t>periodicreporting</a:t>
              </a:r>
              <a:r>
                <a:rPr lang="en-US" sz="1000" dirty="0">
                  <a:solidFill>
                    <a:srgbClr val="0563C1"/>
                  </a:solidFill>
                  <a:latin typeface="Calibri" panose="020F0502020204030204" pitchFamily="34" charset="0"/>
                  <a:ea typeface="Calibri" panose="020F0502020204030204" pitchFamily="34" charset="0"/>
                  <a:cs typeface="Arial" panose="020B0604020202020204" pitchFamily="34" charset="0"/>
                </a:rPr>
                <a:t>/</a:t>
              </a:r>
              <a:endParaRPr lang="en-US" sz="1000" i="1" dirty="0">
                <a:solidFill>
                  <a:srgbClr val="0563C1"/>
                </a:solidFill>
                <a:latin typeface="Calibri" panose="020F0502020204030204" pitchFamily="34" charset="0"/>
                <a:cs typeface="Arial" panose="020B0604020202020204" pitchFamily="34" charset="0"/>
              </a:endParaRPr>
            </a:p>
            <a:p>
              <a:endParaRPr lang="en-US" sz="1050" i="1" dirty="0">
                <a:latin typeface="Calibri" panose="020F0502020204030204" pitchFamily="34" charset="0"/>
                <a:cs typeface="Arial" panose="020B0604020202020204" pitchFamily="34" charset="0"/>
              </a:endParaRPr>
            </a:p>
            <a:p>
              <a:r>
                <a:rPr lang="en-US" sz="1050" i="1" dirty="0">
                  <a:solidFill>
                    <a:schemeClr val="accent3">
                      <a:lumMod val="50000"/>
                    </a:schemeClr>
                  </a:solidFill>
                  <a:latin typeface="Calibri" panose="020F0502020204030204" pitchFamily="34" charset="0"/>
                  <a:cs typeface="Arial" panose="020B0604020202020204" pitchFamily="34" charset="0"/>
                </a:rPr>
                <a:t>Third Cycle platform:</a:t>
              </a:r>
            </a:p>
            <a:p>
              <a:r>
                <a:rPr lang="en-US" sz="1000" dirty="0">
                  <a:solidFill>
                    <a:srgbClr val="0563C1"/>
                  </a:solidFill>
                  <a:latin typeface="Calibri" panose="020F0502020204030204" pitchFamily="34" charset="0"/>
                  <a:ea typeface="Calibri" panose="020F0502020204030204" pitchFamily="34" charset="0"/>
                  <a:cs typeface="Arial" panose="020B0604020202020204" pitchFamily="34" charset="0"/>
                </a:rPr>
                <a:t>whc.unesco.org/</a:t>
              </a:r>
              <a:r>
                <a:rPr lang="en-US" sz="1000" dirty="0" err="1">
                  <a:solidFill>
                    <a:srgbClr val="0563C1"/>
                  </a:solidFill>
                  <a:latin typeface="Calibri" panose="020F0502020204030204" pitchFamily="34" charset="0"/>
                  <a:ea typeface="Calibri" panose="020F0502020204030204" pitchFamily="34" charset="0"/>
                  <a:cs typeface="Arial" panose="020B0604020202020204" pitchFamily="34" charset="0"/>
                </a:rPr>
                <a:t>en</a:t>
              </a:r>
              <a:r>
                <a:rPr lang="en-US" sz="1000" dirty="0">
                  <a:solidFill>
                    <a:srgbClr val="0563C1"/>
                  </a:solidFill>
                  <a:latin typeface="Calibri" panose="020F0502020204030204" pitchFamily="34" charset="0"/>
                  <a:ea typeface="Calibri" panose="020F0502020204030204" pitchFamily="34" charset="0"/>
                  <a:cs typeface="Arial" panose="020B0604020202020204" pitchFamily="34" charset="0"/>
                </a:rPr>
                <a:t>/prcycle3/ </a:t>
              </a:r>
            </a:p>
            <a:p>
              <a:endParaRPr lang="en-GB" sz="1000" dirty="0">
                <a:solidFill>
                  <a:srgbClr val="0563C1"/>
                </a:solidFill>
                <a:latin typeface="Calibri" panose="020F0502020204030204" pitchFamily="34" charset="0"/>
                <a:ea typeface="Calibri" panose="020F0502020204030204" pitchFamily="34" charset="0"/>
                <a:cs typeface="Arial" panose="020B0604020202020204" pitchFamily="34" charset="0"/>
              </a:endParaRPr>
            </a:p>
            <a:p>
              <a:r>
                <a:rPr lang="en-GB" sz="1050" i="1" dirty="0">
                  <a:solidFill>
                    <a:schemeClr val="accent3">
                      <a:lumMod val="50000"/>
                    </a:schemeClr>
                  </a:solidFill>
                  <a:latin typeface="+mj-lt"/>
                </a:rPr>
                <a:t>PR Questionnaire (Demo version):</a:t>
              </a:r>
            </a:p>
            <a:p>
              <a:r>
                <a:rPr lang="en-US" sz="1050" dirty="0">
                  <a:solidFill>
                    <a:srgbClr val="0563C1"/>
                  </a:solidFill>
                  <a:latin typeface="Calibri" panose="020F0502020204030204" pitchFamily="34" charset="0"/>
                  <a:ea typeface="Calibri" panose="020F0502020204030204" pitchFamily="34" charset="0"/>
                  <a:cs typeface="Arial" panose="020B0604020202020204" pitchFamily="34" charset="0"/>
                </a:rPr>
                <a:t>whc.unesco.org/</a:t>
              </a:r>
              <a:r>
                <a:rPr lang="en-US" sz="1050" dirty="0" err="1">
                  <a:solidFill>
                    <a:srgbClr val="0563C1"/>
                  </a:solidFill>
                  <a:latin typeface="Calibri" panose="020F0502020204030204" pitchFamily="34" charset="0"/>
                  <a:ea typeface="Calibri" panose="020F0502020204030204" pitchFamily="34" charset="0"/>
                  <a:cs typeface="Arial" panose="020B0604020202020204" pitchFamily="34" charset="0"/>
                </a:rPr>
                <a:t>en</a:t>
              </a:r>
              <a:r>
                <a:rPr lang="en-US" sz="1050" dirty="0">
                  <a:solidFill>
                    <a:srgbClr val="0563C1"/>
                  </a:solidFill>
                  <a:latin typeface="Calibri" panose="020F0502020204030204" pitchFamily="34" charset="0"/>
                  <a:ea typeface="Calibri" panose="020F0502020204030204" pitchFamily="34" charset="0"/>
                  <a:cs typeface="Arial" panose="020B0604020202020204" pitchFamily="34" charset="0"/>
                </a:rPr>
                <a:t>/prcycle3/ </a:t>
              </a:r>
              <a:endParaRPr lang="en-GB" sz="1050" i="1" dirty="0">
                <a:solidFill>
                  <a:schemeClr val="accent3">
                    <a:lumMod val="50000"/>
                  </a:schemeClr>
                </a:solidFill>
                <a:latin typeface="+mj-lt"/>
              </a:endParaRPr>
            </a:p>
            <a:p>
              <a:endParaRPr lang="en-US" sz="1000" dirty="0">
                <a:solidFill>
                  <a:srgbClr val="0563C1"/>
                </a:solidFill>
                <a:latin typeface="Calibri" panose="020F0502020204030204" pitchFamily="34" charset="0"/>
                <a:ea typeface="Calibri" panose="020F0502020204030204" pitchFamily="34" charset="0"/>
                <a:cs typeface="Arial" panose="020B0604020202020204" pitchFamily="34" charset="0"/>
              </a:endParaRPr>
            </a:p>
          </p:txBody>
        </p:sp>
        <p:sp>
          <p:nvSpPr>
            <p:cNvPr id="22" name="Rectangle 21"/>
            <p:cNvSpPr/>
            <p:nvPr/>
          </p:nvSpPr>
          <p:spPr>
            <a:xfrm>
              <a:off x="6087306" y="738134"/>
              <a:ext cx="2385500" cy="482064"/>
            </a:xfrm>
            <a:prstGeom prst="rect">
              <a:avLst/>
            </a:prstGeom>
            <a:solidFill>
              <a:schemeClr val="accent6">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6088"/>
              <a:r>
                <a:rPr lang="en-GB" sz="1200" b="1" dirty="0">
                  <a:solidFill>
                    <a:schemeClr val="bg1"/>
                  </a:solidFill>
                  <a:latin typeface="Calibri" panose="020F0502020204030204" pitchFamily="34" charset="0"/>
                  <a:cs typeface="Calibri" panose="020F0502020204030204" pitchFamily="34" charset="0"/>
                </a:rPr>
                <a:t>Websites </a:t>
              </a:r>
              <a:endParaRPr lang="en-US" sz="1200" b="1" dirty="0">
                <a:solidFill>
                  <a:schemeClr val="bg1"/>
                </a:solidFill>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3"/>
            <a:stretch>
              <a:fillRect/>
            </a:stretch>
          </p:blipFill>
          <p:spPr>
            <a:xfrm>
              <a:off x="6222730" y="808100"/>
              <a:ext cx="339372" cy="342131"/>
            </a:xfrm>
            <a:prstGeom prst="rect">
              <a:avLst/>
            </a:prstGeom>
          </p:spPr>
        </p:pic>
      </p:grpSp>
      <p:sp>
        <p:nvSpPr>
          <p:cNvPr id="8" name="CasellaDiTesto 1"/>
          <p:cNvSpPr txBox="1"/>
          <p:nvPr/>
        </p:nvSpPr>
        <p:spPr>
          <a:xfrm>
            <a:off x="644797" y="766674"/>
            <a:ext cx="5268323" cy="4011066"/>
          </a:xfrm>
          <a:prstGeom prst="rect">
            <a:avLst/>
          </a:prstGeom>
          <a:solidFill>
            <a:schemeClr val="bg1"/>
          </a:solidFill>
          <a:ln>
            <a:solidFill>
              <a:schemeClr val="bg1"/>
            </a:solidFill>
          </a:ln>
        </p:spPr>
        <p:txBody>
          <a:bodyPr wrap="square" rtlCol="0">
            <a:noAutofit/>
          </a:bodyPr>
          <a:lstStyle/>
          <a:p>
            <a:pPr marL="261938" indent="-261938" fontAlgn="base">
              <a:spcBef>
                <a:spcPts val="1000"/>
              </a:spcBef>
              <a:spcAft>
                <a:spcPct val="0"/>
              </a:spcAft>
              <a:buClr>
                <a:schemeClr val="accent5">
                  <a:lumMod val="75000"/>
                </a:schemeClr>
              </a:buClr>
              <a:buSzPct val="110000"/>
              <a:buFont typeface="Symbol" panose="05050102010706020507" pitchFamily="18" charset="2"/>
              <a:buChar char="·"/>
            </a:pPr>
            <a:endParaRPr lang="en-US" sz="1600" dirty="0">
              <a:solidFill>
                <a:schemeClr val="bg2">
                  <a:lumMod val="25000"/>
                </a:schemeClr>
              </a:solidFill>
              <a:latin typeface="Calibri Light" panose="020F0302020204030204" pitchFamily="34" charset="0"/>
              <a:cs typeface="Calibri Light" panose="020F0302020204030204" pitchFamily="34" charset="0"/>
            </a:endParaRPr>
          </a:p>
        </p:txBody>
      </p:sp>
      <p:grpSp>
        <p:nvGrpSpPr>
          <p:cNvPr id="4" name="Group 3"/>
          <p:cNvGrpSpPr/>
          <p:nvPr/>
        </p:nvGrpSpPr>
        <p:grpSpPr>
          <a:xfrm>
            <a:off x="797197" y="931795"/>
            <a:ext cx="4899021" cy="1949252"/>
            <a:chOff x="835297" y="1084195"/>
            <a:chExt cx="4929233" cy="1949252"/>
          </a:xfrm>
        </p:grpSpPr>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b="8265"/>
            <a:stretch/>
          </p:blipFill>
          <p:spPr>
            <a:xfrm>
              <a:off x="835297" y="1097570"/>
              <a:ext cx="626982" cy="1079390"/>
            </a:xfrm>
            <a:prstGeom prst="rect">
              <a:avLst/>
            </a:prstGeom>
            <a:ln>
              <a:solidFill>
                <a:schemeClr val="bg1">
                  <a:lumMod val="65000"/>
                </a:schemeClr>
              </a:solidFill>
            </a:ln>
            <a:effectLst>
              <a:outerShdw blurRad="139700" dist="38100" dir="3960000" algn="tl" rotWithShape="0">
                <a:prstClr val="black">
                  <a:alpha val="35000"/>
                </a:prstClr>
              </a:outerShdw>
            </a:effectLst>
          </p:spPr>
        </p:pic>
        <p:sp>
          <p:nvSpPr>
            <p:cNvPr id="14" name="CasellaDiTesto 1"/>
            <p:cNvSpPr txBox="1"/>
            <p:nvPr/>
          </p:nvSpPr>
          <p:spPr>
            <a:xfrm>
              <a:off x="1637539" y="1084195"/>
              <a:ext cx="4126991" cy="1949252"/>
            </a:xfrm>
            <a:prstGeom prst="rect">
              <a:avLst/>
            </a:prstGeom>
            <a:noFill/>
          </p:spPr>
          <p:txBody>
            <a:bodyPr wrap="square" rtlCol="0">
              <a:spAutoFit/>
            </a:bodyPr>
            <a:lstStyle/>
            <a:p>
              <a:pPr fontAlgn="base">
                <a:spcBef>
                  <a:spcPts val="1000"/>
                </a:spcBef>
                <a:spcAft>
                  <a:spcPct val="0"/>
                </a:spcAft>
                <a:buClr>
                  <a:schemeClr val="accent5">
                    <a:lumMod val="75000"/>
                  </a:schemeClr>
                </a:buClr>
                <a:buSzPct val="110000"/>
              </a:pPr>
              <a:r>
                <a:rPr lang="en-GB" sz="1400" b="1" dirty="0">
                  <a:solidFill>
                    <a:schemeClr val="accent3">
                      <a:lumMod val="50000"/>
                    </a:schemeClr>
                  </a:solidFill>
                  <a:latin typeface="Calibri Light" panose="020F0302020204030204" pitchFamily="34" charset="0"/>
                  <a:cs typeface="Calibri Light" panose="020F0302020204030204" pitchFamily="34" charset="0"/>
                </a:rPr>
                <a:t>Section I</a:t>
              </a:r>
              <a:br>
                <a:rPr lang="en-GB" sz="1400" b="1" dirty="0">
                  <a:solidFill>
                    <a:schemeClr val="accent3">
                      <a:lumMod val="50000"/>
                    </a:schemeClr>
                  </a:solidFill>
                  <a:latin typeface="Calibri Light" panose="020F0302020204030204" pitchFamily="34" charset="0"/>
                  <a:cs typeface="Calibri Light" panose="020F0302020204030204" pitchFamily="34" charset="0"/>
                </a:rPr>
              </a:br>
              <a:r>
                <a:rPr lang="it-IT" sz="1400" dirty="0">
                  <a:latin typeface="Calibri Light" panose="020F0302020204030204" pitchFamily="34" charset="0"/>
                  <a:cs typeface="Calibri Light" panose="020F0302020204030204" pitchFamily="34" charset="0"/>
                </a:rPr>
                <a:t>the legislative and administrative provisions which the State Party has adopted and other actions which it has taken for the application of the </a:t>
              </a:r>
              <a:r>
                <a:rPr lang="it-IT" sz="1400" i="1" dirty="0">
                  <a:latin typeface="Calibri Light" panose="020F0302020204030204" pitchFamily="34" charset="0"/>
                  <a:cs typeface="Calibri Light" panose="020F0302020204030204" pitchFamily="34" charset="0"/>
                </a:rPr>
                <a:t>Convention</a:t>
              </a:r>
              <a:r>
                <a:rPr lang="it-IT" sz="1400" dirty="0">
                  <a:latin typeface="Calibri Light" panose="020F0302020204030204" pitchFamily="34" charset="0"/>
                  <a:cs typeface="Calibri Light" panose="020F0302020204030204" pitchFamily="34" charset="0"/>
                </a:rPr>
                <a:t>, together with details of the experience acquired in this field.</a:t>
              </a:r>
            </a:p>
            <a:p>
              <a:pPr fontAlgn="base">
                <a:spcBef>
                  <a:spcPts val="1000"/>
                </a:spcBef>
                <a:spcAft>
                  <a:spcPct val="0"/>
                </a:spcAft>
                <a:buClr>
                  <a:schemeClr val="accent5">
                    <a:lumMod val="75000"/>
                  </a:schemeClr>
                </a:buClr>
                <a:buSzPct val="110000"/>
              </a:pPr>
              <a:r>
                <a:rPr lang="it-IT" sz="1000" dirty="0" err="1">
                  <a:solidFill>
                    <a:srgbClr val="0563C1"/>
                  </a:solidFill>
                  <a:latin typeface="Calibri" panose="020F0502020204030204" pitchFamily="34" charset="0"/>
                  <a:ea typeface="Calibri" panose="020F0502020204030204" pitchFamily="34" charset="0"/>
                  <a:cs typeface="Arial" panose="020B0604020202020204" pitchFamily="34" charset="0"/>
                </a:rPr>
                <a:t>This</a:t>
              </a:r>
              <a:r>
                <a:rPr lang="it-IT" sz="1000" dirty="0">
                  <a:solidFill>
                    <a:srgbClr val="0563C1"/>
                  </a:solidFill>
                  <a:latin typeface="Calibri" panose="020F0502020204030204" pitchFamily="34" charset="0"/>
                  <a:ea typeface="Calibri" panose="020F0502020204030204" pitchFamily="34" charset="0"/>
                  <a:cs typeface="Arial" panose="020B0604020202020204" pitchFamily="34" charset="0"/>
                </a:rPr>
                <a:t> </a:t>
              </a:r>
              <a:r>
                <a:rPr lang="it-IT" sz="1000" dirty="0" err="1">
                  <a:solidFill>
                    <a:srgbClr val="0563C1"/>
                  </a:solidFill>
                  <a:latin typeface="Calibri" panose="020F0502020204030204" pitchFamily="34" charset="0"/>
                  <a:ea typeface="Calibri" panose="020F0502020204030204" pitchFamily="34" charset="0"/>
                  <a:cs typeface="Arial" panose="020B0604020202020204" pitchFamily="34" charset="0"/>
                </a:rPr>
                <a:t>particularly</a:t>
              </a:r>
              <a:r>
                <a:rPr lang="it-IT" sz="1000" dirty="0">
                  <a:solidFill>
                    <a:srgbClr val="0563C1"/>
                  </a:solidFill>
                  <a:latin typeface="Calibri" panose="020F0502020204030204" pitchFamily="34" charset="0"/>
                  <a:ea typeface="Calibri" panose="020F0502020204030204" pitchFamily="34" charset="0"/>
                  <a:cs typeface="Arial" panose="020B0604020202020204" pitchFamily="34" charset="0"/>
                </a:rPr>
                <a:t> </a:t>
              </a:r>
              <a:r>
                <a:rPr lang="it-IT" sz="1000" dirty="0" err="1">
                  <a:solidFill>
                    <a:srgbClr val="0563C1"/>
                  </a:solidFill>
                  <a:latin typeface="Calibri" panose="020F0502020204030204" pitchFamily="34" charset="0"/>
                  <a:ea typeface="Calibri" panose="020F0502020204030204" pitchFamily="34" charset="0"/>
                  <a:cs typeface="Arial" panose="020B0604020202020204" pitchFamily="34" charset="0"/>
                </a:rPr>
                <a:t>concerns</a:t>
              </a:r>
              <a:r>
                <a:rPr lang="it-IT" sz="1000" dirty="0">
                  <a:solidFill>
                    <a:srgbClr val="0563C1"/>
                  </a:solidFill>
                  <a:latin typeface="Calibri" panose="020F0502020204030204" pitchFamily="34" charset="0"/>
                  <a:ea typeface="Calibri" panose="020F0502020204030204" pitchFamily="34" charset="0"/>
                  <a:cs typeface="Arial" panose="020B0604020202020204" pitchFamily="34" charset="0"/>
                </a:rPr>
                <a:t> the general </a:t>
              </a:r>
              <a:r>
                <a:rPr lang="it-IT" sz="1000" dirty="0" err="1">
                  <a:solidFill>
                    <a:srgbClr val="0563C1"/>
                  </a:solidFill>
                  <a:latin typeface="Calibri" panose="020F0502020204030204" pitchFamily="34" charset="0"/>
                  <a:ea typeface="Calibri" panose="020F0502020204030204" pitchFamily="34" charset="0"/>
                  <a:cs typeface="Arial" panose="020B0604020202020204" pitchFamily="34" charset="0"/>
                </a:rPr>
                <a:t>obligations</a:t>
              </a:r>
              <a:r>
                <a:rPr lang="it-IT" sz="1000" dirty="0">
                  <a:solidFill>
                    <a:srgbClr val="0563C1"/>
                  </a:solidFill>
                  <a:latin typeface="Calibri" panose="020F0502020204030204" pitchFamily="34" charset="0"/>
                  <a:ea typeface="Calibri" panose="020F0502020204030204" pitchFamily="34" charset="0"/>
                  <a:cs typeface="Arial" panose="020B0604020202020204" pitchFamily="34" charset="0"/>
                </a:rPr>
                <a:t> </a:t>
              </a:r>
              <a:r>
                <a:rPr lang="it-IT" sz="1000" dirty="0" err="1">
                  <a:solidFill>
                    <a:srgbClr val="0563C1"/>
                  </a:solidFill>
                  <a:latin typeface="Calibri" panose="020F0502020204030204" pitchFamily="34" charset="0"/>
                  <a:ea typeface="Calibri" panose="020F0502020204030204" pitchFamily="34" charset="0"/>
                  <a:cs typeface="Arial" panose="020B0604020202020204" pitchFamily="34" charset="0"/>
                </a:rPr>
                <a:t>defined</a:t>
              </a:r>
              <a:r>
                <a:rPr lang="it-IT" sz="1000" dirty="0">
                  <a:solidFill>
                    <a:srgbClr val="0563C1"/>
                  </a:solidFill>
                  <a:latin typeface="Calibri" panose="020F0502020204030204" pitchFamily="34" charset="0"/>
                  <a:ea typeface="Calibri" panose="020F0502020204030204" pitchFamily="34" charset="0"/>
                  <a:cs typeface="Arial" panose="020B0604020202020204" pitchFamily="34" charset="0"/>
                </a:rPr>
                <a:t> in </a:t>
              </a:r>
              <a:r>
                <a:rPr lang="it-IT" sz="1000" dirty="0" err="1">
                  <a:solidFill>
                    <a:srgbClr val="0563C1"/>
                  </a:solidFill>
                  <a:latin typeface="Calibri" panose="020F0502020204030204" pitchFamily="34" charset="0"/>
                  <a:ea typeface="Calibri" panose="020F0502020204030204" pitchFamily="34" charset="0"/>
                  <a:cs typeface="Arial" panose="020B0604020202020204" pitchFamily="34" charset="0"/>
                </a:rPr>
                <a:t>specific</a:t>
              </a:r>
              <a:r>
                <a:rPr lang="it-IT" sz="1000" dirty="0">
                  <a:solidFill>
                    <a:srgbClr val="0563C1"/>
                  </a:solidFill>
                  <a:latin typeface="Calibri" panose="020F0502020204030204" pitchFamily="34" charset="0"/>
                  <a:ea typeface="Calibri" panose="020F0502020204030204" pitchFamily="34" charset="0"/>
                  <a:cs typeface="Arial" panose="020B0604020202020204" pitchFamily="34" charset="0"/>
                </a:rPr>
                <a:t> </a:t>
              </a:r>
              <a:r>
                <a:rPr lang="it-IT" sz="1000" dirty="0" err="1">
                  <a:solidFill>
                    <a:srgbClr val="0563C1"/>
                  </a:solidFill>
                  <a:latin typeface="Calibri" panose="020F0502020204030204" pitchFamily="34" charset="0"/>
                  <a:ea typeface="Calibri" panose="020F0502020204030204" pitchFamily="34" charset="0"/>
                  <a:cs typeface="Arial" panose="020B0604020202020204" pitchFamily="34" charset="0"/>
                </a:rPr>
                <a:t>articles</a:t>
              </a:r>
              <a:r>
                <a:rPr lang="it-IT" sz="1000" dirty="0">
                  <a:solidFill>
                    <a:srgbClr val="0563C1"/>
                  </a:solidFill>
                  <a:latin typeface="Calibri" panose="020F0502020204030204" pitchFamily="34" charset="0"/>
                  <a:ea typeface="Calibri" panose="020F0502020204030204" pitchFamily="34" charset="0"/>
                  <a:cs typeface="Arial" panose="020B0604020202020204" pitchFamily="34" charset="0"/>
                </a:rPr>
                <a:t> of the Convention. </a:t>
              </a:r>
            </a:p>
            <a:p>
              <a:pPr fontAlgn="base">
                <a:spcBef>
                  <a:spcPts val="1000"/>
                </a:spcBef>
                <a:spcAft>
                  <a:spcPct val="0"/>
                </a:spcAft>
                <a:buClr>
                  <a:schemeClr val="accent5">
                    <a:lumMod val="75000"/>
                  </a:schemeClr>
                </a:buClr>
                <a:buSzPct val="110000"/>
              </a:pPr>
              <a:endParaRPr lang="en-US" sz="1400" dirty="0">
                <a:solidFill>
                  <a:schemeClr val="bg2">
                    <a:lumMod val="25000"/>
                  </a:schemeClr>
                </a:solidFill>
                <a:latin typeface="Calibri Light" panose="020F0302020204030204" pitchFamily="34" charset="0"/>
                <a:cs typeface="Calibri Light" panose="020F0302020204030204" pitchFamily="34" charset="0"/>
              </a:endParaRPr>
            </a:p>
          </p:txBody>
        </p:sp>
      </p:grpSp>
      <p:grpSp>
        <p:nvGrpSpPr>
          <p:cNvPr id="3" name="Group 2"/>
          <p:cNvGrpSpPr/>
          <p:nvPr/>
        </p:nvGrpSpPr>
        <p:grpSpPr>
          <a:xfrm>
            <a:off x="797197" y="3067177"/>
            <a:ext cx="4913539" cy="1579920"/>
            <a:chOff x="836019" y="3151947"/>
            <a:chExt cx="4928511" cy="1579920"/>
          </a:xfrm>
        </p:grpSpPr>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1756" r="2916" b="12401"/>
            <a:stretch/>
          </p:blipFill>
          <p:spPr>
            <a:xfrm>
              <a:off x="836019" y="3238500"/>
              <a:ext cx="626260" cy="1080000"/>
            </a:xfrm>
            <a:prstGeom prst="rect">
              <a:avLst/>
            </a:prstGeom>
            <a:ln>
              <a:solidFill>
                <a:schemeClr val="bg1">
                  <a:lumMod val="65000"/>
                </a:schemeClr>
              </a:solidFill>
            </a:ln>
            <a:effectLst>
              <a:outerShdw blurRad="139700" dist="38100" dir="3960000" algn="tl" rotWithShape="0">
                <a:prstClr val="black">
                  <a:alpha val="35000"/>
                </a:prstClr>
              </a:outerShdw>
            </a:effectLst>
          </p:spPr>
        </p:pic>
        <p:sp>
          <p:nvSpPr>
            <p:cNvPr id="15" name="CasellaDiTesto 1"/>
            <p:cNvSpPr txBox="1"/>
            <p:nvPr/>
          </p:nvSpPr>
          <p:spPr>
            <a:xfrm>
              <a:off x="1549909" y="3151947"/>
              <a:ext cx="4214621" cy="1579920"/>
            </a:xfrm>
            <a:prstGeom prst="rect">
              <a:avLst/>
            </a:prstGeom>
            <a:noFill/>
          </p:spPr>
          <p:txBody>
            <a:bodyPr wrap="square" rtlCol="0">
              <a:spAutoFit/>
            </a:bodyPr>
            <a:lstStyle/>
            <a:p>
              <a:pPr fontAlgn="base">
                <a:spcBef>
                  <a:spcPts val="1000"/>
                </a:spcBef>
                <a:spcAft>
                  <a:spcPct val="0"/>
                </a:spcAft>
                <a:buClr>
                  <a:schemeClr val="accent5">
                    <a:lumMod val="75000"/>
                  </a:schemeClr>
                </a:buClr>
                <a:buSzPct val="110000"/>
              </a:pPr>
              <a:r>
                <a:rPr lang="en-GB" sz="1400" b="1" dirty="0">
                  <a:solidFill>
                    <a:schemeClr val="accent3">
                      <a:lumMod val="50000"/>
                    </a:schemeClr>
                  </a:solidFill>
                  <a:latin typeface="Calibri Light" panose="020F0302020204030204" pitchFamily="34" charset="0"/>
                  <a:cs typeface="Calibri Light" panose="020F0302020204030204" pitchFamily="34" charset="0"/>
                </a:rPr>
                <a:t>Section II</a:t>
              </a:r>
              <a:br>
                <a:rPr lang="en-GB" sz="1400" b="1" dirty="0">
                  <a:solidFill>
                    <a:schemeClr val="accent3">
                      <a:lumMod val="50000"/>
                    </a:schemeClr>
                  </a:solidFill>
                  <a:latin typeface="Calibri Light" panose="020F0302020204030204" pitchFamily="34" charset="0"/>
                  <a:cs typeface="Calibri Light" panose="020F0302020204030204" pitchFamily="34" charset="0"/>
                </a:rPr>
              </a:br>
              <a:r>
                <a:rPr lang="it-IT" sz="1400" dirty="0">
                  <a:latin typeface="Calibri Light" panose="020F0302020204030204" pitchFamily="34" charset="0"/>
                  <a:cs typeface="Calibri Light" panose="020F0302020204030204" pitchFamily="34" charset="0"/>
                </a:rPr>
                <a:t>the state of conservation of specific World Heritage properties located on the territory of the State Party concerned.</a:t>
              </a:r>
            </a:p>
            <a:p>
              <a:pPr fontAlgn="base">
                <a:spcBef>
                  <a:spcPts val="1000"/>
                </a:spcBef>
                <a:spcAft>
                  <a:spcPct val="0"/>
                </a:spcAft>
                <a:buClr>
                  <a:schemeClr val="accent5">
                    <a:lumMod val="75000"/>
                  </a:schemeClr>
                </a:buClr>
                <a:buSzPct val="110000"/>
              </a:pPr>
              <a:r>
                <a:rPr lang="it-IT" sz="1000" dirty="0" err="1">
                  <a:solidFill>
                    <a:srgbClr val="0563C1"/>
                  </a:solidFill>
                  <a:latin typeface="Calibri" panose="020F0502020204030204" pitchFamily="34" charset="0"/>
                  <a:ea typeface="Calibri" panose="020F0502020204030204" pitchFamily="34" charset="0"/>
                  <a:cs typeface="Arial" panose="020B0604020202020204" pitchFamily="34" charset="0"/>
                </a:rPr>
                <a:t>This</a:t>
              </a:r>
              <a:r>
                <a:rPr lang="it-IT" sz="1000" dirty="0">
                  <a:solidFill>
                    <a:srgbClr val="0563C1"/>
                  </a:solidFill>
                  <a:latin typeface="Calibri" panose="020F0502020204030204" pitchFamily="34" charset="0"/>
                  <a:ea typeface="Calibri" panose="020F0502020204030204" pitchFamily="34" charset="0"/>
                  <a:cs typeface="Arial" panose="020B0604020202020204" pitchFamily="34" charset="0"/>
                </a:rPr>
                <a:t> </a:t>
              </a:r>
              <a:r>
                <a:rPr lang="it-IT" sz="1000" dirty="0" err="1">
                  <a:solidFill>
                    <a:srgbClr val="0563C1"/>
                  </a:solidFill>
                  <a:latin typeface="Calibri" panose="020F0502020204030204" pitchFamily="34" charset="0"/>
                  <a:ea typeface="Calibri" panose="020F0502020204030204" pitchFamily="34" charset="0"/>
                  <a:cs typeface="Arial" panose="020B0604020202020204" pitchFamily="34" charset="0"/>
                </a:rPr>
                <a:t>Section</a:t>
              </a:r>
              <a:r>
                <a:rPr lang="it-IT" sz="1000" dirty="0">
                  <a:solidFill>
                    <a:srgbClr val="0563C1"/>
                  </a:solidFill>
                  <a:latin typeface="Calibri" panose="020F0502020204030204" pitchFamily="34" charset="0"/>
                  <a:ea typeface="Calibri" panose="020F0502020204030204" pitchFamily="34" charset="0"/>
                  <a:cs typeface="Arial" panose="020B0604020202020204" pitchFamily="34" charset="0"/>
                </a:rPr>
                <a:t> </a:t>
              </a:r>
              <a:r>
                <a:rPr lang="it-IT" sz="1000" dirty="0" err="1">
                  <a:solidFill>
                    <a:srgbClr val="0563C1"/>
                  </a:solidFill>
                  <a:latin typeface="Calibri" panose="020F0502020204030204" pitchFamily="34" charset="0"/>
                  <a:ea typeface="Calibri" panose="020F0502020204030204" pitchFamily="34" charset="0"/>
                  <a:cs typeface="Arial" panose="020B0604020202020204" pitchFamily="34" charset="0"/>
                </a:rPr>
                <a:t>should</a:t>
              </a:r>
              <a:r>
                <a:rPr lang="it-IT" sz="1000" dirty="0">
                  <a:solidFill>
                    <a:srgbClr val="0563C1"/>
                  </a:solidFill>
                  <a:latin typeface="Calibri" panose="020F0502020204030204" pitchFamily="34" charset="0"/>
                  <a:ea typeface="Calibri" panose="020F0502020204030204" pitchFamily="34" charset="0"/>
                  <a:cs typeface="Arial" panose="020B0604020202020204" pitchFamily="34" charset="0"/>
                </a:rPr>
                <a:t> be </a:t>
              </a:r>
              <a:r>
                <a:rPr lang="it-IT" sz="1000" dirty="0" err="1">
                  <a:solidFill>
                    <a:srgbClr val="0563C1"/>
                  </a:solidFill>
                  <a:latin typeface="Calibri" panose="020F0502020204030204" pitchFamily="34" charset="0"/>
                  <a:ea typeface="Calibri" panose="020F0502020204030204" pitchFamily="34" charset="0"/>
                  <a:cs typeface="Arial" panose="020B0604020202020204" pitchFamily="34" charset="0"/>
                </a:rPr>
                <a:t>completed</a:t>
              </a:r>
              <a:r>
                <a:rPr lang="it-IT" sz="1000" dirty="0">
                  <a:solidFill>
                    <a:srgbClr val="0563C1"/>
                  </a:solidFill>
                  <a:latin typeface="Calibri" panose="020F0502020204030204" pitchFamily="34" charset="0"/>
                  <a:ea typeface="Calibri" panose="020F0502020204030204" pitchFamily="34" charset="0"/>
                  <a:cs typeface="Arial" panose="020B0604020202020204" pitchFamily="34" charset="0"/>
                </a:rPr>
                <a:t> for </a:t>
              </a:r>
              <a:r>
                <a:rPr lang="it-IT" sz="1000" dirty="0" err="1">
                  <a:solidFill>
                    <a:srgbClr val="0563C1"/>
                  </a:solidFill>
                  <a:latin typeface="Calibri" panose="020F0502020204030204" pitchFamily="34" charset="0"/>
                  <a:ea typeface="Calibri" panose="020F0502020204030204" pitchFamily="34" charset="0"/>
                  <a:cs typeface="Arial" panose="020B0604020202020204" pitchFamily="34" charset="0"/>
                </a:rPr>
                <a:t>each</a:t>
              </a:r>
              <a:r>
                <a:rPr lang="it-IT" sz="1000" dirty="0">
                  <a:solidFill>
                    <a:srgbClr val="0563C1"/>
                  </a:solidFill>
                  <a:latin typeface="Calibri" panose="020F0502020204030204" pitchFamily="34" charset="0"/>
                  <a:ea typeface="Calibri" panose="020F0502020204030204" pitchFamily="34" charset="0"/>
                  <a:cs typeface="Arial" panose="020B0604020202020204" pitchFamily="34" charset="0"/>
                </a:rPr>
                <a:t> World Heritage </a:t>
              </a:r>
              <a:r>
                <a:rPr lang="it-IT" sz="1000" dirty="0" err="1">
                  <a:solidFill>
                    <a:srgbClr val="0563C1"/>
                  </a:solidFill>
                  <a:latin typeface="Calibri" panose="020F0502020204030204" pitchFamily="34" charset="0"/>
                  <a:ea typeface="Calibri" panose="020F0502020204030204" pitchFamily="34" charset="0"/>
                  <a:cs typeface="Arial" panose="020B0604020202020204" pitchFamily="34" charset="0"/>
                </a:rPr>
                <a:t>property</a:t>
              </a:r>
              <a:r>
                <a:rPr lang="it-IT" sz="1000" dirty="0">
                  <a:solidFill>
                    <a:srgbClr val="0563C1"/>
                  </a:solidFill>
                  <a:latin typeface="Calibri" panose="020F0502020204030204" pitchFamily="34" charset="0"/>
                  <a:ea typeface="Calibri" panose="020F0502020204030204" pitchFamily="34" charset="0"/>
                  <a:cs typeface="Arial" panose="020B0604020202020204" pitchFamily="34" charset="0"/>
                </a:rPr>
                <a:t>. </a:t>
              </a:r>
            </a:p>
            <a:p>
              <a:pPr fontAlgn="base">
                <a:spcBef>
                  <a:spcPts val="1000"/>
                </a:spcBef>
                <a:spcAft>
                  <a:spcPct val="0"/>
                </a:spcAft>
                <a:buClr>
                  <a:schemeClr val="accent5">
                    <a:lumMod val="75000"/>
                  </a:schemeClr>
                </a:buClr>
                <a:buSzPct val="110000"/>
              </a:pPr>
              <a:endParaRPr lang="en-US" sz="1400" dirty="0">
                <a:latin typeface="Calibri Light" panose="020F0302020204030204" pitchFamily="34" charset="0"/>
                <a:cs typeface="Calibri Light" panose="020F0302020204030204" pitchFamily="34" charset="0"/>
              </a:endParaRPr>
            </a:p>
          </p:txBody>
        </p:sp>
      </p:grpSp>
      <p:sp>
        <p:nvSpPr>
          <p:cNvPr id="28" name="CasellaDiTesto 4"/>
          <p:cNvSpPr txBox="1"/>
          <p:nvPr/>
        </p:nvSpPr>
        <p:spPr>
          <a:xfrm>
            <a:off x="3289328" y="4746189"/>
            <a:ext cx="2623792" cy="246221"/>
          </a:xfrm>
          <a:prstGeom prst="rect">
            <a:avLst/>
          </a:prstGeom>
          <a:noFill/>
        </p:spPr>
        <p:txBody>
          <a:bodyPr wrap="square" rtlCol="0">
            <a:spAutoFit/>
          </a:bodyPr>
          <a:lstStyle/>
          <a:p>
            <a:r>
              <a:rPr lang="it-IT" sz="1000" i="1" dirty="0">
                <a:solidFill>
                  <a:schemeClr val="tx1">
                    <a:lumMod val="50000"/>
                    <a:lumOff val="50000"/>
                  </a:schemeClr>
                </a:solidFill>
                <a:latin typeface="Calibri" panose="020F0502020204030204" pitchFamily="34" charset="0"/>
                <a:ea typeface="Calibri" panose="020F0502020204030204" pitchFamily="34" charset="0"/>
                <a:cs typeface="Arial" panose="020B0604020202020204" pitchFamily="34" charset="0"/>
              </a:rPr>
              <a:t>Source: Para. 206 of the </a:t>
            </a:r>
            <a:r>
              <a:rPr lang="it-IT" sz="1000" dirty="0" err="1">
                <a:solidFill>
                  <a:schemeClr val="tx1">
                    <a:lumMod val="50000"/>
                    <a:lumOff val="50000"/>
                  </a:schemeClr>
                </a:solidFill>
                <a:latin typeface="Calibri" panose="020F0502020204030204" pitchFamily="34" charset="0"/>
                <a:ea typeface="Calibri" panose="020F0502020204030204" pitchFamily="34" charset="0"/>
                <a:cs typeface="Arial" panose="020B0604020202020204" pitchFamily="34" charset="0"/>
              </a:rPr>
              <a:t>Operational</a:t>
            </a:r>
            <a:r>
              <a:rPr lang="it-IT" sz="1000" dirty="0">
                <a:solidFill>
                  <a:schemeClr val="tx1">
                    <a:lumMod val="50000"/>
                    <a:lumOff val="50000"/>
                  </a:schemeClr>
                </a:solidFill>
                <a:latin typeface="Calibri" panose="020F0502020204030204" pitchFamily="34" charset="0"/>
                <a:ea typeface="Calibri" panose="020F0502020204030204" pitchFamily="34" charset="0"/>
                <a:cs typeface="Arial" panose="020B0604020202020204" pitchFamily="34" charset="0"/>
              </a:rPr>
              <a:t> </a:t>
            </a:r>
            <a:r>
              <a:rPr lang="it-IT" sz="1000" dirty="0" err="1">
                <a:solidFill>
                  <a:schemeClr val="tx1">
                    <a:lumMod val="50000"/>
                    <a:lumOff val="50000"/>
                  </a:schemeClr>
                </a:solidFill>
                <a:latin typeface="Calibri" panose="020F0502020204030204" pitchFamily="34" charset="0"/>
                <a:ea typeface="Calibri" panose="020F0502020204030204" pitchFamily="34" charset="0"/>
                <a:cs typeface="Arial" panose="020B0604020202020204" pitchFamily="34" charset="0"/>
              </a:rPr>
              <a:t>Guidelines</a:t>
            </a:r>
            <a:endParaRPr lang="it-IT" sz="1000" dirty="0">
              <a:solidFill>
                <a:schemeClr val="tx1">
                  <a:lumMod val="50000"/>
                  <a:lumOff val="50000"/>
                </a:schemeClr>
              </a:solidFill>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819217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23616" y="1126792"/>
            <a:ext cx="7599290" cy="3539430"/>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zh-CN" altLang="en-US" sz="1600" dirty="0">
                <a:latin typeface="Calibri Light" panose="020F0302020204030204" pitchFamily="34" charset="0"/>
                <a:cs typeface="Calibri Light" panose="020F0302020204030204" pitchFamily="34" charset="0"/>
              </a:rPr>
              <a:t>用户名和密码 </a:t>
            </a:r>
            <a:r>
              <a:rPr lang="en-US" altLang="zh-CN" sz="1600" dirty="0">
                <a:latin typeface="Calibri Light" panose="020F0302020204030204" pitchFamily="34" charset="0"/>
                <a:cs typeface="Calibri Light" panose="020F0302020204030204" pitchFamily="34" charset="0"/>
              </a:rPr>
              <a:t>? </a:t>
            </a:r>
            <a:r>
              <a:rPr lang="zh-CN" altLang="en-US" sz="1600" dirty="0">
                <a:latin typeface="Calibri Light" panose="020F0302020204030204" pitchFamily="34" charset="0"/>
                <a:cs typeface="Calibri Light" panose="020F0302020204030204" pitchFamily="34" charset="0"/>
              </a:rPr>
              <a:t>可以更改登录信息吗？</a:t>
            </a:r>
          </a:p>
          <a:p>
            <a:pPr marL="285750" indent="-285750">
              <a:buClr>
                <a:schemeClr val="accent1"/>
              </a:buClr>
              <a:buFont typeface="Arial" panose="020B0604020202020204" pitchFamily="34" charset="0"/>
              <a:buChar char="•"/>
            </a:pPr>
            <a:r>
              <a:rPr lang="zh-CN" altLang="en-US" sz="1600" dirty="0">
                <a:latin typeface="Calibri Light" panose="020F0302020204030204" pitchFamily="34" charset="0"/>
                <a:cs typeface="Calibri Light" panose="020F0302020204030204" pitchFamily="34" charset="0"/>
              </a:rPr>
              <a:t>问卷的语言是什么？</a:t>
            </a:r>
          </a:p>
          <a:p>
            <a:pPr marL="285750" indent="-285750">
              <a:buClr>
                <a:schemeClr val="accent1"/>
              </a:buClr>
              <a:buFont typeface="Arial" panose="020B0604020202020204" pitchFamily="34" charset="0"/>
              <a:buChar char="•"/>
            </a:pPr>
            <a:r>
              <a:rPr lang="zh-CN" altLang="en-US" sz="1600" dirty="0">
                <a:latin typeface="Calibri Light" panose="020F0302020204030204" pitchFamily="34" charset="0"/>
                <a:cs typeface="Calibri Light" panose="020F0302020204030204" pitchFamily="34" charset="0"/>
              </a:rPr>
              <a:t>有哪些类型的问题？</a:t>
            </a:r>
          </a:p>
          <a:p>
            <a:pPr marL="285750" indent="-285750">
              <a:buClr>
                <a:schemeClr val="accent1"/>
              </a:buClr>
              <a:buFont typeface="Arial" panose="020B0604020202020204" pitchFamily="34" charset="0"/>
              <a:buChar char="•"/>
            </a:pPr>
            <a:r>
              <a:rPr lang="zh-CN" altLang="en-US" sz="1600" dirty="0">
                <a:latin typeface="Calibri Light" panose="020F0302020204030204" pitchFamily="34" charset="0"/>
                <a:cs typeface="Calibri Light" panose="020F0302020204030204" pitchFamily="34" charset="0"/>
              </a:rPr>
              <a:t>用户？我们可以同时填写吗？</a:t>
            </a:r>
          </a:p>
          <a:p>
            <a:pPr marL="285750" indent="-285750">
              <a:buClr>
                <a:schemeClr val="accent1"/>
              </a:buClr>
              <a:buFont typeface="Arial" panose="020B0604020202020204" pitchFamily="34" charset="0"/>
              <a:buChar char="•"/>
            </a:pPr>
            <a:r>
              <a:rPr lang="zh-CN" altLang="en-US" sz="1600" dirty="0">
                <a:latin typeface="Calibri Light" panose="020F0302020204030204" pitchFamily="34" charset="0"/>
                <a:cs typeface="Calibri Light" panose="020F0302020204030204" pitchFamily="34" charset="0"/>
              </a:rPr>
              <a:t>保存，保存，保存！</a:t>
            </a:r>
            <a:endParaRPr lang="en-US" altLang="zh-CN" sz="1600" dirty="0">
              <a:latin typeface="Calibri Light" panose="020F0302020204030204" pitchFamily="34" charset="0"/>
              <a:cs typeface="Calibri Light" panose="020F0302020204030204" pitchFamily="34" charset="0"/>
            </a:endParaRPr>
          </a:p>
          <a:p>
            <a:pPr marL="285750" indent="-285750">
              <a:buClr>
                <a:schemeClr val="accent1"/>
              </a:buClr>
              <a:buFont typeface="Arial" panose="020B0604020202020204" pitchFamily="34" charset="0"/>
              <a:buChar char="•"/>
            </a:pPr>
            <a:r>
              <a:rPr lang="zh-CN" altLang="en-US" sz="1600" dirty="0">
                <a:latin typeface="Calibri Light" panose="020F0302020204030204" pitchFamily="34" charset="0"/>
                <a:cs typeface="Calibri Light" panose="020F0302020204030204" pitchFamily="34" charset="0"/>
              </a:rPr>
              <a:t>有多少个问题？需要多长时间？</a:t>
            </a:r>
          </a:p>
          <a:p>
            <a:pPr marL="285750" indent="-285750">
              <a:buClr>
                <a:schemeClr val="accent1"/>
              </a:buClr>
              <a:buFont typeface="Arial" panose="020B0604020202020204" pitchFamily="34" charset="0"/>
              <a:buChar char="•"/>
            </a:pPr>
            <a:r>
              <a:rPr lang="zh-CN" altLang="en-US" sz="1600" dirty="0">
                <a:latin typeface="Calibri Light" panose="020F0302020204030204" pitchFamily="34" charset="0"/>
                <a:cs typeface="Calibri Light" panose="020F0302020204030204" pitchFamily="34" charset="0"/>
              </a:rPr>
              <a:t>谁有权限获取问卷？谁有最终决定权？</a:t>
            </a:r>
          </a:p>
          <a:p>
            <a:pPr marL="285750" indent="-285750">
              <a:buClr>
                <a:schemeClr val="accent1"/>
              </a:buClr>
              <a:buFont typeface="Arial" panose="020B0604020202020204" pitchFamily="34" charset="0"/>
              <a:buChar char="•"/>
            </a:pPr>
            <a:r>
              <a:rPr lang="zh-CN" altLang="en-US" sz="1600" dirty="0">
                <a:latin typeface="Calibri Light" panose="020F0302020204030204" pitchFamily="34" charset="0"/>
                <a:cs typeface="Calibri Light" panose="020F0302020204030204" pitchFamily="34" charset="0"/>
              </a:rPr>
              <a:t>导出</a:t>
            </a:r>
            <a:r>
              <a:rPr lang="en-US" altLang="zh-CN" sz="1600" dirty="0">
                <a:latin typeface="Calibri Light" panose="020F0302020204030204" pitchFamily="34" charset="0"/>
                <a:cs typeface="Calibri Light" panose="020F0302020204030204" pitchFamily="34" charset="0"/>
              </a:rPr>
              <a:t>/Word</a:t>
            </a:r>
            <a:r>
              <a:rPr lang="zh-CN" altLang="en-US" sz="1600" dirty="0">
                <a:latin typeface="Calibri Light" panose="020F0302020204030204" pitchFamily="34" charset="0"/>
                <a:cs typeface="Calibri Light" panose="020F0302020204030204" pitchFamily="34" charset="0"/>
              </a:rPr>
              <a:t>版本？</a:t>
            </a:r>
          </a:p>
          <a:p>
            <a:pPr marL="285750" indent="-285750">
              <a:buClr>
                <a:schemeClr val="accent1"/>
              </a:buClr>
              <a:buFont typeface="Arial" panose="020B0604020202020204" pitchFamily="34" charset="0"/>
              <a:buChar char="•"/>
            </a:pPr>
            <a:r>
              <a:rPr lang="zh-CN" altLang="en-US" sz="1600" dirty="0">
                <a:latin typeface="Calibri Light" panose="020F0302020204030204" pitchFamily="34" charset="0"/>
                <a:cs typeface="Calibri Light" panose="020F0302020204030204" pitchFamily="34" charset="0"/>
              </a:rPr>
              <a:t>我只能在线上工具中填写吗？</a:t>
            </a:r>
          </a:p>
          <a:p>
            <a:pPr marL="285750" indent="-285750">
              <a:buClr>
                <a:schemeClr val="accent1"/>
              </a:buClr>
              <a:buFont typeface="Arial" panose="020B0604020202020204" pitchFamily="34" charset="0"/>
              <a:buChar char="•"/>
            </a:pPr>
            <a:r>
              <a:rPr lang="zh-CN" altLang="en-US" sz="1600" dirty="0">
                <a:latin typeface="Calibri Light" panose="020F0302020204030204" pitchFamily="34" charset="0"/>
                <a:cs typeface="Calibri Light" panose="020F0302020204030204" pitchFamily="34" charset="0"/>
              </a:rPr>
              <a:t>以前定期报告的回答？</a:t>
            </a:r>
          </a:p>
          <a:p>
            <a:pPr marL="285750" indent="-285750">
              <a:buClr>
                <a:schemeClr val="accent1"/>
              </a:buClr>
              <a:buFont typeface="Arial" panose="020B0604020202020204" pitchFamily="34" charset="0"/>
              <a:buChar char="•"/>
            </a:pPr>
            <a:r>
              <a:rPr lang="zh-CN" altLang="en-US" sz="1600" dirty="0">
                <a:latin typeface="Calibri Light" panose="020F0302020204030204" pitchFamily="34" charset="0"/>
                <a:cs typeface="Calibri Light" panose="020F0302020204030204" pitchFamily="34" charset="0"/>
              </a:rPr>
              <a:t>被注销</a:t>
            </a:r>
            <a:r>
              <a:rPr lang="en-US" altLang="zh-CN" sz="1600" dirty="0">
                <a:latin typeface="Calibri Light" panose="020F0302020204030204" pitchFamily="34" charset="0"/>
                <a:cs typeface="Calibri Light" panose="020F0302020204030204" pitchFamily="34" charset="0"/>
              </a:rPr>
              <a:t>...</a:t>
            </a:r>
            <a:r>
              <a:rPr lang="zh-CN" altLang="en-US" sz="1600" dirty="0">
                <a:latin typeface="Calibri Light" panose="020F0302020204030204" pitchFamily="34" charset="0"/>
                <a:cs typeface="Calibri Light" panose="020F0302020204030204" pitchFamily="34" charset="0"/>
              </a:rPr>
              <a:t>！？</a:t>
            </a:r>
          </a:p>
          <a:p>
            <a:pPr marL="285750" indent="-285750">
              <a:buClr>
                <a:schemeClr val="accent1"/>
              </a:buClr>
              <a:buFont typeface="Arial" panose="020B0604020202020204" pitchFamily="34" charset="0"/>
              <a:buChar char="•"/>
            </a:pPr>
            <a:r>
              <a:rPr lang="zh-CN" altLang="en-US" sz="1600" dirty="0">
                <a:latin typeface="Calibri Light" panose="020F0302020204030204" pitchFamily="34" charset="0"/>
                <a:cs typeface="Calibri Light" panose="020F0302020204030204" pitchFamily="34" charset="0"/>
              </a:rPr>
              <a:t>评论框中的字符限制 </a:t>
            </a:r>
          </a:p>
          <a:p>
            <a:pPr marL="285750" indent="-285750">
              <a:buClr>
                <a:schemeClr val="accent1"/>
              </a:buClr>
              <a:buFont typeface="Arial" panose="020B0604020202020204" pitchFamily="34" charset="0"/>
              <a:buChar char="•"/>
            </a:pPr>
            <a:r>
              <a:rPr lang="zh-CN" altLang="en-US" sz="1600" dirty="0">
                <a:latin typeface="Calibri Light" panose="020F0302020204030204" pitchFamily="34" charset="0"/>
                <a:cs typeface="Calibri Light" panose="020F0302020204030204" pitchFamily="34" charset="0"/>
              </a:rPr>
              <a:t>跨境</a:t>
            </a:r>
            <a:r>
              <a:rPr lang="en-US" altLang="zh-CN" sz="1600" dirty="0">
                <a:latin typeface="Calibri Light" panose="020F0302020204030204" pitchFamily="34" charset="0"/>
                <a:cs typeface="Calibri Light" panose="020F0302020204030204" pitchFamily="34" charset="0"/>
              </a:rPr>
              <a:t>/</a:t>
            </a:r>
            <a:r>
              <a:rPr lang="zh-CN" altLang="en-US" sz="1600" dirty="0">
                <a:latin typeface="Calibri Light" panose="020F0302020204030204" pitchFamily="34" charset="0"/>
                <a:cs typeface="Calibri Light" panose="020F0302020204030204" pitchFamily="34" charset="0"/>
              </a:rPr>
              <a:t>系列遗产的问卷？</a:t>
            </a:r>
            <a:endParaRPr lang="en-US" altLang="zh-CN" sz="1600" dirty="0">
              <a:latin typeface="Calibri Light" panose="020F0302020204030204" pitchFamily="34" charset="0"/>
              <a:cs typeface="Calibri Light" panose="020F0302020204030204" pitchFamily="34" charset="0"/>
            </a:endParaRPr>
          </a:p>
          <a:p>
            <a:pPr marL="285750" indent="-285750">
              <a:buClr>
                <a:schemeClr val="accent1"/>
              </a:buClr>
              <a:buFont typeface="Arial" panose="020B0604020202020204" pitchFamily="34" charset="0"/>
              <a:buChar char="•"/>
            </a:pPr>
            <a:r>
              <a:rPr lang="zh-CN" altLang="en-US" sz="1600" dirty="0">
                <a:latin typeface="Calibri Light" panose="020F0302020204030204" pitchFamily="34" charset="0"/>
                <a:cs typeface="Calibri Light" panose="020F0302020204030204" pitchFamily="34" charset="0"/>
              </a:rPr>
              <a:t>帮助？</a:t>
            </a:r>
            <a:endParaRPr lang="en-GB" sz="1600" dirty="0">
              <a:latin typeface="Calibri Light" panose="020F0302020204030204" pitchFamily="34" charset="0"/>
              <a:cs typeface="Calibri Light" panose="020F0302020204030204" pitchFamily="34" charset="0"/>
            </a:endParaRPr>
          </a:p>
        </p:txBody>
      </p:sp>
      <p:sp>
        <p:nvSpPr>
          <p:cNvPr id="14" name="CasellaDiTesto 1"/>
          <p:cNvSpPr txBox="1"/>
          <p:nvPr/>
        </p:nvSpPr>
        <p:spPr>
          <a:xfrm>
            <a:off x="552582" y="569709"/>
            <a:ext cx="8628742" cy="338554"/>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cs typeface="Calibri Light" panose="020F0302020204030204" pitchFamily="34" charset="0"/>
              </a:rPr>
              <a:t>关键信息</a:t>
            </a:r>
            <a:endParaRPr lang="en-GB" sz="1600" b="1" dirty="0">
              <a:solidFill>
                <a:schemeClr val="accent3">
                  <a:lumMod val="50000"/>
                </a:schemeClr>
              </a:solidFill>
              <a:cs typeface="Calibri Light" panose="020F0302020204030204" pitchFamily="34" charset="0"/>
            </a:endParaRPr>
          </a:p>
        </p:txBody>
      </p:sp>
      <p:sp>
        <p:nvSpPr>
          <p:cNvPr id="15" name="CasellaDiTesto 1"/>
          <p:cNvSpPr txBox="1"/>
          <p:nvPr/>
        </p:nvSpPr>
        <p:spPr>
          <a:xfrm>
            <a:off x="515258" y="138822"/>
            <a:ext cx="8628742" cy="430887"/>
          </a:xfrm>
          <a:prstGeom prst="rect">
            <a:avLst/>
          </a:prstGeom>
          <a:noFill/>
          <a:ln>
            <a:noFill/>
          </a:ln>
        </p:spPr>
        <p:txBody>
          <a:bodyPr wrap="square" rtlCol="0">
            <a:spAutoFit/>
          </a:bodyPr>
          <a:lstStyle/>
          <a:p>
            <a:r>
              <a:rPr lang="zh-CN" altLang="en-US" sz="2200" b="1" dirty="0">
                <a:solidFill>
                  <a:srgbClr val="61A0DB"/>
                </a:solidFill>
                <a:latin typeface="+mj-lt"/>
                <a:cs typeface="Calibri" panose="020F0502020204030204" pitchFamily="34" charset="0"/>
              </a:rPr>
              <a:t>调查问卷概览</a:t>
            </a:r>
            <a:endParaRPr lang="en-GB" sz="2200" b="1" dirty="0">
              <a:solidFill>
                <a:srgbClr val="61A0DB"/>
              </a:solidFill>
              <a:latin typeface="+mj-lt"/>
              <a:cs typeface="Calibri" panose="020F0502020204030204" pitchFamily="34" charset="0"/>
            </a:endParaRPr>
          </a:p>
        </p:txBody>
      </p:sp>
    </p:spTree>
    <p:extLst>
      <p:ext uri="{BB962C8B-B14F-4D97-AF65-F5344CB8AC3E}">
        <p14:creationId xmlns:p14="http://schemas.microsoft.com/office/powerpoint/2010/main" val="3559689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3984171" cy="51435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7" name="TextBox 56">
            <a:extLst>
              <a:ext uri="{FF2B5EF4-FFF2-40B4-BE49-F238E27FC236}">
                <a16:creationId xmlns:a16="http://schemas.microsoft.com/office/drawing/2014/main" id="{4F202974-31A3-4642-B671-F0DBBB7B4663}"/>
              </a:ext>
            </a:extLst>
          </p:cNvPr>
          <p:cNvSpPr txBox="1"/>
          <p:nvPr/>
        </p:nvSpPr>
        <p:spPr>
          <a:xfrm>
            <a:off x="4677134" y="558219"/>
            <a:ext cx="3754908" cy="923330"/>
          </a:xfrm>
          <a:prstGeom prst="rect">
            <a:avLst/>
          </a:prstGeom>
          <a:noFill/>
        </p:spPr>
        <p:txBody>
          <a:bodyPr wrap="square" rtlCol="0">
            <a:spAutoFit/>
          </a:bodyPr>
          <a:lstStyle/>
          <a:p>
            <a:pPr algn="ctr"/>
            <a:r>
              <a:rPr lang="en-US" sz="5400" dirty="0">
                <a:solidFill>
                  <a:srgbClr val="61A0DB"/>
                </a:solidFill>
                <a:latin typeface="Tw Cen MT" panose="020B0602020104020603" pitchFamily="34" charset="0"/>
              </a:rPr>
              <a:t>Module 2</a:t>
            </a:r>
          </a:p>
        </p:txBody>
      </p:sp>
      <p:sp>
        <p:nvSpPr>
          <p:cNvPr id="58" name="TextBox 57">
            <a:extLst>
              <a:ext uri="{FF2B5EF4-FFF2-40B4-BE49-F238E27FC236}">
                <a16:creationId xmlns:a16="http://schemas.microsoft.com/office/drawing/2014/main" id="{79BCE1F0-A71E-4D4B-BE6A-A381604C28D2}"/>
              </a:ext>
            </a:extLst>
          </p:cNvPr>
          <p:cNvSpPr txBox="1"/>
          <p:nvPr/>
        </p:nvSpPr>
        <p:spPr>
          <a:xfrm>
            <a:off x="5056379" y="1350744"/>
            <a:ext cx="2996418" cy="261610"/>
          </a:xfrm>
          <a:prstGeom prst="rect">
            <a:avLst/>
          </a:prstGeom>
          <a:noFill/>
        </p:spPr>
        <p:txBody>
          <a:bodyPr wrap="square" rtlCol="0">
            <a:spAutoFit/>
          </a:bodyPr>
          <a:lstStyle/>
          <a:p>
            <a:pPr algn="ctr"/>
            <a:r>
              <a:rPr lang="en-US" sz="1000" i="1" dirty="0">
                <a:solidFill>
                  <a:schemeClr val="bg1">
                    <a:lumMod val="50000"/>
                  </a:schemeClr>
                </a:solidFill>
              </a:rPr>
              <a:t>Periodic Reporting for the World Heritage Conventi</a:t>
            </a:r>
            <a:r>
              <a:rPr lang="en-US" sz="1050" i="1" dirty="0">
                <a:solidFill>
                  <a:schemeClr val="bg1">
                    <a:lumMod val="50000"/>
                  </a:schemeClr>
                </a:solidFill>
              </a:rPr>
              <a:t>on</a:t>
            </a:r>
          </a:p>
        </p:txBody>
      </p:sp>
      <p:grpSp>
        <p:nvGrpSpPr>
          <p:cNvPr id="2" name="Group 1"/>
          <p:cNvGrpSpPr/>
          <p:nvPr/>
        </p:nvGrpSpPr>
        <p:grpSpPr>
          <a:xfrm>
            <a:off x="363247" y="1817003"/>
            <a:ext cx="2996418" cy="1107995"/>
            <a:chOff x="541589" y="799305"/>
            <a:chExt cx="2996418" cy="1107995"/>
          </a:xfrm>
        </p:grpSpPr>
        <p:sp>
          <p:nvSpPr>
            <p:cNvPr id="10" name="Rectangle: Top Corners Rounded 2">
              <a:extLst>
                <a:ext uri="{FF2B5EF4-FFF2-40B4-BE49-F238E27FC236}">
                  <a16:creationId xmlns:a16="http://schemas.microsoft.com/office/drawing/2014/main" id="{FC900C28-FF5B-4738-B15A-DA1A556BE4A0}"/>
                </a:ext>
              </a:extLst>
            </p:cNvPr>
            <p:cNvSpPr/>
            <p:nvPr/>
          </p:nvSpPr>
          <p:spPr>
            <a:xfrm rot="5400000">
              <a:off x="2400516" y="730569"/>
              <a:ext cx="1015593" cy="1259389"/>
            </a:xfrm>
            <a:prstGeom prst="round2SameRect">
              <a:avLst>
                <a:gd name="adj1" fmla="val 12063"/>
                <a:gd name="adj2" fmla="val 0"/>
              </a:avLst>
            </a:prstGeom>
            <a:solidFill>
              <a:srgbClr val="61A0DB"/>
            </a:solidFill>
            <a:ln/>
            <a:effectLst>
              <a:innerShdw blurRad="63500" dist="50800">
                <a:prstClr val="black">
                  <a:alpha val="50000"/>
                </a:prstClr>
              </a:inn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62698EAD-E879-41D8-AB35-8B0CD1EFF0A9}"/>
                </a:ext>
              </a:extLst>
            </p:cNvPr>
            <p:cNvSpPr txBox="1"/>
            <p:nvPr/>
          </p:nvSpPr>
          <p:spPr>
            <a:xfrm>
              <a:off x="2790712" y="799305"/>
              <a:ext cx="578538" cy="1107995"/>
            </a:xfrm>
            <a:prstGeom prst="rect">
              <a:avLst/>
            </a:prstGeom>
            <a:noFill/>
          </p:spPr>
          <p:txBody>
            <a:bodyPr wrap="square" rtlCol="0">
              <a:spAutoFit/>
            </a:bodyPr>
            <a:lstStyle/>
            <a:p>
              <a:pPr algn="ctr"/>
              <a:r>
                <a:rPr lang="en-US" sz="6600" b="1" dirty="0">
                  <a:solidFill>
                    <a:schemeClr val="bg1"/>
                  </a:solidFill>
                  <a:latin typeface="Tw Cen MT" panose="020B0602020104020603" pitchFamily="34" charset="0"/>
                </a:rPr>
                <a:t>2</a:t>
              </a:r>
            </a:p>
          </p:txBody>
        </p:sp>
        <p:sp>
          <p:nvSpPr>
            <p:cNvPr id="12" name="Freeform: Shape 15">
              <a:extLst>
                <a:ext uri="{FF2B5EF4-FFF2-40B4-BE49-F238E27FC236}">
                  <a16:creationId xmlns:a16="http://schemas.microsoft.com/office/drawing/2014/main" id="{B9361B01-03EA-4A3C-8B61-BEC6A891C530}"/>
                </a:ext>
              </a:extLst>
            </p:cNvPr>
            <p:cNvSpPr/>
            <p:nvPr/>
          </p:nvSpPr>
          <p:spPr>
            <a:xfrm rot="5400000" flipV="1">
              <a:off x="1139420" y="330655"/>
              <a:ext cx="1029471" cy="2045347"/>
            </a:xfrm>
            <a:custGeom>
              <a:avLst/>
              <a:gdLst>
                <a:gd name="connsiteX0" fmla="*/ 0 w 1591582"/>
                <a:gd name="connsiteY0" fmla="*/ 3031986 h 3031986"/>
                <a:gd name="connsiteX1" fmla="*/ 357641 w 1591582"/>
                <a:gd name="connsiteY1" fmla="*/ 3031986 h 3031986"/>
                <a:gd name="connsiteX2" fmla="*/ 795791 w 1591582"/>
                <a:gd name="connsiteY2" fmla="*/ 2593836 h 3031986"/>
                <a:gd name="connsiteX3" fmla="*/ 1233941 w 1591582"/>
                <a:gd name="connsiteY3" fmla="*/ 3031986 h 3031986"/>
                <a:gd name="connsiteX4" fmla="*/ 1591582 w 1591582"/>
                <a:gd name="connsiteY4" fmla="*/ 3031986 h 3031986"/>
                <a:gd name="connsiteX5" fmla="*/ 1591582 w 1591582"/>
                <a:gd name="connsiteY5" fmla="*/ 314242 h 3031986"/>
                <a:gd name="connsiteX6" fmla="*/ 1277340 w 1591582"/>
                <a:gd name="connsiteY6" fmla="*/ 0 h 3031986"/>
                <a:gd name="connsiteX7" fmla="*/ 314242 w 1591582"/>
                <a:gd name="connsiteY7" fmla="*/ 0 h 3031986"/>
                <a:gd name="connsiteX8" fmla="*/ 0 w 1591582"/>
                <a:gd name="connsiteY8" fmla="*/ 314242 h 303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582" h="3031986">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chemeClr val="bg1">
                <a:lumMod val="9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41589" y="1006320"/>
              <a:ext cx="1992001" cy="707886"/>
            </a:xfrm>
            <a:prstGeom prst="rect">
              <a:avLst/>
            </a:prstGeom>
            <a:noFill/>
          </p:spPr>
          <p:txBody>
            <a:bodyPr wrap="square" rtlCol="0">
              <a:spAutoFit/>
            </a:bodyPr>
            <a:lstStyle/>
            <a:p>
              <a:pPr algn="ctr"/>
              <a:r>
                <a:rPr lang="en-GB" sz="1600" dirty="0">
                  <a:solidFill>
                    <a:schemeClr val="bg1">
                      <a:lumMod val="50000"/>
                    </a:schemeClr>
                  </a:solidFill>
                  <a:latin typeface="Tw Cen MT" panose="020B0602020104020603" pitchFamily="34" charset="0"/>
                </a:rPr>
                <a:t>Periodic Reporting</a:t>
              </a:r>
            </a:p>
            <a:p>
              <a:pPr algn="ctr"/>
              <a:r>
                <a:rPr lang="en-GB" sz="2250" dirty="0">
                  <a:solidFill>
                    <a:srgbClr val="61A0DB"/>
                  </a:solidFill>
                  <a:latin typeface="Tw Cen MT" panose="020B0602020104020603" pitchFamily="34" charset="0"/>
                </a:rPr>
                <a:t>Questionnaire</a:t>
              </a:r>
              <a:endParaRPr lang="en-US" sz="2250" dirty="0">
                <a:solidFill>
                  <a:srgbClr val="61A0DB"/>
                </a:solidFill>
                <a:latin typeface="Tw Cen MT" panose="020B0602020104020603" pitchFamily="34" charset="0"/>
              </a:endParaRPr>
            </a:p>
          </p:txBody>
        </p:sp>
      </p:grpSp>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r="7392" b="18633"/>
          <a:stretch/>
        </p:blipFill>
        <p:spPr>
          <a:xfrm>
            <a:off x="4451591" y="1817003"/>
            <a:ext cx="4483404" cy="2539460"/>
          </a:xfrm>
          <a:prstGeom prst="rect">
            <a:avLst/>
          </a:prstGeom>
        </p:spPr>
      </p:pic>
    </p:spTree>
    <p:extLst>
      <p:ext uri="{BB962C8B-B14F-4D97-AF65-F5344CB8AC3E}">
        <p14:creationId xmlns:p14="http://schemas.microsoft.com/office/powerpoint/2010/main" val="374024856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44710" y="1052147"/>
            <a:ext cx="7599290" cy="3108543"/>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US" sz="1400" dirty="0">
                <a:latin typeface="Calibri Light" panose="020F0302020204030204" pitchFamily="34" charset="0"/>
                <a:cs typeface="Calibri Light" panose="020F0302020204030204" pitchFamily="34" charset="0"/>
              </a:rPr>
              <a:t>Login and Password ? Can login information be changed?</a:t>
            </a:r>
            <a:endParaRPr lang="en-GB" sz="1400" dirty="0">
              <a:latin typeface="Calibri Light" panose="020F0302020204030204" pitchFamily="34" charset="0"/>
              <a:cs typeface="Calibri Light" panose="020F0302020204030204" pitchFamily="34" charset="0"/>
            </a:endParaRPr>
          </a:p>
          <a:p>
            <a:pPr marL="285750" indent="-285750">
              <a:buClr>
                <a:schemeClr val="accent1"/>
              </a:buClr>
              <a:buFont typeface="Arial" panose="020B0604020202020204" pitchFamily="34" charset="0"/>
              <a:buChar char="•"/>
            </a:pPr>
            <a:r>
              <a:rPr lang="en-US" sz="1400" dirty="0">
                <a:latin typeface="Calibri Light" panose="020F0302020204030204" pitchFamily="34" charset="0"/>
                <a:cs typeface="Calibri Light" panose="020F0302020204030204" pitchFamily="34" charset="0"/>
              </a:rPr>
              <a:t>What languages is the questionnaire in?</a:t>
            </a:r>
          </a:p>
          <a:p>
            <a:pPr marL="285750" indent="-285750">
              <a:buClr>
                <a:schemeClr val="accent1"/>
              </a:buClr>
              <a:buFont typeface="Arial" panose="020B0604020202020204" pitchFamily="34" charset="0"/>
              <a:buChar char="•"/>
            </a:pPr>
            <a:r>
              <a:rPr lang="en-US" sz="1400" dirty="0">
                <a:latin typeface="Calibri Light" panose="020F0302020204030204" pitchFamily="34" charset="0"/>
                <a:cs typeface="Calibri Light" panose="020F0302020204030204" pitchFamily="34" charset="0"/>
              </a:rPr>
              <a:t>What types of question are there?</a:t>
            </a:r>
          </a:p>
          <a:p>
            <a:pPr marL="285750" indent="-285750">
              <a:buClr>
                <a:schemeClr val="accent1"/>
              </a:buClr>
              <a:buFont typeface="Arial" panose="020B0604020202020204" pitchFamily="34" charset="0"/>
              <a:buChar char="•"/>
            </a:pPr>
            <a:r>
              <a:rPr lang="en-US" sz="1400" dirty="0">
                <a:latin typeface="Calibri Light" panose="020F0302020204030204" pitchFamily="34" charset="0"/>
                <a:cs typeface="Calibri Light" panose="020F0302020204030204" pitchFamily="34" charset="0"/>
              </a:rPr>
              <a:t>Users ? Can we work on it simultaneously?</a:t>
            </a:r>
            <a:endParaRPr lang="en-GB" sz="1400" dirty="0">
              <a:latin typeface="Calibri Light" panose="020F0302020204030204" pitchFamily="34" charset="0"/>
              <a:cs typeface="Calibri Light" panose="020F0302020204030204" pitchFamily="34" charset="0"/>
            </a:endParaRPr>
          </a:p>
          <a:p>
            <a:pPr marL="285750" indent="-285750">
              <a:buClr>
                <a:schemeClr val="accent1"/>
              </a:buClr>
              <a:buFont typeface="Arial" panose="020B0604020202020204" pitchFamily="34" charset="0"/>
              <a:buChar char="•"/>
            </a:pPr>
            <a:r>
              <a:rPr lang="en-US" sz="1400" dirty="0">
                <a:latin typeface="Calibri Light" panose="020F0302020204030204" pitchFamily="34" charset="0"/>
                <a:cs typeface="Calibri Light" panose="020F0302020204030204" pitchFamily="34" charset="0"/>
              </a:rPr>
              <a:t>Save, save, save!</a:t>
            </a:r>
          </a:p>
          <a:p>
            <a:pPr marL="285750" indent="-285750">
              <a:buClr>
                <a:schemeClr val="accent1"/>
              </a:buClr>
              <a:buFont typeface="Arial" panose="020B0604020202020204" pitchFamily="34" charset="0"/>
              <a:buChar char="•"/>
            </a:pPr>
            <a:r>
              <a:rPr lang="en-US" sz="1400" dirty="0">
                <a:latin typeface="Calibri Light" panose="020F0302020204030204" pitchFamily="34" charset="0"/>
                <a:cs typeface="Calibri Light" panose="020F0302020204030204" pitchFamily="34" charset="0"/>
              </a:rPr>
              <a:t>How many questions? How long will it take?</a:t>
            </a:r>
          </a:p>
          <a:p>
            <a:pPr marL="285750" indent="-285750">
              <a:buClr>
                <a:schemeClr val="accent1"/>
              </a:buClr>
              <a:buFont typeface="Arial" panose="020B0604020202020204" pitchFamily="34" charset="0"/>
              <a:buChar char="•"/>
            </a:pPr>
            <a:r>
              <a:rPr lang="en-US" sz="1400" dirty="0">
                <a:latin typeface="Calibri Light" panose="020F0302020204030204" pitchFamily="34" charset="0"/>
                <a:cs typeface="Calibri Light" panose="020F0302020204030204" pitchFamily="34" charset="0"/>
              </a:rPr>
              <a:t>Who has access to the questionnaire? Who has the final say?</a:t>
            </a:r>
          </a:p>
          <a:p>
            <a:pPr marL="285750" indent="-285750">
              <a:buClr>
                <a:schemeClr val="accent1"/>
              </a:buClr>
              <a:buFont typeface="Arial" panose="020B0604020202020204" pitchFamily="34" charset="0"/>
              <a:buChar char="•"/>
            </a:pPr>
            <a:r>
              <a:rPr lang="en-US" sz="1400" dirty="0">
                <a:latin typeface="Calibri Light" panose="020F0302020204030204" pitchFamily="34" charset="0"/>
                <a:cs typeface="Calibri Light" panose="020F0302020204030204" pitchFamily="34" charset="0"/>
              </a:rPr>
              <a:t>Export/Word version?</a:t>
            </a:r>
          </a:p>
          <a:p>
            <a:pPr marL="285750" indent="-285750">
              <a:buClr>
                <a:schemeClr val="accent1"/>
              </a:buClr>
              <a:buFont typeface="Arial" panose="020B0604020202020204" pitchFamily="34" charset="0"/>
              <a:buChar char="•"/>
            </a:pPr>
            <a:r>
              <a:rPr lang="en-US" sz="1400" dirty="0">
                <a:latin typeface="Calibri Light" panose="020F0302020204030204" pitchFamily="34" charset="0"/>
                <a:cs typeface="Calibri Light" panose="020F0302020204030204" pitchFamily="34" charset="0"/>
              </a:rPr>
              <a:t>Should I work only in the online tool?</a:t>
            </a:r>
          </a:p>
          <a:p>
            <a:pPr marL="285750" indent="-285750">
              <a:buClr>
                <a:schemeClr val="accent1"/>
              </a:buClr>
              <a:buFont typeface="Arial" panose="020B0604020202020204" pitchFamily="34" charset="0"/>
              <a:buChar char="•"/>
            </a:pPr>
            <a:r>
              <a:rPr lang="en-US" sz="1400" dirty="0">
                <a:latin typeface="Calibri Light" panose="020F0302020204030204" pitchFamily="34" charset="0"/>
                <a:cs typeface="Calibri Light" panose="020F0302020204030204" pitchFamily="34" charset="0"/>
              </a:rPr>
              <a:t>Answers from previous reporting cycles?</a:t>
            </a:r>
          </a:p>
          <a:p>
            <a:pPr marL="285750" indent="-285750">
              <a:buClr>
                <a:schemeClr val="accent1"/>
              </a:buClr>
              <a:buFont typeface="Arial" panose="020B0604020202020204" pitchFamily="34" charset="0"/>
              <a:buChar char="•"/>
            </a:pPr>
            <a:r>
              <a:rPr lang="en-US" sz="1400" dirty="0">
                <a:latin typeface="Calibri Light" panose="020F0302020204030204" pitchFamily="34" charset="0"/>
                <a:cs typeface="Calibri Light" panose="020F0302020204030204" pitchFamily="34" charset="0"/>
              </a:rPr>
              <a:t>Getting logged out ..!? </a:t>
            </a:r>
          </a:p>
          <a:p>
            <a:pPr marL="285750" indent="-285750">
              <a:buClr>
                <a:schemeClr val="accent1"/>
              </a:buClr>
              <a:buFont typeface="Arial" panose="020B0604020202020204" pitchFamily="34" charset="0"/>
              <a:buChar char="•"/>
            </a:pPr>
            <a:r>
              <a:rPr lang="en-US" sz="1400" dirty="0">
                <a:latin typeface="Calibri Light" panose="020F0302020204030204" pitchFamily="34" charset="0"/>
                <a:cs typeface="Calibri Light" panose="020F0302020204030204" pitchFamily="34" charset="0"/>
              </a:rPr>
              <a:t>Character limit in the comment boxes </a:t>
            </a:r>
          </a:p>
          <a:p>
            <a:pPr marL="285750" indent="-285750">
              <a:buClr>
                <a:schemeClr val="accent1"/>
              </a:buClr>
              <a:buFont typeface="Arial" panose="020B0604020202020204" pitchFamily="34" charset="0"/>
              <a:buChar char="•"/>
            </a:pPr>
            <a:r>
              <a:rPr lang="en-US" sz="1400" dirty="0">
                <a:latin typeface="Calibri Light" panose="020F0302020204030204" pitchFamily="34" charset="0"/>
                <a:cs typeface="Calibri Light" panose="020F0302020204030204" pitchFamily="34" charset="0"/>
              </a:rPr>
              <a:t>Questionnaire for serial/transnational sites</a:t>
            </a:r>
          </a:p>
          <a:p>
            <a:pPr marL="285750" indent="-285750">
              <a:buClr>
                <a:schemeClr val="accent1"/>
              </a:buClr>
              <a:buFont typeface="Arial" panose="020B0604020202020204" pitchFamily="34" charset="0"/>
              <a:buChar char="•"/>
            </a:pPr>
            <a:r>
              <a:rPr lang="en-US" sz="1400" dirty="0">
                <a:latin typeface="Calibri Light" panose="020F0302020204030204" pitchFamily="34" charset="0"/>
                <a:cs typeface="Calibri Light" panose="020F0302020204030204" pitchFamily="34" charset="0"/>
              </a:rPr>
              <a:t>Help?</a:t>
            </a:r>
            <a:endParaRPr lang="en-GB" sz="1400" dirty="0">
              <a:latin typeface="Calibri Light" panose="020F0302020204030204" pitchFamily="34" charset="0"/>
              <a:cs typeface="Calibri Light" panose="020F0302020204030204" pitchFamily="34" charset="0"/>
            </a:endParaRPr>
          </a:p>
        </p:txBody>
      </p:sp>
      <p:sp>
        <p:nvSpPr>
          <p:cNvPr id="14" name="CasellaDiTesto 1"/>
          <p:cNvSpPr txBox="1"/>
          <p:nvPr/>
        </p:nvSpPr>
        <p:spPr>
          <a:xfrm>
            <a:off x="515258" y="513074"/>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fr-FR" sz="1400" b="1" dirty="0">
                <a:solidFill>
                  <a:schemeClr val="accent3">
                    <a:lumMod val="50000"/>
                  </a:schemeClr>
                </a:solidFill>
                <a:cs typeface="Calibri Light" panose="020F0302020204030204" pitchFamily="34" charset="0"/>
              </a:rPr>
              <a:t>Key information</a:t>
            </a:r>
            <a:endParaRPr lang="en-GB" sz="1400" b="1" dirty="0">
              <a:solidFill>
                <a:schemeClr val="accent3">
                  <a:lumMod val="50000"/>
                </a:schemeClr>
              </a:solidFill>
              <a:cs typeface="Calibri Light" panose="020F0302020204030204" pitchFamily="34" charset="0"/>
            </a:endParaRPr>
          </a:p>
        </p:txBody>
      </p:sp>
      <p:sp>
        <p:nvSpPr>
          <p:cNvPr id="15" name="CasellaDiTesto 1"/>
          <p:cNvSpPr txBox="1"/>
          <p:nvPr/>
        </p:nvSpPr>
        <p:spPr>
          <a:xfrm>
            <a:off x="515258" y="138822"/>
            <a:ext cx="8628742" cy="430887"/>
          </a:xfrm>
          <a:prstGeom prst="rect">
            <a:avLst/>
          </a:prstGeom>
          <a:noFill/>
          <a:ln>
            <a:noFill/>
          </a:ln>
        </p:spPr>
        <p:txBody>
          <a:bodyPr wrap="square" rtlCol="0">
            <a:spAutoFit/>
          </a:bodyPr>
          <a:lstStyle/>
          <a:p>
            <a:r>
              <a:rPr lang="en-GB" sz="2200" b="1" dirty="0">
                <a:solidFill>
                  <a:srgbClr val="61A0DB"/>
                </a:solidFill>
                <a:latin typeface="+mj-lt"/>
                <a:cs typeface="Calibri" panose="020F0502020204030204" pitchFamily="34" charset="0"/>
              </a:rPr>
              <a:t>Overview of the Questionnaire</a:t>
            </a:r>
          </a:p>
        </p:txBody>
      </p:sp>
    </p:spTree>
    <p:extLst>
      <p:ext uri="{BB962C8B-B14F-4D97-AF65-F5344CB8AC3E}">
        <p14:creationId xmlns:p14="http://schemas.microsoft.com/office/powerpoint/2010/main" val="48021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3"/>
          <a:srcRect l="29808" t="10513" r="31891" b="4677"/>
          <a:stretch/>
        </p:blipFill>
        <p:spPr bwMode="auto">
          <a:xfrm>
            <a:off x="627096" y="1419564"/>
            <a:ext cx="2042160" cy="2827020"/>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7" name="Picture 6"/>
          <p:cNvPicPr/>
          <p:nvPr/>
        </p:nvPicPr>
        <p:blipFill rotWithShape="1">
          <a:blip r:embed="rId4"/>
          <a:srcRect l="29968" t="13183" r="30769" b="4803"/>
          <a:stretch/>
        </p:blipFill>
        <p:spPr bwMode="auto">
          <a:xfrm>
            <a:off x="1203117" y="1280218"/>
            <a:ext cx="2016148" cy="2759619"/>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8" name="Picture 7"/>
          <p:cNvPicPr/>
          <p:nvPr/>
        </p:nvPicPr>
        <p:blipFill rotWithShape="1">
          <a:blip r:embed="rId5"/>
          <a:srcRect l="29862" t="11737" r="31695" b="4334"/>
          <a:stretch/>
        </p:blipFill>
        <p:spPr bwMode="auto">
          <a:xfrm>
            <a:off x="2102147" y="1216037"/>
            <a:ext cx="2059260" cy="2887980"/>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9" name="Picture 8"/>
          <p:cNvPicPr/>
          <p:nvPr/>
        </p:nvPicPr>
        <p:blipFill rotWithShape="1">
          <a:blip r:embed="rId6"/>
          <a:srcRect l="30334" t="10308" r="30693" b="4836"/>
          <a:stretch/>
        </p:blipFill>
        <p:spPr bwMode="auto">
          <a:xfrm>
            <a:off x="2831545" y="1073470"/>
            <a:ext cx="2146752" cy="2894082"/>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10" name="Picture 9"/>
          <p:cNvPicPr/>
          <p:nvPr/>
        </p:nvPicPr>
        <p:blipFill rotWithShape="1">
          <a:blip r:embed="rId7"/>
          <a:srcRect l="30178" t="11777" r="31018" b="3846"/>
          <a:stretch/>
        </p:blipFill>
        <p:spPr bwMode="auto">
          <a:xfrm>
            <a:off x="4847063" y="820851"/>
            <a:ext cx="3107473" cy="4024447"/>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
        <p:nvSpPr>
          <p:cNvPr id="13" name="CasellaDiTesto 1"/>
          <p:cNvSpPr txBox="1"/>
          <p:nvPr/>
        </p:nvSpPr>
        <p:spPr>
          <a:xfrm>
            <a:off x="515258" y="513074"/>
            <a:ext cx="8628742" cy="338554"/>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cs typeface="Calibri Light" panose="020F0302020204030204" pitchFamily="34" charset="0"/>
              </a:rPr>
              <a:t>培训和指导工具</a:t>
            </a:r>
          </a:p>
        </p:txBody>
      </p:sp>
      <p:sp>
        <p:nvSpPr>
          <p:cNvPr id="14" name="CasellaDiTesto 1"/>
          <p:cNvSpPr txBox="1"/>
          <p:nvPr/>
        </p:nvSpPr>
        <p:spPr>
          <a:xfrm>
            <a:off x="515258" y="138822"/>
            <a:ext cx="8628742" cy="430887"/>
          </a:xfrm>
          <a:prstGeom prst="rect">
            <a:avLst/>
          </a:prstGeom>
          <a:noFill/>
          <a:ln>
            <a:noFill/>
          </a:ln>
        </p:spPr>
        <p:txBody>
          <a:bodyPr wrap="square" rtlCol="0">
            <a:spAutoFit/>
          </a:bodyPr>
          <a:lstStyle/>
          <a:p>
            <a:r>
              <a:rPr lang="zh-CN" altLang="en-US" sz="2200" b="1" dirty="0">
                <a:solidFill>
                  <a:srgbClr val="61A0DB"/>
                </a:solidFill>
                <a:latin typeface="+mj-lt"/>
                <a:cs typeface="Calibri" panose="020F0502020204030204" pitchFamily="34" charset="0"/>
              </a:rPr>
              <a:t>定期报告调查问卷</a:t>
            </a:r>
            <a:r>
              <a:rPr lang="en-US" altLang="zh-CN" sz="2200" b="1" dirty="0">
                <a:solidFill>
                  <a:srgbClr val="61A0DB"/>
                </a:solidFill>
                <a:latin typeface="+mj-lt"/>
                <a:cs typeface="Calibri" panose="020F0502020204030204" pitchFamily="34" charset="0"/>
              </a:rPr>
              <a:t>-</a:t>
            </a:r>
            <a:r>
              <a:rPr lang="zh-CN" altLang="en-US" sz="2200" b="1" dirty="0">
                <a:solidFill>
                  <a:srgbClr val="61A0DB"/>
                </a:solidFill>
                <a:latin typeface="+mj-lt"/>
                <a:cs typeface="Calibri" panose="020F0502020204030204" pitchFamily="34" charset="0"/>
              </a:rPr>
              <a:t>常见问题</a:t>
            </a:r>
            <a:endParaRPr lang="en-GB" sz="2200" b="1" dirty="0">
              <a:solidFill>
                <a:srgbClr val="61A0DB"/>
              </a:solidFill>
              <a:latin typeface="+mj-lt"/>
              <a:cs typeface="Calibri" panose="020F0502020204030204" pitchFamily="34" charset="0"/>
            </a:endParaRPr>
          </a:p>
        </p:txBody>
      </p:sp>
      <p:sp>
        <p:nvSpPr>
          <p:cNvPr id="11" name="矩形 10">
            <a:extLst>
              <a:ext uri="{FF2B5EF4-FFF2-40B4-BE49-F238E27FC236}">
                <a16:creationId xmlns:a16="http://schemas.microsoft.com/office/drawing/2014/main" id="{A73A3423-F612-4354-A362-7505F74A754C}"/>
              </a:ext>
            </a:extLst>
          </p:cNvPr>
          <p:cNvSpPr/>
          <p:nvPr/>
        </p:nvSpPr>
        <p:spPr>
          <a:xfrm>
            <a:off x="383256" y="4487006"/>
            <a:ext cx="4572000" cy="461665"/>
          </a:xfrm>
          <a:prstGeom prst="rect">
            <a:avLst/>
          </a:prstGeom>
        </p:spPr>
        <p:txBody>
          <a:bodyPr>
            <a:spAutoFit/>
          </a:bodyPr>
          <a:lstStyle/>
          <a:p>
            <a:pPr algn="just"/>
            <a:r>
              <a:rPr lang="zh-CN" altLang="en-US" sz="1200" dirty="0">
                <a:highlight>
                  <a:srgbClr val="FFFF00"/>
                </a:highlight>
                <a:latin typeface="+mn-ea"/>
              </a:rPr>
              <a:t>说明：这些问题及其它问题的答案可在</a:t>
            </a:r>
            <a:r>
              <a:rPr lang="en-US" altLang="zh-CN" sz="1200" dirty="0">
                <a:highlight>
                  <a:srgbClr val="FFFF00"/>
                </a:highlight>
                <a:latin typeface="+mn-ea"/>
              </a:rPr>
              <a:t>《</a:t>
            </a:r>
            <a:r>
              <a:rPr lang="zh-CN" altLang="en-US" sz="1200" dirty="0">
                <a:highlight>
                  <a:srgbClr val="FFFF00"/>
                </a:highlight>
                <a:latin typeface="+mn-ea"/>
              </a:rPr>
              <a:t>遗产地管理者手册</a:t>
            </a:r>
            <a:r>
              <a:rPr lang="en-US" altLang="zh-CN" sz="1200" dirty="0">
                <a:highlight>
                  <a:srgbClr val="FFFF00"/>
                </a:highlight>
                <a:latin typeface="+mn-ea"/>
              </a:rPr>
              <a:t>》</a:t>
            </a:r>
            <a:r>
              <a:rPr lang="zh-CN" altLang="en-US" sz="1200" dirty="0">
                <a:highlight>
                  <a:srgbClr val="FFFF00"/>
                </a:highlight>
                <a:latin typeface="+mn-ea"/>
              </a:rPr>
              <a:t>中找到</a:t>
            </a:r>
          </a:p>
        </p:txBody>
      </p:sp>
    </p:spTree>
    <p:extLst>
      <p:ext uri="{BB962C8B-B14F-4D97-AF65-F5344CB8AC3E}">
        <p14:creationId xmlns:p14="http://schemas.microsoft.com/office/powerpoint/2010/main" val="1069572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3"/>
          <a:srcRect l="29808" t="10513" r="31891" b="4677"/>
          <a:stretch/>
        </p:blipFill>
        <p:spPr bwMode="auto">
          <a:xfrm>
            <a:off x="627096" y="1419564"/>
            <a:ext cx="2042160" cy="2827020"/>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7" name="Picture 6"/>
          <p:cNvPicPr/>
          <p:nvPr/>
        </p:nvPicPr>
        <p:blipFill rotWithShape="1">
          <a:blip r:embed="rId4"/>
          <a:srcRect l="29968" t="13183" r="30769" b="4803"/>
          <a:stretch/>
        </p:blipFill>
        <p:spPr bwMode="auto">
          <a:xfrm>
            <a:off x="1203117" y="1280218"/>
            <a:ext cx="2016148" cy="2759619"/>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8" name="Picture 7"/>
          <p:cNvPicPr/>
          <p:nvPr/>
        </p:nvPicPr>
        <p:blipFill rotWithShape="1">
          <a:blip r:embed="rId5"/>
          <a:srcRect l="29862" t="11737" r="31695" b="4334"/>
          <a:stretch/>
        </p:blipFill>
        <p:spPr bwMode="auto">
          <a:xfrm>
            <a:off x="2102147" y="1216037"/>
            <a:ext cx="2059260" cy="2887980"/>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9" name="Picture 8"/>
          <p:cNvPicPr/>
          <p:nvPr/>
        </p:nvPicPr>
        <p:blipFill rotWithShape="1">
          <a:blip r:embed="rId6"/>
          <a:srcRect l="30334" t="10308" r="30693" b="4836"/>
          <a:stretch/>
        </p:blipFill>
        <p:spPr bwMode="auto">
          <a:xfrm>
            <a:off x="2831545" y="1073470"/>
            <a:ext cx="2146752" cy="2894082"/>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10" name="Picture 9"/>
          <p:cNvPicPr/>
          <p:nvPr/>
        </p:nvPicPr>
        <p:blipFill rotWithShape="1">
          <a:blip r:embed="rId7"/>
          <a:srcRect l="30178" t="11777" r="31018" b="3846"/>
          <a:stretch/>
        </p:blipFill>
        <p:spPr bwMode="auto">
          <a:xfrm>
            <a:off x="4847063" y="820851"/>
            <a:ext cx="3107473" cy="4024447"/>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
        <p:nvSpPr>
          <p:cNvPr id="13" name="CasellaDiTesto 1"/>
          <p:cNvSpPr txBox="1"/>
          <p:nvPr/>
        </p:nvSpPr>
        <p:spPr>
          <a:xfrm>
            <a:off x="515258" y="513074"/>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Training and guidance tools</a:t>
            </a:r>
            <a:endParaRPr lang="en-GB" sz="1400" b="1" dirty="0">
              <a:solidFill>
                <a:schemeClr val="accent3">
                  <a:lumMod val="50000"/>
                </a:schemeClr>
              </a:solidFill>
              <a:cs typeface="Calibri Light" panose="020F0302020204030204" pitchFamily="34" charset="0"/>
            </a:endParaRPr>
          </a:p>
        </p:txBody>
      </p:sp>
      <p:sp>
        <p:nvSpPr>
          <p:cNvPr id="14" name="CasellaDiTesto 1"/>
          <p:cNvSpPr txBox="1"/>
          <p:nvPr/>
        </p:nvSpPr>
        <p:spPr>
          <a:xfrm>
            <a:off x="515258" y="138822"/>
            <a:ext cx="8628742" cy="430887"/>
          </a:xfrm>
          <a:prstGeom prst="rect">
            <a:avLst/>
          </a:prstGeom>
          <a:noFill/>
          <a:ln>
            <a:noFill/>
          </a:ln>
        </p:spPr>
        <p:txBody>
          <a:bodyPr wrap="square" rtlCol="0">
            <a:spAutoFit/>
          </a:bodyPr>
          <a:lstStyle/>
          <a:p>
            <a:r>
              <a:rPr lang="en-GB" sz="2200" b="1" dirty="0">
                <a:solidFill>
                  <a:srgbClr val="61A0DB"/>
                </a:solidFill>
                <a:latin typeface="+mj-lt"/>
                <a:cs typeface="Calibri" panose="020F0502020204030204" pitchFamily="34" charset="0"/>
              </a:rPr>
              <a:t>Periodic Reporting Questionnaire – Frequently Asked Questions</a:t>
            </a:r>
          </a:p>
        </p:txBody>
      </p:sp>
    </p:spTree>
    <p:extLst>
      <p:ext uri="{BB962C8B-B14F-4D97-AF65-F5344CB8AC3E}">
        <p14:creationId xmlns:p14="http://schemas.microsoft.com/office/powerpoint/2010/main" val="5739332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3"/>
          <a:srcRect l="31524" t="17779" r="41792" b="46173"/>
          <a:stretch/>
        </p:blipFill>
        <p:spPr bwMode="auto">
          <a:xfrm>
            <a:off x="1202247" y="1085303"/>
            <a:ext cx="3493325" cy="3332480"/>
          </a:xfrm>
          <a:prstGeom prst="rect">
            <a:avLst/>
          </a:prstGeom>
          <a:ln>
            <a:noFill/>
          </a:ln>
          <a:extLst>
            <a:ext uri="{53640926-AAD7-44D8-BBD7-CCE9431645EC}">
              <a14:shadowObscured xmlns:a14="http://schemas.microsoft.com/office/drawing/2010/main"/>
            </a:ext>
          </a:extLst>
        </p:spPr>
      </p:pic>
      <p:pic>
        <p:nvPicPr>
          <p:cNvPr id="8" name="Picture 7"/>
          <p:cNvPicPr/>
          <p:nvPr/>
        </p:nvPicPr>
        <p:blipFill rotWithShape="1">
          <a:blip r:embed="rId3"/>
          <a:srcRect l="32647" t="53071" r="42506" b="9255"/>
          <a:stretch/>
        </p:blipFill>
        <p:spPr bwMode="auto">
          <a:xfrm>
            <a:off x="4958576" y="1136716"/>
            <a:ext cx="3357818" cy="3281067"/>
          </a:xfrm>
          <a:prstGeom prst="rect">
            <a:avLst/>
          </a:prstGeom>
          <a:ln>
            <a:noFill/>
          </a:ln>
          <a:extLst>
            <a:ext uri="{53640926-AAD7-44D8-BBD7-CCE9431645EC}">
              <a14:shadowObscured xmlns:a14="http://schemas.microsoft.com/office/drawing/2010/main"/>
            </a:ext>
          </a:extLst>
        </p:spPr>
      </p:pic>
      <p:sp>
        <p:nvSpPr>
          <p:cNvPr id="9" name="CasellaDiTesto 1"/>
          <p:cNvSpPr txBox="1"/>
          <p:nvPr/>
        </p:nvSpPr>
        <p:spPr>
          <a:xfrm>
            <a:off x="524589" y="513074"/>
            <a:ext cx="8628742" cy="338554"/>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cs typeface="Calibri Light" panose="020F0302020204030204" pitchFamily="34" charset="0"/>
              </a:rPr>
              <a:t>关键信息</a:t>
            </a:r>
            <a:r>
              <a:rPr lang="en-US" altLang="zh-CN" sz="1600" b="1" dirty="0">
                <a:solidFill>
                  <a:schemeClr val="accent3">
                    <a:lumMod val="50000"/>
                  </a:schemeClr>
                </a:solidFill>
                <a:cs typeface="Calibri Light" panose="020F0302020204030204" pitchFamily="34" charset="0"/>
              </a:rPr>
              <a:t>-</a:t>
            </a:r>
            <a:r>
              <a:rPr lang="zh-CN" altLang="en-US" sz="1600" b="1" dirty="0">
                <a:solidFill>
                  <a:schemeClr val="accent3">
                    <a:lumMod val="50000"/>
                  </a:schemeClr>
                </a:solidFill>
                <a:cs typeface="Calibri Light" panose="020F0302020204030204" pitchFamily="34" charset="0"/>
              </a:rPr>
              <a:t>界面</a:t>
            </a:r>
            <a:endParaRPr lang="en-US" sz="1600" b="1" dirty="0">
              <a:solidFill>
                <a:schemeClr val="accent3">
                  <a:lumMod val="50000"/>
                </a:schemeClr>
              </a:solidFill>
              <a:cs typeface="Calibri Light" panose="020F0302020204030204" pitchFamily="34" charset="0"/>
            </a:endParaRPr>
          </a:p>
        </p:txBody>
      </p:sp>
      <p:sp>
        <p:nvSpPr>
          <p:cNvPr id="10" name="CasellaDiTesto 1"/>
          <p:cNvSpPr txBox="1"/>
          <p:nvPr/>
        </p:nvSpPr>
        <p:spPr>
          <a:xfrm>
            <a:off x="515258" y="138822"/>
            <a:ext cx="8628742" cy="430887"/>
          </a:xfrm>
          <a:prstGeom prst="rect">
            <a:avLst/>
          </a:prstGeom>
          <a:noFill/>
          <a:ln>
            <a:noFill/>
          </a:ln>
        </p:spPr>
        <p:txBody>
          <a:bodyPr wrap="square" rtlCol="0">
            <a:spAutoFit/>
          </a:bodyPr>
          <a:lstStyle/>
          <a:p>
            <a:r>
              <a:rPr lang="zh-CN" altLang="en-US" sz="2200" b="1" dirty="0">
                <a:solidFill>
                  <a:srgbClr val="61A0DB"/>
                </a:solidFill>
                <a:latin typeface="+mj-lt"/>
                <a:cs typeface="Calibri" panose="020F0502020204030204" pitchFamily="34" charset="0"/>
              </a:rPr>
              <a:t>调查问卷概述</a:t>
            </a:r>
            <a:endParaRPr lang="en-GB" sz="2200" b="1" dirty="0">
              <a:solidFill>
                <a:srgbClr val="61A0DB"/>
              </a:solidFill>
              <a:latin typeface="+mj-lt"/>
              <a:cs typeface="Calibri" panose="020F0502020204030204" pitchFamily="34" charset="0"/>
            </a:endParaRPr>
          </a:p>
        </p:txBody>
      </p:sp>
      <p:sp>
        <p:nvSpPr>
          <p:cNvPr id="2" name="矩形 1">
            <a:extLst>
              <a:ext uri="{FF2B5EF4-FFF2-40B4-BE49-F238E27FC236}">
                <a16:creationId xmlns:a16="http://schemas.microsoft.com/office/drawing/2014/main" id="{9F14AD6D-EA02-D541-8EE5-E83475F96CC9}"/>
              </a:ext>
            </a:extLst>
          </p:cNvPr>
          <p:cNvSpPr/>
          <p:nvPr/>
        </p:nvSpPr>
        <p:spPr>
          <a:xfrm>
            <a:off x="186743" y="1345685"/>
            <a:ext cx="1120820" cy="3139321"/>
          </a:xfrm>
          <a:prstGeom prst="rect">
            <a:avLst/>
          </a:prstGeom>
        </p:spPr>
        <p:txBody>
          <a:bodyPr wrap="none">
            <a:spAutoFit/>
          </a:bodyPr>
          <a:lstStyle/>
          <a:p>
            <a:pPr marL="228600" indent="-228600">
              <a:buFont typeface="+mj-ea"/>
              <a:buAutoNum type="circleNumDbPlain"/>
            </a:pPr>
            <a:r>
              <a:rPr lang="zh-CN" altLang="en-US" sz="1100" b="1" dirty="0">
                <a:latin typeface="+mn-ea"/>
              </a:rPr>
              <a:t>登录</a:t>
            </a:r>
            <a:r>
              <a:rPr lang="en-US" altLang="zh-CN" sz="1100" b="1" dirty="0">
                <a:latin typeface="+mn-ea"/>
              </a:rPr>
              <a:t>/</a:t>
            </a:r>
            <a:r>
              <a:rPr lang="zh-CN" altLang="en-US" sz="1100" b="1" dirty="0">
                <a:latin typeface="+mn-ea"/>
              </a:rPr>
              <a:t>注销</a:t>
            </a:r>
            <a:endParaRPr lang="en-US" altLang="zh-CN" sz="1100" b="1" dirty="0">
              <a:latin typeface="+mn-ea"/>
            </a:endParaRPr>
          </a:p>
          <a:p>
            <a:pPr marL="228600" indent="-228600">
              <a:buFont typeface="+mj-ea"/>
              <a:buAutoNum type="circleNumDbPlain"/>
            </a:pPr>
            <a:r>
              <a:rPr lang="zh-CN" altLang="en-US" sz="1100" b="1" dirty="0">
                <a:latin typeface="+mn-ea"/>
              </a:rPr>
              <a:t>退回至主页</a:t>
            </a:r>
            <a:endParaRPr lang="en-US" altLang="zh-CN" sz="1100" b="1" dirty="0">
              <a:latin typeface="+mn-ea"/>
            </a:endParaRPr>
          </a:p>
          <a:p>
            <a:pPr marL="228600" indent="-228600">
              <a:buFont typeface="+mj-ea"/>
              <a:buAutoNum type="circleNumDbPlain"/>
            </a:pPr>
            <a:r>
              <a:rPr lang="zh-CN" altLang="en-US" sz="1100" b="1" dirty="0">
                <a:latin typeface="+mn-ea"/>
              </a:rPr>
              <a:t>打印</a:t>
            </a:r>
            <a:r>
              <a:rPr lang="en-US" altLang="zh-CN" sz="1100" b="1" dirty="0">
                <a:latin typeface="+mn-ea"/>
              </a:rPr>
              <a:t>/</a:t>
            </a:r>
            <a:r>
              <a:rPr lang="zh-CN" altLang="en-US" sz="1100" b="1" dirty="0">
                <a:latin typeface="+mn-ea"/>
              </a:rPr>
              <a:t>导出</a:t>
            </a:r>
            <a:endParaRPr lang="en-US" altLang="zh-CN" sz="1100" b="1" dirty="0">
              <a:latin typeface="+mn-ea"/>
            </a:endParaRPr>
          </a:p>
          <a:p>
            <a:pPr marL="228600" indent="-228600">
              <a:buFont typeface="+mj-ea"/>
              <a:buAutoNum type="circleNumDbPlain"/>
            </a:pPr>
            <a:r>
              <a:rPr lang="zh-CN" altLang="en-US" sz="1100" b="1" dirty="0">
                <a:latin typeface="+mn-ea"/>
              </a:rPr>
              <a:t>进度</a:t>
            </a:r>
            <a:endParaRPr lang="en-US" altLang="zh-CN" sz="1100" b="1" dirty="0">
              <a:latin typeface="+mn-ea"/>
            </a:endParaRPr>
          </a:p>
          <a:p>
            <a:pPr marL="228600" indent="-228600">
              <a:buFont typeface="+mj-ea"/>
              <a:buAutoNum type="circleNumDbPlain"/>
            </a:pPr>
            <a:r>
              <a:rPr lang="zh-CN" altLang="en-US" sz="1100" b="1" dirty="0">
                <a:latin typeface="+mn-ea"/>
              </a:rPr>
              <a:t>搜索框</a:t>
            </a:r>
            <a:endParaRPr lang="en-US" altLang="zh-CN" sz="1100" b="1" dirty="0">
              <a:latin typeface="+mn-ea"/>
            </a:endParaRPr>
          </a:p>
          <a:p>
            <a:pPr marL="228600" indent="-228600">
              <a:buFont typeface="+mj-ea"/>
              <a:buAutoNum type="circleNumDbPlain"/>
            </a:pPr>
            <a:r>
              <a:rPr lang="zh-CN" altLang="en-US" sz="1100" b="1" dirty="0">
                <a:latin typeface="+mn-ea"/>
              </a:rPr>
              <a:t>章节标题</a:t>
            </a:r>
            <a:endParaRPr lang="en-US" altLang="zh-CN" sz="1100" b="1" dirty="0">
              <a:latin typeface="+mn-ea"/>
            </a:endParaRPr>
          </a:p>
          <a:p>
            <a:pPr marL="228600" indent="-228600">
              <a:buFont typeface="+mj-ea"/>
              <a:buAutoNum type="circleNumDbPlain"/>
            </a:pPr>
            <a:r>
              <a:rPr lang="zh-CN" altLang="en-US" sz="1100" b="1" dirty="0">
                <a:latin typeface="+mn-ea"/>
              </a:rPr>
              <a:t>各章内问题</a:t>
            </a:r>
            <a:endParaRPr lang="en-US" altLang="zh-CN" sz="1100" b="1" dirty="0">
              <a:latin typeface="+mn-ea"/>
            </a:endParaRPr>
          </a:p>
          <a:p>
            <a:pPr marL="228600" indent="-228600">
              <a:buFont typeface="+mj-ea"/>
              <a:buAutoNum type="circleNumDbPlain"/>
            </a:pPr>
            <a:r>
              <a:rPr lang="zh-CN" altLang="en-US" sz="1100" b="1" dirty="0">
                <a:latin typeface="+mn-ea"/>
              </a:rPr>
              <a:t>已完成章节</a:t>
            </a:r>
            <a:endParaRPr lang="en-US" altLang="zh-CN" sz="1100" b="1" dirty="0">
              <a:latin typeface="+mn-ea"/>
            </a:endParaRPr>
          </a:p>
          <a:p>
            <a:pPr marL="228600" indent="-228600">
              <a:buFont typeface="+mj-ea"/>
              <a:buAutoNum type="circleNumDbPlain"/>
            </a:pPr>
            <a:r>
              <a:rPr lang="zh-CN" altLang="en-US" sz="1100" b="1" dirty="0">
                <a:latin typeface="+mn-ea"/>
              </a:rPr>
              <a:t>展开</a:t>
            </a:r>
            <a:r>
              <a:rPr lang="en-US" altLang="zh-CN" sz="1100" b="1" dirty="0">
                <a:latin typeface="+mn-ea"/>
              </a:rPr>
              <a:t>/</a:t>
            </a:r>
            <a:r>
              <a:rPr lang="zh-CN" altLang="en-US" sz="1100" b="1" dirty="0">
                <a:latin typeface="+mn-ea"/>
              </a:rPr>
              <a:t>缩起</a:t>
            </a:r>
            <a:endParaRPr lang="en-US" altLang="zh-CN" sz="1100" b="1" dirty="0">
              <a:latin typeface="+mn-ea"/>
            </a:endParaRPr>
          </a:p>
          <a:p>
            <a:pPr marL="228600" indent="-228600">
              <a:buFont typeface="+mj-ea"/>
              <a:buAutoNum type="circleNumDbPlain"/>
            </a:pPr>
            <a:r>
              <a:rPr lang="zh-CN" altLang="en-US" sz="1100" b="1" dirty="0">
                <a:latin typeface="+mn-ea"/>
              </a:rPr>
              <a:t>导航</a:t>
            </a:r>
            <a:endParaRPr lang="en-US" altLang="zh-CN" sz="1100" b="1" dirty="0">
              <a:latin typeface="+mn-ea"/>
            </a:endParaRPr>
          </a:p>
          <a:p>
            <a:pPr marL="228600" indent="-228600">
              <a:buFont typeface="+mj-ea"/>
              <a:buAutoNum type="circleNumDbPlain"/>
            </a:pPr>
            <a:r>
              <a:rPr lang="zh-CN" altLang="en-US" sz="1100" b="1" dirty="0">
                <a:latin typeface="+mn-ea"/>
              </a:rPr>
              <a:t>章节说明</a:t>
            </a:r>
            <a:endParaRPr lang="en-US" altLang="zh-CN" sz="1100" b="1" dirty="0">
              <a:latin typeface="+mn-ea"/>
            </a:endParaRPr>
          </a:p>
          <a:p>
            <a:pPr marL="228600" indent="-228600">
              <a:buFont typeface="+mj-ea"/>
              <a:buAutoNum type="circleNumDbPlain"/>
            </a:pPr>
            <a:r>
              <a:rPr lang="zh-CN" altLang="en-US" sz="1100" b="1" dirty="0">
                <a:latin typeface="+mn-ea"/>
              </a:rPr>
              <a:t>问题序号</a:t>
            </a:r>
            <a:endParaRPr lang="en-US" altLang="zh-CN" sz="1100" b="1" dirty="0">
              <a:latin typeface="+mn-ea"/>
            </a:endParaRPr>
          </a:p>
          <a:p>
            <a:pPr marL="228600" indent="-228600">
              <a:buFont typeface="+mj-ea"/>
              <a:buAutoNum type="circleNumDbPlain"/>
            </a:pPr>
            <a:r>
              <a:rPr lang="zh-CN" altLang="en-US" sz="1100" b="1" dirty="0">
                <a:latin typeface="+mn-ea"/>
              </a:rPr>
              <a:t>指导按钮</a:t>
            </a:r>
            <a:endParaRPr lang="en-US" altLang="zh-CN" sz="1100" b="1" dirty="0">
              <a:latin typeface="+mn-ea"/>
            </a:endParaRPr>
          </a:p>
          <a:p>
            <a:pPr marL="228600" indent="-228600">
              <a:buFont typeface="+mj-ea"/>
              <a:buAutoNum type="circleNumDbPlain"/>
            </a:pPr>
            <a:r>
              <a:rPr lang="zh-CN" altLang="en-US" sz="1100" b="1" dirty="0">
                <a:latin typeface="+mn-ea"/>
              </a:rPr>
              <a:t>指导框</a:t>
            </a:r>
            <a:endParaRPr lang="en-US" altLang="zh-CN" sz="1100" b="1" dirty="0">
              <a:latin typeface="+mn-ea"/>
            </a:endParaRPr>
          </a:p>
          <a:p>
            <a:pPr marL="228600" indent="-228600">
              <a:buFont typeface="+mj-ea"/>
              <a:buAutoNum type="circleNumDbPlain"/>
            </a:pPr>
            <a:r>
              <a:rPr lang="zh-CN" altLang="en-US" sz="1100" b="1" dirty="0">
                <a:latin typeface="+mn-ea"/>
              </a:rPr>
              <a:t>预填内容</a:t>
            </a:r>
            <a:endParaRPr lang="en-US" altLang="zh-CN" sz="1100" b="1" dirty="0">
              <a:latin typeface="+mn-ea"/>
            </a:endParaRPr>
          </a:p>
          <a:p>
            <a:pPr marL="228600" indent="-228600">
              <a:buFont typeface="+mj-ea"/>
              <a:buAutoNum type="circleNumDbPlain"/>
            </a:pPr>
            <a:r>
              <a:rPr lang="zh-CN" altLang="en-US" sz="1100" b="1" dirty="0">
                <a:latin typeface="+mn-ea"/>
              </a:rPr>
              <a:t>问题类型</a:t>
            </a:r>
            <a:endParaRPr lang="en-US" altLang="zh-CN" sz="1100" b="1" dirty="0">
              <a:latin typeface="+mn-ea"/>
            </a:endParaRPr>
          </a:p>
          <a:p>
            <a:pPr marL="228600" indent="-228600">
              <a:buFont typeface="+mj-ea"/>
              <a:buAutoNum type="circleNumDbPlain"/>
            </a:pPr>
            <a:r>
              <a:rPr lang="zh-CN" altLang="en-US" sz="1100" b="1" dirty="0">
                <a:latin typeface="+mn-ea"/>
              </a:rPr>
              <a:t>笔记</a:t>
            </a:r>
            <a:endParaRPr lang="en-US" altLang="zh-CN" sz="1100" b="1" dirty="0">
              <a:latin typeface="+mn-ea"/>
            </a:endParaRPr>
          </a:p>
          <a:p>
            <a:pPr marL="228600" indent="-228600">
              <a:buFont typeface="+mj-ea"/>
              <a:buAutoNum type="circleNumDbPlain"/>
            </a:pPr>
            <a:r>
              <a:rPr lang="zh-CN" altLang="en-US" sz="1100" b="1" dirty="0">
                <a:latin typeface="+mn-ea"/>
              </a:rPr>
              <a:t>评论框</a:t>
            </a:r>
            <a:endParaRPr lang="en-US" altLang="zh-CN" sz="1100" b="1" dirty="0">
              <a:latin typeface="+mn-ea"/>
            </a:endParaRPr>
          </a:p>
        </p:txBody>
      </p:sp>
    </p:spTree>
    <p:extLst>
      <p:ext uri="{BB962C8B-B14F-4D97-AF65-F5344CB8AC3E}">
        <p14:creationId xmlns:p14="http://schemas.microsoft.com/office/powerpoint/2010/main" val="22372177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3"/>
          <a:srcRect l="31524" t="17779" r="41792" b="46173"/>
          <a:stretch/>
        </p:blipFill>
        <p:spPr bwMode="auto">
          <a:xfrm>
            <a:off x="685780" y="1085303"/>
            <a:ext cx="3493325" cy="3332480"/>
          </a:xfrm>
          <a:prstGeom prst="rect">
            <a:avLst/>
          </a:prstGeom>
          <a:ln>
            <a:noFill/>
          </a:ln>
          <a:extLst>
            <a:ext uri="{53640926-AAD7-44D8-BBD7-CCE9431645EC}">
              <a14:shadowObscured xmlns:a14="http://schemas.microsoft.com/office/drawing/2010/main"/>
            </a:ext>
          </a:extLst>
        </p:spPr>
      </p:pic>
      <p:pic>
        <p:nvPicPr>
          <p:cNvPr id="8" name="Picture 7"/>
          <p:cNvPicPr/>
          <p:nvPr/>
        </p:nvPicPr>
        <p:blipFill rotWithShape="1">
          <a:blip r:embed="rId3"/>
          <a:srcRect l="32647" t="53071" r="42506" b="9255"/>
          <a:stretch/>
        </p:blipFill>
        <p:spPr bwMode="auto">
          <a:xfrm>
            <a:off x="4958576" y="1136716"/>
            <a:ext cx="3357818" cy="3281067"/>
          </a:xfrm>
          <a:prstGeom prst="rect">
            <a:avLst/>
          </a:prstGeom>
          <a:ln>
            <a:noFill/>
          </a:ln>
          <a:extLst>
            <a:ext uri="{53640926-AAD7-44D8-BBD7-CCE9431645EC}">
              <a14:shadowObscured xmlns:a14="http://schemas.microsoft.com/office/drawing/2010/main"/>
            </a:ext>
          </a:extLst>
        </p:spPr>
      </p:pic>
      <p:sp>
        <p:nvSpPr>
          <p:cNvPr id="9" name="CasellaDiTesto 1"/>
          <p:cNvSpPr txBox="1"/>
          <p:nvPr/>
        </p:nvSpPr>
        <p:spPr>
          <a:xfrm>
            <a:off x="515258" y="513074"/>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Key information - Interface</a:t>
            </a:r>
          </a:p>
        </p:txBody>
      </p:sp>
      <p:sp>
        <p:nvSpPr>
          <p:cNvPr id="10" name="CasellaDiTesto 1"/>
          <p:cNvSpPr txBox="1"/>
          <p:nvPr/>
        </p:nvSpPr>
        <p:spPr>
          <a:xfrm>
            <a:off x="515258" y="138822"/>
            <a:ext cx="8628742" cy="430887"/>
          </a:xfrm>
          <a:prstGeom prst="rect">
            <a:avLst/>
          </a:prstGeom>
          <a:noFill/>
          <a:ln>
            <a:noFill/>
          </a:ln>
        </p:spPr>
        <p:txBody>
          <a:bodyPr wrap="square" rtlCol="0">
            <a:spAutoFit/>
          </a:bodyPr>
          <a:lstStyle/>
          <a:p>
            <a:r>
              <a:rPr lang="en-GB" sz="2200" b="1" dirty="0">
                <a:solidFill>
                  <a:srgbClr val="61A0DB"/>
                </a:solidFill>
                <a:latin typeface="+mj-lt"/>
                <a:cs typeface="Calibri" panose="020F0502020204030204" pitchFamily="34" charset="0"/>
              </a:rPr>
              <a:t>Overview of the Questionnaire:</a:t>
            </a:r>
          </a:p>
        </p:txBody>
      </p:sp>
    </p:spTree>
    <p:extLst>
      <p:ext uri="{BB962C8B-B14F-4D97-AF65-F5344CB8AC3E}">
        <p14:creationId xmlns:p14="http://schemas.microsoft.com/office/powerpoint/2010/main" val="32281837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3"/>
          <a:srcRect l="7595" t="13710" r="11182"/>
          <a:stretch/>
        </p:blipFill>
        <p:spPr bwMode="auto">
          <a:xfrm>
            <a:off x="899161" y="792698"/>
            <a:ext cx="6438900" cy="4037013"/>
          </a:xfrm>
          <a:prstGeom prst="rect">
            <a:avLst/>
          </a:prstGeom>
          <a:solidFill>
            <a:schemeClr val="accent4"/>
          </a:solidFill>
          <a:extLst>
            <a:ext uri="{53640926-AAD7-44D8-BBD7-CCE9431645EC}">
              <a14:shadowObscured xmlns:a14="http://schemas.microsoft.com/office/drawing/2010/main"/>
            </a:ext>
          </a:extLst>
        </p:spPr>
      </p:pic>
      <p:pic>
        <p:nvPicPr>
          <p:cNvPr id="9" name="Picture 8"/>
          <p:cNvPicPr/>
          <p:nvPr/>
        </p:nvPicPr>
        <p:blipFill rotWithShape="1">
          <a:blip r:embed="rId4"/>
          <a:srcRect l="24148" t="9348" r="24824" b="4009"/>
          <a:stretch/>
        </p:blipFill>
        <p:spPr bwMode="auto">
          <a:xfrm>
            <a:off x="5087938" y="705070"/>
            <a:ext cx="3032125" cy="3217545"/>
          </a:xfrm>
          <a:prstGeom prst="rect">
            <a:avLst/>
          </a:prstGeom>
          <a:ln>
            <a:noFill/>
          </a:ln>
          <a:effectLst>
            <a:outerShdw blurRad="50800" dist="38100" dir="8100000" algn="tr" rotWithShape="0">
              <a:prstClr val="black">
                <a:alpha val="40000"/>
              </a:prstClr>
            </a:outerShdw>
          </a:effectLst>
          <a:extLst>
            <a:ext uri="{53640926-AAD7-44D8-BBD7-CCE9431645EC}">
              <a14:shadowObscured xmlns:a14="http://schemas.microsoft.com/office/drawing/2010/main"/>
            </a:ext>
          </a:extLst>
        </p:spPr>
      </p:pic>
      <p:sp>
        <p:nvSpPr>
          <p:cNvPr id="16" name="CasellaDiTesto 1"/>
          <p:cNvSpPr txBox="1"/>
          <p:nvPr/>
        </p:nvSpPr>
        <p:spPr>
          <a:xfrm>
            <a:off x="515258" y="138822"/>
            <a:ext cx="8628742" cy="866904"/>
          </a:xfrm>
          <a:prstGeom prst="rect">
            <a:avLst/>
          </a:prstGeom>
          <a:noFill/>
          <a:ln>
            <a:noFill/>
          </a:ln>
        </p:spPr>
        <p:txBody>
          <a:bodyPr wrap="square" rtlCol="0">
            <a:spAutoFit/>
          </a:bodyPr>
          <a:lstStyle/>
          <a:p>
            <a:pPr fontAlgn="base">
              <a:spcBef>
                <a:spcPts val="1000"/>
              </a:spcBef>
              <a:spcAft>
                <a:spcPct val="0"/>
              </a:spcAft>
              <a:buClr>
                <a:srgbClr val="A5A5A5">
                  <a:lumMod val="50000"/>
                </a:srgbClr>
              </a:buClr>
              <a:buSzPct val="100000"/>
            </a:pPr>
            <a:r>
              <a:rPr lang="zh-CN" altLang="en-US" sz="2200" b="1" dirty="0">
                <a:solidFill>
                  <a:srgbClr val="61A0DB"/>
                </a:solidFill>
                <a:cs typeface="Calibri" panose="020F0502020204030204" pitchFamily="34" charset="0"/>
              </a:rPr>
              <a:t>调查问卷概述</a:t>
            </a:r>
            <a:r>
              <a:rPr lang="en-GB" sz="2200" b="1" dirty="0">
                <a:solidFill>
                  <a:srgbClr val="61A0DB"/>
                </a:solidFill>
                <a:latin typeface="+mj-lt"/>
                <a:cs typeface="Calibri" panose="020F0502020204030204" pitchFamily="34" charset="0"/>
              </a:rPr>
              <a:t>:</a:t>
            </a:r>
            <a:r>
              <a:rPr lang="zh-CN" altLang="en-US" b="1" dirty="0">
                <a:solidFill>
                  <a:schemeClr val="accent3">
                    <a:lumMod val="50000"/>
                  </a:schemeClr>
                </a:solidFill>
                <a:cs typeface="Calibri Light" panose="020F0302020204030204" pitchFamily="34" charset="0"/>
              </a:rPr>
              <a:t>关键信息</a:t>
            </a:r>
            <a:r>
              <a:rPr lang="en-US" altLang="zh-CN" b="1" dirty="0">
                <a:solidFill>
                  <a:schemeClr val="accent3">
                    <a:lumMod val="50000"/>
                  </a:schemeClr>
                </a:solidFill>
                <a:cs typeface="Calibri Light" panose="020F0302020204030204" pitchFamily="34" charset="0"/>
              </a:rPr>
              <a:t>-</a:t>
            </a:r>
            <a:r>
              <a:rPr lang="zh-CN" altLang="en-US" b="1" dirty="0">
                <a:solidFill>
                  <a:schemeClr val="accent3">
                    <a:lumMod val="50000"/>
                  </a:schemeClr>
                </a:solidFill>
                <a:cs typeface="Calibri Light" panose="020F0302020204030204" pitchFamily="34" charset="0"/>
              </a:rPr>
              <a:t>界面</a:t>
            </a:r>
            <a:endParaRPr lang="en-US" b="1" dirty="0">
              <a:solidFill>
                <a:schemeClr val="accent3">
                  <a:lumMod val="50000"/>
                </a:schemeClr>
              </a:solidFill>
              <a:cs typeface="Calibri Light" panose="020F0302020204030204" pitchFamily="34" charset="0"/>
            </a:endParaRPr>
          </a:p>
          <a:p>
            <a:pPr fontAlgn="base">
              <a:spcBef>
                <a:spcPts val="1000"/>
              </a:spcBef>
              <a:spcAft>
                <a:spcPct val="0"/>
              </a:spcAft>
              <a:buClr>
                <a:srgbClr val="A5A5A5">
                  <a:lumMod val="50000"/>
                </a:srgbClr>
              </a:buClr>
              <a:buSzPct val="100000"/>
            </a:pPr>
            <a:endParaRPr lang="en-US" b="1" dirty="0">
              <a:solidFill>
                <a:srgbClr val="A5A5A5">
                  <a:lumMod val="50000"/>
                </a:srgbClr>
              </a:solidFill>
              <a:cs typeface="Calibri Light" panose="020F0302020204030204" pitchFamily="34" charset="0"/>
            </a:endParaRPr>
          </a:p>
        </p:txBody>
      </p:sp>
      <p:sp>
        <p:nvSpPr>
          <p:cNvPr id="8" name="矩形标注 7">
            <a:extLst>
              <a:ext uri="{FF2B5EF4-FFF2-40B4-BE49-F238E27FC236}">
                <a16:creationId xmlns:a16="http://schemas.microsoft.com/office/drawing/2014/main" id="{1E24649E-36DA-6840-9BC7-5A4B9B0775C4}"/>
              </a:ext>
            </a:extLst>
          </p:cNvPr>
          <p:cNvSpPr/>
          <p:nvPr/>
        </p:nvSpPr>
        <p:spPr>
          <a:xfrm>
            <a:off x="114300" y="1354429"/>
            <a:ext cx="784861" cy="305173"/>
          </a:xfrm>
          <a:prstGeom prst="borderCallout2">
            <a:avLst>
              <a:gd name="adj1" fmla="val 16353"/>
              <a:gd name="adj2" fmla="val 101647"/>
              <a:gd name="adj3" fmla="val 18750"/>
              <a:gd name="adj4" fmla="val 115682"/>
              <a:gd name="adj5" fmla="val 98118"/>
              <a:gd name="adj6" fmla="val 166770"/>
            </a:avLst>
          </a:prstGeom>
          <a:solidFill>
            <a:schemeClr val="accent4"/>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solidFill>
                  <a:schemeClr val="tx1"/>
                </a:solidFill>
              </a:rPr>
              <a:t>填报进程</a:t>
            </a:r>
            <a:endParaRPr lang="en-GB" altLang="zh-CN" sz="1100" b="1" dirty="0">
              <a:solidFill>
                <a:schemeClr val="tx1"/>
              </a:solidFill>
            </a:endParaRPr>
          </a:p>
        </p:txBody>
      </p:sp>
      <p:sp>
        <p:nvSpPr>
          <p:cNvPr id="15" name="矩形标注 14">
            <a:extLst>
              <a:ext uri="{FF2B5EF4-FFF2-40B4-BE49-F238E27FC236}">
                <a16:creationId xmlns:a16="http://schemas.microsoft.com/office/drawing/2014/main" id="{33368E28-01F6-094C-899B-A42C7C5A08C3}"/>
              </a:ext>
            </a:extLst>
          </p:cNvPr>
          <p:cNvSpPr/>
          <p:nvPr/>
        </p:nvSpPr>
        <p:spPr>
          <a:xfrm>
            <a:off x="114300" y="1910237"/>
            <a:ext cx="708966" cy="305173"/>
          </a:xfrm>
          <a:prstGeom prst="borderCallout2">
            <a:avLst>
              <a:gd name="adj1" fmla="val 16353"/>
              <a:gd name="adj2" fmla="val 108221"/>
              <a:gd name="adj3" fmla="val 14235"/>
              <a:gd name="adj4" fmla="val 108772"/>
              <a:gd name="adj5" fmla="val 40588"/>
              <a:gd name="adj6" fmla="val 140564"/>
            </a:avLst>
          </a:prstGeom>
          <a:solidFill>
            <a:schemeClr val="accent4"/>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solidFill>
                  <a:schemeClr val="tx1"/>
                </a:solidFill>
              </a:rPr>
              <a:t>搜索关键词</a:t>
            </a:r>
            <a:endParaRPr lang="en-GB" altLang="zh-CN" sz="1100" b="1" dirty="0">
              <a:solidFill>
                <a:schemeClr val="tx1"/>
              </a:solidFill>
            </a:endParaRPr>
          </a:p>
        </p:txBody>
      </p:sp>
      <p:sp>
        <p:nvSpPr>
          <p:cNvPr id="17" name="矩形标注 16">
            <a:extLst>
              <a:ext uri="{FF2B5EF4-FFF2-40B4-BE49-F238E27FC236}">
                <a16:creationId xmlns:a16="http://schemas.microsoft.com/office/drawing/2014/main" id="{8B5AC45C-32C6-9049-9A36-55C982A98435}"/>
              </a:ext>
            </a:extLst>
          </p:cNvPr>
          <p:cNvSpPr/>
          <p:nvPr/>
        </p:nvSpPr>
        <p:spPr>
          <a:xfrm>
            <a:off x="2450265" y="856077"/>
            <a:ext cx="1375029" cy="324000"/>
          </a:xfrm>
          <a:prstGeom prst="borderCallout2">
            <a:avLst/>
          </a:prstGeom>
          <a:solidFill>
            <a:schemeClr val="accent4"/>
          </a:solid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zh-CN" altLang="en-US" sz="1100" b="1" dirty="0">
                <a:solidFill>
                  <a:schemeClr val="tx1"/>
                </a:solidFill>
                <a:latin typeface="+mn-ea"/>
              </a:rPr>
              <a:t>导出</a:t>
            </a:r>
            <a:r>
              <a:rPr lang="en-US" altLang="zh-CN" sz="1100" b="1" dirty="0">
                <a:solidFill>
                  <a:schemeClr val="tx1"/>
                </a:solidFill>
                <a:latin typeface="+mn-ea"/>
              </a:rPr>
              <a:t>Word/PDF</a:t>
            </a:r>
          </a:p>
          <a:p>
            <a:pPr algn="ctr"/>
            <a:r>
              <a:rPr lang="zh-CN" altLang="en-US" sz="1100" b="1" dirty="0">
                <a:solidFill>
                  <a:schemeClr val="tx1"/>
                </a:solidFill>
                <a:latin typeface="+mn-ea"/>
              </a:rPr>
              <a:t>切换语言</a:t>
            </a:r>
            <a:endParaRPr lang="en-GB" altLang="zh-CN" sz="1100" b="1" dirty="0">
              <a:solidFill>
                <a:schemeClr val="tx1"/>
              </a:solidFill>
              <a:latin typeface="+mn-ea"/>
            </a:endParaRPr>
          </a:p>
        </p:txBody>
      </p:sp>
      <p:sp>
        <p:nvSpPr>
          <p:cNvPr id="18" name="矩形标注 17">
            <a:extLst>
              <a:ext uri="{FF2B5EF4-FFF2-40B4-BE49-F238E27FC236}">
                <a16:creationId xmlns:a16="http://schemas.microsoft.com/office/drawing/2014/main" id="{F0D2F44E-78B1-F347-BB64-3A1311E23835}"/>
              </a:ext>
            </a:extLst>
          </p:cNvPr>
          <p:cNvSpPr/>
          <p:nvPr/>
        </p:nvSpPr>
        <p:spPr>
          <a:xfrm>
            <a:off x="6503494" y="1463039"/>
            <a:ext cx="1218469" cy="215389"/>
          </a:xfrm>
          <a:prstGeom prst="borderCallout2">
            <a:avLst>
              <a:gd name="adj1" fmla="val 18750"/>
              <a:gd name="adj2" fmla="val -8333"/>
              <a:gd name="adj3" fmla="val 18750"/>
              <a:gd name="adj4" fmla="val -16667"/>
              <a:gd name="adj5" fmla="val 272125"/>
              <a:gd name="adj6" fmla="val -55672"/>
            </a:avLst>
          </a:prstGeom>
          <a:solidFill>
            <a:schemeClr val="accent4"/>
          </a:solid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zh-CN" altLang="en-US" sz="1100" b="1" dirty="0">
                <a:solidFill>
                  <a:schemeClr val="tx1"/>
                </a:solidFill>
              </a:rPr>
              <a:t>指南与关键术语</a:t>
            </a:r>
            <a:endParaRPr lang="en-GB" altLang="zh-CN" sz="1100" b="1" dirty="0">
              <a:solidFill>
                <a:schemeClr val="tx1"/>
              </a:solidFill>
            </a:endParaRPr>
          </a:p>
        </p:txBody>
      </p:sp>
      <p:sp>
        <p:nvSpPr>
          <p:cNvPr id="19" name="矩形标注 18">
            <a:extLst>
              <a:ext uri="{FF2B5EF4-FFF2-40B4-BE49-F238E27FC236}">
                <a16:creationId xmlns:a16="http://schemas.microsoft.com/office/drawing/2014/main" id="{4C4BEFCA-A098-C547-9D86-78D938EB85E4}"/>
              </a:ext>
            </a:extLst>
          </p:cNvPr>
          <p:cNvSpPr/>
          <p:nvPr/>
        </p:nvSpPr>
        <p:spPr>
          <a:xfrm>
            <a:off x="3825294" y="3565326"/>
            <a:ext cx="784800" cy="191006"/>
          </a:xfrm>
          <a:prstGeom prst="borderCallout2">
            <a:avLst>
              <a:gd name="adj1" fmla="val 14920"/>
              <a:gd name="adj2" fmla="val 104452"/>
              <a:gd name="adj3" fmla="val 14920"/>
              <a:gd name="adj4" fmla="val 118489"/>
              <a:gd name="adj5" fmla="val 120160"/>
              <a:gd name="adj6" fmla="val 190089"/>
            </a:avLst>
          </a:prstGeom>
          <a:solidFill>
            <a:schemeClr val="accent4"/>
          </a:solid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zh-CN" altLang="en-US" sz="1100" b="1" dirty="0">
                <a:solidFill>
                  <a:schemeClr val="tx1"/>
                </a:solidFill>
              </a:rPr>
              <a:t>保存</a:t>
            </a:r>
            <a:endParaRPr lang="en-GB" altLang="zh-CN" sz="1100" b="1" dirty="0">
              <a:solidFill>
                <a:schemeClr val="tx1"/>
              </a:solidFill>
            </a:endParaRPr>
          </a:p>
        </p:txBody>
      </p:sp>
      <p:sp>
        <p:nvSpPr>
          <p:cNvPr id="20" name="矩形标注 19">
            <a:extLst>
              <a:ext uri="{FF2B5EF4-FFF2-40B4-BE49-F238E27FC236}">
                <a16:creationId xmlns:a16="http://schemas.microsoft.com/office/drawing/2014/main" id="{B7673A5F-2E39-854D-B2F2-0484BADCF848}"/>
              </a:ext>
            </a:extLst>
          </p:cNvPr>
          <p:cNvSpPr/>
          <p:nvPr/>
        </p:nvSpPr>
        <p:spPr>
          <a:xfrm>
            <a:off x="8160246" y="4026995"/>
            <a:ext cx="784800" cy="230451"/>
          </a:xfrm>
          <a:prstGeom prst="borderCallout2">
            <a:avLst>
              <a:gd name="adj1" fmla="val 18750"/>
              <a:gd name="adj2" fmla="val -8333"/>
              <a:gd name="adj3" fmla="val 18750"/>
              <a:gd name="adj4" fmla="val -16667"/>
              <a:gd name="adj5" fmla="val -67621"/>
              <a:gd name="adj6" fmla="val -36414"/>
            </a:avLst>
          </a:prstGeom>
          <a:solidFill>
            <a:schemeClr val="accent4"/>
          </a:solid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zh-CN" altLang="en-US" sz="1100" b="1" dirty="0">
                <a:solidFill>
                  <a:schemeClr val="tx1"/>
                </a:solidFill>
              </a:rPr>
              <a:t>回到首页</a:t>
            </a:r>
            <a:endParaRPr lang="en-GB" altLang="zh-CN" sz="1100" b="1" dirty="0">
              <a:solidFill>
                <a:schemeClr val="tx1"/>
              </a:solidFill>
            </a:endParaRPr>
          </a:p>
        </p:txBody>
      </p:sp>
    </p:spTree>
    <p:extLst>
      <p:ext uri="{BB962C8B-B14F-4D97-AF65-F5344CB8AC3E}">
        <p14:creationId xmlns:p14="http://schemas.microsoft.com/office/powerpoint/2010/main" val="3251243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3"/>
          <a:srcRect l="7595" t="13710" r="11182"/>
          <a:stretch/>
        </p:blipFill>
        <p:spPr bwMode="auto">
          <a:xfrm>
            <a:off x="899161" y="792698"/>
            <a:ext cx="6438900" cy="4037013"/>
          </a:xfrm>
          <a:prstGeom prst="rect">
            <a:avLst/>
          </a:prstGeom>
          <a:ln>
            <a:noFill/>
          </a:ln>
          <a:extLst>
            <a:ext uri="{53640926-AAD7-44D8-BBD7-CCE9431645EC}">
              <a14:shadowObscured xmlns:a14="http://schemas.microsoft.com/office/drawing/2010/main"/>
            </a:ext>
          </a:extLst>
        </p:spPr>
      </p:pic>
      <p:sp>
        <p:nvSpPr>
          <p:cNvPr id="2" name="Right Arrow 1"/>
          <p:cNvSpPr/>
          <p:nvPr/>
        </p:nvSpPr>
        <p:spPr>
          <a:xfrm rot="3303053">
            <a:off x="128803" y="894487"/>
            <a:ext cx="1155160" cy="520738"/>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Progress</a:t>
            </a:r>
            <a:endParaRPr lang="en-GB" sz="1100" dirty="0">
              <a:solidFill>
                <a:schemeClr val="tx1"/>
              </a:solidFill>
            </a:endParaRPr>
          </a:p>
        </p:txBody>
      </p:sp>
      <p:pic>
        <p:nvPicPr>
          <p:cNvPr id="9" name="Picture 8"/>
          <p:cNvPicPr/>
          <p:nvPr/>
        </p:nvPicPr>
        <p:blipFill rotWithShape="1">
          <a:blip r:embed="rId4"/>
          <a:srcRect l="24148" t="9348" r="24824" b="4009"/>
          <a:stretch/>
        </p:blipFill>
        <p:spPr bwMode="auto">
          <a:xfrm>
            <a:off x="5087938" y="705070"/>
            <a:ext cx="3032125" cy="3217545"/>
          </a:xfrm>
          <a:prstGeom prst="rect">
            <a:avLst/>
          </a:prstGeom>
          <a:ln>
            <a:noFill/>
          </a:ln>
          <a:effectLst>
            <a:outerShdw blurRad="50800" dist="38100" dir="8100000" algn="tr" rotWithShape="0">
              <a:prstClr val="black">
                <a:alpha val="40000"/>
              </a:prstClr>
            </a:outerShdw>
          </a:effectLst>
          <a:extLst>
            <a:ext uri="{53640926-AAD7-44D8-BBD7-CCE9431645EC}">
              <a14:shadowObscured xmlns:a14="http://schemas.microsoft.com/office/drawing/2010/main"/>
            </a:ext>
          </a:extLst>
        </p:spPr>
      </p:pic>
      <p:sp>
        <p:nvSpPr>
          <p:cNvPr id="10" name="Down Arrow 9"/>
          <p:cNvSpPr/>
          <p:nvPr/>
        </p:nvSpPr>
        <p:spPr>
          <a:xfrm rot="1776057">
            <a:off x="5877169" y="781539"/>
            <a:ext cx="648677" cy="1258277"/>
          </a:xfrm>
          <a:prstGeom prst="down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100" dirty="0">
                <a:solidFill>
                  <a:schemeClr val="tx1"/>
                </a:solidFill>
              </a:rPr>
              <a:t>Guidance and key terms</a:t>
            </a:r>
            <a:endParaRPr lang="en-GB" sz="1100" dirty="0">
              <a:solidFill>
                <a:schemeClr val="tx1"/>
              </a:solidFill>
            </a:endParaRPr>
          </a:p>
        </p:txBody>
      </p:sp>
      <p:sp>
        <p:nvSpPr>
          <p:cNvPr id="11" name="Right Arrow 10"/>
          <p:cNvSpPr/>
          <p:nvPr/>
        </p:nvSpPr>
        <p:spPr>
          <a:xfrm>
            <a:off x="3845169" y="3266831"/>
            <a:ext cx="1270001" cy="605691"/>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Save</a:t>
            </a:r>
            <a:endParaRPr lang="en-GB" sz="1100" dirty="0">
              <a:solidFill>
                <a:schemeClr val="tx1"/>
              </a:solidFill>
            </a:endParaRPr>
          </a:p>
        </p:txBody>
      </p:sp>
      <p:sp>
        <p:nvSpPr>
          <p:cNvPr id="12" name="Right Arrow 11"/>
          <p:cNvSpPr/>
          <p:nvPr/>
        </p:nvSpPr>
        <p:spPr>
          <a:xfrm rot="13225296">
            <a:off x="7855593" y="3724770"/>
            <a:ext cx="1019277" cy="922079"/>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000" dirty="0">
                <a:solidFill>
                  <a:schemeClr val="tx1"/>
                </a:solidFill>
              </a:rPr>
              <a:t>Go to top of page</a:t>
            </a:r>
            <a:endParaRPr lang="en-GB" sz="1000" dirty="0">
              <a:solidFill>
                <a:schemeClr val="tx1"/>
              </a:solidFill>
            </a:endParaRPr>
          </a:p>
        </p:txBody>
      </p:sp>
      <p:sp>
        <p:nvSpPr>
          <p:cNvPr id="13" name="Down Arrow 12"/>
          <p:cNvSpPr/>
          <p:nvPr/>
        </p:nvSpPr>
        <p:spPr>
          <a:xfrm rot="4778270">
            <a:off x="3126639" y="501428"/>
            <a:ext cx="718043" cy="1537146"/>
          </a:xfrm>
          <a:prstGeom prst="down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100" dirty="0">
                <a:solidFill>
                  <a:schemeClr val="tx1"/>
                </a:solidFill>
              </a:rPr>
              <a:t>Export to Word/PDF</a:t>
            </a:r>
          </a:p>
          <a:p>
            <a:pPr algn="ctr"/>
            <a:r>
              <a:rPr lang="en-US" sz="1100" dirty="0">
                <a:solidFill>
                  <a:schemeClr val="tx1"/>
                </a:solidFill>
              </a:rPr>
              <a:t>Change language</a:t>
            </a:r>
            <a:endParaRPr lang="en-GB" sz="1100" dirty="0">
              <a:solidFill>
                <a:schemeClr val="tx1"/>
              </a:solidFill>
            </a:endParaRPr>
          </a:p>
        </p:txBody>
      </p:sp>
      <p:sp>
        <p:nvSpPr>
          <p:cNvPr id="4" name="Up Arrow 3"/>
          <p:cNvSpPr/>
          <p:nvPr/>
        </p:nvSpPr>
        <p:spPr>
          <a:xfrm rot="3760975">
            <a:off x="95358" y="1686290"/>
            <a:ext cx="1184607" cy="1094829"/>
          </a:xfrm>
          <a:prstGeom prst="up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Search key terms</a:t>
            </a:r>
            <a:endParaRPr lang="en-GB" sz="1000" dirty="0">
              <a:solidFill>
                <a:schemeClr val="tx1"/>
              </a:solidFill>
            </a:endParaRPr>
          </a:p>
        </p:txBody>
      </p:sp>
      <p:sp>
        <p:nvSpPr>
          <p:cNvPr id="16" name="CasellaDiTesto 1"/>
          <p:cNvSpPr txBox="1"/>
          <p:nvPr/>
        </p:nvSpPr>
        <p:spPr>
          <a:xfrm>
            <a:off x="515258" y="138822"/>
            <a:ext cx="8628742" cy="430887"/>
          </a:xfrm>
          <a:prstGeom prst="rect">
            <a:avLst/>
          </a:prstGeom>
          <a:noFill/>
          <a:ln>
            <a:noFill/>
          </a:ln>
        </p:spPr>
        <p:txBody>
          <a:bodyPr wrap="square" rtlCol="0">
            <a:spAutoFit/>
          </a:bodyPr>
          <a:lstStyle/>
          <a:p>
            <a:pPr lvl="0" fontAlgn="base">
              <a:spcBef>
                <a:spcPts val="1000"/>
              </a:spcBef>
              <a:spcAft>
                <a:spcPct val="0"/>
              </a:spcAft>
              <a:buClr>
                <a:srgbClr val="A5A5A5">
                  <a:lumMod val="50000"/>
                </a:srgbClr>
              </a:buClr>
              <a:buSzPct val="100000"/>
            </a:pPr>
            <a:r>
              <a:rPr lang="en-GB" sz="2200" b="1" dirty="0">
                <a:solidFill>
                  <a:srgbClr val="61A0DB"/>
                </a:solidFill>
                <a:latin typeface="+mj-lt"/>
                <a:cs typeface="Calibri" panose="020F0502020204030204" pitchFamily="34" charset="0"/>
              </a:rPr>
              <a:t>Periodic Reporting Questionnaire: </a:t>
            </a:r>
            <a:r>
              <a:rPr lang="en-US" b="1" dirty="0">
                <a:solidFill>
                  <a:srgbClr val="A5A5A5">
                    <a:lumMod val="50000"/>
                  </a:srgbClr>
                </a:solidFill>
                <a:cs typeface="Calibri Light" panose="020F0302020204030204" pitchFamily="34" charset="0"/>
              </a:rPr>
              <a:t>Key information - Interface</a:t>
            </a:r>
          </a:p>
        </p:txBody>
      </p:sp>
    </p:spTree>
    <p:extLst>
      <p:ext uri="{BB962C8B-B14F-4D97-AF65-F5344CB8AC3E}">
        <p14:creationId xmlns:p14="http://schemas.microsoft.com/office/powerpoint/2010/main" val="18404533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3"/>
          <a:srcRect l="29808" t="26154" r="31388" b="6154"/>
          <a:stretch/>
        </p:blipFill>
        <p:spPr bwMode="auto">
          <a:xfrm>
            <a:off x="800539" y="984739"/>
            <a:ext cx="3133286" cy="3285685"/>
          </a:xfrm>
          <a:prstGeom prst="rect">
            <a:avLst/>
          </a:prstGeom>
          <a:ln>
            <a:noFill/>
          </a:ln>
          <a:effectLst>
            <a:outerShdw blurRad="50800" dist="38100" dir="8100000" algn="tr" rotWithShape="0">
              <a:prstClr val="black">
                <a:alpha val="40000"/>
              </a:prstClr>
            </a:outerShdw>
          </a:effectLst>
          <a:extLst>
            <a:ext uri="{53640926-AAD7-44D8-BBD7-CCE9431645EC}">
              <a14:shadowObscured xmlns:a14="http://schemas.microsoft.com/office/drawing/2010/main"/>
            </a:ext>
          </a:extLst>
        </p:spPr>
      </p:pic>
      <p:pic>
        <p:nvPicPr>
          <p:cNvPr id="8" name="Picture 7"/>
          <p:cNvPicPr/>
          <p:nvPr/>
        </p:nvPicPr>
        <p:blipFill rotWithShape="1">
          <a:blip r:embed="rId4"/>
          <a:srcRect l="30299" t="26153" r="31868" b="6780"/>
          <a:stretch/>
        </p:blipFill>
        <p:spPr bwMode="auto">
          <a:xfrm>
            <a:off x="4929847" y="984739"/>
            <a:ext cx="3123027" cy="3348110"/>
          </a:xfrm>
          <a:prstGeom prst="rect">
            <a:avLst/>
          </a:prstGeom>
          <a:ln>
            <a:noFill/>
          </a:ln>
          <a:effectLst>
            <a:outerShdw blurRad="50800" dist="38100" dir="8100000" algn="tr" rotWithShape="0">
              <a:prstClr val="black">
                <a:alpha val="40000"/>
              </a:prstClr>
            </a:outerShdw>
          </a:effectLst>
          <a:extLst>
            <a:ext uri="{53640926-AAD7-44D8-BBD7-CCE9431645EC}">
              <a14:shadowObscured xmlns:a14="http://schemas.microsoft.com/office/drawing/2010/main"/>
            </a:ext>
          </a:extLst>
        </p:spPr>
      </p:pic>
      <p:sp>
        <p:nvSpPr>
          <p:cNvPr id="7" name="CasellaDiTesto 1"/>
          <p:cNvSpPr txBox="1"/>
          <p:nvPr/>
        </p:nvSpPr>
        <p:spPr>
          <a:xfrm>
            <a:off x="515258" y="138822"/>
            <a:ext cx="8628742" cy="430887"/>
          </a:xfrm>
          <a:prstGeom prst="rect">
            <a:avLst/>
          </a:prstGeom>
          <a:noFill/>
          <a:ln>
            <a:noFill/>
          </a:ln>
        </p:spPr>
        <p:txBody>
          <a:bodyPr wrap="square" rtlCol="0">
            <a:spAutoFit/>
          </a:bodyPr>
          <a:lstStyle/>
          <a:p>
            <a:pPr fontAlgn="base">
              <a:spcBef>
                <a:spcPts val="1000"/>
              </a:spcBef>
              <a:spcAft>
                <a:spcPct val="0"/>
              </a:spcAft>
              <a:buClr>
                <a:srgbClr val="A5A5A5">
                  <a:lumMod val="50000"/>
                </a:srgbClr>
              </a:buClr>
              <a:buSzPct val="100000"/>
            </a:pPr>
            <a:r>
              <a:rPr lang="zh-CN" altLang="en-US" sz="2200" b="1" dirty="0">
                <a:solidFill>
                  <a:srgbClr val="61A0DB"/>
                </a:solidFill>
                <a:latin typeface="+mn-ea"/>
                <a:cs typeface="Calibri" panose="020F0502020204030204" pitchFamily="34" charset="0"/>
              </a:rPr>
              <a:t>调查问卷概述</a:t>
            </a:r>
            <a:r>
              <a:rPr lang="en-GB" sz="2200" b="1" dirty="0">
                <a:solidFill>
                  <a:srgbClr val="61A0DB"/>
                </a:solidFill>
                <a:latin typeface="+mn-ea"/>
                <a:cs typeface="Calibri" panose="020F0502020204030204" pitchFamily="34" charset="0"/>
              </a:rPr>
              <a:t>:</a:t>
            </a:r>
            <a:r>
              <a:rPr lang="zh-CN" altLang="en-US" b="1" dirty="0">
                <a:solidFill>
                  <a:schemeClr val="accent3">
                    <a:lumMod val="50000"/>
                  </a:schemeClr>
                </a:solidFill>
                <a:latin typeface="+mn-ea"/>
                <a:cs typeface="Calibri Light" panose="020F0302020204030204" pitchFamily="34" charset="0"/>
              </a:rPr>
              <a:t>关键信息</a:t>
            </a:r>
            <a:r>
              <a:rPr lang="en-US" altLang="zh-CN" b="1" dirty="0">
                <a:solidFill>
                  <a:schemeClr val="accent3">
                    <a:lumMod val="50000"/>
                  </a:schemeClr>
                </a:solidFill>
                <a:latin typeface="+mn-ea"/>
                <a:cs typeface="Calibri Light" panose="020F0302020204030204" pitchFamily="34" charset="0"/>
              </a:rPr>
              <a:t>-</a:t>
            </a:r>
            <a:r>
              <a:rPr lang="zh-CN" altLang="en-US" b="1" dirty="0">
                <a:solidFill>
                  <a:schemeClr val="accent3">
                    <a:lumMod val="50000"/>
                  </a:schemeClr>
                </a:solidFill>
                <a:latin typeface="+mn-ea"/>
                <a:cs typeface="Calibri Light" panose="020F0302020204030204" pitchFamily="34" charset="0"/>
              </a:rPr>
              <a:t>界面</a:t>
            </a:r>
            <a:endParaRPr lang="en-US" b="1" dirty="0">
              <a:solidFill>
                <a:schemeClr val="accent3">
                  <a:lumMod val="50000"/>
                </a:schemeClr>
              </a:solidFill>
              <a:latin typeface="+mn-ea"/>
              <a:cs typeface="Calibri Light" panose="020F0302020204030204" pitchFamily="34" charset="0"/>
            </a:endParaRPr>
          </a:p>
        </p:txBody>
      </p:sp>
      <p:sp>
        <p:nvSpPr>
          <p:cNvPr id="2" name="文本框 1">
            <a:extLst>
              <a:ext uri="{FF2B5EF4-FFF2-40B4-BE49-F238E27FC236}">
                <a16:creationId xmlns:a16="http://schemas.microsoft.com/office/drawing/2014/main" id="{A77ECA71-A1D6-4FD5-BE09-A3C6B6E6F786}"/>
              </a:ext>
            </a:extLst>
          </p:cNvPr>
          <p:cNvSpPr txBox="1"/>
          <p:nvPr/>
        </p:nvSpPr>
        <p:spPr>
          <a:xfrm>
            <a:off x="704101" y="4593990"/>
            <a:ext cx="6242989" cy="307777"/>
          </a:xfrm>
          <a:prstGeom prst="rect">
            <a:avLst/>
          </a:prstGeom>
          <a:noFill/>
        </p:spPr>
        <p:txBody>
          <a:bodyPr wrap="square" rtlCol="0">
            <a:spAutoFit/>
          </a:bodyPr>
          <a:lstStyle/>
          <a:p>
            <a:r>
              <a:rPr lang="zh-CN" altLang="en-US" sz="1400" dirty="0">
                <a:highlight>
                  <a:srgbClr val="FFFF00"/>
                </a:highlight>
                <a:latin typeface="+mn-ea"/>
              </a:rPr>
              <a:t>说明：这些功能的列表可以在</a:t>
            </a:r>
            <a:r>
              <a:rPr lang="en-US" altLang="zh-CN" sz="1400" dirty="0">
                <a:highlight>
                  <a:srgbClr val="FFFF00"/>
                </a:highlight>
                <a:latin typeface="+mn-ea"/>
              </a:rPr>
              <a:t>《</a:t>
            </a:r>
            <a:r>
              <a:rPr lang="zh-CN" altLang="en-US" sz="1400" dirty="0">
                <a:highlight>
                  <a:srgbClr val="FFFF00"/>
                </a:highlight>
                <a:latin typeface="+mn-ea"/>
              </a:rPr>
              <a:t>遗产地管理者手册</a:t>
            </a:r>
            <a:r>
              <a:rPr lang="en-US" altLang="zh-CN" sz="1400" dirty="0">
                <a:highlight>
                  <a:srgbClr val="FFFF00"/>
                </a:highlight>
                <a:latin typeface="+mn-ea"/>
              </a:rPr>
              <a:t>》</a:t>
            </a:r>
            <a:r>
              <a:rPr lang="zh-CN" altLang="en-US" sz="1400" dirty="0">
                <a:highlight>
                  <a:srgbClr val="FFFF00"/>
                </a:highlight>
                <a:latin typeface="+mn-ea"/>
              </a:rPr>
              <a:t>中找到</a:t>
            </a:r>
          </a:p>
        </p:txBody>
      </p:sp>
    </p:spTree>
    <p:extLst>
      <p:ext uri="{BB962C8B-B14F-4D97-AF65-F5344CB8AC3E}">
        <p14:creationId xmlns:p14="http://schemas.microsoft.com/office/powerpoint/2010/main" val="23007337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3"/>
          <a:srcRect l="29808" t="26154" r="31388" b="6154"/>
          <a:stretch/>
        </p:blipFill>
        <p:spPr bwMode="auto">
          <a:xfrm>
            <a:off x="800539" y="984739"/>
            <a:ext cx="3133286" cy="3285685"/>
          </a:xfrm>
          <a:prstGeom prst="rect">
            <a:avLst/>
          </a:prstGeom>
          <a:ln>
            <a:noFill/>
          </a:ln>
          <a:effectLst>
            <a:outerShdw blurRad="50800" dist="38100" dir="8100000" algn="tr" rotWithShape="0">
              <a:prstClr val="black">
                <a:alpha val="40000"/>
              </a:prstClr>
            </a:outerShdw>
          </a:effectLst>
          <a:extLst>
            <a:ext uri="{53640926-AAD7-44D8-BBD7-CCE9431645EC}">
              <a14:shadowObscured xmlns:a14="http://schemas.microsoft.com/office/drawing/2010/main"/>
            </a:ext>
          </a:extLst>
        </p:spPr>
      </p:pic>
      <p:pic>
        <p:nvPicPr>
          <p:cNvPr id="8" name="Picture 7"/>
          <p:cNvPicPr/>
          <p:nvPr/>
        </p:nvPicPr>
        <p:blipFill rotWithShape="1">
          <a:blip r:embed="rId4"/>
          <a:srcRect l="30299" t="26153" r="31868" b="6780"/>
          <a:stretch/>
        </p:blipFill>
        <p:spPr bwMode="auto">
          <a:xfrm>
            <a:off x="4929847" y="984739"/>
            <a:ext cx="3123027" cy="3348110"/>
          </a:xfrm>
          <a:prstGeom prst="rect">
            <a:avLst/>
          </a:prstGeom>
          <a:ln>
            <a:noFill/>
          </a:ln>
          <a:effectLst>
            <a:outerShdw blurRad="50800" dist="38100" dir="8100000" algn="tr" rotWithShape="0">
              <a:prstClr val="black">
                <a:alpha val="40000"/>
              </a:prstClr>
            </a:outerShdw>
          </a:effectLst>
          <a:extLst>
            <a:ext uri="{53640926-AAD7-44D8-BBD7-CCE9431645EC}">
              <a14:shadowObscured xmlns:a14="http://schemas.microsoft.com/office/drawing/2010/main"/>
            </a:ext>
          </a:extLst>
        </p:spPr>
      </p:pic>
      <p:sp>
        <p:nvSpPr>
          <p:cNvPr id="7" name="CasellaDiTesto 1"/>
          <p:cNvSpPr txBox="1"/>
          <p:nvPr/>
        </p:nvSpPr>
        <p:spPr>
          <a:xfrm>
            <a:off x="515258" y="138822"/>
            <a:ext cx="8628742" cy="430887"/>
          </a:xfrm>
          <a:prstGeom prst="rect">
            <a:avLst/>
          </a:prstGeom>
          <a:noFill/>
          <a:ln>
            <a:noFill/>
          </a:ln>
        </p:spPr>
        <p:txBody>
          <a:bodyPr wrap="square" rtlCol="0">
            <a:spAutoFit/>
          </a:bodyPr>
          <a:lstStyle/>
          <a:p>
            <a:pPr lvl="0" fontAlgn="base">
              <a:spcBef>
                <a:spcPts val="1000"/>
              </a:spcBef>
              <a:spcAft>
                <a:spcPct val="0"/>
              </a:spcAft>
              <a:buClr>
                <a:srgbClr val="A5A5A5">
                  <a:lumMod val="50000"/>
                </a:srgbClr>
              </a:buClr>
              <a:buSzPct val="100000"/>
            </a:pPr>
            <a:r>
              <a:rPr lang="en-GB" sz="2200" b="1" dirty="0">
                <a:solidFill>
                  <a:srgbClr val="61A0DB"/>
                </a:solidFill>
                <a:latin typeface="+mj-lt"/>
                <a:cs typeface="Calibri" panose="020F0502020204030204" pitchFamily="34" charset="0"/>
              </a:rPr>
              <a:t>Periodic Reporting Questionnaire: </a:t>
            </a:r>
            <a:r>
              <a:rPr lang="en-US" b="1" dirty="0">
                <a:solidFill>
                  <a:srgbClr val="A5A5A5">
                    <a:lumMod val="50000"/>
                  </a:srgbClr>
                </a:solidFill>
                <a:cs typeface="Calibri Light" panose="020F0302020204030204" pitchFamily="34" charset="0"/>
              </a:rPr>
              <a:t>Key information - Interface</a:t>
            </a:r>
          </a:p>
        </p:txBody>
      </p:sp>
    </p:spTree>
    <p:extLst>
      <p:ext uri="{BB962C8B-B14F-4D97-AF65-F5344CB8AC3E}">
        <p14:creationId xmlns:p14="http://schemas.microsoft.com/office/powerpoint/2010/main" val="18793178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3"/>
          <a:srcRect l="29808" t="15736" r="31570" b="18781"/>
          <a:stretch/>
        </p:blipFill>
        <p:spPr bwMode="auto">
          <a:xfrm>
            <a:off x="698256" y="1019871"/>
            <a:ext cx="3616569" cy="3714054"/>
          </a:xfrm>
          <a:prstGeom prst="rect">
            <a:avLst/>
          </a:prstGeom>
          <a:noFill/>
          <a:extLst>
            <a:ext uri="{53640926-AAD7-44D8-BBD7-CCE9431645EC}">
              <a14:shadowObscured xmlns:a14="http://schemas.microsoft.com/office/drawing/2010/main"/>
            </a:ext>
          </a:extLst>
        </p:spPr>
      </p:pic>
      <p:pic>
        <p:nvPicPr>
          <p:cNvPr id="7" name="Picture 6"/>
          <p:cNvPicPr/>
          <p:nvPr/>
        </p:nvPicPr>
        <p:blipFill rotWithShape="1">
          <a:blip r:embed="rId4"/>
          <a:srcRect l="29808" t="15642" r="31571" b="48205"/>
          <a:stretch/>
        </p:blipFill>
        <p:spPr bwMode="auto">
          <a:xfrm>
            <a:off x="4681537" y="1019871"/>
            <a:ext cx="3681413" cy="2799654"/>
          </a:xfrm>
          <a:prstGeom prst="rect">
            <a:avLst/>
          </a:prstGeom>
          <a:ln>
            <a:noFill/>
          </a:ln>
          <a:extLst>
            <a:ext uri="{53640926-AAD7-44D8-BBD7-CCE9431645EC}">
              <a14:shadowObscured xmlns:a14="http://schemas.microsoft.com/office/drawing/2010/main"/>
            </a:ext>
          </a:extLst>
        </p:spPr>
      </p:pic>
      <p:sp>
        <p:nvSpPr>
          <p:cNvPr id="6" name="CasellaDiTesto 1"/>
          <p:cNvSpPr txBox="1"/>
          <p:nvPr/>
        </p:nvSpPr>
        <p:spPr>
          <a:xfrm>
            <a:off x="515258" y="138822"/>
            <a:ext cx="8628742" cy="430887"/>
          </a:xfrm>
          <a:prstGeom prst="rect">
            <a:avLst/>
          </a:prstGeom>
          <a:noFill/>
          <a:ln>
            <a:noFill/>
          </a:ln>
        </p:spPr>
        <p:txBody>
          <a:bodyPr wrap="square" rtlCol="0">
            <a:spAutoFit/>
          </a:bodyPr>
          <a:lstStyle/>
          <a:p>
            <a:pPr fontAlgn="base">
              <a:spcBef>
                <a:spcPts val="1000"/>
              </a:spcBef>
              <a:spcAft>
                <a:spcPct val="0"/>
              </a:spcAft>
              <a:buClr>
                <a:srgbClr val="A5A5A5">
                  <a:lumMod val="50000"/>
                </a:srgbClr>
              </a:buClr>
              <a:buSzPct val="100000"/>
            </a:pPr>
            <a:r>
              <a:rPr lang="zh-CN" altLang="en-US" sz="2200" b="1" dirty="0">
                <a:solidFill>
                  <a:srgbClr val="61A0DB"/>
                </a:solidFill>
                <a:cs typeface="Calibri" panose="020F0502020204030204" pitchFamily="34" charset="0"/>
              </a:rPr>
              <a:t>调查问卷概述</a:t>
            </a:r>
            <a:r>
              <a:rPr lang="en-GB" sz="2200" b="1" dirty="0">
                <a:solidFill>
                  <a:srgbClr val="61A0DB"/>
                </a:solidFill>
                <a:cs typeface="Calibri" panose="020F0502020204030204" pitchFamily="34" charset="0"/>
              </a:rPr>
              <a:t>:</a:t>
            </a:r>
            <a:r>
              <a:rPr lang="en-GB" sz="2000" b="1" dirty="0">
                <a:solidFill>
                  <a:srgbClr val="61A0DB"/>
                </a:solidFill>
                <a:cs typeface="Calibri" panose="020F0502020204030204" pitchFamily="34" charset="0"/>
              </a:rPr>
              <a:t> </a:t>
            </a:r>
            <a:r>
              <a:rPr lang="zh-CN" altLang="en-US" b="1" dirty="0">
                <a:solidFill>
                  <a:schemeClr val="accent3">
                    <a:lumMod val="50000"/>
                  </a:schemeClr>
                </a:solidFill>
                <a:cs typeface="Calibri Light" panose="020F0302020204030204" pitchFamily="34" charset="0"/>
              </a:rPr>
              <a:t>问题类型</a:t>
            </a:r>
            <a:endParaRPr lang="en-US" b="1" dirty="0">
              <a:solidFill>
                <a:schemeClr val="accent3">
                  <a:lumMod val="50000"/>
                </a:schemeClr>
              </a:solidFill>
              <a:cs typeface="Calibri Light" panose="020F0302020204030204" pitchFamily="34" charset="0"/>
            </a:endParaRPr>
          </a:p>
        </p:txBody>
      </p:sp>
      <p:sp>
        <p:nvSpPr>
          <p:cNvPr id="2" name="文本框 1">
            <a:extLst>
              <a:ext uri="{FF2B5EF4-FFF2-40B4-BE49-F238E27FC236}">
                <a16:creationId xmlns:a16="http://schemas.microsoft.com/office/drawing/2014/main" id="{6E05C6C0-5CB5-4417-AD15-EFA6CBD0070B}"/>
              </a:ext>
            </a:extLst>
          </p:cNvPr>
          <p:cNvSpPr txBox="1"/>
          <p:nvPr/>
        </p:nvSpPr>
        <p:spPr>
          <a:xfrm>
            <a:off x="2265528" y="1019871"/>
            <a:ext cx="1808329" cy="261610"/>
          </a:xfrm>
          <a:prstGeom prst="rect">
            <a:avLst/>
          </a:prstGeom>
          <a:noFill/>
        </p:spPr>
        <p:txBody>
          <a:bodyPr wrap="square" rtlCol="0">
            <a:spAutoFit/>
          </a:bodyPr>
          <a:lstStyle/>
          <a:p>
            <a:r>
              <a:rPr lang="zh-CN" altLang="en-US" sz="1050" dirty="0">
                <a:solidFill>
                  <a:schemeClr val="accent1">
                    <a:lumMod val="75000"/>
                  </a:schemeClr>
                </a:solidFill>
              </a:rPr>
              <a:t>不同类型的问题</a:t>
            </a:r>
          </a:p>
        </p:txBody>
      </p:sp>
      <p:sp>
        <p:nvSpPr>
          <p:cNvPr id="9" name="文本框 8">
            <a:extLst>
              <a:ext uri="{FF2B5EF4-FFF2-40B4-BE49-F238E27FC236}">
                <a16:creationId xmlns:a16="http://schemas.microsoft.com/office/drawing/2014/main" id="{84B4EC17-9A71-41A4-BCF9-3BF0AF2364D2}"/>
              </a:ext>
            </a:extLst>
          </p:cNvPr>
          <p:cNvSpPr txBox="1"/>
          <p:nvPr/>
        </p:nvSpPr>
        <p:spPr>
          <a:xfrm>
            <a:off x="3921235" y="1918956"/>
            <a:ext cx="866430" cy="246221"/>
          </a:xfrm>
          <a:prstGeom prst="rect">
            <a:avLst/>
          </a:prstGeom>
        </p:spPr>
        <p:txBody>
          <a:bodyPr wrap="square">
            <a:spAutoFit/>
          </a:bodyPr>
          <a:lstStyle>
            <a:defPPr>
              <a:defRPr lang="en-US"/>
            </a:defPPr>
            <a:lvl1pPr algn="r">
              <a:defRPr sz="1000">
                <a:solidFill>
                  <a:schemeClr val="accent1">
                    <a:lumMod val="75000"/>
                  </a:schemeClr>
                </a:solidFill>
                <a:latin typeface="Microsoft YaHei Light" panose="020B0503020204020204" pitchFamily="34" charset="-122"/>
                <a:ea typeface="Microsoft YaHei Light" panose="020B0503020204020204" pitchFamily="34" charset="-122"/>
              </a:defRPr>
            </a:lvl1pPr>
          </a:lstStyle>
          <a:p>
            <a:r>
              <a:rPr lang="zh-CN" altLang="en-US" dirty="0"/>
              <a:t>多项打分</a:t>
            </a:r>
            <a:endParaRPr lang="en-US" altLang="zh-CN" dirty="0"/>
          </a:p>
        </p:txBody>
      </p:sp>
      <p:sp>
        <p:nvSpPr>
          <p:cNvPr id="10" name="文本框 9">
            <a:extLst>
              <a:ext uri="{FF2B5EF4-FFF2-40B4-BE49-F238E27FC236}">
                <a16:creationId xmlns:a16="http://schemas.microsoft.com/office/drawing/2014/main" id="{D240E5DC-74E2-134B-9515-D9C9D9576492}"/>
              </a:ext>
            </a:extLst>
          </p:cNvPr>
          <p:cNvSpPr txBox="1"/>
          <p:nvPr/>
        </p:nvSpPr>
        <p:spPr>
          <a:xfrm>
            <a:off x="-85380" y="1406704"/>
            <a:ext cx="866430" cy="3530967"/>
          </a:xfrm>
          <a:prstGeom prst="rect">
            <a:avLst/>
          </a:prstGeom>
          <a:noFill/>
        </p:spPr>
        <p:txBody>
          <a:bodyPr wrap="square" rtlCol="0">
            <a:spAutoFit/>
          </a:bodyPr>
          <a:lstStyle/>
          <a:p>
            <a:pPr algn="r">
              <a:lnSpc>
                <a:spcPct val="150000"/>
              </a:lnSpc>
            </a:pPr>
            <a:r>
              <a:rPr lang="zh-CN" altLang="en-US" sz="1000" dirty="0">
                <a:solidFill>
                  <a:schemeClr val="accent1">
                    <a:lumMod val="75000"/>
                  </a:schemeClr>
                </a:solidFill>
                <a:latin typeface="Microsoft YaHei Light" panose="020B0503020204020204" pitchFamily="34" charset="-122"/>
                <a:ea typeface="Microsoft YaHei Light" panose="020B0503020204020204" pitchFamily="34" charset="-122"/>
              </a:rPr>
              <a:t>确认</a:t>
            </a:r>
            <a:endParaRPr lang="en-US" altLang="zh-CN" sz="1000" dirty="0">
              <a:solidFill>
                <a:schemeClr val="accent1">
                  <a:lumMod val="75000"/>
                </a:schemeClr>
              </a:solidFill>
              <a:latin typeface="Microsoft YaHei Light" panose="020B0503020204020204" pitchFamily="34" charset="-122"/>
              <a:ea typeface="Microsoft YaHei Light" panose="020B0503020204020204" pitchFamily="34" charset="-122"/>
            </a:endParaRPr>
          </a:p>
          <a:p>
            <a:pPr algn="r">
              <a:lnSpc>
                <a:spcPct val="150000"/>
              </a:lnSpc>
            </a:pPr>
            <a:r>
              <a:rPr lang="zh-CN" altLang="en-US" sz="1000" dirty="0">
                <a:solidFill>
                  <a:schemeClr val="accent1">
                    <a:lumMod val="75000"/>
                  </a:schemeClr>
                </a:solidFill>
                <a:latin typeface="Microsoft YaHei Light" panose="020B0503020204020204" pitchFamily="34" charset="-122"/>
                <a:ea typeface="Microsoft YaHei Light" panose="020B0503020204020204" pitchFamily="34" charset="-122"/>
              </a:rPr>
              <a:t>单选</a:t>
            </a:r>
            <a:endParaRPr lang="en-US" altLang="zh-CN" sz="1000" dirty="0">
              <a:solidFill>
                <a:schemeClr val="accent1">
                  <a:lumMod val="75000"/>
                </a:schemeClr>
              </a:solidFill>
              <a:latin typeface="Microsoft YaHei Light" panose="020B0503020204020204" pitchFamily="34" charset="-122"/>
              <a:ea typeface="Microsoft YaHei Light" panose="020B0503020204020204" pitchFamily="34" charset="-122"/>
            </a:endParaRPr>
          </a:p>
          <a:p>
            <a:pPr algn="r">
              <a:lnSpc>
                <a:spcPct val="150000"/>
              </a:lnSpc>
            </a:pPr>
            <a:r>
              <a:rPr lang="zh-CN" altLang="en-US" sz="1000" dirty="0">
                <a:solidFill>
                  <a:schemeClr val="accent1">
                    <a:lumMod val="75000"/>
                  </a:schemeClr>
                </a:solidFill>
                <a:latin typeface="Microsoft YaHei Light" panose="020B0503020204020204" pitchFamily="34" charset="-122"/>
                <a:ea typeface="Microsoft YaHei Light" panose="020B0503020204020204" pitchFamily="34" charset="-122"/>
              </a:rPr>
              <a:t>复选</a:t>
            </a:r>
            <a:endParaRPr lang="en-US" altLang="zh-CN" sz="1000" dirty="0">
              <a:solidFill>
                <a:schemeClr val="accent1">
                  <a:lumMod val="75000"/>
                </a:schemeClr>
              </a:solidFill>
              <a:latin typeface="Microsoft YaHei Light" panose="020B0503020204020204" pitchFamily="34" charset="-122"/>
              <a:ea typeface="Microsoft YaHei Light" panose="020B0503020204020204" pitchFamily="34" charset="-122"/>
            </a:endParaRPr>
          </a:p>
          <a:p>
            <a:pPr algn="r">
              <a:lnSpc>
                <a:spcPct val="150000"/>
              </a:lnSpc>
            </a:pPr>
            <a:r>
              <a:rPr lang="zh-CN" altLang="en-US" sz="1000" dirty="0">
                <a:solidFill>
                  <a:schemeClr val="accent1">
                    <a:lumMod val="75000"/>
                  </a:schemeClr>
                </a:solidFill>
                <a:latin typeface="Microsoft YaHei Light" panose="020B0503020204020204" pitchFamily="34" charset="-122"/>
                <a:ea typeface="Microsoft YaHei Light" panose="020B0503020204020204" pitchFamily="34" charset="-122"/>
              </a:rPr>
              <a:t>打分</a:t>
            </a:r>
            <a:endParaRPr lang="en-US" altLang="zh-CN" sz="1000" dirty="0">
              <a:solidFill>
                <a:schemeClr val="accent1">
                  <a:lumMod val="75000"/>
                </a:schemeClr>
              </a:solidFill>
              <a:latin typeface="Microsoft YaHei Light" panose="020B0503020204020204" pitchFamily="34" charset="-122"/>
              <a:ea typeface="Microsoft YaHei Light" panose="020B0503020204020204" pitchFamily="34" charset="-122"/>
            </a:endParaRPr>
          </a:p>
          <a:p>
            <a:pPr algn="r">
              <a:lnSpc>
                <a:spcPct val="150000"/>
              </a:lnSpc>
            </a:pPr>
            <a:r>
              <a:rPr lang="zh-CN" altLang="en-US" sz="1000" dirty="0">
                <a:solidFill>
                  <a:schemeClr val="accent1">
                    <a:lumMod val="75000"/>
                  </a:schemeClr>
                </a:solidFill>
                <a:latin typeface="Microsoft YaHei Light" panose="020B0503020204020204" pitchFamily="34" charset="-122"/>
                <a:ea typeface="Microsoft YaHei Light" panose="020B0503020204020204" pitchFamily="34" charset="-122"/>
              </a:rPr>
              <a:t>增加项目</a:t>
            </a:r>
            <a:endParaRPr lang="en-US" altLang="zh-CN" sz="1000" dirty="0">
              <a:solidFill>
                <a:schemeClr val="accent1">
                  <a:lumMod val="75000"/>
                </a:schemeClr>
              </a:solidFill>
              <a:latin typeface="Microsoft YaHei Light" panose="020B0503020204020204" pitchFamily="34" charset="-122"/>
              <a:ea typeface="Microsoft YaHei Light" panose="020B0503020204020204" pitchFamily="34" charset="-122"/>
            </a:endParaRPr>
          </a:p>
          <a:p>
            <a:pPr algn="r">
              <a:lnSpc>
                <a:spcPct val="150000"/>
              </a:lnSpc>
            </a:pPr>
            <a:r>
              <a:rPr lang="zh-CN" altLang="en-US" sz="1000" dirty="0">
                <a:solidFill>
                  <a:schemeClr val="accent1">
                    <a:lumMod val="75000"/>
                  </a:schemeClr>
                </a:solidFill>
                <a:latin typeface="Microsoft YaHei Light" panose="020B0503020204020204" pitchFamily="34" charset="-122"/>
                <a:ea typeface="Microsoft YaHei Light" panose="020B0503020204020204" pitchFamily="34" charset="-122"/>
              </a:rPr>
              <a:t>开放式评论</a:t>
            </a:r>
            <a:endParaRPr lang="en-US" altLang="zh-CN" sz="1000" dirty="0">
              <a:solidFill>
                <a:schemeClr val="accent1">
                  <a:lumMod val="75000"/>
                </a:schemeClr>
              </a:solidFill>
              <a:latin typeface="Microsoft YaHei Light" panose="020B0503020204020204" pitchFamily="34" charset="-122"/>
              <a:ea typeface="Microsoft YaHei Light" panose="020B0503020204020204" pitchFamily="34" charset="-122"/>
            </a:endParaRPr>
          </a:p>
          <a:p>
            <a:pPr algn="r">
              <a:lnSpc>
                <a:spcPct val="150000"/>
              </a:lnSpc>
            </a:pPr>
            <a:r>
              <a:rPr lang="zh-CN" altLang="en-US" sz="1000" dirty="0">
                <a:solidFill>
                  <a:schemeClr val="accent1">
                    <a:lumMod val="75000"/>
                  </a:schemeClr>
                </a:solidFill>
                <a:latin typeface="Microsoft YaHei Light" panose="020B0503020204020204" pitchFamily="34" charset="-122"/>
                <a:ea typeface="Microsoft YaHei Light" panose="020B0503020204020204" pitchFamily="34" charset="-122"/>
              </a:rPr>
              <a:t>百分比</a:t>
            </a:r>
            <a:endParaRPr lang="en-US" altLang="zh-CN" sz="1000" dirty="0">
              <a:solidFill>
                <a:schemeClr val="accent1">
                  <a:lumMod val="75000"/>
                </a:schemeClr>
              </a:solidFill>
              <a:latin typeface="Microsoft YaHei Light" panose="020B0503020204020204" pitchFamily="34" charset="-122"/>
              <a:ea typeface="Microsoft YaHei Light" panose="020B0503020204020204" pitchFamily="34" charset="-122"/>
            </a:endParaRPr>
          </a:p>
          <a:p>
            <a:pPr algn="r"/>
            <a:r>
              <a:rPr lang="zh-CN" altLang="en-US" sz="1000" dirty="0">
                <a:solidFill>
                  <a:schemeClr val="accent1">
                    <a:lumMod val="75000"/>
                  </a:schemeClr>
                </a:solidFill>
                <a:latin typeface="Microsoft YaHei Light" panose="020B0503020204020204" pitchFamily="34" charset="-122"/>
                <a:ea typeface="Microsoft YaHei Light" panose="020B0503020204020204" pitchFamily="34" charset="-122"/>
              </a:rPr>
              <a:t>综合（以上提到的几种类型组合）</a:t>
            </a:r>
            <a:endParaRPr lang="en-US" altLang="zh-CN" sz="1000" dirty="0">
              <a:solidFill>
                <a:schemeClr val="accent1">
                  <a:lumMod val="75000"/>
                </a:schemeClr>
              </a:solidFill>
              <a:latin typeface="Microsoft YaHei Light" panose="020B0503020204020204" pitchFamily="34" charset="-122"/>
              <a:ea typeface="Microsoft YaHei Light" panose="020B0503020204020204" pitchFamily="34" charset="-122"/>
            </a:endParaRPr>
          </a:p>
          <a:p>
            <a:pPr algn="r">
              <a:lnSpc>
                <a:spcPct val="150000"/>
              </a:lnSpc>
            </a:pPr>
            <a:r>
              <a:rPr lang="zh-CN" altLang="en-US" sz="1000" dirty="0">
                <a:solidFill>
                  <a:schemeClr val="accent1">
                    <a:lumMod val="75000"/>
                  </a:schemeClr>
                </a:solidFill>
                <a:latin typeface="Microsoft YaHei Light" panose="020B0503020204020204" pitchFamily="34" charset="-122"/>
                <a:ea typeface="Microsoft YaHei Light" panose="020B0503020204020204" pitchFamily="34" charset="-122"/>
              </a:rPr>
              <a:t>多选</a:t>
            </a:r>
            <a:endParaRPr lang="en-US" altLang="zh-CN" sz="1000" dirty="0">
              <a:solidFill>
                <a:schemeClr val="accent1">
                  <a:lumMod val="75000"/>
                </a:schemeClr>
              </a:solidFill>
              <a:latin typeface="Microsoft YaHei Light" panose="020B0503020204020204" pitchFamily="34" charset="-122"/>
              <a:ea typeface="Microsoft YaHei Light" panose="020B0503020204020204" pitchFamily="34" charset="-122"/>
            </a:endParaRPr>
          </a:p>
          <a:p>
            <a:pPr algn="r">
              <a:lnSpc>
                <a:spcPct val="150000"/>
              </a:lnSpc>
            </a:pPr>
            <a:r>
              <a:rPr lang="zh-CN" altLang="en-US" sz="1000" dirty="0">
                <a:solidFill>
                  <a:schemeClr val="accent1">
                    <a:lumMod val="75000"/>
                  </a:schemeClr>
                </a:solidFill>
                <a:latin typeface="Microsoft YaHei Light" panose="020B0503020204020204" pitchFamily="34" charset="-122"/>
                <a:ea typeface="Microsoft YaHei Light" panose="020B0503020204020204" pitchFamily="34" charset="-122"/>
              </a:rPr>
              <a:t>影响因素</a:t>
            </a:r>
            <a:endParaRPr lang="en-US" altLang="zh-CN" sz="1000" dirty="0">
              <a:solidFill>
                <a:schemeClr val="accent1">
                  <a:lumMod val="75000"/>
                </a:schemeClr>
              </a:solidFill>
              <a:latin typeface="Microsoft YaHei Light" panose="020B0503020204020204" pitchFamily="34" charset="-122"/>
              <a:ea typeface="Microsoft YaHei Light" panose="020B0503020204020204" pitchFamily="34" charset="-122"/>
            </a:endParaRPr>
          </a:p>
          <a:p>
            <a:pPr marL="228600" indent="-228600" algn="r">
              <a:lnSpc>
                <a:spcPct val="150000"/>
              </a:lnSpc>
              <a:buAutoNum type="arabicPeriod"/>
            </a:pPr>
            <a:endParaRPr lang="en-US" altLang="zh-CN" sz="1000" dirty="0">
              <a:solidFill>
                <a:schemeClr val="accent1">
                  <a:lumMod val="75000"/>
                </a:schemeClr>
              </a:solidFill>
              <a:latin typeface="Microsoft YaHei Light" panose="020B0503020204020204" pitchFamily="34" charset="-122"/>
              <a:ea typeface="Microsoft YaHei Light" panose="020B0503020204020204" pitchFamily="34" charset="-122"/>
            </a:endParaRPr>
          </a:p>
          <a:p>
            <a:pPr marL="228600" indent="-228600" algn="r">
              <a:lnSpc>
                <a:spcPct val="150000"/>
              </a:lnSpc>
              <a:buAutoNum type="arabicPeriod"/>
            </a:pPr>
            <a:endParaRPr lang="en-US" altLang="zh-CN" sz="1000" dirty="0">
              <a:solidFill>
                <a:schemeClr val="accent1">
                  <a:lumMod val="75000"/>
                </a:schemeClr>
              </a:solidFill>
              <a:latin typeface="Microsoft YaHei Light" panose="020B0503020204020204" pitchFamily="34" charset="-122"/>
              <a:ea typeface="Microsoft YaHei Light" panose="020B0503020204020204" pitchFamily="34" charset="-122"/>
            </a:endParaRPr>
          </a:p>
          <a:p>
            <a:pPr marL="228600" indent="-228600" algn="r">
              <a:lnSpc>
                <a:spcPct val="150000"/>
              </a:lnSpc>
              <a:buAutoNum type="arabicPeriod"/>
            </a:pPr>
            <a:endParaRPr lang="en-US" altLang="zh-CN" sz="1000" dirty="0">
              <a:solidFill>
                <a:schemeClr val="accent1">
                  <a:lumMod val="75000"/>
                </a:schemeClr>
              </a:solidFill>
              <a:latin typeface="Microsoft YaHei Light" panose="020B0503020204020204" pitchFamily="34" charset="-122"/>
              <a:ea typeface="Microsoft YaHei Light" panose="020B0503020204020204" pitchFamily="34" charset="-122"/>
            </a:endParaRPr>
          </a:p>
          <a:p>
            <a:pPr marL="228600" indent="-228600" algn="r">
              <a:lnSpc>
                <a:spcPct val="150000"/>
              </a:lnSpc>
              <a:buAutoNum type="arabicPeriod"/>
            </a:pPr>
            <a:endParaRPr lang="zh-CN" altLang="en-US" sz="1000" dirty="0">
              <a:solidFill>
                <a:schemeClr val="accent1">
                  <a:lumMod val="75000"/>
                </a:schemeClr>
              </a:solidFill>
              <a:latin typeface="Microsoft YaHei Light" panose="020B0503020204020204" pitchFamily="34" charset="-122"/>
              <a:ea typeface="Microsoft YaHei Light" panose="020B0503020204020204" pitchFamily="34" charset="-122"/>
            </a:endParaRPr>
          </a:p>
        </p:txBody>
      </p:sp>
      <p:sp>
        <p:nvSpPr>
          <p:cNvPr id="3" name="矩形 2">
            <a:extLst>
              <a:ext uri="{FF2B5EF4-FFF2-40B4-BE49-F238E27FC236}">
                <a16:creationId xmlns:a16="http://schemas.microsoft.com/office/drawing/2014/main" id="{51E6E5C6-AA7A-6E46-902D-2E87FBF93831}"/>
              </a:ext>
            </a:extLst>
          </p:cNvPr>
          <p:cNvSpPr/>
          <p:nvPr/>
        </p:nvSpPr>
        <p:spPr>
          <a:xfrm>
            <a:off x="4073857" y="3159767"/>
            <a:ext cx="701593" cy="400110"/>
          </a:xfrm>
          <a:prstGeom prst="rect">
            <a:avLst/>
          </a:prstGeom>
        </p:spPr>
        <p:txBody>
          <a:bodyPr wrap="square">
            <a:spAutoFit/>
          </a:bodyPr>
          <a:lstStyle/>
          <a:p>
            <a:pPr algn="r"/>
            <a:r>
              <a:rPr lang="zh-CN" altLang="en-US" sz="1000" dirty="0">
                <a:solidFill>
                  <a:schemeClr val="accent1">
                    <a:lumMod val="75000"/>
                  </a:schemeClr>
                </a:solidFill>
                <a:latin typeface="Microsoft YaHei Light" panose="020B0503020204020204" pitchFamily="34" charset="-122"/>
                <a:ea typeface="Microsoft YaHei Light" panose="020B0503020204020204" pitchFamily="34" charset="-122"/>
              </a:rPr>
              <a:t>优先行动评估</a:t>
            </a:r>
          </a:p>
        </p:txBody>
      </p:sp>
      <p:sp>
        <p:nvSpPr>
          <p:cNvPr id="4" name="矩形 3">
            <a:extLst>
              <a:ext uri="{FF2B5EF4-FFF2-40B4-BE49-F238E27FC236}">
                <a16:creationId xmlns:a16="http://schemas.microsoft.com/office/drawing/2014/main" id="{35391582-3783-3747-8789-9A76DB75FDEF}"/>
              </a:ext>
            </a:extLst>
          </p:cNvPr>
          <p:cNvSpPr/>
          <p:nvPr/>
        </p:nvSpPr>
        <p:spPr>
          <a:xfrm>
            <a:off x="4073857" y="2925966"/>
            <a:ext cx="697627" cy="246221"/>
          </a:xfrm>
          <a:prstGeom prst="rect">
            <a:avLst/>
          </a:prstGeom>
        </p:spPr>
        <p:txBody>
          <a:bodyPr wrap="square">
            <a:spAutoFit/>
          </a:bodyPr>
          <a:lstStyle/>
          <a:p>
            <a:pPr algn="r"/>
            <a:r>
              <a:rPr lang="zh-CN" altLang="en-US" sz="1000" dirty="0">
                <a:solidFill>
                  <a:schemeClr val="accent1">
                    <a:lumMod val="75000"/>
                  </a:schemeClr>
                </a:solidFill>
                <a:latin typeface="Microsoft YaHei Light" panose="020B0503020204020204" pitchFamily="34" charset="-122"/>
                <a:ea typeface="Microsoft YaHei Light" panose="020B0503020204020204" pitchFamily="34" charset="-122"/>
              </a:rPr>
              <a:t>反向网格</a:t>
            </a:r>
            <a:endParaRPr lang="en-US" altLang="zh-CN" sz="1000" dirty="0">
              <a:solidFill>
                <a:schemeClr val="accent1">
                  <a:lumMod val="75000"/>
                </a:schemeClr>
              </a:solidFill>
              <a:latin typeface="Microsoft YaHei Light" panose="020B0503020204020204" pitchFamily="34" charset="-122"/>
              <a:ea typeface="Microsoft YaHei Light" panose="020B0503020204020204" pitchFamily="34" charset="-122"/>
            </a:endParaRPr>
          </a:p>
        </p:txBody>
      </p:sp>
      <p:sp>
        <p:nvSpPr>
          <p:cNvPr id="11" name="矩形 10">
            <a:extLst>
              <a:ext uri="{FF2B5EF4-FFF2-40B4-BE49-F238E27FC236}">
                <a16:creationId xmlns:a16="http://schemas.microsoft.com/office/drawing/2014/main" id="{637024B5-AE50-F74E-8BF1-21863D0C98EB}"/>
              </a:ext>
            </a:extLst>
          </p:cNvPr>
          <p:cNvSpPr/>
          <p:nvPr/>
        </p:nvSpPr>
        <p:spPr>
          <a:xfrm>
            <a:off x="4069890" y="2590921"/>
            <a:ext cx="701593" cy="400110"/>
          </a:xfrm>
          <a:prstGeom prst="rect">
            <a:avLst/>
          </a:prstGeom>
        </p:spPr>
        <p:txBody>
          <a:bodyPr wrap="square">
            <a:spAutoFit/>
          </a:bodyPr>
          <a:lstStyle/>
          <a:p>
            <a:pPr lvl="0" algn="r"/>
            <a:r>
              <a:rPr lang="zh-CN" altLang="en-US" sz="1000" dirty="0">
                <a:solidFill>
                  <a:schemeClr val="accent1">
                    <a:lumMod val="75000"/>
                  </a:schemeClr>
                </a:solidFill>
                <a:latin typeface="Microsoft YaHei Light" panose="020B0503020204020204" pitchFamily="34" charset="-122"/>
                <a:ea typeface="Microsoft YaHei Light" panose="020B0503020204020204" pitchFamily="34" charset="-122"/>
              </a:rPr>
              <a:t>带输入域的网格</a:t>
            </a:r>
            <a:endParaRPr lang="en-US" altLang="zh-CN" sz="1000" dirty="0">
              <a:solidFill>
                <a:schemeClr val="accent1">
                  <a:lumMod val="75000"/>
                </a:schemeClr>
              </a:solidFill>
              <a:latin typeface="Microsoft YaHei Light" panose="020B0503020204020204" pitchFamily="34" charset="-122"/>
              <a:ea typeface="Microsoft YaHei Light" panose="020B0503020204020204" pitchFamily="34" charset="-122"/>
            </a:endParaRPr>
          </a:p>
        </p:txBody>
      </p:sp>
      <p:sp>
        <p:nvSpPr>
          <p:cNvPr id="12" name="矩形 11">
            <a:extLst>
              <a:ext uri="{FF2B5EF4-FFF2-40B4-BE49-F238E27FC236}">
                <a16:creationId xmlns:a16="http://schemas.microsoft.com/office/drawing/2014/main" id="{34677922-6713-1C40-9EA1-290086A595B1}"/>
              </a:ext>
            </a:extLst>
          </p:cNvPr>
          <p:cNvSpPr/>
          <p:nvPr/>
        </p:nvSpPr>
        <p:spPr>
          <a:xfrm>
            <a:off x="3935677" y="2297642"/>
            <a:ext cx="825867" cy="246221"/>
          </a:xfrm>
          <a:prstGeom prst="rect">
            <a:avLst/>
          </a:prstGeom>
        </p:spPr>
        <p:txBody>
          <a:bodyPr wrap="square">
            <a:spAutoFit/>
          </a:bodyPr>
          <a:lstStyle/>
          <a:p>
            <a:pPr algn="r"/>
            <a:r>
              <a:rPr lang="zh-CN" altLang="en-US" sz="1000" dirty="0">
                <a:solidFill>
                  <a:schemeClr val="accent1">
                    <a:lumMod val="75000"/>
                  </a:schemeClr>
                </a:solidFill>
                <a:latin typeface="Microsoft YaHei Light" panose="020B0503020204020204" pitchFamily="34" charset="-122"/>
                <a:ea typeface="Microsoft YaHei Light" panose="020B0503020204020204" pitchFamily="34" charset="-122"/>
              </a:rPr>
              <a:t>多项百分比</a:t>
            </a:r>
            <a:endParaRPr lang="en-US" altLang="zh-CN" sz="1000" dirty="0">
              <a:solidFill>
                <a:schemeClr val="accent1">
                  <a:lumMod val="75000"/>
                </a:schemeClr>
              </a:solidFill>
              <a:latin typeface="Microsoft YaHei Light" panose="020B0503020204020204" pitchFamily="34" charset="-122"/>
              <a:ea typeface="Microsoft YaHei Light" panose="020B0503020204020204" pitchFamily="34" charset="-122"/>
            </a:endParaRPr>
          </a:p>
        </p:txBody>
      </p:sp>
    </p:spTree>
    <p:extLst>
      <p:ext uri="{BB962C8B-B14F-4D97-AF65-F5344CB8AC3E}">
        <p14:creationId xmlns:p14="http://schemas.microsoft.com/office/powerpoint/2010/main" val="3876132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EB0FD16-689C-476C-8309-C7173C257513}"/>
              </a:ext>
            </a:extLst>
          </p:cNvPr>
          <p:cNvSpPr txBox="1"/>
          <p:nvPr/>
        </p:nvSpPr>
        <p:spPr>
          <a:xfrm>
            <a:off x="1835374" y="1448730"/>
            <a:ext cx="5459187" cy="923330"/>
          </a:xfrm>
          <a:prstGeom prst="rect">
            <a:avLst/>
          </a:prstGeom>
          <a:noFill/>
        </p:spPr>
        <p:txBody>
          <a:bodyPr wrap="square" rtlCol="0">
            <a:spAutoFit/>
          </a:bodyPr>
          <a:lstStyle/>
          <a:p>
            <a:pPr algn="ctr"/>
            <a:r>
              <a:rPr lang="zh-CN" altLang="en-US" sz="5400" dirty="0">
                <a:solidFill>
                  <a:srgbClr val="2FA0DB"/>
                </a:solidFill>
                <a:latin typeface="+mn-ea"/>
              </a:rPr>
              <a:t>模块</a:t>
            </a:r>
            <a:r>
              <a:rPr lang="en-US" sz="5400" dirty="0">
                <a:solidFill>
                  <a:srgbClr val="2FA0DB"/>
                </a:solidFill>
                <a:latin typeface="+mn-ea"/>
              </a:rPr>
              <a:t>2</a:t>
            </a:r>
          </a:p>
        </p:txBody>
      </p:sp>
      <p:sp>
        <p:nvSpPr>
          <p:cNvPr id="9" name="TextBox 8">
            <a:extLst>
              <a:ext uri="{FF2B5EF4-FFF2-40B4-BE49-F238E27FC236}">
                <a16:creationId xmlns:a16="http://schemas.microsoft.com/office/drawing/2014/main" id="{4F202974-31A3-4642-B671-F0DBBB7B4663}"/>
              </a:ext>
            </a:extLst>
          </p:cNvPr>
          <p:cNvSpPr txBox="1"/>
          <p:nvPr/>
        </p:nvSpPr>
        <p:spPr>
          <a:xfrm>
            <a:off x="70339" y="2360495"/>
            <a:ext cx="9144000" cy="565539"/>
          </a:xfrm>
          <a:prstGeom prst="rect">
            <a:avLst/>
          </a:prstGeom>
          <a:noFill/>
        </p:spPr>
        <p:txBody>
          <a:bodyPr wrap="square" rtlCol="0">
            <a:spAutoFit/>
          </a:bodyPr>
          <a:lstStyle/>
          <a:p>
            <a:pPr algn="ctr"/>
            <a:r>
              <a:rPr lang="zh-CN" altLang="en-US" sz="3075" dirty="0">
                <a:solidFill>
                  <a:schemeClr val="tx1">
                    <a:lumMod val="65000"/>
                    <a:lumOff val="35000"/>
                  </a:schemeClr>
                </a:solidFill>
                <a:latin typeface="Tw Cen MT" panose="020B0602020104020603" pitchFamily="34" charset="0"/>
              </a:rPr>
              <a:t>定期报告调查问卷</a:t>
            </a:r>
            <a:endParaRPr lang="en-US" sz="3075" dirty="0">
              <a:solidFill>
                <a:schemeClr val="tx1">
                  <a:lumMod val="65000"/>
                  <a:lumOff val="35000"/>
                </a:schemeClr>
              </a:solidFill>
              <a:latin typeface="Tw Cen MT" panose="020B0602020104020603" pitchFamily="34" charset="0"/>
            </a:endParaRPr>
          </a:p>
        </p:txBody>
      </p:sp>
      <p:sp>
        <p:nvSpPr>
          <p:cNvPr id="10" name="TextBox 9">
            <a:extLst>
              <a:ext uri="{FF2B5EF4-FFF2-40B4-BE49-F238E27FC236}">
                <a16:creationId xmlns:a16="http://schemas.microsoft.com/office/drawing/2014/main" id="{79BCE1F0-A71E-4D4B-BE6A-A381604C28D2}"/>
              </a:ext>
            </a:extLst>
          </p:cNvPr>
          <p:cNvSpPr txBox="1"/>
          <p:nvPr/>
        </p:nvSpPr>
        <p:spPr>
          <a:xfrm>
            <a:off x="1663631" y="408070"/>
            <a:ext cx="5459187" cy="338554"/>
          </a:xfrm>
          <a:prstGeom prst="rect">
            <a:avLst/>
          </a:prstGeom>
          <a:noFill/>
        </p:spPr>
        <p:txBody>
          <a:bodyPr wrap="square" rtlCol="0">
            <a:spAutoFit/>
          </a:bodyPr>
          <a:lstStyle/>
          <a:p>
            <a:pPr algn="ctr"/>
            <a:r>
              <a:rPr lang="zh-CN" altLang="en-US" sz="1600" b="1" i="1" dirty="0"/>
              <a:t>世界遗产公约定期报告</a:t>
            </a:r>
            <a:endParaRPr lang="en-US" sz="1600" b="1" i="1"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8993" y="3353084"/>
            <a:ext cx="2406019" cy="1560972"/>
          </a:xfrm>
          <a:prstGeom prst="rect">
            <a:avLst/>
          </a:prstGeom>
        </p:spPr>
      </p:pic>
    </p:spTree>
    <p:extLst>
      <p:ext uri="{BB962C8B-B14F-4D97-AF65-F5344CB8AC3E}">
        <p14:creationId xmlns:p14="http://schemas.microsoft.com/office/powerpoint/2010/main" val="11599405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3"/>
          <a:srcRect l="29808" t="15736" r="31570" b="18781"/>
          <a:stretch/>
        </p:blipFill>
        <p:spPr bwMode="auto">
          <a:xfrm>
            <a:off x="698256" y="1019871"/>
            <a:ext cx="3616569" cy="3714054"/>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4"/>
          <a:srcRect l="29808" t="15642" r="31571" b="48205"/>
          <a:stretch/>
        </p:blipFill>
        <p:spPr bwMode="auto">
          <a:xfrm>
            <a:off x="4681537" y="1019871"/>
            <a:ext cx="3681413" cy="2799654"/>
          </a:xfrm>
          <a:prstGeom prst="rect">
            <a:avLst/>
          </a:prstGeom>
          <a:ln>
            <a:noFill/>
          </a:ln>
          <a:extLst>
            <a:ext uri="{53640926-AAD7-44D8-BBD7-CCE9431645EC}">
              <a14:shadowObscured xmlns:a14="http://schemas.microsoft.com/office/drawing/2010/main"/>
            </a:ext>
          </a:extLst>
        </p:spPr>
      </p:pic>
      <p:sp>
        <p:nvSpPr>
          <p:cNvPr id="6" name="CasellaDiTesto 1"/>
          <p:cNvSpPr txBox="1"/>
          <p:nvPr/>
        </p:nvSpPr>
        <p:spPr>
          <a:xfrm>
            <a:off x="515258" y="138822"/>
            <a:ext cx="8628742" cy="430887"/>
          </a:xfrm>
          <a:prstGeom prst="rect">
            <a:avLst/>
          </a:prstGeom>
          <a:noFill/>
          <a:ln>
            <a:noFill/>
          </a:ln>
        </p:spPr>
        <p:txBody>
          <a:bodyPr wrap="square" rtlCol="0">
            <a:spAutoFit/>
          </a:bodyPr>
          <a:lstStyle/>
          <a:p>
            <a:pPr lvl="0" fontAlgn="base">
              <a:spcBef>
                <a:spcPts val="1000"/>
              </a:spcBef>
              <a:spcAft>
                <a:spcPct val="0"/>
              </a:spcAft>
              <a:buClr>
                <a:srgbClr val="A5A5A5">
                  <a:lumMod val="50000"/>
                </a:srgbClr>
              </a:buClr>
              <a:buSzPct val="100000"/>
            </a:pPr>
            <a:r>
              <a:rPr lang="en-GB" sz="2200" b="1" dirty="0">
                <a:solidFill>
                  <a:srgbClr val="61A0DB"/>
                </a:solidFill>
                <a:latin typeface="+mj-lt"/>
                <a:cs typeface="Calibri" panose="020F0502020204030204" pitchFamily="34" charset="0"/>
              </a:rPr>
              <a:t>Periodic Reporting Questionnaire: </a:t>
            </a:r>
            <a:r>
              <a:rPr lang="en-US" b="1" dirty="0">
                <a:solidFill>
                  <a:srgbClr val="A5A5A5">
                    <a:lumMod val="50000"/>
                  </a:srgbClr>
                </a:solidFill>
                <a:cs typeface="Calibri Light" panose="020F0302020204030204" pitchFamily="34" charset="0"/>
              </a:rPr>
              <a:t>Question types</a:t>
            </a:r>
          </a:p>
        </p:txBody>
      </p:sp>
    </p:spTree>
    <p:extLst>
      <p:ext uri="{BB962C8B-B14F-4D97-AF65-F5344CB8AC3E}">
        <p14:creationId xmlns:p14="http://schemas.microsoft.com/office/powerpoint/2010/main" val="23414657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O:\CLT\ProgrammeExecution\1972Convention\Coordination\PerReporting\PR Cycle 3 Preparation 2017-2018\Site Managers Handbook 2017 Cycle 3\Handbook Development (old)\Images for Designer\IMG\20_Monitoring_indicators.png"/>
          <p:cNvPicPr/>
          <p:nvPr/>
        </p:nvPicPr>
        <p:blipFill rotWithShape="1">
          <a:blip r:embed="rId3" cstate="print">
            <a:extLst>
              <a:ext uri="{28A0092B-C50C-407E-A947-70E740481C1C}">
                <a14:useLocalDpi xmlns:a14="http://schemas.microsoft.com/office/drawing/2010/main" val="0"/>
              </a:ext>
            </a:extLst>
          </a:blip>
          <a:srcRect l="27264" t="10462" r="14693" b="7987"/>
          <a:stretch/>
        </p:blipFill>
        <p:spPr bwMode="auto">
          <a:xfrm>
            <a:off x="567463" y="1113862"/>
            <a:ext cx="4271237" cy="2838450"/>
          </a:xfrm>
          <a:prstGeom prst="rect">
            <a:avLst/>
          </a:prstGeom>
          <a:noFill/>
          <a:ln>
            <a:noFill/>
          </a:ln>
          <a:extLst>
            <a:ext uri="{53640926-AAD7-44D8-BBD7-CCE9431645EC}">
              <a14:shadowObscured xmlns:a14="http://schemas.microsoft.com/office/drawing/2010/main"/>
            </a:ext>
          </a:extLst>
        </p:spPr>
      </p:pic>
      <p:sp>
        <p:nvSpPr>
          <p:cNvPr id="3" name="TextBox 2"/>
          <p:cNvSpPr txBox="1"/>
          <p:nvPr/>
        </p:nvSpPr>
        <p:spPr>
          <a:xfrm>
            <a:off x="5245823" y="974317"/>
            <a:ext cx="3793402" cy="3046988"/>
          </a:xfrm>
          <a:prstGeom prst="rect">
            <a:avLst/>
          </a:prstGeom>
          <a:noFill/>
        </p:spPr>
        <p:txBody>
          <a:bodyPr wrap="square" rtlCol="0">
            <a:spAutoFit/>
          </a:bodyPr>
          <a:lstStyle/>
          <a:p>
            <a:pPr marL="342900" indent="-342900">
              <a:lnSpc>
                <a:spcPct val="200000"/>
              </a:lnSpc>
              <a:buFont typeface="+mj-lt"/>
              <a:buAutoNum type="arabicParenR"/>
            </a:pPr>
            <a:r>
              <a:rPr lang="zh-CN" altLang="en-US" sz="1600" dirty="0">
                <a:latin typeface="+mn-ea"/>
                <a:cs typeface="Calibri Light" panose="020F0302020204030204" pitchFamily="34" charset="0"/>
              </a:rPr>
              <a:t>保护状况</a:t>
            </a:r>
            <a:endParaRPr lang="en-US" altLang="zh-CN" sz="1600" dirty="0">
              <a:latin typeface="+mn-ea"/>
              <a:cs typeface="Calibri Light" panose="020F0302020204030204" pitchFamily="34" charset="0"/>
            </a:endParaRPr>
          </a:p>
          <a:p>
            <a:pPr marL="342900" indent="-342900">
              <a:lnSpc>
                <a:spcPct val="200000"/>
              </a:lnSpc>
              <a:buFont typeface="+mj-lt"/>
              <a:buAutoNum type="arabicParenR"/>
            </a:pPr>
            <a:r>
              <a:rPr lang="zh-CN" altLang="en-US" sz="1600" dirty="0">
                <a:latin typeface="+mn-ea"/>
                <a:cs typeface="Calibri Light" panose="020F0302020204030204" pitchFamily="34" charset="0"/>
              </a:rPr>
              <a:t>协作</a:t>
            </a:r>
            <a:endParaRPr lang="en-US" sz="1600" strike="sngStrike" dirty="0">
              <a:latin typeface="+mn-ea"/>
              <a:cs typeface="Calibri Light" panose="020F0302020204030204" pitchFamily="34" charset="0"/>
            </a:endParaRPr>
          </a:p>
          <a:p>
            <a:pPr marL="342900" indent="-342900">
              <a:lnSpc>
                <a:spcPct val="200000"/>
              </a:lnSpc>
              <a:buFont typeface="+mj-lt"/>
              <a:buAutoNum type="arabicParenR"/>
            </a:pPr>
            <a:r>
              <a:rPr lang="zh-CN" altLang="en-US" sz="1600" dirty="0">
                <a:latin typeface="+mn-ea"/>
                <a:cs typeface="Calibri Light" panose="020F0302020204030204" pitchFamily="34" charset="0"/>
              </a:rPr>
              <a:t>可持续发展</a:t>
            </a:r>
            <a:endParaRPr lang="en-US" sz="1600" dirty="0">
              <a:latin typeface="+mn-ea"/>
              <a:cs typeface="Calibri Light" panose="020F0302020204030204" pitchFamily="34" charset="0"/>
            </a:endParaRPr>
          </a:p>
          <a:p>
            <a:pPr marL="342900" indent="-342900">
              <a:lnSpc>
                <a:spcPct val="200000"/>
              </a:lnSpc>
              <a:buFont typeface="+mj-lt"/>
              <a:buAutoNum type="arabicParenR"/>
            </a:pPr>
            <a:r>
              <a:rPr lang="zh-CN" altLang="en-US" sz="1600" dirty="0">
                <a:latin typeface="+mn-ea"/>
                <a:cs typeface="Calibri Light" panose="020F0302020204030204" pitchFamily="34" charset="0"/>
              </a:rPr>
              <a:t>治理</a:t>
            </a:r>
            <a:endParaRPr lang="en-US" sz="1600" dirty="0">
              <a:latin typeface="+mn-ea"/>
              <a:cs typeface="Calibri Light" panose="020F0302020204030204" pitchFamily="34" charset="0"/>
            </a:endParaRPr>
          </a:p>
          <a:p>
            <a:pPr marL="342900" indent="-342900">
              <a:lnSpc>
                <a:spcPct val="200000"/>
              </a:lnSpc>
              <a:buFont typeface="+mj-lt"/>
              <a:buAutoNum type="arabicParenR"/>
            </a:pPr>
            <a:r>
              <a:rPr lang="zh-CN" altLang="en-US" sz="1600" dirty="0">
                <a:latin typeface="+mn-ea"/>
                <a:cs typeface="Calibri Light" panose="020F0302020204030204" pitchFamily="34" charset="0"/>
              </a:rPr>
              <a:t>管理</a:t>
            </a:r>
            <a:endParaRPr lang="en-US" sz="1600" dirty="0">
              <a:latin typeface="+mn-ea"/>
              <a:cs typeface="Calibri Light" panose="020F0302020204030204" pitchFamily="34" charset="0"/>
            </a:endParaRPr>
          </a:p>
          <a:p>
            <a:pPr marL="342900" indent="-342900">
              <a:lnSpc>
                <a:spcPct val="200000"/>
              </a:lnSpc>
              <a:buFont typeface="+mj-lt"/>
              <a:buAutoNum type="arabicParenR"/>
            </a:pPr>
            <a:r>
              <a:rPr lang="zh-CN" altLang="en-US" sz="1600" dirty="0">
                <a:latin typeface="+mn-ea"/>
                <a:cs typeface="Calibri Light" panose="020F0302020204030204" pitchFamily="34" charset="0"/>
              </a:rPr>
              <a:t>能力发展</a:t>
            </a:r>
            <a:endParaRPr lang="en-GB" sz="1600" dirty="0">
              <a:latin typeface="+mn-ea"/>
              <a:cs typeface="Calibri Light" panose="020F0302020204030204" pitchFamily="34" charset="0"/>
            </a:endParaRPr>
          </a:p>
        </p:txBody>
      </p:sp>
      <p:sp>
        <p:nvSpPr>
          <p:cNvPr id="5" name="CasellaDiTesto 1"/>
          <p:cNvSpPr txBox="1"/>
          <p:nvPr/>
        </p:nvSpPr>
        <p:spPr>
          <a:xfrm>
            <a:off x="515258" y="138822"/>
            <a:ext cx="8628742" cy="430887"/>
          </a:xfrm>
          <a:prstGeom prst="rect">
            <a:avLst/>
          </a:prstGeom>
          <a:noFill/>
          <a:ln>
            <a:noFill/>
          </a:ln>
        </p:spPr>
        <p:txBody>
          <a:bodyPr wrap="square" rtlCol="0">
            <a:spAutoFit/>
          </a:bodyPr>
          <a:lstStyle/>
          <a:p>
            <a:r>
              <a:rPr lang="zh-CN" altLang="en-US" sz="2200" b="1" dirty="0">
                <a:solidFill>
                  <a:srgbClr val="61A0DB"/>
                </a:solidFill>
                <a:latin typeface="+mj-lt"/>
                <a:cs typeface="Calibri" panose="020F0502020204030204" pitchFamily="34" charset="0"/>
              </a:rPr>
              <a:t>定期报告调查问卷的核心主题</a:t>
            </a:r>
            <a:endParaRPr lang="en-GB" sz="2200" b="1" dirty="0">
              <a:solidFill>
                <a:srgbClr val="61A0DB"/>
              </a:solidFill>
              <a:latin typeface="+mj-lt"/>
              <a:cs typeface="Calibri" panose="020F0502020204030204" pitchFamily="34" charset="0"/>
            </a:endParaRPr>
          </a:p>
        </p:txBody>
      </p:sp>
    </p:spTree>
    <p:extLst>
      <p:ext uri="{BB962C8B-B14F-4D97-AF65-F5344CB8AC3E}">
        <p14:creationId xmlns:p14="http://schemas.microsoft.com/office/powerpoint/2010/main" val="2048088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O:\CLT\ProgrammeExecution\1972Convention\Coordination\PerReporting\PR Cycle 3 Preparation 2017-2018\Site Managers Handbook 2017 Cycle 3\Handbook Development (old)\Images for Designer\IMG\20_Monitoring_indicators.png"/>
          <p:cNvPicPr/>
          <p:nvPr/>
        </p:nvPicPr>
        <p:blipFill rotWithShape="1">
          <a:blip r:embed="rId3" cstate="print">
            <a:extLst>
              <a:ext uri="{28A0092B-C50C-407E-A947-70E740481C1C}">
                <a14:useLocalDpi xmlns:a14="http://schemas.microsoft.com/office/drawing/2010/main" val="0"/>
              </a:ext>
            </a:extLst>
          </a:blip>
          <a:srcRect l="27264" t="10462" r="14693" b="7987"/>
          <a:stretch/>
        </p:blipFill>
        <p:spPr bwMode="auto">
          <a:xfrm>
            <a:off x="567463" y="1113862"/>
            <a:ext cx="4271237" cy="2838450"/>
          </a:xfrm>
          <a:prstGeom prst="rect">
            <a:avLst/>
          </a:prstGeom>
          <a:noFill/>
          <a:ln>
            <a:noFill/>
          </a:ln>
          <a:extLst>
            <a:ext uri="{53640926-AAD7-44D8-BBD7-CCE9431645EC}">
              <a14:shadowObscured xmlns:a14="http://schemas.microsoft.com/office/drawing/2010/main"/>
            </a:ext>
          </a:extLst>
        </p:spPr>
      </p:pic>
      <p:sp>
        <p:nvSpPr>
          <p:cNvPr id="3" name="TextBox 2"/>
          <p:cNvSpPr txBox="1"/>
          <p:nvPr/>
        </p:nvSpPr>
        <p:spPr>
          <a:xfrm>
            <a:off x="5245823" y="974317"/>
            <a:ext cx="3793402" cy="2977995"/>
          </a:xfrm>
          <a:prstGeom prst="rect">
            <a:avLst/>
          </a:prstGeom>
          <a:noFill/>
        </p:spPr>
        <p:txBody>
          <a:bodyPr wrap="square" rtlCol="0">
            <a:spAutoFit/>
          </a:bodyPr>
          <a:lstStyle/>
          <a:p>
            <a:pPr marL="342900" indent="-342900">
              <a:lnSpc>
                <a:spcPct val="200000"/>
              </a:lnSpc>
              <a:buFont typeface="+mj-lt"/>
              <a:buAutoNum type="arabicParenR"/>
            </a:pPr>
            <a:r>
              <a:rPr lang="en-US" sz="1600" dirty="0">
                <a:latin typeface="Calibri Light" panose="020F0302020204030204" pitchFamily="34" charset="0"/>
                <a:cs typeface="Calibri Light" panose="020F0302020204030204" pitchFamily="34" charset="0"/>
              </a:rPr>
              <a:t>State of Conservation</a:t>
            </a:r>
          </a:p>
          <a:p>
            <a:pPr marL="342900" indent="-342900">
              <a:lnSpc>
                <a:spcPct val="200000"/>
              </a:lnSpc>
              <a:buFont typeface="+mj-lt"/>
              <a:buAutoNum type="arabicParenR"/>
            </a:pPr>
            <a:r>
              <a:rPr lang="en-US" sz="1600" dirty="0">
                <a:latin typeface="Calibri Light" panose="020F0302020204030204" pitchFamily="34" charset="0"/>
                <a:cs typeface="Calibri Light" panose="020F0302020204030204" pitchFamily="34" charset="0"/>
              </a:rPr>
              <a:t>Synergies</a:t>
            </a:r>
          </a:p>
          <a:p>
            <a:pPr marL="342900" indent="-342900">
              <a:lnSpc>
                <a:spcPct val="200000"/>
              </a:lnSpc>
              <a:buFont typeface="+mj-lt"/>
              <a:buAutoNum type="arabicParenR"/>
            </a:pPr>
            <a:r>
              <a:rPr lang="en-US" sz="1600" dirty="0">
                <a:latin typeface="Calibri Light" panose="020F0302020204030204" pitchFamily="34" charset="0"/>
                <a:cs typeface="Calibri Light" panose="020F0302020204030204" pitchFamily="34" charset="0"/>
              </a:rPr>
              <a:t>Sustainable Development</a:t>
            </a:r>
          </a:p>
          <a:p>
            <a:pPr marL="342900" indent="-342900">
              <a:lnSpc>
                <a:spcPct val="200000"/>
              </a:lnSpc>
              <a:buFont typeface="+mj-lt"/>
              <a:buAutoNum type="arabicParenR"/>
            </a:pPr>
            <a:r>
              <a:rPr lang="en-US" sz="1600" dirty="0">
                <a:latin typeface="Calibri Light" panose="020F0302020204030204" pitchFamily="34" charset="0"/>
                <a:cs typeface="Calibri Light" panose="020F0302020204030204" pitchFamily="34" charset="0"/>
              </a:rPr>
              <a:t>Governance</a:t>
            </a:r>
          </a:p>
          <a:p>
            <a:pPr marL="342900" indent="-342900">
              <a:lnSpc>
                <a:spcPct val="200000"/>
              </a:lnSpc>
              <a:buFont typeface="+mj-lt"/>
              <a:buAutoNum type="arabicParenR"/>
            </a:pPr>
            <a:r>
              <a:rPr lang="en-US" sz="1600" dirty="0">
                <a:latin typeface="Calibri Light" panose="020F0302020204030204" pitchFamily="34" charset="0"/>
                <a:cs typeface="Calibri Light" panose="020F0302020204030204" pitchFamily="34" charset="0"/>
              </a:rPr>
              <a:t>Management</a:t>
            </a:r>
          </a:p>
          <a:p>
            <a:pPr marL="342900" indent="-342900">
              <a:lnSpc>
                <a:spcPct val="200000"/>
              </a:lnSpc>
              <a:buFont typeface="+mj-lt"/>
              <a:buAutoNum type="arabicParenR"/>
            </a:pPr>
            <a:r>
              <a:rPr lang="en-US" sz="1600" dirty="0">
                <a:latin typeface="Calibri Light" panose="020F0302020204030204" pitchFamily="34" charset="0"/>
                <a:cs typeface="Calibri Light" panose="020F0302020204030204" pitchFamily="34" charset="0"/>
              </a:rPr>
              <a:t>Capacity Development</a:t>
            </a:r>
            <a:endParaRPr lang="en-GB" sz="1600" dirty="0">
              <a:latin typeface="Calibri Light" panose="020F0302020204030204" pitchFamily="34" charset="0"/>
              <a:cs typeface="Calibri Light" panose="020F0302020204030204" pitchFamily="34" charset="0"/>
            </a:endParaRPr>
          </a:p>
        </p:txBody>
      </p:sp>
      <p:sp>
        <p:nvSpPr>
          <p:cNvPr id="5" name="CasellaDiTesto 1"/>
          <p:cNvSpPr txBox="1"/>
          <p:nvPr/>
        </p:nvSpPr>
        <p:spPr>
          <a:xfrm>
            <a:off x="515258" y="138822"/>
            <a:ext cx="8628742" cy="430887"/>
          </a:xfrm>
          <a:prstGeom prst="rect">
            <a:avLst/>
          </a:prstGeom>
          <a:noFill/>
          <a:ln>
            <a:noFill/>
          </a:ln>
        </p:spPr>
        <p:txBody>
          <a:bodyPr wrap="square" rtlCol="0">
            <a:spAutoFit/>
          </a:bodyPr>
          <a:lstStyle/>
          <a:p>
            <a:r>
              <a:rPr lang="en-GB" sz="2200" b="1" dirty="0">
                <a:solidFill>
                  <a:srgbClr val="61A0DB"/>
                </a:solidFill>
                <a:latin typeface="+mj-lt"/>
                <a:cs typeface="Calibri" panose="020F0502020204030204" pitchFamily="34" charset="0"/>
              </a:rPr>
              <a:t>Core themes of the Periodic Reporting Questionnaire</a:t>
            </a:r>
          </a:p>
        </p:txBody>
      </p:sp>
    </p:spTree>
    <p:extLst>
      <p:ext uri="{BB962C8B-B14F-4D97-AF65-F5344CB8AC3E}">
        <p14:creationId xmlns:p14="http://schemas.microsoft.com/office/powerpoint/2010/main" val="7026782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asellaDiTesto 1"/>
          <p:cNvSpPr txBox="1"/>
          <p:nvPr/>
        </p:nvSpPr>
        <p:spPr>
          <a:xfrm>
            <a:off x="515258" y="139941"/>
            <a:ext cx="8628742" cy="430887"/>
          </a:xfrm>
          <a:prstGeom prst="rect">
            <a:avLst/>
          </a:prstGeom>
          <a:noFill/>
          <a:ln>
            <a:noFill/>
          </a:ln>
        </p:spPr>
        <p:txBody>
          <a:bodyPr wrap="square" rtlCol="0">
            <a:spAutoFit/>
          </a:bodyPr>
          <a:lstStyle/>
          <a:p>
            <a:r>
              <a:rPr lang="zh-CN" altLang="en-US" sz="2200" b="1" dirty="0">
                <a:solidFill>
                  <a:srgbClr val="61A0DB"/>
                </a:solidFill>
                <a:latin typeface="+mj-lt"/>
                <a:cs typeface="Calibri" panose="020F0502020204030204" pitchFamily="34" charset="0"/>
              </a:rPr>
              <a:t>定期报告调查问卷概览</a:t>
            </a:r>
            <a:r>
              <a:rPr lang="en-GB" sz="2200" b="1" dirty="0">
                <a:solidFill>
                  <a:srgbClr val="61A0DB"/>
                </a:solidFill>
                <a:latin typeface="+mj-lt"/>
                <a:cs typeface="Calibri" panose="020F0502020204030204" pitchFamily="34" charset="0"/>
              </a:rPr>
              <a:t>– </a:t>
            </a:r>
            <a:r>
              <a:rPr lang="zh-CN" altLang="en-US" sz="2200" b="1" dirty="0">
                <a:solidFill>
                  <a:srgbClr val="61A0DB"/>
                </a:solidFill>
                <a:latin typeface="+mj-lt"/>
                <a:cs typeface="Calibri" panose="020F0502020204030204" pitchFamily="34" charset="0"/>
              </a:rPr>
              <a:t>第一部分</a:t>
            </a:r>
            <a:endParaRPr lang="en-GB" sz="2200" b="1" dirty="0">
              <a:solidFill>
                <a:srgbClr val="61A0DB"/>
              </a:solidFill>
              <a:latin typeface="+mj-lt"/>
              <a:cs typeface="Calibri" panose="020F0502020204030204" pitchFamily="34" charset="0"/>
            </a:endParaRPr>
          </a:p>
        </p:txBody>
      </p:sp>
      <p:sp>
        <p:nvSpPr>
          <p:cNvPr id="8" name="CasellaDiTesto 1"/>
          <p:cNvSpPr txBox="1"/>
          <p:nvPr/>
        </p:nvSpPr>
        <p:spPr>
          <a:xfrm>
            <a:off x="1120347" y="743235"/>
            <a:ext cx="7699902" cy="4230126"/>
          </a:xfrm>
          <a:prstGeom prst="rect">
            <a:avLst/>
          </a:prstGeom>
          <a:solidFill>
            <a:schemeClr val="bg1"/>
          </a:solidFill>
          <a:ln>
            <a:solidFill>
              <a:schemeClr val="bg1">
                <a:lumMod val="75000"/>
              </a:schemeClr>
            </a:solidFill>
          </a:ln>
        </p:spPr>
        <p:txBody>
          <a:bodyPr wrap="square" rtlCol="0">
            <a:noAutofit/>
          </a:bodyPr>
          <a:lstStyle/>
          <a:p>
            <a:pPr marL="806450" indent="-269875" fontAlgn="base">
              <a:spcBef>
                <a:spcPts val="1000"/>
              </a:spcBef>
              <a:spcAft>
                <a:spcPct val="0"/>
              </a:spcAft>
              <a:buClr>
                <a:schemeClr val="accent5">
                  <a:lumMod val="75000"/>
                </a:schemeClr>
              </a:buClr>
              <a:buSzPct val="110000"/>
              <a:buFont typeface="+mj-lt"/>
              <a:buAutoNum type="arabicPeriod"/>
            </a:pPr>
            <a:r>
              <a:rPr lang="zh-CN" altLang="en-US" sz="1050" dirty="0">
                <a:solidFill>
                  <a:schemeClr val="accent5">
                    <a:lumMod val="75000"/>
                  </a:schemeClr>
                </a:solidFill>
                <a:latin typeface="+mn-ea"/>
                <a:cs typeface="Calibri Light" panose="020F0302020204030204" pitchFamily="34" charset="0"/>
              </a:rPr>
              <a:t>介绍</a:t>
            </a:r>
            <a:endParaRPr lang="en-US" altLang="zh-CN" sz="1050" dirty="0">
              <a:solidFill>
                <a:schemeClr val="accent5">
                  <a:lumMod val="75000"/>
                </a:schemeClr>
              </a:solidFill>
              <a:latin typeface="+mn-ea"/>
              <a:cs typeface="Calibri Light" panose="020F0302020204030204" pitchFamily="34" charset="0"/>
            </a:endParaRPr>
          </a:p>
          <a:p>
            <a:pPr marL="806450" indent="-269875" fontAlgn="base">
              <a:spcBef>
                <a:spcPts val="1000"/>
              </a:spcBef>
              <a:spcAft>
                <a:spcPct val="0"/>
              </a:spcAft>
              <a:buClr>
                <a:schemeClr val="accent5">
                  <a:lumMod val="75000"/>
                </a:schemeClr>
              </a:buClr>
              <a:buSzPct val="110000"/>
              <a:buFont typeface="+mj-lt"/>
              <a:buAutoNum type="arabicPeriod"/>
            </a:pPr>
            <a:r>
              <a:rPr lang="zh-CN" altLang="en-US" sz="1050" dirty="0">
                <a:solidFill>
                  <a:schemeClr val="accent5">
                    <a:lumMod val="75000"/>
                  </a:schemeClr>
                </a:solidFill>
                <a:latin typeface="+mn-ea"/>
                <a:cs typeface="Calibri Light" panose="020F0302020204030204" pitchFamily="34" charset="0"/>
              </a:rPr>
              <a:t>与其他关于保护自然和文化遗产的公约、项目和建议的协同作用</a:t>
            </a:r>
            <a:endParaRPr lang="en-US" altLang="zh-CN" sz="1050" dirty="0">
              <a:solidFill>
                <a:schemeClr val="accent5">
                  <a:lumMod val="75000"/>
                </a:schemeClr>
              </a:solidFill>
              <a:latin typeface="+mn-ea"/>
              <a:cs typeface="Calibri Light" panose="020F0302020204030204" pitchFamily="34" charset="0"/>
            </a:endParaRPr>
          </a:p>
          <a:p>
            <a:pPr marL="806450" indent="-269875" fontAlgn="base">
              <a:spcBef>
                <a:spcPts val="1000"/>
              </a:spcBef>
              <a:spcAft>
                <a:spcPct val="0"/>
              </a:spcAft>
              <a:buClr>
                <a:schemeClr val="accent5">
                  <a:lumMod val="75000"/>
                </a:schemeClr>
              </a:buClr>
              <a:buSzPct val="110000"/>
              <a:buFont typeface="+mj-lt"/>
              <a:buAutoNum type="arabicPeriod"/>
            </a:pPr>
            <a:r>
              <a:rPr lang="zh-CN" altLang="en-US" sz="1050" dirty="0">
                <a:solidFill>
                  <a:schemeClr val="accent5">
                    <a:lumMod val="75000"/>
                  </a:schemeClr>
                </a:solidFill>
                <a:latin typeface="+mn-ea"/>
                <a:cs typeface="Calibri Light" panose="020F0302020204030204" pitchFamily="34" charset="0"/>
              </a:rPr>
              <a:t>预备名录</a:t>
            </a:r>
            <a:endParaRPr lang="en-US" altLang="zh-CN" sz="1050" dirty="0">
              <a:solidFill>
                <a:schemeClr val="accent5">
                  <a:lumMod val="75000"/>
                </a:schemeClr>
              </a:solidFill>
              <a:latin typeface="+mn-ea"/>
              <a:cs typeface="Calibri Light" panose="020F0302020204030204" pitchFamily="34" charset="0"/>
            </a:endParaRPr>
          </a:p>
          <a:p>
            <a:pPr marL="806450" indent="-269875" fontAlgn="base">
              <a:spcBef>
                <a:spcPts val="1000"/>
              </a:spcBef>
              <a:spcAft>
                <a:spcPct val="0"/>
              </a:spcAft>
              <a:buClr>
                <a:schemeClr val="accent5">
                  <a:lumMod val="75000"/>
                </a:schemeClr>
              </a:buClr>
              <a:buSzPct val="110000"/>
              <a:buFont typeface="+mj-lt"/>
              <a:buAutoNum type="arabicPeriod"/>
            </a:pPr>
            <a:r>
              <a:rPr lang="zh-CN" altLang="en-US" sz="1050" dirty="0">
                <a:solidFill>
                  <a:schemeClr val="accent5">
                    <a:lumMod val="75000"/>
                  </a:schemeClr>
                </a:solidFill>
                <a:latin typeface="+mn-ea"/>
                <a:cs typeface="Calibri Light" panose="020F0302020204030204" pitchFamily="34" charset="0"/>
              </a:rPr>
              <a:t>申报</a:t>
            </a:r>
            <a:endParaRPr lang="en-GB" sz="1050" dirty="0">
              <a:solidFill>
                <a:schemeClr val="accent5">
                  <a:lumMod val="75000"/>
                </a:schemeClr>
              </a:solidFill>
              <a:latin typeface="+mn-ea"/>
              <a:cs typeface="Calibri Light" panose="020F0302020204030204" pitchFamily="34" charset="0"/>
            </a:endParaRPr>
          </a:p>
          <a:p>
            <a:pPr marL="806450" indent="-269875" fontAlgn="base">
              <a:spcBef>
                <a:spcPts val="1000"/>
              </a:spcBef>
              <a:spcAft>
                <a:spcPct val="0"/>
              </a:spcAft>
              <a:buClr>
                <a:schemeClr val="accent5">
                  <a:lumMod val="75000"/>
                </a:schemeClr>
              </a:buClr>
              <a:buSzPct val="110000"/>
              <a:buFont typeface="+mj-lt"/>
              <a:buAutoNum type="arabicPeriod"/>
            </a:pPr>
            <a:r>
              <a:rPr lang="zh-CN" altLang="en-US" sz="1050" dirty="0">
                <a:solidFill>
                  <a:schemeClr val="accent5">
                    <a:lumMod val="75000"/>
                  </a:schemeClr>
                </a:solidFill>
                <a:latin typeface="+mn-ea"/>
                <a:cs typeface="Calibri Light" panose="020F0302020204030204" pitchFamily="34" charset="0"/>
              </a:rPr>
              <a:t>一般政策制定</a:t>
            </a:r>
            <a:endParaRPr lang="en-GB" sz="1050" dirty="0">
              <a:solidFill>
                <a:schemeClr val="accent5">
                  <a:lumMod val="75000"/>
                </a:schemeClr>
              </a:solidFill>
              <a:latin typeface="+mn-ea"/>
              <a:cs typeface="Calibri Light" panose="020F0302020204030204" pitchFamily="34" charset="0"/>
            </a:endParaRPr>
          </a:p>
          <a:p>
            <a:pPr marL="806450" indent="-269875" fontAlgn="base">
              <a:spcBef>
                <a:spcPts val="1000"/>
              </a:spcBef>
              <a:spcAft>
                <a:spcPct val="0"/>
              </a:spcAft>
              <a:buClr>
                <a:schemeClr val="accent5">
                  <a:lumMod val="75000"/>
                </a:schemeClr>
              </a:buClr>
              <a:buSzPct val="110000"/>
              <a:buFont typeface="+mj-lt"/>
              <a:buAutoNum type="arabicPeriod"/>
            </a:pPr>
            <a:r>
              <a:rPr lang="zh-CN" altLang="en-US" sz="1050" dirty="0">
                <a:solidFill>
                  <a:schemeClr val="accent5">
                    <a:lumMod val="75000"/>
                  </a:schemeClr>
                </a:solidFill>
                <a:latin typeface="+mn-ea"/>
                <a:cs typeface="Calibri Light" panose="020F0302020204030204" pitchFamily="34" charset="0"/>
              </a:rPr>
              <a:t>记录文化和自然遗产的清单</a:t>
            </a:r>
            <a:r>
              <a:rPr lang="en-US" altLang="zh-CN" sz="1050" dirty="0">
                <a:solidFill>
                  <a:schemeClr val="accent5">
                    <a:lumMod val="75000"/>
                  </a:schemeClr>
                </a:solidFill>
                <a:latin typeface="+mn-ea"/>
                <a:cs typeface="Calibri Light" panose="020F0302020204030204" pitchFamily="34" charset="0"/>
              </a:rPr>
              <a:t>/</a:t>
            </a:r>
            <a:r>
              <a:rPr lang="zh-CN" altLang="en-US" sz="1050" dirty="0">
                <a:solidFill>
                  <a:schemeClr val="accent5">
                    <a:lumMod val="75000"/>
                  </a:schemeClr>
                </a:solidFill>
                <a:latin typeface="+mn-ea"/>
                <a:cs typeface="Calibri Light" panose="020F0302020204030204" pitchFamily="34" charset="0"/>
              </a:rPr>
              <a:t>名录等</a:t>
            </a:r>
            <a:endParaRPr lang="en-US" altLang="zh-CN" sz="1050" dirty="0">
              <a:solidFill>
                <a:schemeClr val="accent5">
                  <a:lumMod val="75000"/>
                </a:schemeClr>
              </a:solidFill>
              <a:latin typeface="+mn-ea"/>
              <a:cs typeface="Calibri Light" panose="020F0302020204030204" pitchFamily="34" charset="0"/>
            </a:endParaRPr>
          </a:p>
          <a:p>
            <a:pPr marL="806450" indent="-269875" fontAlgn="base">
              <a:spcBef>
                <a:spcPts val="1000"/>
              </a:spcBef>
              <a:spcAft>
                <a:spcPct val="0"/>
              </a:spcAft>
              <a:buClr>
                <a:schemeClr val="accent5">
                  <a:lumMod val="75000"/>
                </a:schemeClr>
              </a:buClr>
              <a:buSzPct val="110000"/>
              <a:buFont typeface="+mj-lt"/>
              <a:buAutoNum type="arabicPeriod"/>
            </a:pPr>
            <a:r>
              <a:rPr lang="zh-CN" altLang="en-US" sz="1050" dirty="0">
                <a:solidFill>
                  <a:schemeClr val="accent5">
                    <a:lumMod val="75000"/>
                  </a:schemeClr>
                </a:solidFill>
                <a:latin typeface="+mn-ea"/>
                <a:cs typeface="Calibri Light" panose="020F0302020204030204" pitchFamily="34" charset="0"/>
              </a:rPr>
              <a:t>自然和文化遗产的认定、保护、保存和展示状况 </a:t>
            </a:r>
            <a:endParaRPr lang="en-US" altLang="zh-CN" sz="1050" dirty="0">
              <a:solidFill>
                <a:schemeClr val="accent5">
                  <a:lumMod val="75000"/>
                </a:schemeClr>
              </a:solidFill>
              <a:latin typeface="+mn-ea"/>
              <a:cs typeface="Calibri Light" panose="020F0302020204030204" pitchFamily="34" charset="0"/>
            </a:endParaRPr>
          </a:p>
          <a:p>
            <a:pPr marL="806450" indent="-269875" fontAlgn="base">
              <a:spcBef>
                <a:spcPts val="1000"/>
              </a:spcBef>
              <a:spcAft>
                <a:spcPct val="0"/>
              </a:spcAft>
              <a:buClr>
                <a:schemeClr val="accent5">
                  <a:lumMod val="75000"/>
                </a:schemeClr>
              </a:buClr>
              <a:buSzPct val="110000"/>
              <a:buFont typeface="+mj-lt"/>
              <a:buAutoNum type="arabicPeriod"/>
            </a:pPr>
            <a:r>
              <a:rPr lang="zh-CN" altLang="en-US" sz="1050" dirty="0">
                <a:solidFill>
                  <a:schemeClr val="accent5">
                    <a:lumMod val="75000"/>
                  </a:schemeClr>
                </a:solidFill>
                <a:latin typeface="+mn-ea"/>
                <a:cs typeface="Calibri Light" panose="020F0302020204030204" pitchFamily="34" charset="0"/>
              </a:rPr>
              <a:t>财务和人力资源</a:t>
            </a:r>
          </a:p>
          <a:p>
            <a:pPr marL="806450" indent="-269875" fontAlgn="base">
              <a:spcBef>
                <a:spcPts val="1000"/>
              </a:spcBef>
              <a:spcAft>
                <a:spcPct val="0"/>
              </a:spcAft>
              <a:buClr>
                <a:schemeClr val="accent5">
                  <a:lumMod val="75000"/>
                </a:schemeClr>
              </a:buClr>
              <a:buSzPct val="110000"/>
              <a:buFont typeface="+mj-lt"/>
              <a:buAutoNum type="arabicPeriod"/>
            </a:pPr>
            <a:r>
              <a:rPr lang="zh-CN" altLang="en-US" sz="1050" dirty="0">
                <a:solidFill>
                  <a:schemeClr val="accent5">
                    <a:lumMod val="75000"/>
                  </a:schemeClr>
                </a:solidFill>
                <a:latin typeface="+mn-ea"/>
                <a:cs typeface="Calibri Light" panose="020F0302020204030204" pitchFamily="34" charset="0"/>
              </a:rPr>
              <a:t>能力发展</a:t>
            </a:r>
          </a:p>
          <a:p>
            <a:pPr marL="806450" indent="-269875" fontAlgn="base">
              <a:spcBef>
                <a:spcPts val="1000"/>
              </a:spcBef>
              <a:spcAft>
                <a:spcPct val="0"/>
              </a:spcAft>
              <a:buClr>
                <a:schemeClr val="accent5">
                  <a:lumMod val="75000"/>
                </a:schemeClr>
              </a:buClr>
              <a:buSzPct val="110000"/>
              <a:buFont typeface="+mj-lt"/>
              <a:buAutoNum type="arabicPeriod"/>
            </a:pPr>
            <a:r>
              <a:rPr lang="zh-CN" altLang="en-US" sz="1050" dirty="0">
                <a:solidFill>
                  <a:schemeClr val="accent5">
                    <a:lumMod val="75000"/>
                  </a:schemeClr>
                </a:solidFill>
                <a:latin typeface="+mn-ea"/>
                <a:cs typeface="Calibri Light" panose="020F0302020204030204" pitchFamily="34" charset="0"/>
              </a:rPr>
              <a:t>针对世界遗产的政策和资源配置</a:t>
            </a:r>
          </a:p>
          <a:p>
            <a:pPr marL="806450" indent="-269875" fontAlgn="base">
              <a:spcBef>
                <a:spcPts val="1000"/>
              </a:spcBef>
              <a:spcAft>
                <a:spcPct val="0"/>
              </a:spcAft>
              <a:buClr>
                <a:schemeClr val="accent5">
                  <a:lumMod val="75000"/>
                </a:schemeClr>
              </a:buClr>
              <a:buSzPct val="110000"/>
              <a:buFont typeface="+mj-lt"/>
              <a:buAutoNum type="arabicPeriod"/>
            </a:pPr>
            <a:r>
              <a:rPr lang="zh-CN" altLang="en-US" sz="1050" dirty="0">
                <a:solidFill>
                  <a:schemeClr val="accent5">
                    <a:lumMod val="75000"/>
                  </a:schemeClr>
                </a:solidFill>
                <a:latin typeface="+mn-ea"/>
                <a:cs typeface="Calibri Light" panose="020F0302020204030204" pitchFamily="34" charset="0"/>
              </a:rPr>
              <a:t>国际合作</a:t>
            </a:r>
          </a:p>
          <a:p>
            <a:pPr marL="806450" indent="-269875" fontAlgn="base">
              <a:spcBef>
                <a:spcPts val="1000"/>
              </a:spcBef>
              <a:spcAft>
                <a:spcPct val="0"/>
              </a:spcAft>
              <a:buClr>
                <a:schemeClr val="accent5">
                  <a:lumMod val="75000"/>
                </a:schemeClr>
              </a:buClr>
              <a:buSzPct val="110000"/>
              <a:buFont typeface="+mj-lt"/>
              <a:buAutoNum type="arabicPeriod"/>
            </a:pPr>
            <a:r>
              <a:rPr lang="zh-CN" altLang="en-US" sz="1050" dirty="0">
                <a:solidFill>
                  <a:schemeClr val="accent5">
                    <a:lumMod val="75000"/>
                  </a:schemeClr>
                </a:solidFill>
                <a:latin typeface="+mn-ea"/>
                <a:cs typeface="Calibri Light" panose="020F0302020204030204" pitchFamily="34" charset="0"/>
              </a:rPr>
              <a:t>教育、信息传播和建立保护意识</a:t>
            </a:r>
            <a:endParaRPr lang="zh-CN" altLang="en-US" sz="1050" b="1" dirty="0">
              <a:solidFill>
                <a:schemeClr val="accent5">
                  <a:lumMod val="75000"/>
                </a:schemeClr>
              </a:solidFill>
              <a:latin typeface="+mn-ea"/>
              <a:cs typeface="Calibri Light" panose="020F0302020204030204" pitchFamily="34" charset="0"/>
            </a:endParaRPr>
          </a:p>
          <a:p>
            <a:pPr marL="806450" indent="-269875" fontAlgn="base">
              <a:spcBef>
                <a:spcPts val="1000"/>
              </a:spcBef>
              <a:spcAft>
                <a:spcPct val="0"/>
              </a:spcAft>
              <a:buClr>
                <a:schemeClr val="accent5">
                  <a:lumMod val="75000"/>
                </a:schemeClr>
              </a:buClr>
              <a:buSzPct val="110000"/>
              <a:buFont typeface="+mj-lt"/>
              <a:buAutoNum type="arabicPeriod"/>
            </a:pPr>
            <a:r>
              <a:rPr lang="zh-CN" altLang="en-US" sz="1050" dirty="0">
                <a:solidFill>
                  <a:schemeClr val="accent5">
                    <a:lumMod val="75000"/>
                  </a:schemeClr>
                </a:solidFill>
                <a:latin typeface="+mn-ea"/>
                <a:cs typeface="Calibri Light" panose="020F0302020204030204" pitchFamily="34" charset="0"/>
              </a:rPr>
              <a:t>结论和建议采取的行动</a:t>
            </a:r>
          </a:p>
          <a:p>
            <a:pPr marL="806450" indent="-269875" fontAlgn="base">
              <a:spcBef>
                <a:spcPts val="1000"/>
              </a:spcBef>
              <a:spcAft>
                <a:spcPct val="0"/>
              </a:spcAft>
              <a:buClr>
                <a:schemeClr val="accent5">
                  <a:lumMod val="75000"/>
                </a:schemeClr>
              </a:buClr>
              <a:buSzPct val="110000"/>
              <a:buFont typeface="+mj-lt"/>
              <a:buAutoNum type="arabicPeriod"/>
            </a:pPr>
            <a:r>
              <a:rPr lang="zh-CN" altLang="en-US" sz="1050" dirty="0">
                <a:solidFill>
                  <a:schemeClr val="accent5">
                    <a:lumMod val="75000"/>
                  </a:schemeClr>
                </a:solidFill>
                <a:latin typeface="+mn-ea"/>
                <a:cs typeface="Calibri Light" panose="020F0302020204030204" pitchFamily="34" charset="0"/>
              </a:rPr>
              <a:t>实施</a:t>
            </a:r>
            <a:r>
              <a:rPr lang="en-US" altLang="zh-CN" sz="1050" dirty="0">
                <a:solidFill>
                  <a:schemeClr val="accent5">
                    <a:lumMod val="75000"/>
                  </a:schemeClr>
                </a:solidFill>
                <a:latin typeface="+mn-ea"/>
                <a:cs typeface="Calibri Light" panose="020F0302020204030204" pitchFamily="34" charset="0"/>
              </a:rPr>
              <a:t>《</a:t>
            </a:r>
            <a:r>
              <a:rPr lang="zh-CN" altLang="en-US" sz="1050" dirty="0">
                <a:solidFill>
                  <a:schemeClr val="accent5">
                    <a:lumMod val="75000"/>
                  </a:schemeClr>
                </a:solidFill>
                <a:latin typeface="+mn-ea"/>
                <a:cs typeface="Calibri Light" panose="020F0302020204030204" pitchFamily="34" charset="0"/>
              </a:rPr>
              <a:t>世界遗产公约</a:t>
            </a:r>
            <a:r>
              <a:rPr lang="en-US" altLang="zh-CN" sz="1050" dirty="0">
                <a:solidFill>
                  <a:schemeClr val="accent5">
                    <a:lumMod val="75000"/>
                  </a:schemeClr>
                </a:solidFill>
                <a:latin typeface="+mn-ea"/>
                <a:cs typeface="Calibri Light" panose="020F0302020204030204" pitchFamily="34" charset="0"/>
              </a:rPr>
              <a:t>》</a:t>
            </a:r>
            <a:r>
              <a:rPr lang="zh-CN" altLang="en-US" sz="1050" dirty="0">
                <a:solidFill>
                  <a:schemeClr val="accent5">
                    <a:lumMod val="75000"/>
                  </a:schemeClr>
                </a:solidFill>
                <a:latin typeface="+mn-ea"/>
                <a:cs typeface="Calibri Light" panose="020F0302020204030204" pitchFamily="34" charset="0"/>
              </a:rPr>
              <a:t>的优秀实践</a:t>
            </a:r>
          </a:p>
          <a:p>
            <a:pPr marL="806450" indent="-269875" fontAlgn="base">
              <a:spcBef>
                <a:spcPts val="1000"/>
              </a:spcBef>
              <a:spcAft>
                <a:spcPct val="0"/>
              </a:spcAft>
              <a:buClr>
                <a:schemeClr val="accent5">
                  <a:lumMod val="75000"/>
                </a:schemeClr>
              </a:buClr>
              <a:buSzPct val="110000"/>
              <a:buFont typeface="+mj-lt"/>
              <a:buAutoNum type="arabicPeriod"/>
            </a:pPr>
            <a:r>
              <a:rPr lang="zh-CN" altLang="en-US" sz="1050" dirty="0">
                <a:solidFill>
                  <a:schemeClr val="accent5">
                    <a:lumMod val="75000"/>
                  </a:schemeClr>
                </a:solidFill>
                <a:latin typeface="+mn-ea"/>
                <a:cs typeface="Calibri Light" panose="020F0302020204030204" pitchFamily="34" charset="0"/>
              </a:rPr>
              <a:t>对定期报告工作的评估</a:t>
            </a:r>
            <a:endParaRPr lang="en-GB" sz="1050" dirty="0">
              <a:solidFill>
                <a:schemeClr val="accent5">
                  <a:lumMod val="75000"/>
                </a:schemeClr>
              </a:solidFill>
              <a:latin typeface="+mn-ea"/>
              <a:cs typeface="Calibri Light" panose="020F0302020204030204" pitchFamily="34" charset="0"/>
            </a:endParaRPr>
          </a:p>
        </p:txBody>
      </p:sp>
      <p:sp>
        <p:nvSpPr>
          <p:cNvPr id="4" name="CasellaDiTesto 1"/>
          <p:cNvSpPr txBox="1"/>
          <p:nvPr/>
        </p:nvSpPr>
        <p:spPr>
          <a:xfrm rot="16200000">
            <a:off x="-1179382" y="2697071"/>
            <a:ext cx="4230126" cy="369332"/>
          </a:xfrm>
          <a:prstGeom prst="rect">
            <a:avLst/>
          </a:prstGeom>
          <a:solidFill>
            <a:schemeClr val="accent1">
              <a:lumMod val="75000"/>
            </a:schemeClr>
          </a:solidFill>
          <a:ln>
            <a:noFill/>
          </a:ln>
        </p:spPr>
        <p:txBody>
          <a:bodyPr wrap="square" rtlCol="0">
            <a:spAutoFit/>
          </a:bodyPr>
          <a:lstStyle/>
          <a:p>
            <a:pPr algn="ctr" fontAlgn="base">
              <a:spcBef>
                <a:spcPts val="1000"/>
              </a:spcBef>
              <a:spcAft>
                <a:spcPct val="0"/>
              </a:spcAft>
              <a:buClr>
                <a:schemeClr val="accent5">
                  <a:lumMod val="75000"/>
                </a:schemeClr>
              </a:buClr>
              <a:buSzPct val="110000"/>
            </a:pPr>
            <a:r>
              <a:rPr lang="zh-CN" altLang="en-US" b="1" dirty="0">
                <a:solidFill>
                  <a:schemeClr val="bg1"/>
                </a:solidFill>
                <a:latin typeface="Calibri Light" panose="020F0302020204030204" pitchFamily="34" charset="0"/>
                <a:cs typeface="Calibri Light" panose="020F0302020204030204" pitchFamily="34" charset="0"/>
              </a:rPr>
              <a:t>第一部分</a:t>
            </a:r>
            <a:endParaRPr lang="en-GB" b="1" dirty="0">
              <a:solidFill>
                <a:schemeClr val="bg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1124471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asellaDiTesto 1"/>
          <p:cNvSpPr txBox="1"/>
          <p:nvPr/>
        </p:nvSpPr>
        <p:spPr>
          <a:xfrm>
            <a:off x="515258" y="139941"/>
            <a:ext cx="8628742" cy="430887"/>
          </a:xfrm>
          <a:prstGeom prst="rect">
            <a:avLst/>
          </a:prstGeom>
          <a:noFill/>
          <a:ln>
            <a:noFill/>
          </a:ln>
        </p:spPr>
        <p:txBody>
          <a:bodyPr wrap="square" rtlCol="0">
            <a:spAutoFit/>
          </a:bodyPr>
          <a:lstStyle/>
          <a:p>
            <a:r>
              <a:rPr lang="en-GB" sz="2200" b="1" dirty="0">
                <a:solidFill>
                  <a:srgbClr val="61A0DB"/>
                </a:solidFill>
                <a:latin typeface="+mj-lt"/>
                <a:cs typeface="Calibri" panose="020F0502020204030204" pitchFamily="34" charset="0"/>
              </a:rPr>
              <a:t>Overview of the Periodic Reporting Questionnaire – Section I</a:t>
            </a:r>
          </a:p>
        </p:txBody>
      </p:sp>
      <p:sp>
        <p:nvSpPr>
          <p:cNvPr id="8" name="CasellaDiTesto 1"/>
          <p:cNvSpPr txBox="1"/>
          <p:nvPr/>
        </p:nvSpPr>
        <p:spPr>
          <a:xfrm>
            <a:off x="644797" y="766674"/>
            <a:ext cx="7699902" cy="4230126"/>
          </a:xfrm>
          <a:prstGeom prst="rect">
            <a:avLst/>
          </a:prstGeom>
          <a:solidFill>
            <a:schemeClr val="bg1"/>
          </a:solidFill>
          <a:ln>
            <a:solidFill>
              <a:schemeClr val="bg1">
                <a:lumMod val="75000"/>
              </a:schemeClr>
            </a:solidFill>
          </a:ln>
        </p:spPr>
        <p:txBody>
          <a:bodyPr wrap="square" rtlCol="0">
            <a:noAutofit/>
          </a:bodyPr>
          <a:lstStyle/>
          <a:p>
            <a:pPr marL="806450" indent="-269875" fontAlgn="base">
              <a:spcBef>
                <a:spcPts val="1000"/>
              </a:spcBef>
              <a:spcAft>
                <a:spcPct val="0"/>
              </a:spcAft>
              <a:buClr>
                <a:schemeClr val="accent5">
                  <a:lumMod val="75000"/>
                </a:schemeClr>
              </a:buClr>
              <a:buSzPct val="110000"/>
              <a:buFont typeface="+mj-lt"/>
              <a:buAutoNum type="arabicPeriod"/>
            </a:pPr>
            <a:r>
              <a:rPr lang="en-GB" sz="1000" dirty="0">
                <a:solidFill>
                  <a:schemeClr val="accent5">
                    <a:lumMod val="75000"/>
                  </a:schemeClr>
                </a:solidFill>
                <a:latin typeface="Calibri Light" panose="020F0302020204030204" pitchFamily="34" charset="0"/>
                <a:cs typeface="Calibri Light" panose="020F0302020204030204" pitchFamily="34" charset="0"/>
              </a:rPr>
              <a:t>Introduction</a:t>
            </a:r>
          </a:p>
          <a:p>
            <a:pPr marL="806450" indent="-269875" fontAlgn="base">
              <a:spcBef>
                <a:spcPts val="1000"/>
              </a:spcBef>
              <a:spcAft>
                <a:spcPct val="0"/>
              </a:spcAft>
              <a:buClr>
                <a:schemeClr val="accent5">
                  <a:lumMod val="75000"/>
                </a:schemeClr>
              </a:buClr>
              <a:buSzPct val="110000"/>
              <a:buFont typeface="+mj-lt"/>
              <a:buAutoNum type="arabicPeriod"/>
            </a:pPr>
            <a:r>
              <a:rPr lang="en-GB" sz="1000" dirty="0">
                <a:solidFill>
                  <a:schemeClr val="accent5">
                    <a:lumMod val="75000"/>
                  </a:schemeClr>
                </a:solidFill>
                <a:latin typeface="Calibri Light" panose="020F0302020204030204" pitchFamily="34" charset="0"/>
                <a:cs typeface="Calibri Light" panose="020F0302020204030204" pitchFamily="34" charset="0"/>
              </a:rPr>
              <a:t>Synergies with other Conventions, Programmes and Recommendations for the Conservation of the Natural and Cultural Heritage</a:t>
            </a:r>
          </a:p>
          <a:p>
            <a:pPr marL="806450" indent="-269875" fontAlgn="base">
              <a:spcBef>
                <a:spcPts val="1000"/>
              </a:spcBef>
              <a:spcAft>
                <a:spcPct val="0"/>
              </a:spcAft>
              <a:buClr>
                <a:schemeClr val="accent5">
                  <a:lumMod val="75000"/>
                </a:schemeClr>
              </a:buClr>
              <a:buSzPct val="110000"/>
              <a:buFont typeface="+mj-lt"/>
              <a:buAutoNum type="arabicPeriod"/>
            </a:pPr>
            <a:r>
              <a:rPr lang="en-GB" sz="1000" dirty="0">
                <a:solidFill>
                  <a:schemeClr val="accent5">
                    <a:lumMod val="75000"/>
                  </a:schemeClr>
                </a:solidFill>
                <a:latin typeface="Calibri Light" panose="020F0302020204030204" pitchFamily="34" charset="0"/>
                <a:cs typeface="Calibri Light" panose="020F0302020204030204" pitchFamily="34" charset="0"/>
              </a:rPr>
              <a:t>Tentative List</a:t>
            </a:r>
          </a:p>
          <a:p>
            <a:pPr marL="806450" indent="-269875" fontAlgn="base">
              <a:spcBef>
                <a:spcPts val="1000"/>
              </a:spcBef>
              <a:spcAft>
                <a:spcPct val="0"/>
              </a:spcAft>
              <a:buClr>
                <a:schemeClr val="accent5">
                  <a:lumMod val="75000"/>
                </a:schemeClr>
              </a:buClr>
              <a:buSzPct val="110000"/>
              <a:buFont typeface="+mj-lt"/>
              <a:buAutoNum type="arabicPeriod"/>
            </a:pPr>
            <a:r>
              <a:rPr lang="en-GB" sz="1000" dirty="0">
                <a:solidFill>
                  <a:schemeClr val="accent5">
                    <a:lumMod val="75000"/>
                  </a:schemeClr>
                </a:solidFill>
                <a:latin typeface="Calibri Light" panose="020F0302020204030204" pitchFamily="34" charset="0"/>
                <a:cs typeface="Calibri Light" panose="020F0302020204030204" pitchFamily="34" charset="0"/>
              </a:rPr>
              <a:t>Nominations</a:t>
            </a:r>
          </a:p>
          <a:p>
            <a:pPr marL="806450" indent="-269875" fontAlgn="base">
              <a:spcBef>
                <a:spcPts val="1000"/>
              </a:spcBef>
              <a:spcAft>
                <a:spcPct val="0"/>
              </a:spcAft>
              <a:buClr>
                <a:schemeClr val="accent5">
                  <a:lumMod val="75000"/>
                </a:schemeClr>
              </a:buClr>
              <a:buSzPct val="110000"/>
              <a:buFont typeface="+mj-lt"/>
              <a:buAutoNum type="arabicPeriod"/>
            </a:pPr>
            <a:r>
              <a:rPr lang="en-GB" sz="1000" dirty="0">
                <a:solidFill>
                  <a:schemeClr val="accent5">
                    <a:lumMod val="75000"/>
                  </a:schemeClr>
                </a:solidFill>
                <a:latin typeface="Calibri Light" panose="020F0302020204030204" pitchFamily="34" charset="0"/>
                <a:cs typeface="Calibri Light" panose="020F0302020204030204" pitchFamily="34" charset="0"/>
              </a:rPr>
              <a:t>General Policy Development</a:t>
            </a:r>
          </a:p>
          <a:p>
            <a:pPr marL="806450" indent="-269875" fontAlgn="base">
              <a:spcBef>
                <a:spcPts val="1000"/>
              </a:spcBef>
              <a:spcAft>
                <a:spcPct val="0"/>
              </a:spcAft>
              <a:buClr>
                <a:schemeClr val="accent5">
                  <a:lumMod val="75000"/>
                </a:schemeClr>
              </a:buClr>
              <a:buSzPct val="110000"/>
              <a:buFont typeface="+mj-lt"/>
              <a:buAutoNum type="arabicPeriod"/>
            </a:pPr>
            <a:r>
              <a:rPr lang="en-GB" sz="1000" dirty="0">
                <a:solidFill>
                  <a:schemeClr val="accent5">
                    <a:lumMod val="75000"/>
                  </a:schemeClr>
                </a:solidFill>
                <a:latin typeface="Calibri Light" panose="020F0302020204030204" pitchFamily="34" charset="0"/>
                <a:cs typeface="Calibri Light" panose="020F0302020204030204" pitchFamily="34" charset="0"/>
              </a:rPr>
              <a:t>Inventories/Lists/Registers of Cultural and Natural Heritage</a:t>
            </a:r>
          </a:p>
          <a:p>
            <a:pPr marL="806450" indent="-269875" fontAlgn="base">
              <a:spcBef>
                <a:spcPts val="1000"/>
              </a:spcBef>
              <a:spcAft>
                <a:spcPct val="0"/>
              </a:spcAft>
              <a:buClr>
                <a:schemeClr val="accent5">
                  <a:lumMod val="75000"/>
                </a:schemeClr>
              </a:buClr>
              <a:buSzPct val="110000"/>
              <a:buFont typeface="+mj-lt"/>
              <a:buAutoNum type="arabicPeriod"/>
            </a:pPr>
            <a:r>
              <a:rPr lang="en-GB" sz="1000" dirty="0">
                <a:solidFill>
                  <a:schemeClr val="accent5">
                    <a:lumMod val="75000"/>
                  </a:schemeClr>
                </a:solidFill>
                <a:latin typeface="Calibri Light" panose="020F0302020204030204" pitchFamily="34" charset="0"/>
                <a:cs typeface="Calibri Light" panose="020F0302020204030204" pitchFamily="34" charset="0"/>
              </a:rPr>
              <a:t>Status of Services for the Identification, Protection, Conservation and Presentation of Natural and Cultural Heritage </a:t>
            </a:r>
          </a:p>
          <a:p>
            <a:pPr marL="806450" indent="-269875" fontAlgn="base">
              <a:spcBef>
                <a:spcPts val="1000"/>
              </a:spcBef>
              <a:spcAft>
                <a:spcPct val="0"/>
              </a:spcAft>
              <a:buClr>
                <a:schemeClr val="accent5">
                  <a:lumMod val="75000"/>
                </a:schemeClr>
              </a:buClr>
              <a:buSzPct val="110000"/>
              <a:buFont typeface="+mj-lt"/>
              <a:buAutoNum type="arabicPeriod"/>
            </a:pPr>
            <a:r>
              <a:rPr lang="en-GB" sz="1000" dirty="0">
                <a:solidFill>
                  <a:schemeClr val="accent5">
                    <a:lumMod val="75000"/>
                  </a:schemeClr>
                </a:solidFill>
                <a:latin typeface="Calibri Light" panose="020F0302020204030204" pitchFamily="34" charset="0"/>
                <a:cs typeface="Calibri Light" panose="020F0302020204030204" pitchFamily="34" charset="0"/>
              </a:rPr>
              <a:t>Financial Status and Human Resources</a:t>
            </a:r>
          </a:p>
          <a:p>
            <a:pPr marL="806450" indent="-269875" fontAlgn="base">
              <a:spcBef>
                <a:spcPts val="1000"/>
              </a:spcBef>
              <a:spcAft>
                <a:spcPct val="0"/>
              </a:spcAft>
              <a:buClr>
                <a:schemeClr val="accent5">
                  <a:lumMod val="75000"/>
                </a:schemeClr>
              </a:buClr>
              <a:buSzPct val="110000"/>
              <a:buFont typeface="+mj-lt"/>
              <a:buAutoNum type="arabicPeriod"/>
            </a:pPr>
            <a:r>
              <a:rPr lang="en-GB" sz="1000" dirty="0">
                <a:solidFill>
                  <a:schemeClr val="accent5">
                    <a:lumMod val="75000"/>
                  </a:schemeClr>
                </a:solidFill>
                <a:latin typeface="Calibri Light" panose="020F0302020204030204" pitchFamily="34" charset="0"/>
                <a:cs typeface="Calibri Light" panose="020F0302020204030204" pitchFamily="34" charset="0"/>
              </a:rPr>
              <a:t>Capacity Development</a:t>
            </a:r>
          </a:p>
          <a:p>
            <a:pPr marL="806450" indent="-269875" fontAlgn="base">
              <a:spcBef>
                <a:spcPts val="1000"/>
              </a:spcBef>
              <a:spcAft>
                <a:spcPct val="0"/>
              </a:spcAft>
              <a:buClr>
                <a:schemeClr val="accent5">
                  <a:lumMod val="75000"/>
                </a:schemeClr>
              </a:buClr>
              <a:buSzPct val="110000"/>
              <a:buFont typeface="+mj-lt"/>
              <a:buAutoNum type="arabicPeriod"/>
            </a:pPr>
            <a:r>
              <a:rPr lang="en-GB" sz="1000" dirty="0">
                <a:solidFill>
                  <a:schemeClr val="accent5">
                    <a:lumMod val="75000"/>
                  </a:schemeClr>
                </a:solidFill>
                <a:latin typeface="Calibri Light" panose="020F0302020204030204" pitchFamily="34" charset="0"/>
                <a:cs typeface="Calibri Light" panose="020F0302020204030204" pitchFamily="34" charset="0"/>
              </a:rPr>
              <a:t>Policy and Resourcing of World Heritage Properties</a:t>
            </a:r>
          </a:p>
          <a:p>
            <a:pPr marL="806450" indent="-269875" fontAlgn="base">
              <a:spcBef>
                <a:spcPts val="1000"/>
              </a:spcBef>
              <a:spcAft>
                <a:spcPct val="0"/>
              </a:spcAft>
              <a:buClr>
                <a:schemeClr val="accent5">
                  <a:lumMod val="75000"/>
                </a:schemeClr>
              </a:buClr>
              <a:buSzPct val="110000"/>
              <a:buFont typeface="+mj-lt"/>
              <a:buAutoNum type="arabicPeriod"/>
            </a:pPr>
            <a:r>
              <a:rPr lang="en-GB" sz="1000" dirty="0">
                <a:solidFill>
                  <a:schemeClr val="accent5">
                    <a:lumMod val="75000"/>
                  </a:schemeClr>
                </a:solidFill>
                <a:latin typeface="Calibri Light" panose="020F0302020204030204" pitchFamily="34" charset="0"/>
                <a:cs typeface="Calibri Light" panose="020F0302020204030204" pitchFamily="34" charset="0"/>
              </a:rPr>
              <a:t>International Cooperation</a:t>
            </a:r>
          </a:p>
          <a:p>
            <a:pPr marL="806450" indent="-269875" fontAlgn="base">
              <a:spcBef>
                <a:spcPts val="1000"/>
              </a:spcBef>
              <a:spcAft>
                <a:spcPct val="0"/>
              </a:spcAft>
              <a:buClr>
                <a:schemeClr val="accent5">
                  <a:lumMod val="75000"/>
                </a:schemeClr>
              </a:buClr>
              <a:buSzPct val="110000"/>
              <a:buFont typeface="+mj-lt"/>
              <a:buAutoNum type="arabicPeriod"/>
            </a:pPr>
            <a:r>
              <a:rPr lang="en-GB" sz="1000" dirty="0">
                <a:solidFill>
                  <a:schemeClr val="accent5">
                    <a:lumMod val="75000"/>
                  </a:schemeClr>
                </a:solidFill>
                <a:latin typeface="Calibri Light" panose="020F0302020204030204" pitchFamily="34" charset="0"/>
                <a:cs typeface="Calibri Light" panose="020F0302020204030204" pitchFamily="34" charset="0"/>
              </a:rPr>
              <a:t>Education, Information and Awareness Building</a:t>
            </a:r>
          </a:p>
          <a:p>
            <a:pPr marL="806450" indent="-269875" fontAlgn="base">
              <a:spcBef>
                <a:spcPts val="1000"/>
              </a:spcBef>
              <a:spcAft>
                <a:spcPct val="0"/>
              </a:spcAft>
              <a:buClr>
                <a:schemeClr val="accent5">
                  <a:lumMod val="75000"/>
                </a:schemeClr>
              </a:buClr>
              <a:buSzPct val="110000"/>
              <a:buFont typeface="+mj-lt"/>
              <a:buAutoNum type="arabicPeriod"/>
            </a:pPr>
            <a:r>
              <a:rPr lang="en-GB" sz="1000" dirty="0">
                <a:solidFill>
                  <a:schemeClr val="accent5">
                    <a:lumMod val="75000"/>
                  </a:schemeClr>
                </a:solidFill>
                <a:latin typeface="Calibri Light" panose="020F0302020204030204" pitchFamily="34" charset="0"/>
                <a:cs typeface="Calibri Light" panose="020F0302020204030204" pitchFamily="34" charset="0"/>
              </a:rPr>
              <a:t>Conclusions and Recommended Actions</a:t>
            </a:r>
          </a:p>
          <a:p>
            <a:pPr marL="806450" indent="-269875" fontAlgn="base">
              <a:spcBef>
                <a:spcPts val="1000"/>
              </a:spcBef>
              <a:spcAft>
                <a:spcPct val="0"/>
              </a:spcAft>
              <a:buClr>
                <a:schemeClr val="accent5">
                  <a:lumMod val="75000"/>
                </a:schemeClr>
              </a:buClr>
              <a:buSzPct val="110000"/>
              <a:buFont typeface="+mj-lt"/>
              <a:buAutoNum type="arabicPeriod"/>
            </a:pPr>
            <a:r>
              <a:rPr lang="en-GB" sz="1000" dirty="0">
                <a:solidFill>
                  <a:schemeClr val="accent5">
                    <a:lumMod val="75000"/>
                  </a:schemeClr>
                </a:solidFill>
                <a:latin typeface="Calibri Light" panose="020F0302020204030204" pitchFamily="34" charset="0"/>
                <a:cs typeface="Calibri Light" panose="020F0302020204030204" pitchFamily="34" charset="0"/>
              </a:rPr>
              <a:t>Good Practice in the Implementation of the World Heritage Convention</a:t>
            </a:r>
          </a:p>
          <a:p>
            <a:pPr marL="806450" indent="-269875" fontAlgn="base">
              <a:spcBef>
                <a:spcPts val="1000"/>
              </a:spcBef>
              <a:spcAft>
                <a:spcPct val="0"/>
              </a:spcAft>
              <a:buClr>
                <a:schemeClr val="accent5">
                  <a:lumMod val="75000"/>
                </a:schemeClr>
              </a:buClr>
              <a:buSzPct val="110000"/>
              <a:buFont typeface="+mj-lt"/>
              <a:buAutoNum type="arabicPeriod"/>
            </a:pPr>
            <a:r>
              <a:rPr lang="en-GB" sz="1000" dirty="0">
                <a:solidFill>
                  <a:schemeClr val="accent5">
                    <a:lumMod val="75000"/>
                  </a:schemeClr>
                </a:solidFill>
                <a:latin typeface="Calibri Light" panose="020F0302020204030204" pitchFamily="34" charset="0"/>
                <a:cs typeface="Calibri Light" panose="020F0302020204030204" pitchFamily="34" charset="0"/>
              </a:rPr>
              <a:t>Assessment of the Periodic Reporting Exercise</a:t>
            </a:r>
          </a:p>
        </p:txBody>
      </p:sp>
      <p:sp>
        <p:nvSpPr>
          <p:cNvPr id="4" name="CasellaDiTesto 1"/>
          <p:cNvSpPr txBox="1"/>
          <p:nvPr/>
        </p:nvSpPr>
        <p:spPr>
          <a:xfrm rot="16200000">
            <a:off x="-1179382" y="2697071"/>
            <a:ext cx="4230126" cy="369332"/>
          </a:xfrm>
          <a:prstGeom prst="rect">
            <a:avLst/>
          </a:prstGeom>
          <a:solidFill>
            <a:schemeClr val="accent1">
              <a:lumMod val="75000"/>
            </a:schemeClr>
          </a:solidFill>
          <a:ln>
            <a:noFill/>
          </a:ln>
        </p:spPr>
        <p:txBody>
          <a:bodyPr wrap="square" rtlCol="0">
            <a:spAutoFit/>
          </a:bodyPr>
          <a:lstStyle/>
          <a:p>
            <a:pPr algn="ctr" fontAlgn="base">
              <a:spcBef>
                <a:spcPts val="1000"/>
              </a:spcBef>
              <a:spcAft>
                <a:spcPct val="0"/>
              </a:spcAft>
              <a:buClr>
                <a:schemeClr val="accent5">
                  <a:lumMod val="75000"/>
                </a:schemeClr>
              </a:buClr>
              <a:buSzPct val="110000"/>
            </a:pPr>
            <a:r>
              <a:rPr lang="en-GB" b="1" dirty="0">
                <a:solidFill>
                  <a:schemeClr val="bg1"/>
                </a:solidFill>
                <a:latin typeface="Calibri Light" panose="020F0302020204030204" pitchFamily="34" charset="0"/>
                <a:cs typeface="Calibri Light" panose="020F0302020204030204" pitchFamily="34" charset="0"/>
              </a:rPr>
              <a:t>Section I</a:t>
            </a:r>
          </a:p>
        </p:txBody>
      </p:sp>
    </p:spTree>
    <p:extLst>
      <p:ext uri="{BB962C8B-B14F-4D97-AF65-F5344CB8AC3E}">
        <p14:creationId xmlns:p14="http://schemas.microsoft.com/office/powerpoint/2010/main" val="25056667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11945" y="1095375"/>
            <a:ext cx="7617656" cy="3790950"/>
            <a:chOff x="611945" y="1095375"/>
            <a:chExt cx="7617656" cy="3790950"/>
          </a:xfrm>
        </p:grpSpPr>
        <p:pic>
          <p:nvPicPr>
            <p:cNvPr id="12" name="Picture 11"/>
            <p:cNvPicPr/>
            <p:nvPr/>
          </p:nvPicPr>
          <p:blipFill rotWithShape="1">
            <a:blip r:embed="rId3"/>
            <a:srcRect l="9207" t="11680" r="10091" b="27252"/>
            <a:stretch/>
          </p:blipFill>
          <p:spPr bwMode="auto">
            <a:xfrm>
              <a:off x="611945" y="1095375"/>
              <a:ext cx="7617656" cy="3790950"/>
            </a:xfrm>
            <a:prstGeom prst="rect">
              <a:avLst/>
            </a:prstGeom>
            <a:ln>
              <a:noFill/>
            </a:ln>
            <a:extLst>
              <a:ext uri="{53640926-AAD7-44D8-BBD7-CCE9431645EC}">
                <a14:shadowObscured xmlns:a14="http://schemas.microsoft.com/office/drawing/2010/main"/>
              </a:ext>
            </a:extLst>
          </p:spPr>
        </p:pic>
        <p:sp>
          <p:nvSpPr>
            <p:cNvPr id="2" name="Rectangle 1"/>
            <p:cNvSpPr/>
            <p:nvPr/>
          </p:nvSpPr>
          <p:spPr>
            <a:xfrm>
              <a:off x="716720" y="2269147"/>
              <a:ext cx="4586067" cy="5312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CasellaDiTesto 1"/>
          <p:cNvSpPr txBox="1"/>
          <p:nvPr/>
        </p:nvSpPr>
        <p:spPr>
          <a:xfrm>
            <a:off x="533920" y="408299"/>
            <a:ext cx="8628742" cy="338554"/>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cs typeface="Calibri Light" panose="020F0302020204030204" pitchFamily="34" charset="0"/>
              </a:rPr>
              <a:t>第一章：介绍</a:t>
            </a:r>
            <a:endParaRPr lang="en-GB" sz="1600" b="1" dirty="0">
              <a:solidFill>
                <a:schemeClr val="accent3">
                  <a:lumMod val="50000"/>
                </a:schemeClr>
              </a:solidFill>
              <a:cs typeface="Calibri Light" panose="020F0302020204030204" pitchFamily="34" charset="0"/>
            </a:endParaRPr>
          </a:p>
        </p:txBody>
      </p:sp>
      <p:sp>
        <p:nvSpPr>
          <p:cNvPr id="11" name="CasellaDiTesto 1"/>
          <p:cNvSpPr txBox="1"/>
          <p:nvPr/>
        </p:nvSpPr>
        <p:spPr>
          <a:xfrm>
            <a:off x="515258" y="34047"/>
            <a:ext cx="8628742" cy="430887"/>
          </a:xfrm>
          <a:prstGeom prst="rect">
            <a:avLst/>
          </a:prstGeom>
          <a:noFill/>
          <a:ln>
            <a:noFill/>
          </a:ln>
        </p:spPr>
        <p:txBody>
          <a:bodyPr wrap="square" rtlCol="0">
            <a:spAutoFit/>
          </a:bodyPr>
          <a:lstStyle/>
          <a:p>
            <a:r>
              <a:rPr lang="zh-CN" altLang="en-US" sz="2200" b="1" dirty="0">
                <a:solidFill>
                  <a:srgbClr val="61A0DB"/>
                </a:solidFill>
                <a:cs typeface="Calibri" panose="020F0502020204030204" pitchFamily="34" charset="0"/>
              </a:rPr>
              <a:t>第一部分</a:t>
            </a:r>
            <a:endParaRPr lang="en-GB" sz="2200" b="1" dirty="0">
              <a:solidFill>
                <a:srgbClr val="61A0DB"/>
              </a:solidFill>
              <a:latin typeface="+mj-lt"/>
              <a:cs typeface="Calibri" panose="020F0502020204030204" pitchFamily="34" charset="0"/>
            </a:endParaRPr>
          </a:p>
        </p:txBody>
      </p:sp>
      <p:sp>
        <p:nvSpPr>
          <p:cNvPr id="4" name="矩形 3">
            <a:extLst>
              <a:ext uri="{FF2B5EF4-FFF2-40B4-BE49-F238E27FC236}">
                <a16:creationId xmlns:a16="http://schemas.microsoft.com/office/drawing/2014/main" id="{F6EFF04B-0D19-6248-AECE-0B6D96770DB7}"/>
              </a:ext>
            </a:extLst>
          </p:cNvPr>
          <p:cNvSpPr/>
          <p:nvPr/>
        </p:nvSpPr>
        <p:spPr>
          <a:xfrm>
            <a:off x="2336184" y="485243"/>
            <a:ext cx="6141280" cy="523220"/>
          </a:xfrm>
          <a:prstGeom prst="rect">
            <a:avLst/>
          </a:prstGeom>
        </p:spPr>
        <p:txBody>
          <a:bodyPr wrap="square">
            <a:spAutoFit/>
          </a:bodyPr>
          <a:lstStyle/>
          <a:p>
            <a:pPr algn="just"/>
            <a:r>
              <a:rPr lang="zh-CN" altLang="en-US" sz="1400" dirty="0">
                <a:highlight>
                  <a:srgbClr val="FFFF00"/>
                </a:highlight>
                <a:latin typeface="+mn-ea"/>
              </a:rPr>
              <a:t>说明：第一章内容包括待确认的基本信息</a:t>
            </a:r>
            <a:r>
              <a:rPr lang="en-US" altLang="zh-CN" sz="1400" dirty="0">
                <a:highlight>
                  <a:srgbClr val="FFFF00"/>
                </a:highlight>
                <a:latin typeface="+mn-ea"/>
              </a:rPr>
              <a:t>;</a:t>
            </a:r>
            <a:r>
              <a:rPr lang="zh-CN" altLang="en-US" sz="1400" dirty="0">
                <a:highlight>
                  <a:srgbClr val="FFFF00"/>
                </a:highlight>
                <a:latin typeface="+mn-ea"/>
              </a:rPr>
              <a:t>例如缔约国批准</a:t>
            </a:r>
            <a:r>
              <a:rPr lang="en-US" altLang="zh-CN" sz="1400" dirty="0">
                <a:highlight>
                  <a:srgbClr val="FFFF00"/>
                </a:highlight>
                <a:latin typeface="+mn-ea"/>
              </a:rPr>
              <a:t>《</a:t>
            </a:r>
            <a:r>
              <a:rPr lang="zh-CN" altLang="en-US" sz="1400" dirty="0">
                <a:highlight>
                  <a:srgbClr val="FFFF00"/>
                </a:highlight>
                <a:latin typeface="+mn-ea"/>
              </a:rPr>
              <a:t>公约</a:t>
            </a:r>
            <a:r>
              <a:rPr lang="en-US" altLang="zh-CN" sz="1400" dirty="0">
                <a:highlight>
                  <a:srgbClr val="FFFF00"/>
                </a:highlight>
                <a:latin typeface="+mn-ea"/>
              </a:rPr>
              <a:t>》</a:t>
            </a:r>
            <a:r>
              <a:rPr lang="zh-CN" altLang="en-US" sz="1400" dirty="0">
                <a:highlight>
                  <a:srgbClr val="FFFF00"/>
                </a:highlight>
                <a:latin typeface="+mn-ea"/>
              </a:rPr>
              <a:t>的年份，以及谁参与了报告的编写工作（通过咨询等其它方式）。</a:t>
            </a:r>
          </a:p>
        </p:txBody>
      </p:sp>
    </p:spTree>
    <p:extLst>
      <p:ext uri="{BB962C8B-B14F-4D97-AF65-F5344CB8AC3E}">
        <p14:creationId xmlns:p14="http://schemas.microsoft.com/office/powerpoint/2010/main" val="4697576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11945" y="1095375"/>
            <a:ext cx="7617656" cy="3790950"/>
            <a:chOff x="611945" y="1095375"/>
            <a:chExt cx="7617656" cy="3790950"/>
          </a:xfrm>
        </p:grpSpPr>
        <p:pic>
          <p:nvPicPr>
            <p:cNvPr id="12" name="Picture 11"/>
            <p:cNvPicPr/>
            <p:nvPr/>
          </p:nvPicPr>
          <p:blipFill rotWithShape="1">
            <a:blip r:embed="rId3"/>
            <a:srcRect l="9207" t="11680" r="10091" b="27252"/>
            <a:stretch/>
          </p:blipFill>
          <p:spPr bwMode="auto">
            <a:xfrm>
              <a:off x="611945" y="1095375"/>
              <a:ext cx="7617656" cy="3790950"/>
            </a:xfrm>
            <a:prstGeom prst="rect">
              <a:avLst/>
            </a:prstGeom>
            <a:ln>
              <a:noFill/>
            </a:ln>
            <a:extLst>
              <a:ext uri="{53640926-AAD7-44D8-BBD7-CCE9431645EC}">
                <a14:shadowObscured xmlns:a14="http://schemas.microsoft.com/office/drawing/2010/main"/>
              </a:ext>
            </a:extLst>
          </p:spPr>
        </p:pic>
        <p:sp>
          <p:nvSpPr>
            <p:cNvPr id="2" name="Rectangle 1"/>
            <p:cNvSpPr/>
            <p:nvPr/>
          </p:nvSpPr>
          <p:spPr>
            <a:xfrm>
              <a:off x="716720" y="2269147"/>
              <a:ext cx="4586067" cy="5312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CasellaDiTesto 1"/>
          <p:cNvSpPr txBox="1"/>
          <p:nvPr/>
        </p:nvSpPr>
        <p:spPr>
          <a:xfrm>
            <a:off x="515258" y="408299"/>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Chapter 1: </a:t>
            </a:r>
            <a:r>
              <a:rPr lang="en-GB" sz="1400" b="1" dirty="0">
                <a:solidFill>
                  <a:schemeClr val="accent3">
                    <a:lumMod val="50000"/>
                  </a:schemeClr>
                </a:solidFill>
                <a:cs typeface="Calibri Light" panose="020F0302020204030204" pitchFamily="34" charset="0"/>
              </a:rPr>
              <a:t>Introduction</a:t>
            </a:r>
          </a:p>
        </p:txBody>
      </p:sp>
      <p:sp>
        <p:nvSpPr>
          <p:cNvPr id="11" name="CasellaDiTesto 1"/>
          <p:cNvSpPr txBox="1"/>
          <p:nvPr/>
        </p:nvSpPr>
        <p:spPr>
          <a:xfrm>
            <a:off x="515258" y="34047"/>
            <a:ext cx="8628742" cy="430887"/>
          </a:xfrm>
          <a:prstGeom prst="rect">
            <a:avLst/>
          </a:prstGeom>
          <a:noFill/>
          <a:ln>
            <a:noFill/>
          </a:ln>
        </p:spPr>
        <p:txBody>
          <a:bodyPr wrap="square" rtlCol="0">
            <a:spAutoFit/>
          </a:bodyPr>
          <a:lstStyle/>
          <a:p>
            <a:r>
              <a:rPr lang="en-GB" sz="2200" b="1" dirty="0">
                <a:solidFill>
                  <a:srgbClr val="61A0DB"/>
                </a:solidFill>
                <a:latin typeface="+mj-lt"/>
                <a:cs typeface="Calibri" panose="020F0502020204030204" pitchFamily="34" charset="0"/>
              </a:rPr>
              <a:t>Section I</a:t>
            </a:r>
          </a:p>
        </p:txBody>
      </p:sp>
    </p:spTree>
    <p:extLst>
      <p:ext uri="{BB962C8B-B14F-4D97-AF65-F5344CB8AC3E}">
        <p14:creationId xmlns:p14="http://schemas.microsoft.com/office/powerpoint/2010/main" val="15212657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1"/>
          <p:cNvSpPr txBox="1"/>
          <p:nvPr/>
        </p:nvSpPr>
        <p:spPr>
          <a:xfrm>
            <a:off x="543251" y="370975"/>
            <a:ext cx="8628742" cy="338554"/>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latin typeface="+mn-ea"/>
                <a:cs typeface="Calibri Light" panose="020F0302020204030204" pitchFamily="34" charset="0"/>
              </a:rPr>
              <a:t>第二章</a:t>
            </a:r>
            <a:r>
              <a:rPr lang="en-US" sz="1600" b="1" dirty="0">
                <a:solidFill>
                  <a:schemeClr val="accent3">
                    <a:lumMod val="50000"/>
                  </a:schemeClr>
                </a:solidFill>
                <a:latin typeface="+mn-ea"/>
                <a:cs typeface="Calibri Light" panose="020F0302020204030204" pitchFamily="34" charset="0"/>
              </a:rPr>
              <a:t>: </a:t>
            </a:r>
            <a:r>
              <a:rPr lang="zh-CN" altLang="en-US" sz="1600" b="1" dirty="0">
                <a:solidFill>
                  <a:schemeClr val="accent3">
                    <a:lumMod val="50000"/>
                  </a:schemeClr>
                </a:solidFill>
                <a:latin typeface="+mn-ea"/>
                <a:cs typeface="Calibri Light" panose="020F0302020204030204" pitchFamily="34" charset="0"/>
              </a:rPr>
              <a:t>与其他关于保护自然和文化遗产的公约、项目和建议的协同作用</a:t>
            </a:r>
          </a:p>
        </p:txBody>
      </p:sp>
      <p:sp>
        <p:nvSpPr>
          <p:cNvPr id="10" name="CasellaDiTesto 1"/>
          <p:cNvSpPr txBox="1"/>
          <p:nvPr/>
        </p:nvSpPr>
        <p:spPr>
          <a:xfrm>
            <a:off x="515258" y="34047"/>
            <a:ext cx="8628742" cy="430887"/>
          </a:xfrm>
          <a:prstGeom prst="rect">
            <a:avLst/>
          </a:prstGeom>
          <a:noFill/>
          <a:ln>
            <a:noFill/>
          </a:ln>
        </p:spPr>
        <p:txBody>
          <a:bodyPr wrap="square" rtlCol="0">
            <a:spAutoFit/>
          </a:bodyPr>
          <a:lstStyle/>
          <a:p>
            <a:r>
              <a:rPr lang="zh-CN" altLang="en-US" sz="2200" b="1" dirty="0">
                <a:solidFill>
                  <a:srgbClr val="61A0DB"/>
                </a:solidFill>
                <a:cs typeface="Calibri" panose="020F0502020204030204" pitchFamily="34" charset="0"/>
              </a:rPr>
              <a:t>第一部分</a:t>
            </a:r>
            <a:endParaRPr lang="en-GB" sz="2200" b="1" dirty="0">
              <a:solidFill>
                <a:srgbClr val="61A0DB"/>
              </a:solidFill>
              <a:latin typeface="+mj-lt"/>
              <a:cs typeface="Calibri" panose="020F0502020204030204" pitchFamily="34" charset="0"/>
            </a:endParaRPr>
          </a:p>
        </p:txBody>
      </p:sp>
      <p:grpSp>
        <p:nvGrpSpPr>
          <p:cNvPr id="2" name="Group 1"/>
          <p:cNvGrpSpPr/>
          <p:nvPr/>
        </p:nvGrpSpPr>
        <p:grpSpPr>
          <a:xfrm>
            <a:off x="581891" y="651250"/>
            <a:ext cx="7474568" cy="3629805"/>
            <a:chOff x="515258" y="947296"/>
            <a:chExt cx="7915274" cy="3857625"/>
          </a:xfrm>
        </p:grpSpPr>
        <p:pic>
          <p:nvPicPr>
            <p:cNvPr id="5" name="Picture 4"/>
            <p:cNvPicPr/>
            <p:nvPr/>
          </p:nvPicPr>
          <p:blipFill rotWithShape="1">
            <a:blip r:embed="rId3"/>
            <a:srcRect l="9224" t="11354" r="10280" b="23136"/>
            <a:stretch/>
          </p:blipFill>
          <p:spPr bwMode="auto">
            <a:xfrm>
              <a:off x="515258" y="947296"/>
              <a:ext cx="7915274" cy="3857625"/>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630262" y="2213756"/>
              <a:ext cx="4944794" cy="7385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文本框 2">
            <a:extLst>
              <a:ext uri="{FF2B5EF4-FFF2-40B4-BE49-F238E27FC236}">
                <a16:creationId xmlns:a16="http://schemas.microsoft.com/office/drawing/2014/main" id="{7760E4D8-C57A-4916-85BA-B04E2A40DC93}"/>
              </a:ext>
            </a:extLst>
          </p:cNvPr>
          <p:cNvSpPr txBox="1"/>
          <p:nvPr/>
        </p:nvSpPr>
        <p:spPr>
          <a:xfrm>
            <a:off x="361538" y="3990317"/>
            <a:ext cx="7915274" cy="954107"/>
          </a:xfrm>
          <a:prstGeom prst="rect">
            <a:avLst/>
          </a:prstGeom>
          <a:noFill/>
        </p:spPr>
        <p:txBody>
          <a:bodyPr wrap="square" rtlCol="0">
            <a:spAutoFit/>
          </a:bodyPr>
          <a:lstStyle/>
          <a:p>
            <a:pPr algn="just"/>
            <a:r>
              <a:rPr lang="zh-CN" altLang="en-US" sz="1400" dirty="0">
                <a:highlight>
                  <a:srgbClr val="FFFF00"/>
                </a:highlight>
                <a:latin typeface="+mn-ea"/>
              </a:rPr>
              <a:t>说明：收集缔约国参与的协议信息。它提供了世界遗产中心记录在案并可验证或更新的信息，包括多边环境协定和教科文组织保护文化公约；问题还涉及缔约国参与的教科文组织计划，人与生物圈计划，和</a:t>
            </a:r>
            <a:r>
              <a:rPr lang="en-US" altLang="zh-CN" sz="1400" dirty="0">
                <a:highlight>
                  <a:srgbClr val="FFFF00"/>
                </a:highlight>
                <a:latin typeface="+mn-ea"/>
              </a:rPr>
              <a:t>UNSECO</a:t>
            </a:r>
            <a:r>
              <a:rPr lang="zh-CN" altLang="en-US" sz="1400" dirty="0">
                <a:highlight>
                  <a:srgbClr val="FFFF00"/>
                </a:highlight>
                <a:latin typeface="+mn-ea"/>
              </a:rPr>
              <a:t>全球地质公园；还会进一步问及制定国家政策或战略时是否参考</a:t>
            </a:r>
            <a:r>
              <a:rPr lang="en-US" altLang="zh-CN" sz="1400" dirty="0">
                <a:highlight>
                  <a:srgbClr val="FFFF00"/>
                </a:highlight>
                <a:latin typeface="+mn-ea"/>
              </a:rPr>
              <a:t>《</a:t>
            </a:r>
            <a:r>
              <a:rPr lang="zh-CN" altLang="en-US" sz="1400" dirty="0">
                <a:highlight>
                  <a:srgbClr val="FFFF00"/>
                </a:highlight>
                <a:latin typeface="+mn-ea"/>
              </a:rPr>
              <a:t>关于城市历史景观的建议书</a:t>
            </a:r>
            <a:r>
              <a:rPr lang="en-US" altLang="zh-CN" sz="1400" dirty="0">
                <a:highlight>
                  <a:srgbClr val="FFFF00"/>
                </a:highlight>
                <a:latin typeface="+mn-ea"/>
              </a:rPr>
              <a:t>》</a:t>
            </a:r>
            <a:r>
              <a:rPr lang="zh-CN" altLang="en-US" sz="1400" dirty="0">
                <a:highlight>
                  <a:srgbClr val="FFFF00"/>
                </a:highlight>
                <a:latin typeface="+mn-ea"/>
              </a:rPr>
              <a:t>和</a:t>
            </a:r>
            <a:r>
              <a:rPr lang="en-US" altLang="zh-CN" sz="1400" dirty="0">
                <a:highlight>
                  <a:srgbClr val="FFFF00"/>
                </a:highlight>
                <a:latin typeface="+mn-ea"/>
              </a:rPr>
              <a:t>《</a:t>
            </a:r>
            <a:r>
              <a:rPr lang="zh-CN" altLang="en-US" sz="1400" dirty="0">
                <a:highlight>
                  <a:srgbClr val="FFFF00"/>
                </a:highlight>
                <a:latin typeface="+mn-ea"/>
              </a:rPr>
              <a:t>关于在国家层面保护文化与自然遗产的建议</a:t>
            </a:r>
            <a:r>
              <a:rPr lang="en-US" altLang="zh-CN" sz="1400" dirty="0">
                <a:highlight>
                  <a:srgbClr val="FFFF00"/>
                </a:highlight>
                <a:latin typeface="+mn-ea"/>
              </a:rPr>
              <a:t>》</a:t>
            </a:r>
            <a:r>
              <a:rPr lang="zh-CN" altLang="en-US" sz="1400" dirty="0">
                <a:highlight>
                  <a:srgbClr val="FFFF00"/>
                </a:highlight>
                <a:latin typeface="+mn-ea"/>
              </a:rPr>
              <a:t>（</a:t>
            </a:r>
            <a:r>
              <a:rPr lang="en-US" altLang="zh-CN" sz="1400" dirty="0">
                <a:highlight>
                  <a:srgbClr val="FFFF00"/>
                </a:highlight>
                <a:latin typeface="+mn-ea"/>
              </a:rPr>
              <a:t>1972</a:t>
            </a:r>
            <a:r>
              <a:rPr lang="zh-CN" altLang="en-US" sz="1400" dirty="0">
                <a:highlight>
                  <a:srgbClr val="FFFF00"/>
                </a:highlight>
                <a:latin typeface="+mn-ea"/>
              </a:rPr>
              <a:t>）。</a:t>
            </a:r>
          </a:p>
        </p:txBody>
      </p:sp>
    </p:spTree>
    <p:extLst>
      <p:ext uri="{BB962C8B-B14F-4D97-AF65-F5344CB8AC3E}">
        <p14:creationId xmlns:p14="http://schemas.microsoft.com/office/powerpoint/2010/main" val="15445378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1"/>
          <p:cNvSpPr txBox="1"/>
          <p:nvPr/>
        </p:nvSpPr>
        <p:spPr>
          <a:xfrm>
            <a:off x="515258" y="408299"/>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Chapter 2: </a:t>
            </a:r>
            <a:r>
              <a:rPr lang="en-GB" sz="1400" b="1" dirty="0">
                <a:solidFill>
                  <a:schemeClr val="accent3">
                    <a:lumMod val="50000"/>
                  </a:schemeClr>
                </a:solidFill>
                <a:cs typeface="Calibri Light" panose="020F0302020204030204" pitchFamily="34" charset="0"/>
              </a:rPr>
              <a:t>Synergies with other Conventions, Programmes and Recommendations</a:t>
            </a:r>
          </a:p>
        </p:txBody>
      </p:sp>
      <p:sp>
        <p:nvSpPr>
          <p:cNvPr id="10" name="CasellaDiTesto 1"/>
          <p:cNvSpPr txBox="1"/>
          <p:nvPr/>
        </p:nvSpPr>
        <p:spPr>
          <a:xfrm>
            <a:off x="515258" y="34047"/>
            <a:ext cx="8628742" cy="430887"/>
          </a:xfrm>
          <a:prstGeom prst="rect">
            <a:avLst/>
          </a:prstGeom>
          <a:noFill/>
          <a:ln>
            <a:noFill/>
          </a:ln>
        </p:spPr>
        <p:txBody>
          <a:bodyPr wrap="square" rtlCol="0">
            <a:spAutoFit/>
          </a:bodyPr>
          <a:lstStyle/>
          <a:p>
            <a:r>
              <a:rPr lang="en-GB" sz="2200" b="1" dirty="0">
                <a:solidFill>
                  <a:srgbClr val="61A0DB"/>
                </a:solidFill>
                <a:latin typeface="+mj-lt"/>
                <a:cs typeface="Calibri" panose="020F0502020204030204" pitchFamily="34" charset="0"/>
              </a:rPr>
              <a:t>Section I</a:t>
            </a:r>
          </a:p>
        </p:txBody>
      </p:sp>
      <p:grpSp>
        <p:nvGrpSpPr>
          <p:cNvPr id="2" name="Group 1"/>
          <p:cNvGrpSpPr/>
          <p:nvPr/>
        </p:nvGrpSpPr>
        <p:grpSpPr>
          <a:xfrm>
            <a:off x="515258" y="947296"/>
            <a:ext cx="7915274" cy="3857625"/>
            <a:chOff x="515258" y="947296"/>
            <a:chExt cx="7915274" cy="3857625"/>
          </a:xfrm>
        </p:grpSpPr>
        <p:pic>
          <p:nvPicPr>
            <p:cNvPr id="5" name="Picture 4"/>
            <p:cNvPicPr/>
            <p:nvPr/>
          </p:nvPicPr>
          <p:blipFill rotWithShape="1">
            <a:blip r:embed="rId3"/>
            <a:srcRect l="9224" t="11354" r="10280" b="23136"/>
            <a:stretch/>
          </p:blipFill>
          <p:spPr bwMode="auto">
            <a:xfrm>
              <a:off x="515258" y="947296"/>
              <a:ext cx="7915274" cy="3857625"/>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630262" y="2213756"/>
              <a:ext cx="4944794" cy="7385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6149401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51520" y="645365"/>
            <a:ext cx="7586763" cy="3741127"/>
            <a:chOff x="619124" y="839186"/>
            <a:chExt cx="7775199" cy="3980464"/>
          </a:xfrm>
        </p:grpSpPr>
        <p:pic>
          <p:nvPicPr>
            <p:cNvPr id="4" name="Picture 3"/>
            <p:cNvPicPr/>
            <p:nvPr/>
          </p:nvPicPr>
          <p:blipFill rotWithShape="1">
            <a:blip r:embed="rId3"/>
            <a:srcRect l="9335" t="20923" r="10258" b="4684"/>
            <a:stretch/>
          </p:blipFill>
          <p:spPr bwMode="auto">
            <a:xfrm>
              <a:off x="619124" y="839186"/>
              <a:ext cx="7775199" cy="3980464"/>
            </a:xfrm>
            <a:prstGeom prst="rect">
              <a:avLst/>
            </a:prstGeom>
            <a:ln>
              <a:noFill/>
            </a:ln>
            <a:extLst>
              <a:ext uri="{53640926-AAD7-44D8-BBD7-CCE9431645EC}">
                <a14:shadowObscured xmlns:a14="http://schemas.microsoft.com/office/drawing/2010/main"/>
              </a:ext>
            </a:extLst>
          </p:spPr>
        </p:pic>
        <p:sp>
          <p:nvSpPr>
            <p:cNvPr id="8" name="Rectangle 7"/>
            <p:cNvSpPr/>
            <p:nvPr/>
          </p:nvSpPr>
          <p:spPr>
            <a:xfrm>
              <a:off x="730202" y="2074546"/>
              <a:ext cx="6346873" cy="11535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CasellaDiTesto 1"/>
          <p:cNvSpPr txBox="1"/>
          <p:nvPr/>
        </p:nvSpPr>
        <p:spPr>
          <a:xfrm>
            <a:off x="543251" y="408299"/>
            <a:ext cx="8628742" cy="338554"/>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cs typeface="Calibri Light" panose="020F0302020204030204" pitchFamily="34" charset="0"/>
              </a:rPr>
              <a:t>第三章：预备清单</a:t>
            </a:r>
            <a:endParaRPr lang="en-GB" sz="1600" b="1" dirty="0">
              <a:solidFill>
                <a:schemeClr val="accent3">
                  <a:lumMod val="50000"/>
                </a:schemeClr>
              </a:solidFill>
              <a:cs typeface="Calibri Light" panose="020F0302020204030204" pitchFamily="34" charset="0"/>
            </a:endParaRPr>
          </a:p>
        </p:txBody>
      </p:sp>
      <p:sp>
        <p:nvSpPr>
          <p:cNvPr id="7" name="CasellaDiTesto 1"/>
          <p:cNvSpPr txBox="1"/>
          <p:nvPr/>
        </p:nvSpPr>
        <p:spPr>
          <a:xfrm>
            <a:off x="515258" y="34047"/>
            <a:ext cx="8628742" cy="430887"/>
          </a:xfrm>
          <a:prstGeom prst="rect">
            <a:avLst/>
          </a:prstGeom>
          <a:noFill/>
          <a:ln>
            <a:noFill/>
          </a:ln>
        </p:spPr>
        <p:txBody>
          <a:bodyPr wrap="square" rtlCol="0">
            <a:spAutoFit/>
          </a:bodyPr>
          <a:lstStyle/>
          <a:p>
            <a:r>
              <a:rPr lang="zh-CN" altLang="en-US" sz="2200" b="1" dirty="0">
                <a:solidFill>
                  <a:srgbClr val="61A0DB"/>
                </a:solidFill>
                <a:cs typeface="Calibri" panose="020F0502020204030204" pitchFamily="34" charset="0"/>
              </a:rPr>
              <a:t>第一部分</a:t>
            </a:r>
            <a:endParaRPr lang="en-GB" sz="2200" b="1" dirty="0">
              <a:solidFill>
                <a:srgbClr val="61A0DB"/>
              </a:solidFill>
              <a:latin typeface="+mj-lt"/>
              <a:cs typeface="Calibri" panose="020F0502020204030204" pitchFamily="34" charset="0"/>
            </a:endParaRPr>
          </a:p>
        </p:txBody>
      </p:sp>
      <p:sp>
        <p:nvSpPr>
          <p:cNvPr id="9" name="文本框 8">
            <a:extLst>
              <a:ext uri="{FF2B5EF4-FFF2-40B4-BE49-F238E27FC236}">
                <a16:creationId xmlns:a16="http://schemas.microsoft.com/office/drawing/2014/main" id="{2B8430F0-34CB-4355-8C29-731AAE6C8274}"/>
              </a:ext>
            </a:extLst>
          </p:cNvPr>
          <p:cNvSpPr txBox="1"/>
          <p:nvPr/>
        </p:nvSpPr>
        <p:spPr>
          <a:xfrm>
            <a:off x="515257" y="4423261"/>
            <a:ext cx="7915274" cy="523220"/>
          </a:xfrm>
          <a:prstGeom prst="rect">
            <a:avLst/>
          </a:prstGeom>
          <a:noFill/>
        </p:spPr>
        <p:txBody>
          <a:bodyPr wrap="square" rtlCol="0">
            <a:spAutoFit/>
          </a:bodyPr>
          <a:lstStyle/>
          <a:p>
            <a:pPr algn="just"/>
            <a:r>
              <a:rPr lang="zh-CN" altLang="en-US" sz="1400" dirty="0">
                <a:highlight>
                  <a:srgbClr val="FFFF00"/>
                </a:highlight>
                <a:latin typeface="+mn-ea"/>
              </a:rPr>
              <a:t>说明：关注</a:t>
            </a:r>
            <a:r>
              <a:rPr lang="en-US" altLang="zh-CN" sz="1400" dirty="0">
                <a:highlight>
                  <a:srgbClr val="FFFF00"/>
                </a:highlight>
                <a:latin typeface="+mn-ea"/>
              </a:rPr>
              <a:t>《</a:t>
            </a:r>
            <a:r>
              <a:rPr lang="zh-CN" altLang="en-US" sz="1400" dirty="0">
                <a:highlight>
                  <a:srgbClr val="FFFF00"/>
                </a:highlight>
                <a:latin typeface="+mn-ea"/>
              </a:rPr>
              <a:t>预备清单</a:t>
            </a:r>
            <a:r>
              <a:rPr lang="en-US" altLang="zh-CN" sz="1400" dirty="0">
                <a:highlight>
                  <a:srgbClr val="FFFF00"/>
                </a:highlight>
                <a:latin typeface="+mn-ea"/>
              </a:rPr>
              <a:t>》</a:t>
            </a:r>
            <a:r>
              <a:rPr lang="zh-CN" altLang="en-US" sz="1400" dirty="0">
                <a:highlight>
                  <a:srgbClr val="FFFF00"/>
                </a:highlight>
                <a:latin typeface="+mn-ea"/>
              </a:rPr>
              <a:t>。询问编制</a:t>
            </a:r>
            <a:r>
              <a:rPr lang="en-US" altLang="zh-CN" sz="1400" dirty="0">
                <a:highlight>
                  <a:srgbClr val="FFFF00"/>
                </a:highlight>
                <a:latin typeface="+mn-ea"/>
              </a:rPr>
              <a:t>《</a:t>
            </a:r>
            <a:r>
              <a:rPr lang="zh-CN" altLang="en-US" sz="1400" dirty="0">
                <a:highlight>
                  <a:srgbClr val="FFFF00"/>
                </a:highlight>
                <a:latin typeface="+mn-ea"/>
              </a:rPr>
              <a:t>预备清单</a:t>
            </a:r>
            <a:r>
              <a:rPr lang="en-US" altLang="zh-CN" sz="1400" dirty="0">
                <a:highlight>
                  <a:srgbClr val="FFFF00"/>
                </a:highlight>
                <a:latin typeface="+mn-ea"/>
              </a:rPr>
              <a:t>》</a:t>
            </a:r>
            <a:r>
              <a:rPr lang="zh-CN" altLang="en-US" sz="1400" dirty="0">
                <a:highlight>
                  <a:srgbClr val="FFFF00"/>
                </a:highlight>
                <a:latin typeface="+mn-ea"/>
              </a:rPr>
              <a:t>所使用的工具和方法；</a:t>
            </a:r>
            <a:r>
              <a:rPr lang="en-US" altLang="zh-CN" sz="1400" dirty="0">
                <a:highlight>
                  <a:srgbClr val="FFFF00"/>
                </a:highlight>
                <a:latin typeface="+mn-ea"/>
              </a:rPr>
              <a:t>《</a:t>
            </a:r>
            <a:r>
              <a:rPr lang="zh-CN" altLang="en-US" sz="1400" dirty="0">
                <a:highlight>
                  <a:srgbClr val="FFFF00"/>
                </a:highlight>
                <a:latin typeface="+mn-ea"/>
              </a:rPr>
              <a:t>预备清单</a:t>
            </a:r>
            <a:r>
              <a:rPr lang="en-US" altLang="zh-CN" sz="1400" dirty="0">
                <a:highlight>
                  <a:srgbClr val="FFFF00"/>
                </a:highlight>
                <a:latin typeface="+mn-ea"/>
              </a:rPr>
              <a:t>》</a:t>
            </a:r>
            <a:r>
              <a:rPr lang="zh-CN" altLang="en-US" sz="1400" dirty="0">
                <a:highlight>
                  <a:srgbClr val="FFFF00"/>
                </a:highlight>
                <a:latin typeface="+mn-ea"/>
              </a:rPr>
              <a:t>是否采用可持续发展的方法；是否有协同的潜力；</a:t>
            </a:r>
            <a:r>
              <a:rPr lang="en-US" altLang="zh-CN" sz="1400" dirty="0">
                <a:highlight>
                  <a:srgbClr val="FFFF00"/>
                </a:highlight>
                <a:latin typeface="+mn-ea"/>
              </a:rPr>
              <a:t>《</a:t>
            </a:r>
            <a:r>
              <a:rPr lang="zh-CN" altLang="en-US" sz="1400" dirty="0">
                <a:highlight>
                  <a:srgbClr val="FFFF00"/>
                </a:highlight>
                <a:latin typeface="+mn-ea"/>
              </a:rPr>
              <a:t>预备清单</a:t>
            </a:r>
            <a:r>
              <a:rPr lang="en-US" altLang="zh-CN" sz="1400" dirty="0">
                <a:highlight>
                  <a:srgbClr val="FFFF00"/>
                </a:highlight>
                <a:latin typeface="+mn-ea"/>
              </a:rPr>
              <a:t>》</a:t>
            </a:r>
            <a:r>
              <a:rPr lang="zh-CN" altLang="en-US" sz="1400" dirty="0">
                <a:highlight>
                  <a:srgbClr val="FFFF00"/>
                </a:highlight>
                <a:latin typeface="+mn-ea"/>
              </a:rPr>
              <a:t>上的遗产地是否已列入其他公约。</a:t>
            </a:r>
          </a:p>
        </p:txBody>
      </p:sp>
    </p:spTree>
    <p:extLst>
      <p:ext uri="{BB962C8B-B14F-4D97-AF65-F5344CB8AC3E}">
        <p14:creationId xmlns:p14="http://schemas.microsoft.com/office/powerpoint/2010/main" val="2594358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EB0FD16-689C-476C-8309-C7173C257513}"/>
              </a:ext>
            </a:extLst>
          </p:cNvPr>
          <p:cNvSpPr txBox="1"/>
          <p:nvPr/>
        </p:nvSpPr>
        <p:spPr>
          <a:xfrm>
            <a:off x="1835374" y="1448730"/>
            <a:ext cx="5459187" cy="923330"/>
          </a:xfrm>
          <a:prstGeom prst="rect">
            <a:avLst/>
          </a:prstGeom>
          <a:noFill/>
        </p:spPr>
        <p:txBody>
          <a:bodyPr wrap="square" rtlCol="0">
            <a:spAutoFit/>
          </a:bodyPr>
          <a:lstStyle/>
          <a:p>
            <a:pPr algn="ctr"/>
            <a:r>
              <a:rPr lang="en-US" sz="5400" dirty="0">
                <a:solidFill>
                  <a:srgbClr val="2FA0DB"/>
                </a:solidFill>
                <a:latin typeface="Tw Cen MT" panose="020B0602020104020603" pitchFamily="34" charset="0"/>
              </a:rPr>
              <a:t>Module 2</a:t>
            </a:r>
          </a:p>
        </p:txBody>
      </p:sp>
      <p:sp>
        <p:nvSpPr>
          <p:cNvPr id="9" name="TextBox 8">
            <a:extLst>
              <a:ext uri="{FF2B5EF4-FFF2-40B4-BE49-F238E27FC236}">
                <a16:creationId xmlns:a16="http://schemas.microsoft.com/office/drawing/2014/main" id="{4F202974-31A3-4642-B671-F0DBBB7B4663}"/>
              </a:ext>
            </a:extLst>
          </p:cNvPr>
          <p:cNvSpPr txBox="1"/>
          <p:nvPr/>
        </p:nvSpPr>
        <p:spPr>
          <a:xfrm>
            <a:off x="70339" y="2360495"/>
            <a:ext cx="9144000" cy="565539"/>
          </a:xfrm>
          <a:prstGeom prst="rect">
            <a:avLst/>
          </a:prstGeom>
          <a:noFill/>
        </p:spPr>
        <p:txBody>
          <a:bodyPr wrap="square" rtlCol="0">
            <a:spAutoFit/>
          </a:bodyPr>
          <a:lstStyle/>
          <a:p>
            <a:pPr algn="ctr"/>
            <a:r>
              <a:rPr lang="en-US" sz="3075" dirty="0">
                <a:solidFill>
                  <a:schemeClr val="tx1">
                    <a:lumMod val="65000"/>
                    <a:lumOff val="35000"/>
                  </a:schemeClr>
                </a:solidFill>
                <a:latin typeface="Tw Cen MT" panose="020B0602020104020603" pitchFamily="34" charset="0"/>
              </a:rPr>
              <a:t>The Periodic Reporting Questionnaire</a:t>
            </a:r>
          </a:p>
        </p:txBody>
      </p:sp>
      <p:sp>
        <p:nvSpPr>
          <p:cNvPr id="10" name="TextBox 9">
            <a:extLst>
              <a:ext uri="{FF2B5EF4-FFF2-40B4-BE49-F238E27FC236}">
                <a16:creationId xmlns:a16="http://schemas.microsoft.com/office/drawing/2014/main" id="{79BCE1F0-A71E-4D4B-BE6A-A381604C28D2}"/>
              </a:ext>
            </a:extLst>
          </p:cNvPr>
          <p:cNvSpPr txBox="1"/>
          <p:nvPr/>
        </p:nvSpPr>
        <p:spPr>
          <a:xfrm>
            <a:off x="1663631" y="408070"/>
            <a:ext cx="5459187" cy="307777"/>
          </a:xfrm>
          <a:prstGeom prst="rect">
            <a:avLst/>
          </a:prstGeom>
          <a:noFill/>
        </p:spPr>
        <p:txBody>
          <a:bodyPr wrap="square" rtlCol="0">
            <a:spAutoFit/>
          </a:bodyPr>
          <a:lstStyle/>
          <a:p>
            <a:pPr algn="ctr"/>
            <a:r>
              <a:rPr lang="en-US" sz="1400" i="1" dirty="0"/>
              <a:t>Periodic Reporting for the World Heritage Convention</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8993" y="3353084"/>
            <a:ext cx="2406019" cy="1560972"/>
          </a:xfrm>
          <a:prstGeom prst="rect">
            <a:avLst/>
          </a:prstGeom>
        </p:spPr>
      </p:pic>
    </p:spTree>
    <p:extLst>
      <p:ext uri="{BB962C8B-B14F-4D97-AF65-F5344CB8AC3E}">
        <p14:creationId xmlns:p14="http://schemas.microsoft.com/office/powerpoint/2010/main" val="25562951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19124" y="839186"/>
            <a:ext cx="7775199" cy="3980464"/>
            <a:chOff x="619124" y="839186"/>
            <a:chExt cx="7775199" cy="3980464"/>
          </a:xfrm>
        </p:grpSpPr>
        <p:pic>
          <p:nvPicPr>
            <p:cNvPr id="4" name="Picture 3"/>
            <p:cNvPicPr/>
            <p:nvPr/>
          </p:nvPicPr>
          <p:blipFill rotWithShape="1">
            <a:blip r:embed="rId3"/>
            <a:srcRect l="9335" t="20923" r="10258" b="4684"/>
            <a:stretch/>
          </p:blipFill>
          <p:spPr bwMode="auto">
            <a:xfrm>
              <a:off x="619124" y="839186"/>
              <a:ext cx="7775199" cy="3980464"/>
            </a:xfrm>
            <a:prstGeom prst="rect">
              <a:avLst/>
            </a:prstGeom>
            <a:ln>
              <a:noFill/>
            </a:ln>
            <a:extLst>
              <a:ext uri="{53640926-AAD7-44D8-BBD7-CCE9431645EC}">
                <a14:shadowObscured xmlns:a14="http://schemas.microsoft.com/office/drawing/2010/main"/>
              </a:ext>
            </a:extLst>
          </p:spPr>
        </p:pic>
        <p:sp>
          <p:nvSpPr>
            <p:cNvPr id="8" name="Rectangle 7"/>
            <p:cNvSpPr/>
            <p:nvPr/>
          </p:nvSpPr>
          <p:spPr>
            <a:xfrm>
              <a:off x="730202" y="2074546"/>
              <a:ext cx="6346873" cy="11535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CasellaDiTesto 1"/>
          <p:cNvSpPr txBox="1"/>
          <p:nvPr/>
        </p:nvSpPr>
        <p:spPr>
          <a:xfrm>
            <a:off x="515258" y="408299"/>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Chapter 3: Tentative List</a:t>
            </a:r>
            <a:endParaRPr lang="en-GB" sz="1400" b="1" dirty="0">
              <a:solidFill>
                <a:schemeClr val="accent3">
                  <a:lumMod val="50000"/>
                </a:schemeClr>
              </a:solidFill>
              <a:cs typeface="Calibri Light" panose="020F0302020204030204" pitchFamily="34" charset="0"/>
            </a:endParaRPr>
          </a:p>
        </p:txBody>
      </p:sp>
      <p:sp>
        <p:nvSpPr>
          <p:cNvPr id="7" name="CasellaDiTesto 1"/>
          <p:cNvSpPr txBox="1"/>
          <p:nvPr/>
        </p:nvSpPr>
        <p:spPr>
          <a:xfrm>
            <a:off x="515258" y="34047"/>
            <a:ext cx="8628742" cy="430887"/>
          </a:xfrm>
          <a:prstGeom prst="rect">
            <a:avLst/>
          </a:prstGeom>
          <a:noFill/>
          <a:ln>
            <a:noFill/>
          </a:ln>
        </p:spPr>
        <p:txBody>
          <a:bodyPr wrap="square" rtlCol="0">
            <a:spAutoFit/>
          </a:bodyPr>
          <a:lstStyle/>
          <a:p>
            <a:r>
              <a:rPr lang="en-GB" sz="2200" b="1" dirty="0">
                <a:solidFill>
                  <a:srgbClr val="61A0DB"/>
                </a:solidFill>
                <a:latin typeface="+mj-lt"/>
                <a:cs typeface="Calibri" panose="020F0502020204030204" pitchFamily="34" charset="0"/>
              </a:rPr>
              <a:t>Section I</a:t>
            </a:r>
          </a:p>
        </p:txBody>
      </p:sp>
    </p:spTree>
    <p:extLst>
      <p:ext uri="{BB962C8B-B14F-4D97-AF65-F5344CB8AC3E}">
        <p14:creationId xmlns:p14="http://schemas.microsoft.com/office/powerpoint/2010/main" val="3569040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3"/>
          <a:srcRect l="7209" t="8961" r="7915" b="4325"/>
          <a:stretch/>
        </p:blipFill>
        <p:spPr bwMode="auto">
          <a:xfrm>
            <a:off x="935990" y="933450"/>
            <a:ext cx="6550660" cy="3989070"/>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5669279" y="2674620"/>
            <a:ext cx="1623061" cy="2240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asellaDiTesto 1"/>
          <p:cNvSpPr txBox="1"/>
          <p:nvPr/>
        </p:nvSpPr>
        <p:spPr>
          <a:xfrm>
            <a:off x="543251" y="408299"/>
            <a:ext cx="8628742" cy="338554"/>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cs typeface="Calibri Light" panose="020F0302020204030204" pitchFamily="34" charset="0"/>
              </a:rPr>
              <a:t>第三章：预备清单 </a:t>
            </a:r>
            <a:r>
              <a:rPr lang="en-US" sz="1600" b="1" dirty="0">
                <a:solidFill>
                  <a:schemeClr val="accent3">
                    <a:lumMod val="50000"/>
                  </a:schemeClr>
                </a:solidFill>
                <a:cs typeface="Calibri Light" panose="020F0302020204030204" pitchFamily="34" charset="0"/>
              </a:rPr>
              <a:t>– </a:t>
            </a:r>
            <a:r>
              <a:rPr lang="zh-CN" altLang="en-US" sz="1600" dirty="0">
                <a:solidFill>
                  <a:schemeClr val="accent3">
                    <a:lumMod val="50000"/>
                  </a:schemeClr>
                </a:solidFill>
                <a:cs typeface="Calibri Light" panose="020F0302020204030204" pitchFamily="34" charset="0"/>
              </a:rPr>
              <a:t>哪里可以找到您的预备清单</a:t>
            </a:r>
            <a:r>
              <a:rPr lang="en-US" sz="1600" dirty="0">
                <a:solidFill>
                  <a:schemeClr val="accent3">
                    <a:lumMod val="50000"/>
                  </a:schemeClr>
                </a:solidFill>
                <a:latin typeface="Calibri Light" panose="020F0302020204030204" pitchFamily="34" charset="0"/>
                <a:cs typeface="Calibri Light" panose="020F0302020204030204" pitchFamily="34" charset="0"/>
              </a:rPr>
              <a:t>?</a:t>
            </a:r>
            <a:r>
              <a:rPr lang="en-US" altLang="zh-CN" sz="1600" dirty="0">
                <a:solidFill>
                  <a:schemeClr val="accent3">
                    <a:lumMod val="50000"/>
                  </a:schemeClr>
                </a:solidFill>
                <a:latin typeface="Calibri Light" panose="020F0302020204030204" pitchFamily="34" charset="0"/>
                <a:cs typeface="Calibri Light" panose="020F0302020204030204" pitchFamily="34" charset="0"/>
              </a:rPr>
              <a:t>——https://whc.unesco.org/en/tentativelists/ </a:t>
            </a:r>
            <a:endParaRPr lang="en-US" sz="1600" dirty="0">
              <a:solidFill>
                <a:schemeClr val="accent3">
                  <a:lumMod val="50000"/>
                </a:schemeClr>
              </a:solidFill>
              <a:latin typeface="Calibri Light" panose="020F0302020204030204" pitchFamily="34" charset="0"/>
              <a:cs typeface="Calibri Light" panose="020F0302020204030204" pitchFamily="34" charset="0"/>
            </a:endParaRPr>
          </a:p>
        </p:txBody>
      </p:sp>
      <p:sp>
        <p:nvSpPr>
          <p:cNvPr id="9" name="CasellaDiTesto 1"/>
          <p:cNvSpPr txBox="1"/>
          <p:nvPr/>
        </p:nvSpPr>
        <p:spPr>
          <a:xfrm>
            <a:off x="515258" y="34047"/>
            <a:ext cx="8628742" cy="430887"/>
          </a:xfrm>
          <a:prstGeom prst="rect">
            <a:avLst/>
          </a:prstGeom>
          <a:noFill/>
          <a:ln>
            <a:noFill/>
          </a:ln>
        </p:spPr>
        <p:txBody>
          <a:bodyPr wrap="square" rtlCol="0">
            <a:spAutoFit/>
          </a:bodyPr>
          <a:lstStyle/>
          <a:p>
            <a:r>
              <a:rPr lang="zh-CN" altLang="en-US" sz="2200" b="1" dirty="0">
                <a:solidFill>
                  <a:srgbClr val="61A0DB"/>
                </a:solidFill>
                <a:cs typeface="Calibri" panose="020F0502020204030204" pitchFamily="34" charset="0"/>
              </a:rPr>
              <a:t>第一部分</a:t>
            </a:r>
            <a:endParaRPr lang="en-GB" sz="2200" b="1" dirty="0">
              <a:solidFill>
                <a:srgbClr val="61A0DB"/>
              </a:solidFill>
              <a:latin typeface="+mj-lt"/>
              <a:cs typeface="Calibri" panose="020F0502020204030204" pitchFamily="34" charset="0"/>
            </a:endParaRPr>
          </a:p>
        </p:txBody>
      </p:sp>
    </p:spTree>
    <p:extLst>
      <p:ext uri="{BB962C8B-B14F-4D97-AF65-F5344CB8AC3E}">
        <p14:creationId xmlns:p14="http://schemas.microsoft.com/office/powerpoint/2010/main" val="29509740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3"/>
          <a:srcRect l="7209" t="8961" r="7915" b="4325"/>
          <a:stretch/>
        </p:blipFill>
        <p:spPr bwMode="auto">
          <a:xfrm>
            <a:off x="935990" y="933450"/>
            <a:ext cx="6550660" cy="3989070"/>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5669279" y="2674620"/>
            <a:ext cx="1623061" cy="2240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asellaDiTesto 1"/>
          <p:cNvSpPr txBox="1"/>
          <p:nvPr/>
        </p:nvSpPr>
        <p:spPr>
          <a:xfrm>
            <a:off x="515258" y="408299"/>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Chapter 3: Tentative List – </a:t>
            </a:r>
            <a:r>
              <a:rPr lang="en-US" sz="1400" dirty="0">
                <a:solidFill>
                  <a:schemeClr val="accent3">
                    <a:lumMod val="50000"/>
                  </a:schemeClr>
                </a:solidFill>
                <a:latin typeface="Calibri Light" panose="020F0302020204030204" pitchFamily="34" charset="0"/>
                <a:cs typeface="Calibri Light" panose="020F0302020204030204" pitchFamily="34" charset="0"/>
              </a:rPr>
              <a:t>Where to find your Tentative List?</a:t>
            </a:r>
            <a:endParaRPr lang="en-GB" sz="1400" dirty="0">
              <a:solidFill>
                <a:schemeClr val="accent3">
                  <a:lumMod val="50000"/>
                </a:schemeClr>
              </a:solidFill>
              <a:latin typeface="Calibri Light" panose="020F0302020204030204" pitchFamily="34" charset="0"/>
              <a:cs typeface="Calibri Light" panose="020F0302020204030204" pitchFamily="34" charset="0"/>
            </a:endParaRPr>
          </a:p>
        </p:txBody>
      </p:sp>
      <p:sp>
        <p:nvSpPr>
          <p:cNvPr id="9" name="CasellaDiTesto 1"/>
          <p:cNvSpPr txBox="1"/>
          <p:nvPr/>
        </p:nvSpPr>
        <p:spPr>
          <a:xfrm>
            <a:off x="515258" y="34047"/>
            <a:ext cx="8628742" cy="430887"/>
          </a:xfrm>
          <a:prstGeom prst="rect">
            <a:avLst/>
          </a:prstGeom>
          <a:noFill/>
          <a:ln>
            <a:noFill/>
          </a:ln>
        </p:spPr>
        <p:txBody>
          <a:bodyPr wrap="square" rtlCol="0">
            <a:spAutoFit/>
          </a:bodyPr>
          <a:lstStyle/>
          <a:p>
            <a:r>
              <a:rPr lang="en-GB" sz="2200" b="1" dirty="0">
                <a:solidFill>
                  <a:srgbClr val="61A0DB"/>
                </a:solidFill>
                <a:latin typeface="+mj-lt"/>
                <a:cs typeface="Calibri" panose="020F0502020204030204" pitchFamily="34" charset="0"/>
              </a:rPr>
              <a:t>Section I</a:t>
            </a:r>
          </a:p>
        </p:txBody>
      </p:sp>
    </p:spTree>
    <p:extLst>
      <p:ext uri="{BB962C8B-B14F-4D97-AF65-F5344CB8AC3E}">
        <p14:creationId xmlns:p14="http://schemas.microsoft.com/office/powerpoint/2010/main" val="32410332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15257" y="716076"/>
            <a:ext cx="7810500" cy="3893820"/>
            <a:chOff x="515258" y="867761"/>
            <a:chExt cx="7810500" cy="3893820"/>
          </a:xfrm>
        </p:grpSpPr>
        <p:pic>
          <p:nvPicPr>
            <p:cNvPr id="4" name="Picture 3"/>
            <p:cNvPicPr/>
            <p:nvPr/>
          </p:nvPicPr>
          <p:blipFill rotWithShape="1">
            <a:blip r:embed="rId3"/>
            <a:srcRect l="8764" t="20879" r="10596" b="9301"/>
            <a:stretch/>
          </p:blipFill>
          <p:spPr bwMode="auto">
            <a:xfrm>
              <a:off x="515258" y="867761"/>
              <a:ext cx="7810500" cy="3893820"/>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657224" y="2274569"/>
              <a:ext cx="6393181" cy="75438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CasellaDiTesto 1"/>
          <p:cNvSpPr txBox="1"/>
          <p:nvPr/>
        </p:nvSpPr>
        <p:spPr>
          <a:xfrm>
            <a:off x="524589" y="408299"/>
            <a:ext cx="8628742" cy="338554"/>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cs typeface="Calibri Light" panose="020F0302020204030204" pitchFamily="34" charset="0"/>
              </a:rPr>
              <a:t>第四章：申报</a:t>
            </a:r>
            <a:endParaRPr lang="en-GB" sz="1600" dirty="0">
              <a:solidFill>
                <a:schemeClr val="accent3">
                  <a:lumMod val="50000"/>
                </a:schemeClr>
              </a:solidFill>
              <a:latin typeface="Calibri Light" panose="020F0302020204030204" pitchFamily="34" charset="0"/>
              <a:cs typeface="Calibri Light" panose="020F0302020204030204" pitchFamily="34" charset="0"/>
            </a:endParaRPr>
          </a:p>
        </p:txBody>
      </p:sp>
      <p:sp>
        <p:nvSpPr>
          <p:cNvPr id="7" name="CasellaDiTesto 1"/>
          <p:cNvSpPr txBox="1"/>
          <p:nvPr/>
        </p:nvSpPr>
        <p:spPr>
          <a:xfrm>
            <a:off x="515258" y="34047"/>
            <a:ext cx="8628742" cy="430887"/>
          </a:xfrm>
          <a:prstGeom prst="rect">
            <a:avLst/>
          </a:prstGeom>
          <a:noFill/>
          <a:ln>
            <a:noFill/>
          </a:ln>
        </p:spPr>
        <p:txBody>
          <a:bodyPr wrap="square" rtlCol="0">
            <a:spAutoFit/>
          </a:bodyPr>
          <a:lstStyle/>
          <a:p>
            <a:r>
              <a:rPr lang="zh-CN" altLang="en-US" sz="2200" b="1" dirty="0">
                <a:solidFill>
                  <a:srgbClr val="61A0DB"/>
                </a:solidFill>
                <a:cs typeface="Calibri" panose="020F0502020204030204" pitchFamily="34" charset="0"/>
              </a:rPr>
              <a:t>第一部分</a:t>
            </a:r>
            <a:endParaRPr lang="en-GB" sz="2200" b="1" dirty="0">
              <a:solidFill>
                <a:srgbClr val="61A0DB"/>
              </a:solidFill>
              <a:latin typeface="+mj-lt"/>
              <a:cs typeface="Calibri" panose="020F0502020204030204" pitchFamily="34" charset="0"/>
            </a:endParaRPr>
          </a:p>
        </p:txBody>
      </p:sp>
      <p:sp>
        <p:nvSpPr>
          <p:cNvPr id="8" name="文本框 7">
            <a:extLst>
              <a:ext uri="{FF2B5EF4-FFF2-40B4-BE49-F238E27FC236}">
                <a16:creationId xmlns:a16="http://schemas.microsoft.com/office/drawing/2014/main" id="{C70E7ACF-D610-413D-83BC-F33D99EE94E5}"/>
              </a:ext>
            </a:extLst>
          </p:cNvPr>
          <p:cNvSpPr txBox="1"/>
          <p:nvPr/>
        </p:nvSpPr>
        <p:spPr>
          <a:xfrm>
            <a:off x="515257" y="4609896"/>
            <a:ext cx="7915274" cy="523220"/>
          </a:xfrm>
          <a:prstGeom prst="rect">
            <a:avLst/>
          </a:prstGeom>
          <a:noFill/>
        </p:spPr>
        <p:txBody>
          <a:bodyPr wrap="square" rtlCol="0">
            <a:spAutoFit/>
          </a:bodyPr>
          <a:lstStyle/>
          <a:p>
            <a:pPr algn="just"/>
            <a:r>
              <a:rPr lang="zh-CN" altLang="en-US" sz="1400" dirty="0">
                <a:highlight>
                  <a:srgbClr val="FFFF00"/>
                </a:highlight>
                <a:latin typeface="+mn-ea"/>
              </a:rPr>
              <a:t>说明：询问申报过程是否具有包容性，谁参与了这一过程；缔约国对世界遗产的态度（即：认为列入</a:t>
            </a:r>
            <a:r>
              <a:rPr lang="en-US" altLang="zh-CN" sz="1400" dirty="0">
                <a:highlight>
                  <a:srgbClr val="FFFF00"/>
                </a:highlight>
                <a:latin typeface="+mn-ea"/>
              </a:rPr>
              <a:t>《</a:t>
            </a:r>
            <a:r>
              <a:rPr lang="zh-CN" altLang="en-US" sz="1400" dirty="0">
                <a:highlight>
                  <a:srgbClr val="FFFF00"/>
                </a:highlight>
                <a:latin typeface="+mn-ea"/>
              </a:rPr>
              <a:t>名录</a:t>
            </a:r>
            <a:r>
              <a:rPr lang="en-US" altLang="zh-CN" sz="1400" dirty="0">
                <a:highlight>
                  <a:srgbClr val="FFFF00"/>
                </a:highlight>
                <a:latin typeface="+mn-ea"/>
              </a:rPr>
              <a:t>》</a:t>
            </a:r>
            <a:r>
              <a:rPr lang="zh-CN" altLang="en-US" sz="1400" dirty="0">
                <a:highlight>
                  <a:srgbClr val="FFFF00"/>
                </a:highlight>
                <a:latin typeface="+mn-ea"/>
              </a:rPr>
              <a:t>的益处）；如果列入</a:t>
            </a:r>
            <a:r>
              <a:rPr lang="en-US" altLang="zh-CN" sz="1400" dirty="0">
                <a:highlight>
                  <a:srgbClr val="FFFF00"/>
                </a:highlight>
                <a:latin typeface="+mn-ea"/>
              </a:rPr>
              <a:t>《</a:t>
            </a:r>
            <a:r>
              <a:rPr lang="zh-CN" altLang="en-US" sz="1400" dirty="0">
                <a:highlight>
                  <a:srgbClr val="FFFF00"/>
                </a:highlight>
                <a:latin typeface="+mn-ea"/>
              </a:rPr>
              <a:t>名录</a:t>
            </a:r>
            <a:r>
              <a:rPr lang="en-US" altLang="zh-CN" sz="1400" dirty="0">
                <a:highlight>
                  <a:srgbClr val="FFFF00"/>
                </a:highlight>
                <a:latin typeface="+mn-ea"/>
              </a:rPr>
              <a:t>》</a:t>
            </a:r>
            <a:r>
              <a:rPr lang="zh-CN" altLang="en-US" sz="1400" dirty="0">
                <a:highlight>
                  <a:srgbClr val="FFFF00"/>
                </a:highlight>
                <a:latin typeface="+mn-ea"/>
              </a:rPr>
              <a:t>将如何支持可持续发展。</a:t>
            </a:r>
          </a:p>
        </p:txBody>
      </p:sp>
    </p:spTree>
    <p:extLst>
      <p:ext uri="{BB962C8B-B14F-4D97-AF65-F5344CB8AC3E}">
        <p14:creationId xmlns:p14="http://schemas.microsoft.com/office/powerpoint/2010/main" val="21634275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15258" y="867761"/>
            <a:ext cx="7810500" cy="3893820"/>
            <a:chOff x="515258" y="867761"/>
            <a:chExt cx="7810500" cy="3893820"/>
          </a:xfrm>
        </p:grpSpPr>
        <p:pic>
          <p:nvPicPr>
            <p:cNvPr id="4" name="Picture 3"/>
            <p:cNvPicPr/>
            <p:nvPr/>
          </p:nvPicPr>
          <p:blipFill rotWithShape="1">
            <a:blip r:embed="rId3"/>
            <a:srcRect l="8764" t="20879" r="10596" b="9301"/>
            <a:stretch/>
          </p:blipFill>
          <p:spPr bwMode="auto">
            <a:xfrm>
              <a:off x="515258" y="867761"/>
              <a:ext cx="7810500" cy="3893820"/>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657224" y="2274569"/>
              <a:ext cx="6393181" cy="75438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CasellaDiTesto 1"/>
          <p:cNvSpPr txBox="1"/>
          <p:nvPr/>
        </p:nvSpPr>
        <p:spPr>
          <a:xfrm>
            <a:off x="515258" y="408299"/>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Chapter 4: Nominations</a:t>
            </a:r>
            <a:endParaRPr lang="en-GB" sz="1400" dirty="0">
              <a:solidFill>
                <a:schemeClr val="accent3">
                  <a:lumMod val="50000"/>
                </a:schemeClr>
              </a:solidFill>
              <a:latin typeface="Calibri Light" panose="020F0302020204030204" pitchFamily="34" charset="0"/>
              <a:cs typeface="Calibri Light" panose="020F0302020204030204" pitchFamily="34" charset="0"/>
            </a:endParaRPr>
          </a:p>
        </p:txBody>
      </p:sp>
      <p:sp>
        <p:nvSpPr>
          <p:cNvPr id="7" name="CasellaDiTesto 1"/>
          <p:cNvSpPr txBox="1"/>
          <p:nvPr/>
        </p:nvSpPr>
        <p:spPr>
          <a:xfrm>
            <a:off x="515258" y="34047"/>
            <a:ext cx="8628742" cy="430887"/>
          </a:xfrm>
          <a:prstGeom prst="rect">
            <a:avLst/>
          </a:prstGeom>
          <a:noFill/>
          <a:ln>
            <a:noFill/>
          </a:ln>
        </p:spPr>
        <p:txBody>
          <a:bodyPr wrap="square" rtlCol="0">
            <a:spAutoFit/>
          </a:bodyPr>
          <a:lstStyle/>
          <a:p>
            <a:r>
              <a:rPr lang="en-GB" sz="2200" b="1" dirty="0">
                <a:solidFill>
                  <a:srgbClr val="61A0DB"/>
                </a:solidFill>
                <a:latin typeface="+mj-lt"/>
                <a:cs typeface="Calibri" panose="020F0502020204030204" pitchFamily="34" charset="0"/>
              </a:rPr>
              <a:t>Section I</a:t>
            </a:r>
          </a:p>
        </p:txBody>
      </p:sp>
    </p:spTree>
    <p:extLst>
      <p:ext uri="{BB962C8B-B14F-4D97-AF65-F5344CB8AC3E}">
        <p14:creationId xmlns:p14="http://schemas.microsoft.com/office/powerpoint/2010/main" val="21185258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srcRect l="8764" t="1871" r="10604" b="5575"/>
          <a:stretch/>
        </p:blipFill>
        <p:spPr bwMode="auto">
          <a:xfrm>
            <a:off x="670560" y="755661"/>
            <a:ext cx="7121798" cy="3766463"/>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786938" y="1869272"/>
            <a:ext cx="5867400" cy="14558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ular Callout 1"/>
          <p:cNvSpPr/>
          <p:nvPr/>
        </p:nvSpPr>
        <p:spPr>
          <a:xfrm>
            <a:off x="6801848" y="645053"/>
            <a:ext cx="1671592" cy="562599"/>
          </a:xfrm>
          <a:prstGeom prst="wedgeRectCallout">
            <a:avLst>
              <a:gd name="adj1" fmla="val -33297"/>
              <a:gd name="adj2" fmla="val 7690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latin typeface="+mn-ea"/>
              </a:rPr>
              <a:t>一般政策的制定</a:t>
            </a:r>
            <a:r>
              <a:rPr lang="en-US" altLang="zh-CN" sz="1200" b="1" dirty="0">
                <a:solidFill>
                  <a:schemeClr val="tx1"/>
                </a:solidFill>
                <a:latin typeface="+mn-ea"/>
              </a:rPr>
              <a:t>=</a:t>
            </a:r>
            <a:r>
              <a:rPr lang="zh-CN" altLang="en-US" sz="1200" b="1" dirty="0">
                <a:solidFill>
                  <a:schemeClr val="tx1"/>
                </a:solidFill>
                <a:latin typeface="+mn-ea"/>
              </a:rPr>
              <a:t>缔约国的所有文化和自然遗产。</a:t>
            </a:r>
            <a:endParaRPr lang="en-GB" sz="1200" b="1" dirty="0">
              <a:solidFill>
                <a:schemeClr val="tx1"/>
              </a:solidFill>
              <a:latin typeface="+mn-ea"/>
            </a:endParaRPr>
          </a:p>
        </p:txBody>
      </p:sp>
      <p:sp>
        <p:nvSpPr>
          <p:cNvPr id="7" name="CasellaDiTesto 1"/>
          <p:cNvSpPr txBox="1"/>
          <p:nvPr/>
        </p:nvSpPr>
        <p:spPr>
          <a:xfrm>
            <a:off x="602022" y="429931"/>
            <a:ext cx="8628742" cy="713016"/>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latin typeface="+mn-ea"/>
                <a:cs typeface="Calibri Light" panose="020F0302020204030204" pitchFamily="34" charset="0"/>
              </a:rPr>
              <a:t>第五章：一般政策制定</a:t>
            </a:r>
            <a:endParaRPr lang="en-GB" sz="1600" b="1" dirty="0">
              <a:solidFill>
                <a:schemeClr val="accent3">
                  <a:lumMod val="50000"/>
                </a:schemeClr>
              </a:solidFill>
              <a:latin typeface="+mn-ea"/>
              <a:cs typeface="Calibri Light" panose="020F0302020204030204" pitchFamily="34" charset="0"/>
            </a:endParaRPr>
          </a:p>
          <a:p>
            <a:pPr fontAlgn="base">
              <a:spcBef>
                <a:spcPts val="1000"/>
              </a:spcBef>
              <a:spcAft>
                <a:spcPct val="0"/>
              </a:spcAft>
              <a:buClr>
                <a:schemeClr val="accent3">
                  <a:lumMod val="50000"/>
                </a:schemeClr>
              </a:buClr>
              <a:buSzPct val="100000"/>
            </a:pPr>
            <a:endParaRPr lang="en-US" sz="1600" b="1" dirty="0">
              <a:solidFill>
                <a:schemeClr val="accent3">
                  <a:lumMod val="50000"/>
                </a:schemeClr>
              </a:solidFill>
              <a:latin typeface="+mn-ea"/>
              <a:cs typeface="Calibri Light" panose="020F0302020204030204" pitchFamily="34" charset="0"/>
            </a:endParaRPr>
          </a:p>
        </p:txBody>
      </p:sp>
      <p:sp>
        <p:nvSpPr>
          <p:cNvPr id="8" name="CasellaDiTesto 1"/>
          <p:cNvSpPr txBox="1"/>
          <p:nvPr/>
        </p:nvSpPr>
        <p:spPr>
          <a:xfrm>
            <a:off x="589906" y="34047"/>
            <a:ext cx="8628742" cy="430887"/>
          </a:xfrm>
          <a:prstGeom prst="rect">
            <a:avLst/>
          </a:prstGeom>
          <a:noFill/>
          <a:ln>
            <a:noFill/>
          </a:ln>
        </p:spPr>
        <p:txBody>
          <a:bodyPr wrap="square" rtlCol="0">
            <a:spAutoFit/>
          </a:bodyPr>
          <a:lstStyle/>
          <a:p>
            <a:r>
              <a:rPr lang="zh-CN" altLang="en-US" sz="2200" b="1" dirty="0">
                <a:solidFill>
                  <a:srgbClr val="61A0DB"/>
                </a:solidFill>
                <a:cs typeface="Calibri" panose="020F0502020204030204" pitchFamily="34" charset="0"/>
              </a:rPr>
              <a:t>第一部分</a:t>
            </a:r>
            <a:endParaRPr lang="en-GB" sz="2200" b="1" dirty="0">
              <a:solidFill>
                <a:srgbClr val="61A0DB"/>
              </a:solidFill>
              <a:latin typeface="+mj-lt"/>
              <a:cs typeface="Calibri" panose="020F0502020204030204" pitchFamily="34" charset="0"/>
            </a:endParaRPr>
          </a:p>
        </p:txBody>
      </p:sp>
      <p:sp>
        <p:nvSpPr>
          <p:cNvPr id="9" name="文本框 8">
            <a:extLst>
              <a:ext uri="{FF2B5EF4-FFF2-40B4-BE49-F238E27FC236}">
                <a16:creationId xmlns:a16="http://schemas.microsoft.com/office/drawing/2014/main" id="{F503E944-FD8D-436A-B8BD-090D87486191}"/>
              </a:ext>
            </a:extLst>
          </p:cNvPr>
          <p:cNvSpPr txBox="1"/>
          <p:nvPr/>
        </p:nvSpPr>
        <p:spPr>
          <a:xfrm>
            <a:off x="558166" y="4420735"/>
            <a:ext cx="7915274" cy="738664"/>
          </a:xfrm>
          <a:prstGeom prst="rect">
            <a:avLst/>
          </a:prstGeom>
          <a:noFill/>
        </p:spPr>
        <p:txBody>
          <a:bodyPr wrap="square" rtlCol="0">
            <a:spAutoFit/>
          </a:bodyPr>
          <a:lstStyle/>
          <a:p>
            <a:pPr algn="just"/>
            <a:r>
              <a:rPr lang="zh-CN" altLang="en-US" sz="1400" dirty="0">
                <a:highlight>
                  <a:srgbClr val="FFFF00"/>
                </a:highlight>
                <a:latin typeface="+mn-ea"/>
              </a:rPr>
              <a:t>说明：审视遗产保护的法律框架及其实施的有效性。将问及缔约国的主要立法及其是否能够执行；遗产保护是否被纳入国家可持续发展战略，是否使用</a:t>
            </a:r>
            <a:r>
              <a:rPr lang="en-US" altLang="zh-CN" sz="1400" dirty="0">
                <a:highlight>
                  <a:srgbClr val="FFFF00"/>
                </a:highlight>
                <a:latin typeface="+mn-ea"/>
              </a:rPr>
              <a:t>《</a:t>
            </a:r>
            <a:r>
              <a:rPr lang="zh-CN" altLang="en-US" sz="1400" dirty="0">
                <a:highlight>
                  <a:srgbClr val="FFFF00"/>
                </a:highlight>
                <a:latin typeface="+mn-ea"/>
              </a:rPr>
              <a:t>关于城市历史景观的建议书</a:t>
            </a:r>
            <a:r>
              <a:rPr lang="en-US" altLang="zh-CN" sz="1400" dirty="0">
                <a:highlight>
                  <a:srgbClr val="FFFF00"/>
                </a:highlight>
                <a:latin typeface="+mn-ea"/>
              </a:rPr>
              <a:t>》</a:t>
            </a:r>
            <a:r>
              <a:rPr lang="zh-CN" altLang="en-US" sz="1400" dirty="0">
                <a:highlight>
                  <a:srgbClr val="FFFF00"/>
                </a:highlight>
                <a:latin typeface="+mn-ea"/>
              </a:rPr>
              <a:t>，以及是否使用世界遗产委员会的战略或政策来制定国家政策或战略。</a:t>
            </a:r>
          </a:p>
        </p:txBody>
      </p:sp>
    </p:spTree>
    <p:extLst>
      <p:ext uri="{BB962C8B-B14F-4D97-AF65-F5344CB8AC3E}">
        <p14:creationId xmlns:p14="http://schemas.microsoft.com/office/powerpoint/2010/main" val="32376204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srcRect l="8764" t="1871" r="10604" b="5575"/>
          <a:stretch/>
        </p:blipFill>
        <p:spPr bwMode="auto">
          <a:xfrm>
            <a:off x="548640" y="944562"/>
            <a:ext cx="7277100" cy="4031298"/>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670560" y="2133600"/>
            <a:ext cx="5867400" cy="15392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ular Callout 1"/>
          <p:cNvSpPr/>
          <p:nvPr/>
        </p:nvSpPr>
        <p:spPr>
          <a:xfrm>
            <a:off x="6758940" y="259080"/>
            <a:ext cx="1714500" cy="1059180"/>
          </a:xfrm>
          <a:prstGeom prst="wedgeRect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General policy development = all cultural and natural heritage in the State Party</a:t>
            </a:r>
            <a:endParaRPr lang="en-GB" sz="1200" dirty="0">
              <a:solidFill>
                <a:schemeClr val="tx1"/>
              </a:solidFill>
            </a:endParaRPr>
          </a:p>
        </p:txBody>
      </p:sp>
      <p:sp>
        <p:nvSpPr>
          <p:cNvPr id="7" name="CasellaDiTesto 1"/>
          <p:cNvSpPr txBox="1"/>
          <p:nvPr/>
        </p:nvSpPr>
        <p:spPr>
          <a:xfrm>
            <a:off x="515258" y="408299"/>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Chapter 5: General Policy Development</a:t>
            </a:r>
          </a:p>
        </p:txBody>
      </p:sp>
      <p:sp>
        <p:nvSpPr>
          <p:cNvPr id="8" name="CasellaDiTesto 1"/>
          <p:cNvSpPr txBox="1"/>
          <p:nvPr/>
        </p:nvSpPr>
        <p:spPr>
          <a:xfrm>
            <a:off x="515258" y="34047"/>
            <a:ext cx="8628742" cy="430887"/>
          </a:xfrm>
          <a:prstGeom prst="rect">
            <a:avLst/>
          </a:prstGeom>
          <a:noFill/>
          <a:ln>
            <a:noFill/>
          </a:ln>
        </p:spPr>
        <p:txBody>
          <a:bodyPr wrap="square" rtlCol="0">
            <a:spAutoFit/>
          </a:bodyPr>
          <a:lstStyle/>
          <a:p>
            <a:r>
              <a:rPr lang="en-GB" sz="2200" b="1" dirty="0">
                <a:solidFill>
                  <a:srgbClr val="61A0DB"/>
                </a:solidFill>
                <a:latin typeface="+mj-lt"/>
                <a:cs typeface="Calibri" panose="020F0502020204030204" pitchFamily="34" charset="0"/>
              </a:rPr>
              <a:t>Section I</a:t>
            </a:r>
          </a:p>
        </p:txBody>
      </p:sp>
    </p:spTree>
    <p:extLst>
      <p:ext uri="{BB962C8B-B14F-4D97-AF65-F5344CB8AC3E}">
        <p14:creationId xmlns:p14="http://schemas.microsoft.com/office/powerpoint/2010/main" val="26568943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3"/>
          <a:srcRect l="3116" t="10594" r="49754" b="6516"/>
          <a:stretch/>
        </p:blipFill>
        <p:spPr bwMode="auto">
          <a:xfrm>
            <a:off x="618807" y="971550"/>
            <a:ext cx="4082733" cy="3798570"/>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5113020" y="1455420"/>
            <a:ext cx="2948940" cy="1569660"/>
          </a:xfrm>
          <a:prstGeom prst="rect">
            <a:avLst/>
          </a:prstGeom>
          <a:noFill/>
        </p:spPr>
        <p:txBody>
          <a:bodyPr wrap="square" rtlCol="0">
            <a:spAutoFit/>
          </a:bodyPr>
          <a:lstStyle/>
          <a:p>
            <a:pPr>
              <a:lnSpc>
                <a:spcPct val="200000"/>
              </a:lnSpc>
            </a:pPr>
            <a:r>
              <a:rPr lang="zh-CN" altLang="en-US" sz="1600" dirty="0">
                <a:latin typeface="+mn-ea"/>
                <a:cs typeface="Calibri Light" panose="020F0302020204030204" pitchFamily="34" charset="0"/>
              </a:rPr>
              <a:t>第</a:t>
            </a:r>
            <a:r>
              <a:rPr lang="en-US" altLang="zh-CN" sz="1600" dirty="0">
                <a:latin typeface="+mn-ea"/>
                <a:cs typeface="Calibri Light" panose="020F0302020204030204" pitchFamily="34" charset="0"/>
              </a:rPr>
              <a:t>5</a:t>
            </a:r>
            <a:r>
              <a:rPr lang="zh-CN" altLang="en-US" sz="1600" dirty="0">
                <a:latin typeface="+mn-ea"/>
                <a:cs typeface="Calibri Light" panose="020F0302020204030204" pitchFamily="34" charset="0"/>
              </a:rPr>
              <a:t>章中的主要国家立法已尽可能从教科文组织的文化遗产法律数据库中预先填入。</a:t>
            </a:r>
          </a:p>
        </p:txBody>
      </p:sp>
      <p:sp>
        <p:nvSpPr>
          <p:cNvPr id="7" name="CasellaDiTesto 1"/>
          <p:cNvSpPr txBox="1"/>
          <p:nvPr/>
        </p:nvSpPr>
        <p:spPr>
          <a:xfrm>
            <a:off x="533920" y="426961"/>
            <a:ext cx="8628742" cy="338554"/>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cs typeface="Calibri Light" panose="020F0302020204030204" pitchFamily="34" charset="0"/>
              </a:rPr>
              <a:t>第五章：一般政策制定</a:t>
            </a:r>
            <a:endParaRPr lang="en-GB" sz="1600" b="1" dirty="0">
              <a:solidFill>
                <a:schemeClr val="accent3">
                  <a:lumMod val="50000"/>
                </a:schemeClr>
              </a:solidFill>
              <a:cs typeface="Calibri Light" panose="020F0302020204030204" pitchFamily="34" charset="0"/>
            </a:endParaRPr>
          </a:p>
        </p:txBody>
      </p:sp>
      <p:sp>
        <p:nvSpPr>
          <p:cNvPr id="8" name="CasellaDiTesto 1"/>
          <p:cNvSpPr txBox="1"/>
          <p:nvPr/>
        </p:nvSpPr>
        <p:spPr>
          <a:xfrm>
            <a:off x="515258" y="34047"/>
            <a:ext cx="8628742" cy="430887"/>
          </a:xfrm>
          <a:prstGeom prst="rect">
            <a:avLst/>
          </a:prstGeom>
          <a:noFill/>
          <a:ln>
            <a:noFill/>
          </a:ln>
        </p:spPr>
        <p:txBody>
          <a:bodyPr wrap="square" rtlCol="0">
            <a:spAutoFit/>
          </a:bodyPr>
          <a:lstStyle/>
          <a:p>
            <a:r>
              <a:rPr lang="zh-CN" altLang="en-US" sz="2200" b="1" dirty="0">
                <a:solidFill>
                  <a:srgbClr val="61A0DB"/>
                </a:solidFill>
                <a:cs typeface="Calibri" panose="020F0502020204030204" pitchFamily="34" charset="0"/>
              </a:rPr>
              <a:t>第一部分</a:t>
            </a:r>
            <a:endParaRPr lang="en-GB" sz="2200" b="1" dirty="0">
              <a:solidFill>
                <a:srgbClr val="61A0DB"/>
              </a:solidFill>
              <a:latin typeface="+mj-lt"/>
              <a:cs typeface="Calibri" panose="020F0502020204030204" pitchFamily="34" charset="0"/>
            </a:endParaRPr>
          </a:p>
        </p:txBody>
      </p:sp>
    </p:spTree>
    <p:extLst>
      <p:ext uri="{BB962C8B-B14F-4D97-AF65-F5344CB8AC3E}">
        <p14:creationId xmlns:p14="http://schemas.microsoft.com/office/powerpoint/2010/main" val="16894948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3"/>
          <a:srcRect l="3116" t="10594" r="49754" b="6516"/>
          <a:stretch/>
        </p:blipFill>
        <p:spPr bwMode="auto">
          <a:xfrm>
            <a:off x="618807" y="971550"/>
            <a:ext cx="4082733" cy="3798570"/>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5113020" y="1455420"/>
            <a:ext cx="2948940" cy="2485552"/>
          </a:xfrm>
          <a:prstGeom prst="rect">
            <a:avLst/>
          </a:prstGeom>
          <a:noFill/>
        </p:spPr>
        <p:txBody>
          <a:bodyPr wrap="square" rtlCol="0">
            <a:spAutoFit/>
          </a:bodyPr>
          <a:lstStyle/>
          <a:p>
            <a:pPr>
              <a:lnSpc>
                <a:spcPct val="200000"/>
              </a:lnSpc>
            </a:pPr>
            <a:r>
              <a:rPr lang="en-US" sz="1600" dirty="0">
                <a:latin typeface="Calibri Light" panose="020F0302020204030204" pitchFamily="34" charset="0"/>
                <a:cs typeface="Calibri Light" panose="020F0302020204030204" pitchFamily="34" charset="0"/>
              </a:rPr>
              <a:t>Principal pieces of national legislation in Chapter 5 are prefilled where possible from the UNESCO database of Cultural Heritage laws.</a:t>
            </a:r>
            <a:endParaRPr lang="en-GB" sz="1600" dirty="0">
              <a:latin typeface="Calibri Light" panose="020F0302020204030204" pitchFamily="34" charset="0"/>
              <a:cs typeface="Calibri Light" panose="020F0302020204030204" pitchFamily="34" charset="0"/>
            </a:endParaRPr>
          </a:p>
        </p:txBody>
      </p:sp>
      <p:sp>
        <p:nvSpPr>
          <p:cNvPr id="7" name="CasellaDiTesto 1"/>
          <p:cNvSpPr txBox="1"/>
          <p:nvPr/>
        </p:nvSpPr>
        <p:spPr>
          <a:xfrm>
            <a:off x="515258" y="408299"/>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Chapter 5: General Policy Development</a:t>
            </a:r>
          </a:p>
        </p:txBody>
      </p:sp>
      <p:sp>
        <p:nvSpPr>
          <p:cNvPr id="8" name="CasellaDiTesto 1"/>
          <p:cNvSpPr txBox="1"/>
          <p:nvPr/>
        </p:nvSpPr>
        <p:spPr>
          <a:xfrm>
            <a:off x="515258" y="34047"/>
            <a:ext cx="8628742" cy="430887"/>
          </a:xfrm>
          <a:prstGeom prst="rect">
            <a:avLst/>
          </a:prstGeom>
          <a:noFill/>
          <a:ln>
            <a:noFill/>
          </a:ln>
        </p:spPr>
        <p:txBody>
          <a:bodyPr wrap="square" rtlCol="0">
            <a:spAutoFit/>
          </a:bodyPr>
          <a:lstStyle/>
          <a:p>
            <a:r>
              <a:rPr lang="en-GB" sz="2200" b="1" dirty="0">
                <a:solidFill>
                  <a:srgbClr val="61A0DB"/>
                </a:solidFill>
                <a:latin typeface="+mj-lt"/>
                <a:cs typeface="Calibri" panose="020F0502020204030204" pitchFamily="34" charset="0"/>
              </a:rPr>
              <a:t>Section I</a:t>
            </a:r>
          </a:p>
        </p:txBody>
      </p:sp>
    </p:spTree>
    <p:extLst>
      <p:ext uri="{BB962C8B-B14F-4D97-AF65-F5344CB8AC3E}">
        <p14:creationId xmlns:p14="http://schemas.microsoft.com/office/powerpoint/2010/main" val="35495045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18965" y="4387766"/>
            <a:ext cx="4725035" cy="338554"/>
          </a:xfrm>
          <a:prstGeom prst="rect">
            <a:avLst/>
          </a:prstGeom>
          <a:noFill/>
        </p:spPr>
        <p:txBody>
          <a:bodyPr wrap="square" rtlCol="0">
            <a:spAutoFit/>
          </a:bodyPr>
          <a:lstStyle/>
          <a:p>
            <a:r>
              <a:rPr lang="en-US" sz="1600" dirty="0">
                <a:solidFill>
                  <a:schemeClr val="bg2">
                    <a:lumMod val="25000"/>
                  </a:schemeClr>
                </a:solidFill>
              </a:rPr>
              <a:t>https://whc.unesco.org/en/sustainabledevelopment/ </a:t>
            </a:r>
            <a:endParaRPr lang="en-GB" sz="1600" dirty="0">
              <a:solidFill>
                <a:schemeClr val="bg2">
                  <a:lumMod val="25000"/>
                </a:schemeClr>
              </a:solidFill>
            </a:endParaRPr>
          </a:p>
        </p:txBody>
      </p:sp>
      <p:pic>
        <p:nvPicPr>
          <p:cNvPr id="7" name="Picture 6"/>
          <p:cNvPicPr/>
          <p:nvPr/>
        </p:nvPicPr>
        <p:blipFill rotWithShape="1">
          <a:blip r:embed="rId3"/>
          <a:srcRect l="35443" t="18072" r="33386" b="18655"/>
          <a:stretch/>
        </p:blipFill>
        <p:spPr bwMode="auto">
          <a:xfrm>
            <a:off x="602298" y="708147"/>
            <a:ext cx="3470910" cy="4027054"/>
          </a:xfrm>
          <a:prstGeom prst="rect">
            <a:avLst/>
          </a:prstGeom>
          <a:ln>
            <a:noFill/>
          </a:ln>
          <a:extLst>
            <a:ext uri="{53640926-AAD7-44D8-BBD7-CCE9431645EC}">
              <a14:shadowObscured xmlns:a14="http://schemas.microsoft.com/office/drawing/2010/main"/>
            </a:ext>
          </a:extLst>
        </p:spPr>
      </p:pic>
      <p:pic>
        <p:nvPicPr>
          <p:cNvPr id="8" name="Picture 7"/>
          <p:cNvPicPr/>
          <p:nvPr/>
        </p:nvPicPr>
        <p:blipFill rotWithShape="1">
          <a:blip r:embed="rId4"/>
          <a:srcRect l="27848" t="17449" r="25606" b="6192"/>
          <a:stretch/>
        </p:blipFill>
        <p:spPr bwMode="auto">
          <a:xfrm>
            <a:off x="4418965" y="775613"/>
            <a:ext cx="2765425" cy="2835275"/>
          </a:xfrm>
          <a:prstGeom prst="rect">
            <a:avLst/>
          </a:prstGeom>
          <a:ln>
            <a:noFill/>
          </a:ln>
          <a:extLst>
            <a:ext uri="{53640926-AAD7-44D8-BBD7-CCE9431645EC}">
              <a14:shadowObscured xmlns:a14="http://schemas.microsoft.com/office/drawing/2010/main"/>
            </a:ext>
          </a:extLst>
        </p:spPr>
      </p:pic>
      <p:pic>
        <p:nvPicPr>
          <p:cNvPr id="9" name="Picture 8"/>
          <p:cNvPicPr/>
          <p:nvPr/>
        </p:nvPicPr>
        <p:blipFill rotWithShape="1">
          <a:blip r:embed="rId5"/>
          <a:srcRect l="28432" t="19630" r="25407" b="5267"/>
          <a:stretch/>
        </p:blipFill>
        <p:spPr bwMode="auto">
          <a:xfrm>
            <a:off x="5454174" y="1832436"/>
            <a:ext cx="2308860" cy="2503170"/>
          </a:xfrm>
          <a:prstGeom prst="rect">
            <a:avLst/>
          </a:prstGeom>
          <a:ln>
            <a:noFill/>
          </a:ln>
          <a:extLst>
            <a:ext uri="{53640926-AAD7-44D8-BBD7-CCE9431645EC}">
              <a14:shadowObscured xmlns:a14="http://schemas.microsoft.com/office/drawing/2010/main"/>
            </a:ext>
          </a:extLst>
        </p:spPr>
      </p:pic>
      <p:sp>
        <p:nvSpPr>
          <p:cNvPr id="10" name="Left-Right Arrow 9"/>
          <p:cNvSpPr/>
          <p:nvPr/>
        </p:nvSpPr>
        <p:spPr>
          <a:xfrm>
            <a:off x="3959542" y="2580339"/>
            <a:ext cx="691516" cy="329565"/>
          </a:xfrm>
          <a:prstGeom prst="lef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asellaDiTesto 1"/>
          <p:cNvSpPr txBox="1"/>
          <p:nvPr/>
        </p:nvSpPr>
        <p:spPr>
          <a:xfrm>
            <a:off x="543251" y="408299"/>
            <a:ext cx="8628742" cy="338554"/>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cs typeface="Calibri Light" panose="020F0302020204030204" pitchFamily="34" charset="0"/>
              </a:rPr>
              <a:t>第五章：一般政策制定</a:t>
            </a:r>
            <a:endParaRPr lang="en-GB" sz="1600" b="1" dirty="0">
              <a:solidFill>
                <a:schemeClr val="accent3">
                  <a:lumMod val="50000"/>
                </a:schemeClr>
              </a:solidFill>
              <a:cs typeface="Calibri Light" panose="020F0302020204030204" pitchFamily="34" charset="0"/>
            </a:endParaRPr>
          </a:p>
        </p:txBody>
      </p:sp>
      <p:sp>
        <p:nvSpPr>
          <p:cNvPr id="12" name="CasellaDiTesto 1"/>
          <p:cNvSpPr txBox="1"/>
          <p:nvPr/>
        </p:nvSpPr>
        <p:spPr>
          <a:xfrm>
            <a:off x="515258" y="34047"/>
            <a:ext cx="8628742" cy="430887"/>
          </a:xfrm>
          <a:prstGeom prst="rect">
            <a:avLst/>
          </a:prstGeom>
          <a:noFill/>
          <a:ln>
            <a:noFill/>
          </a:ln>
        </p:spPr>
        <p:txBody>
          <a:bodyPr wrap="square" rtlCol="0">
            <a:spAutoFit/>
          </a:bodyPr>
          <a:lstStyle/>
          <a:p>
            <a:r>
              <a:rPr lang="zh-CN" altLang="en-US" sz="2200" b="1" dirty="0">
                <a:solidFill>
                  <a:srgbClr val="61A0DB"/>
                </a:solidFill>
                <a:cs typeface="Calibri" panose="020F0502020204030204" pitchFamily="34" charset="0"/>
              </a:rPr>
              <a:t>第一部分</a:t>
            </a:r>
            <a:endParaRPr lang="en-GB" sz="2200" b="1" dirty="0">
              <a:solidFill>
                <a:srgbClr val="61A0DB"/>
              </a:solidFill>
              <a:latin typeface="+mj-lt"/>
              <a:cs typeface="Calibri" panose="020F0502020204030204" pitchFamily="34" charset="0"/>
            </a:endParaRPr>
          </a:p>
        </p:txBody>
      </p:sp>
      <p:sp>
        <p:nvSpPr>
          <p:cNvPr id="13" name="文本框 12">
            <a:extLst>
              <a:ext uri="{FF2B5EF4-FFF2-40B4-BE49-F238E27FC236}">
                <a16:creationId xmlns:a16="http://schemas.microsoft.com/office/drawing/2014/main" id="{A4557E06-436E-4C70-8DB3-D3C09A0EF0EE}"/>
              </a:ext>
            </a:extLst>
          </p:cNvPr>
          <p:cNvSpPr txBox="1"/>
          <p:nvPr/>
        </p:nvSpPr>
        <p:spPr>
          <a:xfrm>
            <a:off x="515258" y="4655561"/>
            <a:ext cx="7915274" cy="738664"/>
          </a:xfrm>
          <a:prstGeom prst="rect">
            <a:avLst/>
          </a:prstGeom>
          <a:noFill/>
        </p:spPr>
        <p:txBody>
          <a:bodyPr wrap="square" rtlCol="0">
            <a:spAutoFit/>
          </a:bodyPr>
          <a:lstStyle/>
          <a:p>
            <a:pPr algn="just"/>
            <a:r>
              <a:rPr lang="zh-CN" altLang="en-US" sz="1400" dirty="0">
                <a:highlight>
                  <a:srgbClr val="FFFF00"/>
                </a:highlight>
              </a:rPr>
              <a:t>说明：本章和其他章节中的一些问题基于世界遗产可持续发展政策提出。在最新的第三轮定期报告问卷中已经新加入了可持续发展方面的内容。</a:t>
            </a:r>
          </a:p>
          <a:p>
            <a:pPr algn="just"/>
            <a:endParaRPr lang="zh-CN" altLang="en-US" sz="1400" dirty="0">
              <a:highlight>
                <a:srgbClr val="FFFF00"/>
              </a:highlight>
            </a:endParaRPr>
          </a:p>
        </p:txBody>
      </p:sp>
    </p:spTree>
    <p:extLst>
      <p:ext uri="{BB962C8B-B14F-4D97-AF65-F5344CB8AC3E}">
        <p14:creationId xmlns:p14="http://schemas.microsoft.com/office/powerpoint/2010/main" val="1838952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1"/>
          <p:cNvSpPr txBox="1"/>
          <p:nvPr/>
        </p:nvSpPr>
        <p:spPr>
          <a:xfrm>
            <a:off x="651971" y="849476"/>
            <a:ext cx="7657528" cy="1915909"/>
          </a:xfrm>
          <a:prstGeom prst="rect">
            <a:avLst/>
          </a:prstGeom>
          <a:noFill/>
          <a:ln>
            <a:noFill/>
          </a:ln>
        </p:spPr>
        <p:txBody>
          <a:bodyPr wrap="square" rtlCol="0">
            <a:spAutoFit/>
          </a:bodyPr>
          <a:lstStyle/>
          <a:p>
            <a:r>
              <a:rPr lang="zh-CN" altLang="en-US" sz="1400" dirty="0">
                <a:solidFill>
                  <a:srgbClr val="0070C0"/>
                </a:solidFill>
                <a:latin typeface="+mn-ea"/>
                <a:cs typeface="Calibri" panose="020F0502020204030204" pitchFamily="34" charset="0"/>
              </a:rPr>
              <a:t>学习本单元后，学员能够：</a:t>
            </a:r>
            <a:endParaRPr lang="en-US" altLang="zh-CN" sz="1400" dirty="0">
              <a:solidFill>
                <a:srgbClr val="0070C0"/>
              </a:solidFill>
              <a:latin typeface="+mn-ea"/>
              <a:cs typeface="Calibri" panose="020F0502020204030204" pitchFamily="34" charset="0"/>
            </a:endParaRPr>
          </a:p>
          <a:p>
            <a:endParaRPr lang="en-GB" sz="1400" dirty="0">
              <a:solidFill>
                <a:schemeClr val="tx1">
                  <a:lumMod val="75000"/>
                  <a:lumOff val="25000"/>
                </a:schemeClr>
              </a:solidFill>
              <a:latin typeface="+mn-ea"/>
              <a:cs typeface="Calibri Light" panose="020F0302020204030204" pitchFamily="34" charset="0"/>
            </a:endParaRPr>
          </a:p>
          <a:p>
            <a:pPr marL="457178" indent="-457178">
              <a:buClr>
                <a:schemeClr val="tx1">
                  <a:lumMod val="65000"/>
                  <a:lumOff val="35000"/>
                </a:schemeClr>
              </a:buClr>
              <a:buSzPct val="120000"/>
              <a:buFont typeface="Wingdings 2" panose="05020102010507070707" pitchFamily="18" charset="2"/>
              <a:buChar char="R"/>
            </a:pPr>
            <a:r>
              <a:rPr lang="zh-CN" altLang="en-US" sz="1600" dirty="0">
                <a:latin typeface="+mn-ea"/>
                <a:cs typeface="Calibri Light" panose="020F0302020204030204" pitchFamily="34" charset="0"/>
              </a:rPr>
              <a:t>了解调查问卷所涉及的主题领域，熟悉问卷第一、二部分各章所涉及的主题。</a:t>
            </a:r>
            <a:endParaRPr lang="en-US" altLang="zh-CN" sz="1600" dirty="0">
              <a:latin typeface="+mn-ea"/>
              <a:cs typeface="Calibri Light" panose="020F0302020204030204" pitchFamily="34" charset="0"/>
            </a:endParaRPr>
          </a:p>
          <a:p>
            <a:pPr>
              <a:buClr>
                <a:schemeClr val="tx1">
                  <a:lumMod val="65000"/>
                  <a:lumOff val="35000"/>
                </a:schemeClr>
              </a:buClr>
              <a:buSzPct val="120000"/>
            </a:pPr>
            <a:endParaRPr lang="en-GB" sz="1600" dirty="0">
              <a:latin typeface="+mn-ea"/>
              <a:cs typeface="Calibri Light" panose="020F0302020204030204" pitchFamily="34" charset="0"/>
            </a:endParaRPr>
          </a:p>
          <a:p>
            <a:pPr marL="457178" indent="-457178">
              <a:buClr>
                <a:schemeClr val="tx1">
                  <a:lumMod val="65000"/>
                  <a:lumOff val="35000"/>
                </a:schemeClr>
              </a:buClr>
              <a:buSzPct val="120000"/>
              <a:buFont typeface="Wingdings 2" panose="05020102010507070707" pitchFamily="18" charset="2"/>
              <a:buChar char="R"/>
            </a:pPr>
            <a:r>
              <a:rPr lang="zh-CN" altLang="en-US" sz="1600" dirty="0">
                <a:latin typeface="+mn-ea"/>
                <a:cs typeface="Calibri Light" panose="020F0302020204030204" pitchFamily="34" charset="0"/>
              </a:rPr>
              <a:t>了解调查问卷的技术功能</a:t>
            </a:r>
            <a:endParaRPr lang="en-US" altLang="zh-CN" sz="1600" dirty="0">
              <a:latin typeface="+mn-ea"/>
              <a:cs typeface="Calibri Light" panose="020F0302020204030204" pitchFamily="34" charset="0"/>
            </a:endParaRPr>
          </a:p>
          <a:p>
            <a:pPr>
              <a:buClr>
                <a:schemeClr val="tx1">
                  <a:lumMod val="65000"/>
                  <a:lumOff val="35000"/>
                </a:schemeClr>
              </a:buClr>
              <a:buSzPct val="120000"/>
            </a:pPr>
            <a:endParaRPr lang="en-GB" sz="1600" dirty="0">
              <a:latin typeface="+mn-ea"/>
              <a:cs typeface="Calibri Light" panose="020F0302020204030204" pitchFamily="34" charset="0"/>
            </a:endParaRPr>
          </a:p>
          <a:p>
            <a:pPr marL="457178" indent="-457178">
              <a:buClr>
                <a:schemeClr val="tx1">
                  <a:lumMod val="65000"/>
                  <a:lumOff val="35000"/>
                </a:schemeClr>
              </a:buClr>
              <a:buSzPct val="120000"/>
              <a:buFont typeface="Wingdings 2" panose="05020102010507070707" pitchFamily="18" charset="2"/>
              <a:buChar char="R"/>
            </a:pPr>
            <a:r>
              <a:rPr lang="zh-CN" altLang="en-US" sz="1600" dirty="0">
                <a:latin typeface="+mn-ea"/>
                <a:cs typeface="Calibri Light" panose="020F0302020204030204" pitchFamily="34" charset="0"/>
              </a:rPr>
              <a:t>能够获得可用于回答定期报告调查问卷问题的工具、材料和离线</a:t>
            </a:r>
            <a:r>
              <a:rPr lang="en-US" altLang="zh-CN" sz="1600" dirty="0">
                <a:latin typeface="+mn-ea"/>
                <a:cs typeface="Calibri Light" panose="020F0302020204030204" pitchFamily="34" charset="0"/>
              </a:rPr>
              <a:t>/</a:t>
            </a:r>
            <a:r>
              <a:rPr lang="zh-CN" altLang="en-US" sz="1600" dirty="0">
                <a:latin typeface="+mn-ea"/>
                <a:cs typeface="Calibri Light" panose="020F0302020204030204" pitchFamily="34" charset="0"/>
              </a:rPr>
              <a:t>在线信息</a:t>
            </a:r>
          </a:p>
          <a:p>
            <a:pPr marL="457178" indent="-457178">
              <a:buClr>
                <a:schemeClr val="tx1">
                  <a:lumMod val="65000"/>
                  <a:lumOff val="35000"/>
                </a:schemeClr>
              </a:buClr>
              <a:buSzPct val="120000"/>
              <a:buFont typeface="Wingdings 2" panose="05020102010507070707" pitchFamily="18" charset="2"/>
              <a:buChar char="R"/>
            </a:pPr>
            <a:endParaRPr lang="en-GB" sz="1000" dirty="0">
              <a:solidFill>
                <a:schemeClr val="tx1">
                  <a:lumMod val="75000"/>
                  <a:lumOff val="25000"/>
                </a:schemeClr>
              </a:solidFill>
              <a:latin typeface="+mn-ea"/>
              <a:cs typeface="Calibri Light" panose="020F0302020204030204" pitchFamily="34" charset="0"/>
            </a:endParaRPr>
          </a:p>
        </p:txBody>
      </p:sp>
      <p:sp>
        <p:nvSpPr>
          <p:cNvPr id="7" name="Rectangle 4"/>
          <p:cNvSpPr/>
          <p:nvPr/>
        </p:nvSpPr>
        <p:spPr>
          <a:xfrm>
            <a:off x="-12432" y="195488"/>
            <a:ext cx="2950032" cy="400110"/>
          </a:xfrm>
          <a:prstGeom prst="rect">
            <a:avLst/>
          </a:prstGeom>
          <a:solidFill>
            <a:schemeClr val="bg2">
              <a:lumMod val="50000"/>
            </a:schemeClr>
          </a:solidFill>
        </p:spPr>
        <p:txBody>
          <a:bodyPr wrap="square">
            <a:spAutoFit/>
          </a:bodyPr>
          <a:lstStyle/>
          <a:p>
            <a:pPr marL="627063" indent="1588"/>
            <a:r>
              <a:rPr lang="zh-CN" altLang="en-US" sz="2000" b="1" dirty="0">
                <a:solidFill>
                  <a:schemeClr val="bg1"/>
                </a:solidFill>
                <a:latin typeface="+mn-ea"/>
                <a:cs typeface="Arial" panose="020B0604020202020204" pitchFamily="34" charset="0"/>
              </a:rPr>
              <a:t>学习目标</a:t>
            </a:r>
            <a:endParaRPr lang="en-US" sz="2000" b="1" dirty="0">
              <a:solidFill>
                <a:schemeClr val="bg1"/>
              </a:solidFill>
              <a:latin typeface="+mn-ea"/>
              <a:cs typeface="Arial" panose="020B0604020202020204" pitchFamily="34" charset="0"/>
            </a:endParaRPr>
          </a:p>
        </p:txBody>
      </p:sp>
    </p:spTree>
    <p:extLst>
      <p:ext uri="{BB962C8B-B14F-4D97-AF65-F5344CB8AC3E}">
        <p14:creationId xmlns:p14="http://schemas.microsoft.com/office/powerpoint/2010/main" val="34934625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18965" y="4740216"/>
            <a:ext cx="4725035" cy="307777"/>
          </a:xfrm>
          <a:prstGeom prst="rect">
            <a:avLst/>
          </a:prstGeom>
          <a:noFill/>
        </p:spPr>
        <p:txBody>
          <a:bodyPr wrap="square" rtlCol="0">
            <a:spAutoFit/>
          </a:bodyPr>
          <a:lstStyle/>
          <a:p>
            <a:r>
              <a:rPr lang="en-US" sz="1400" dirty="0">
                <a:solidFill>
                  <a:schemeClr val="bg2">
                    <a:lumMod val="25000"/>
                  </a:schemeClr>
                </a:solidFill>
              </a:rPr>
              <a:t>https://whc.unesco.org/en/sustainabledevelopment/ </a:t>
            </a:r>
            <a:endParaRPr lang="en-GB" sz="1400" dirty="0">
              <a:solidFill>
                <a:schemeClr val="bg2">
                  <a:lumMod val="25000"/>
                </a:schemeClr>
              </a:solidFill>
            </a:endParaRPr>
          </a:p>
        </p:txBody>
      </p:sp>
      <p:pic>
        <p:nvPicPr>
          <p:cNvPr id="7" name="Picture 6"/>
          <p:cNvPicPr/>
          <p:nvPr/>
        </p:nvPicPr>
        <p:blipFill rotWithShape="1">
          <a:blip r:embed="rId3"/>
          <a:srcRect l="35443" t="18072" r="33386" b="18655"/>
          <a:stretch/>
        </p:blipFill>
        <p:spPr bwMode="auto">
          <a:xfrm>
            <a:off x="619125" y="960454"/>
            <a:ext cx="3470910" cy="4027054"/>
          </a:xfrm>
          <a:prstGeom prst="rect">
            <a:avLst/>
          </a:prstGeom>
          <a:ln>
            <a:noFill/>
          </a:ln>
          <a:extLst>
            <a:ext uri="{53640926-AAD7-44D8-BBD7-CCE9431645EC}">
              <a14:shadowObscured xmlns:a14="http://schemas.microsoft.com/office/drawing/2010/main"/>
            </a:ext>
          </a:extLst>
        </p:spPr>
      </p:pic>
      <p:pic>
        <p:nvPicPr>
          <p:cNvPr id="8" name="Picture 7"/>
          <p:cNvPicPr/>
          <p:nvPr/>
        </p:nvPicPr>
        <p:blipFill rotWithShape="1">
          <a:blip r:embed="rId4"/>
          <a:srcRect l="27848" t="17449" r="25606" b="6192"/>
          <a:stretch/>
        </p:blipFill>
        <p:spPr bwMode="auto">
          <a:xfrm>
            <a:off x="4512945" y="1023620"/>
            <a:ext cx="2765425" cy="2835275"/>
          </a:xfrm>
          <a:prstGeom prst="rect">
            <a:avLst/>
          </a:prstGeom>
          <a:ln>
            <a:noFill/>
          </a:ln>
          <a:extLst>
            <a:ext uri="{53640926-AAD7-44D8-BBD7-CCE9431645EC}">
              <a14:shadowObscured xmlns:a14="http://schemas.microsoft.com/office/drawing/2010/main"/>
            </a:ext>
          </a:extLst>
        </p:spPr>
      </p:pic>
      <p:pic>
        <p:nvPicPr>
          <p:cNvPr id="9" name="Picture 8"/>
          <p:cNvPicPr/>
          <p:nvPr/>
        </p:nvPicPr>
        <p:blipFill rotWithShape="1">
          <a:blip r:embed="rId5"/>
          <a:srcRect l="28432" t="19630" r="25407" b="5267"/>
          <a:stretch/>
        </p:blipFill>
        <p:spPr bwMode="auto">
          <a:xfrm>
            <a:off x="5392420" y="2177509"/>
            <a:ext cx="2308860" cy="2503170"/>
          </a:xfrm>
          <a:prstGeom prst="rect">
            <a:avLst/>
          </a:prstGeom>
          <a:ln>
            <a:noFill/>
          </a:ln>
          <a:extLst>
            <a:ext uri="{53640926-AAD7-44D8-BBD7-CCE9431645EC}">
              <a14:shadowObscured xmlns:a14="http://schemas.microsoft.com/office/drawing/2010/main"/>
            </a:ext>
          </a:extLst>
        </p:spPr>
      </p:pic>
      <p:sp>
        <p:nvSpPr>
          <p:cNvPr id="10" name="Left-Right Arrow 9"/>
          <p:cNvSpPr/>
          <p:nvPr/>
        </p:nvSpPr>
        <p:spPr>
          <a:xfrm>
            <a:off x="3959542" y="2580339"/>
            <a:ext cx="691516" cy="329565"/>
          </a:xfrm>
          <a:prstGeom prst="lef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asellaDiTesto 1"/>
          <p:cNvSpPr txBox="1"/>
          <p:nvPr/>
        </p:nvSpPr>
        <p:spPr>
          <a:xfrm>
            <a:off x="515258" y="408299"/>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Chapter 5: General Policy Development</a:t>
            </a:r>
          </a:p>
        </p:txBody>
      </p:sp>
      <p:sp>
        <p:nvSpPr>
          <p:cNvPr id="12" name="CasellaDiTesto 1"/>
          <p:cNvSpPr txBox="1"/>
          <p:nvPr/>
        </p:nvSpPr>
        <p:spPr>
          <a:xfrm>
            <a:off x="515258" y="34047"/>
            <a:ext cx="8628742" cy="430887"/>
          </a:xfrm>
          <a:prstGeom prst="rect">
            <a:avLst/>
          </a:prstGeom>
          <a:noFill/>
          <a:ln>
            <a:noFill/>
          </a:ln>
        </p:spPr>
        <p:txBody>
          <a:bodyPr wrap="square" rtlCol="0">
            <a:spAutoFit/>
          </a:bodyPr>
          <a:lstStyle/>
          <a:p>
            <a:r>
              <a:rPr lang="en-GB" sz="2200" b="1" dirty="0">
                <a:solidFill>
                  <a:srgbClr val="61A0DB"/>
                </a:solidFill>
                <a:latin typeface="+mj-lt"/>
                <a:cs typeface="Calibri" panose="020F0502020204030204" pitchFamily="34" charset="0"/>
              </a:rPr>
              <a:t>Section I</a:t>
            </a:r>
          </a:p>
        </p:txBody>
      </p:sp>
    </p:spTree>
    <p:extLst>
      <p:ext uri="{BB962C8B-B14F-4D97-AF65-F5344CB8AC3E}">
        <p14:creationId xmlns:p14="http://schemas.microsoft.com/office/powerpoint/2010/main" val="36096016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3"/>
          <a:srcRect l="32840" t="11977" r="30020" b="35328"/>
          <a:stretch/>
        </p:blipFill>
        <p:spPr bwMode="auto">
          <a:xfrm>
            <a:off x="647819" y="1028846"/>
            <a:ext cx="3571076" cy="3543153"/>
          </a:xfrm>
          <a:prstGeom prst="rect">
            <a:avLst/>
          </a:prstGeom>
          <a:ln>
            <a:noFill/>
          </a:ln>
          <a:extLst>
            <a:ext uri="{53640926-AAD7-44D8-BBD7-CCE9431645EC}">
              <a14:shadowObscured xmlns:a14="http://schemas.microsoft.com/office/drawing/2010/main"/>
            </a:ext>
          </a:extLst>
        </p:spPr>
      </p:pic>
      <p:pic>
        <p:nvPicPr>
          <p:cNvPr id="11" name="Picture 10"/>
          <p:cNvPicPr/>
          <p:nvPr/>
        </p:nvPicPr>
        <p:blipFill rotWithShape="1">
          <a:blip r:embed="rId4"/>
          <a:srcRect l="28049" t="26497" r="25445" b="4956"/>
          <a:stretch/>
        </p:blipFill>
        <p:spPr bwMode="auto">
          <a:xfrm>
            <a:off x="5304450" y="839186"/>
            <a:ext cx="2667975" cy="2734389"/>
          </a:xfrm>
          <a:prstGeom prst="rect">
            <a:avLst/>
          </a:prstGeom>
          <a:ln>
            <a:noFill/>
          </a:ln>
          <a:extLst>
            <a:ext uri="{53640926-AAD7-44D8-BBD7-CCE9431645EC}">
              <a14:shadowObscured xmlns:a14="http://schemas.microsoft.com/office/drawing/2010/main"/>
            </a:ext>
          </a:extLst>
        </p:spPr>
      </p:pic>
      <p:pic>
        <p:nvPicPr>
          <p:cNvPr id="10" name="Picture 9"/>
          <p:cNvPicPr/>
          <p:nvPr/>
        </p:nvPicPr>
        <p:blipFill rotWithShape="1">
          <a:blip r:embed="rId5"/>
          <a:srcRect l="38496" t="21687" r="30799" b="21777"/>
          <a:stretch/>
        </p:blipFill>
        <p:spPr bwMode="auto">
          <a:xfrm>
            <a:off x="4726260" y="2144826"/>
            <a:ext cx="2505076" cy="2494378"/>
          </a:xfrm>
          <a:prstGeom prst="rect">
            <a:avLst/>
          </a:prstGeom>
          <a:ln>
            <a:noFill/>
          </a:ln>
          <a:extLst>
            <a:ext uri="{53640926-AAD7-44D8-BBD7-CCE9431645EC}">
              <a14:shadowObscured xmlns:a14="http://schemas.microsoft.com/office/drawing/2010/main"/>
            </a:ext>
          </a:extLst>
        </p:spPr>
      </p:pic>
      <p:sp>
        <p:nvSpPr>
          <p:cNvPr id="12" name="Left-Right Arrow 11"/>
          <p:cNvSpPr/>
          <p:nvPr/>
        </p:nvSpPr>
        <p:spPr>
          <a:xfrm>
            <a:off x="3561765" y="2602303"/>
            <a:ext cx="1369958" cy="329565"/>
          </a:xfrm>
          <a:prstGeom prst="lef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CasellaDiTesto 1"/>
          <p:cNvSpPr txBox="1"/>
          <p:nvPr/>
        </p:nvSpPr>
        <p:spPr>
          <a:xfrm>
            <a:off x="552582" y="426961"/>
            <a:ext cx="8628742" cy="338554"/>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cs typeface="Calibri Light" panose="020F0302020204030204" pitchFamily="34" charset="0"/>
              </a:rPr>
              <a:t>第五章：一般政策制定</a:t>
            </a:r>
            <a:endParaRPr lang="en-GB" sz="1600" b="1" dirty="0">
              <a:solidFill>
                <a:schemeClr val="accent3">
                  <a:lumMod val="50000"/>
                </a:schemeClr>
              </a:solidFill>
              <a:cs typeface="Calibri Light" panose="020F0302020204030204" pitchFamily="34" charset="0"/>
            </a:endParaRPr>
          </a:p>
        </p:txBody>
      </p:sp>
      <p:sp>
        <p:nvSpPr>
          <p:cNvPr id="18" name="CasellaDiTesto 1"/>
          <p:cNvSpPr txBox="1"/>
          <p:nvPr/>
        </p:nvSpPr>
        <p:spPr>
          <a:xfrm>
            <a:off x="515258" y="34047"/>
            <a:ext cx="8628742" cy="430887"/>
          </a:xfrm>
          <a:prstGeom prst="rect">
            <a:avLst/>
          </a:prstGeom>
          <a:noFill/>
          <a:ln>
            <a:noFill/>
          </a:ln>
        </p:spPr>
        <p:txBody>
          <a:bodyPr wrap="square" rtlCol="0">
            <a:spAutoFit/>
          </a:bodyPr>
          <a:lstStyle/>
          <a:p>
            <a:r>
              <a:rPr lang="zh-CN" altLang="en-US" sz="2200" b="1" dirty="0">
                <a:solidFill>
                  <a:srgbClr val="61A0DB"/>
                </a:solidFill>
                <a:cs typeface="Calibri" panose="020F0502020204030204" pitchFamily="34" charset="0"/>
              </a:rPr>
              <a:t>第一部分</a:t>
            </a:r>
            <a:endParaRPr lang="en-GB" sz="2200" b="1" dirty="0">
              <a:solidFill>
                <a:srgbClr val="61A0DB"/>
              </a:solidFill>
              <a:latin typeface="+mj-lt"/>
              <a:cs typeface="Calibri" panose="020F0502020204030204" pitchFamily="34" charset="0"/>
            </a:endParaRPr>
          </a:p>
        </p:txBody>
      </p:sp>
      <p:sp>
        <p:nvSpPr>
          <p:cNvPr id="8" name="文本框 7">
            <a:extLst>
              <a:ext uri="{FF2B5EF4-FFF2-40B4-BE49-F238E27FC236}">
                <a16:creationId xmlns:a16="http://schemas.microsoft.com/office/drawing/2014/main" id="{C4E7E14A-5828-47BB-9805-9898D93CE43A}"/>
              </a:ext>
            </a:extLst>
          </p:cNvPr>
          <p:cNvSpPr txBox="1"/>
          <p:nvPr/>
        </p:nvSpPr>
        <p:spPr>
          <a:xfrm>
            <a:off x="515258" y="4440948"/>
            <a:ext cx="7915274" cy="738664"/>
          </a:xfrm>
          <a:prstGeom prst="rect">
            <a:avLst/>
          </a:prstGeom>
          <a:noFill/>
        </p:spPr>
        <p:txBody>
          <a:bodyPr wrap="square" rtlCol="0">
            <a:spAutoFit/>
          </a:bodyPr>
          <a:lstStyle/>
          <a:p>
            <a:pPr algn="just"/>
            <a:r>
              <a:rPr lang="zh-CN" altLang="en-US" sz="1400" dirty="0">
                <a:highlight>
                  <a:srgbClr val="FFFF00"/>
                </a:highlight>
              </a:rPr>
              <a:t>说明：这个问题根据</a:t>
            </a:r>
            <a:r>
              <a:rPr lang="en-US" altLang="zh-CN" sz="1400" dirty="0">
                <a:highlight>
                  <a:srgbClr val="FFFF00"/>
                </a:highlight>
              </a:rPr>
              <a:t>2011</a:t>
            </a:r>
            <a:r>
              <a:rPr lang="zh-CN" altLang="en-US" sz="1400" dirty="0">
                <a:highlight>
                  <a:srgbClr val="FFFF00"/>
                </a:highlight>
              </a:rPr>
              <a:t>年通过的</a:t>
            </a:r>
            <a:r>
              <a:rPr lang="en-US" altLang="zh-CN" sz="1400" dirty="0">
                <a:highlight>
                  <a:srgbClr val="FFFF00"/>
                </a:highlight>
              </a:rPr>
              <a:t>《</a:t>
            </a:r>
            <a:r>
              <a:rPr lang="zh-CN" altLang="en-US" sz="1400" dirty="0">
                <a:highlight>
                  <a:srgbClr val="FFFF00"/>
                </a:highlight>
              </a:rPr>
              <a:t>关于城市历史景观的建议书</a:t>
            </a:r>
            <a:r>
              <a:rPr lang="en-US" altLang="zh-CN" sz="1400" dirty="0">
                <a:highlight>
                  <a:srgbClr val="FFFF00"/>
                </a:highlight>
              </a:rPr>
              <a:t>》</a:t>
            </a:r>
            <a:r>
              <a:rPr lang="zh-CN" altLang="en-US" sz="1400" dirty="0">
                <a:highlight>
                  <a:srgbClr val="FFFF00"/>
                </a:highlight>
              </a:rPr>
              <a:t>提出。更多信息可以在世界遗产网页上找到，</a:t>
            </a:r>
            <a:endParaRPr lang="en-US" altLang="zh-CN" sz="1400" dirty="0">
              <a:highlight>
                <a:srgbClr val="FFFF00"/>
              </a:highlight>
            </a:endParaRPr>
          </a:p>
          <a:p>
            <a:pPr algn="just"/>
            <a:r>
              <a:rPr lang="en-US" altLang="zh-CN" sz="1400" dirty="0">
                <a:highlight>
                  <a:srgbClr val="FFFF00"/>
                </a:highlight>
              </a:rPr>
              <a:t>http://historicurbanlandscape.com/themes/196/userfiles/download/2016/6/7/wirey5prpznidqx.pdf</a:t>
            </a:r>
            <a:r>
              <a:rPr lang="zh-CN" altLang="en-US" sz="1400" dirty="0">
                <a:highlight>
                  <a:srgbClr val="FFFF00"/>
                </a:highlight>
              </a:rPr>
              <a:t>。</a:t>
            </a:r>
          </a:p>
        </p:txBody>
      </p:sp>
    </p:spTree>
    <p:extLst>
      <p:ext uri="{BB962C8B-B14F-4D97-AF65-F5344CB8AC3E}">
        <p14:creationId xmlns:p14="http://schemas.microsoft.com/office/powerpoint/2010/main" val="1018404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3"/>
          <a:srcRect l="32840" t="11977" r="30020" b="35328"/>
          <a:stretch/>
        </p:blipFill>
        <p:spPr bwMode="auto">
          <a:xfrm>
            <a:off x="647819" y="1028846"/>
            <a:ext cx="3571076" cy="3543153"/>
          </a:xfrm>
          <a:prstGeom prst="rect">
            <a:avLst/>
          </a:prstGeom>
          <a:ln>
            <a:noFill/>
          </a:ln>
          <a:extLst>
            <a:ext uri="{53640926-AAD7-44D8-BBD7-CCE9431645EC}">
              <a14:shadowObscured xmlns:a14="http://schemas.microsoft.com/office/drawing/2010/main"/>
            </a:ext>
          </a:extLst>
        </p:spPr>
      </p:pic>
      <p:pic>
        <p:nvPicPr>
          <p:cNvPr id="11" name="Picture 10"/>
          <p:cNvPicPr/>
          <p:nvPr/>
        </p:nvPicPr>
        <p:blipFill rotWithShape="1">
          <a:blip r:embed="rId4"/>
          <a:srcRect l="28049" t="26497" r="25445" b="4956"/>
          <a:stretch/>
        </p:blipFill>
        <p:spPr bwMode="auto">
          <a:xfrm>
            <a:off x="5304450" y="839186"/>
            <a:ext cx="2667975" cy="2734389"/>
          </a:xfrm>
          <a:prstGeom prst="rect">
            <a:avLst/>
          </a:prstGeom>
          <a:ln>
            <a:noFill/>
          </a:ln>
          <a:extLst>
            <a:ext uri="{53640926-AAD7-44D8-BBD7-CCE9431645EC}">
              <a14:shadowObscured xmlns:a14="http://schemas.microsoft.com/office/drawing/2010/main"/>
            </a:ext>
          </a:extLst>
        </p:spPr>
      </p:pic>
      <p:pic>
        <p:nvPicPr>
          <p:cNvPr id="10" name="Picture 9"/>
          <p:cNvPicPr/>
          <p:nvPr/>
        </p:nvPicPr>
        <p:blipFill rotWithShape="1">
          <a:blip r:embed="rId5"/>
          <a:srcRect l="38496" t="21687" r="30799" b="21777"/>
          <a:stretch/>
        </p:blipFill>
        <p:spPr bwMode="auto">
          <a:xfrm>
            <a:off x="4726260" y="2144826"/>
            <a:ext cx="2505076" cy="2494378"/>
          </a:xfrm>
          <a:prstGeom prst="rect">
            <a:avLst/>
          </a:prstGeom>
          <a:ln>
            <a:noFill/>
          </a:ln>
          <a:extLst>
            <a:ext uri="{53640926-AAD7-44D8-BBD7-CCE9431645EC}">
              <a14:shadowObscured xmlns:a14="http://schemas.microsoft.com/office/drawing/2010/main"/>
            </a:ext>
          </a:extLst>
        </p:spPr>
      </p:pic>
      <p:sp>
        <p:nvSpPr>
          <p:cNvPr id="12" name="Left-Right Arrow 11"/>
          <p:cNvSpPr/>
          <p:nvPr/>
        </p:nvSpPr>
        <p:spPr>
          <a:xfrm>
            <a:off x="3561765" y="2602303"/>
            <a:ext cx="1369958" cy="329565"/>
          </a:xfrm>
          <a:prstGeom prst="lef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CasellaDiTesto 1"/>
          <p:cNvSpPr txBox="1"/>
          <p:nvPr/>
        </p:nvSpPr>
        <p:spPr>
          <a:xfrm>
            <a:off x="515258" y="408299"/>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Chapter 5: General Policy Development</a:t>
            </a:r>
          </a:p>
        </p:txBody>
      </p:sp>
      <p:sp>
        <p:nvSpPr>
          <p:cNvPr id="18" name="CasellaDiTesto 1"/>
          <p:cNvSpPr txBox="1"/>
          <p:nvPr/>
        </p:nvSpPr>
        <p:spPr>
          <a:xfrm>
            <a:off x="515258" y="34047"/>
            <a:ext cx="8628742" cy="430887"/>
          </a:xfrm>
          <a:prstGeom prst="rect">
            <a:avLst/>
          </a:prstGeom>
          <a:noFill/>
          <a:ln>
            <a:noFill/>
          </a:ln>
        </p:spPr>
        <p:txBody>
          <a:bodyPr wrap="square" rtlCol="0">
            <a:spAutoFit/>
          </a:bodyPr>
          <a:lstStyle/>
          <a:p>
            <a:r>
              <a:rPr lang="en-GB" sz="2200" b="1" dirty="0">
                <a:solidFill>
                  <a:srgbClr val="61A0DB"/>
                </a:solidFill>
                <a:latin typeface="+mj-lt"/>
                <a:cs typeface="Calibri" panose="020F0502020204030204" pitchFamily="34" charset="0"/>
              </a:rPr>
              <a:t>Section I</a:t>
            </a:r>
          </a:p>
        </p:txBody>
      </p:sp>
    </p:spTree>
    <p:extLst>
      <p:ext uri="{BB962C8B-B14F-4D97-AF65-F5344CB8AC3E}">
        <p14:creationId xmlns:p14="http://schemas.microsoft.com/office/powerpoint/2010/main" val="1039516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asellaDiTesto 1"/>
          <p:cNvSpPr txBox="1"/>
          <p:nvPr/>
        </p:nvSpPr>
        <p:spPr>
          <a:xfrm>
            <a:off x="543251" y="417630"/>
            <a:ext cx="8628742" cy="338554"/>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cs typeface="Calibri Light" panose="020F0302020204030204" pitchFamily="34" charset="0"/>
              </a:rPr>
              <a:t>第五章：一般政策制定</a:t>
            </a:r>
            <a:endParaRPr lang="en-GB" sz="1600" b="1" dirty="0">
              <a:solidFill>
                <a:schemeClr val="accent3">
                  <a:lumMod val="50000"/>
                </a:schemeClr>
              </a:solidFill>
              <a:cs typeface="Calibri Light" panose="020F0302020204030204" pitchFamily="34" charset="0"/>
            </a:endParaRPr>
          </a:p>
        </p:txBody>
      </p:sp>
      <p:sp>
        <p:nvSpPr>
          <p:cNvPr id="18" name="CasellaDiTesto 1"/>
          <p:cNvSpPr txBox="1"/>
          <p:nvPr/>
        </p:nvSpPr>
        <p:spPr>
          <a:xfrm>
            <a:off x="515258" y="34047"/>
            <a:ext cx="8628742" cy="430887"/>
          </a:xfrm>
          <a:prstGeom prst="rect">
            <a:avLst/>
          </a:prstGeom>
          <a:noFill/>
          <a:ln>
            <a:noFill/>
          </a:ln>
        </p:spPr>
        <p:txBody>
          <a:bodyPr wrap="square" rtlCol="0">
            <a:spAutoFit/>
          </a:bodyPr>
          <a:lstStyle/>
          <a:p>
            <a:r>
              <a:rPr lang="zh-CN" altLang="en-US" sz="2200" b="1" dirty="0">
                <a:solidFill>
                  <a:srgbClr val="61A0DB"/>
                </a:solidFill>
                <a:cs typeface="Calibri" panose="020F0502020204030204" pitchFamily="34" charset="0"/>
              </a:rPr>
              <a:t>第一部分</a:t>
            </a:r>
            <a:endParaRPr lang="en-GB" sz="2200" b="1" dirty="0">
              <a:solidFill>
                <a:srgbClr val="61A0DB"/>
              </a:solidFill>
              <a:latin typeface="+mj-lt"/>
              <a:cs typeface="Calibri" panose="020F0502020204030204" pitchFamily="34" charset="0"/>
            </a:endParaRPr>
          </a:p>
        </p:txBody>
      </p:sp>
      <p:grpSp>
        <p:nvGrpSpPr>
          <p:cNvPr id="11" name="Groupe 32"/>
          <p:cNvGrpSpPr/>
          <p:nvPr/>
        </p:nvGrpSpPr>
        <p:grpSpPr>
          <a:xfrm>
            <a:off x="6052007" y="703633"/>
            <a:ext cx="2777162" cy="4073666"/>
            <a:chOff x="6052007" y="703633"/>
            <a:chExt cx="2777162" cy="4073666"/>
          </a:xfrm>
        </p:grpSpPr>
        <p:grpSp>
          <p:nvGrpSpPr>
            <p:cNvPr id="12" name="Groupe 4"/>
            <p:cNvGrpSpPr/>
            <p:nvPr/>
          </p:nvGrpSpPr>
          <p:grpSpPr>
            <a:xfrm>
              <a:off x="6052007" y="703633"/>
              <a:ext cx="2773237" cy="4054272"/>
              <a:chOff x="6052007" y="703633"/>
              <a:chExt cx="2773237" cy="4054272"/>
            </a:xfrm>
          </p:grpSpPr>
          <p:grpSp>
            <p:nvGrpSpPr>
              <p:cNvPr id="24" name="Group 18"/>
              <p:cNvGrpSpPr/>
              <p:nvPr/>
            </p:nvGrpSpPr>
            <p:grpSpPr>
              <a:xfrm>
                <a:off x="6052007" y="703633"/>
                <a:ext cx="2773237" cy="4054272"/>
                <a:chOff x="5497331" y="1032817"/>
                <a:chExt cx="2645152" cy="4054272"/>
              </a:xfrm>
            </p:grpSpPr>
            <p:grpSp>
              <p:nvGrpSpPr>
                <p:cNvPr id="26" name="Group 16"/>
                <p:cNvGrpSpPr/>
                <p:nvPr/>
              </p:nvGrpSpPr>
              <p:grpSpPr>
                <a:xfrm>
                  <a:off x="5497331" y="1032817"/>
                  <a:ext cx="2645152" cy="4054272"/>
                  <a:chOff x="6173711" y="755350"/>
                  <a:chExt cx="2907366" cy="4054272"/>
                </a:xfrm>
              </p:grpSpPr>
              <p:grpSp>
                <p:nvGrpSpPr>
                  <p:cNvPr id="28" name="Group 3"/>
                  <p:cNvGrpSpPr/>
                  <p:nvPr/>
                </p:nvGrpSpPr>
                <p:grpSpPr>
                  <a:xfrm>
                    <a:off x="6173711" y="755350"/>
                    <a:ext cx="2907366" cy="4054272"/>
                    <a:chOff x="6236635" y="612909"/>
                    <a:chExt cx="2907366" cy="4054272"/>
                  </a:xfrm>
                </p:grpSpPr>
                <p:sp>
                  <p:nvSpPr>
                    <p:cNvPr id="30" name="Rectangle 29"/>
                    <p:cNvSpPr/>
                    <p:nvPr/>
                  </p:nvSpPr>
                  <p:spPr>
                    <a:xfrm>
                      <a:off x="6236636" y="1152959"/>
                      <a:ext cx="2907365" cy="3514222"/>
                    </a:xfrm>
                    <a:prstGeom prst="rect">
                      <a:avLst/>
                    </a:prstGeom>
                    <a:solidFill>
                      <a:schemeClr val="accent4">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http</a:t>
                      </a:r>
                    </a:p>
                  </p:txBody>
                </p:sp>
                <p:sp>
                  <p:nvSpPr>
                    <p:cNvPr id="31" name="Rectangle 30"/>
                    <p:cNvSpPr/>
                    <p:nvPr/>
                  </p:nvSpPr>
                  <p:spPr>
                    <a:xfrm>
                      <a:off x="6236635" y="612909"/>
                      <a:ext cx="2907365" cy="501261"/>
                    </a:xfrm>
                    <a:prstGeom prst="rect">
                      <a:avLst/>
                    </a:prstGeom>
                    <a:solidFill>
                      <a:schemeClr val="bg1">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085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1" u="none" strike="noStrike" kern="1200" cap="none" spc="0" normalizeH="0" baseline="0" noProof="0" dirty="0">
                        <a:ln>
                          <a:noFill/>
                        </a:ln>
                        <a:solidFill>
                          <a:srgbClr val="E7E6E6">
                            <a:lumMod val="25000"/>
                          </a:srgbClr>
                        </a:solidFill>
                        <a:effectLst/>
                        <a:uLnTx/>
                        <a:uFillTx/>
                        <a:latin typeface="Calibri" panose="020F0502020204030204" pitchFamily="34" charset="0"/>
                        <a:ea typeface="+mn-ea"/>
                        <a:cs typeface="Calibri" panose="020F0502020204030204" pitchFamily="34" charset="0"/>
                      </a:endParaRPr>
                    </a:p>
                  </p:txBody>
                </p:sp>
              </p:grpSp>
              <p:sp>
                <p:nvSpPr>
                  <p:cNvPr id="29" name="Rectangle 28"/>
                  <p:cNvSpPr/>
                  <p:nvPr/>
                </p:nvSpPr>
                <p:spPr>
                  <a:xfrm>
                    <a:off x="6725755" y="827153"/>
                    <a:ext cx="838922" cy="338554"/>
                  </a:xfrm>
                  <a:prstGeom prst="rect">
                    <a:avLst/>
                  </a:prstGeom>
                </p:spPr>
                <p:txBody>
                  <a:bodyPr wrap="none">
                    <a:spAutoFit/>
                  </a:bodyPr>
                  <a:lstStyle/>
                  <a:p>
                    <a:pPr marL="446088" marR="0" lvl="0" indent="-446088" algn="l" defTabSz="914400" rtl="0" eaLnBrk="1" fontAlgn="auto" latinLnBrk="0" hangingPunct="1">
                      <a:lnSpc>
                        <a:spcPct val="100000"/>
                      </a:lnSpc>
                      <a:spcBef>
                        <a:spcPts val="0"/>
                      </a:spcBef>
                      <a:spcAft>
                        <a:spcPts val="0"/>
                      </a:spcAft>
                      <a:buClrTx/>
                      <a:buSzTx/>
                      <a:buFontTx/>
                      <a:buNone/>
                      <a:tabLst/>
                      <a:defRPr/>
                    </a:pPr>
                    <a:r>
                      <a:rPr lang="zh-CN" altLang="en-US" sz="1600" b="1" i="1" noProof="0" dirty="0">
                        <a:solidFill>
                          <a:prstClr val="white"/>
                        </a:solidFill>
                        <a:latin typeface="Calibri" panose="020F0502020204030204" pitchFamily="34" charset="0"/>
                        <a:cs typeface="Calibri" panose="020F0502020204030204" pitchFamily="34" charset="0"/>
                      </a:rPr>
                      <a:t>出版物</a:t>
                    </a:r>
                    <a:endParaRPr kumimoji="0" lang="en-GB" sz="1600" b="1" i="1"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27" name="Rectangle 26"/>
                <p:cNvSpPr/>
                <p:nvPr/>
              </p:nvSpPr>
              <p:spPr>
                <a:xfrm>
                  <a:off x="5550635" y="1642268"/>
                  <a:ext cx="2578299" cy="3229655"/>
                </a:xfrm>
                <a:prstGeom prst="rect">
                  <a:avLst/>
                </a:prstGeom>
              </p:spPr>
              <p:txBody>
                <a:bodyPr wrap="square">
                  <a:noAutofit/>
                </a:bodyPr>
                <a:lstStyle/>
                <a:p>
                  <a:pPr lvl="0" algn="ctr" defTabSz="914332" eaLnBrk="0" fontAlgn="base" hangingPunct="0">
                    <a:spcAft>
                      <a:spcPct val="0"/>
                    </a:spcAft>
                    <a:defRPr/>
                  </a:pPr>
                  <a:r>
                    <a:rPr lang="zh-CN" altLang="en-US" sz="1400" b="1" i="1" dirty="0">
                      <a:solidFill>
                        <a:prstClr val="black"/>
                      </a:solidFill>
                    </a:rPr>
                    <a:t>在动态化与不断变化城市环境中的遗产保护</a:t>
                  </a:r>
                  <a:endParaRPr lang="en-GB" sz="1400" b="1" i="1" dirty="0">
                    <a:solidFill>
                      <a:prstClr val="black"/>
                    </a:solidFill>
                  </a:endParaRPr>
                </a:p>
              </p:txBody>
            </p:sp>
          </p:grpSp>
          <p:pic>
            <p:nvPicPr>
              <p:cNvPr id="25" name="Image 1"/>
              <p:cNvPicPr>
                <a:picLocks noChangeAspect="1"/>
              </p:cNvPicPr>
              <p:nvPr/>
            </p:nvPicPr>
            <p:blipFill>
              <a:blip r:embed="rId3"/>
              <a:stretch>
                <a:fillRect/>
              </a:stretch>
            </p:blipFill>
            <p:spPr>
              <a:xfrm>
                <a:off x="6198581" y="772028"/>
                <a:ext cx="359990" cy="360000"/>
              </a:xfrm>
              <a:prstGeom prst="rect">
                <a:avLst/>
              </a:prstGeom>
            </p:spPr>
          </p:pic>
        </p:grpSp>
        <p:pic>
          <p:nvPicPr>
            <p:cNvPr id="22" name="Image 2">
              <a:hlinkClick r:id="rId4"/>
            </p:cNvPr>
            <p:cNvPicPr>
              <a:picLocks noChangeAspect="1"/>
            </p:cNvPicPr>
            <p:nvPr/>
          </p:nvPicPr>
          <p:blipFill>
            <a:blip r:embed="rId5"/>
            <a:stretch>
              <a:fillRect/>
            </a:stretch>
          </p:blipFill>
          <p:spPr>
            <a:xfrm>
              <a:off x="6288697" y="4335668"/>
              <a:ext cx="289887" cy="245860"/>
            </a:xfrm>
            <a:prstGeom prst="rect">
              <a:avLst/>
            </a:prstGeom>
          </p:spPr>
        </p:pic>
        <p:sp>
          <p:nvSpPr>
            <p:cNvPr id="23" name="TextBox 20"/>
            <p:cNvSpPr txBox="1"/>
            <p:nvPr/>
          </p:nvSpPr>
          <p:spPr>
            <a:xfrm>
              <a:off x="6618769" y="4264070"/>
              <a:ext cx="2210400" cy="513229"/>
            </a:xfrm>
            <a:prstGeom prst="rect">
              <a:avLst/>
            </a:prstGeom>
            <a:noFill/>
          </p:spPr>
          <p:txBody>
            <a:bodyPr wrap="square" rtlCol="0">
              <a:noAutofit/>
            </a:bodyPr>
            <a:lstStyle/>
            <a:p>
              <a:r>
                <a:rPr lang="zh-CN" altLang="en-US" sz="1050" i="1" dirty="0">
                  <a:solidFill>
                    <a:schemeClr val="accent3">
                      <a:lumMod val="50000"/>
                    </a:schemeClr>
                  </a:solidFill>
                  <a:latin typeface="+mj-lt"/>
                </a:rPr>
                <a:t>下载链接</a:t>
              </a:r>
              <a:r>
                <a:rPr lang="en-GB" sz="1050" i="1" dirty="0">
                  <a:solidFill>
                    <a:schemeClr val="accent3">
                      <a:lumMod val="50000"/>
                    </a:schemeClr>
                  </a:solidFill>
                  <a:latin typeface="+mj-lt"/>
                </a:rPr>
                <a:t>:</a:t>
              </a:r>
            </a:p>
            <a:p>
              <a:r>
                <a:rPr lang="en-US" sz="1000" dirty="0">
                  <a:solidFill>
                    <a:srgbClr val="0563C1"/>
                  </a:solidFill>
                  <a:latin typeface="Calibri" panose="020F0502020204030204" pitchFamily="34" charset="0"/>
                  <a:ea typeface="Calibri" panose="020F0502020204030204" pitchFamily="34" charset="0"/>
                  <a:cs typeface="Arial" panose="020B0604020202020204" pitchFamily="34" charset="0"/>
                </a:rPr>
                <a:t>https://bit.ly/2aZ2nwA</a:t>
              </a:r>
            </a:p>
          </p:txBody>
        </p:sp>
      </p:grpSp>
      <p:pic>
        <p:nvPicPr>
          <p:cNvPr id="13" name="Picture 12"/>
          <p:cNvPicPr/>
          <p:nvPr/>
        </p:nvPicPr>
        <p:blipFill rotWithShape="1">
          <a:blip r:embed="rId6"/>
          <a:srcRect l="30641" t="15307" r="31217" b="3995"/>
          <a:stretch/>
        </p:blipFill>
        <p:spPr bwMode="auto">
          <a:xfrm>
            <a:off x="6578583" y="1878988"/>
            <a:ext cx="1648974" cy="2169916"/>
          </a:xfrm>
          <a:prstGeom prst="rect">
            <a:avLst/>
          </a:prstGeom>
          <a:ln>
            <a:noFill/>
          </a:ln>
          <a:extLst>
            <a:ext uri="{53640926-AAD7-44D8-BBD7-CCE9431645EC}">
              <a14:shadowObscured xmlns:a14="http://schemas.microsoft.com/office/drawing/2010/main"/>
            </a:ext>
          </a:extLst>
        </p:spPr>
      </p:pic>
      <p:pic>
        <p:nvPicPr>
          <p:cNvPr id="32" name="Picture 31"/>
          <p:cNvPicPr/>
          <p:nvPr/>
        </p:nvPicPr>
        <p:blipFill rotWithShape="1">
          <a:blip r:embed="rId7"/>
          <a:srcRect l="32840" t="11977" r="30020" b="35328"/>
          <a:stretch/>
        </p:blipFill>
        <p:spPr bwMode="auto">
          <a:xfrm>
            <a:off x="647819" y="1028846"/>
            <a:ext cx="3571076" cy="354315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10267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asellaDiTesto 1"/>
          <p:cNvSpPr txBox="1"/>
          <p:nvPr/>
        </p:nvSpPr>
        <p:spPr>
          <a:xfrm>
            <a:off x="515258" y="408299"/>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Chapter 5: General Policy Development</a:t>
            </a:r>
          </a:p>
        </p:txBody>
      </p:sp>
      <p:sp>
        <p:nvSpPr>
          <p:cNvPr id="18" name="CasellaDiTesto 1"/>
          <p:cNvSpPr txBox="1"/>
          <p:nvPr/>
        </p:nvSpPr>
        <p:spPr>
          <a:xfrm>
            <a:off x="515258" y="34047"/>
            <a:ext cx="8628742" cy="430887"/>
          </a:xfrm>
          <a:prstGeom prst="rect">
            <a:avLst/>
          </a:prstGeom>
          <a:noFill/>
          <a:ln>
            <a:noFill/>
          </a:ln>
        </p:spPr>
        <p:txBody>
          <a:bodyPr wrap="square" rtlCol="0">
            <a:spAutoFit/>
          </a:bodyPr>
          <a:lstStyle/>
          <a:p>
            <a:r>
              <a:rPr lang="en-GB" sz="2200" b="1" dirty="0">
                <a:solidFill>
                  <a:srgbClr val="61A0DB"/>
                </a:solidFill>
                <a:latin typeface="+mj-lt"/>
                <a:cs typeface="Calibri" panose="020F0502020204030204" pitchFamily="34" charset="0"/>
              </a:rPr>
              <a:t>Section I</a:t>
            </a:r>
          </a:p>
        </p:txBody>
      </p:sp>
      <p:grpSp>
        <p:nvGrpSpPr>
          <p:cNvPr id="11" name="Groupe 32"/>
          <p:cNvGrpSpPr/>
          <p:nvPr/>
        </p:nvGrpSpPr>
        <p:grpSpPr>
          <a:xfrm>
            <a:off x="6052007" y="703633"/>
            <a:ext cx="2777162" cy="4073666"/>
            <a:chOff x="6052007" y="703633"/>
            <a:chExt cx="2777162" cy="4073666"/>
          </a:xfrm>
        </p:grpSpPr>
        <p:grpSp>
          <p:nvGrpSpPr>
            <p:cNvPr id="12" name="Groupe 4"/>
            <p:cNvGrpSpPr/>
            <p:nvPr/>
          </p:nvGrpSpPr>
          <p:grpSpPr>
            <a:xfrm>
              <a:off x="6052007" y="703633"/>
              <a:ext cx="2773237" cy="4054272"/>
              <a:chOff x="6052007" y="703633"/>
              <a:chExt cx="2773237" cy="4054272"/>
            </a:xfrm>
          </p:grpSpPr>
          <p:grpSp>
            <p:nvGrpSpPr>
              <p:cNvPr id="24" name="Group 18"/>
              <p:cNvGrpSpPr/>
              <p:nvPr/>
            </p:nvGrpSpPr>
            <p:grpSpPr>
              <a:xfrm>
                <a:off x="6052007" y="703633"/>
                <a:ext cx="2773237" cy="4054272"/>
                <a:chOff x="5497331" y="1032817"/>
                <a:chExt cx="2645152" cy="4054272"/>
              </a:xfrm>
            </p:grpSpPr>
            <p:grpSp>
              <p:nvGrpSpPr>
                <p:cNvPr id="26" name="Group 16"/>
                <p:cNvGrpSpPr/>
                <p:nvPr/>
              </p:nvGrpSpPr>
              <p:grpSpPr>
                <a:xfrm>
                  <a:off x="5497331" y="1032817"/>
                  <a:ext cx="2645152" cy="4054272"/>
                  <a:chOff x="6173711" y="755350"/>
                  <a:chExt cx="2907366" cy="4054272"/>
                </a:xfrm>
              </p:grpSpPr>
              <p:grpSp>
                <p:nvGrpSpPr>
                  <p:cNvPr id="28" name="Group 3"/>
                  <p:cNvGrpSpPr/>
                  <p:nvPr/>
                </p:nvGrpSpPr>
                <p:grpSpPr>
                  <a:xfrm>
                    <a:off x="6173711" y="755350"/>
                    <a:ext cx="2907366" cy="4054272"/>
                    <a:chOff x="6236635" y="612909"/>
                    <a:chExt cx="2907366" cy="4054272"/>
                  </a:xfrm>
                </p:grpSpPr>
                <p:sp>
                  <p:nvSpPr>
                    <p:cNvPr id="30" name="Rectangle 29"/>
                    <p:cNvSpPr/>
                    <p:nvPr/>
                  </p:nvSpPr>
                  <p:spPr>
                    <a:xfrm>
                      <a:off x="6236636" y="1152959"/>
                      <a:ext cx="2907365" cy="3514222"/>
                    </a:xfrm>
                    <a:prstGeom prst="rect">
                      <a:avLst/>
                    </a:prstGeom>
                    <a:solidFill>
                      <a:schemeClr val="accent4">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http</a:t>
                      </a:r>
                    </a:p>
                  </p:txBody>
                </p:sp>
                <p:sp>
                  <p:nvSpPr>
                    <p:cNvPr id="31" name="Rectangle 30"/>
                    <p:cNvSpPr/>
                    <p:nvPr/>
                  </p:nvSpPr>
                  <p:spPr>
                    <a:xfrm>
                      <a:off x="6236635" y="612909"/>
                      <a:ext cx="2907365" cy="501261"/>
                    </a:xfrm>
                    <a:prstGeom prst="rect">
                      <a:avLst/>
                    </a:prstGeom>
                    <a:solidFill>
                      <a:schemeClr val="bg1">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085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srgbClr val="E7E6E6">
                            <a:lumMod val="25000"/>
                          </a:srgbClr>
                        </a:solidFill>
                        <a:effectLst/>
                        <a:uLnTx/>
                        <a:uFillTx/>
                        <a:latin typeface="Calibri" panose="020F0502020204030204" pitchFamily="34" charset="0"/>
                        <a:ea typeface="+mn-ea"/>
                        <a:cs typeface="Calibri" panose="020F0502020204030204" pitchFamily="34" charset="0"/>
                      </a:endParaRPr>
                    </a:p>
                  </p:txBody>
                </p:sp>
              </p:grpSp>
              <p:sp>
                <p:nvSpPr>
                  <p:cNvPr id="29" name="Rectangle 28"/>
                  <p:cNvSpPr/>
                  <p:nvPr/>
                </p:nvSpPr>
                <p:spPr>
                  <a:xfrm>
                    <a:off x="6725755" y="827153"/>
                    <a:ext cx="1165282" cy="338554"/>
                  </a:xfrm>
                  <a:prstGeom prst="rect">
                    <a:avLst/>
                  </a:prstGeom>
                </p:spPr>
                <p:txBody>
                  <a:bodyPr wrap="none">
                    <a:spAutoFit/>
                  </a:bodyPr>
                  <a:lstStyle/>
                  <a:p>
                    <a:pPr marL="446088" marR="0" lvl="0" indent="-446088" algn="l" defTabSz="914400" rtl="0" eaLnBrk="1" fontAlgn="auto" latinLnBrk="0" hangingPunct="1">
                      <a:lnSpc>
                        <a:spcPct val="100000"/>
                      </a:lnSpc>
                      <a:spcBef>
                        <a:spcPts val="0"/>
                      </a:spcBef>
                      <a:spcAft>
                        <a:spcPts val="0"/>
                      </a:spcAft>
                      <a:buClrTx/>
                      <a:buSzTx/>
                      <a:buFontTx/>
                      <a:buNone/>
                      <a:tabLst/>
                      <a:defRPr/>
                    </a:pPr>
                    <a:r>
                      <a:rPr lang="fr-FR" sz="1600" i="1" noProof="0" dirty="0">
                        <a:solidFill>
                          <a:prstClr val="white"/>
                        </a:solidFill>
                        <a:latin typeface="Calibri" panose="020F0502020204030204" pitchFamily="34" charset="0"/>
                        <a:cs typeface="Calibri" panose="020F0502020204030204" pitchFamily="34" charset="0"/>
                      </a:rPr>
                      <a:t>Publication</a:t>
                    </a:r>
                    <a:endParaRPr kumimoji="0" lang="en-GB" sz="16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27" name="Rectangle 26"/>
                <p:cNvSpPr/>
                <p:nvPr/>
              </p:nvSpPr>
              <p:spPr>
                <a:xfrm>
                  <a:off x="5550635" y="1642268"/>
                  <a:ext cx="2578299" cy="3229655"/>
                </a:xfrm>
                <a:prstGeom prst="rect">
                  <a:avLst/>
                </a:prstGeom>
              </p:spPr>
              <p:txBody>
                <a:bodyPr wrap="square">
                  <a:noAutofit/>
                </a:bodyPr>
                <a:lstStyle/>
                <a:p>
                  <a:pPr lvl="0" algn="ctr" defTabSz="914332" eaLnBrk="0" fontAlgn="base" hangingPunct="0">
                    <a:spcAft>
                      <a:spcPct val="0"/>
                    </a:spcAft>
                    <a:defRPr/>
                  </a:pPr>
                  <a:r>
                    <a:rPr lang="en-GB" sz="1200" i="1" dirty="0">
                      <a:solidFill>
                        <a:prstClr val="black"/>
                      </a:solidFill>
                    </a:rPr>
                    <a:t>Managing heritage in dynamic and</a:t>
                  </a:r>
                </a:p>
                <a:p>
                  <a:pPr lvl="0" algn="ctr" defTabSz="914332" eaLnBrk="0" fontAlgn="base" hangingPunct="0">
                    <a:spcAft>
                      <a:spcPct val="0"/>
                    </a:spcAft>
                    <a:defRPr/>
                  </a:pPr>
                  <a:r>
                    <a:rPr lang="en-GB" sz="1200" i="1" dirty="0">
                      <a:solidFill>
                        <a:prstClr val="black"/>
                      </a:solidFill>
                    </a:rPr>
                    <a:t>constantly changing urban environments</a:t>
                  </a:r>
                </a:p>
              </p:txBody>
            </p:sp>
          </p:grpSp>
          <p:pic>
            <p:nvPicPr>
              <p:cNvPr id="25" name="Image 1"/>
              <p:cNvPicPr>
                <a:picLocks noChangeAspect="1"/>
              </p:cNvPicPr>
              <p:nvPr/>
            </p:nvPicPr>
            <p:blipFill>
              <a:blip r:embed="rId3"/>
              <a:stretch>
                <a:fillRect/>
              </a:stretch>
            </p:blipFill>
            <p:spPr>
              <a:xfrm>
                <a:off x="6198581" y="772028"/>
                <a:ext cx="359990" cy="360000"/>
              </a:xfrm>
              <a:prstGeom prst="rect">
                <a:avLst/>
              </a:prstGeom>
            </p:spPr>
          </p:pic>
        </p:grpSp>
        <p:pic>
          <p:nvPicPr>
            <p:cNvPr id="22" name="Image 2">
              <a:hlinkClick r:id="rId4"/>
            </p:cNvPr>
            <p:cNvPicPr>
              <a:picLocks noChangeAspect="1"/>
            </p:cNvPicPr>
            <p:nvPr/>
          </p:nvPicPr>
          <p:blipFill>
            <a:blip r:embed="rId5"/>
            <a:stretch>
              <a:fillRect/>
            </a:stretch>
          </p:blipFill>
          <p:spPr>
            <a:xfrm>
              <a:off x="6288697" y="4335668"/>
              <a:ext cx="289887" cy="245860"/>
            </a:xfrm>
            <a:prstGeom prst="rect">
              <a:avLst/>
            </a:prstGeom>
          </p:spPr>
        </p:pic>
        <p:sp>
          <p:nvSpPr>
            <p:cNvPr id="23" name="TextBox 20"/>
            <p:cNvSpPr txBox="1"/>
            <p:nvPr/>
          </p:nvSpPr>
          <p:spPr>
            <a:xfrm>
              <a:off x="6618769" y="4264070"/>
              <a:ext cx="2210400" cy="513229"/>
            </a:xfrm>
            <a:prstGeom prst="rect">
              <a:avLst/>
            </a:prstGeom>
            <a:noFill/>
          </p:spPr>
          <p:txBody>
            <a:bodyPr wrap="square" rtlCol="0">
              <a:noAutofit/>
            </a:bodyPr>
            <a:lstStyle/>
            <a:p>
              <a:r>
                <a:rPr lang="en-GB" sz="1050" i="1" dirty="0">
                  <a:solidFill>
                    <a:schemeClr val="accent3">
                      <a:lumMod val="50000"/>
                    </a:schemeClr>
                  </a:solidFill>
                  <a:latin typeface="+mj-lt"/>
                </a:rPr>
                <a:t>Download link:</a:t>
              </a:r>
            </a:p>
            <a:p>
              <a:r>
                <a:rPr lang="en-US" sz="1000" dirty="0">
                  <a:solidFill>
                    <a:srgbClr val="0563C1"/>
                  </a:solidFill>
                  <a:latin typeface="Calibri" panose="020F0502020204030204" pitchFamily="34" charset="0"/>
                  <a:ea typeface="Calibri" panose="020F0502020204030204" pitchFamily="34" charset="0"/>
                  <a:cs typeface="Arial" panose="020B0604020202020204" pitchFamily="34" charset="0"/>
                </a:rPr>
                <a:t>https://bit.ly/2aZ2nwA</a:t>
              </a:r>
            </a:p>
          </p:txBody>
        </p:sp>
      </p:grpSp>
      <p:pic>
        <p:nvPicPr>
          <p:cNvPr id="13" name="Picture 12"/>
          <p:cNvPicPr/>
          <p:nvPr/>
        </p:nvPicPr>
        <p:blipFill rotWithShape="1">
          <a:blip r:embed="rId6"/>
          <a:srcRect l="30641" t="15307" r="31217" b="3995"/>
          <a:stretch/>
        </p:blipFill>
        <p:spPr bwMode="auto">
          <a:xfrm>
            <a:off x="6578583" y="1878988"/>
            <a:ext cx="1648974" cy="2169916"/>
          </a:xfrm>
          <a:prstGeom prst="rect">
            <a:avLst/>
          </a:prstGeom>
          <a:ln>
            <a:noFill/>
          </a:ln>
          <a:extLst>
            <a:ext uri="{53640926-AAD7-44D8-BBD7-CCE9431645EC}">
              <a14:shadowObscured xmlns:a14="http://schemas.microsoft.com/office/drawing/2010/main"/>
            </a:ext>
          </a:extLst>
        </p:spPr>
      </p:pic>
      <p:pic>
        <p:nvPicPr>
          <p:cNvPr id="32" name="Picture 31"/>
          <p:cNvPicPr/>
          <p:nvPr/>
        </p:nvPicPr>
        <p:blipFill rotWithShape="1">
          <a:blip r:embed="rId7"/>
          <a:srcRect l="32840" t="11977" r="30020" b="35328"/>
          <a:stretch/>
        </p:blipFill>
        <p:spPr bwMode="auto">
          <a:xfrm>
            <a:off x="647819" y="1028846"/>
            <a:ext cx="3571076" cy="354315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801038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15010" y="721907"/>
            <a:ext cx="6948806" cy="3989070"/>
            <a:chOff x="701674" y="942976"/>
            <a:chExt cx="6948806" cy="3989070"/>
          </a:xfrm>
        </p:grpSpPr>
        <p:pic>
          <p:nvPicPr>
            <p:cNvPr id="4" name="Picture 3"/>
            <p:cNvPicPr/>
            <p:nvPr/>
          </p:nvPicPr>
          <p:blipFill rotWithShape="1">
            <a:blip r:embed="rId3"/>
            <a:srcRect l="8959" t="11840" r="10023" b="14301"/>
            <a:stretch/>
          </p:blipFill>
          <p:spPr bwMode="auto">
            <a:xfrm>
              <a:off x="701674" y="942976"/>
              <a:ext cx="6948806" cy="3989070"/>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830580" y="2529841"/>
              <a:ext cx="5410200" cy="8153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CasellaDiTesto 1"/>
          <p:cNvSpPr txBox="1"/>
          <p:nvPr/>
        </p:nvSpPr>
        <p:spPr>
          <a:xfrm>
            <a:off x="568355" y="396177"/>
            <a:ext cx="8628742" cy="713016"/>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latin typeface="+mn-ea"/>
                <a:cs typeface="Calibri Light" panose="020F0302020204030204" pitchFamily="34" charset="0"/>
              </a:rPr>
              <a:t>第六章</a:t>
            </a:r>
            <a:r>
              <a:rPr lang="en-US" sz="1600" b="1" dirty="0">
                <a:solidFill>
                  <a:schemeClr val="accent3">
                    <a:lumMod val="50000"/>
                  </a:schemeClr>
                </a:solidFill>
                <a:latin typeface="+mn-ea"/>
                <a:cs typeface="Calibri Light" panose="020F0302020204030204" pitchFamily="34" charset="0"/>
              </a:rPr>
              <a:t>:</a:t>
            </a:r>
            <a:r>
              <a:rPr lang="zh-CN" altLang="en-US" sz="1600" b="1" dirty="0">
                <a:solidFill>
                  <a:schemeClr val="accent3">
                    <a:lumMod val="50000"/>
                  </a:schemeClr>
                </a:solidFill>
                <a:latin typeface="+mn-ea"/>
                <a:cs typeface="Calibri Light" panose="020F0302020204030204" pitchFamily="34" charset="0"/>
              </a:rPr>
              <a:t>记录文化和自然遗产的清单</a:t>
            </a:r>
            <a:r>
              <a:rPr lang="en-US" altLang="zh-CN" sz="1600" b="1" dirty="0">
                <a:solidFill>
                  <a:schemeClr val="accent3">
                    <a:lumMod val="50000"/>
                  </a:schemeClr>
                </a:solidFill>
                <a:latin typeface="+mn-ea"/>
                <a:cs typeface="Calibri Light" panose="020F0302020204030204" pitchFamily="34" charset="0"/>
              </a:rPr>
              <a:t>/</a:t>
            </a:r>
            <a:r>
              <a:rPr lang="zh-CN" altLang="en-US" sz="1600" b="1" dirty="0">
                <a:solidFill>
                  <a:schemeClr val="accent3">
                    <a:lumMod val="50000"/>
                  </a:schemeClr>
                </a:solidFill>
                <a:latin typeface="+mn-ea"/>
                <a:cs typeface="Calibri Light" panose="020F0302020204030204" pitchFamily="34" charset="0"/>
              </a:rPr>
              <a:t>名录等</a:t>
            </a:r>
          </a:p>
          <a:p>
            <a:pPr fontAlgn="base">
              <a:spcBef>
                <a:spcPts val="1000"/>
              </a:spcBef>
              <a:spcAft>
                <a:spcPct val="0"/>
              </a:spcAft>
              <a:buClr>
                <a:schemeClr val="accent3">
                  <a:lumMod val="50000"/>
                </a:schemeClr>
              </a:buClr>
              <a:buSzPct val="100000"/>
            </a:pPr>
            <a:endParaRPr lang="en-GB" sz="1600" b="1" dirty="0">
              <a:solidFill>
                <a:schemeClr val="accent3">
                  <a:lumMod val="50000"/>
                </a:schemeClr>
              </a:solidFill>
              <a:latin typeface="+mn-ea"/>
              <a:cs typeface="Calibri Light" panose="020F0302020204030204" pitchFamily="34" charset="0"/>
            </a:endParaRPr>
          </a:p>
        </p:txBody>
      </p:sp>
      <p:sp>
        <p:nvSpPr>
          <p:cNvPr id="7" name="CasellaDiTesto 1"/>
          <p:cNvSpPr txBox="1"/>
          <p:nvPr/>
        </p:nvSpPr>
        <p:spPr>
          <a:xfrm>
            <a:off x="552582" y="34047"/>
            <a:ext cx="8628742" cy="430887"/>
          </a:xfrm>
          <a:prstGeom prst="rect">
            <a:avLst/>
          </a:prstGeom>
          <a:noFill/>
          <a:ln>
            <a:noFill/>
          </a:ln>
        </p:spPr>
        <p:txBody>
          <a:bodyPr wrap="square" rtlCol="0">
            <a:spAutoFit/>
          </a:bodyPr>
          <a:lstStyle/>
          <a:p>
            <a:r>
              <a:rPr lang="zh-CN" altLang="en-US" sz="2200" b="1" dirty="0">
                <a:solidFill>
                  <a:srgbClr val="61A0DB"/>
                </a:solidFill>
                <a:cs typeface="Calibri" panose="020F0502020204030204" pitchFamily="34" charset="0"/>
              </a:rPr>
              <a:t>第一部分</a:t>
            </a:r>
            <a:endParaRPr lang="en-GB" sz="2200" b="1" dirty="0">
              <a:solidFill>
                <a:srgbClr val="61A0DB"/>
              </a:solidFill>
              <a:latin typeface="+mj-lt"/>
              <a:cs typeface="Calibri" panose="020F0502020204030204" pitchFamily="34" charset="0"/>
            </a:endParaRPr>
          </a:p>
        </p:txBody>
      </p:sp>
      <p:sp>
        <p:nvSpPr>
          <p:cNvPr id="8" name="文本框 7">
            <a:extLst>
              <a:ext uri="{FF2B5EF4-FFF2-40B4-BE49-F238E27FC236}">
                <a16:creationId xmlns:a16="http://schemas.microsoft.com/office/drawing/2014/main" id="{2E9AF626-C838-47DC-97FD-08F3394D3207}"/>
              </a:ext>
            </a:extLst>
          </p:cNvPr>
          <p:cNvSpPr txBox="1"/>
          <p:nvPr/>
        </p:nvSpPr>
        <p:spPr>
          <a:xfrm>
            <a:off x="515258" y="4608823"/>
            <a:ext cx="7915274" cy="307777"/>
          </a:xfrm>
          <a:prstGeom prst="rect">
            <a:avLst/>
          </a:prstGeom>
          <a:noFill/>
        </p:spPr>
        <p:txBody>
          <a:bodyPr wrap="square" rtlCol="0">
            <a:spAutoFit/>
          </a:bodyPr>
          <a:lstStyle/>
          <a:p>
            <a:pPr algn="just"/>
            <a:r>
              <a:rPr lang="zh-CN" altLang="en-US" sz="1400" dirty="0">
                <a:highlight>
                  <a:srgbClr val="FFFF00"/>
                </a:highlight>
              </a:rPr>
              <a:t>说明：清单或名录是如何编制及使用的，是否融入了可持续发展的方法。</a:t>
            </a:r>
          </a:p>
        </p:txBody>
      </p:sp>
    </p:spTree>
    <p:extLst>
      <p:ext uri="{BB962C8B-B14F-4D97-AF65-F5344CB8AC3E}">
        <p14:creationId xmlns:p14="http://schemas.microsoft.com/office/powerpoint/2010/main" val="31254696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15258" y="716076"/>
            <a:ext cx="6948806" cy="3989070"/>
            <a:chOff x="701674" y="942976"/>
            <a:chExt cx="6948806" cy="3989070"/>
          </a:xfrm>
        </p:grpSpPr>
        <p:pic>
          <p:nvPicPr>
            <p:cNvPr id="4" name="Picture 3"/>
            <p:cNvPicPr/>
            <p:nvPr/>
          </p:nvPicPr>
          <p:blipFill rotWithShape="1">
            <a:blip r:embed="rId3"/>
            <a:srcRect l="8959" t="11840" r="10023" b="14301"/>
            <a:stretch/>
          </p:blipFill>
          <p:spPr bwMode="auto">
            <a:xfrm>
              <a:off x="701674" y="942976"/>
              <a:ext cx="6948806" cy="3989070"/>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830580" y="2529841"/>
              <a:ext cx="5410200" cy="8153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CasellaDiTesto 1"/>
          <p:cNvSpPr txBox="1"/>
          <p:nvPr/>
        </p:nvSpPr>
        <p:spPr>
          <a:xfrm>
            <a:off x="515258" y="408299"/>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Chapter 6: </a:t>
            </a:r>
            <a:r>
              <a:rPr lang="en-GB" sz="1400" b="1" dirty="0">
                <a:solidFill>
                  <a:schemeClr val="accent3">
                    <a:lumMod val="50000"/>
                  </a:schemeClr>
                </a:solidFill>
                <a:cs typeface="Calibri Light" panose="020F0302020204030204" pitchFamily="34" charset="0"/>
              </a:rPr>
              <a:t>Inventories/Lists/Registers of Cultural and Natural Heritage</a:t>
            </a:r>
          </a:p>
        </p:txBody>
      </p:sp>
      <p:sp>
        <p:nvSpPr>
          <p:cNvPr id="7" name="CasellaDiTesto 1"/>
          <p:cNvSpPr txBox="1"/>
          <p:nvPr/>
        </p:nvSpPr>
        <p:spPr>
          <a:xfrm>
            <a:off x="515258" y="34047"/>
            <a:ext cx="8628742" cy="430887"/>
          </a:xfrm>
          <a:prstGeom prst="rect">
            <a:avLst/>
          </a:prstGeom>
          <a:noFill/>
          <a:ln>
            <a:noFill/>
          </a:ln>
        </p:spPr>
        <p:txBody>
          <a:bodyPr wrap="square" rtlCol="0">
            <a:spAutoFit/>
          </a:bodyPr>
          <a:lstStyle/>
          <a:p>
            <a:r>
              <a:rPr lang="en-GB" sz="2200" b="1" dirty="0">
                <a:solidFill>
                  <a:srgbClr val="61A0DB"/>
                </a:solidFill>
                <a:latin typeface="+mj-lt"/>
                <a:cs typeface="Calibri" panose="020F0502020204030204" pitchFamily="34" charset="0"/>
              </a:rPr>
              <a:t>Section I</a:t>
            </a:r>
          </a:p>
        </p:txBody>
      </p:sp>
    </p:spTree>
    <p:extLst>
      <p:ext uri="{BB962C8B-B14F-4D97-AF65-F5344CB8AC3E}">
        <p14:creationId xmlns:p14="http://schemas.microsoft.com/office/powerpoint/2010/main" val="27580316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29645" y="1220369"/>
            <a:ext cx="6297295" cy="3276918"/>
            <a:chOff x="1086484" y="1279842"/>
            <a:chExt cx="6297295" cy="3276918"/>
          </a:xfrm>
        </p:grpSpPr>
        <p:pic>
          <p:nvPicPr>
            <p:cNvPr id="4" name="Picture 3"/>
            <p:cNvPicPr/>
            <p:nvPr/>
          </p:nvPicPr>
          <p:blipFill rotWithShape="1">
            <a:blip r:embed="rId3"/>
            <a:srcRect l="8569" t="10906" r="10020" b="21155"/>
            <a:stretch/>
          </p:blipFill>
          <p:spPr bwMode="auto">
            <a:xfrm>
              <a:off x="1086484" y="1279842"/>
              <a:ext cx="6297295" cy="3276918"/>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1211580" y="2842259"/>
              <a:ext cx="5120640" cy="5029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CasellaDiTesto 1"/>
          <p:cNvSpPr txBox="1"/>
          <p:nvPr/>
        </p:nvSpPr>
        <p:spPr>
          <a:xfrm>
            <a:off x="543251" y="408299"/>
            <a:ext cx="8628742" cy="713016"/>
          </a:xfrm>
          <a:prstGeom prst="rect">
            <a:avLst/>
          </a:prstGeom>
          <a:noFill/>
        </p:spPr>
        <p:txBody>
          <a:bodyPr wrap="square" rtlCol="0">
            <a:spAutoFit/>
          </a:bodyPr>
          <a:lstStyle/>
          <a:p>
            <a:pPr marL="803275" indent="-803275"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latin typeface="+mn-ea"/>
                <a:cs typeface="Calibri Light" panose="020F0302020204030204" pitchFamily="34" charset="0"/>
              </a:rPr>
              <a:t>第七章</a:t>
            </a:r>
            <a:r>
              <a:rPr lang="en-US" sz="1600" b="1" dirty="0">
                <a:solidFill>
                  <a:schemeClr val="accent3">
                    <a:lumMod val="50000"/>
                  </a:schemeClr>
                </a:solidFill>
                <a:latin typeface="+mn-ea"/>
                <a:cs typeface="Calibri Light" panose="020F0302020204030204" pitchFamily="34" charset="0"/>
              </a:rPr>
              <a:t>: </a:t>
            </a:r>
            <a:r>
              <a:rPr lang="zh-CN" altLang="en-US" sz="1600" b="1" dirty="0">
                <a:solidFill>
                  <a:schemeClr val="accent3">
                    <a:lumMod val="50000"/>
                  </a:schemeClr>
                </a:solidFill>
                <a:latin typeface="+mn-ea"/>
                <a:cs typeface="Calibri Light" panose="020F0302020204030204" pitchFamily="34" charset="0"/>
              </a:rPr>
              <a:t>自然和文化遗产的认定、保护、保存和展示状况 </a:t>
            </a:r>
          </a:p>
          <a:p>
            <a:pPr marL="803275" indent="-803275" fontAlgn="base">
              <a:spcBef>
                <a:spcPts val="1000"/>
              </a:spcBef>
              <a:spcAft>
                <a:spcPct val="0"/>
              </a:spcAft>
              <a:buClr>
                <a:schemeClr val="accent3">
                  <a:lumMod val="50000"/>
                </a:schemeClr>
              </a:buClr>
              <a:buSzPct val="100000"/>
            </a:pPr>
            <a:endParaRPr lang="en-GB" sz="1600" b="1" dirty="0">
              <a:solidFill>
                <a:schemeClr val="accent3">
                  <a:lumMod val="50000"/>
                </a:schemeClr>
              </a:solidFill>
              <a:latin typeface="+mn-ea"/>
              <a:cs typeface="Calibri Light" panose="020F0302020204030204" pitchFamily="34" charset="0"/>
            </a:endParaRPr>
          </a:p>
        </p:txBody>
      </p:sp>
      <p:sp>
        <p:nvSpPr>
          <p:cNvPr id="7" name="CasellaDiTesto 1"/>
          <p:cNvSpPr txBox="1"/>
          <p:nvPr/>
        </p:nvSpPr>
        <p:spPr>
          <a:xfrm>
            <a:off x="515258" y="34047"/>
            <a:ext cx="8628742" cy="430887"/>
          </a:xfrm>
          <a:prstGeom prst="rect">
            <a:avLst/>
          </a:prstGeom>
          <a:noFill/>
          <a:ln>
            <a:noFill/>
          </a:ln>
        </p:spPr>
        <p:txBody>
          <a:bodyPr wrap="square" rtlCol="0">
            <a:spAutoFit/>
          </a:bodyPr>
          <a:lstStyle/>
          <a:p>
            <a:r>
              <a:rPr lang="zh-CN" altLang="en-US" sz="2200" b="1" dirty="0">
                <a:solidFill>
                  <a:srgbClr val="61A0DB"/>
                </a:solidFill>
                <a:cs typeface="Calibri" panose="020F0502020204030204" pitchFamily="34" charset="0"/>
              </a:rPr>
              <a:t>第一部分</a:t>
            </a:r>
            <a:endParaRPr lang="en-GB" sz="2200" b="1" dirty="0">
              <a:solidFill>
                <a:srgbClr val="61A0DB"/>
              </a:solidFill>
              <a:latin typeface="+mj-lt"/>
              <a:cs typeface="Calibri" panose="020F0502020204030204" pitchFamily="34" charset="0"/>
            </a:endParaRPr>
          </a:p>
        </p:txBody>
      </p:sp>
      <p:sp>
        <p:nvSpPr>
          <p:cNvPr id="8" name="文本框 7">
            <a:extLst>
              <a:ext uri="{FF2B5EF4-FFF2-40B4-BE49-F238E27FC236}">
                <a16:creationId xmlns:a16="http://schemas.microsoft.com/office/drawing/2014/main" id="{E381D818-CABD-47C6-B220-7A3BDEEB4BEC}"/>
              </a:ext>
            </a:extLst>
          </p:cNvPr>
          <p:cNvSpPr txBox="1"/>
          <p:nvPr/>
        </p:nvSpPr>
        <p:spPr>
          <a:xfrm>
            <a:off x="515258" y="4608823"/>
            <a:ext cx="7915274" cy="307777"/>
          </a:xfrm>
          <a:prstGeom prst="rect">
            <a:avLst/>
          </a:prstGeom>
          <a:noFill/>
        </p:spPr>
        <p:txBody>
          <a:bodyPr wrap="square" rtlCol="0">
            <a:spAutoFit/>
          </a:bodyPr>
          <a:lstStyle/>
          <a:p>
            <a:pPr algn="just"/>
            <a:r>
              <a:rPr lang="zh-CN" altLang="en-US" sz="1400" dirty="0">
                <a:highlight>
                  <a:srgbClr val="FFFF00"/>
                </a:highlight>
              </a:rPr>
              <a:t>说明：文化</a:t>
            </a:r>
            <a:r>
              <a:rPr lang="en-US" altLang="zh-CN" sz="1400" dirty="0">
                <a:highlight>
                  <a:srgbClr val="FFFF00"/>
                </a:highlight>
              </a:rPr>
              <a:t>/</a:t>
            </a:r>
            <a:r>
              <a:rPr lang="zh-CN" altLang="en-US" sz="1400" dirty="0">
                <a:highlight>
                  <a:srgbClr val="FFFF00"/>
                </a:highlight>
              </a:rPr>
              <a:t>自然遗产各个机构在国家层面如何合作，并且如何与其他政府机构合作。</a:t>
            </a:r>
          </a:p>
        </p:txBody>
      </p:sp>
    </p:spTree>
    <p:extLst>
      <p:ext uri="{BB962C8B-B14F-4D97-AF65-F5344CB8AC3E}">
        <p14:creationId xmlns:p14="http://schemas.microsoft.com/office/powerpoint/2010/main" val="36247859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29645" y="1220369"/>
            <a:ext cx="6297295" cy="3276918"/>
            <a:chOff x="1086484" y="1279842"/>
            <a:chExt cx="6297295" cy="3276918"/>
          </a:xfrm>
        </p:grpSpPr>
        <p:pic>
          <p:nvPicPr>
            <p:cNvPr id="4" name="Picture 3"/>
            <p:cNvPicPr/>
            <p:nvPr/>
          </p:nvPicPr>
          <p:blipFill rotWithShape="1">
            <a:blip r:embed="rId3"/>
            <a:srcRect l="8569" t="10906" r="10020" b="21155"/>
            <a:stretch/>
          </p:blipFill>
          <p:spPr bwMode="auto">
            <a:xfrm>
              <a:off x="1086484" y="1279842"/>
              <a:ext cx="6297295" cy="3276918"/>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1211580" y="2842259"/>
              <a:ext cx="5120640" cy="5029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CasellaDiTesto 1"/>
          <p:cNvSpPr txBox="1"/>
          <p:nvPr/>
        </p:nvSpPr>
        <p:spPr>
          <a:xfrm>
            <a:off x="515258" y="408299"/>
            <a:ext cx="8628742" cy="523220"/>
          </a:xfrm>
          <a:prstGeom prst="rect">
            <a:avLst/>
          </a:prstGeom>
          <a:noFill/>
        </p:spPr>
        <p:txBody>
          <a:bodyPr wrap="square" rtlCol="0">
            <a:spAutoFit/>
          </a:bodyPr>
          <a:lstStyle/>
          <a:p>
            <a:pPr marL="803275" indent="-803275"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Chapter 7: </a:t>
            </a:r>
            <a:r>
              <a:rPr lang="en-GB" sz="1400" b="1" dirty="0">
                <a:solidFill>
                  <a:schemeClr val="accent3">
                    <a:lumMod val="50000"/>
                  </a:schemeClr>
                </a:solidFill>
                <a:cs typeface="Calibri Light" panose="020F0302020204030204" pitchFamily="34" charset="0"/>
              </a:rPr>
              <a:t>Status of Services for the Identification, Protection, Conservation and Presentation of Natural and Cultural Heritage</a:t>
            </a:r>
          </a:p>
        </p:txBody>
      </p:sp>
      <p:sp>
        <p:nvSpPr>
          <p:cNvPr id="7" name="CasellaDiTesto 1"/>
          <p:cNvSpPr txBox="1"/>
          <p:nvPr/>
        </p:nvSpPr>
        <p:spPr>
          <a:xfrm>
            <a:off x="515258" y="34047"/>
            <a:ext cx="8628742" cy="430887"/>
          </a:xfrm>
          <a:prstGeom prst="rect">
            <a:avLst/>
          </a:prstGeom>
          <a:noFill/>
          <a:ln>
            <a:noFill/>
          </a:ln>
        </p:spPr>
        <p:txBody>
          <a:bodyPr wrap="square" rtlCol="0">
            <a:spAutoFit/>
          </a:bodyPr>
          <a:lstStyle/>
          <a:p>
            <a:r>
              <a:rPr lang="en-GB" sz="2200" b="1" dirty="0">
                <a:solidFill>
                  <a:srgbClr val="61A0DB"/>
                </a:solidFill>
                <a:latin typeface="+mj-lt"/>
                <a:cs typeface="Calibri" panose="020F0502020204030204" pitchFamily="34" charset="0"/>
              </a:rPr>
              <a:t>Section I</a:t>
            </a:r>
          </a:p>
        </p:txBody>
      </p:sp>
    </p:spTree>
    <p:extLst>
      <p:ext uri="{BB962C8B-B14F-4D97-AF65-F5344CB8AC3E}">
        <p14:creationId xmlns:p14="http://schemas.microsoft.com/office/powerpoint/2010/main" val="7869339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15258" y="734029"/>
            <a:ext cx="7231380" cy="3909060"/>
            <a:chOff x="616105" y="923135"/>
            <a:chExt cx="7231380" cy="3909060"/>
          </a:xfrm>
        </p:grpSpPr>
        <p:pic>
          <p:nvPicPr>
            <p:cNvPr id="4" name="Picture 3"/>
            <p:cNvPicPr/>
            <p:nvPr/>
          </p:nvPicPr>
          <p:blipFill rotWithShape="1">
            <a:blip r:embed="rId3"/>
            <a:srcRect l="8764" t="14645" r="9827" b="9931"/>
            <a:stretch/>
          </p:blipFill>
          <p:spPr bwMode="auto">
            <a:xfrm>
              <a:off x="616105" y="923135"/>
              <a:ext cx="7231380" cy="3909060"/>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761814" y="2744873"/>
              <a:ext cx="5471160" cy="8534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CasellaDiTesto 1"/>
          <p:cNvSpPr txBox="1"/>
          <p:nvPr/>
        </p:nvSpPr>
        <p:spPr>
          <a:xfrm>
            <a:off x="533920" y="408299"/>
            <a:ext cx="8628742" cy="713016"/>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latin typeface="+mn-ea"/>
                <a:cs typeface="Calibri Light" panose="020F0302020204030204" pitchFamily="34" charset="0"/>
              </a:rPr>
              <a:t>第</a:t>
            </a:r>
            <a:r>
              <a:rPr lang="en-US" sz="1600" b="1" dirty="0">
                <a:solidFill>
                  <a:schemeClr val="accent3">
                    <a:lumMod val="50000"/>
                  </a:schemeClr>
                </a:solidFill>
                <a:latin typeface="+mn-ea"/>
                <a:cs typeface="Calibri Light" panose="020F0302020204030204" pitchFamily="34" charset="0"/>
              </a:rPr>
              <a:t>8</a:t>
            </a:r>
            <a:r>
              <a:rPr lang="zh-CN" altLang="en-US" sz="1600" b="1" dirty="0">
                <a:solidFill>
                  <a:schemeClr val="accent3">
                    <a:lumMod val="50000"/>
                  </a:schemeClr>
                </a:solidFill>
                <a:latin typeface="+mn-ea"/>
                <a:cs typeface="Calibri Light" panose="020F0302020204030204" pitchFamily="34" charset="0"/>
              </a:rPr>
              <a:t>章</a:t>
            </a:r>
            <a:r>
              <a:rPr lang="en-US" sz="1600" b="1" dirty="0">
                <a:solidFill>
                  <a:schemeClr val="accent3">
                    <a:lumMod val="50000"/>
                  </a:schemeClr>
                </a:solidFill>
                <a:latin typeface="+mn-ea"/>
                <a:cs typeface="Calibri Light" panose="020F0302020204030204" pitchFamily="34" charset="0"/>
              </a:rPr>
              <a:t>: </a:t>
            </a:r>
            <a:r>
              <a:rPr lang="zh-CN" altLang="en-US" sz="1600" b="1" dirty="0">
                <a:solidFill>
                  <a:schemeClr val="accent3">
                    <a:lumMod val="50000"/>
                  </a:schemeClr>
                </a:solidFill>
                <a:latin typeface="+mn-ea"/>
                <a:cs typeface="Calibri Light" panose="020F0302020204030204" pitchFamily="34" charset="0"/>
              </a:rPr>
              <a:t>财务状况和人力资源</a:t>
            </a:r>
          </a:p>
          <a:p>
            <a:pPr fontAlgn="base">
              <a:spcBef>
                <a:spcPts val="1000"/>
              </a:spcBef>
              <a:spcAft>
                <a:spcPct val="0"/>
              </a:spcAft>
              <a:buClr>
                <a:schemeClr val="accent3">
                  <a:lumMod val="50000"/>
                </a:schemeClr>
              </a:buClr>
              <a:buSzPct val="100000"/>
            </a:pPr>
            <a:endParaRPr lang="en-GB" sz="1600" b="1" dirty="0">
              <a:solidFill>
                <a:schemeClr val="accent3">
                  <a:lumMod val="50000"/>
                </a:schemeClr>
              </a:solidFill>
              <a:latin typeface="+mn-ea"/>
              <a:cs typeface="Calibri Light" panose="020F0302020204030204" pitchFamily="34" charset="0"/>
            </a:endParaRPr>
          </a:p>
        </p:txBody>
      </p:sp>
      <p:sp>
        <p:nvSpPr>
          <p:cNvPr id="7" name="CasellaDiTesto 1"/>
          <p:cNvSpPr txBox="1"/>
          <p:nvPr/>
        </p:nvSpPr>
        <p:spPr>
          <a:xfrm>
            <a:off x="515258" y="34047"/>
            <a:ext cx="8628742" cy="430887"/>
          </a:xfrm>
          <a:prstGeom prst="rect">
            <a:avLst/>
          </a:prstGeom>
          <a:noFill/>
          <a:ln>
            <a:noFill/>
          </a:ln>
        </p:spPr>
        <p:txBody>
          <a:bodyPr wrap="square" rtlCol="0">
            <a:spAutoFit/>
          </a:bodyPr>
          <a:lstStyle/>
          <a:p>
            <a:r>
              <a:rPr lang="zh-CN" altLang="en-US" sz="2200" b="1" dirty="0">
                <a:solidFill>
                  <a:srgbClr val="61A0DB"/>
                </a:solidFill>
                <a:cs typeface="Calibri" panose="020F0502020204030204" pitchFamily="34" charset="0"/>
              </a:rPr>
              <a:t>第一部分</a:t>
            </a:r>
            <a:endParaRPr lang="en-GB" sz="2200" b="1" dirty="0">
              <a:solidFill>
                <a:srgbClr val="61A0DB"/>
              </a:solidFill>
              <a:latin typeface="+mj-lt"/>
              <a:cs typeface="Calibri" panose="020F0502020204030204" pitchFamily="34" charset="0"/>
            </a:endParaRPr>
          </a:p>
        </p:txBody>
      </p:sp>
      <p:sp>
        <p:nvSpPr>
          <p:cNvPr id="8" name="文本框 7">
            <a:extLst>
              <a:ext uri="{FF2B5EF4-FFF2-40B4-BE49-F238E27FC236}">
                <a16:creationId xmlns:a16="http://schemas.microsoft.com/office/drawing/2014/main" id="{FFBF0773-1439-490C-8AAD-F9AA2192CE7C}"/>
              </a:ext>
            </a:extLst>
          </p:cNvPr>
          <p:cNvSpPr txBox="1"/>
          <p:nvPr/>
        </p:nvSpPr>
        <p:spPr>
          <a:xfrm>
            <a:off x="515258" y="4608823"/>
            <a:ext cx="7915274" cy="523220"/>
          </a:xfrm>
          <a:prstGeom prst="rect">
            <a:avLst/>
          </a:prstGeom>
          <a:noFill/>
        </p:spPr>
        <p:txBody>
          <a:bodyPr wrap="square" rtlCol="0">
            <a:spAutoFit/>
          </a:bodyPr>
          <a:lstStyle/>
          <a:p>
            <a:pPr algn="just"/>
            <a:r>
              <a:rPr lang="zh-CN" altLang="en-US" sz="1400" dirty="0">
                <a:highlight>
                  <a:srgbClr val="FFFF00"/>
                </a:highlight>
              </a:rPr>
              <a:t>说明：问及遗产的资金问题，国家现有的资金来源，预算是否充足，年度公共开支总额中用于遗产保护的百分比（所有遗产而不仅仅是世界遗产）。</a:t>
            </a:r>
          </a:p>
        </p:txBody>
      </p:sp>
    </p:spTree>
    <p:extLst>
      <p:ext uri="{BB962C8B-B14F-4D97-AF65-F5344CB8AC3E}">
        <p14:creationId xmlns:p14="http://schemas.microsoft.com/office/powerpoint/2010/main" val="3571790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1"/>
          <p:cNvSpPr txBox="1"/>
          <p:nvPr/>
        </p:nvSpPr>
        <p:spPr>
          <a:xfrm>
            <a:off x="651971" y="849476"/>
            <a:ext cx="6108738" cy="2954655"/>
          </a:xfrm>
          <a:prstGeom prst="rect">
            <a:avLst/>
          </a:prstGeom>
          <a:noFill/>
          <a:ln>
            <a:noFill/>
          </a:ln>
        </p:spPr>
        <p:txBody>
          <a:bodyPr wrap="square" rtlCol="0">
            <a:spAutoFit/>
          </a:bodyPr>
          <a:lstStyle/>
          <a:p>
            <a:r>
              <a:rPr lang="en-US" dirty="0">
                <a:solidFill>
                  <a:srgbClr val="0070C0"/>
                </a:solidFill>
                <a:latin typeface="Calibri" panose="020F0502020204030204" pitchFamily="34" charset="0"/>
                <a:cs typeface="Calibri" panose="020F0502020204030204" pitchFamily="34" charset="0"/>
              </a:rPr>
              <a:t>At the end of the session, trainees:</a:t>
            </a:r>
          </a:p>
          <a:p>
            <a:pPr>
              <a:buClr>
                <a:schemeClr val="tx1">
                  <a:lumMod val="65000"/>
                  <a:lumOff val="35000"/>
                </a:schemeClr>
              </a:buClr>
              <a:buSzPct val="120000"/>
            </a:pPr>
            <a:endParaRPr lang="en-GB" sz="1400" dirty="0">
              <a:solidFill>
                <a:schemeClr val="tx1">
                  <a:lumMod val="75000"/>
                  <a:lumOff val="25000"/>
                </a:schemeClr>
              </a:solidFill>
              <a:latin typeface="Calibri Light" panose="020F0302020204030204" pitchFamily="34" charset="0"/>
              <a:cs typeface="Calibri Light" panose="020F0302020204030204" pitchFamily="34" charset="0"/>
            </a:endParaRPr>
          </a:p>
          <a:p>
            <a:pPr marL="457178" indent="-457178">
              <a:buClr>
                <a:schemeClr val="tx1">
                  <a:lumMod val="65000"/>
                  <a:lumOff val="35000"/>
                </a:schemeClr>
              </a:buClr>
              <a:buSzPct val="120000"/>
              <a:buFont typeface="Wingdings 2" panose="05020102010507070707" pitchFamily="18" charset="2"/>
              <a:buChar char="R"/>
            </a:pPr>
            <a:r>
              <a:rPr lang="en-GB" sz="1600" dirty="0">
                <a:latin typeface="Calibri Light" panose="020F0302020204030204" pitchFamily="34" charset="0"/>
                <a:cs typeface="Calibri Light" panose="020F0302020204030204" pitchFamily="34" charset="0"/>
              </a:rPr>
              <a:t>Will understand the thematic areas covered by the questionnaire and become familiar with the subjects covered by each chapter of the questionnaire Section I and Section II</a:t>
            </a:r>
          </a:p>
          <a:p>
            <a:pPr>
              <a:buClr>
                <a:schemeClr val="tx1">
                  <a:lumMod val="65000"/>
                  <a:lumOff val="35000"/>
                </a:schemeClr>
              </a:buClr>
              <a:buSzPct val="120000"/>
            </a:pPr>
            <a:endParaRPr lang="en-GB" sz="1600" dirty="0">
              <a:latin typeface="Calibri Light" panose="020F0302020204030204" pitchFamily="34" charset="0"/>
              <a:cs typeface="Calibri Light" panose="020F0302020204030204" pitchFamily="34" charset="0"/>
            </a:endParaRPr>
          </a:p>
          <a:p>
            <a:pPr marL="457178" indent="-457178">
              <a:buClr>
                <a:schemeClr val="tx1">
                  <a:lumMod val="65000"/>
                  <a:lumOff val="35000"/>
                </a:schemeClr>
              </a:buClr>
              <a:buSzPct val="120000"/>
              <a:buFont typeface="Wingdings 2" panose="05020102010507070707" pitchFamily="18" charset="2"/>
              <a:buChar char="R"/>
            </a:pPr>
            <a:r>
              <a:rPr lang="en-GB" sz="1600" dirty="0">
                <a:latin typeface="Calibri Light" panose="020F0302020204030204" pitchFamily="34" charset="0"/>
                <a:cs typeface="Calibri Light" panose="020F0302020204030204" pitchFamily="34" charset="0"/>
              </a:rPr>
              <a:t>Will understand the technical functions of the questionnaire</a:t>
            </a:r>
          </a:p>
          <a:p>
            <a:pPr marL="457178" indent="-457178">
              <a:buClr>
                <a:schemeClr val="tx1">
                  <a:lumMod val="65000"/>
                  <a:lumOff val="35000"/>
                </a:schemeClr>
              </a:buClr>
              <a:buSzPct val="120000"/>
              <a:buFont typeface="Wingdings 2" panose="05020102010507070707" pitchFamily="18" charset="2"/>
              <a:buChar char="R"/>
            </a:pPr>
            <a:endParaRPr lang="en-GB" sz="1600" dirty="0">
              <a:latin typeface="Calibri Light" panose="020F0302020204030204" pitchFamily="34" charset="0"/>
              <a:cs typeface="Calibri Light" panose="020F0302020204030204" pitchFamily="34" charset="0"/>
            </a:endParaRPr>
          </a:p>
          <a:p>
            <a:pPr marL="457178" indent="-457178">
              <a:buClr>
                <a:schemeClr val="tx1">
                  <a:lumMod val="65000"/>
                  <a:lumOff val="35000"/>
                </a:schemeClr>
              </a:buClr>
              <a:buSzPct val="120000"/>
              <a:buFont typeface="Wingdings 2" panose="05020102010507070707" pitchFamily="18" charset="2"/>
              <a:buChar char="R"/>
            </a:pPr>
            <a:r>
              <a:rPr lang="en-GB" sz="1600" dirty="0">
                <a:latin typeface="Calibri Light" panose="020F0302020204030204" pitchFamily="34" charset="0"/>
                <a:cs typeface="Calibri Light" panose="020F0302020204030204" pitchFamily="34" charset="0"/>
              </a:rPr>
              <a:t>Will be able to access tools, materials and offline/online sources of information available to answer the questions in Periodic Reporting (PR) Questionnaire.</a:t>
            </a:r>
          </a:p>
          <a:p>
            <a:pPr marL="457178" indent="-457178">
              <a:buClr>
                <a:schemeClr val="tx1">
                  <a:lumMod val="65000"/>
                  <a:lumOff val="35000"/>
                </a:schemeClr>
              </a:buClr>
              <a:buSzPct val="120000"/>
              <a:buFont typeface="Wingdings 2" panose="05020102010507070707" pitchFamily="18" charset="2"/>
              <a:buChar char="R"/>
            </a:pPr>
            <a:endParaRPr lang="en-GB" sz="1000" dirty="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7" name="Rectangle 4"/>
          <p:cNvSpPr/>
          <p:nvPr/>
        </p:nvSpPr>
        <p:spPr>
          <a:xfrm>
            <a:off x="-12432" y="195488"/>
            <a:ext cx="2950032" cy="400110"/>
          </a:xfrm>
          <a:prstGeom prst="rect">
            <a:avLst/>
          </a:prstGeom>
          <a:solidFill>
            <a:schemeClr val="bg2">
              <a:lumMod val="50000"/>
            </a:schemeClr>
          </a:solidFill>
        </p:spPr>
        <p:txBody>
          <a:bodyPr wrap="square">
            <a:spAutoFit/>
          </a:bodyPr>
          <a:lstStyle/>
          <a:p>
            <a:pPr marL="627063" indent="1588"/>
            <a:r>
              <a:rPr lang="en-US" sz="2000" dirty="0">
                <a:solidFill>
                  <a:schemeClr val="bg1"/>
                </a:solidFill>
                <a:latin typeface="+mj-lt"/>
                <a:ea typeface="Calibri" panose="020F0502020204030204" pitchFamily="34" charset="0"/>
                <a:cs typeface="Arial" panose="020B0604020202020204" pitchFamily="34" charset="0"/>
              </a:rPr>
              <a:t>Learning objectives</a:t>
            </a:r>
          </a:p>
        </p:txBody>
      </p:sp>
    </p:spTree>
    <p:extLst>
      <p:ext uri="{BB962C8B-B14F-4D97-AF65-F5344CB8AC3E}">
        <p14:creationId xmlns:p14="http://schemas.microsoft.com/office/powerpoint/2010/main" val="29267720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16105" y="923135"/>
            <a:ext cx="7231380" cy="3909060"/>
            <a:chOff x="616105" y="923135"/>
            <a:chExt cx="7231380" cy="3909060"/>
          </a:xfrm>
        </p:grpSpPr>
        <p:pic>
          <p:nvPicPr>
            <p:cNvPr id="4" name="Picture 3"/>
            <p:cNvPicPr/>
            <p:nvPr/>
          </p:nvPicPr>
          <p:blipFill rotWithShape="1">
            <a:blip r:embed="rId3"/>
            <a:srcRect l="8764" t="14645" r="9827" b="9931"/>
            <a:stretch/>
          </p:blipFill>
          <p:spPr bwMode="auto">
            <a:xfrm>
              <a:off x="616105" y="923135"/>
              <a:ext cx="7231380" cy="3909060"/>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761814" y="2744873"/>
              <a:ext cx="5471160" cy="8534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CasellaDiTesto 1"/>
          <p:cNvSpPr txBox="1"/>
          <p:nvPr/>
        </p:nvSpPr>
        <p:spPr>
          <a:xfrm>
            <a:off x="515258" y="408299"/>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Chapter 8: F</a:t>
            </a:r>
            <a:r>
              <a:rPr lang="en-GB" sz="1400" b="1" dirty="0" err="1">
                <a:solidFill>
                  <a:schemeClr val="accent3">
                    <a:lumMod val="50000"/>
                  </a:schemeClr>
                </a:solidFill>
                <a:cs typeface="Calibri Light" panose="020F0302020204030204" pitchFamily="34" charset="0"/>
              </a:rPr>
              <a:t>inancial</a:t>
            </a:r>
            <a:r>
              <a:rPr lang="en-GB" sz="1400" b="1" dirty="0">
                <a:solidFill>
                  <a:schemeClr val="accent3">
                    <a:lumMod val="50000"/>
                  </a:schemeClr>
                </a:solidFill>
                <a:cs typeface="Calibri Light" panose="020F0302020204030204" pitchFamily="34" charset="0"/>
              </a:rPr>
              <a:t> Status and Human Resources</a:t>
            </a:r>
          </a:p>
        </p:txBody>
      </p:sp>
      <p:sp>
        <p:nvSpPr>
          <p:cNvPr id="7" name="CasellaDiTesto 1"/>
          <p:cNvSpPr txBox="1"/>
          <p:nvPr/>
        </p:nvSpPr>
        <p:spPr>
          <a:xfrm>
            <a:off x="515258" y="34047"/>
            <a:ext cx="8628742" cy="430887"/>
          </a:xfrm>
          <a:prstGeom prst="rect">
            <a:avLst/>
          </a:prstGeom>
          <a:noFill/>
          <a:ln>
            <a:noFill/>
          </a:ln>
        </p:spPr>
        <p:txBody>
          <a:bodyPr wrap="square" rtlCol="0">
            <a:spAutoFit/>
          </a:bodyPr>
          <a:lstStyle/>
          <a:p>
            <a:r>
              <a:rPr lang="en-GB" sz="2200" b="1" dirty="0">
                <a:solidFill>
                  <a:srgbClr val="61A0DB"/>
                </a:solidFill>
                <a:latin typeface="+mj-lt"/>
                <a:cs typeface="Calibri" panose="020F0502020204030204" pitchFamily="34" charset="0"/>
              </a:rPr>
              <a:t>Section I</a:t>
            </a:r>
          </a:p>
        </p:txBody>
      </p:sp>
    </p:spTree>
    <p:extLst>
      <p:ext uri="{BB962C8B-B14F-4D97-AF65-F5344CB8AC3E}">
        <p14:creationId xmlns:p14="http://schemas.microsoft.com/office/powerpoint/2010/main" val="35661756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15258" y="716076"/>
            <a:ext cx="6831795" cy="3870960"/>
            <a:chOff x="765716" y="946367"/>
            <a:chExt cx="6831795" cy="3870960"/>
          </a:xfrm>
        </p:grpSpPr>
        <p:pic>
          <p:nvPicPr>
            <p:cNvPr id="4" name="Picture 3"/>
            <p:cNvPicPr/>
            <p:nvPr/>
          </p:nvPicPr>
          <p:blipFill rotWithShape="1">
            <a:blip r:embed="rId3"/>
            <a:srcRect l="8986" t="19941" r="10216" b="8386"/>
            <a:stretch/>
          </p:blipFill>
          <p:spPr bwMode="auto">
            <a:xfrm>
              <a:off x="765716" y="946367"/>
              <a:ext cx="6831795" cy="3870960"/>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928154" y="2935746"/>
              <a:ext cx="5600700" cy="6921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CasellaDiTesto 1"/>
          <p:cNvSpPr txBox="1"/>
          <p:nvPr/>
        </p:nvSpPr>
        <p:spPr>
          <a:xfrm>
            <a:off x="524589" y="408299"/>
            <a:ext cx="8628742" cy="338554"/>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latin typeface="+mn-ea"/>
                <a:cs typeface="Calibri Light" panose="020F0302020204030204" pitchFamily="34" charset="0"/>
              </a:rPr>
              <a:t>第</a:t>
            </a:r>
            <a:r>
              <a:rPr lang="en-US" altLang="zh-CN" sz="1600" b="1" dirty="0">
                <a:solidFill>
                  <a:schemeClr val="accent3">
                    <a:lumMod val="50000"/>
                  </a:schemeClr>
                </a:solidFill>
                <a:latin typeface="+mn-ea"/>
                <a:cs typeface="Calibri Light" panose="020F0302020204030204" pitchFamily="34" charset="0"/>
              </a:rPr>
              <a:t>9</a:t>
            </a:r>
            <a:r>
              <a:rPr lang="zh-CN" altLang="en-US" sz="1600" b="1" dirty="0">
                <a:solidFill>
                  <a:schemeClr val="accent3">
                    <a:lumMod val="50000"/>
                  </a:schemeClr>
                </a:solidFill>
                <a:latin typeface="+mn-ea"/>
                <a:cs typeface="Calibri Light" panose="020F0302020204030204" pitchFamily="34" charset="0"/>
              </a:rPr>
              <a:t>章：能力发展</a:t>
            </a:r>
            <a:endParaRPr lang="en-GB" sz="1600" b="1" dirty="0">
              <a:solidFill>
                <a:schemeClr val="accent3">
                  <a:lumMod val="50000"/>
                </a:schemeClr>
              </a:solidFill>
              <a:latin typeface="+mn-ea"/>
              <a:cs typeface="Calibri Light" panose="020F0302020204030204" pitchFamily="34" charset="0"/>
            </a:endParaRPr>
          </a:p>
        </p:txBody>
      </p:sp>
      <p:sp>
        <p:nvSpPr>
          <p:cNvPr id="7" name="CasellaDiTesto 1"/>
          <p:cNvSpPr txBox="1"/>
          <p:nvPr/>
        </p:nvSpPr>
        <p:spPr>
          <a:xfrm>
            <a:off x="505927" y="34047"/>
            <a:ext cx="8628742" cy="430887"/>
          </a:xfrm>
          <a:prstGeom prst="rect">
            <a:avLst/>
          </a:prstGeom>
          <a:noFill/>
          <a:ln>
            <a:noFill/>
          </a:ln>
        </p:spPr>
        <p:txBody>
          <a:bodyPr wrap="square" rtlCol="0">
            <a:spAutoFit/>
          </a:bodyPr>
          <a:lstStyle/>
          <a:p>
            <a:r>
              <a:rPr lang="zh-CN" altLang="en-US" sz="2200" b="1" dirty="0">
                <a:solidFill>
                  <a:srgbClr val="61A0DB"/>
                </a:solidFill>
                <a:cs typeface="Calibri" panose="020F0502020204030204" pitchFamily="34" charset="0"/>
              </a:rPr>
              <a:t>第一部分</a:t>
            </a:r>
            <a:endParaRPr lang="en-GB" sz="2200" b="1" dirty="0">
              <a:solidFill>
                <a:srgbClr val="61A0DB"/>
              </a:solidFill>
              <a:latin typeface="+mj-lt"/>
              <a:cs typeface="Calibri" panose="020F0502020204030204" pitchFamily="34" charset="0"/>
            </a:endParaRPr>
          </a:p>
        </p:txBody>
      </p:sp>
      <p:sp>
        <p:nvSpPr>
          <p:cNvPr id="8" name="文本框 7">
            <a:extLst>
              <a:ext uri="{FF2B5EF4-FFF2-40B4-BE49-F238E27FC236}">
                <a16:creationId xmlns:a16="http://schemas.microsoft.com/office/drawing/2014/main" id="{1F363500-E385-47C0-A634-004F75730731}"/>
              </a:ext>
            </a:extLst>
          </p:cNvPr>
          <p:cNvSpPr txBox="1"/>
          <p:nvPr/>
        </p:nvSpPr>
        <p:spPr>
          <a:xfrm>
            <a:off x="515258" y="4608823"/>
            <a:ext cx="7915274" cy="307777"/>
          </a:xfrm>
          <a:prstGeom prst="rect">
            <a:avLst/>
          </a:prstGeom>
          <a:noFill/>
        </p:spPr>
        <p:txBody>
          <a:bodyPr wrap="square" rtlCol="0">
            <a:spAutoFit/>
          </a:bodyPr>
          <a:lstStyle/>
          <a:p>
            <a:pPr algn="just"/>
            <a:r>
              <a:rPr lang="zh-CN" altLang="en-US" sz="1400" dirty="0">
                <a:highlight>
                  <a:srgbClr val="FFFF00"/>
                </a:highlight>
              </a:rPr>
              <a:t>说明：要求优先考虑国家的能力建设需求和培训目标，并询问是否正在使用世界遗产能力建设战略。</a:t>
            </a:r>
          </a:p>
        </p:txBody>
      </p:sp>
    </p:spTree>
    <p:extLst>
      <p:ext uri="{BB962C8B-B14F-4D97-AF65-F5344CB8AC3E}">
        <p14:creationId xmlns:p14="http://schemas.microsoft.com/office/powerpoint/2010/main" val="27598135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39335" y="953801"/>
            <a:ext cx="6831795" cy="3870960"/>
            <a:chOff x="765716" y="946367"/>
            <a:chExt cx="6831795" cy="3870960"/>
          </a:xfrm>
        </p:grpSpPr>
        <p:pic>
          <p:nvPicPr>
            <p:cNvPr id="4" name="Picture 3"/>
            <p:cNvPicPr/>
            <p:nvPr/>
          </p:nvPicPr>
          <p:blipFill rotWithShape="1">
            <a:blip r:embed="rId3"/>
            <a:srcRect l="8986" t="19941" r="10216" b="8386"/>
            <a:stretch/>
          </p:blipFill>
          <p:spPr bwMode="auto">
            <a:xfrm>
              <a:off x="765716" y="946367"/>
              <a:ext cx="6831795" cy="3870960"/>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928154" y="2935746"/>
              <a:ext cx="5600700" cy="6921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CasellaDiTesto 1"/>
          <p:cNvSpPr txBox="1"/>
          <p:nvPr/>
        </p:nvSpPr>
        <p:spPr>
          <a:xfrm>
            <a:off x="515258" y="408299"/>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Chapter 9: </a:t>
            </a:r>
            <a:r>
              <a:rPr lang="en-GB" sz="1400" b="1" dirty="0">
                <a:solidFill>
                  <a:schemeClr val="accent3">
                    <a:lumMod val="50000"/>
                  </a:schemeClr>
                </a:solidFill>
                <a:cs typeface="Calibri Light" panose="020F0302020204030204" pitchFamily="34" charset="0"/>
              </a:rPr>
              <a:t>Capacity Development</a:t>
            </a:r>
          </a:p>
        </p:txBody>
      </p:sp>
      <p:sp>
        <p:nvSpPr>
          <p:cNvPr id="7" name="CasellaDiTesto 1"/>
          <p:cNvSpPr txBox="1"/>
          <p:nvPr/>
        </p:nvSpPr>
        <p:spPr>
          <a:xfrm>
            <a:off x="515258" y="34047"/>
            <a:ext cx="8628742" cy="430887"/>
          </a:xfrm>
          <a:prstGeom prst="rect">
            <a:avLst/>
          </a:prstGeom>
          <a:noFill/>
          <a:ln>
            <a:noFill/>
          </a:ln>
        </p:spPr>
        <p:txBody>
          <a:bodyPr wrap="square" rtlCol="0">
            <a:spAutoFit/>
          </a:bodyPr>
          <a:lstStyle/>
          <a:p>
            <a:r>
              <a:rPr lang="en-GB" sz="2200" b="1" dirty="0">
                <a:solidFill>
                  <a:srgbClr val="61A0DB"/>
                </a:solidFill>
                <a:latin typeface="+mj-lt"/>
                <a:cs typeface="Calibri" panose="020F0502020204030204" pitchFamily="34" charset="0"/>
              </a:rPr>
              <a:t>Section I</a:t>
            </a:r>
          </a:p>
        </p:txBody>
      </p:sp>
    </p:spTree>
    <p:extLst>
      <p:ext uri="{BB962C8B-B14F-4D97-AF65-F5344CB8AC3E}">
        <p14:creationId xmlns:p14="http://schemas.microsoft.com/office/powerpoint/2010/main" val="8694665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3"/>
          <a:srcRect l="38757" t="15871" r="30278" b="8617"/>
          <a:stretch/>
        </p:blipFill>
        <p:spPr bwMode="auto">
          <a:xfrm>
            <a:off x="735981" y="970155"/>
            <a:ext cx="2646556" cy="3728225"/>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8" name="Picture 7"/>
          <p:cNvPicPr/>
          <p:nvPr/>
        </p:nvPicPr>
        <p:blipFill rotWithShape="1">
          <a:blip r:embed="rId4"/>
          <a:srcRect l="29862" t="22256" r="27338" b="43322"/>
          <a:stretch/>
        </p:blipFill>
        <p:spPr bwMode="auto">
          <a:xfrm>
            <a:off x="3553522" y="1142367"/>
            <a:ext cx="4936273" cy="3081454"/>
          </a:xfrm>
          <a:prstGeom prst="rect">
            <a:avLst/>
          </a:prstGeom>
          <a:ln>
            <a:noFill/>
          </a:ln>
          <a:extLst>
            <a:ext uri="{53640926-AAD7-44D8-BBD7-CCE9431645EC}">
              <a14:shadowObscured xmlns:a14="http://schemas.microsoft.com/office/drawing/2010/main"/>
            </a:ext>
          </a:extLst>
        </p:spPr>
      </p:pic>
      <p:sp>
        <p:nvSpPr>
          <p:cNvPr id="9" name="CasellaDiTesto 1"/>
          <p:cNvSpPr txBox="1"/>
          <p:nvPr/>
        </p:nvSpPr>
        <p:spPr>
          <a:xfrm>
            <a:off x="515258" y="34047"/>
            <a:ext cx="8628742" cy="430887"/>
          </a:xfrm>
          <a:prstGeom prst="rect">
            <a:avLst/>
          </a:prstGeom>
          <a:noFill/>
          <a:ln>
            <a:noFill/>
          </a:ln>
        </p:spPr>
        <p:txBody>
          <a:bodyPr wrap="square" rtlCol="0">
            <a:spAutoFit/>
          </a:bodyPr>
          <a:lstStyle/>
          <a:p>
            <a:r>
              <a:rPr lang="zh-CN" altLang="en-US" sz="2200" b="1" dirty="0">
                <a:solidFill>
                  <a:srgbClr val="61A0DB"/>
                </a:solidFill>
                <a:cs typeface="Calibri" panose="020F0502020204030204" pitchFamily="34" charset="0"/>
              </a:rPr>
              <a:t>第一部分</a:t>
            </a:r>
            <a:endParaRPr lang="en-GB" sz="2200" b="1" dirty="0">
              <a:solidFill>
                <a:srgbClr val="61A0DB"/>
              </a:solidFill>
              <a:latin typeface="+mj-lt"/>
              <a:cs typeface="Calibri" panose="020F0502020204030204" pitchFamily="34" charset="0"/>
            </a:endParaRPr>
          </a:p>
        </p:txBody>
      </p:sp>
      <p:sp>
        <p:nvSpPr>
          <p:cNvPr id="10" name="CasellaDiTesto 1"/>
          <p:cNvSpPr txBox="1"/>
          <p:nvPr/>
        </p:nvSpPr>
        <p:spPr>
          <a:xfrm>
            <a:off x="533920" y="417630"/>
            <a:ext cx="8628742" cy="338554"/>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latin typeface="+mn-ea"/>
                <a:cs typeface="Calibri Light" panose="020F0302020204030204" pitchFamily="34" charset="0"/>
              </a:rPr>
              <a:t>第</a:t>
            </a:r>
            <a:r>
              <a:rPr lang="en-US" altLang="zh-CN" sz="1600" b="1" dirty="0">
                <a:solidFill>
                  <a:schemeClr val="accent3">
                    <a:lumMod val="50000"/>
                  </a:schemeClr>
                </a:solidFill>
                <a:latin typeface="+mn-ea"/>
                <a:cs typeface="Calibri Light" panose="020F0302020204030204" pitchFamily="34" charset="0"/>
              </a:rPr>
              <a:t>9</a:t>
            </a:r>
            <a:r>
              <a:rPr lang="zh-CN" altLang="en-US" sz="1600" b="1" dirty="0">
                <a:solidFill>
                  <a:schemeClr val="accent3">
                    <a:lumMod val="50000"/>
                  </a:schemeClr>
                </a:solidFill>
                <a:latin typeface="+mn-ea"/>
                <a:cs typeface="Calibri Light" panose="020F0302020204030204" pitchFamily="34" charset="0"/>
              </a:rPr>
              <a:t>章：能力发展</a:t>
            </a:r>
            <a:endParaRPr lang="en-GB" sz="1600" b="1" dirty="0">
              <a:solidFill>
                <a:schemeClr val="accent3">
                  <a:lumMod val="50000"/>
                </a:schemeClr>
              </a:solidFill>
              <a:latin typeface="+mn-ea"/>
              <a:cs typeface="Calibri Light" panose="020F0302020204030204" pitchFamily="34" charset="0"/>
            </a:endParaRPr>
          </a:p>
        </p:txBody>
      </p:sp>
    </p:spTree>
    <p:extLst>
      <p:ext uri="{BB962C8B-B14F-4D97-AF65-F5344CB8AC3E}">
        <p14:creationId xmlns:p14="http://schemas.microsoft.com/office/powerpoint/2010/main" val="34137064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3"/>
          <a:srcRect l="38757" t="15871" r="30278" b="8617"/>
          <a:stretch/>
        </p:blipFill>
        <p:spPr bwMode="auto">
          <a:xfrm>
            <a:off x="735981" y="970155"/>
            <a:ext cx="2646556" cy="3728225"/>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8" name="Picture 7"/>
          <p:cNvPicPr/>
          <p:nvPr/>
        </p:nvPicPr>
        <p:blipFill rotWithShape="1">
          <a:blip r:embed="rId4"/>
          <a:srcRect l="29862" t="22256" r="27338" b="43322"/>
          <a:stretch/>
        </p:blipFill>
        <p:spPr bwMode="auto">
          <a:xfrm>
            <a:off x="3553522" y="1142367"/>
            <a:ext cx="4936273" cy="3081454"/>
          </a:xfrm>
          <a:prstGeom prst="rect">
            <a:avLst/>
          </a:prstGeom>
          <a:ln>
            <a:noFill/>
          </a:ln>
          <a:extLst>
            <a:ext uri="{53640926-AAD7-44D8-BBD7-CCE9431645EC}">
              <a14:shadowObscured xmlns:a14="http://schemas.microsoft.com/office/drawing/2010/main"/>
            </a:ext>
          </a:extLst>
        </p:spPr>
      </p:pic>
      <p:sp>
        <p:nvSpPr>
          <p:cNvPr id="9" name="CasellaDiTesto 1"/>
          <p:cNvSpPr txBox="1"/>
          <p:nvPr/>
        </p:nvSpPr>
        <p:spPr>
          <a:xfrm>
            <a:off x="515258" y="34047"/>
            <a:ext cx="8628742" cy="430887"/>
          </a:xfrm>
          <a:prstGeom prst="rect">
            <a:avLst/>
          </a:prstGeom>
          <a:noFill/>
          <a:ln>
            <a:noFill/>
          </a:ln>
        </p:spPr>
        <p:txBody>
          <a:bodyPr wrap="square" rtlCol="0">
            <a:spAutoFit/>
          </a:bodyPr>
          <a:lstStyle/>
          <a:p>
            <a:r>
              <a:rPr lang="en-GB" sz="2200" b="1" dirty="0">
                <a:solidFill>
                  <a:srgbClr val="61A0DB"/>
                </a:solidFill>
                <a:latin typeface="+mj-lt"/>
                <a:cs typeface="Calibri" panose="020F0502020204030204" pitchFamily="34" charset="0"/>
              </a:rPr>
              <a:t>Section I</a:t>
            </a:r>
          </a:p>
        </p:txBody>
      </p:sp>
      <p:sp>
        <p:nvSpPr>
          <p:cNvPr id="10" name="CasellaDiTesto 1"/>
          <p:cNvSpPr txBox="1"/>
          <p:nvPr/>
        </p:nvSpPr>
        <p:spPr>
          <a:xfrm>
            <a:off x="515258" y="408299"/>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Chapter 9: </a:t>
            </a:r>
            <a:r>
              <a:rPr lang="en-GB" sz="1400" b="1" dirty="0">
                <a:solidFill>
                  <a:schemeClr val="accent3">
                    <a:lumMod val="50000"/>
                  </a:schemeClr>
                </a:solidFill>
                <a:cs typeface="Calibri Light" panose="020F0302020204030204" pitchFamily="34" charset="0"/>
              </a:rPr>
              <a:t>Capacity Development</a:t>
            </a:r>
          </a:p>
        </p:txBody>
      </p:sp>
    </p:spTree>
    <p:extLst>
      <p:ext uri="{BB962C8B-B14F-4D97-AF65-F5344CB8AC3E}">
        <p14:creationId xmlns:p14="http://schemas.microsoft.com/office/powerpoint/2010/main" val="21213439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53484" y="1090328"/>
            <a:ext cx="5412058" cy="3263591"/>
            <a:chOff x="483220" y="1419921"/>
            <a:chExt cx="5412058" cy="3263591"/>
          </a:xfrm>
        </p:grpSpPr>
        <p:pic>
          <p:nvPicPr>
            <p:cNvPr id="4" name="Picture 3"/>
            <p:cNvPicPr/>
            <p:nvPr/>
          </p:nvPicPr>
          <p:blipFill rotWithShape="1">
            <a:blip r:embed="rId3"/>
            <a:srcRect l="9256" t="11431" r="21717" b="20380"/>
            <a:stretch/>
          </p:blipFill>
          <p:spPr bwMode="auto">
            <a:xfrm>
              <a:off x="483220" y="1419921"/>
              <a:ext cx="5412058" cy="3263591"/>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594360" y="2788920"/>
              <a:ext cx="5151120" cy="11887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Rectangular Callout 1"/>
          <p:cNvSpPr/>
          <p:nvPr/>
        </p:nvSpPr>
        <p:spPr>
          <a:xfrm>
            <a:off x="6091937" y="1090328"/>
            <a:ext cx="2823926" cy="1848668"/>
          </a:xfrm>
          <a:prstGeom prst="wedgeRectCallout">
            <a:avLst>
              <a:gd name="adj1" fmla="val -61634"/>
              <a:gd name="adj2" fmla="val 333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800" dirty="0"/>
              <a:t>世界遗产公约第 </a:t>
            </a:r>
            <a:r>
              <a:rPr lang="en-US" altLang="zh-CN" sz="800" dirty="0"/>
              <a:t>5 </a:t>
            </a:r>
            <a:r>
              <a:rPr lang="zh-CN" altLang="en-US" sz="800" dirty="0"/>
              <a:t>条 </a:t>
            </a:r>
            <a:endParaRPr lang="en-US" altLang="zh-CN" sz="800" dirty="0"/>
          </a:p>
          <a:p>
            <a:r>
              <a:rPr lang="zh-CN" altLang="en-US" sz="800" dirty="0"/>
              <a:t>为保证为保护、保存和展出本国领土内的文化和自然遗 产采取积极有效的措施，本公约各缔约国应视本国具体情况尽力做到 以下几点 ： （</a:t>
            </a:r>
            <a:r>
              <a:rPr lang="en-US" altLang="zh-CN" sz="800" dirty="0"/>
              <a:t>a</a:t>
            </a:r>
            <a:r>
              <a:rPr lang="zh-CN" altLang="en-US" sz="800" dirty="0"/>
              <a:t>）通过一项旨在使文化和自然遗产在社会生活中起一定作用 并把遗产保护工作纳入全面规划计划的总政策； （</a:t>
            </a:r>
            <a:r>
              <a:rPr lang="en-US" altLang="zh-CN" sz="800" dirty="0"/>
              <a:t>b</a:t>
            </a:r>
            <a:r>
              <a:rPr lang="zh-CN" altLang="en-US" sz="800" dirty="0"/>
              <a:t>）如本国内尚未建立负责文化和自然遗产的保护、保存和展 出的机构，则建立一个或几个此类机构，配备适当的工作人员和为履 行其职能所需的手段； （</a:t>
            </a:r>
            <a:r>
              <a:rPr lang="en-US" altLang="zh-CN" sz="800" dirty="0"/>
              <a:t>c</a:t>
            </a:r>
            <a:r>
              <a:rPr lang="zh-CN" altLang="en-US" sz="800" dirty="0"/>
              <a:t>）发展科学和技术研究，并制订出能够抵抗威胁本国文化或 自然遗产的危险的实际方法； （</a:t>
            </a:r>
            <a:r>
              <a:rPr lang="en-US" altLang="zh-CN" sz="800" dirty="0"/>
              <a:t>d</a:t>
            </a:r>
            <a:r>
              <a:rPr lang="zh-CN" altLang="en-US" sz="800" dirty="0"/>
              <a:t>）采取为确定、保护、保存、展出和恢复这类遗产所需的适 当的法律、科学、技术、行政和财政措施； （</a:t>
            </a:r>
            <a:r>
              <a:rPr lang="en-US" altLang="zh-CN" sz="800" dirty="0"/>
              <a:t>e</a:t>
            </a:r>
            <a:r>
              <a:rPr lang="zh-CN" altLang="en-US" sz="800" dirty="0"/>
              <a:t>）促进建立或发展有关保护、保存和展出文化和自然遗产的 国家或地区培训中心，并鼓励这方面的科学研究。</a:t>
            </a:r>
            <a:endParaRPr lang="en-US" sz="800" dirty="0"/>
          </a:p>
        </p:txBody>
      </p:sp>
      <p:sp>
        <p:nvSpPr>
          <p:cNvPr id="7" name="CasellaDiTesto 1"/>
          <p:cNvSpPr txBox="1"/>
          <p:nvPr/>
        </p:nvSpPr>
        <p:spPr>
          <a:xfrm>
            <a:off x="545962" y="438868"/>
            <a:ext cx="8628742" cy="10874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latin typeface="+mn-ea"/>
                <a:cs typeface="Calibri Light" panose="020F0302020204030204" pitchFamily="34" charset="0"/>
              </a:rPr>
              <a:t>第</a:t>
            </a:r>
            <a:r>
              <a:rPr lang="en-US" altLang="zh-CN" sz="1600" b="1" dirty="0">
                <a:solidFill>
                  <a:schemeClr val="accent3">
                    <a:lumMod val="50000"/>
                  </a:schemeClr>
                </a:solidFill>
                <a:latin typeface="+mn-ea"/>
                <a:cs typeface="Calibri Light" panose="020F0302020204030204" pitchFamily="34" charset="0"/>
              </a:rPr>
              <a:t>10</a:t>
            </a:r>
            <a:r>
              <a:rPr lang="zh-CN" altLang="en-US" sz="1600" b="1" dirty="0">
                <a:solidFill>
                  <a:schemeClr val="accent3">
                    <a:lumMod val="50000"/>
                  </a:schemeClr>
                </a:solidFill>
                <a:latin typeface="+mn-ea"/>
                <a:cs typeface="Calibri Light" panose="020F0302020204030204" pitchFamily="34" charset="0"/>
              </a:rPr>
              <a:t>章</a:t>
            </a:r>
            <a:r>
              <a:rPr lang="en-US" sz="1600" b="1" dirty="0">
                <a:solidFill>
                  <a:schemeClr val="accent3">
                    <a:lumMod val="50000"/>
                  </a:schemeClr>
                </a:solidFill>
                <a:latin typeface="+mn-ea"/>
                <a:cs typeface="Calibri Light" panose="020F0302020204030204" pitchFamily="34" charset="0"/>
              </a:rPr>
              <a:t>: </a:t>
            </a:r>
            <a:r>
              <a:rPr lang="zh-CN" altLang="en-US" sz="1600" b="1" dirty="0">
                <a:solidFill>
                  <a:schemeClr val="accent3">
                    <a:lumMod val="50000"/>
                  </a:schemeClr>
                </a:solidFill>
                <a:latin typeface="+mn-ea"/>
                <a:cs typeface="Calibri Light" panose="020F0302020204030204" pitchFamily="34" charset="0"/>
              </a:rPr>
              <a:t>针对世界遗产的政策和资源配置</a:t>
            </a:r>
          </a:p>
          <a:p>
            <a:pPr fontAlgn="base">
              <a:spcBef>
                <a:spcPts val="1000"/>
              </a:spcBef>
              <a:spcAft>
                <a:spcPct val="0"/>
              </a:spcAft>
              <a:buClr>
                <a:schemeClr val="accent3">
                  <a:lumMod val="50000"/>
                </a:schemeClr>
              </a:buClr>
              <a:buSzPct val="100000"/>
            </a:pPr>
            <a:endParaRPr lang="zh-CN" altLang="en-US" sz="1600" b="1" dirty="0">
              <a:solidFill>
                <a:schemeClr val="accent3">
                  <a:lumMod val="50000"/>
                </a:schemeClr>
              </a:solidFill>
              <a:latin typeface="+mn-ea"/>
              <a:cs typeface="Calibri Light" panose="020F0302020204030204" pitchFamily="34" charset="0"/>
            </a:endParaRPr>
          </a:p>
          <a:p>
            <a:pPr fontAlgn="base">
              <a:spcBef>
                <a:spcPts val="1000"/>
              </a:spcBef>
              <a:spcAft>
                <a:spcPct val="0"/>
              </a:spcAft>
              <a:buClr>
                <a:schemeClr val="accent3">
                  <a:lumMod val="50000"/>
                </a:schemeClr>
              </a:buClr>
              <a:buSzPct val="100000"/>
            </a:pPr>
            <a:endParaRPr lang="en-GB" sz="1600" b="1" dirty="0">
              <a:solidFill>
                <a:schemeClr val="accent3">
                  <a:lumMod val="50000"/>
                </a:schemeClr>
              </a:solidFill>
              <a:latin typeface="+mn-ea"/>
              <a:cs typeface="Calibri Light" panose="020F0302020204030204" pitchFamily="34" charset="0"/>
            </a:endParaRPr>
          </a:p>
        </p:txBody>
      </p:sp>
      <p:sp>
        <p:nvSpPr>
          <p:cNvPr id="8" name="CasellaDiTesto 1"/>
          <p:cNvSpPr txBox="1"/>
          <p:nvPr/>
        </p:nvSpPr>
        <p:spPr>
          <a:xfrm>
            <a:off x="515258" y="34047"/>
            <a:ext cx="8628742" cy="430887"/>
          </a:xfrm>
          <a:prstGeom prst="rect">
            <a:avLst/>
          </a:prstGeom>
          <a:noFill/>
          <a:ln>
            <a:noFill/>
          </a:ln>
        </p:spPr>
        <p:txBody>
          <a:bodyPr wrap="square" rtlCol="0">
            <a:spAutoFit/>
          </a:bodyPr>
          <a:lstStyle/>
          <a:p>
            <a:r>
              <a:rPr lang="zh-CN" altLang="en-US" sz="2200" b="1" dirty="0">
                <a:solidFill>
                  <a:srgbClr val="61A0DB"/>
                </a:solidFill>
                <a:cs typeface="Calibri" panose="020F0502020204030204" pitchFamily="34" charset="0"/>
              </a:rPr>
              <a:t>第一部分</a:t>
            </a:r>
            <a:endParaRPr lang="en-GB" sz="2200" b="1" dirty="0">
              <a:solidFill>
                <a:srgbClr val="61A0DB"/>
              </a:solidFill>
              <a:latin typeface="+mj-lt"/>
              <a:cs typeface="Calibri" panose="020F0502020204030204" pitchFamily="34" charset="0"/>
            </a:endParaRPr>
          </a:p>
        </p:txBody>
      </p:sp>
      <p:sp>
        <p:nvSpPr>
          <p:cNvPr id="9" name="文本框 8">
            <a:extLst>
              <a:ext uri="{FF2B5EF4-FFF2-40B4-BE49-F238E27FC236}">
                <a16:creationId xmlns:a16="http://schemas.microsoft.com/office/drawing/2014/main" id="{A3153185-8B75-4194-97A3-444753C13B56}"/>
              </a:ext>
            </a:extLst>
          </p:cNvPr>
          <p:cNvSpPr txBox="1"/>
          <p:nvPr/>
        </p:nvSpPr>
        <p:spPr>
          <a:xfrm>
            <a:off x="515258" y="4608823"/>
            <a:ext cx="7915274" cy="738664"/>
          </a:xfrm>
          <a:prstGeom prst="rect">
            <a:avLst/>
          </a:prstGeom>
          <a:noFill/>
        </p:spPr>
        <p:txBody>
          <a:bodyPr wrap="square" rtlCol="0">
            <a:spAutoFit/>
          </a:bodyPr>
          <a:lstStyle/>
          <a:p>
            <a:pPr algn="just"/>
            <a:r>
              <a:rPr lang="zh-CN" altLang="en-US" sz="1400" dirty="0">
                <a:highlight>
                  <a:srgbClr val="FFFF00"/>
                </a:highlight>
              </a:rPr>
              <a:t>说明：询问有关世界遗产的具体立法，国家机构提供的遗产服务是否有效，是否规划和实施了可持续旅游。</a:t>
            </a:r>
          </a:p>
          <a:p>
            <a:pPr algn="just"/>
            <a:endParaRPr lang="zh-CN" altLang="en-US" sz="1400" dirty="0">
              <a:highlight>
                <a:srgbClr val="FFFF00"/>
              </a:highlight>
            </a:endParaRPr>
          </a:p>
        </p:txBody>
      </p:sp>
    </p:spTree>
    <p:extLst>
      <p:ext uri="{BB962C8B-B14F-4D97-AF65-F5344CB8AC3E}">
        <p14:creationId xmlns:p14="http://schemas.microsoft.com/office/powerpoint/2010/main" val="14364343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53484" y="1090328"/>
            <a:ext cx="5412058" cy="3263591"/>
            <a:chOff x="483220" y="1419921"/>
            <a:chExt cx="5412058" cy="3263591"/>
          </a:xfrm>
        </p:grpSpPr>
        <p:pic>
          <p:nvPicPr>
            <p:cNvPr id="4" name="Picture 3"/>
            <p:cNvPicPr/>
            <p:nvPr/>
          </p:nvPicPr>
          <p:blipFill rotWithShape="1">
            <a:blip r:embed="rId3"/>
            <a:srcRect l="9256" t="11431" r="21717" b="20380"/>
            <a:stretch/>
          </p:blipFill>
          <p:spPr bwMode="auto">
            <a:xfrm>
              <a:off x="483220" y="1419921"/>
              <a:ext cx="5412058" cy="3263591"/>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594360" y="2788920"/>
              <a:ext cx="5151120" cy="11887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Rectangular Callout 1"/>
          <p:cNvSpPr/>
          <p:nvPr/>
        </p:nvSpPr>
        <p:spPr>
          <a:xfrm>
            <a:off x="6215996" y="904158"/>
            <a:ext cx="2823926" cy="3169241"/>
          </a:xfrm>
          <a:prstGeom prst="wedgeRectCallout">
            <a:avLst>
              <a:gd name="adj1" fmla="val -64913"/>
              <a:gd name="adj2" fmla="val 3328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t>Article 5 of the World Heritage Convention</a:t>
            </a:r>
          </a:p>
          <a:p>
            <a:r>
              <a:rPr lang="en-US" sz="800" dirty="0"/>
              <a:t>To ensure that effective and active measures are taken for the protection, conservation and presentation of the cultural and natural heritage situated on its territory, each State Party to this Convention shall endeavor, in so far as possible, and as appropriate for each country:</a:t>
            </a:r>
          </a:p>
          <a:p>
            <a:r>
              <a:rPr lang="en-US" sz="800" dirty="0"/>
              <a:t>to adopt a general policy which aims to give the cultural and natural heritage a function in the life of the community and to integrate the protection of that heritage into comprehensive planning programmes;</a:t>
            </a:r>
          </a:p>
          <a:p>
            <a:r>
              <a:rPr lang="en-US" sz="800" dirty="0"/>
              <a:t>to set up within its territories, where such services do not exist, one or more services for the protection, conservation and presentation of the cultural and natural heritage with an appropriate staff and possessing the means to discharge their functions; to develop scientific and technical studies and research and to work out such operating methods as will make the State capable of counteracting the dangers that threaten its cultural or natural heritage; to take the appropriate legal, scientific, technical, administrative and financial measures necessary for the identification, protection, conservation, presentation and rehabilitation of this heritage; and</a:t>
            </a:r>
          </a:p>
          <a:p>
            <a:r>
              <a:rPr lang="en-US" sz="800" dirty="0"/>
              <a:t>to foster the establishment or development of national or regional </a:t>
            </a:r>
            <a:r>
              <a:rPr lang="en-US" sz="800" dirty="0" err="1"/>
              <a:t>centres</a:t>
            </a:r>
            <a:r>
              <a:rPr lang="en-US" sz="800" dirty="0"/>
              <a:t> for training in the protection, conservation and presentation of the cultural and natural heritage and to encourage scientific research in this field.</a:t>
            </a:r>
          </a:p>
        </p:txBody>
      </p:sp>
      <p:sp>
        <p:nvSpPr>
          <p:cNvPr id="7" name="CasellaDiTesto 1"/>
          <p:cNvSpPr txBox="1"/>
          <p:nvPr/>
        </p:nvSpPr>
        <p:spPr>
          <a:xfrm>
            <a:off x="515258" y="408299"/>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Chapter 10: </a:t>
            </a:r>
            <a:r>
              <a:rPr lang="en-GB" sz="1400" b="1" dirty="0">
                <a:solidFill>
                  <a:schemeClr val="accent3">
                    <a:lumMod val="50000"/>
                  </a:schemeClr>
                </a:solidFill>
                <a:cs typeface="Calibri Light" panose="020F0302020204030204" pitchFamily="34" charset="0"/>
              </a:rPr>
              <a:t>Policy and Resourcing of World Heritage Properties</a:t>
            </a:r>
          </a:p>
        </p:txBody>
      </p:sp>
      <p:sp>
        <p:nvSpPr>
          <p:cNvPr id="8" name="CasellaDiTesto 1"/>
          <p:cNvSpPr txBox="1"/>
          <p:nvPr/>
        </p:nvSpPr>
        <p:spPr>
          <a:xfrm>
            <a:off x="515258" y="34047"/>
            <a:ext cx="8628742" cy="430887"/>
          </a:xfrm>
          <a:prstGeom prst="rect">
            <a:avLst/>
          </a:prstGeom>
          <a:noFill/>
          <a:ln>
            <a:noFill/>
          </a:ln>
        </p:spPr>
        <p:txBody>
          <a:bodyPr wrap="square" rtlCol="0">
            <a:spAutoFit/>
          </a:bodyPr>
          <a:lstStyle/>
          <a:p>
            <a:r>
              <a:rPr lang="en-GB" sz="2200" b="1" dirty="0">
                <a:solidFill>
                  <a:srgbClr val="61A0DB"/>
                </a:solidFill>
                <a:latin typeface="+mj-lt"/>
                <a:cs typeface="Calibri" panose="020F0502020204030204" pitchFamily="34" charset="0"/>
              </a:rPr>
              <a:t>Section I</a:t>
            </a:r>
          </a:p>
        </p:txBody>
      </p:sp>
    </p:spTree>
    <p:extLst>
      <p:ext uri="{BB962C8B-B14F-4D97-AF65-F5344CB8AC3E}">
        <p14:creationId xmlns:p14="http://schemas.microsoft.com/office/powerpoint/2010/main" val="2351644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00579" y="1090328"/>
            <a:ext cx="6357782" cy="3226419"/>
            <a:chOff x="1217612" y="1558557"/>
            <a:chExt cx="6365216" cy="3226419"/>
          </a:xfrm>
        </p:grpSpPr>
        <p:pic>
          <p:nvPicPr>
            <p:cNvPr id="4" name="Picture 3"/>
            <p:cNvPicPr/>
            <p:nvPr/>
          </p:nvPicPr>
          <p:blipFill rotWithShape="1">
            <a:blip r:embed="rId3"/>
            <a:srcRect l="8958" t="11360" r="9991" b="36482"/>
            <a:stretch/>
          </p:blipFill>
          <p:spPr bwMode="auto">
            <a:xfrm>
              <a:off x="1217612" y="1558557"/>
              <a:ext cx="6365216" cy="3226419"/>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1324393" y="3450746"/>
              <a:ext cx="5204460" cy="5333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Rectangular Callout 5"/>
          <p:cNvSpPr/>
          <p:nvPr/>
        </p:nvSpPr>
        <p:spPr>
          <a:xfrm>
            <a:off x="6290718" y="2228667"/>
            <a:ext cx="1828800" cy="1507699"/>
          </a:xfrm>
          <a:prstGeom prst="wedgeRectCallout">
            <a:avLst>
              <a:gd name="adj1" fmla="val -69433"/>
              <a:gd name="adj2" fmla="val 333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800" dirty="0"/>
              <a:t>世界遗产公约</a:t>
            </a:r>
            <a:endParaRPr lang="en-US" altLang="zh-CN" sz="800" dirty="0"/>
          </a:p>
          <a:p>
            <a:r>
              <a:rPr lang="zh-CN" altLang="en-US" sz="800" dirty="0"/>
              <a:t>第 </a:t>
            </a:r>
            <a:r>
              <a:rPr lang="en-US" altLang="zh-CN" sz="800" dirty="0"/>
              <a:t>4 </a:t>
            </a:r>
            <a:r>
              <a:rPr lang="zh-CN" altLang="en-US" sz="800" dirty="0"/>
              <a:t>条 本公约缔约国均承认，保证第 </a:t>
            </a:r>
            <a:r>
              <a:rPr lang="en-US" altLang="zh-CN" sz="800" dirty="0"/>
              <a:t>1 </a:t>
            </a:r>
            <a:r>
              <a:rPr lang="zh-CN" altLang="en-US" sz="800" dirty="0"/>
              <a:t>条和第 </a:t>
            </a:r>
            <a:r>
              <a:rPr lang="en-US" altLang="zh-CN" sz="800" dirty="0"/>
              <a:t>2 </a:t>
            </a:r>
            <a:r>
              <a:rPr lang="zh-CN" altLang="en-US" sz="800" dirty="0"/>
              <a:t>条中提及的、 本国领土内的文化和自然遗产的确定、保护、保存、展出和遗传后代， 主要是有关国家的责任。该国将为此目的竭尽全力，最大限度地利用 本国资源，必要时利用所能获得的国际援助和合作，特别是财政、艺 术、科学及技术方面的援助和合作。</a:t>
            </a:r>
            <a:endParaRPr lang="en-US" sz="800" dirty="0"/>
          </a:p>
        </p:txBody>
      </p:sp>
      <p:sp>
        <p:nvSpPr>
          <p:cNvPr id="7" name="CasellaDiTesto 1"/>
          <p:cNvSpPr txBox="1"/>
          <p:nvPr/>
        </p:nvSpPr>
        <p:spPr>
          <a:xfrm>
            <a:off x="524589" y="408299"/>
            <a:ext cx="8628742" cy="338554"/>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latin typeface="+mn-ea"/>
                <a:cs typeface="Calibri Light" panose="020F0302020204030204" pitchFamily="34" charset="0"/>
              </a:rPr>
              <a:t>第</a:t>
            </a:r>
            <a:r>
              <a:rPr lang="en-US" altLang="zh-CN" sz="1600" b="1" dirty="0">
                <a:solidFill>
                  <a:schemeClr val="accent3">
                    <a:lumMod val="50000"/>
                  </a:schemeClr>
                </a:solidFill>
                <a:latin typeface="+mn-ea"/>
                <a:cs typeface="Calibri Light" panose="020F0302020204030204" pitchFamily="34" charset="0"/>
              </a:rPr>
              <a:t>11</a:t>
            </a:r>
            <a:r>
              <a:rPr lang="zh-CN" altLang="en-US" sz="1600" b="1" dirty="0">
                <a:solidFill>
                  <a:schemeClr val="accent3">
                    <a:lumMod val="50000"/>
                  </a:schemeClr>
                </a:solidFill>
                <a:latin typeface="+mn-ea"/>
                <a:cs typeface="Calibri Light" panose="020F0302020204030204" pitchFamily="34" charset="0"/>
              </a:rPr>
              <a:t>章：国际合作</a:t>
            </a:r>
            <a:endParaRPr lang="en-GB" sz="1600" b="1" dirty="0">
              <a:solidFill>
                <a:schemeClr val="accent3">
                  <a:lumMod val="50000"/>
                </a:schemeClr>
              </a:solidFill>
              <a:latin typeface="+mn-ea"/>
              <a:cs typeface="Calibri Light" panose="020F0302020204030204" pitchFamily="34" charset="0"/>
            </a:endParaRPr>
          </a:p>
        </p:txBody>
      </p:sp>
      <p:sp>
        <p:nvSpPr>
          <p:cNvPr id="8" name="CasellaDiTesto 1"/>
          <p:cNvSpPr txBox="1"/>
          <p:nvPr/>
        </p:nvSpPr>
        <p:spPr>
          <a:xfrm>
            <a:off x="515258" y="34047"/>
            <a:ext cx="8628742" cy="430887"/>
          </a:xfrm>
          <a:prstGeom prst="rect">
            <a:avLst/>
          </a:prstGeom>
          <a:noFill/>
          <a:ln>
            <a:noFill/>
          </a:ln>
        </p:spPr>
        <p:txBody>
          <a:bodyPr wrap="square" rtlCol="0">
            <a:spAutoFit/>
          </a:bodyPr>
          <a:lstStyle/>
          <a:p>
            <a:r>
              <a:rPr lang="zh-CN" altLang="en-US" sz="2200" b="1" dirty="0">
                <a:solidFill>
                  <a:srgbClr val="61A0DB"/>
                </a:solidFill>
                <a:cs typeface="Calibri" panose="020F0502020204030204" pitchFamily="34" charset="0"/>
              </a:rPr>
              <a:t>第一部分</a:t>
            </a:r>
            <a:endParaRPr lang="en-GB" sz="2200" b="1" dirty="0">
              <a:solidFill>
                <a:srgbClr val="61A0DB"/>
              </a:solidFill>
              <a:latin typeface="+mj-lt"/>
              <a:cs typeface="Calibri" panose="020F0502020204030204" pitchFamily="34" charset="0"/>
            </a:endParaRPr>
          </a:p>
        </p:txBody>
      </p:sp>
      <p:sp>
        <p:nvSpPr>
          <p:cNvPr id="3" name="矩形 2">
            <a:extLst>
              <a:ext uri="{FF2B5EF4-FFF2-40B4-BE49-F238E27FC236}">
                <a16:creationId xmlns:a16="http://schemas.microsoft.com/office/drawing/2014/main" id="{BF1BA097-7645-484D-B425-72984D6BAF93}"/>
              </a:ext>
            </a:extLst>
          </p:cNvPr>
          <p:cNvSpPr/>
          <p:nvPr/>
        </p:nvSpPr>
        <p:spPr>
          <a:xfrm>
            <a:off x="600579" y="4383223"/>
            <a:ext cx="6691401" cy="276999"/>
          </a:xfrm>
          <a:prstGeom prst="rect">
            <a:avLst/>
          </a:prstGeom>
        </p:spPr>
        <p:txBody>
          <a:bodyPr wrap="square">
            <a:spAutoFit/>
          </a:bodyPr>
          <a:lstStyle/>
          <a:p>
            <a:pPr algn="just"/>
            <a:r>
              <a:rPr lang="zh-CN" altLang="en-US" sz="1200" dirty="0">
                <a:highlight>
                  <a:srgbClr val="FFFF00"/>
                </a:highlight>
              </a:rPr>
              <a:t>说明：是否规划并实施了国际合作的活动或机制</a:t>
            </a:r>
          </a:p>
        </p:txBody>
      </p:sp>
    </p:spTree>
    <p:extLst>
      <p:ext uri="{BB962C8B-B14F-4D97-AF65-F5344CB8AC3E}">
        <p14:creationId xmlns:p14="http://schemas.microsoft.com/office/powerpoint/2010/main" val="5243858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00579" y="1090328"/>
            <a:ext cx="6357782" cy="3226419"/>
            <a:chOff x="1217612" y="1558557"/>
            <a:chExt cx="6365216" cy="3226419"/>
          </a:xfrm>
        </p:grpSpPr>
        <p:pic>
          <p:nvPicPr>
            <p:cNvPr id="4" name="Picture 3"/>
            <p:cNvPicPr/>
            <p:nvPr/>
          </p:nvPicPr>
          <p:blipFill rotWithShape="1">
            <a:blip r:embed="rId3"/>
            <a:srcRect l="8958" t="11360" r="9991" b="36482"/>
            <a:stretch/>
          </p:blipFill>
          <p:spPr bwMode="auto">
            <a:xfrm>
              <a:off x="1217612" y="1558557"/>
              <a:ext cx="6365216" cy="3226419"/>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1324393" y="3450746"/>
              <a:ext cx="5204460" cy="5333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Rectangular Callout 5"/>
          <p:cNvSpPr/>
          <p:nvPr/>
        </p:nvSpPr>
        <p:spPr>
          <a:xfrm>
            <a:off x="7216693" y="1216708"/>
            <a:ext cx="1828800" cy="2605928"/>
          </a:xfrm>
          <a:prstGeom prst="wedgeRectCallout">
            <a:avLst>
              <a:gd name="adj1" fmla="val -68800"/>
              <a:gd name="adj2" fmla="val 231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t>Article 4 of the World Heritage Convention</a:t>
            </a:r>
          </a:p>
          <a:p>
            <a:r>
              <a:rPr lang="en-US" sz="800" dirty="0"/>
              <a:t>Each State Party to this Convention recognizes that the duty of ensuring the identification, protection, conservation, presentation and transmission to future generations of the cultural and natural heritage referred to in </a:t>
            </a:r>
            <a:r>
              <a:rPr lang="en-US" sz="800" dirty="0">
                <a:hlinkClick r:id="rId4"/>
              </a:rPr>
              <a:t>Articles 1</a:t>
            </a:r>
            <a:r>
              <a:rPr lang="en-US" sz="800" dirty="0"/>
              <a:t> and </a:t>
            </a:r>
            <a:r>
              <a:rPr lang="en-US" sz="800" dirty="0">
                <a:hlinkClick r:id="rId5"/>
              </a:rPr>
              <a:t>2</a:t>
            </a:r>
            <a:r>
              <a:rPr lang="en-US" sz="800" dirty="0"/>
              <a:t> and situated on its territory, belongs primarily to that State. It will do all it can to this end, to the utmost of its own resources and, where appropriate, with any international assistance and co-operation, in particular, financial, artistic, scientific and technical, which it may be able to obtain.</a:t>
            </a:r>
          </a:p>
        </p:txBody>
      </p:sp>
      <p:sp>
        <p:nvSpPr>
          <p:cNvPr id="7" name="CasellaDiTesto 1"/>
          <p:cNvSpPr txBox="1"/>
          <p:nvPr/>
        </p:nvSpPr>
        <p:spPr>
          <a:xfrm>
            <a:off x="515258" y="408299"/>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Chapter 11: </a:t>
            </a:r>
            <a:r>
              <a:rPr lang="en-GB" sz="1400" b="1" dirty="0">
                <a:solidFill>
                  <a:schemeClr val="accent3">
                    <a:lumMod val="50000"/>
                  </a:schemeClr>
                </a:solidFill>
                <a:cs typeface="Calibri Light" panose="020F0302020204030204" pitchFamily="34" charset="0"/>
              </a:rPr>
              <a:t>International Cooperation</a:t>
            </a:r>
          </a:p>
        </p:txBody>
      </p:sp>
      <p:sp>
        <p:nvSpPr>
          <p:cNvPr id="8" name="CasellaDiTesto 1"/>
          <p:cNvSpPr txBox="1"/>
          <p:nvPr/>
        </p:nvSpPr>
        <p:spPr>
          <a:xfrm>
            <a:off x="515258" y="34047"/>
            <a:ext cx="8628742" cy="430887"/>
          </a:xfrm>
          <a:prstGeom prst="rect">
            <a:avLst/>
          </a:prstGeom>
          <a:noFill/>
          <a:ln>
            <a:noFill/>
          </a:ln>
        </p:spPr>
        <p:txBody>
          <a:bodyPr wrap="square" rtlCol="0">
            <a:spAutoFit/>
          </a:bodyPr>
          <a:lstStyle/>
          <a:p>
            <a:r>
              <a:rPr lang="en-GB" sz="2200" b="1" dirty="0">
                <a:solidFill>
                  <a:srgbClr val="61A0DB"/>
                </a:solidFill>
                <a:latin typeface="+mj-lt"/>
                <a:cs typeface="Calibri" panose="020F0502020204030204" pitchFamily="34" charset="0"/>
              </a:rPr>
              <a:t>Section I</a:t>
            </a:r>
          </a:p>
        </p:txBody>
      </p:sp>
    </p:spTree>
    <p:extLst>
      <p:ext uri="{BB962C8B-B14F-4D97-AF65-F5344CB8AC3E}">
        <p14:creationId xmlns:p14="http://schemas.microsoft.com/office/powerpoint/2010/main" val="11480243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54204" y="1090328"/>
            <a:ext cx="6950927" cy="3471746"/>
            <a:chOff x="825189" y="1152293"/>
            <a:chExt cx="6950927" cy="3471746"/>
          </a:xfrm>
        </p:grpSpPr>
        <p:pic>
          <p:nvPicPr>
            <p:cNvPr id="4" name="Picture 3"/>
            <p:cNvPicPr/>
            <p:nvPr/>
          </p:nvPicPr>
          <p:blipFill rotWithShape="1">
            <a:blip r:embed="rId3"/>
            <a:srcRect l="17802" t="26223" r="15222" b="25120"/>
            <a:stretch/>
          </p:blipFill>
          <p:spPr bwMode="auto">
            <a:xfrm>
              <a:off x="825189" y="1152293"/>
              <a:ext cx="6950927" cy="3471746"/>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907627" y="3123813"/>
              <a:ext cx="6742109" cy="8683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CasellaDiTesto 1"/>
          <p:cNvSpPr txBox="1"/>
          <p:nvPr/>
        </p:nvSpPr>
        <p:spPr>
          <a:xfrm>
            <a:off x="543251" y="408299"/>
            <a:ext cx="8628742" cy="713016"/>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latin typeface="+mn-ea"/>
                <a:cs typeface="Calibri Light" panose="020F0302020204030204" pitchFamily="34" charset="0"/>
              </a:rPr>
              <a:t>第</a:t>
            </a:r>
            <a:r>
              <a:rPr lang="en-US" altLang="zh-CN" sz="1600" b="1" dirty="0">
                <a:solidFill>
                  <a:schemeClr val="accent3">
                    <a:lumMod val="50000"/>
                  </a:schemeClr>
                </a:solidFill>
                <a:latin typeface="+mn-ea"/>
                <a:cs typeface="Calibri Light" panose="020F0302020204030204" pitchFamily="34" charset="0"/>
              </a:rPr>
              <a:t>12</a:t>
            </a:r>
            <a:r>
              <a:rPr lang="zh-CN" altLang="en-US" sz="1600" b="1" dirty="0">
                <a:solidFill>
                  <a:schemeClr val="accent3">
                    <a:lumMod val="50000"/>
                  </a:schemeClr>
                </a:solidFill>
                <a:latin typeface="+mn-ea"/>
                <a:cs typeface="Calibri Light" panose="020F0302020204030204" pitchFamily="34" charset="0"/>
              </a:rPr>
              <a:t>章</a:t>
            </a:r>
            <a:r>
              <a:rPr lang="en-US" sz="1600" b="1" dirty="0">
                <a:solidFill>
                  <a:schemeClr val="accent3">
                    <a:lumMod val="50000"/>
                  </a:schemeClr>
                </a:solidFill>
                <a:latin typeface="+mn-ea"/>
                <a:cs typeface="Calibri Light" panose="020F0302020204030204" pitchFamily="34" charset="0"/>
              </a:rPr>
              <a:t>: </a:t>
            </a:r>
            <a:r>
              <a:rPr lang="zh-CN" altLang="en-US" sz="1600" b="1" dirty="0">
                <a:solidFill>
                  <a:schemeClr val="accent3">
                    <a:lumMod val="50000"/>
                  </a:schemeClr>
                </a:solidFill>
                <a:latin typeface="+mn-ea"/>
                <a:cs typeface="Calibri Light" panose="020F0302020204030204" pitchFamily="34" charset="0"/>
              </a:rPr>
              <a:t>教育、信息传播和建立保护意识</a:t>
            </a:r>
          </a:p>
          <a:p>
            <a:pPr fontAlgn="base">
              <a:spcBef>
                <a:spcPts val="1000"/>
              </a:spcBef>
              <a:spcAft>
                <a:spcPct val="0"/>
              </a:spcAft>
              <a:buClr>
                <a:schemeClr val="accent3">
                  <a:lumMod val="50000"/>
                </a:schemeClr>
              </a:buClr>
              <a:buSzPct val="100000"/>
            </a:pPr>
            <a:endParaRPr lang="en-GB" sz="1600" b="1" dirty="0">
              <a:solidFill>
                <a:schemeClr val="accent3">
                  <a:lumMod val="50000"/>
                </a:schemeClr>
              </a:solidFill>
              <a:latin typeface="+mn-ea"/>
              <a:cs typeface="Calibri Light" panose="020F0302020204030204" pitchFamily="34" charset="0"/>
            </a:endParaRPr>
          </a:p>
        </p:txBody>
      </p:sp>
      <p:sp>
        <p:nvSpPr>
          <p:cNvPr id="7" name="CasellaDiTesto 1"/>
          <p:cNvSpPr txBox="1"/>
          <p:nvPr/>
        </p:nvSpPr>
        <p:spPr>
          <a:xfrm>
            <a:off x="515258" y="34047"/>
            <a:ext cx="8628742" cy="430887"/>
          </a:xfrm>
          <a:prstGeom prst="rect">
            <a:avLst/>
          </a:prstGeom>
          <a:noFill/>
          <a:ln>
            <a:noFill/>
          </a:ln>
        </p:spPr>
        <p:txBody>
          <a:bodyPr wrap="square" rtlCol="0">
            <a:spAutoFit/>
          </a:bodyPr>
          <a:lstStyle/>
          <a:p>
            <a:r>
              <a:rPr lang="zh-CN" altLang="en-US" sz="2200" b="1" dirty="0">
                <a:solidFill>
                  <a:srgbClr val="61A0DB"/>
                </a:solidFill>
                <a:cs typeface="Calibri" panose="020F0502020204030204" pitchFamily="34" charset="0"/>
              </a:rPr>
              <a:t>第一部分</a:t>
            </a:r>
            <a:endParaRPr lang="en-GB" sz="2200" b="1" dirty="0">
              <a:solidFill>
                <a:srgbClr val="61A0DB"/>
              </a:solidFill>
              <a:latin typeface="+mj-lt"/>
              <a:cs typeface="Calibri" panose="020F0502020204030204" pitchFamily="34" charset="0"/>
            </a:endParaRPr>
          </a:p>
        </p:txBody>
      </p:sp>
      <p:sp>
        <p:nvSpPr>
          <p:cNvPr id="8" name="矩形 7">
            <a:extLst>
              <a:ext uri="{FF2B5EF4-FFF2-40B4-BE49-F238E27FC236}">
                <a16:creationId xmlns:a16="http://schemas.microsoft.com/office/drawing/2014/main" id="{8B383E7D-FF33-4274-8E37-598403393CE7}"/>
              </a:ext>
            </a:extLst>
          </p:cNvPr>
          <p:cNvSpPr/>
          <p:nvPr/>
        </p:nvSpPr>
        <p:spPr>
          <a:xfrm>
            <a:off x="543251" y="4596701"/>
            <a:ext cx="6691401" cy="276999"/>
          </a:xfrm>
          <a:prstGeom prst="rect">
            <a:avLst/>
          </a:prstGeom>
        </p:spPr>
        <p:txBody>
          <a:bodyPr wrap="square">
            <a:spAutoFit/>
          </a:bodyPr>
          <a:lstStyle/>
          <a:p>
            <a:pPr algn="just"/>
            <a:r>
              <a:rPr lang="zh-CN" altLang="en-US" sz="1200" dirty="0">
                <a:highlight>
                  <a:srgbClr val="FFFF00"/>
                </a:highlight>
              </a:rPr>
              <a:t>说明：缔约国对于世界遗产的意识以及推动世界遗产的努力。</a:t>
            </a:r>
          </a:p>
        </p:txBody>
      </p:sp>
    </p:spTree>
    <p:extLst>
      <p:ext uri="{BB962C8B-B14F-4D97-AF65-F5344CB8AC3E}">
        <p14:creationId xmlns:p14="http://schemas.microsoft.com/office/powerpoint/2010/main" val="561769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p:nvPr/>
        </p:nvSpPr>
        <p:spPr>
          <a:xfrm>
            <a:off x="-12432" y="195488"/>
            <a:ext cx="2950032" cy="400110"/>
          </a:xfrm>
          <a:prstGeom prst="rect">
            <a:avLst/>
          </a:prstGeom>
          <a:solidFill>
            <a:schemeClr val="bg2">
              <a:lumMod val="50000"/>
            </a:schemeClr>
          </a:solidFill>
        </p:spPr>
        <p:txBody>
          <a:bodyPr wrap="square">
            <a:spAutoFit/>
          </a:bodyPr>
          <a:lstStyle/>
          <a:p>
            <a:pPr marL="627063" indent="1588"/>
            <a:r>
              <a:rPr lang="zh-CN" altLang="en-US" sz="2000" b="1" dirty="0">
                <a:solidFill>
                  <a:schemeClr val="bg1"/>
                </a:solidFill>
                <a:latin typeface="+mn-ea"/>
                <a:cs typeface="Arial" panose="020B0604020202020204" pitchFamily="34" charset="0"/>
              </a:rPr>
              <a:t>模块大纲</a:t>
            </a:r>
            <a:endParaRPr lang="en-US" sz="2000" b="1" dirty="0">
              <a:solidFill>
                <a:schemeClr val="bg1"/>
              </a:solidFill>
              <a:latin typeface="+mn-ea"/>
              <a:cs typeface="Arial" panose="020B0604020202020204" pitchFamily="34" charset="0"/>
            </a:endParaRPr>
          </a:p>
        </p:txBody>
      </p:sp>
      <p:sp>
        <p:nvSpPr>
          <p:cNvPr id="4" name="CasellaDiTesto 1"/>
          <p:cNvSpPr txBox="1"/>
          <p:nvPr/>
        </p:nvSpPr>
        <p:spPr>
          <a:xfrm>
            <a:off x="651970" y="849476"/>
            <a:ext cx="7642943" cy="2308324"/>
          </a:xfrm>
          <a:prstGeom prst="rect">
            <a:avLst/>
          </a:prstGeom>
          <a:noFill/>
          <a:ln>
            <a:noFill/>
          </a:ln>
        </p:spPr>
        <p:txBody>
          <a:bodyPr wrap="square" rtlCol="0">
            <a:spAutoFit/>
          </a:bodyPr>
          <a:lstStyle/>
          <a:p>
            <a:pPr marL="342900" indent="-342900">
              <a:buClr>
                <a:schemeClr val="tx1">
                  <a:lumMod val="65000"/>
                  <a:lumOff val="35000"/>
                </a:schemeClr>
              </a:buClr>
              <a:buSzPct val="120000"/>
              <a:buFont typeface="+mj-lt"/>
              <a:buAutoNum type="arabicPeriod"/>
            </a:pPr>
            <a:r>
              <a:rPr lang="zh-CN" altLang="en-US" b="1" dirty="0">
                <a:latin typeface="+mn-ea"/>
                <a:cs typeface="Calibri Light" panose="020F0302020204030204" pitchFamily="34" charset="0"/>
              </a:rPr>
              <a:t>问卷概览</a:t>
            </a:r>
            <a:endParaRPr lang="en-US" altLang="zh-CN" b="1" dirty="0">
              <a:latin typeface="+mn-ea"/>
              <a:cs typeface="Calibri Light" panose="020F0302020204030204" pitchFamily="34" charset="0"/>
            </a:endParaRPr>
          </a:p>
          <a:p>
            <a:pPr>
              <a:buClr>
                <a:schemeClr val="tx1">
                  <a:lumMod val="65000"/>
                  <a:lumOff val="35000"/>
                </a:schemeClr>
              </a:buClr>
              <a:buSzPct val="120000"/>
            </a:pPr>
            <a:r>
              <a:rPr lang="zh-CN" altLang="en-US" dirty="0">
                <a:latin typeface="+mn-ea"/>
                <a:cs typeface="Calibri Light" panose="020F0302020204030204" pitchFamily="34" charset="0"/>
              </a:rPr>
              <a:t>关键信息</a:t>
            </a:r>
            <a:r>
              <a:rPr lang="en-US" altLang="zh-CN" dirty="0">
                <a:latin typeface="+mn-ea"/>
                <a:cs typeface="Calibri Light" panose="020F0302020204030204" pitchFamily="34" charset="0"/>
              </a:rPr>
              <a:t>(</a:t>
            </a:r>
            <a:r>
              <a:rPr lang="zh-CN" altLang="en-US" dirty="0">
                <a:latin typeface="+mn-ea"/>
                <a:cs typeface="Calibri Light" panose="020F0302020204030204" pitchFamily="34" charset="0"/>
              </a:rPr>
              <a:t>界面、问题类型、问卷功能、常见问题、指南和关键术语</a:t>
            </a:r>
            <a:r>
              <a:rPr lang="en-US" altLang="zh-CN" dirty="0">
                <a:latin typeface="+mn-ea"/>
                <a:cs typeface="Calibri Light" panose="020F0302020204030204" pitchFamily="34" charset="0"/>
              </a:rPr>
              <a:t>)</a:t>
            </a:r>
          </a:p>
          <a:p>
            <a:pPr marL="358775" lvl="1">
              <a:buClr>
                <a:schemeClr val="tx1">
                  <a:lumMod val="65000"/>
                  <a:lumOff val="35000"/>
                </a:schemeClr>
              </a:buClr>
              <a:buSzPct val="120000"/>
            </a:pPr>
            <a:endParaRPr lang="en-GB" dirty="0">
              <a:latin typeface="+mn-ea"/>
              <a:cs typeface="Calibri Light" panose="020F0302020204030204" pitchFamily="34" charset="0"/>
            </a:endParaRPr>
          </a:p>
          <a:p>
            <a:pPr marL="342900" indent="-342900">
              <a:buClr>
                <a:schemeClr val="tx1">
                  <a:lumMod val="65000"/>
                  <a:lumOff val="35000"/>
                </a:schemeClr>
              </a:buClr>
              <a:buSzPct val="120000"/>
              <a:buFont typeface="+mj-lt"/>
              <a:buAutoNum type="arabicPeriod" startAt="2"/>
            </a:pPr>
            <a:r>
              <a:rPr lang="zh-CN" altLang="en-US" b="1" dirty="0">
                <a:latin typeface="+mn-ea"/>
                <a:cs typeface="Calibri Light" panose="020F0302020204030204" pitchFamily="34" charset="0"/>
              </a:rPr>
              <a:t>第一部分概览</a:t>
            </a:r>
            <a:endParaRPr lang="en-US" altLang="zh-CN" b="1" dirty="0">
              <a:latin typeface="+mn-ea"/>
              <a:cs typeface="Calibri Light" panose="020F0302020204030204" pitchFamily="34" charset="0"/>
            </a:endParaRPr>
          </a:p>
          <a:p>
            <a:pPr marL="342900" indent="-342900">
              <a:buClr>
                <a:schemeClr val="tx1">
                  <a:lumMod val="65000"/>
                  <a:lumOff val="35000"/>
                </a:schemeClr>
              </a:buClr>
              <a:buSzPct val="120000"/>
              <a:buFont typeface="+mj-lt"/>
              <a:buAutoNum type="arabicPeriod" startAt="2"/>
            </a:pPr>
            <a:endParaRPr lang="en-GB" dirty="0">
              <a:latin typeface="+mn-ea"/>
              <a:cs typeface="Calibri Light" panose="020F0302020204030204" pitchFamily="34" charset="0"/>
            </a:endParaRPr>
          </a:p>
          <a:p>
            <a:pPr marL="342900" indent="-342900">
              <a:buClr>
                <a:schemeClr val="tx1">
                  <a:lumMod val="65000"/>
                  <a:lumOff val="35000"/>
                </a:schemeClr>
              </a:buClr>
              <a:buSzPct val="120000"/>
              <a:buFont typeface="+mj-lt"/>
              <a:buAutoNum type="arabicPeriod" startAt="3"/>
            </a:pPr>
            <a:r>
              <a:rPr lang="zh-CN" altLang="en-US" b="1" dirty="0">
                <a:latin typeface="+mn-ea"/>
                <a:cs typeface="Calibri Light" panose="020F0302020204030204" pitchFamily="34" charset="0"/>
              </a:rPr>
              <a:t>第二部分概览</a:t>
            </a:r>
            <a:endParaRPr lang="en-GB" b="1" dirty="0">
              <a:latin typeface="+mn-ea"/>
              <a:cs typeface="Calibri Light" panose="020F0302020204030204" pitchFamily="34" charset="0"/>
            </a:endParaRPr>
          </a:p>
          <a:p>
            <a:pPr marL="342900" indent="-342900">
              <a:buClr>
                <a:schemeClr val="tx1">
                  <a:lumMod val="65000"/>
                  <a:lumOff val="35000"/>
                </a:schemeClr>
              </a:buClr>
              <a:buSzPct val="120000"/>
              <a:buFont typeface="+mj-lt"/>
              <a:buAutoNum type="arabicPeriod" startAt="3"/>
            </a:pPr>
            <a:endParaRPr lang="en-GB" dirty="0">
              <a:latin typeface="+mn-ea"/>
              <a:cs typeface="Calibri Light" panose="020F0302020204030204" pitchFamily="34" charset="0"/>
            </a:endParaRPr>
          </a:p>
          <a:p>
            <a:pPr marL="342900" indent="-342900">
              <a:buClr>
                <a:schemeClr val="tx1">
                  <a:lumMod val="65000"/>
                  <a:lumOff val="35000"/>
                </a:schemeClr>
              </a:buClr>
              <a:buSzPct val="120000"/>
              <a:buFont typeface="+mj-lt"/>
              <a:buAutoNum type="arabicPeriod" startAt="3"/>
            </a:pPr>
            <a:r>
              <a:rPr lang="zh-CN" altLang="en-US" b="1" dirty="0">
                <a:latin typeface="+mn-ea"/>
                <a:cs typeface="Calibri Light" panose="020F0302020204030204" pitchFamily="34" charset="0"/>
              </a:rPr>
              <a:t>工具与指南</a:t>
            </a:r>
            <a:r>
              <a:rPr lang="en-GB" dirty="0">
                <a:latin typeface="+mn-ea"/>
                <a:cs typeface="Calibri Light" panose="020F0302020204030204" pitchFamily="34" charset="0"/>
              </a:rPr>
              <a:t>– </a:t>
            </a:r>
            <a:r>
              <a:rPr lang="zh-CN" altLang="en-US" dirty="0">
                <a:latin typeface="+mn-ea"/>
                <a:cs typeface="Calibri Light" panose="020F0302020204030204" pitchFamily="34" charset="0"/>
              </a:rPr>
              <a:t>准备填写定期报告调查问卷</a:t>
            </a:r>
            <a:endParaRPr lang="en-GB" dirty="0">
              <a:latin typeface="+mn-ea"/>
              <a:cs typeface="Calibri Light" panose="020F0302020204030204" pitchFamily="34" charset="0"/>
            </a:endParaRPr>
          </a:p>
        </p:txBody>
      </p:sp>
    </p:spTree>
    <p:extLst>
      <p:ext uri="{BB962C8B-B14F-4D97-AF65-F5344CB8AC3E}">
        <p14:creationId xmlns:p14="http://schemas.microsoft.com/office/powerpoint/2010/main" val="27279879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54204" y="1090328"/>
            <a:ext cx="6950927" cy="3471746"/>
            <a:chOff x="825189" y="1152293"/>
            <a:chExt cx="6950927" cy="3471746"/>
          </a:xfrm>
        </p:grpSpPr>
        <p:pic>
          <p:nvPicPr>
            <p:cNvPr id="4" name="Picture 3"/>
            <p:cNvPicPr/>
            <p:nvPr/>
          </p:nvPicPr>
          <p:blipFill rotWithShape="1">
            <a:blip r:embed="rId3"/>
            <a:srcRect l="17802" t="26223" r="15222" b="25120"/>
            <a:stretch/>
          </p:blipFill>
          <p:spPr bwMode="auto">
            <a:xfrm>
              <a:off x="825189" y="1152293"/>
              <a:ext cx="6950927" cy="3471746"/>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907627" y="3123813"/>
              <a:ext cx="6742109" cy="8683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CasellaDiTesto 1"/>
          <p:cNvSpPr txBox="1"/>
          <p:nvPr/>
        </p:nvSpPr>
        <p:spPr>
          <a:xfrm>
            <a:off x="515258" y="408299"/>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Chapter 12: </a:t>
            </a:r>
            <a:r>
              <a:rPr lang="en-GB" sz="1400" b="1" dirty="0">
                <a:solidFill>
                  <a:schemeClr val="accent3">
                    <a:lumMod val="50000"/>
                  </a:schemeClr>
                </a:solidFill>
                <a:cs typeface="Calibri Light" panose="020F0302020204030204" pitchFamily="34" charset="0"/>
              </a:rPr>
              <a:t>Education, Information and Awareness Building</a:t>
            </a:r>
          </a:p>
        </p:txBody>
      </p:sp>
      <p:sp>
        <p:nvSpPr>
          <p:cNvPr id="7" name="CasellaDiTesto 1"/>
          <p:cNvSpPr txBox="1"/>
          <p:nvPr/>
        </p:nvSpPr>
        <p:spPr>
          <a:xfrm>
            <a:off x="515258" y="34047"/>
            <a:ext cx="8628742" cy="430887"/>
          </a:xfrm>
          <a:prstGeom prst="rect">
            <a:avLst/>
          </a:prstGeom>
          <a:noFill/>
          <a:ln>
            <a:noFill/>
          </a:ln>
        </p:spPr>
        <p:txBody>
          <a:bodyPr wrap="square" rtlCol="0">
            <a:spAutoFit/>
          </a:bodyPr>
          <a:lstStyle/>
          <a:p>
            <a:r>
              <a:rPr lang="en-GB" sz="2200" b="1" dirty="0">
                <a:solidFill>
                  <a:srgbClr val="61A0DB"/>
                </a:solidFill>
                <a:latin typeface="+mj-lt"/>
                <a:cs typeface="Calibri" panose="020F0502020204030204" pitchFamily="34" charset="0"/>
              </a:rPr>
              <a:t>Section I</a:t>
            </a:r>
          </a:p>
        </p:txBody>
      </p:sp>
    </p:spTree>
    <p:extLst>
      <p:ext uri="{BB962C8B-B14F-4D97-AF65-F5344CB8AC3E}">
        <p14:creationId xmlns:p14="http://schemas.microsoft.com/office/powerpoint/2010/main" val="20722148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srcRect l="30914" t="14022" r="29303" b="6817"/>
          <a:stretch/>
        </p:blipFill>
        <p:spPr bwMode="auto">
          <a:xfrm>
            <a:off x="579863" y="1195919"/>
            <a:ext cx="2155422" cy="2725947"/>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5" name="Picture 4"/>
          <p:cNvPicPr/>
          <p:nvPr/>
        </p:nvPicPr>
        <p:blipFill rotWithShape="1">
          <a:blip r:embed="rId4"/>
          <a:srcRect l="31415" t="11980" r="29949" b="12962"/>
          <a:stretch/>
        </p:blipFill>
        <p:spPr bwMode="auto">
          <a:xfrm>
            <a:off x="3139473" y="1160388"/>
            <a:ext cx="2339493" cy="2797009"/>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7" name="Picture 6"/>
          <p:cNvPicPr/>
          <p:nvPr/>
        </p:nvPicPr>
        <p:blipFill rotWithShape="1">
          <a:blip r:embed="rId5"/>
          <a:srcRect l="36049" t="12262" r="33606" b="11283"/>
          <a:stretch/>
        </p:blipFill>
        <p:spPr bwMode="auto">
          <a:xfrm>
            <a:off x="6170340" y="1159727"/>
            <a:ext cx="1962615" cy="2825464"/>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
        <p:nvSpPr>
          <p:cNvPr id="9" name="Up Arrow 8"/>
          <p:cNvSpPr/>
          <p:nvPr/>
        </p:nvSpPr>
        <p:spPr>
          <a:xfrm>
            <a:off x="6515819" y="4081041"/>
            <a:ext cx="1210573" cy="997789"/>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tx1"/>
                </a:solidFill>
              </a:rPr>
              <a:t>提供进一步的详细资料</a:t>
            </a:r>
            <a:endParaRPr lang="en-GB" sz="1000" b="1" dirty="0">
              <a:solidFill>
                <a:schemeClr val="tx1"/>
              </a:solidFill>
            </a:endParaRPr>
          </a:p>
        </p:txBody>
      </p:sp>
      <p:sp>
        <p:nvSpPr>
          <p:cNvPr id="10" name="Up Arrow 9"/>
          <p:cNvSpPr/>
          <p:nvPr/>
        </p:nvSpPr>
        <p:spPr>
          <a:xfrm>
            <a:off x="3728373" y="4049411"/>
            <a:ext cx="1161691" cy="1029419"/>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tx1"/>
                </a:solidFill>
              </a:rPr>
              <a:t>选择关键问题</a:t>
            </a:r>
            <a:endParaRPr lang="en-GB" sz="1000" b="1" dirty="0">
              <a:solidFill>
                <a:schemeClr val="tx1"/>
              </a:solidFill>
            </a:endParaRPr>
          </a:p>
        </p:txBody>
      </p:sp>
      <p:sp>
        <p:nvSpPr>
          <p:cNvPr id="6" name="Flowchart: Connector 5"/>
          <p:cNvSpPr/>
          <p:nvPr/>
        </p:nvSpPr>
        <p:spPr>
          <a:xfrm>
            <a:off x="1494335" y="790903"/>
            <a:ext cx="253041" cy="25304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endParaRPr lang="en-GB" dirty="0"/>
          </a:p>
        </p:txBody>
      </p:sp>
      <p:sp>
        <p:nvSpPr>
          <p:cNvPr id="12" name="Flowchart: Connector 11"/>
          <p:cNvSpPr/>
          <p:nvPr/>
        </p:nvSpPr>
        <p:spPr>
          <a:xfrm>
            <a:off x="4154943" y="790903"/>
            <a:ext cx="253041" cy="25304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endParaRPr lang="en-GB" dirty="0"/>
          </a:p>
        </p:txBody>
      </p:sp>
      <p:sp>
        <p:nvSpPr>
          <p:cNvPr id="13" name="Flowchart: Connector 12"/>
          <p:cNvSpPr/>
          <p:nvPr/>
        </p:nvSpPr>
        <p:spPr>
          <a:xfrm>
            <a:off x="6913175" y="790903"/>
            <a:ext cx="253041" cy="25304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endParaRPr lang="en-GB" dirty="0"/>
          </a:p>
        </p:txBody>
      </p:sp>
      <p:sp>
        <p:nvSpPr>
          <p:cNvPr id="14" name="CasellaDiTesto 1"/>
          <p:cNvSpPr txBox="1"/>
          <p:nvPr/>
        </p:nvSpPr>
        <p:spPr>
          <a:xfrm>
            <a:off x="533920" y="408299"/>
            <a:ext cx="8628742" cy="713016"/>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latin typeface="+mn-ea"/>
                <a:cs typeface="Calibri Light" panose="020F0302020204030204" pitchFamily="34" charset="0"/>
              </a:rPr>
              <a:t>第</a:t>
            </a:r>
            <a:r>
              <a:rPr lang="en-US" altLang="zh-CN" sz="1600" b="1" dirty="0">
                <a:solidFill>
                  <a:schemeClr val="accent3">
                    <a:lumMod val="50000"/>
                  </a:schemeClr>
                </a:solidFill>
                <a:latin typeface="+mn-ea"/>
                <a:cs typeface="Calibri Light" panose="020F0302020204030204" pitchFamily="34" charset="0"/>
              </a:rPr>
              <a:t>13</a:t>
            </a:r>
            <a:r>
              <a:rPr lang="zh-CN" altLang="en-US" sz="1600" b="1" dirty="0">
                <a:solidFill>
                  <a:schemeClr val="accent3">
                    <a:lumMod val="50000"/>
                  </a:schemeClr>
                </a:solidFill>
                <a:latin typeface="+mn-ea"/>
                <a:cs typeface="Calibri Light" panose="020F0302020204030204" pitchFamily="34" charset="0"/>
              </a:rPr>
              <a:t>章</a:t>
            </a:r>
            <a:r>
              <a:rPr lang="en-US" sz="1600" b="1" dirty="0">
                <a:solidFill>
                  <a:schemeClr val="accent3">
                    <a:lumMod val="50000"/>
                  </a:schemeClr>
                </a:solidFill>
                <a:latin typeface="+mn-ea"/>
                <a:cs typeface="Calibri Light" panose="020F0302020204030204" pitchFamily="34" charset="0"/>
              </a:rPr>
              <a:t>: </a:t>
            </a:r>
            <a:r>
              <a:rPr lang="zh-CN" altLang="en-US" sz="1600" b="1" dirty="0">
                <a:solidFill>
                  <a:schemeClr val="accent3">
                    <a:lumMod val="50000"/>
                  </a:schemeClr>
                </a:solidFill>
                <a:latin typeface="+mn-ea"/>
                <a:cs typeface="Calibri Light" panose="020F0302020204030204" pitchFamily="34" charset="0"/>
              </a:rPr>
              <a:t>结论和建议采取的行动</a:t>
            </a:r>
          </a:p>
          <a:p>
            <a:pPr fontAlgn="base">
              <a:spcBef>
                <a:spcPts val="1000"/>
              </a:spcBef>
              <a:spcAft>
                <a:spcPct val="0"/>
              </a:spcAft>
              <a:buClr>
                <a:schemeClr val="accent3">
                  <a:lumMod val="50000"/>
                </a:schemeClr>
              </a:buClr>
              <a:buSzPct val="100000"/>
            </a:pPr>
            <a:endParaRPr lang="en-GB" sz="1600" b="1" dirty="0">
              <a:solidFill>
                <a:schemeClr val="accent3">
                  <a:lumMod val="50000"/>
                </a:schemeClr>
              </a:solidFill>
              <a:latin typeface="+mn-ea"/>
              <a:cs typeface="Calibri Light" panose="020F0302020204030204" pitchFamily="34" charset="0"/>
            </a:endParaRPr>
          </a:p>
        </p:txBody>
      </p:sp>
      <p:sp>
        <p:nvSpPr>
          <p:cNvPr id="15" name="CasellaDiTesto 1"/>
          <p:cNvSpPr txBox="1"/>
          <p:nvPr/>
        </p:nvSpPr>
        <p:spPr>
          <a:xfrm>
            <a:off x="515258" y="34047"/>
            <a:ext cx="8628742" cy="430887"/>
          </a:xfrm>
          <a:prstGeom prst="rect">
            <a:avLst/>
          </a:prstGeom>
          <a:noFill/>
          <a:ln>
            <a:noFill/>
          </a:ln>
        </p:spPr>
        <p:txBody>
          <a:bodyPr wrap="square" rtlCol="0">
            <a:spAutoFit/>
          </a:bodyPr>
          <a:lstStyle/>
          <a:p>
            <a:r>
              <a:rPr lang="zh-CN" altLang="en-US" sz="2200" b="1" dirty="0">
                <a:solidFill>
                  <a:srgbClr val="61A0DB"/>
                </a:solidFill>
                <a:cs typeface="Calibri" panose="020F0502020204030204" pitchFamily="34" charset="0"/>
              </a:rPr>
              <a:t>第一部分</a:t>
            </a:r>
            <a:endParaRPr lang="en-GB" sz="2200" b="1" dirty="0">
              <a:solidFill>
                <a:srgbClr val="61A0DB"/>
              </a:solidFill>
              <a:latin typeface="+mj-lt"/>
              <a:cs typeface="Calibri" panose="020F0502020204030204" pitchFamily="34" charset="0"/>
            </a:endParaRPr>
          </a:p>
        </p:txBody>
      </p:sp>
      <p:sp>
        <p:nvSpPr>
          <p:cNvPr id="16" name="Up Arrow 9">
            <a:extLst>
              <a:ext uri="{FF2B5EF4-FFF2-40B4-BE49-F238E27FC236}">
                <a16:creationId xmlns:a16="http://schemas.microsoft.com/office/drawing/2014/main" id="{F70C8C06-E5A4-3E4E-B14C-C2DA7E01DAE5}"/>
              </a:ext>
            </a:extLst>
          </p:cNvPr>
          <p:cNvSpPr/>
          <p:nvPr/>
        </p:nvSpPr>
        <p:spPr>
          <a:xfrm>
            <a:off x="1077771" y="4049411"/>
            <a:ext cx="1161691" cy="1029419"/>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tx1"/>
                </a:solidFill>
              </a:rPr>
              <a:t>审查您的问卷调查的主要结果</a:t>
            </a:r>
            <a:endParaRPr lang="en-GB" altLang="zh-CN" sz="1000" b="1" dirty="0">
              <a:solidFill>
                <a:schemeClr val="tx1"/>
              </a:solidFill>
            </a:endParaRPr>
          </a:p>
        </p:txBody>
      </p:sp>
    </p:spTree>
    <p:extLst>
      <p:ext uri="{BB962C8B-B14F-4D97-AF65-F5344CB8AC3E}">
        <p14:creationId xmlns:p14="http://schemas.microsoft.com/office/powerpoint/2010/main" val="1174729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srcRect l="30914" t="14022" r="29303" b="6817"/>
          <a:stretch/>
        </p:blipFill>
        <p:spPr bwMode="auto">
          <a:xfrm>
            <a:off x="579863" y="1195919"/>
            <a:ext cx="2155422" cy="2725947"/>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5" name="Picture 4"/>
          <p:cNvPicPr/>
          <p:nvPr/>
        </p:nvPicPr>
        <p:blipFill rotWithShape="1">
          <a:blip r:embed="rId4"/>
          <a:srcRect l="31415" t="11980" r="29949" b="12962"/>
          <a:stretch/>
        </p:blipFill>
        <p:spPr bwMode="auto">
          <a:xfrm>
            <a:off x="3139473" y="1160388"/>
            <a:ext cx="2339493" cy="2797009"/>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7" name="Picture 6"/>
          <p:cNvPicPr/>
          <p:nvPr/>
        </p:nvPicPr>
        <p:blipFill rotWithShape="1">
          <a:blip r:embed="rId5"/>
          <a:srcRect l="36049" t="12262" r="33606" b="11283"/>
          <a:stretch/>
        </p:blipFill>
        <p:spPr bwMode="auto">
          <a:xfrm>
            <a:off x="6170340" y="1159727"/>
            <a:ext cx="1962615" cy="2825464"/>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
        <p:nvSpPr>
          <p:cNvPr id="3" name="Up Arrow 2"/>
          <p:cNvSpPr/>
          <p:nvPr/>
        </p:nvSpPr>
        <p:spPr>
          <a:xfrm>
            <a:off x="871342" y="3957397"/>
            <a:ext cx="1354908" cy="1121433"/>
          </a:xfrm>
          <a:prstGeom prst="upArrow">
            <a:avLst>
              <a:gd name="adj1" fmla="val 65363"/>
              <a:gd name="adj2"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solidFill>
              </a:rPr>
              <a:t>Review the main results of your questionnaire</a:t>
            </a:r>
            <a:endParaRPr lang="en-GB" sz="900" b="1" dirty="0">
              <a:solidFill>
                <a:schemeClr val="tx1"/>
              </a:solidFill>
            </a:endParaRPr>
          </a:p>
        </p:txBody>
      </p:sp>
      <p:sp>
        <p:nvSpPr>
          <p:cNvPr id="9" name="Up Arrow 8"/>
          <p:cNvSpPr/>
          <p:nvPr/>
        </p:nvSpPr>
        <p:spPr>
          <a:xfrm>
            <a:off x="6515819" y="4081041"/>
            <a:ext cx="1210573" cy="997789"/>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solidFill>
              </a:rPr>
              <a:t>Provide further details</a:t>
            </a:r>
            <a:endParaRPr lang="en-GB" sz="900" b="1" dirty="0">
              <a:solidFill>
                <a:schemeClr val="tx1"/>
              </a:solidFill>
            </a:endParaRPr>
          </a:p>
        </p:txBody>
      </p:sp>
      <p:sp>
        <p:nvSpPr>
          <p:cNvPr id="10" name="Up Arrow 9"/>
          <p:cNvSpPr/>
          <p:nvPr/>
        </p:nvSpPr>
        <p:spPr>
          <a:xfrm>
            <a:off x="3728373" y="4049411"/>
            <a:ext cx="1161691" cy="1029419"/>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solidFill>
              </a:rPr>
              <a:t>Select the key issues</a:t>
            </a:r>
            <a:endParaRPr lang="en-GB" sz="900" b="1" dirty="0">
              <a:solidFill>
                <a:schemeClr val="tx1"/>
              </a:solidFill>
            </a:endParaRPr>
          </a:p>
        </p:txBody>
      </p:sp>
      <p:sp>
        <p:nvSpPr>
          <p:cNvPr id="6" name="Flowchart: Connector 5"/>
          <p:cNvSpPr/>
          <p:nvPr/>
        </p:nvSpPr>
        <p:spPr>
          <a:xfrm>
            <a:off x="1494335" y="790903"/>
            <a:ext cx="253041" cy="25304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endParaRPr lang="en-GB" dirty="0"/>
          </a:p>
        </p:txBody>
      </p:sp>
      <p:sp>
        <p:nvSpPr>
          <p:cNvPr id="12" name="Flowchart: Connector 11"/>
          <p:cNvSpPr/>
          <p:nvPr/>
        </p:nvSpPr>
        <p:spPr>
          <a:xfrm>
            <a:off x="4154943" y="790903"/>
            <a:ext cx="253041" cy="25304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endParaRPr lang="en-GB" dirty="0"/>
          </a:p>
        </p:txBody>
      </p:sp>
      <p:sp>
        <p:nvSpPr>
          <p:cNvPr id="13" name="Flowchart: Connector 12"/>
          <p:cNvSpPr/>
          <p:nvPr/>
        </p:nvSpPr>
        <p:spPr>
          <a:xfrm>
            <a:off x="6913175" y="790903"/>
            <a:ext cx="253041" cy="25304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endParaRPr lang="en-GB" dirty="0"/>
          </a:p>
        </p:txBody>
      </p:sp>
      <p:sp>
        <p:nvSpPr>
          <p:cNvPr id="14" name="CasellaDiTesto 1"/>
          <p:cNvSpPr txBox="1"/>
          <p:nvPr/>
        </p:nvSpPr>
        <p:spPr>
          <a:xfrm>
            <a:off x="515258" y="408299"/>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Chapter 13: </a:t>
            </a:r>
            <a:r>
              <a:rPr lang="en-GB" sz="1400" b="1" dirty="0">
                <a:solidFill>
                  <a:schemeClr val="accent3">
                    <a:lumMod val="50000"/>
                  </a:schemeClr>
                </a:solidFill>
                <a:cs typeface="Calibri Light" panose="020F0302020204030204" pitchFamily="34" charset="0"/>
              </a:rPr>
              <a:t>Conclusions and recommended actions</a:t>
            </a:r>
          </a:p>
        </p:txBody>
      </p:sp>
      <p:sp>
        <p:nvSpPr>
          <p:cNvPr id="15" name="CasellaDiTesto 1"/>
          <p:cNvSpPr txBox="1"/>
          <p:nvPr/>
        </p:nvSpPr>
        <p:spPr>
          <a:xfrm>
            <a:off x="515258" y="34047"/>
            <a:ext cx="8628742" cy="430887"/>
          </a:xfrm>
          <a:prstGeom prst="rect">
            <a:avLst/>
          </a:prstGeom>
          <a:noFill/>
          <a:ln>
            <a:noFill/>
          </a:ln>
        </p:spPr>
        <p:txBody>
          <a:bodyPr wrap="square" rtlCol="0">
            <a:spAutoFit/>
          </a:bodyPr>
          <a:lstStyle/>
          <a:p>
            <a:r>
              <a:rPr lang="en-GB" sz="2200" b="1" dirty="0">
                <a:solidFill>
                  <a:srgbClr val="61A0DB"/>
                </a:solidFill>
                <a:latin typeface="+mj-lt"/>
                <a:cs typeface="Calibri" panose="020F0502020204030204" pitchFamily="34" charset="0"/>
              </a:rPr>
              <a:t>Section I</a:t>
            </a:r>
          </a:p>
        </p:txBody>
      </p:sp>
    </p:spTree>
    <p:extLst>
      <p:ext uri="{BB962C8B-B14F-4D97-AF65-F5344CB8AC3E}">
        <p14:creationId xmlns:p14="http://schemas.microsoft.com/office/powerpoint/2010/main" val="8779144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21112" y="1090329"/>
            <a:ext cx="7136782" cy="3191740"/>
            <a:chOff x="721112" y="1090328"/>
            <a:chExt cx="7136782" cy="3020755"/>
          </a:xfrm>
        </p:grpSpPr>
        <p:pic>
          <p:nvPicPr>
            <p:cNvPr id="4" name="Picture 3"/>
            <p:cNvPicPr/>
            <p:nvPr/>
          </p:nvPicPr>
          <p:blipFill rotWithShape="1">
            <a:blip r:embed="rId3"/>
            <a:srcRect l="17531" t="33362" r="15115" b="24722"/>
            <a:stretch/>
          </p:blipFill>
          <p:spPr bwMode="auto">
            <a:xfrm>
              <a:off x="721112" y="1090328"/>
              <a:ext cx="7136782" cy="3020755"/>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861404" y="3315629"/>
              <a:ext cx="5732684" cy="3791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CasellaDiTesto 1"/>
          <p:cNvSpPr txBox="1"/>
          <p:nvPr/>
        </p:nvSpPr>
        <p:spPr>
          <a:xfrm>
            <a:off x="533920" y="408299"/>
            <a:ext cx="8628742" cy="713016"/>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latin typeface="+mn-ea"/>
                <a:cs typeface="Calibri Light" panose="020F0302020204030204" pitchFamily="34" charset="0"/>
              </a:rPr>
              <a:t>第</a:t>
            </a:r>
            <a:r>
              <a:rPr lang="en-US" altLang="zh-CN" sz="1600" b="1" dirty="0">
                <a:solidFill>
                  <a:schemeClr val="accent3">
                    <a:lumMod val="50000"/>
                  </a:schemeClr>
                </a:solidFill>
                <a:latin typeface="+mn-ea"/>
                <a:cs typeface="Calibri Light" panose="020F0302020204030204" pitchFamily="34" charset="0"/>
              </a:rPr>
              <a:t>14</a:t>
            </a:r>
            <a:r>
              <a:rPr lang="zh-CN" altLang="en-US" sz="1600" b="1" dirty="0">
                <a:solidFill>
                  <a:schemeClr val="accent3">
                    <a:lumMod val="50000"/>
                  </a:schemeClr>
                </a:solidFill>
                <a:latin typeface="+mn-ea"/>
                <a:cs typeface="Calibri Light" panose="020F0302020204030204" pitchFamily="34" charset="0"/>
              </a:rPr>
              <a:t>章：实施</a:t>
            </a:r>
            <a:r>
              <a:rPr lang="en-US" altLang="zh-CN" sz="1600" b="1" dirty="0">
                <a:solidFill>
                  <a:schemeClr val="accent3">
                    <a:lumMod val="50000"/>
                  </a:schemeClr>
                </a:solidFill>
                <a:latin typeface="+mn-ea"/>
                <a:cs typeface="Calibri Light" panose="020F0302020204030204" pitchFamily="34" charset="0"/>
              </a:rPr>
              <a:t>《</a:t>
            </a:r>
            <a:r>
              <a:rPr lang="zh-CN" altLang="en-US" sz="1600" b="1" dirty="0">
                <a:solidFill>
                  <a:schemeClr val="accent3">
                    <a:lumMod val="50000"/>
                  </a:schemeClr>
                </a:solidFill>
                <a:latin typeface="+mn-ea"/>
                <a:cs typeface="Calibri Light" panose="020F0302020204030204" pitchFamily="34" charset="0"/>
              </a:rPr>
              <a:t>世界遗产公约</a:t>
            </a:r>
            <a:r>
              <a:rPr lang="en-US" altLang="zh-CN" sz="1600" b="1" dirty="0">
                <a:solidFill>
                  <a:schemeClr val="accent3">
                    <a:lumMod val="50000"/>
                  </a:schemeClr>
                </a:solidFill>
                <a:latin typeface="+mn-ea"/>
                <a:cs typeface="Calibri Light" panose="020F0302020204030204" pitchFamily="34" charset="0"/>
              </a:rPr>
              <a:t>》</a:t>
            </a:r>
            <a:r>
              <a:rPr lang="zh-CN" altLang="en-US" sz="1600" b="1" dirty="0">
                <a:solidFill>
                  <a:schemeClr val="accent3">
                    <a:lumMod val="50000"/>
                  </a:schemeClr>
                </a:solidFill>
                <a:latin typeface="+mn-ea"/>
                <a:cs typeface="Calibri Light" panose="020F0302020204030204" pitchFamily="34" charset="0"/>
              </a:rPr>
              <a:t>的优秀实践</a:t>
            </a:r>
          </a:p>
          <a:p>
            <a:pPr fontAlgn="base">
              <a:spcBef>
                <a:spcPts val="1000"/>
              </a:spcBef>
              <a:spcAft>
                <a:spcPct val="0"/>
              </a:spcAft>
              <a:buClr>
                <a:schemeClr val="accent3">
                  <a:lumMod val="50000"/>
                </a:schemeClr>
              </a:buClr>
              <a:buSzPct val="100000"/>
            </a:pPr>
            <a:endParaRPr lang="en-GB" sz="1600" b="1" dirty="0">
              <a:solidFill>
                <a:schemeClr val="accent3">
                  <a:lumMod val="50000"/>
                </a:schemeClr>
              </a:solidFill>
              <a:latin typeface="+mn-ea"/>
              <a:cs typeface="Calibri Light" panose="020F0302020204030204" pitchFamily="34" charset="0"/>
            </a:endParaRPr>
          </a:p>
        </p:txBody>
      </p:sp>
      <p:sp>
        <p:nvSpPr>
          <p:cNvPr id="7" name="CasellaDiTesto 1"/>
          <p:cNvSpPr txBox="1"/>
          <p:nvPr/>
        </p:nvSpPr>
        <p:spPr>
          <a:xfrm>
            <a:off x="515258" y="34047"/>
            <a:ext cx="8628742" cy="430887"/>
          </a:xfrm>
          <a:prstGeom prst="rect">
            <a:avLst/>
          </a:prstGeom>
          <a:noFill/>
          <a:ln>
            <a:noFill/>
          </a:ln>
        </p:spPr>
        <p:txBody>
          <a:bodyPr wrap="square" rtlCol="0">
            <a:spAutoFit/>
          </a:bodyPr>
          <a:lstStyle/>
          <a:p>
            <a:r>
              <a:rPr lang="zh-CN" altLang="en-US" sz="2200" b="1" dirty="0">
                <a:solidFill>
                  <a:srgbClr val="61A0DB"/>
                </a:solidFill>
                <a:cs typeface="Calibri" panose="020F0502020204030204" pitchFamily="34" charset="0"/>
              </a:rPr>
              <a:t>第一部分</a:t>
            </a:r>
            <a:endParaRPr lang="en-GB" sz="2200" b="1" dirty="0">
              <a:solidFill>
                <a:srgbClr val="61A0DB"/>
              </a:solidFill>
              <a:latin typeface="+mj-lt"/>
              <a:cs typeface="Calibri" panose="020F0502020204030204" pitchFamily="34" charset="0"/>
            </a:endParaRPr>
          </a:p>
        </p:txBody>
      </p:sp>
    </p:spTree>
    <p:extLst>
      <p:ext uri="{BB962C8B-B14F-4D97-AF65-F5344CB8AC3E}">
        <p14:creationId xmlns:p14="http://schemas.microsoft.com/office/powerpoint/2010/main" val="91586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21112" y="1090329"/>
            <a:ext cx="7136782" cy="3191740"/>
            <a:chOff x="721112" y="1090328"/>
            <a:chExt cx="7136782" cy="3020755"/>
          </a:xfrm>
        </p:grpSpPr>
        <p:pic>
          <p:nvPicPr>
            <p:cNvPr id="4" name="Picture 3"/>
            <p:cNvPicPr/>
            <p:nvPr/>
          </p:nvPicPr>
          <p:blipFill rotWithShape="1">
            <a:blip r:embed="rId3"/>
            <a:srcRect l="17531" t="33362" r="15115" b="24722"/>
            <a:stretch/>
          </p:blipFill>
          <p:spPr bwMode="auto">
            <a:xfrm>
              <a:off x="721112" y="1090328"/>
              <a:ext cx="7136782" cy="3020755"/>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861404" y="3315629"/>
              <a:ext cx="5732684" cy="3791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CasellaDiTesto 1"/>
          <p:cNvSpPr txBox="1"/>
          <p:nvPr/>
        </p:nvSpPr>
        <p:spPr>
          <a:xfrm>
            <a:off x="515258" y="408299"/>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Chapter 14: </a:t>
            </a:r>
            <a:r>
              <a:rPr lang="en-GB" sz="1400" b="1" dirty="0">
                <a:solidFill>
                  <a:schemeClr val="accent3">
                    <a:lumMod val="50000"/>
                  </a:schemeClr>
                </a:solidFill>
                <a:cs typeface="Calibri Light" panose="020F0302020204030204" pitchFamily="34" charset="0"/>
              </a:rPr>
              <a:t>Good Practice in the Implementation of the World Heritage Convention</a:t>
            </a:r>
          </a:p>
        </p:txBody>
      </p:sp>
      <p:sp>
        <p:nvSpPr>
          <p:cNvPr id="7" name="CasellaDiTesto 1"/>
          <p:cNvSpPr txBox="1"/>
          <p:nvPr/>
        </p:nvSpPr>
        <p:spPr>
          <a:xfrm>
            <a:off x="515258" y="34047"/>
            <a:ext cx="8628742" cy="430887"/>
          </a:xfrm>
          <a:prstGeom prst="rect">
            <a:avLst/>
          </a:prstGeom>
          <a:noFill/>
          <a:ln>
            <a:noFill/>
          </a:ln>
        </p:spPr>
        <p:txBody>
          <a:bodyPr wrap="square" rtlCol="0">
            <a:spAutoFit/>
          </a:bodyPr>
          <a:lstStyle/>
          <a:p>
            <a:r>
              <a:rPr lang="en-GB" sz="2200" b="1" dirty="0">
                <a:solidFill>
                  <a:srgbClr val="61A0DB"/>
                </a:solidFill>
                <a:latin typeface="+mj-lt"/>
                <a:cs typeface="Calibri" panose="020F0502020204030204" pitchFamily="34" charset="0"/>
              </a:rPr>
              <a:t>Section I</a:t>
            </a:r>
          </a:p>
        </p:txBody>
      </p:sp>
    </p:spTree>
    <p:extLst>
      <p:ext uri="{BB962C8B-B14F-4D97-AF65-F5344CB8AC3E}">
        <p14:creationId xmlns:p14="http://schemas.microsoft.com/office/powerpoint/2010/main" val="33406750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9863" y="1090328"/>
            <a:ext cx="6765073" cy="3139701"/>
            <a:chOff x="579863" y="1090328"/>
            <a:chExt cx="6765073" cy="2951357"/>
          </a:xfrm>
        </p:grpSpPr>
        <p:pic>
          <p:nvPicPr>
            <p:cNvPr id="4" name="Picture 3"/>
            <p:cNvPicPr/>
            <p:nvPr/>
          </p:nvPicPr>
          <p:blipFill rotWithShape="1">
            <a:blip r:embed="rId3"/>
            <a:srcRect l="17746" t="33327" r="15138" b="12968"/>
            <a:stretch/>
          </p:blipFill>
          <p:spPr bwMode="auto">
            <a:xfrm>
              <a:off x="579863" y="1090328"/>
              <a:ext cx="6765073" cy="2951357"/>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679661" y="2893604"/>
              <a:ext cx="5490679" cy="9424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CasellaDiTesto 1"/>
          <p:cNvSpPr txBox="1"/>
          <p:nvPr/>
        </p:nvSpPr>
        <p:spPr>
          <a:xfrm>
            <a:off x="533920" y="408299"/>
            <a:ext cx="8628742" cy="713016"/>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latin typeface="+mn-ea"/>
                <a:cs typeface="Calibri Light" panose="020F0302020204030204" pitchFamily="34" charset="0"/>
              </a:rPr>
              <a:t>第</a:t>
            </a:r>
            <a:r>
              <a:rPr lang="en-US" altLang="zh-CN" sz="1600" b="1" dirty="0">
                <a:solidFill>
                  <a:schemeClr val="accent3">
                    <a:lumMod val="50000"/>
                  </a:schemeClr>
                </a:solidFill>
                <a:latin typeface="+mn-ea"/>
                <a:cs typeface="Calibri Light" panose="020F0302020204030204" pitchFamily="34" charset="0"/>
              </a:rPr>
              <a:t>15</a:t>
            </a:r>
            <a:r>
              <a:rPr lang="zh-CN" altLang="en-US" sz="1600" b="1" dirty="0">
                <a:solidFill>
                  <a:schemeClr val="accent3">
                    <a:lumMod val="50000"/>
                  </a:schemeClr>
                </a:solidFill>
                <a:latin typeface="+mn-ea"/>
                <a:cs typeface="Calibri Light" panose="020F0302020204030204" pitchFamily="34" charset="0"/>
              </a:rPr>
              <a:t>章：对定期报告工作的评估</a:t>
            </a:r>
          </a:p>
          <a:p>
            <a:pPr fontAlgn="base">
              <a:spcBef>
                <a:spcPts val="1000"/>
              </a:spcBef>
              <a:spcAft>
                <a:spcPct val="0"/>
              </a:spcAft>
              <a:buClr>
                <a:schemeClr val="accent3">
                  <a:lumMod val="50000"/>
                </a:schemeClr>
              </a:buClr>
              <a:buSzPct val="100000"/>
            </a:pPr>
            <a:endParaRPr lang="en-GB" sz="1600" b="1" dirty="0">
              <a:solidFill>
                <a:schemeClr val="accent3">
                  <a:lumMod val="50000"/>
                </a:schemeClr>
              </a:solidFill>
              <a:latin typeface="+mn-ea"/>
              <a:cs typeface="Calibri Light" panose="020F0302020204030204" pitchFamily="34" charset="0"/>
            </a:endParaRPr>
          </a:p>
        </p:txBody>
      </p:sp>
      <p:sp>
        <p:nvSpPr>
          <p:cNvPr id="7" name="CasellaDiTesto 1"/>
          <p:cNvSpPr txBox="1"/>
          <p:nvPr/>
        </p:nvSpPr>
        <p:spPr>
          <a:xfrm>
            <a:off x="515258" y="34047"/>
            <a:ext cx="8628742" cy="430887"/>
          </a:xfrm>
          <a:prstGeom prst="rect">
            <a:avLst/>
          </a:prstGeom>
          <a:noFill/>
          <a:ln>
            <a:noFill/>
          </a:ln>
        </p:spPr>
        <p:txBody>
          <a:bodyPr wrap="square" rtlCol="0">
            <a:spAutoFit/>
          </a:bodyPr>
          <a:lstStyle/>
          <a:p>
            <a:r>
              <a:rPr lang="zh-CN" altLang="en-US" sz="2200" b="1" dirty="0">
                <a:solidFill>
                  <a:srgbClr val="61A0DB"/>
                </a:solidFill>
                <a:cs typeface="Calibri" panose="020F0502020204030204" pitchFamily="34" charset="0"/>
              </a:rPr>
              <a:t>第一部分</a:t>
            </a:r>
            <a:endParaRPr lang="en-GB" sz="2200" b="1" dirty="0">
              <a:solidFill>
                <a:srgbClr val="61A0DB"/>
              </a:solidFill>
              <a:latin typeface="+mj-lt"/>
              <a:cs typeface="Calibri" panose="020F0502020204030204" pitchFamily="34" charset="0"/>
            </a:endParaRPr>
          </a:p>
        </p:txBody>
      </p:sp>
    </p:spTree>
    <p:extLst>
      <p:ext uri="{BB962C8B-B14F-4D97-AF65-F5344CB8AC3E}">
        <p14:creationId xmlns:p14="http://schemas.microsoft.com/office/powerpoint/2010/main" val="18524349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9863" y="1090328"/>
            <a:ext cx="6765073" cy="3139701"/>
            <a:chOff x="579863" y="1090328"/>
            <a:chExt cx="6765073" cy="2951357"/>
          </a:xfrm>
        </p:grpSpPr>
        <p:pic>
          <p:nvPicPr>
            <p:cNvPr id="4" name="Picture 3"/>
            <p:cNvPicPr/>
            <p:nvPr/>
          </p:nvPicPr>
          <p:blipFill rotWithShape="1">
            <a:blip r:embed="rId3"/>
            <a:srcRect l="17746" t="33327" r="15138" b="12968"/>
            <a:stretch/>
          </p:blipFill>
          <p:spPr bwMode="auto">
            <a:xfrm>
              <a:off x="579863" y="1090328"/>
              <a:ext cx="6765073" cy="2951357"/>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679661" y="2893604"/>
              <a:ext cx="5490679" cy="9424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CasellaDiTesto 1"/>
          <p:cNvSpPr txBox="1"/>
          <p:nvPr/>
        </p:nvSpPr>
        <p:spPr>
          <a:xfrm>
            <a:off x="515258" y="408299"/>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Chapter 15: </a:t>
            </a:r>
            <a:r>
              <a:rPr lang="en-GB" sz="1400" b="1" dirty="0">
                <a:solidFill>
                  <a:schemeClr val="accent3">
                    <a:lumMod val="50000"/>
                  </a:schemeClr>
                </a:solidFill>
                <a:cs typeface="Calibri Light" panose="020F0302020204030204" pitchFamily="34" charset="0"/>
              </a:rPr>
              <a:t>Assessment of the Periodic Reporting Exercise</a:t>
            </a:r>
          </a:p>
        </p:txBody>
      </p:sp>
      <p:sp>
        <p:nvSpPr>
          <p:cNvPr id="7" name="CasellaDiTesto 1"/>
          <p:cNvSpPr txBox="1"/>
          <p:nvPr/>
        </p:nvSpPr>
        <p:spPr>
          <a:xfrm>
            <a:off x="515258" y="34047"/>
            <a:ext cx="8628742" cy="430887"/>
          </a:xfrm>
          <a:prstGeom prst="rect">
            <a:avLst/>
          </a:prstGeom>
          <a:noFill/>
          <a:ln>
            <a:noFill/>
          </a:ln>
        </p:spPr>
        <p:txBody>
          <a:bodyPr wrap="square" rtlCol="0">
            <a:spAutoFit/>
          </a:bodyPr>
          <a:lstStyle/>
          <a:p>
            <a:r>
              <a:rPr lang="en-GB" sz="2200" b="1" dirty="0">
                <a:solidFill>
                  <a:srgbClr val="61A0DB"/>
                </a:solidFill>
                <a:latin typeface="+mj-lt"/>
                <a:cs typeface="Calibri" panose="020F0502020204030204" pitchFamily="34" charset="0"/>
              </a:rPr>
              <a:t>Section I</a:t>
            </a:r>
          </a:p>
        </p:txBody>
      </p:sp>
    </p:spTree>
    <p:extLst>
      <p:ext uri="{BB962C8B-B14F-4D97-AF65-F5344CB8AC3E}">
        <p14:creationId xmlns:p14="http://schemas.microsoft.com/office/powerpoint/2010/main" val="29002028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1"/>
          <p:cNvSpPr txBox="1"/>
          <p:nvPr/>
        </p:nvSpPr>
        <p:spPr>
          <a:xfrm>
            <a:off x="644797" y="766674"/>
            <a:ext cx="7712691" cy="4230126"/>
          </a:xfrm>
          <a:prstGeom prst="rect">
            <a:avLst/>
          </a:prstGeom>
          <a:solidFill>
            <a:schemeClr val="bg1"/>
          </a:solidFill>
          <a:ln>
            <a:solidFill>
              <a:schemeClr val="bg1">
                <a:lumMod val="75000"/>
              </a:schemeClr>
            </a:solidFill>
          </a:ln>
        </p:spPr>
        <p:txBody>
          <a:bodyPr wrap="square" rtlCol="0">
            <a:noAutofit/>
          </a:bodyPr>
          <a:lstStyle/>
          <a:p>
            <a:pPr marL="806450" indent="-269875" fontAlgn="base">
              <a:spcBef>
                <a:spcPts val="1000"/>
              </a:spcBef>
              <a:spcAft>
                <a:spcPct val="0"/>
              </a:spcAft>
              <a:buClr>
                <a:schemeClr val="accent5">
                  <a:lumMod val="75000"/>
                </a:schemeClr>
              </a:buClr>
              <a:buSzPct val="110000"/>
              <a:buFont typeface="+mj-lt"/>
              <a:buAutoNum type="arabicPeriod"/>
            </a:pPr>
            <a:r>
              <a:rPr lang="zh-CN" altLang="en-US" sz="1050" dirty="0">
                <a:solidFill>
                  <a:schemeClr val="accent5">
                    <a:lumMod val="75000"/>
                  </a:schemeClr>
                </a:solidFill>
                <a:latin typeface="+mn-ea"/>
                <a:cs typeface="Calibri Light" panose="020F0302020204030204" pitchFamily="34" charset="0"/>
              </a:rPr>
              <a:t>世界遗产地数据</a:t>
            </a:r>
          </a:p>
          <a:p>
            <a:pPr marL="806450" indent="-269875" fontAlgn="base">
              <a:spcBef>
                <a:spcPts val="1000"/>
              </a:spcBef>
              <a:spcAft>
                <a:spcPct val="0"/>
              </a:spcAft>
              <a:buClr>
                <a:schemeClr val="accent5">
                  <a:lumMod val="75000"/>
                </a:schemeClr>
              </a:buClr>
              <a:buSzPct val="110000"/>
              <a:buFont typeface="+mj-lt"/>
              <a:buAutoNum type="arabicPeriod"/>
            </a:pPr>
            <a:r>
              <a:rPr lang="zh-CN" altLang="en-US" sz="1050" dirty="0">
                <a:solidFill>
                  <a:schemeClr val="accent5">
                    <a:lumMod val="75000"/>
                  </a:schemeClr>
                </a:solidFill>
                <a:latin typeface="+mn-ea"/>
                <a:cs typeface="Calibri Light" panose="020F0302020204030204" pitchFamily="34" charset="0"/>
              </a:rPr>
              <a:t>保护世界遗产地的其他公约</a:t>
            </a:r>
            <a:r>
              <a:rPr lang="en-US" altLang="zh-CN" sz="1050" dirty="0">
                <a:solidFill>
                  <a:schemeClr val="accent5">
                    <a:lumMod val="75000"/>
                  </a:schemeClr>
                </a:solidFill>
                <a:latin typeface="+mn-ea"/>
                <a:cs typeface="Calibri Light" panose="020F0302020204030204" pitchFamily="34" charset="0"/>
              </a:rPr>
              <a:t>/</a:t>
            </a:r>
            <a:r>
              <a:rPr lang="zh-CN" altLang="en-US" sz="1050" dirty="0">
                <a:solidFill>
                  <a:schemeClr val="accent5">
                    <a:lumMod val="75000"/>
                  </a:schemeClr>
                </a:solidFill>
                <a:latin typeface="+mn-ea"/>
                <a:cs typeface="Calibri Light" panose="020F0302020204030204" pitchFamily="34" charset="0"/>
              </a:rPr>
              <a:t>项目（如适用）。</a:t>
            </a:r>
          </a:p>
          <a:p>
            <a:pPr marL="806450" indent="-269875" fontAlgn="base">
              <a:spcBef>
                <a:spcPts val="1000"/>
              </a:spcBef>
              <a:spcAft>
                <a:spcPct val="0"/>
              </a:spcAft>
              <a:buClr>
                <a:schemeClr val="accent5">
                  <a:lumMod val="75000"/>
                </a:schemeClr>
              </a:buClr>
              <a:buSzPct val="110000"/>
              <a:buFont typeface="+mj-lt"/>
              <a:buAutoNum type="arabicPeriod"/>
            </a:pPr>
            <a:r>
              <a:rPr lang="zh-CN" altLang="en-US" sz="1050" dirty="0">
                <a:solidFill>
                  <a:schemeClr val="accent5">
                    <a:lumMod val="75000"/>
                  </a:schemeClr>
                </a:solidFill>
                <a:latin typeface="+mn-ea"/>
                <a:cs typeface="Calibri Light" panose="020F0302020204030204" pitchFamily="34" charset="0"/>
              </a:rPr>
              <a:t>突出普遍价值声明 </a:t>
            </a:r>
          </a:p>
          <a:p>
            <a:pPr marL="806450" indent="-269875" fontAlgn="base">
              <a:spcBef>
                <a:spcPts val="1000"/>
              </a:spcBef>
              <a:spcAft>
                <a:spcPct val="0"/>
              </a:spcAft>
              <a:buClr>
                <a:schemeClr val="accent5">
                  <a:lumMod val="75000"/>
                </a:schemeClr>
              </a:buClr>
              <a:buSzPct val="110000"/>
              <a:buFont typeface="+mj-lt"/>
              <a:buAutoNum type="arabicPeriod"/>
            </a:pPr>
            <a:r>
              <a:rPr lang="zh-CN" altLang="en-US" sz="1050" dirty="0">
                <a:solidFill>
                  <a:schemeClr val="accent5">
                    <a:lumMod val="75000"/>
                  </a:schemeClr>
                </a:solidFill>
                <a:latin typeface="+mn-ea"/>
                <a:cs typeface="Calibri Light" panose="020F0302020204030204" pitchFamily="34" charset="0"/>
              </a:rPr>
              <a:t>影响遗产地的因素 </a:t>
            </a:r>
          </a:p>
          <a:p>
            <a:pPr marL="806450" indent="-269875" fontAlgn="base">
              <a:spcBef>
                <a:spcPts val="1000"/>
              </a:spcBef>
              <a:spcAft>
                <a:spcPct val="0"/>
              </a:spcAft>
              <a:buClr>
                <a:schemeClr val="accent5">
                  <a:lumMod val="75000"/>
                </a:schemeClr>
              </a:buClr>
              <a:buSzPct val="110000"/>
              <a:buFont typeface="+mj-lt"/>
              <a:buAutoNum type="arabicPeriod"/>
            </a:pPr>
            <a:r>
              <a:rPr lang="zh-CN" altLang="en-US" sz="1050" dirty="0">
                <a:solidFill>
                  <a:schemeClr val="accent5">
                    <a:lumMod val="75000"/>
                  </a:schemeClr>
                </a:solidFill>
                <a:latin typeface="+mn-ea"/>
                <a:cs typeface="Calibri Light" panose="020F0302020204030204" pitchFamily="34" charset="0"/>
              </a:rPr>
              <a:t>遗产地的保护和管理 </a:t>
            </a:r>
          </a:p>
          <a:p>
            <a:pPr marL="806450" indent="-269875" fontAlgn="base">
              <a:spcBef>
                <a:spcPts val="1000"/>
              </a:spcBef>
              <a:spcAft>
                <a:spcPct val="0"/>
              </a:spcAft>
              <a:buClr>
                <a:schemeClr val="accent5">
                  <a:lumMod val="75000"/>
                </a:schemeClr>
              </a:buClr>
              <a:buSzPct val="110000"/>
              <a:buFont typeface="+mj-lt"/>
              <a:buAutoNum type="arabicPeriod"/>
            </a:pPr>
            <a:r>
              <a:rPr lang="zh-CN" altLang="en-US" sz="1050" dirty="0">
                <a:solidFill>
                  <a:schemeClr val="accent5">
                    <a:lumMod val="75000"/>
                  </a:schemeClr>
                </a:solidFill>
                <a:latin typeface="+mn-ea"/>
                <a:cs typeface="Calibri Light" panose="020F0302020204030204" pitchFamily="34" charset="0"/>
              </a:rPr>
              <a:t>财务和人力资源</a:t>
            </a:r>
          </a:p>
          <a:p>
            <a:pPr marL="806450" indent="-269875" fontAlgn="base">
              <a:spcBef>
                <a:spcPts val="1000"/>
              </a:spcBef>
              <a:spcAft>
                <a:spcPct val="0"/>
              </a:spcAft>
              <a:buClr>
                <a:schemeClr val="accent5">
                  <a:lumMod val="75000"/>
                </a:schemeClr>
              </a:buClr>
              <a:buSzPct val="110000"/>
              <a:buFont typeface="+mj-lt"/>
              <a:buAutoNum type="arabicPeriod"/>
            </a:pPr>
            <a:r>
              <a:rPr lang="zh-CN" altLang="en-US" sz="1050" dirty="0">
                <a:solidFill>
                  <a:schemeClr val="accent5">
                    <a:lumMod val="75000"/>
                  </a:schemeClr>
                </a:solidFill>
                <a:latin typeface="+mn-ea"/>
                <a:cs typeface="Calibri Light" panose="020F0302020204030204" pitchFamily="34" charset="0"/>
              </a:rPr>
              <a:t>科学研究和研究项目  </a:t>
            </a:r>
          </a:p>
          <a:p>
            <a:pPr marL="806450" indent="-269875" fontAlgn="base">
              <a:spcBef>
                <a:spcPts val="1000"/>
              </a:spcBef>
              <a:spcAft>
                <a:spcPct val="0"/>
              </a:spcAft>
              <a:buClr>
                <a:schemeClr val="accent5">
                  <a:lumMod val="75000"/>
                </a:schemeClr>
              </a:buClr>
              <a:buSzPct val="110000"/>
              <a:buFont typeface="+mj-lt"/>
              <a:buAutoNum type="arabicPeriod"/>
            </a:pPr>
            <a:r>
              <a:rPr lang="zh-CN" altLang="en-US" sz="1050" dirty="0">
                <a:solidFill>
                  <a:schemeClr val="accent5">
                    <a:lumMod val="75000"/>
                  </a:schemeClr>
                </a:solidFill>
                <a:latin typeface="+mn-ea"/>
                <a:cs typeface="Calibri Light" panose="020F0302020204030204" pitchFamily="34" charset="0"/>
              </a:rPr>
              <a:t>教育、信息传播和建立保护意识</a:t>
            </a:r>
          </a:p>
          <a:p>
            <a:pPr marL="806450" indent="-269875" fontAlgn="base">
              <a:spcBef>
                <a:spcPts val="1000"/>
              </a:spcBef>
              <a:spcAft>
                <a:spcPct val="0"/>
              </a:spcAft>
              <a:buClr>
                <a:schemeClr val="accent5">
                  <a:lumMod val="75000"/>
                </a:schemeClr>
              </a:buClr>
              <a:buSzPct val="110000"/>
              <a:buFont typeface="+mj-lt"/>
              <a:buAutoNum type="arabicPeriod"/>
            </a:pPr>
            <a:r>
              <a:rPr lang="zh-CN" altLang="en-US" sz="1050" dirty="0">
                <a:solidFill>
                  <a:schemeClr val="accent5">
                    <a:lumMod val="75000"/>
                  </a:schemeClr>
                </a:solidFill>
                <a:latin typeface="+mn-ea"/>
                <a:cs typeface="Calibri Light" panose="020F0302020204030204" pitchFamily="34" charset="0"/>
              </a:rPr>
              <a:t>游客管理</a:t>
            </a:r>
          </a:p>
          <a:p>
            <a:pPr marL="806450" indent="-269875" fontAlgn="base">
              <a:spcBef>
                <a:spcPts val="1000"/>
              </a:spcBef>
              <a:spcAft>
                <a:spcPct val="0"/>
              </a:spcAft>
              <a:buClr>
                <a:schemeClr val="accent5">
                  <a:lumMod val="75000"/>
                </a:schemeClr>
              </a:buClr>
              <a:buSzPct val="110000"/>
              <a:buFont typeface="+mj-lt"/>
              <a:buAutoNum type="arabicPeriod"/>
            </a:pPr>
            <a:r>
              <a:rPr lang="zh-CN" altLang="en-US" sz="1050" dirty="0">
                <a:solidFill>
                  <a:schemeClr val="accent5">
                    <a:lumMod val="75000"/>
                  </a:schemeClr>
                </a:solidFill>
                <a:latin typeface="+mn-ea"/>
                <a:cs typeface="Calibri Light" panose="020F0302020204030204" pitchFamily="34" charset="0"/>
              </a:rPr>
              <a:t>监测 </a:t>
            </a:r>
          </a:p>
          <a:p>
            <a:pPr marL="806450" indent="-269875" fontAlgn="base">
              <a:spcBef>
                <a:spcPts val="1000"/>
              </a:spcBef>
              <a:spcAft>
                <a:spcPct val="0"/>
              </a:spcAft>
              <a:buClr>
                <a:schemeClr val="accent5">
                  <a:lumMod val="75000"/>
                </a:schemeClr>
              </a:buClr>
              <a:buSzPct val="110000"/>
              <a:buFont typeface="+mj-lt"/>
              <a:buAutoNum type="arabicPeriod"/>
            </a:pPr>
            <a:r>
              <a:rPr lang="zh-CN" altLang="en-US" sz="1050" dirty="0">
                <a:solidFill>
                  <a:schemeClr val="accent5">
                    <a:lumMod val="75000"/>
                  </a:schemeClr>
                </a:solidFill>
                <a:latin typeface="+mn-ea"/>
                <a:cs typeface="Calibri Light" panose="020F0302020204030204" pitchFamily="34" charset="0"/>
              </a:rPr>
              <a:t>确定管理的首要任务</a:t>
            </a:r>
          </a:p>
          <a:p>
            <a:pPr marL="806450" indent="-269875" fontAlgn="base">
              <a:spcBef>
                <a:spcPts val="1000"/>
              </a:spcBef>
              <a:spcAft>
                <a:spcPct val="0"/>
              </a:spcAft>
              <a:buClr>
                <a:schemeClr val="accent5">
                  <a:lumMod val="75000"/>
                </a:schemeClr>
              </a:buClr>
              <a:buSzPct val="110000"/>
              <a:buFont typeface="+mj-lt"/>
              <a:buAutoNum type="arabicPeriod"/>
            </a:pPr>
            <a:r>
              <a:rPr lang="zh-CN" altLang="en-US" sz="1050" dirty="0">
                <a:solidFill>
                  <a:schemeClr val="accent5">
                    <a:lumMod val="75000"/>
                  </a:schemeClr>
                </a:solidFill>
                <a:latin typeface="+mn-ea"/>
                <a:cs typeface="Calibri Light" panose="020F0302020204030204" pitchFamily="34" charset="0"/>
              </a:rPr>
              <a:t>总结和结论 </a:t>
            </a:r>
          </a:p>
          <a:p>
            <a:pPr marL="806450" indent="-269875" fontAlgn="base">
              <a:spcBef>
                <a:spcPts val="1000"/>
              </a:spcBef>
              <a:spcAft>
                <a:spcPct val="0"/>
              </a:spcAft>
              <a:buClr>
                <a:schemeClr val="accent5">
                  <a:lumMod val="75000"/>
                </a:schemeClr>
              </a:buClr>
              <a:buSzPct val="110000"/>
              <a:buFont typeface="+mj-lt"/>
              <a:buAutoNum type="arabicPeriod"/>
            </a:pPr>
            <a:r>
              <a:rPr lang="zh-CN" altLang="en-US" sz="1050" dirty="0">
                <a:solidFill>
                  <a:schemeClr val="accent5">
                    <a:lumMod val="75000"/>
                  </a:schemeClr>
                </a:solidFill>
                <a:latin typeface="+mn-ea"/>
                <a:cs typeface="Calibri Light" panose="020F0302020204030204" pitchFamily="34" charset="0"/>
              </a:rPr>
              <a:t>世界遗产身份的影响 </a:t>
            </a:r>
          </a:p>
          <a:p>
            <a:pPr marL="806450" indent="-269875" fontAlgn="base">
              <a:spcBef>
                <a:spcPts val="1000"/>
              </a:spcBef>
              <a:spcAft>
                <a:spcPct val="0"/>
              </a:spcAft>
              <a:buClr>
                <a:schemeClr val="accent5">
                  <a:lumMod val="75000"/>
                </a:schemeClr>
              </a:buClr>
              <a:buSzPct val="110000"/>
              <a:buFont typeface="+mj-lt"/>
              <a:buAutoNum type="arabicPeriod"/>
            </a:pPr>
            <a:r>
              <a:rPr lang="zh-CN" altLang="en-US" sz="1050" dirty="0">
                <a:solidFill>
                  <a:schemeClr val="accent5">
                    <a:lumMod val="75000"/>
                  </a:schemeClr>
                </a:solidFill>
                <a:latin typeface="+mn-ea"/>
                <a:cs typeface="Calibri Light" panose="020F0302020204030204" pitchFamily="34" charset="0"/>
              </a:rPr>
              <a:t>实施</a:t>
            </a:r>
            <a:r>
              <a:rPr lang="en-US" altLang="zh-CN" sz="1050" dirty="0">
                <a:solidFill>
                  <a:schemeClr val="accent5">
                    <a:lumMod val="75000"/>
                  </a:schemeClr>
                </a:solidFill>
                <a:latin typeface="+mn-ea"/>
                <a:cs typeface="Calibri Light" panose="020F0302020204030204" pitchFamily="34" charset="0"/>
              </a:rPr>
              <a:t>《</a:t>
            </a:r>
            <a:r>
              <a:rPr lang="zh-CN" altLang="en-US" sz="1050" dirty="0">
                <a:solidFill>
                  <a:schemeClr val="accent5">
                    <a:lumMod val="75000"/>
                  </a:schemeClr>
                </a:solidFill>
                <a:latin typeface="+mn-ea"/>
                <a:cs typeface="Calibri Light" panose="020F0302020204030204" pitchFamily="34" charset="0"/>
              </a:rPr>
              <a:t>世界遗产公约</a:t>
            </a:r>
            <a:r>
              <a:rPr lang="en-US" altLang="zh-CN" sz="1050" dirty="0">
                <a:solidFill>
                  <a:schemeClr val="accent5">
                    <a:lumMod val="75000"/>
                  </a:schemeClr>
                </a:solidFill>
                <a:latin typeface="+mn-ea"/>
                <a:cs typeface="Calibri Light" panose="020F0302020204030204" pitchFamily="34" charset="0"/>
              </a:rPr>
              <a:t>》</a:t>
            </a:r>
            <a:r>
              <a:rPr lang="zh-CN" altLang="en-US" sz="1050" dirty="0">
                <a:solidFill>
                  <a:schemeClr val="accent5">
                    <a:lumMod val="75000"/>
                  </a:schemeClr>
                </a:solidFill>
                <a:latin typeface="+mn-ea"/>
                <a:cs typeface="Calibri Light" panose="020F0302020204030204" pitchFamily="34" charset="0"/>
              </a:rPr>
              <a:t>的优秀实践 </a:t>
            </a:r>
          </a:p>
          <a:p>
            <a:pPr marL="806450" indent="-269875" fontAlgn="base">
              <a:spcBef>
                <a:spcPts val="1000"/>
              </a:spcBef>
              <a:spcAft>
                <a:spcPct val="0"/>
              </a:spcAft>
              <a:buClr>
                <a:schemeClr val="accent5">
                  <a:lumMod val="75000"/>
                </a:schemeClr>
              </a:buClr>
              <a:buSzPct val="110000"/>
              <a:buFont typeface="+mj-lt"/>
              <a:buAutoNum type="arabicPeriod"/>
            </a:pPr>
            <a:r>
              <a:rPr lang="zh-CN" altLang="en-US" sz="1050" dirty="0">
                <a:solidFill>
                  <a:schemeClr val="accent5">
                    <a:lumMod val="75000"/>
                  </a:schemeClr>
                </a:solidFill>
                <a:latin typeface="+mn-ea"/>
                <a:cs typeface="Calibri Light" panose="020F0302020204030204" pitchFamily="34" charset="0"/>
              </a:rPr>
              <a:t>对定期报告工作的评估 </a:t>
            </a:r>
          </a:p>
        </p:txBody>
      </p:sp>
      <p:sp>
        <p:nvSpPr>
          <p:cNvPr id="4" name="CasellaDiTesto 1"/>
          <p:cNvSpPr txBox="1"/>
          <p:nvPr/>
        </p:nvSpPr>
        <p:spPr>
          <a:xfrm rot="16200000">
            <a:off x="-1179382" y="2697071"/>
            <a:ext cx="4230126" cy="369332"/>
          </a:xfrm>
          <a:prstGeom prst="rect">
            <a:avLst/>
          </a:prstGeom>
          <a:solidFill>
            <a:schemeClr val="accent4">
              <a:lumMod val="75000"/>
            </a:schemeClr>
          </a:solidFill>
          <a:ln>
            <a:noFill/>
          </a:ln>
        </p:spPr>
        <p:txBody>
          <a:bodyPr wrap="square" rtlCol="0">
            <a:spAutoFit/>
          </a:bodyPr>
          <a:lstStyle/>
          <a:p>
            <a:pPr algn="ctr" fontAlgn="base">
              <a:spcBef>
                <a:spcPts val="1000"/>
              </a:spcBef>
              <a:spcAft>
                <a:spcPct val="0"/>
              </a:spcAft>
              <a:buClr>
                <a:schemeClr val="accent5">
                  <a:lumMod val="75000"/>
                </a:schemeClr>
              </a:buClr>
              <a:buSzPct val="110000"/>
            </a:pPr>
            <a:r>
              <a:rPr lang="zh-CN" altLang="en-US" b="1" dirty="0">
                <a:solidFill>
                  <a:schemeClr val="bg1"/>
                </a:solidFill>
                <a:latin typeface="Calibri Light" panose="020F0302020204030204" pitchFamily="34" charset="0"/>
                <a:cs typeface="Calibri Light" panose="020F0302020204030204" pitchFamily="34" charset="0"/>
              </a:rPr>
              <a:t>第二部分</a:t>
            </a:r>
            <a:endParaRPr lang="en-GB" b="1" dirty="0">
              <a:solidFill>
                <a:schemeClr val="bg1"/>
              </a:solidFill>
              <a:latin typeface="Calibri Light" panose="020F0302020204030204" pitchFamily="34" charset="0"/>
              <a:cs typeface="Calibri Light" panose="020F0302020204030204" pitchFamily="34" charset="0"/>
            </a:endParaRPr>
          </a:p>
        </p:txBody>
      </p:sp>
      <p:sp>
        <p:nvSpPr>
          <p:cNvPr id="5" name="CasellaDiTesto 1"/>
          <p:cNvSpPr txBox="1"/>
          <p:nvPr/>
        </p:nvSpPr>
        <p:spPr>
          <a:xfrm>
            <a:off x="515258" y="139941"/>
            <a:ext cx="8628742" cy="430887"/>
          </a:xfrm>
          <a:prstGeom prst="rect">
            <a:avLst/>
          </a:prstGeom>
          <a:noFill/>
          <a:ln>
            <a:noFill/>
          </a:ln>
        </p:spPr>
        <p:txBody>
          <a:bodyPr wrap="square" rtlCol="0">
            <a:spAutoFit/>
          </a:bodyPr>
          <a:lstStyle/>
          <a:p>
            <a:r>
              <a:rPr lang="zh-CN" altLang="en-US" sz="2200" b="1" dirty="0">
                <a:solidFill>
                  <a:schemeClr val="accent4">
                    <a:lumMod val="75000"/>
                  </a:schemeClr>
                </a:solidFill>
                <a:latin typeface="+mn-ea"/>
                <a:cs typeface="Calibri" panose="020F0502020204030204" pitchFamily="34" charset="0"/>
              </a:rPr>
              <a:t>定期报告调查问卷概述</a:t>
            </a:r>
            <a:r>
              <a:rPr lang="en-GB" sz="2200" b="1" dirty="0">
                <a:solidFill>
                  <a:schemeClr val="accent4">
                    <a:lumMod val="75000"/>
                  </a:schemeClr>
                </a:solidFill>
                <a:latin typeface="+mn-ea"/>
                <a:cs typeface="Calibri" panose="020F0502020204030204" pitchFamily="34" charset="0"/>
              </a:rPr>
              <a:t>– </a:t>
            </a:r>
            <a:r>
              <a:rPr lang="zh-CN" altLang="en-US" sz="2200" b="1" dirty="0">
                <a:solidFill>
                  <a:schemeClr val="accent4">
                    <a:lumMod val="75000"/>
                  </a:schemeClr>
                </a:solidFill>
                <a:latin typeface="+mn-ea"/>
                <a:cs typeface="Calibri" panose="020F0502020204030204" pitchFamily="34" charset="0"/>
              </a:rPr>
              <a:t>第二部分</a:t>
            </a:r>
            <a:endParaRPr lang="en-GB" sz="2200" b="1" dirty="0">
              <a:solidFill>
                <a:schemeClr val="accent4">
                  <a:lumMod val="75000"/>
                </a:schemeClr>
              </a:solidFill>
              <a:latin typeface="+mn-ea"/>
              <a:cs typeface="Calibri" panose="020F0502020204030204" pitchFamily="34" charset="0"/>
            </a:endParaRPr>
          </a:p>
        </p:txBody>
      </p:sp>
    </p:spTree>
    <p:extLst>
      <p:ext uri="{BB962C8B-B14F-4D97-AF65-F5344CB8AC3E}">
        <p14:creationId xmlns:p14="http://schemas.microsoft.com/office/powerpoint/2010/main" val="41087388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1"/>
          <p:cNvSpPr txBox="1"/>
          <p:nvPr/>
        </p:nvSpPr>
        <p:spPr>
          <a:xfrm>
            <a:off x="644797" y="766674"/>
            <a:ext cx="7712691" cy="4230126"/>
          </a:xfrm>
          <a:prstGeom prst="rect">
            <a:avLst/>
          </a:prstGeom>
          <a:solidFill>
            <a:schemeClr val="bg1"/>
          </a:solidFill>
          <a:ln>
            <a:solidFill>
              <a:schemeClr val="bg1">
                <a:lumMod val="75000"/>
              </a:schemeClr>
            </a:solidFill>
          </a:ln>
        </p:spPr>
        <p:txBody>
          <a:bodyPr wrap="square" rtlCol="0">
            <a:noAutofit/>
          </a:bodyPr>
          <a:lstStyle/>
          <a:p>
            <a:pPr marL="806450" indent="-269875" fontAlgn="base">
              <a:spcBef>
                <a:spcPts val="1000"/>
              </a:spcBef>
              <a:spcAft>
                <a:spcPct val="0"/>
              </a:spcAft>
              <a:buClr>
                <a:schemeClr val="accent5">
                  <a:lumMod val="75000"/>
                </a:schemeClr>
              </a:buClr>
              <a:buSzPct val="110000"/>
              <a:buFont typeface="+mj-lt"/>
              <a:buAutoNum type="arabicPeriod"/>
            </a:pPr>
            <a:r>
              <a:rPr lang="en-GB" sz="1000" dirty="0">
                <a:solidFill>
                  <a:schemeClr val="accent5">
                    <a:lumMod val="75000"/>
                  </a:schemeClr>
                </a:solidFill>
                <a:latin typeface="Calibri Light" panose="020F0302020204030204" pitchFamily="34" charset="0"/>
                <a:cs typeface="Calibri Light" panose="020F0302020204030204" pitchFamily="34" charset="0"/>
              </a:rPr>
              <a:t>World Heritage Property Data</a:t>
            </a:r>
          </a:p>
          <a:p>
            <a:pPr marL="806450" indent="-269875" fontAlgn="base">
              <a:spcBef>
                <a:spcPts val="1000"/>
              </a:spcBef>
              <a:spcAft>
                <a:spcPct val="0"/>
              </a:spcAft>
              <a:buClr>
                <a:schemeClr val="accent5">
                  <a:lumMod val="75000"/>
                </a:schemeClr>
              </a:buClr>
              <a:buSzPct val="110000"/>
              <a:buFont typeface="+mj-lt"/>
              <a:buAutoNum type="arabicPeriod"/>
            </a:pPr>
            <a:r>
              <a:rPr lang="en-GB" sz="1000" dirty="0">
                <a:solidFill>
                  <a:schemeClr val="accent5">
                    <a:lumMod val="75000"/>
                  </a:schemeClr>
                </a:solidFill>
                <a:latin typeface="Calibri Light" panose="020F0302020204030204" pitchFamily="34" charset="0"/>
                <a:cs typeface="Calibri Light" panose="020F0302020204030204" pitchFamily="34" charset="0"/>
              </a:rPr>
              <a:t>Other Conventions/Programmes under which the World Heritage property is protected (if applicable)</a:t>
            </a:r>
          </a:p>
          <a:p>
            <a:pPr marL="806450" indent="-269875" fontAlgn="base">
              <a:spcBef>
                <a:spcPts val="1000"/>
              </a:spcBef>
              <a:spcAft>
                <a:spcPct val="0"/>
              </a:spcAft>
              <a:buClr>
                <a:schemeClr val="accent5">
                  <a:lumMod val="75000"/>
                </a:schemeClr>
              </a:buClr>
              <a:buSzPct val="110000"/>
              <a:buFont typeface="+mj-lt"/>
              <a:buAutoNum type="arabicPeriod"/>
            </a:pPr>
            <a:r>
              <a:rPr lang="en-GB" sz="1000" dirty="0">
                <a:solidFill>
                  <a:schemeClr val="accent5">
                    <a:lumMod val="75000"/>
                  </a:schemeClr>
                </a:solidFill>
                <a:latin typeface="Calibri Light" panose="020F0302020204030204" pitchFamily="34" charset="0"/>
                <a:cs typeface="Calibri Light" panose="020F0302020204030204" pitchFamily="34" charset="0"/>
              </a:rPr>
              <a:t>Statement of Outstanding Universal Value </a:t>
            </a:r>
          </a:p>
          <a:p>
            <a:pPr marL="806450" indent="-269875" fontAlgn="base">
              <a:spcBef>
                <a:spcPts val="1000"/>
              </a:spcBef>
              <a:spcAft>
                <a:spcPct val="0"/>
              </a:spcAft>
              <a:buClr>
                <a:schemeClr val="accent5">
                  <a:lumMod val="75000"/>
                </a:schemeClr>
              </a:buClr>
              <a:buSzPct val="110000"/>
              <a:buFont typeface="+mj-lt"/>
              <a:buAutoNum type="arabicPeriod"/>
            </a:pPr>
            <a:r>
              <a:rPr lang="en-GB" sz="1000" dirty="0">
                <a:solidFill>
                  <a:schemeClr val="accent5">
                    <a:lumMod val="75000"/>
                  </a:schemeClr>
                </a:solidFill>
                <a:latin typeface="Calibri Light" panose="020F0302020204030204" pitchFamily="34" charset="0"/>
                <a:cs typeface="Calibri Light" panose="020F0302020204030204" pitchFamily="34" charset="0"/>
              </a:rPr>
              <a:t>Factors Affecting the Property </a:t>
            </a:r>
          </a:p>
          <a:p>
            <a:pPr marL="806450" indent="-269875" fontAlgn="base">
              <a:spcBef>
                <a:spcPts val="1000"/>
              </a:spcBef>
              <a:spcAft>
                <a:spcPct val="0"/>
              </a:spcAft>
              <a:buClr>
                <a:schemeClr val="accent5">
                  <a:lumMod val="75000"/>
                </a:schemeClr>
              </a:buClr>
              <a:buSzPct val="110000"/>
              <a:buFont typeface="+mj-lt"/>
              <a:buAutoNum type="arabicPeriod"/>
            </a:pPr>
            <a:r>
              <a:rPr lang="en-GB" sz="1000" dirty="0">
                <a:solidFill>
                  <a:schemeClr val="accent5">
                    <a:lumMod val="75000"/>
                  </a:schemeClr>
                </a:solidFill>
                <a:latin typeface="Calibri Light" panose="020F0302020204030204" pitchFamily="34" charset="0"/>
                <a:cs typeface="Calibri Light" panose="020F0302020204030204" pitchFamily="34" charset="0"/>
              </a:rPr>
              <a:t>Protection and Management of the Property </a:t>
            </a:r>
          </a:p>
          <a:p>
            <a:pPr marL="806450" indent="-269875" fontAlgn="base">
              <a:spcBef>
                <a:spcPts val="1000"/>
              </a:spcBef>
              <a:spcAft>
                <a:spcPct val="0"/>
              </a:spcAft>
              <a:buClr>
                <a:schemeClr val="accent5">
                  <a:lumMod val="75000"/>
                </a:schemeClr>
              </a:buClr>
              <a:buSzPct val="110000"/>
              <a:buFont typeface="+mj-lt"/>
              <a:buAutoNum type="arabicPeriod"/>
            </a:pPr>
            <a:r>
              <a:rPr lang="en-GB" sz="1000" dirty="0">
                <a:solidFill>
                  <a:schemeClr val="accent5">
                    <a:lumMod val="75000"/>
                  </a:schemeClr>
                </a:solidFill>
                <a:latin typeface="Calibri Light" panose="020F0302020204030204" pitchFamily="34" charset="0"/>
                <a:cs typeface="Calibri Light" panose="020F0302020204030204" pitchFamily="34" charset="0"/>
              </a:rPr>
              <a:t>Financial and Human Resources</a:t>
            </a:r>
          </a:p>
          <a:p>
            <a:pPr marL="806450" indent="-269875" fontAlgn="base">
              <a:spcBef>
                <a:spcPts val="1000"/>
              </a:spcBef>
              <a:spcAft>
                <a:spcPct val="0"/>
              </a:spcAft>
              <a:buClr>
                <a:schemeClr val="accent5">
                  <a:lumMod val="75000"/>
                </a:schemeClr>
              </a:buClr>
              <a:buSzPct val="110000"/>
              <a:buFont typeface="+mj-lt"/>
              <a:buAutoNum type="arabicPeriod"/>
            </a:pPr>
            <a:r>
              <a:rPr lang="en-GB" sz="1000" dirty="0">
                <a:solidFill>
                  <a:schemeClr val="accent5">
                    <a:lumMod val="75000"/>
                  </a:schemeClr>
                </a:solidFill>
                <a:latin typeface="Calibri Light" panose="020F0302020204030204" pitchFamily="34" charset="0"/>
                <a:cs typeface="Calibri Light" panose="020F0302020204030204" pitchFamily="34" charset="0"/>
              </a:rPr>
              <a:t>Scientific Studies and Research Projects  </a:t>
            </a:r>
          </a:p>
          <a:p>
            <a:pPr marL="806450" indent="-269875" fontAlgn="base">
              <a:spcBef>
                <a:spcPts val="1000"/>
              </a:spcBef>
              <a:spcAft>
                <a:spcPct val="0"/>
              </a:spcAft>
              <a:buClr>
                <a:schemeClr val="accent5">
                  <a:lumMod val="75000"/>
                </a:schemeClr>
              </a:buClr>
              <a:buSzPct val="110000"/>
              <a:buFont typeface="+mj-lt"/>
              <a:buAutoNum type="arabicPeriod"/>
            </a:pPr>
            <a:r>
              <a:rPr lang="en-GB" sz="1000" dirty="0">
                <a:solidFill>
                  <a:schemeClr val="accent5">
                    <a:lumMod val="75000"/>
                  </a:schemeClr>
                </a:solidFill>
                <a:latin typeface="Calibri Light" panose="020F0302020204030204" pitchFamily="34" charset="0"/>
                <a:cs typeface="Calibri Light" panose="020F0302020204030204" pitchFamily="34" charset="0"/>
              </a:rPr>
              <a:t>Education, Information and Awareness Building </a:t>
            </a:r>
          </a:p>
          <a:p>
            <a:pPr marL="806450" indent="-269875" fontAlgn="base">
              <a:spcBef>
                <a:spcPts val="1000"/>
              </a:spcBef>
              <a:spcAft>
                <a:spcPct val="0"/>
              </a:spcAft>
              <a:buClr>
                <a:schemeClr val="accent5">
                  <a:lumMod val="75000"/>
                </a:schemeClr>
              </a:buClr>
              <a:buSzPct val="110000"/>
              <a:buFont typeface="+mj-lt"/>
              <a:buAutoNum type="arabicPeriod"/>
            </a:pPr>
            <a:r>
              <a:rPr lang="en-GB" sz="1000" dirty="0">
                <a:solidFill>
                  <a:schemeClr val="accent5">
                    <a:lumMod val="75000"/>
                  </a:schemeClr>
                </a:solidFill>
                <a:latin typeface="Calibri Light" panose="020F0302020204030204" pitchFamily="34" charset="0"/>
                <a:cs typeface="Calibri Light" panose="020F0302020204030204" pitchFamily="34" charset="0"/>
              </a:rPr>
              <a:t>Visitor Management</a:t>
            </a:r>
          </a:p>
          <a:p>
            <a:pPr marL="806450" indent="-269875" fontAlgn="base">
              <a:spcBef>
                <a:spcPts val="1000"/>
              </a:spcBef>
              <a:spcAft>
                <a:spcPct val="0"/>
              </a:spcAft>
              <a:buClr>
                <a:schemeClr val="accent5">
                  <a:lumMod val="75000"/>
                </a:schemeClr>
              </a:buClr>
              <a:buSzPct val="110000"/>
              <a:buFont typeface="+mj-lt"/>
              <a:buAutoNum type="arabicPeriod"/>
            </a:pPr>
            <a:r>
              <a:rPr lang="en-GB" sz="1000" dirty="0">
                <a:solidFill>
                  <a:schemeClr val="accent5">
                    <a:lumMod val="75000"/>
                  </a:schemeClr>
                </a:solidFill>
                <a:latin typeface="Calibri Light" panose="020F0302020204030204" pitchFamily="34" charset="0"/>
                <a:cs typeface="Calibri Light" panose="020F0302020204030204" pitchFamily="34" charset="0"/>
              </a:rPr>
              <a:t>Monitoring </a:t>
            </a:r>
          </a:p>
          <a:p>
            <a:pPr marL="806450" indent="-269875" fontAlgn="base">
              <a:spcBef>
                <a:spcPts val="1000"/>
              </a:spcBef>
              <a:spcAft>
                <a:spcPct val="0"/>
              </a:spcAft>
              <a:buClr>
                <a:schemeClr val="accent5">
                  <a:lumMod val="75000"/>
                </a:schemeClr>
              </a:buClr>
              <a:buSzPct val="110000"/>
              <a:buFont typeface="+mj-lt"/>
              <a:buAutoNum type="arabicPeriod"/>
            </a:pPr>
            <a:r>
              <a:rPr lang="en-GB" sz="1000" dirty="0">
                <a:solidFill>
                  <a:schemeClr val="accent5">
                    <a:lumMod val="75000"/>
                  </a:schemeClr>
                </a:solidFill>
                <a:latin typeface="Calibri Light" panose="020F0302020204030204" pitchFamily="34" charset="0"/>
                <a:cs typeface="Calibri Light" panose="020F0302020204030204" pitchFamily="34" charset="0"/>
              </a:rPr>
              <a:t>Identification of Priority Management Needs </a:t>
            </a:r>
          </a:p>
          <a:p>
            <a:pPr marL="806450" indent="-269875" fontAlgn="base">
              <a:spcBef>
                <a:spcPts val="1000"/>
              </a:spcBef>
              <a:spcAft>
                <a:spcPct val="0"/>
              </a:spcAft>
              <a:buClr>
                <a:schemeClr val="accent5">
                  <a:lumMod val="75000"/>
                </a:schemeClr>
              </a:buClr>
              <a:buSzPct val="110000"/>
              <a:buFont typeface="+mj-lt"/>
              <a:buAutoNum type="arabicPeriod"/>
            </a:pPr>
            <a:r>
              <a:rPr lang="en-GB" sz="1000" dirty="0">
                <a:solidFill>
                  <a:schemeClr val="accent5">
                    <a:lumMod val="75000"/>
                  </a:schemeClr>
                </a:solidFill>
                <a:latin typeface="Calibri Light" panose="020F0302020204030204" pitchFamily="34" charset="0"/>
                <a:cs typeface="Calibri Light" panose="020F0302020204030204" pitchFamily="34" charset="0"/>
              </a:rPr>
              <a:t>Summary and Conclusions </a:t>
            </a:r>
          </a:p>
          <a:p>
            <a:pPr marL="806450" indent="-269875" fontAlgn="base">
              <a:spcBef>
                <a:spcPts val="1000"/>
              </a:spcBef>
              <a:spcAft>
                <a:spcPct val="0"/>
              </a:spcAft>
              <a:buClr>
                <a:schemeClr val="accent5">
                  <a:lumMod val="75000"/>
                </a:schemeClr>
              </a:buClr>
              <a:buSzPct val="110000"/>
              <a:buFont typeface="+mj-lt"/>
              <a:buAutoNum type="arabicPeriod"/>
            </a:pPr>
            <a:r>
              <a:rPr lang="en-GB" sz="1000" dirty="0">
                <a:solidFill>
                  <a:schemeClr val="accent5">
                    <a:lumMod val="75000"/>
                  </a:schemeClr>
                </a:solidFill>
                <a:latin typeface="Calibri Light" panose="020F0302020204030204" pitchFamily="34" charset="0"/>
                <a:cs typeface="Calibri Light" panose="020F0302020204030204" pitchFamily="34" charset="0"/>
              </a:rPr>
              <a:t>Impact of World Heritage Status </a:t>
            </a:r>
          </a:p>
          <a:p>
            <a:pPr marL="806450" indent="-269875" fontAlgn="base">
              <a:spcBef>
                <a:spcPts val="1000"/>
              </a:spcBef>
              <a:spcAft>
                <a:spcPct val="0"/>
              </a:spcAft>
              <a:buClr>
                <a:schemeClr val="accent5">
                  <a:lumMod val="75000"/>
                </a:schemeClr>
              </a:buClr>
              <a:buSzPct val="110000"/>
              <a:buFont typeface="+mj-lt"/>
              <a:buAutoNum type="arabicPeriod"/>
            </a:pPr>
            <a:r>
              <a:rPr lang="en-GB" sz="1000" dirty="0">
                <a:solidFill>
                  <a:schemeClr val="accent5">
                    <a:lumMod val="75000"/>
                  </a:schemeClr>
                </a:solidFill>
                <a:latin typeface="Calibri Light" panose="020F0302020204030204" pitchFamily="34" charset="0"/>
                <a:cs typeface="Calibri Light" panose="020F0302020204030204" pitchFamily="34" charset="0"/>
              </a:rPr>
              <a:t>Good Practice in the Implementation of the World Heritage Convention </a:t>
            </a:r>
          </a:p>
          <a:p>
            <a:pPr marL="806450" indent="-269875" fontAlgn="base">
              <a:spcBef>
                <a:spcPts val="1000"/>
              </a:spcBef>
              <a:spcAft>
                <a:spcPct val="0"/>
              </a:spcAft>
              <a:buClr>
                <a:schemeClr val="accent5">
                  <a:lumMod val="75000"/>
                </a:schemeClr>
              </a:buClr>
              <a:buSzPct val="110000"/>
              <a:buFont typeface="+mj-lt"/>
              <a:buAutoNum type="arabicPeriod"/>
            </a:pPr>
            <a:r>
              <a:rPr lang="en-GB" sz="1000" dirty="0">
                <a:solidFill>
                  <a:schemeClr val="accent5">
                    <a:lumMod val="75000"/>
                  </a:schemeClr>
                </a:solidFill>
                <a:latin typeface="Calibri Light" panose="020F0302020204030204" pitchFamily="34" charset="0"/>
                <a:cs typeface="Calibri Light" panose="020F0302020204030204" pitchFamily="34" charset="0"/>
              </a:rPr>
              <a:t>Assessment of the Periodic Reporting Exercise </a:t>
            </a:r>
          </a:p>
        </p:txBody>
      </p:sp>
      <p:sp>
        <p:nvSpPr>
          <p:cNvPr id="4" name="CasellaDiTesto 1"/>
          <p:cNvSpPr txBox="1"/>
          <p:nvPr/>
        </p:nvSpPr>
        <p:spPr>
          <a:xfrm rot="16200000">
            <a:off x="-1179382" y="2697071"/>
            <a:ext cx="4230126" cy="369332"/>
          </a:xfrm>
          <a:prstGeom prst="rect">
            <a:avLst/>
          </a:prstGeom>
          <a:solidFill>
            <a:schemeClr val="accent4">
              <a:lumMod val="75000"/>
            </a:schemeClr>
          </a:solidFill>
          <a:ln>
            <a:noFill/>
          </a:ln>
        </p:spPr>
        <p:txBody>
          <a:bodyPr wrap="square" rtlCol="0">
            <a:spAutoFit/>
          </a:bodyPr>
          <a:lstStyle/>
          <a:p>
            <a:pPr algn="ctr" fontAlgn="base">
              <a:spcBef>
                <a:spcPts val="1000"/>
              </a:spcBef>
              <a:spcAft>
                <a:spcPct val="0"/>
              </a:spcAft>
              <a:buClr>
                <a:schemeClr val="accent5">
                  <a:lumMod val="75000"/>
                </a:schemeClr>
              </a:buClr>
              <a:buSzPct val="110000"/>
            </a:pPr>
            <a:r>
              <a:rPr lang="en-GB" b="1" dirty="0">
                <a:solidFill>
                  <a:schemeClr val="bg1"/>
                </a:solidFill>
                <a:latin typeface="Calibri Light" panose="020F0302020204030204" pitchFamily="34" charset="0"/>
                <a:cs typeface="Calibri Light" panose="020F0302020204030204" pitchFamily="34" charset="0"/>
              </a:rPr>
              <a:t>Section II</a:t>
            </a:r>
          </a:p>
        </p:txBody>
      </p:sp>
      <p:sp>
        <p:nvSpPr>
          <p:cNvPr id="5" name="CasellaDiTesto 1"/>
          <p:cNvSpPr txBox="1"/>
          <p:nvPr/>
        </p:nvSpPr>
        <p:spPr>
          <a:xfrm>
            <a:off x="515258" y="139941"/>
            <a:ext cx="8628742" cy="430887"/>
          </a:xfrm>
          <a:prstGeom prst="rect">
            <a:avLst/>
          </a:prstGeom>
          <a:noFill/>
          <a:ln>
            <a:noFill/>
          </a:ln>
        </p:spPr>
        <p:txBody>
          <a:bodyPr wrap="square" rtlCol="0">
            <a:spAutoFit/>
          </a:bodyPr>
          <a:lstStyle/>
          <a:p>
            <a:r>
              <a:rPr lang="en-GB" sz="2200" b="1" dirty="0">
                <a:solidFill>
                  <a:schemeClr val="accent4">
                    <a:lumMod val="75000"/>
                  </a:schemeClr>
                </a:solidFill>
                <a:latin typeface="+mj-lt"/>
                <a:cs typeface="Calibri" panose="020F0502020204030204" pitchFamily="34" charset="0"/>
              </a:rPr>
              <a:t>Overview of the Periodic Reporting Questionnaire – Section I</a:t>
            </a:r>
          </a:p>
        </p:txBody>
      </p:sp>
    </p:spTree>
    <p:extLst>
      <p:ext uri="{BB962C8B-B14F-4D97-AF65-F5344CB8AC3E}">
        <p14:creationId xmlns:p14="http://schemas.microsoft.com/office/powerpoint/2010/main" val="40015610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24469" y="949080"/>
            <a:ext cx="6809677" cy="3583259"/>
            <a:chOff x="750849" y="1090328"/>
            <a:chExt cx="6809677" cy="3583259"/>
          </a:xfrm>
        </p:grpSpPr>
        <p:pic>
          <p:nvPicPr>
            <p:cNvPr id="6" name="Picture 5"/>
            <p:cNvPicPr/>
            <p:nvPr/>
          </p:nvPicPr>
          <p:blipFill rotWithShape="1">
            <a:blip r:embed="rId3"/>
            <a:srcRect l="17583" t="28535" r="14956" b="17100"/>
            <a:stretch/>
          </p:blipFill>
          <p:spPr bwMode="auto">
            <a:xfrm>
              <a:off x="750849" y="1090328"/>
              <a:ext cx="6809677" cy="3583259"/>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851025" y="2145671"/>
              <a:ext cx="5520038" cy="7695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CasellaDiTesto 1"/>
          <p:cNvSpPr txBox="1"/>
          <p:nvPr/>
        </p:nvSpPr>
        <p:spPr>
          <a:xfrm>
            <a:off x="543251" y="408299"/>
            <a:ext cx="8628742" cy="338554"/>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latin typeface="+mn-ea"/>
                <a:cs typeface="Calibri Light" panose="020F0302020204030204" pitchFamily="34" charset="0"/>
              </a:rPr>
              <a:t>第一章</a:t>
            </a:r>
            <a:r>
              <a:rPr lang="en-US" sz="1600" b="1" dirty="0">
                <a:solidFill>
                  <a:schemeClr val="accent3">
                    <a:lumMod val="50000"/>
                  </a:schemeClr>
                </a:solidFill>
                <a:latin typeface="+mn-ea"/>
                <a:cs typeface="Calibri Light" panose="020F0302020204030204" pitchFamily="34" charset="0"/>
              </a:rPr>
              <a:t>: </a:t>
            </a:r>
            <a:r>
              <a:rPr lang="zh-CN" altLang="en-US" sz="1600" b="1" dirty="0">
                <a:solidFill>
                  <a:schemeClr val="accent3">
                    <a:lumMod val="50000"/>
                  </a:schemeClr>
                </a:solidFill>
                <a:latin typeface="+mn-ea"/>
                <a:cs typeface="Calibri Light" panose="020F0302020204030204" pitchFamily="34" charset="0"/>
              </a:rPr>
              <a:t>世界遗产地数据</a:t>
            </a:r>
            <a:endParaRPr lang="en-GB" sz="1600" b="1" dirty="0">
              <a:solidFill>
                <a:schemeClr val="accent3">
                  <a:lumMod val="50000"/>
                </a:schemeClr>
              </a:solidFill>
              <a:latin typeface="+mn-ea"/>
              <a:cs typeface="Calibri Light" panose="020F0302020204030204" pitchFamily="34" charset="0"/>
            </a:endParaRPr>
          </a:p>
        </p:txBody>
      </p:sp>
      <p:sp>
        <p:nvSpPr>
          <p:cNvPr id="9" name="CasellaDiTesto 1"/>
          <p:cNvSpPr txBox="1"/>
          <p:nvPr/>
        </p:nvSpPr>
        <p:spPr>
          <a:xfrm>
            <a:off x="515258" y="34047"/>
            <a:ext cx="8628742" cy="430887"/>
          </a:xfrm>
          <a:prstGeom prst="rect">
            <a:avLst/>
          </a:prstGeom>
          <a:noFill/>
          <a:ln>
            <a:noFill/>
          </a:ln>
        </p:spPr>
        <p:txBody>
          <a:bodyPr wrap="square" rtlCol="0">
            <a:spAutoFit/>
          </a:bodyPr>
          <a:lstStyle/>
          <a:p>
            <a:r>
              <a:rPr lang="zh-CN" altLang="en-US" sz="2200" b="1" dirty="0">
                <a:solidFill>
                  <a:schemeClr val="accent4">
                    <a:lumMod val="75000"/>
                  </a:schemeClr>
                </a:solidFill>
                <a:latin typeface="+mj-lt"/>
                <a:cs typeface="Calibri" panose="020F0502020204030204" pitchFamily="34" charset="0"/>
              </a:rPr>
              <a:t>第二部分</a:t>
            </a:r>
            <a:endParaRPr lang="en-GB" sz="2200" b="1" dirty="0">
              <a:solidFill>
                <a:schemeClr val="accent4">
                  <a:lumMod val="75000"/>
                </a:schemeClr>
              </a:solidFill>
              <a:latin typeface="+mj-lt"/>
              <a:cs typeface="Calibri" panose="020F0502020204030204" pitchFamily="34" charset="0"/>
            </a:endParaRPr>
          </a:p>
        </p:txBody>
      </p:sp>
      <p:sp>
        <p:nvSpPr>
          <p:cNvPr id="10" name="文本框 9">
            <a:extLst>
              <a:ext uri="{FF2B5EF4-FFF2-40B4-BE49-F238E27FC236}">
                <a16:creationId xmlns:a16="http://schemas.microsoft.com/office/drawing/2014/main" id="{59A0C3FA-9CF6-44FB-A17C-073D23171A93}"/>
              </a:ext>
            </a:extLst>
          </p:cNvPr>
          <p:cNvSpPr txBox="1"/>
          <p:nvPr/>
        </p:nvSpPr>
        <p:spPr>
          <a:xfrm>
            <a:off x="515258" y="4608823"/>
            <a:ext cx="7915274" cy="276999"/>
          </a:xfrm>
          <a:prstGeom prst="rect">
            <a:avLst/>
          </a:prstGeom>
          <a:noFill/>
        </p:spPr>
        <p:txBody>
          <a:bodyPr wrap="square" rtlCol="0">
            <a:spAutoFit/>
          </a:bodyPr>
          <a:lstStyle/>
          <a:p>
            <a:pPr algn="just"/>
            <a:r>
              <a:rPr lang="zh-CN" altLang="en-US" sz="1200" dirty="0">
                <a:highlight>
                  <a:srgbClr val="FFFF00"/>
                </a:highlight>
              </a:rPr>
              <a:t>说明：该部分由世界遗产中心预先填写，包括遗产名称、遗产类型、遗产编码、登录年份、是否属于濒危名录等。</a:t>
            </a:r>
            <a:endParaRPr lang="en-US" altLang="zh-CN" sz="1200" dirty="0">
              <a:highlight>
                <a:srgbClr val="FFFF00"/>
              </a:highlight>
            </a:endParaRPr>
          </a:p>
        </p:txBody>
      </p:sp>
    </p:spTree>
    <p:extLst>
      <p:ext uri="{BB962C8B-B14F-4D97-AF65-F5344CB8AC3E}">
        <p14:creationId xmlns:p14="http://schemas.microsoft.com/office/powerpoint/2010/main" val="1331334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p:nvPr/>
        </p:nvSpPr>
        <p:spPr>
          <a:xfrm>
            <a:off x="-12432" y="195488"/>
            <a:ext cx="2950032" cy="400110"/>
          </a:xfrm>
          <a:prstGeom prst="rect">
            <a:avLst/>
          </a:prstGeom>
          <a:solidFill>
            <a:schemeClr val="bg2">
              <a:lumMod val="50000"/>
            </a:schemeClr>
          </a:solidFill>
        </p:spPr>
        <p:txBody>
          <a:bodyPr wrap="square">
            <a:spAutoFit/>
          </a:bodyPr>
          <a:lstStyle/>
          <a:p>
            <a:pPr marL="627063" indent="1588"/>
            <a:r>
              <a:rPr lang="fr-FR" sz="2000" dirty="0">
                <a:solidFill>
                  <a:schemeClr val="bg1"/>
                </a:solidFill>
                <a:latin typeface="+mj-lt"/>
                <a:ea typeface="Calibri" panose="020F0502020204030204" pitchFamily="34" charset="0"/>
                <a:cs typeface="Arial" panose="020B0604020202020204" pitchFamily="34" charset="0"/>
              </a:rPr>
              <a:t>Module </a:t>
            </a:r>
            <a:r>
              <a:rPr lang="fr-FR" sz="2000" dirty="0" err="1">
                <a:solidFill>
                  <a:schemeClr val="bg1"/>
                </a:solidFill>
                <a:latin typeface="+mj-lt"/>
                <a:ea typeface="Calibri" panose="020F0502020204030204" pitchFamily="34" charset="0"/>
                <a:cs typeface="Arial" panose="020B0604020202020204" pitchFamily="34" charset="0"/>
              </a:rPr>
              <a:t>outline</a:t>
            </a:r>
            <a:endParaRPr lang="en-US" sz="2000" dirty="0">
              <a:solidFill>
                <a:schemeClr val="bg1"/>
              </a:solidFill>
              <a:latin typeface="+mj-lt"/>
              <a:ea typeface="Calibri" panose="020F0502020204030204" pitchFamily="34" charset="0"/>
              <a:cs typeface="Arial" panose="020B0604020202020204" pitchFamily="34" charset="0"/>
            </a:endParaRPr>
          </a:p>
        </p:txBody>
      </p:sp>
      <p:sp>
        <p:nvSpPr>
          <p:cNvPr id="4" name="CasellaDiTesto 1"/>
          <p:cNvSpPr txBox="1"/>
          <p:nvPr/>
        </p:nvSpPr>
        <p:spPr>
          <a:xfrm>
            <a:off x="651971" y="849476"/>
            <a:ext cx="6108738" cy="2492990"/>
          </a:xfrm>
          <a:prstGeom prst="rect">
            <a:avLst/>
          </a:prstGeom>
          <a:noFill/>
          <a:ln>
            <a:noFill/>
          </a:ln>
        </p:spPr>
        <p:txBody>
          <a:bodyPr wrap="square" rtlCol="0">
            <a:spAutoFit/>
          </a:bodyPr>
          <a:lstStyle/>
          <a:p>
            <a:pPr marL="342900" indent="-342900">
              <a:buClr>
                <a:schemeClr val="tx1">
                  <a:lumMod val="65000"/>
                  <a:lumOff val="35000"/>
                </a:schemeClr>
              </a:buClr>
              <a:buSzPct val="120000"/>
              <a:buFont typeface="+mj-lt"/>
              <a:buAutoNum type="arabicPeriod"/>
            </a:pPr>
            <a:r>
              <a:rPr lang="en-GB" sz="1600" b="1" dirty="0">
                <a:latin typeface="Calibri Light" panose="020F0302020204030204" pitchFamily="34" charset="0"/>
                <a:cs typeface="Calibri Light" panose="020F0302020204030204" pitchFamily="34" charset="0"/>
              </a:rPr>
              <a:t>Overview of the Questionnaire</a:t>
            </a:r>
          </a:p>
          <a:p>
            <a:pPr marL="358775" lvl="1">
              <a:buClr>
                <a:schemeClr val="tx1">
                  <a:lumMod val="65000"/>
                  <a:lumOff val="35000"/>
                </a:schemeClr>
              </a:buClr>
              <a:buSzPct val="120000"/>
            </a:pPr>
            <a:r>
              <a:rPr lang="en-GB" sz="1400" dirty="0">
                <a:latin typeface="Calibri Light" panose="020F0302020204030204" pitchFamily="34" charset="0"/>
                <a:cs typeface="Calibri Light" panose="020F0302020204030204" pitchFamily="34" charset="0"/>
              </a:rPr>
              <a:t>Key Information (Interface, Question types, Questionnaire functions,  Frequently Asked Questions, Guidance and key terms)</a:t>
            </a:r>
          </a:p>
          <a:p>
            <a:pPr marL="358775" lvl="1">
              <a:buClr>
                <a:schemeClr val="tx1">
                  <a:lumMod val="65000"/>
                  <a:lumOff val="35000"/>
                </a:schemeClr>
              </a:buClr>
              <a:buSzPct val="120000"/>
            </a:pPr>
            <a:endParaRPr lang="en-GB" sz="1600" dirty="0">
              <a:latin typeface="Calibri Light" panose="020F0302020204030204" pitchFamily="34" charset="0"/>
              <a:cs typeface="Calibri Light" panose="020F0302020204030204" pitchFamily="34" charset="0"/>
            </a:endParaRPr>
          </a:p>
          <a:p>
            <a:pPr marL="342900" indent="-342900">
              <a:buClr>
                <a:schemeClr val="tx1">
                  <a:lumMod val="65000"/>
                  <a:lumOff val="35000"/>
                </a:schemeClr>
              </a:buClr>
              <a:buSzPct val="120000"/>
              <a:buFont typeface="+mj-lt"/>
              <a:buAutoNum type="arabicPeriod" startAt="2"/>
            </a:pPr>
            <a:r>
              <a:rPr lang="en-GB" sz="1600" b="1" dirty="0">
                <a:latin typeface="Calibri Light" panose="020F0302020204030204" pitchFamily="34" charset="0"/>
                <a:cs typeface="Calibri Light" panose="020F0302020204030204" pitchFamily="34" charset="0"/>
              </a:rPr>
              <a:t>Overview of Section I </a:t>
            </a:r>
          </a:p>
          <a:p>
            <a:pPr>
              <a:buClr>
                <a:schemeClr val="tx1">
                  <a:lumMod val="65000"/>
                  <a:lumOff val="35000"/>
                </a:schemeClr>
              </a:buClr>
              <a:buSzPct val="120000"/>
            </a:pPr>
            <a:endParaRPr lang="en-GB" sz="1600" dirty="0">
              <a:latin typeface="Calibri Light" panose="020F0302020204030204" pitchFamily="34" charset="0"/>
              <a:cs typeface="Calibri Light" panose="020F0302020204030204" pitchFamily="34" charset="0"/>
            </a:endParaRPr>
          </a:p>
          <a:p>
            <a:pPr marL="342900" indent="-342900">
              <a:buClr>
                <a:schemeClr val="tx1">
                  <a:lumMod val="65000"/>
                  <a:lumOff val="35000"/>
                </a:schemeClr>
              </a:buClr>
              <a:buSzPct val="120000"/>
              <a:buFont typeface="+mj-lt"/>
              <a:buAutoNum type="arabicPeriod" startAt="3"/>
            </a:pPr>
            <a:r>
              <a:rPr lang="en-GB" sz="1600" b="1" dirty="0">
                <a:latin typeface="Calibri Light" panose="020F0302020204030204" pitchFamily="34" charset="0"/>
                <a:cs typeface="Calibri Light" panose="020F0302020204030204" pitchFamily="34" charset="0"/>
              </a:rPr>
              <a:t>Overview of Section II</a:t>
            </a:r>
          </a:p>
          <a:p>
            <a:pPr marL="342900" indent="-342900">
              <a:buClr>
                <a:schemeClr val="tx1">
                  <a:lumMod val="65000"/>
                  <a:lumOff val="35000"/>
                </a:schemeClr>
              </a:buClr>
              <a:buSzPct val="120000"/>
              <a:buFont typeface="+mj-lt"/>
              <a:buAutoNum type="arabicPeriod" startAt="3"/>
            </a:pPr>
            <a:endParaRPr lang="en-GB" sz="1600" dirty="0">
              <a:latin typeface="Calibri Light" panose="020F0302020204030204" pitchFamily="34" charset="0"/>
              <a:cs typeface="Calibri Light" panose="020F0302020204030204" pitchFamily="34" charset="0"/>
            </a:endParaRPr>
          </a:p>
          <a:p>
            <a:pPr marL="342900" indent="-342900">
              <a:buClr>
                <a:schemeClr val="tx1">
                  <a:lumMod val="65000"/>
                  <a:lumOff val="35000"/>
                </a:schemeClr>
              </a:buClr>
              <a:buSzPct val="120000"/>
              <a:buFont typeface="+mj-lt"/>
              <a:buAutoNum type="arabicPeriod" startAt="3"/>
            </a:pPr>
            <a:r>
              <a:rPr lang="en-GB" sz="1600" b="1" dirty="0">
                <a:latin typeface="Calibri Light" panose="020F0302020204030204" pitchFamily="34" charset="0"/>
                <a:cs typeface="Calibri Light" panose="020F0302020204030204" pitchFamily="34" charset="0"/>
              </a:rPr>
              <a:t>Tools and Guidance </a:t>
            </a:r>
            <a:r>
              <a:rPr lang="en-GB" sz="1600" dirty="0">
                <a:latin typeface="Calibri Light" panose="020F0302020204030204" pitchFamily="34" charset="0"/>
                <a:cs typeface="Calibri Light" panose="020F0302020204030204" pitchFamily="34" charset="0"/>
              </a:rPr>
              <a:t>– Preparing to fill the Periodic Reporting Questionnaire</a:t>
            </a:r>
          </a:p>
        </p:txBody>
      </p:sp>
    </p:spTree>
    <p:extLst>
      <p:ext uri="{BB962C8B-B14F-4D97-AF65-F5344CB8AC3E}">
        <p14:creationId xmlns:p14="http://schemas.microsoft.com/office/powerpoint/2010/main" val="27286818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24469" y="949080"/>
            <a:ext cx="6809677" cy="3583259"/>
            <a:chOff x="750849" y="1090328"/>
            <a:chExt cx="6809677" cy="3583259"/>
          </a:xfrm>
        </p:grpSpPr>
        <p:pic>
          <p:nvPicPr>
            <p:cNvPr id="6" name="Picture 5"/>
            <p:cNvPicPr/>
            <p:nvPr/>
          </p:nvPicPr>
          <p:blipFill rotWithShape="1">
            <a:blip r:embed="rId3"/>
            <a:srcRect l="17583" t="28535" r="14956" b="17100"/>
            <a:stretch/>
          </p:blipFill>
          <p:spPr bwMode="auto">
            <a:xfrm>
              <a:off x="750849" y="1090328"/>
              <a:ext cx="6809677" cy="3583259"/>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851025" y="2145671"/>
              <a:ext cx="5520038" cy="7695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CasellaDiTesto 1"/>
          <p:cNvSpPr txBox="1"/>
          <p:nvPr/>
        </p:nvSpPr>
        <p:spPr>
          <a:xfrm>
            <a:off x="515258" y="408299"/>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Chapter 1: </a:t>
            </a:r>
            <a:r>
              <a:rPr lang="en-GB" sz="1400" b="1" dirty="0">
                <a:solidFill>
                  <a:schemeClr val="accent3">
                    <a:lumMod val="50000"/>
                  </a:schemeClr>
                </a:solidFill>
                <a:cs typeface="Calibri Light" panose="020F0302020204030204" pitchFamily="34" charset="0"/>
              </a:rPr>
              <a:t>World Heritage Property Data</a:t>
            </a:r>
          </a:p>
        </p:txBody>
      </p:sp>
      <p:sp>
        <p:nvSpPr>
          <p:cNvPr id="9" name="CasellaDiTesto 1"/>
          <p:cNvSpPr txBox="1"/>
          <p:nvPr/>
        </p:nvSpPr>
        <p:spPr>
          <a:xfrm>
            <a:off x="515258" y="34047"/>
            <a:ext cx="8628742" cy="430887"/>
          </a:xfrm>
          <a:prstGeom prst="rect">
            <a:avLst/>
          </a:prstGeom>
          <a:noFill/>
          <a:ln>
            <a:noFill/>
          </a:ln>
        </p:spPr>
        <p:txBody>
          <a:bodyPr wrap="square" rtlCol="0">
            <a:spAutoFit/>
          </a:bodyPr>
          <a:lstStyle/>
          <a:p>
            <a:r>
              <a:rPr lang="en-GB" sz="2200" b="1" dirty="0">
                <a:solidFill>
                  <a:schemeClr val="accent4">
                    <a:lumMod val="75000"/>
                  </a:schemeClr>
                </a:solidFill>
                <a:latin typeface="+mj-lt"/>
                <a:cs typeface="Calibri" panose="020F0502020204030204" pitchFamily="34" charset="0"/>
              </a:rPr>
              <a:t>Section II</a:t>
            </a:r>
          </a:p>
        </p:txBody>
      </p:sp>
    </p:spTree>
    <p:extLst>
      <p:ext uri="{BB962C8B-B14F-4D97-AF65-F5344CB8AC3E}">
        <p14:creationId xmlns:p14="http://schemas.microsoft.com/office/powerpoint/2010/main" val="41865856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63603" y="3495770"/>
            <a:ext cx="5399336" cy="86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p:nvPr/>
        </p:nvPicPr>
        <p:blipFill rotWithShape="1">
          <a:blip r:embed="rId3"/>
          <a:srcRect l="16942" t="29289" r="15278" b="6824"/>
          <a:stretch/>
        </p:blipFill>
        <p:spPr bwMode="auto">
          <a:xfrm>
            <a:off x="649423" y="734029"/>
            <a:ext cx="6658332" cy="3983135"/>
          </a:xfrm>
          <a:prstGeom prst="rect">
            <a:avLst/>
          </a:prstGeom>
          <a:ln>
            <a:noFill/>
          </a:ln>
          <a:extLst>
            <a:ext uri="{53640926-AAD7-44D8-BBD7-CCE9431645EC}">
              <a14:shadowObscured xmlns:a14="http://schemas.microsoft.com/office/drawing/2010/main"/>
            </a:ext>
          </a:extLst>
        </p:spPr>
      </p:pic>
      <p:sp>
        <p:nvSpPr>
          <p:cNvPr id="8" name="Rectangle 7"/>
          <p:cNvSpPr/>
          <p:nvPr/>
        </p:nvSpPr>
        <p:spPr>
          <a:xfrm>
            <a:off x="904624" y="1901793"/>
            <a:ext cx="5875699" cy="13399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asellaDiTesto 1"/>
          <p:cNvSpPr txBox="1"/>
          <p:nvPr/>
        </p:nvSpPr>
        <p:spPr>
          <a:xfrm>
            <a:off x="543251" y="408299"/>
            <a:ext cx="8628742" cy="713016"/>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latin typeface="+mn-ea"/>
                <a:cs typeface="Calibri Light" panose="020F0302020204030204" pitchFamily="34" charset="0"/>
              </a:rPr>
              <a:t>第二章</a:t>
            </a:r>
            <a:r>
              <a:rPr lang="en-US" sz="1600" b="1" dirty="0">
                <a:solidFill>
                  <a:schemeClr val="accent3">
                    <a:lumMod val="50000"/>
                  </a:schemeClr>
                </a:solidFill>
                <a:latin typeface="+mn-ea"/>
                <a:cs typeface="Calibri Light" panose="020F0302020204030204" pitchFamily="34" charset="0"/>
              </a:rPr>
              <a:t>: </a:t>
            </a:r>
            <a:r>
              <a:rPr lang="zh-CN" altLang="en-US" sz="1600" b="1" dirty="0">
                <a:solidFill>
                  <a:schemeClr val="accent3">
                    <a:lumMod val="50000"/>
                  </a:schemeClr>
                </a:solidFill>
                <a:latin typeface="+mn-ea"/>
                <a:cs typeface="Calibri Light" panose="020F0302020204030204" pitchFamily="34" charset="0"/>
              </a:rPr>
              <a:t>保护世界遗产地的其他公约</a:t>
            </a:r>
            <a:r>
              <a:rPr lang="en-US" altLang="zh-CN" sz="1600" b="1" dirty="0">
                <a:solidFill>
                  <a:schemeClr val="accent3">
                    <a:lumMod val="50000"/>
                  </a:schemeClr>
                </a:solidFill>
                <a:latin typeface="+mn-ea"/>
                <a:cs typeface="Calibri Light" panose="020F0302020204030204" pitchFamily="34" charset="0"/>
              </a:rPr>
              <a:t>/</a:t>
            </a:r>
            <a:r>
              <a:rPr lang="zh-CN" altLang="en-US" sz="1600" b="1" dirty="0">
                <a:solidFill>
                  <a:schemeClr val="accent3">
                    <a:lumMod val="50000"/>
                  </a:schemeClr>
                </a:solidFill>
                <a:latin typeface="+mn-ea"/>
                <a:cs typeface="Calibri Light" panose="020F0302020204030204" pitchFamily="34" charset="0"/>
              </a:rPr>
              <a:t>项目（如适用）</a:t>
            </a:r>
          </a:p>
          <a:p>
            <a:pPr fontAlgn="base">
              <a:spcBef>
                <a:spcPts val="1000"/>
              </a:spcBef>
              <a:spcAft>
                <a:spcPct val="0"/>
              </a:spcAft>
              <a:buClr>
                <a:schemeClr val="accent3">
                  <a:lumMod val="50000"/>
                </a:schemeClr>
              </a:buClr>
              <a:buSzPct val="100000"/>
            </a:pPr>
            <a:endParaRPr lang="en-GB" sz="1600" b="1" dirty="0">
              <a:solidFill>
                <a:schemeClr val="accent3">
                  <a:lumMod val="50000"/>
                </a:schemeClr>
              </a:solidFill>
              <a:latin typeface="+mn-ea"/>
              <a:cs typeface="Calibri Light" panose="020F0302020204030204" pitchFamily="34" charset="0"/>
            </a:endParaRPr>
          </a:p>
        </p:txBody>
      </p:sp>
      <p:sp>
        <p:nvSpPr>
          <p:cNvPr id="10" name="CasellaDiTesto 1"/>
          <p:cNvSpPr txBox="1"/>
          <p:nvPr/>
        </p:nvSpPr>
        <p:spPr>
          <a:xfrm>
            <a:off x="515258" y="34047"/>
            <a:ext cx="8628742" cy="430887"/>
          </a:xfrm>
          <a:prstGeom prst="rect">
            <a:avLst/>
          </a:prstGeom>
          <a:noFill/>
          <a:ln>
            <a:noFill/>
          </a:ln>
        </p:spPr>
        <p:txBody>
          <a:bodyPr wrap="square" rtlCol="0">
            <a:spAutoFit/>
          </a:bodyPr>
          <a:lstStyle/>
          <a:p>
            <a:r>
              <a:rPr lang="zh-CN" altLang="en-US" sz="2200" b="1" dirty="0">
                <a:solidFill>
                  <a:schemeClr val="accent4">
                    <a:lumMod val="75000"/>
                  </a:schemeClr>
                </a:solidFill>
                <a:cs typeface="Calibri" panose="020F0502020204030204" pitchFamily="34" charset="0"/>
              </a:rPr>
              <a:t>第二部分</a:t>
            </a:r>
            <a:endParaRPr lang="en-GB" sz="2200" b="1" dirty="0">
              <a:solidFill>
                <a:schemeClr val="accent4">
                  <a:lumMod val="75000"/>
                </a:schemeClr>
              </a:solidFill>
              <a:cs typeface="Calibri" panose="020F0502020204030204" pitchFamily="34" charset="0"/>
            </a:endParaRPr>
          </a:p>
        </p:txBody>
      </p:sp>
    </p:spTree>
    <p:extLst>
      <p:ext uri="{BB962C8B-B14F-4D97-AF65-F5344CB8AC3E}">
        <p14:creationId xmlns:p14="http://schemas.microsoft.com/office/powerpoint/2010/main" val="30416815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63603" y="3495770"/>
            <a:ext cx="5399336" cy="86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p:nvPr/>
        </p:nvPicPr>
        <p:blipFill rotWithShape="1">
          <a:blip r:embed="rId3"/>
          <a:srcRect l="16942" t="29289" r="15278" b="6824"/>
          <a:stretch/>
        </p:blipFill>
        <p:spPr bwMode="auto">
          <a:xfrm>
            <a:off x="632798" y="839186"/>
            <a:ext cx="6658332" cy="3983135"/>
          </a:xfrm>
          <a:prstGeom prst="rect">
            <a:avLst/>
          </a:prstGeom>
          <a:ln>
            <a:noFill/>
          </a:ln>
          <a:extLst>
            <a:ext uri="{53640926-AAD7-44D8-BBD7-CCE9431645EC}">
              <a14:shadowObscured xmlns:a14="http://schemas.microsoft.com/office/drawing/2010/main"/>
            </a:ext>
          </a:extLst>
        </p:spPr>
      </p:pic>
      <p:sp>
        <p:nvSpPr>
          <p:cNvPr id="8" name="Rectangle 7"/>
          <p:cNvSpPr/>
          <p:nvPr/>
        </p:nvSpPr>
        <p:spPr>
          <a:xfrm>
            <a:off x="1321806" y="2009868"/>
            <a:ext cx="5875699" cy="13399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asellaDiTesto 1"/>
          <p:cNvSpPr txBox="1"/>
          <p:nvPr/>
        </p:nvSpPr>
        <p:spPr>
          <a:xfrm>
            <a:off x="515258" y="408299"/>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Chapter 2: </a:t>
            </a:r>
            <a:r>
              <a:rPr lang="en-GB" sz="1400" b="1" dirty="0">
                <a:solidFill>
                  <a:schemeClr val="accent3">
                    <a:lumMod val="50000"/>
                  </a:schemeClr>
                </a:solidFill>
                <a:cs typeface="Calibri Light" panose="020F0302020204030204" pitchFamily="34" charset="0"/>
              </a:rPr>
              <a:t>Other Conventions/Programmes under which the World Heritage Property is protected</a:t>
            </a:r>
          </a:p>
        </p:txBody>
      </p:sp>
      <p:sp>
        <p:nvSpPr>
          <p:cNvPr id="10" name="CasellaDiTesto 1"/>
          <p:cNvSpPr txBox="1"/>
          <p:nvPr/>
        </p:nvSpPr>
        <p:spPr>
          <a:xfrm>
            <a:off x="515258" y="34047"/>
            <a:ext cx="8628742" cy="430887"/>
          </a:xfrm>
          <a:prstGeom prst="rect">
            <a:avLst/>
          </a:prstGeom>
          <a:noFill/>
          <a:ln>
            <a:noFill/>
          </a:ln>
        </p:spPr>
        <p:txBody>
          <a:bodyPr wrap="square" rtlCol="0">
            <a:spAutoFit/>
          </a:bodyPr>
          <a:lstStyle/>
          <a:p>
            <a:r>
              <a:rPr lang="en-GB" sz="2200" b="1" dirty="0">
                <a:solidFill>
                  <a:schemeClr val="accent4">
                    <a:lumMod val="75000"/>
                  </a:schemeClr>
                </a:solidFill>
                <a:latin typeface="+mj-lt"/>
                <a:cs typeface="Calibri" panose="020F0502020204030204" pitchFamily="34" charset="0"/>
              </a:rPr>
              <a:t>Section II</a:t>
            </a:r>
          </a:p>
        </p:txBody>
      </p:sp>
    </p:spTree>
    <p:extLst>
      <p:ext uri="{BB962C8B-B14F-4D97-AF65-F5344CB8AC3E}">
        <p14:creationId xmlns:p14="http://schemas.microsoft.com/office/powerpoint/2010/main" val="41702753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87298" y="914400"/>
            <a:ext cx="7307766" cy="3129776"/>
            <a:chOff x="341971" y="1419922"/>
            <a:chExt cx="7307766" cy="3129776"/>
          </a:xfrm>
        </p:grpSpPr>
        <p:pic>
          <p:nvPicPr>
            <p:cNvPr id="6" name="Picture 5"/>
            <p:cNvPicPr/>
            <p:nvPr/>
          </p:nvPicPr>
          <p:blipFill rotWithShape="1">
            <a:blip r:embed="rId3"/>
            <a:srcRect l="17797" t="35939" r="24343" b="20748"/>
            <a:stretch/>
          </p:blipFill>
          <p:spPr bwMode="auto">
            <a:xfrm>
              <a:off x="341971" y="1419922"/>
              <a:ext cx="7307766" cy="3129776"/>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515257" y="2282605"/>
              <a:ext cx="6926691" cy="505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CasellaDiTesto 1"/>
          <p:cNvSpPr txBox="1"/>
          <p:nvPr/>
        </p:nvSpPr>
        <p:spPr>
          <a:xfrm>
            <a:off x="543251" y="408299"/>
            <a:ext cx="8628742" cy="10874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latin typeface="+mn-ea"/>
                <a:cs typeface="Calibri Light" panose="020F0302020204030204" pitchFamily="34" charset="0"/>
              </a:rPr>
              <a:t>第</a:t>
            </a:r>
            <a:r>
              <a:rPr lang="en-US" altLang="zh-CN" sz="1600" b="1" dirty="0">
                <a:solidFill>
                  <a:schemeClr val="accent3">
                    <a:lumMod val="50000"/>
                  </a:schemeClr>
                </a:solidFill>
                <a:latin typeface="+mn-ea"/>
                <a:cs typeface="Calibri Light" panose="020F0302020204030204" pitchFamily="34" charset="0"/>
              </a:rPr>
              <a:t>3</a:t>
            </a:r>
            <a:r>
              <a:rPr lang="zh-CN" altLang="en-US" sz="1600" b="1" dirty="0">
                <a:solidFill>
                  <a:schemeClr val="accent3">
                    <a:lumMod val="50000"/>
                  </a:schemeClr>
                </a:solidFill>
                <a:latin typeface="+mn-ea"/>
                <a:cs typeface="Calibri Light" panose="020F0302020204030204" pitchFamily="34" charset="0"/>
              </a:rPr>
              <a:t>章</a:t>
            </a:r>
            <a:r>
              <a:rPr lang="en-US" sz="1600" b="1" dirty="0">
                <a:solidFill>
                  <a:schemeClr val="accent3">
                    <a:lumMod val="50000"/>
                  </a:schemeClr>
                </a:solidFill>
                <a:latin typeface="+mn-ea"/>
                <a:cs typeface="Calibri Light" panose="020F0302020204030204" pitchFamily="34" charset="0"/>
              </a:rPr>
              <a:t>: </a:t>
            </a:r>
            <a:r>
              <a:rPr lang="zh-CN" altLang="en-US" sz="1600" b="1" dirty="0">
                <a:solidFill>
                  <a:schemeClr val="accent3">
                    <a:lumMod val="50000"/>
                  </a:schemeClr>
                </a:solidFill>
                <a:latin typeface="+mn-ea"/>
                <a:cs typeface="Calibri Light" panose="020F0302020204030204" pitchFamily="34" charset="0"/>
              </a:rPr>
              <a:t>突出普遍价值声明 </a:t>
            </a:r>
          </a:p>
          <a:p>
            <a:pPr fontAlgn="base">
              <a:spcBef>
                <a:spcPts val="1000"/>
              </a:spcBef>
              <a:spcAft>
                <a:spcPct val="0"/>
              </a:spcAft>
              <a:buClr>
                <a:schemeClr val="accent3">
                  <a:lumMod val="50000"/>
                </a:schemeClr>
              </a:buClr>
              <a:buSzPct val="100000"/>
            </a:pPr>
            <a:endParaRPr lang="en-GB" sz="1600" b="1" dirty="0">
              <a:solidFill>
                <a:schemeClr val="accent3">
                  <a:lumMod val="50000"/>
                </a:schemeClr>
              </a:solidFill>
              <a:latin typeface="+mn-ea"/>
              <a:cs typeface="Calibri Light" panose="020F0302020204030204" pitchFamily="34" charset="0"/>
            </a:endParaRPr>
          </a:p>
          <a:p>
            <a:pPr fontAlgn="base">
              <a:spcBef>
                <a:spcPts val="1000"/>
              </a:spcBef>
              <a:spcAft>
                <a:spcPct val="0"/>
              </a:spcAft>
              <a:buClr>
                <a:schemeClr val="accent3">
                  <a:lumMod val="50000"/>
                </a:schemeClr>
              </a:buClr>
              <a:buSzPct val="100000"/>
            </a:pPr>
            <a:endParaRPr lang="en-GB" sz="1600" b="1" dirty="0">
              <a:solidFill>
                <a:schemeClr val="accent3">
                  <a:lumMod val="50000"/>
                </a:schemeClr>
              </a:solidFill>
              <a:latin typeface="+mn-ea"/>
              <a:cs typeface="Calibri Light" panose="020F0302020204030204" pitchFamily="34" charset="0"/>
            </a:endParaRPr>
          </a:p>
        </p:txBody>
      </p:sp>
      <p:sp>
        <p:nvSpPr>
          <p:cNvPr id="9" name="CasellaDiTesto 1"/>
          <p:cNvSpPr txBox="1"/>
          <p:nvPr/>
        </p:nvSpPr>
        <p:spPr>
          <a:xfrm>
            <a:off x="515258" y="34047"/>
            <a:ext cx="8628742" cy="430887"/>
          </a:xfrm>
          <a:prstGeom prst="rect">
            <a:avLst/>
          </a:prstGeom>
          <a:noFill/>
          <a:ln>
            <a:noFill/>
          </a:ln>
        </p:spPr>
        <p:txBody>
          <a:bodyPr wrap="square" rtlCol="0">
            <a:spAutoFit/>
          </a:bodyPr>
          <a:lstStyle/>
          <a:p>
            <a:r>
              <a:rPr lang="zh-CN" altLang="en-US" sz="2200" b="1" dirty="0">
                <a:solidFill>
                  <a:schemeClr val="accent4">
                    <a:lumMod val="75000"/>
                  </a:schemeClr>
                </a:solidFill>
                <a:cs typeface="Calibri" panose="020F0502020204030204" pitchFamily="34" charset="0"/>
              </a:rPr>
              <a:t>第二部分</a:t>
            </a:r>
            <a:endParaRPr lang="en-GB" sz="2200" b="1" dirty="0">
              <a:solidFill>
                <a:schemeClr val="accent4">
                  <a:lumMod val="75000"/>
                </a:schemeClr>
              </a:solidFill>
              <a:cs typeface="Calibri" panose="020F0502020204030204" pitchFamily="34" charset="0"/>
            </a:endParaRPr>
          </a:p>
        </p:txBody>
      </p:sp>
    </p:spTree>
    <p:extLst>
      <p:ext uri="{BB962C8B-B14F-4D97-AF65-F5344CB8AC3E}">
        <p14:creationId xmlns:p14="http://schemas.microsoft.com/office/powerpoint/2010/main" val="17135010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87298" y="914400"/>
            <a:ext cx="7307766" cy="3129776"/>
            <a:chOff x="341971" y="1419922"/>
            <a:chExt cx="7307766" cy="3129776"/>
          </a:xfrm>
        </p:grpSpPr>
        <p:pic>
          <p:nvPicPr>
            <p:cNvPr id="6" name="Picture 5"/>
            <p:cNvPicPr/>
            <p:nvPr/>
          </p:nvPicPr>
          <p:blipFill rotWithShape="1">
            <a:blip r:embed="rId3"/>
            <a:srcRect l="17797" t="35939" r="24343" b="20748"/>
            <a:stretch/>
          </p:blipFill>
          <p:spPr bwMode="auto">
            <a:xfrm>
              <a:off x="341971" y="1419922"/>
              <a:ext cx="7307766" cy="3129776"/>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515257" y="2282605"/>
              <a:ext cx="6926691" cy="505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CasellaDiTesto 1"/>
          <p:cNvSpPr txBox="1"/>
          <p:nvPr/>
        </p:nvSpPr>
        <p:spPr>
          <a:xfrm>
            <a:off x="515258" y="408299"/>
            <a:ext cx="8628742" cy="651460"/>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Chapter 3: </a:t>
            </a:r>
            <a:r>
              <a:rPr lang="en-GB" sz="1400" b="1" dirty="0">
                <a:solidFill>
                  <a:schemeClr val="accent3">
                    <a:lumMod val="50000"/>
                  </a:schemeClr>
                </a:solidFill>
                <a:cs typeface="Calibri Light" panose="020F0302020204030204" pitchFamily="34" charset="0"/>
              </a:rPr>
              <a:t>Statement of Outstanding Universal Value</a:t>
            </a:r>
          </a:p>
          <a:p>
            <a:pPr fontAlgn="base">
              <a:spcBef>
                <a:spcPts val="1000"/>
              </a:spcBef>
              <a:spcAft>
                <a:spcPct val="0"/>
              </a:spcAft>
              <a:buClr>
                <a:schemeClr val="accent3">
                  <a:lumMod val="50000"/>
                </a:schemeClr>
              </a:buClr>
              <a:buSzPct val="100000"/>
            </a:pPr>
            <a:endParaRPr lang="en-GB" sz="1400" b="1" dirty="0">
              <a:solidFill>
                <a:schemeClr val="accent3">
                  <a:lumMod val="50000"/>
                </a:schemeClr>
              </a:solidFill>
              <a:cs typeface="Calibri Light" panose="020F0302020204030204" pitchFamily="34" charset="0"/>
            </a:endParaRPr>
          </a:p>
        </p:txBody>
      </p:sp>
      <p:sp>
        <p:nvSpPr>
          <p:cNvPr id="9" name="CasellaDiTesto 1"/>
          <p:cNvSpPr txBox="1"/>
          <p:nvPr/>
        </p:nvSpPr>
        <p:spPr>
          <a:xfrm>
            <a:off x="515258" y="34047"/>
            <a:ext cx="8628742" cy="430887"/>
          </a:xfrm>
          <a:prstGeom prst="rect">
            <a:avLst/>
          </a:prstGeom>
          <a:noFill/>
          <a:ln>
            <a:noFill/>
          </a:ln>
        </p:spPr>
        <p:txBody>
          <a:bodyPr wrap="square" rtlCol="0">
            <a:spAutoFit/>
          </a:bodyPr>
          <a:lstStyle/>
          <a:p>
            <a:r>
              <a:rPr lang="en-GB" sz="2200" b="1" dirty="0">
                <a:solidFill>
                  <a:schemeClr val="accent4">
                    <a:lumMod val="75000"/>
                  </a:schemeClr>
                </a:solidFill>
                <a:latin typeface="+mj-lt"/>
                <a:cs typeface="Calibri" panose="020F0502020204030204" pitchFamily="34" charset="0"/>
              </a:rPr>
              <a:t>Section II</a:t>
            </a:r>
          </a:p>
        </p:txBody>
      </p:sp>
    </p:spTree>
    <p:extLst>
      <p:ext uri="{BB962C8B-B14F-4D97-AF65-F5344CB8AC3E}">
        <p14:creationId xmlns:p14="http://schemas.microsoft.com/office/powerpoint/2010/main" val="3865096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1"/>
          <p:cNvSpPr txBox="1"/>
          <p:nvPr/>
        </p:nvSpPr>
        <p:spPr>
          <a:xfrm>
            <a:off x="533920" y="408299"/>
            <a:ext cx="8628742" cy="713016"/>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latin typeface="+mn-ea"/>
                <a:cs typeface="Calibri Light" panose="020F0302020204030204" pitchFamily="34" charset="0"/>
              </a:rPr>
              <a:t>第</a:t>
            </a:r>
            <a:r>
              <a:rPr lang="en-US" altLang="zh-CN" sz="1600" b="1" dirty="0">
                <a:solidFill>
                  <a:schemeClr val="accent3">
                    <a:lumMod val="50000"/>
                  </a:schemeClr>
                </a:solidFill>
                <a:latin typeface="+mn-ea"/>
                <a:cs typeface="Calibri Light" panose="020F0302020204030204" pitchFamily="34" charset="0"/>
              </a:rPr>
              <a:t>3</a:t>
            </a:r>
            <a:r>
              <a:rPr lang="zh-CN" altLang="en-US" sz="1600" b="1" dirty="0">
                <a:solidFill>
                  <a:schemeClr val="accent3">
                    <a:lumMod val="50000"/>
                  </a:schemeClr>
                </a:solidFill>
                <a:latin typeface="+mn-ea"/>
                <a:cs typeface="Calibri Light" panose="020F0302020204030204" pitchFamily="34" charset="0"/>
              </a:rPr>
              <a:t>章</a:t>
            </a:r>
            <a:r>
              <a:rPr lang="en-US" sz="1600" b="1" dirty="0">
                <a:solidFill>
                  <a:schemeClr val="accent3">
                    <a:lumMod val="50000"/>
                  </a:schemeClr>
                </a:solidFill>
                <a:latin typeface="+mn-ea"/>
                <a:cs typeface="Calibri Light" panose="020F0302020204030204" pitchFamily="34" charset="0"/>
              </a:rPr>
              <a:t>: </a:t>
            </a:r>
            <a:r>
              <a:rPr lang="zh-CN" altLang="en-US" sz="1600" b="1" dirty="0">
                <a:solidFill>
                  <a:schemeClr val="accent3">
                    <a:lumMod val="50000"/>
                  </a:schemeClr>
                </a:solidFill>
                <a:latin typeface="+mn-ea"/>
                <a:cs typeface="Calibri Light" panose="020F0302020204030204" pitchFamily="34" charset="0"/>
              </a:rPr>
              <a:t>突出的普遍价值声明 </a:t>
            </a:r>
          </a:p>
          <a:p>
            <a:pPr fontAlgn="base">
              <a:spcBef>
                <a:spcPts val="1000"/>
              </a:spcBef>
              <a:spcAft>
                <a:spcPct val="0"/>
              </a:spcAft>
              <a:buClr>
                <a:schemeClr val="accent3">
                  <a:lumMod val="50000"/>
                </a:schemeClr>
              </a:buClr>
              <a:buSzPct val="100000"/>
            </a:pPr>
            <a:endParaRPr lang="en-GB" sz="1600" b="1" dirty="0">
              <a:solidFill>
                <a:schemeClr val="accent3">
                  <a:lumMod val="50000"/>
                </a:schemeClr>
              </a:solidFill>
              <a:latin typeface="+mn-ea"/>
              <a:cs typeface="Calibri Light" panose="020F0302020204030204" pitchFamily="34" charset="0"/>
            </a:endParaRPr>
          </a:p>
        </p:txBody>
      </p:sp>
      <p:sp>
        <p:nvSpPr>
          <p:cNvPr id="9" name="CasellaDiTesto 1"/>
          <p:cNvSpPr txBox="1"/>
          <p:nvPr/>
        </p:nvSpPr>
        <p:spPr>
          <a:xfrm>
            <a:off x="515258" y="34047"/>
            <a:ext cx="8628742" cy="430887"/>
          </a:xfrm>
          <a:prstGeom prst="rect">
            <a:avLst/>
          </a:prstGeom>
          <a:noFill/>
          <a:ln>
            <a:noFill/>
          </a:ln>
        </p:spPr>
        <p:txBody>
          <a:bodyPr wrap="square" rtlCol="0">
            <a:spAutoFit/>
          </a:bodyPr>
          <a:lstStyle/>
          <a:p>
            <a:r>
              <a:rPr lang="zh-CN" altLang="en-US" sz="2200" b="1" dirty="0">
                <a:solidFill>
                  <a:schemeClr val="accent4">
                    <a:lumMod val="75000"/>
                  </a:schemeClr>
                </a:solidFill>
                <a:cs typeface="Calibri" panose="020F0502020204030204" pitchFamily="34" charset="0"/>
              </a:rPr>
              <a:t>第二部分</a:t>
            </a:r>
            <a:endParaRPr lang="en-GB" sz="2200" b="1" dirty="0">
              <a:solidFill>
                <a:schemeClr val="accent4">
                  <a:lumMod val="75000"/>
                </a:schemeClr>
              </a:solidFill>
              <a:cs typeface="Calibri" panose="020F0502020204030204" pitchFamily="34"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258" y="719911"/>
            <a:ext cx="4142625" cy="4139286"/>
          </a:xfrm>
          <a:prstGeom prst="rect">
            <a:avLst/>
          </a:prstGeom>
        </p:spPr>
      </p:pic>
      <p:grpSp>
        <p:nvGrpSpPr>
          <p:cNvPr id="11" name="Group 10"/>
          <p:cNvGrpSpPr/>
          <p:nvPr/>
        </p:nvGrpSpPr>
        <p:grpSpPr>
          <a:xfrm>
            <a:off x="5438856" y="1035889"/>
            <a:ext cx="2931888" cy="3823308"/>
            <a:chOff x="5438856" y="1035889"/>
            <a:chExt cx="2931888" cy="3823308"/>
          </a:xfrm>
        </p:grpSpPr>
        <p:grpSp>
          <p:nvGrpSpPr>
            <p:cNvPr id="12" name="Group 11"/>
            <p:cNvGrpSpPr/>
            <p:nvPr/>
          </p:nvGrpSpPr>
          <p:grpSpPr>
            <a:xfrm>
              <a:off x="5438856" y="1035889"/>
              <a:ext cx="2931888" cy="3823308"/>
              <a:chOff x="5438856" y="1035889"/>
              <a:chExt cx="2931888" cy="3823308"/>
            </a:xfrm>
          </p:grpSpPr>
          <p:grpSp>
            <p:nvGrpSpPr>
              <p:cNvPr id="14" name="Group 13"/>
              <p:cNvGrpSpPr/>
              <p:nvPr/>
            </p:nvGrpSpPr>
            <p:grpSpPr>
              <a:xfrm>
                <a:off x="5438856" y="1035889"/>
                <a:ext cx="2931888" cy="3823308"/>
                <a:chOff x="5297712" y="741377"/>
                <a:chExt cx="2931888" cy="3823308"/>
              </a:xfrm>
            </p:grpSpPr>
            <p:sp>
              <p:nvSpPr>
                <p:cNvPr id="16" name="Rectangle 15"/>
                <p:cNvSpPr/>
                <p:nvPr/>
              </p:nvSpPr>
              <p:spPr>
                <a:xfrm>
                  <a:off x="5297714" y="1258214"/>
                  <a:ext cx="2931886" cy="3306471"/>
                </a:xfrm>
                <a:prstGeom prst="rect">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 dirty="0">
                      <a:latin typeface="Arial" panose="020B0604020202020204" pitchFamily="34" charset="0"/>
                      <a:cs typeface="Arial" panose="020B0604020202020204" pitchFamily="34" charset="0"/>
                    </a:rPr>
                    <a:t>http://whc.unesco.org/include/tool_video.cfm?youtubeid=iiSFmP-InWw</a:t>
                  </a:r>
                </a:p>
              </p:txBody>
            </p:sp>
            <p:sp>
              <p:nvSpPr>
                <p:cNvPr id="17" name="TextBox 16"/>
                <p:cNvSpPr txBox="1"/>
                <p:nvPr/>
              </p:nvSpPr>
              <p:spPr>
                <a:xfrm>
                  <a:off x="5297712" y="1367427"/>
                  <a:ext cx="2931887" cy="2492990"/>
                </a:xfrm>
                <a:prstGeom prst="rect">
                  <a:avLst/>
                </a:prstGeom>
                <a:noFill/>
              </p:spPr>
              <p:txBody>
                <a:bodyPr wrap="square" rtlCol="0">
                  <a:spAutoFit/>
                </a:bodyPr>
                <a:lstStyle/>
                <a:p>
                  <a:pPr algn="ctr">
                    <a:lnSpc>
                      <a:spcPct val="150000"/>
                    </a:lnSpc>
                  </a:pPr>
                  <a:r>
                    <a:rPr lang="zh-CN" altLang="en-US" sz="1200" b="1" dirty="0">
                      <a:latin typeface="+mj-lt"/>
                    </a:rPr>
                    <a:t>突出普遍价值在世界遗产公约的实施导则中定义为：</a:t>
                  </a:r>
                  <a:endParaRPr lang="en-GB" sz="1200" b="1" dirty="0">
                    <a:latin typeface="+mj-lt"/>
                  </a:endParaRPr>
                </a:p>
                <a:p>
                  <a:pPr algn="ctr">
                    <a:lnSpc>
                      <a:spcPct val="150000"/>
                    </a:lnSpc>
                  </a:pPr>
                  <a:r>
                    <a:rPr lang="en-GB" sz="1050" dirty="0">
                      <a:latin typeface="+mj-lt"/>
                    </a:rPr>
                    <a:t> </a:t>
                  </a:r>
                  <a:r>
                    <a:rPr lang="en-US" altLang="zh-CN" sz="1600" i="1" dirty="0">
                      <a:latin typeface="+mj-lt"/>
                    </a:rPr>
                    <a:t>"</a:t>
                  </a:r>
                  <a:r>
                    <a:rPr lang="zh-CN" altLang="en-US" sz="1600" i="1" dirty="0">
                      <a:latin typeface="+mj-lt"/>
                    </a:rPr>
                    <a:t>具有特殊的文化和</a:t>
                  </a:r>
                  <a:r>
                    <a:rPr lang="en-US" altLang="zh-CN" sz="1600" i="1" dirty="0">
                      <a:latin typeface="+mj-lt"/>
                    </a:rPr>
                    <a:t>/</a:t>
                  </a:r>
                  <a:r>
                    <a:rPr lang="zh-CN" altLang="en-US" sz="1600" i="1" dirty="0">
                      <a:latin typeface="+mj-lt"/>
                    </a:rPr>
                    <a:t>或自然意义，超越国界，对全人类的今世后代具有共同的重要性。因此，对这一遗产的永久保护对整个国际社会至关重要</a:t>
                  </a:r>
                  <a:r>
                    <a:rPr lang="en-US" altLang="zh-CN" sz="1600" i="1" dirty="0">
                      <a:latin typeface="+mj-lt"/>
                    </a:rPr>
                    <a:t>"</a:t>
                  </a:r>
                  <a:r>
                    <a:rPr lang="zh-CN" altLang="en-US" sz="1600" i="1" dirty="0">
                      <a:latin typeface="+mj-lt"/>
                    </a:rPr>
                    <a:t>。</a:t>
                  </a:r>
                  <a:endParaRPr lang="en-US" sz="1600" i="1" dirty="0">
                    <a:latin typeface="+mj-lt"/>
                  </a:endParaRPr>
                </a:p>
              </p:txBody>
            </p:sp>
            <p:sp>
              <p:nvSpPr>
                <p:cNvPr id="18" name="Rectangle 17"/>
                <p:cNvSpPr/>
                <p:nvPr/>
              </p:nvSpPr>
              <p:spPr>
                <a:xfrm>
                  <a:off x="5297714" y="741377"/>
                  <a:ext cx="2931886" cy="482064"/>
                </a:xfrm>
                <a:prstGeom prst="rect">
                  <a:avLst/>
                </a:prstGeom>
                <a:solidFill>
                  <a:schemeClr val="bg1">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6088"/>
                  <a:r>
                    <a:rPr lang="zh-CN" altLang="en-US" sz="1600" b="1" dirty="0">
                      <a:solidFill>
                        <a:schemeClr val="bg1"/>
                      </a:solidFill>
                      <a:latin typeface="Calibri" panose="020F0502020204030204" pitchFamily="34" charset="0"/>
                      <a:cs typeface="Calibri" panose="020F0502020204030204" pitchFamily="34" charset="0"/>
                    </a:rPr>
                    <a:t>突出的普遍价值</a:t>
                  </a:r>
                  <a:endParaRPr lang="en-US" sz="1600" b="1" dirty="0">
                    <a:solidFill>
                      <a:schemeClr val="bg1"/>
                    </a:solidFill>
                    <a:latin typeface="Calibri" panose="020F0502020204030204" pitchFamily="34" charset="0"/>
                    <a:cs typeface="Calibri" panose="020F0502020204030204" pitchFamily="34" charset="0"/>
                  </a:endParaRPr>
                </a:p>
              </p:txBody>
            </p:sp>
          </p:grpSp>
          <p:sp>
            <p:nvSpPr>
              <p:cNvPr id="15" name="Rectangle 14"/>
              <p:cNvSpPr/>
              <p:nvPr/>
            </p:nvSpPr>
            <p:spPr>
              <a:xfrm>
                <a:off x="7453428" y="4495522"/>
                <a:ext cx="917316" cy="307777"/>
              </a:xfrm>
              <a:prstGeom prst="rect">
                <a:avLst/>
              </a:prstGeom>
            </p:spPr>
            <p:txBody>
              <a:bodyPr wrap="square">
                <a:spAutoFit/>
              </a:bodyPr>
              <a:lstStyle/>
              <a:p>
                <a:r>
                  <a:rPr lang="en-GB" sz="1400" i="1" dirty="0">
                    <a:latin typeface="+mn-ea"/>
                  </a:rPr>
                  <a:t>(</a:t>
                </a:r>
                <a:r>
                  <a:rPr lang="zh-CN" altLang="en-US" sz="1400" i="1" dirty="0">
                    <a:latin typeface="+mn-ea"/>
                  </a:rPr>
                  <a:t>第</a:t>
                </a:r>
                <a:r>
                  <a:rPr lang="en-GB" sz="1400" i="1" dirty="0">
                    <a:latin typeface="+mn-ea"/>
                  </a:rPr>
                  <a:t> 49</a:t>
                </a:r>
                <a:r>
                  <a:rPr lang="zh-CN" altLang="en-US" sz="1400" i="1" dirty="0">
                    <a:latin typeface="+mn-ea"/>
                  </a:rPr>
                  <a:t>段</a:t>
                </a:r>
                <a:r>
                  <a:rPr lang="en-GB" sz="1400" i="1" dirty="0">
                    <a:latin typeface="+mn-ea"/>
                  </a:rPr>
                  <a:t>)</a:t>
                </a:r>
                <a:endParaRPr lang="en-US" sz="1400" i="1" dirty="0">
                  <a:latin typeface="+mn-ea"/>
                </a:endParaRPr>
              </a:p>
            </p:txBody>
          </p:sp>
        </p:grpSp>
        <p:pic>
          <p:nvPicPr>
            <p:cNvPr id="13" name="Picture 12"/>
            <p:cNvPicPr>
              <a:picLocks noChangeAspect="1"/>
            </p:cNvPicPr>
            <p:nvPr/>
          </p:nvPicPr>
          <p:blipFill>
            <a:blip r:embed="rId4"/>
            <a:stretch>
              <a:fillRect/>
            </a:stretch>
          </p:blipFill>
          <p:spPr>
            <a:xfrm>
              <a:off x="5527456" y="1087890"/>
              <a:ext cx="374344" cy="371648"/>
            </a:xfrm>
            <a:prstGeom prst="rect">
              <a:avLst/>
            </a:prstGeom>
          </p:spPr>
        </p:pic>
      </p:grpSp>
    </p:spTree>
    <p:extLst>
      <p:ext uri="{BB962C8B-B14F-4D97-AF65-F5344CB8AC3E}">
        <p14:creationId xmlns:p14="http://schemas.microsoft.com/office/powerpoint/2010/main" val="7268145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1"/>
          <p:cNvSpPr txBox="1"/>
          <p:nvPr/>
        </p:nvSpPr>
        <p:spPr>
          <a:xfrm>
            <a:off x="515258" y="408299"/>
            <a:ext cx="8628742" cy="651460"/>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Chapter 3: </a:t>
            </a:r>
            <a:r>
              <a:rPr lang="en-GB" sz="1400" b="1" dirty="0">
                <a:solidFill>
                  <a:schemeClr val="accent3">
                    <a:lumMod val="50000"/>
                  </a:schemeClr>
                </a:solidFill>
                <a:cs typeface="Calibri Light" panose="020F0302020204030204" pitchFamily="34" charset="0"/>
              </a:rPr>
              <a:t>Statement of Outstanding Universal Value</a:t>
            </a:r>
          </a:p>
          <a:p>
            <a:pPr fontAlgn="base">
              <a:spcBef>
                <a:spcPts val="1000"/>
              </a:spcBef>
              <a:spcAft>
                <a:spcPct val="0"/>
              </a:spcAft>
              <a:buClr>
                <a:schemeClr val="accent3">
                  <a:lumMod val="50000"/>
                </a:schemeClr>
              </a:buClr>
              <a:buSzPct val="100000"/>
            </a:pPr>
            <a:endParaRPr lang="en-GB" sz="1400" b="1" dirty="0">
              <a:solidFill>
                <a:schemeClr val="accent3">
                  <a:lumMod val="50000"/>
                </a:schemeClr>
              </a:solidFill>
              <a:cs typeface="Calibri Light" panose="020F0302020204030204" pitchFamily="34" charset="0"/>
            </a:endParaRPr>
          </a:p>
        </p:txBody>
      </p:sp>
      <p:sp>
        <p:nvSpPr>
          <p:cNvPr id="9" name="CasellaDiTesto 1"/>
          <p:cNvSpPr txBox="1"/>
          <p:nvPr/>
        </p:nvSpPr>
        <p:spPr>
          <a:xfrm>
            <a:off x="515258" y="34047"/>
            <a:ext cx="8628742" cy="430887"/>
          </a:xfrm>
          <a:prstGeom prst="rect">
            <a:avLst/>
          </a:prstGeom>
          <a:noFill/>
          <a:ln>
            <a:noFill/>
          </a:ln>
        </p:spPr>
        <p:txBody>
          <a:bodyPr wrap="square" rtlCol="0">
            <a:spAutoFit/>
          </a:bodyPr>
          <a:lstStyle/>
          <a:p>
            <a:r>
              <a:rPr lang="en-GB" sz="2200" b="1" dirty="0">
                <a:solidFill>
                  <a:schemeClr val="accent4">
                    <a:lumMod val="75000"/>
                  </a:schemeClr>
                </a:solidFill>
                <a:latin typeface="+mj-lt"/>
                <a:cs typeface="Calibri" panose="020F0502020204030204" pitchFamily="34" charset="0"/>
              </a:rPr>
              <a:t>Section II</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975" y="707998"/>
            <a:ext cx="4142625" cy="4139286"/>
          </a:xfrm>
          <a:prstGeom prst="rect">
            <a:avLst/>
          </a:prstGeom>
        </p:spPr>
      </p:pic>
      <p:grpSp>
        <p:nvGrpSpPr>
          <p:cNvPr id="11" name="Group 10"/>
          <p:cNvGrpSpPr/>
          <p:nvPr/>
        </p:nvGrpSpPr>
        <p:grpSpPr>
          <a:xfrm>
            <a:off x="5438856" y="1035889"/>
            <a:ext cx="2931888" cy="3823308"/>
            <a:chOff x="5438856" y="1035889"/>
            <a:chExt cx="2931888" cy="3823308"/>
          </a:xfrm>
        </p:grpSpPr>
        <p:grpSp>
          <p:nvGrpSpPr>
            <p:cNvPr id="12" name="Group 11"/>
            <p:cNvGrpSpPr/>
            <p:nvPr/>
          </p:nvGrpSpPr>
          <p:grpSpPr>
            <a:xfrm>
              <a:off x="5438856" y="1035889"/>
              <a:ext cx="2931888" cy="3823308"/>
              <a:chOff x="5438856" y="1035889"/>
              <a:chExt cx="2931888" cy="3823308"/>
            </a:xfrm>
          </p:grpSpPr>
          <p:grpSp>
            <p:nvGrpSpPr>
              <p:cNvPr id="14" name="Group 13"/>
              <p:cNvGrpSpPr/>
              <p:nvPr/>
            </p:nvGrpSpPr>
            <p:grpSpPr>
              <a:xfrm>
                <a:off x="5438856" y="1035889"/>
                <a:ext cx="2931888" cy="3823308"/>
                <a:chOff x="5297712" y="741377"/>
                <a:chExt cx="2931888" cy="3823308"/>
              </a:xfrm>
            </p:grpSpPr>
            <p:sp>
              <p:nvSpPr>
                <p:cNvPr id="16" name="Rectangle 15"/>
                <p:cNvSpPr/>
                <p:nvPr/>
              </p:nvSpPr>
              <p:spPr>
                <a:xfrm>
                  <a:off x="5297714" y="1258214"/>
                  <a:ext cx="2931886" cy="3306471"/>
                </a:xfrm>
                <a:prstGeom prst="rect">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 dirty="0">
                      <a:latin typeface="Arial" panose="020B0604020202020204" pitchFamily="34" charset="0"/>
                      <a:cs typeface="Arial" panose="020B0604020202020204" pitchFamily="34" charset="0"/>
                    </a:rPr>
                    <a:t>http://whc.unesco.org/include/tool_video.cfm?youtubeid=iiSFmP-InWw</a:t>
                  </a:r>
                </a:p>
              </p:txBody>
            </p:sp>
            <p:sp>
              <p:nvSpPr>
                <p:cNvPr id="17" name="TextBox 16"/>
                <p:cNvSpPr txBox="1"/>
                <p:nvPr/>
              </p:nvSpPr>
              <p:spPr>
                <a:xfrm>
                  <a:off x="5297712" y="1367427"/>
                  <a:ext cx="2931887" cy="2931572"/>
                </a:xfrm>
                <a:prstGeom prst="rect">
                  <a:avLst/>
                </a:prstGeom>
                <a:noFill/>
              </p:spPr>
              <p:txBody>
                <a:bodyPr wrap="square" rtlCol="0">
                  <a:spAutoFit/>
                </a:bodyPr>
                <a:lstStyle/>
                <a:p>
                  <a:pPr algn="ctr">
                    <a:lnSpc>
                      <a:spcPct val="150000"/>
                    </a:lnSpc>
                  </a:pPr>
                  <a:r>
                    <a:rPr lang="en-GB" sz="900" dirty="0">
                      <a:latin typeface="+mj-lt"/>
                    </a:rPr>
                    <a:t>Outstanding Universal Value is defined in the Operational Guidelines for the Implementation of the World Heritage Convention as the</a:t>
                  </a:r>
                </a:p>
                <a:p>
                  <a:pPr algn="ctr">
                    <a:lnSpc>
                      <a:spcPct val="150000"/>
                    </a:lnSpc>
                  </a:pPr>
                  <a:r>
                    <a:rPr lang="en-GB" sz="900" dirty="0">
                      <a:latin typeface="+mj-lt"/>
                    </a:rPr>
                    <a:t> </a:t>
                  </a:r>
                  <a:r>
                    <a:rPr lang="en-GB" sz="1200" i="1" dirty="0">
                      <a:latin typeface="+mj-lt"/>
                    </a:rPr>
                    <a:t>"cultural and/or natural significance which is so exceptional as to transcend national boundaries and to be of common importance for present and future generations of all humanity. As such, the permanent protection of this heritage is of the highest importance to the international community as a whole”.</a:t>
                  </a:r>
                  <a:endParaRPr lang="en-US" sz="1200" i="1" dirty="0">
                    <a:latin typeface="+mj-lt"/>
                  </a:endParaRPr>
                </a:p>
              </p:txBody>
            </p:sp>
            <p:sp>
              <p:nvSpPr>
                <p:cNvPr id="18" name="Rectangle 17"/>
                <p:cNvSpPr/>
                <p:nvPr/>
              </p:nvSpPr>
              <p:spPr>
                <a:xfrm>
                  <a:off x="5297714" y="741377"/>
                  <a:ext cx="2931886" cy="482064"/>
                </a:xfrm>
                <a:prstGeom prst="rect">
                  <a:avLst/>
                </a:prstGeom>
                <a:solidFill>
                  <a:schemeClr val="bg1">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6088"/>
                  <a:r>
                    <a:rPr lang="en-GB" sz="1200" b="1" dirty="0">
                      <a:solidFill>
                        <a:schemeClr val="bg1"/>
                      </a:solidFill>
                      <a:latin typeface="Calibri" panose="020F0502020204030204" pitchFamily="34" charset="0"/>
                      <a:cs typeface="Calibri" panose="020F0502020204030204" pitchFamily="34" charset="0"/>
                    </a:rPr>
                    <a:t>Outstanding Universal Value</a:t>
                  </a:r>
                  <a:endParaRPr lang="en-US" sz="1200" b="1" dirty="0">
                    <a:solidFill>
                      <a:schemeClr val="bg1"/>
                    </a:solidFill>
                    <a:latin typeface="Calibri" panose="020F0502020204030204" pitchFamily="34" charset="0"/>
                    <a:cs typeface="Calibri" panose="020F0502020204030204" pitchFamily="34" charset="0"/>
                  </a:endParaRPr>
                </a:p>
              </p:txBody>
            </p:sp>
          </p:grpSp>
          <p:sp>
            <p:nvSpPr>
              <p:cNvPr id="15" name="Rectangle 14"/>
              <p:cNvSpPr/>
              <p:nvPr/>
            </p:nvSpPr>
            <p:spPr>
              <a:xfrm>
                <a:off x="7453428" y="4495522"/>
                <a:ext cx="917316" cy="230832"/>
              </a:xfrm>
              <a:prstGeom prst="rect">
                <a:avLst/>
              </a:prstGeom>
            </p:spPr>
            <p:txBody>
              <a:bodyPr wrap="square">
                <a:spAutoFit/>
              </a:bodyPr>
              <a:lstStyle/>
              <a:p>
                <a:r>
                  <a:rPr lang="en-GB" sz="900" i="1" dirty="0">
                    <a:latin typeface="+mj-lt"/>
                  </a:rPr>
                  <a:t>(para. 49)</a:t>
                </a:r>
                <a:endParaRPr lang="en-US" sz="900" i="1" dirty="0">
                  <a:latin typeface="+mj-lt"/>
                </a:endParaRPr>
              </a:p>
            </p:txBody>
          </p:sp>
        </p:grpSp>
        <p:pic>
          <p:nvPicPr>
            <p:cNvPr id="13" name="Picture 12"/>
            <p:cNvPicPr>
              <a:picLocks noChangeAspect="1"/>
            </p:cNvPicPr>
            <p:nvPr/>
          </p:nvPicPr>
          <p:blipFill>
            <a:blip r:embed="rId4"/>
            <a:stretch>
              <a:fillRect/>
            </a:stretch>
          </p:blipFill>
          <p:spPr>
            <a:xfrm>
              <a:off x="5527456" y="1087890"/>
              <a:ext cx="374344" cy="371648"/>
            </a:xfrm>
            <a:prstGeom prst="rect">
              <a:avLst/>
            </a:prstGeom>
          </p:spPr>
        </p:pic>
      </p:grpSp>
    </p:spTree>
    <p:extLst>
      <p:ext uri="{BB962C8B-B14F-4D97-AF65-F5344CB8AC3E}">
        <p14:creationId xmlns:p14="http://schemas.microsoft.com/office/powerpoint/2010/main" val="11356844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rotWithShape="1">
          <a:blip r:embed="rId3"/>
          <a:srcRect l="34080" t="11106" r="31526" b="19569"/>
          <a:stretch/>
        </p:blipFill>
        <p:spPr bwMode="auto">
          <a:xfrm>
            <a:off x="5521887" y="869795"/>
            <a:ext cx="2901001" cy="3753370"/>
          </a:xfrm>
          <a:prstGeom prst="rect">
            <a:avLst/>
          </a:prstGeom>
          <a:ln>
            <a:noFill/>
          </a:ln>
          <a:extLst>
            <a:ext uri="{53640926-AAD7-44D8-BBD7-CCE9431645EC}">
              <a14:shadowObscured xmlns:a14="http://schemas.microsoft.com/office/drawing/2010/main"/>
            </a:ext>
          </a:extLst>
        </p:spPr>
      </p:pic>
      <p:pic>
        <p:nvPicPr>
          <p:cNvPr id="9" name="Picture 8"/>
          <p:cNvPicPr/>
          <p:nvPr/>
        </p:nvPicPr>
        <p:blipFill rotWithShape="1">
          <a:blip r:embed="rId4"/>
          <a:srcRect l="33024" t="20162" r="30561" b="20865"/>
          <a:stretch/>
        </p:blipFill>
        <p:spPr bwMode="auto">
          <a:xfrm>
            <a:off x="625584" y="936163"/>
            <a:ext cx="4258650" cy="4037281"/>
          </a:xfrm>
          <a:prstGeom prst="rect">
            <a:avLst/>
          </a:prstGeom>
          <a:ln>
            <a:noFill/>
          </a:ln>
          <a:extLst>
            <a:ext uri="{53640926-AAD7-44D8-BBD7-CCE9431645EC}">
              <a14:shadowObscured xmlns:a14="http://schemas.microsoft.com/office/drawing/2010/main"/>
            </a:ext>
          </a:extLst>
        </p:spPr>
      </p:pic>
      <p:cxnSp>
        <p:nvCxnSpPr>
          <p:cNvPr id="3" name="Elbow Connector 2"/>
          <p:cNvCxnSpPr/>
          <p:nvPr/>
        </p:nvCxnSpPr>
        <p:spPr>
          <a:xfrm flipV="1">
            <a:off x="1708171" y="887571"/>
            <a:ext cx="3702205" cy="97184"/>
          </a:xfrm>
          <a:prstGeom prst="bentConnector3">
            <a:avLst>
              <a:gd name="adj1" fmla="val 20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7" name="CasellaDiTesto 1"/>
          <p:cNvSpPr txBox="1"/>
          <p:nvPr/>
        </p:nvSpPr>
        <p:spPr>
          <a:xfrm>
            <a:off x="543251" y="408299"/>
            <a:ext cx="8628742" cy="338554"/>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latin typeface="+mn-ea"/>
                <a:cs typeface="Calibri Light" panose="020F0302020204030204" pitchFamily="34" charset="0"/>
              </a:rPr>
              <a:t>第</a:t>
            </a:r>
            <a:r>
              <a:rPr lang="en-US" altLang="zh-CN" sz="1600" b="1" dirty="0">
                <a:solidFill>
                  <a:schemeClr val="accent3">
                    <a:lumMod val="50000"/>
                  </a:schemeClr>
                </a:solidFill>
                <a:latin typeface="+mn-ea"/>
                <a:cs typeface="Calibri Light" panose="020F0302020204030204" pitchFamily="34" charset="0"/>
              </a:rPr>
              <a:t>3</a:t>
            </a:r>
            <a:r>
              <a:rPr lang="zh-CN" altLang="en-US" sz="1600" b="1" dirty="0">
                <a:solidFill>
                  <a:schemeClr val="accent3">
                    <a:lumMod val="50000"/>
                  </a:schemeClr>
                </a:solidFill>
                <a:latin typeface="+mn-ea"/>
                <a:cs typeface="Calibri Light" panose="020F0302020204030204" pitchFamily="34" charset="0"/>
              </a:rPr>
              <a:t>章</a:t>
            </a:r>
            <a:r>
              <a:rPr lang="en-US" sz="1600" b="1" dirty="0">
                <a:solidFill>
                  <a:schemeClr val="accent3">
                    <a:lumMod val="50000"/>
                  </a:schemeClr>
                </a:solidFill>
                <a:latin typeface="+mn-ea"/>
                <a:cs typeface="Calibri Light" panose="020F0302020204030204" pitchFamily="34" charset="0"/>
              </a:rPr>
              <a:t>: </a:t>
            </a:r>
            <a:r>
              <a:rPr lang="zh-CN" altLang="en-US" sz="1600" b="1" dirty="0">
                <a:solidFill>
                  <a:schemeClr val="accent3">
                    <a:lumMod val="50000"/>
                  </a:schemeClr>
                </a:solidFill>
                <a:latin typeface="+mn-ea"/>
                <a:cs typeface="Calibri Light" panose="020F0302020204030204" pitchFamily="34" charset="0"/>
              </a:rPr>
              <a:t>突出普遍价值声明 </a:t>
            </a:r>
            <a:r>
              <a:rPr lang="en-GB" sz="1600" dirty="0">
                <a:solidFill>
                  <a:schemeClr val="accent3">
                    <a:lumMod val="50000"/>
                  </a:schemeClr>
                </a:solidFill>
                <a:latin typeface="+mn-ea"/>
                <a:cs typeface="Calibri Light" panose="020F0302020204030204" pitchFamily="34" charset="0"/>
              </a:rPr>
              <a:t>– </a:t>
            </a:r>
            <a:r>
              <a:rPr lang="zh-CN" altLang="en-US" sz="1600" dirty="0">
                <a:solidFill>
                  <a:schemeClr val="accent3">
                    <a:lumMod val="50000"/>
                  </a:schemeClr>
                </a:solidFill>
                <a:latin typeface="+mn-ea"/>
                <a:cs typeface="Calibri Light" panose="020F0302020204030204" pitchFamily="34" charset="0"/>
              </a:rPr>
              <a:t>价值特征要素认定</a:t>
            </a:r>
            <a:r>
              <a:rPr lang="en-GB" sz="1600" dirty="0">
                <a:solidFill>
                  <a:schemeClr val="accent3">
                    <a:lumMod val="50000"/>
                  </a:schemeClr>
                </a:solidFill>
                <a:latin typeface="+mn-ea"/>
                <a:cs typeface="Calibri Light" panose="020F0302020204030204" pitchFamily="34" charset="0"/>
              </a:rPr>
              <a:t> </a:t>
            </a:r>
          </a:p>
        </p:txBody>
      </p:sp>
      <p:sp>
        <p:nvSpPr>
          <p:cNvPr id="11" name="CasellaDiTesto 1"/>
          <p:cNvSpPr txBox="1"/>
          <p:nvPr/>
        </p:nvSpPr>
        <p:spPr>
          <a:xfrm>
            <a:off x="515258" y="34047"/>
            <a:ext cx="8628742" cy="430887"/>
          </a:xfrm>
          <a:prstGeom prst="rect">
            <a:avLst/>
          </a:prstGeom>
          <a:noFill/>
          <a:ln>
            <a:noFill/>
          </a:ln>
        </p:spPr>
        <p:txBody>
          <a:bodyPr wrap="square" rtlCol="0">
            <a:spAutoFit/>
          </a:bodyPr>
          <a:lstStyle/>
          <a:p>
            <a:r>
              <a:rPr lang="zh-CN" altLang="en-US" sz="2200" b="1" dirty="0">
                <a:solidFill>
                  <a:schemeClr val="accent4">
                    <a:lumMod val="75000"/>
                  </a:schemeClr>
                </a:solidFill>
                <a:cs typeface="Calibri" panose="020F0502020204030204" pitchFamily="34" charset="0"/>
              </a:rPr>
              <a:t>第二部分</a:t>
            </a:r>
            <a:endParaRPr lang="en-GB" sz="2200" b="1" dirty="0">
              <a:solidFill>
                <a:schemeClr val="accent4">
                  <a:lumMod val="75000"/>
                </a:schemeClr>
              </a:solidFill>
              <a:cs typeface="Calibri" panose="020F0502020204030204" pitchFamily="34" charset="0"/>
            </a:endParaRPr>
          </a:p>
        </p:txBody>
      </p:sp>
    </p:spTree>
    <p:extLst>
      <p:ext uri="{BB962C8B-B14F-4D97-AF65-F5344CB8AC3E}">
        <p14:creationId xmlns:p14="http://schemas.microsoft.com/office/powerpoint/2010/main" val="39280306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rotWithShape="1">
          <a:blip r:embed="rId3"/>
          <a:srcRect l="34080" t="11106" r="31526" b="19569"/>
          <a:stretch/>
        </p:blipFill>
        <p:spPr bwMode="auto">
          <a:xfrm>
            <a:off x="5521887" y="869795"/>
            <a:ext cx="2901001" cy="3753370"/>
          </a:xfrm>
          <a:prstGeom prst="rect">
            <a:avLst/>
          </a:prstGeom>
          <a:ln>
            <a:noFill/>
          </a:ln>
          <a:extLst>
            <a:ext uri="{53640926-AAD7-44D8-BBD7-CCE9431645EC}">
              <a14:shadowObscured xmlns:a14="http://schemas.microsoft.com/office/drawing/2010/main"/>
            </a:ext>
          </a:extLst>
        </p:spPr>
      </p:pic>
      <p:pic>
        <p:nvPicPr>
          <p:cNvPr id="9" name="Picture 8"/>
          <p:cNvPicPr/>
          <p:nvPr/>
        </p:nvPicPr>
        <p:blipFill rotWithShape="1">
          <a:blip r:embed="rId4"/>
          <a:srcRect l="33024" t="20162" r="30561" b="20865"/>
          <a:stretch/>
        </p:blipFill>
        <p:spPr bwMode="auto">
          <a:xfrm>
            <a:off x="625584" y="936163"/>
            <a:ext cx="4258650" cy="4037281"/>
          </a:xfrm>
          <a:prstGeom prst="rect">
            <a:avLst/>
          </a:prstGeom>
          <a:ln>
            <a:noFill/>
          </a:ln>
          <a:extLst>
            <a:ext uri="{53640926-AAD7-44D8-BBD7-CCE9431645EC}">
              <a14:shadowObscured xmlns:a14="http://schemas.microsoft.com/office/drawing/2010/main"/>
            </a:ext>
          </a:extLst>
        </p:spPr>
      </p:pic>
      <p:cxnSp>
        <p:nvCxnSpPr>
          <p:cNvPr id="3" name="Elbow Connector 2"/>
          <p:cNvCxnSpPr/>
          <p:nvPr/>
        </p:nvCxnSpPr>
        <p:spPr>
          <a:xfrm flipV="1">
            <a:off x="1708171" y="887571"/>
            <a:ext cx="3702205" cy="97184"/>
          </a:xfrm>
          <a:prstGeom prst="bentConnector3">
            <a:avLst>
              <a:gd name="adj1" fmla="val 20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7" name="CasellaDiTesto 1"/>
          <p:cNvSpPr txBox="1"/>
          <p:nvPr/>
        </p:nvSpPr>
        <p:spPr>
          <a:xfrm>
            <a:off x="515258" y="408299"/>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Chapter 3: </a:t>
            </a:r>
            <a:r>
              <a:rPr lang="en-GB" sz="1400" b="1" dirty="0">
                <a:solidFill>
                  <a:schemeClr val="accent3">
                    <a:lumMod val="50000"/>
                  </a:schemeClr>
                </a:solidFill>
                <a:cs typeface="Calibri Light" panose="020F0302020204030204" pitchFamily="34" charset="0"/>
              </a:rPr>
              <a:t>Statement of Outstanding Universal Value </a:t>
            </a:r>
            <a:r>
              <a:rPr lang="en-GB" sz="1400" dirty="0">
                <a:solidFill>
                  <a:schemeClr val="accent3">
                    <a:lumMod val="50000"/>
                  </a:schemeClr>
                </a:solidFill>
                <a:cs typeface="Calibri Light" panose="020F0302020204030204" pitchFamily="34" charset="0"/>
              </a:rPr>
              <a:t>– Identifying attributes</a:t>
            </a:r>
          </a:p>
        </p:txBody>
      </p:sp>
      <p:sp>
        <p:nvSpPr>
          <p:cNvPr id="11" name="CasellaDiTesto 1"/>
          <p:cNvSpPr txBox="1"/>
          <p:nvPr/>
        </p:nvSpPr>
        <p:spPr>
          <a:xfrm>
            <a:off x="515258" y="34047"/>
            <a:ext cx="8628742" cy="430887"/>
          </a:xfrm>
          <a:prstGeom prst="rect">
            <a:avLst/>
          </a:prstGeom>
          <a:noFill/>
          <a:ln>
            <a:noFill/>
          </a:ln>
        </p:spPr>
        <p:txBody>
          <a:bodyPr wrap="square" rtlCol="0">
            <a:spAutoFit/>
          </a:bodyPr>
          <a:lstStyle/>
          <a:p>
            <a:r>
              <a:rPr lang="en-GB" sz="2200" b="1" dirty="0">
                <a:solidFill>
                  <a:schemeClr val="accent4">
                    <a:lumMod val="75000"/>
                  </a:schemeClr>
                </a:solidFill>
                <a:latin typeface="+mj-lt"/>
                <a:cs typeface="Calibri" panose="020F0502020204030204" pitchFamily="34" charset="0"/>
              </a:rPr>
              <a:t>Section II</a:t>
            </a:r>
          </a:p>
        </p:txBody>
      </p:sp>
    </p:spTree>
    <p:extLst>
      <p:ext uri="{BB962C8B-B14F-4D97-AF65-F5344CB8AC3E}">
        <p14:creationId xmlns:p14="http://schemas.microsoft.com/office/powerpoint/2010/main" val="35765237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3"/>
          <a:srcRect l="28136" t="31490" r="24730" b="15267"/>
          <a:stretch/>
        </p:blipFill>
        <p:spPr bwMode="auto">
          <a:xfrm>
            <a:off x="698904" y="716076"/>
            <a:ext cx="6207565" cy="4093151"/>
          </a:xfrm>
          <a:prstGeom prst="rect">
            <a:avLst/>
          </a:prstGeom>
          <a:ln>
            <a:noFill/>
          </a:ln>
          <a:extLst>
            <a:ext uri="{53640926-AAD7-44D8-BBD7-CCE9431645EC}">
              <a14:shadowObscured xmlns:a14="http://schemas.microsoft.com/office/drawing/2010/main"/>
            </a:ext>
          </a:extLst>
        </p:spPr>
      </p:pic>
      <p:sp>
        <p:nvSpPr>
          <p:cNvPr id="6" name="CasellaDiTesto 1"/>
          <p:cNvSpPr txBox="1"/>
          <p:nvPr/>
        </p:nvSpPr>
        <p:spPr>
          <a:xfrm>
            <a:off x="515258" y="34047"/>
            <a:ext cx="8628742" cy="430887"/>
          </a:xfrm>
          <a:prstGeom prst="rect">
            <a:avLst/>
          </a:prstGeom>
          <a:noFill/>
          <a:ln>
            <a:noFill/>
          </a:ln>
        </p:spPr>
        <p:txBody>
          <a:bodyPr wrap="square" rtlCol="0">
            <a:spAutoFit/>
          </a:bodyPr>
          <a:lstStyle/>
          <a:p>
            <a:r>
              <a:rPr lang="zh-CN" altLang="en-US" sz="2200" b="1" dirty="0">
                <a:solidFill>
                  <a:schemeClr val="accent4">
                    <a:lumMod val="75000"/>
                  </a:schemeClr>
                </a:solidFill>
                <a:cs typeface="Calibri" panose="020F0502020204030204" pitchFamily="34" charset="0"/>
              </a:rPr>
              <a:t>第二部分</a:t>
            </a:r>
            <a:endParaRPr lang="en-GB" sz="2200" b="1" dirty="0">
              <a:solidFill>
                <a:schemeClr val="accent4">
                  <a:lumMod val="75000"/>
                </a:schemeClr>
              </a:solidFill>
              <a:cs typeface="Calibri" panose="020F0502020204030204" pitchFamily="34" charset="0"/>
            </a:endParaRPr>
          </a:p>
        </p:txBody>
      </p:sp>
      <p:sp>
        <p:nvSpPr>
          <p:cNvPr id="8" name="CasellaDiTesto 1"/>
          <p:cNvSpPr txBox="1"/>
          <p:nvPr/>
        </p:nvSpPr>
        <p:spPr>
          <a:xfrm>
            <a:off x="533920" y="408299"/>
            <a:ext cx="8628742" cy="338554"/>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latin typeface="+mn-ea"/>
                <a:cs typeface="Calibri Light" panose="020F0302020204030204" pitchFamily="34" charset="0"/>
              </a:rPr>
              <a:t>第</a:t>
            </a:r>
            <a:r>
              <a:rPr lang="en-US" altLang="zh-CN" sz="1600" b="1" dirty="0">
                <a:solidFill>
                  <a:schemeClr val="accent3">
                    <a:lumMod val="50000"/>
                  </a:schemeClr>
                </a:solidFill>
                <a:latin typeface="+mn-ea"/>
                <a:cs typeface="Calibri Light" panose="020F0302020204030204" pitchFamily="34" charset="0"/>
              </a:rPr>
              <a:t>3</a:t>
            </a:r>
            <a:r>
              <a:rPr lang="zh-CN" altLang="en-US" sz="1600" b="1" dirty="0">
                <a:solidFill>
                  <a:schemeClr val="accent3">
                    <a:lumMod val="50000"/>
                  </a:schemeClr>
                </a:solidFill>
                <a:latin typeface="+mn-ea"/>
                <a:cs typeface="Calibri Light" panose="020F0302020204030204" pitchFamily="34" charset="0"/>
              </a:rPr>
              <a:t>章</a:t>
            </a:r>
            <a:r>
              <a:rPr lang="en-US" sz="1600" b="1" dirty="0">
                <a:solidFill>
                  <a:schemeClr val="accent3">
                    <a:lumMod val="50000"/>
                  </a:schemeClr>
                </a:solidFill>
                <a:latin typeface="+mn-ea"/>
                <a:cs typeface="Calibri Light" panose="020F0302020204030204" pitchFamily="34" charset="0"/>
              </a:rPr>
              <a:t>: </a:t>
            </a:r>
            <a:r>
              <a:rPr lang="zh-CN" altLang="en-US" sz="1600" b="1" dirty="0">
                <a:solidFill>
                  <a:schemeClr val="accent3">
                    <a:lumMod val="50000"/>
                  </a:schemeClr>
                </a:solidFill>
                <a:latin typeface="+mn-ea"/>
                <a:cs typeface="Calibri Light" panose="020F0302020204030204" pitchFamily="34" charset="0"/>
              </a:rPr>
              <a:t>突出普遍价值声明 </a:t>
            </a:r>
            <a:r>
              <a:rPr lang="en-GB" sz="1600" dirty="0">
                <a:solidFill>
                  <a:schemeClr val="accent3">
                    <a:lumMod val="50000"/>
                  </a:schemeClr>
                </a:solidFill>
                <a:latin typeface="+mn-ea"/>
                <a:cs typeface="Calibri Light" panose="020F0302020204030204" pitchFamily="34" charset="0"/>
              </a:rPr>
              <a:t>– </a:t>
            </a:r>
            <a:r>
              <a:rPr lang="zh-CN" altLang="en-US" sz="1600" dirty="0">
                <a:solidFill>
                  <a:schemeClr val="accent3">
                    <a:lumMod val="50000"/>
                  </a:schemeClr>
                </a:solidFill>
                <a:latin typeface="+mn-ea"/>
                <a:cs typeface="Calibri Light" panose="020F0302020204030204" pitchFamily="34" charset="0"/>
              </a:rPr>
              <a:t>价值特征要素认定</a:t>
            </a:r>
            <a:r>
              <a:rPr lang="en-GB" sz="1600" dirty="0">
                <a:solidFill>
                  <a:schemeClr val="accent3">
                    <a:lumMod val="50000"/>
                  </a:schemeClr>
                </a:solidFill>
                <a:latin typeface="+mn-ea"/>
                <a:cs typeface="Calibri Light" panose="020F0302020204030204" pitchFamily="34" charset="0"/>
              </a:rPr>
              <a:t> </a:t>
            </a:r>
          </a:p>
        </p:txBody>
      </p:sp>
      <p:sp>
        <p:nvSpPr>
          <p:cNvPr id="2" name="文本框 1">
            <a:extLst>
              <a:ext uri="{FF2B5EF4-FFF2-40B4-BE49-F238E27FC236}">
                <a16:creationId xmlns:a16="http://schemas.microsoft.com/office/drawing/2014/main" id="{0EB514EB-F8FC-49DE-8FD1-A67ABD1664C0}"/>
              </a:ext>
            </a:extLst>
          </p:cNvPr>
          <p:cNvSpPr txBox="1"/>
          <p:nvPr/>
        </p:nvSpPr>
        <p:spPr>
          <a:xfrm>
            <a:off x="5855174" y="997995"/>
            <a:ext cx="3043166" cy="4124206"/>
          </a:xfrm>
          <a:prstGeom prst="rect">
            <a:avLst/>
          </a:prstGeom>
          <a:noFill/>
        </p:spPr>
        <p:txBody>
          <a:bodyPr wrap="square" rtlCol="0">
            <a:spAutoFit/>
          </a:bodyPr>
          <a:lstStyle/>
          <a:p>
            <a:r>
              <a:rPr lang="zh-CN" altLang="en-US" sz="1000" b="1" dirty="0">
                <a:solidFill>
                  <a:schemeClr val="accent1">
                    <a:lumMod val="75000"/>
                  </a:schemeClr>
                </a:solidFill>
              </a:rPr>
              <a:t>价值特征要素</a:t>
            </a:r>
            <a:endParaRPr lang="en-US" altLang="zh-CN" sz="1000" b="1" dirty="0">
              <a:solidFill>
                <a:schemeClr val="accent1">
                  <a:lumMod val="75000"/>
                </a:schemeClr>
              </a:solidFill>
            </a:endParaRPr>
          </a:p>
          <a:p>
            <a:r>
              <a:rPr lang="zh-CN" altLang="en-US" sz="900" dirty="0"/>
              <a:t>根据</a:t>
            </a:r>
            <a:r>
              <a:rPr lang="en-US" altLang="zh-CN" sz="900" dirty="0"/>
              <a:t>《</a:t>
            </a:r>
            <a:r>
              <a:rPr lang="zh-CN" altLang="en-US" sz="900" dirty="0"/>
              <a:t>世界遗产申报筹备</a:t>
            </a:r>
            <a:r>
              <a:rPr lang="en-US" altLang="zh-CN" sz="900" dirty="0"/>
              <a:t>》</a:t>
            </a:r>
            <a:r>
              <a:rPr lang="zh-CN" altLang="en-US" sz="900" dirty="0"/>
              <a:t>资源手册，价值特征要素是包括遗产所具备的与突出的普遍价值有关的或表现突出的普遍价值的各个方面。属性既可以是物质的，也可是非物质的。</a:t>
            </a:r>
            <a:r>
              <a:rPr lang="en-US" altLang="zh-CN" sz="900" dirty="0"/>
              <a:t>《</a:t>
            </a:r>
            <a:r>
              <a:rPr lang="zh-CN" altLang="en-US" sz="900" dirty="0"/>
              <a:t>操作指南</a:t>
            </a:r>
            <a:r>
              <a:rPr lang="en-US" altLang="zh-CN" sz="900" dirty="0"/>
              <a:t>》</a:t>
            </a:r>
            <a:r>
              <a:rPr lang="zh-CN" altLang="en-US" sz="900" dirty="0"/>
              <a:t>中指出了可能与突出的普遍价值相关的属性的范围，包括：</a:t>
            </a:r>
            <a:endParaRPr lang="en-US" altLang="zh-CN" sz="900" dirty="0"/>
          </a:p>
          <a:p>
            <a:pPr marL="171450" indent="-171450">
              <a:buFont typeface="Arial" panose="020B0604020202020204" pitchFamily="34" charset="0"/>
              <a:buChar char="•"/>
            </a:pPr>
            <a:r>
              <a:rPr lang="zh-CN" altLang="en-US" sz="900" dirty="0"/>
              <a:t>外形与设计</a:t>
            </a:r>
            <a:endParaRPr lang="en-US" altLang="zh-CN" sz="900" dirty="0"/>
          </a:p>
          <a:p>
            <a:pPr marL="171450" indent="-171450">
              <a:buFont typeface="Arial" panose="020B0604020202020204" pitchFamily="34" charset="0"/>
              <a:buChar char="•"/>
            </a:pPr>
            <a:r>
              <a:rPr lang="zh-CN" altLang="en-US" sz="900" dirty="0"/>
              <a:t>材料与材质</a:t>
            </a:r>
            <a:endParaRPr lang="en-US" altLang="zh-CN" sz="900" dirty="0"/>
          </a:p>
          <a:p>
            <a:pPr marL="171450" indent="-171450">
              <a:buFont typeface="Arial" panose="020B0604020202020204" pitchFamily="34" charset="0"/>
              <a:buChar char="•"/>
            </a:pPr>
            <a:r>
              <a:rPr lang="zh-CN" altLang="en-US" sz="900" dirty="0"/>
              <a:t>用途与功能</a:t>
            </a:r>
            <a:endParaRPr lang="en-US" altLang="zh-CN" sz="900" dirty="0"/>
          </a:p>
          <a:p>
            <a:pPr marL="171450" indent="-171450">
              <a:buFont typeface="Arial" panose="020B0604020202020204" pitchFamily="34" charset="0"/>
              <a:buChar char="•"/>
            </a:pPr>
            <a:r>
              <a:rPr lang="zh-CN" altLang="en-US" sz="900" dirty="0"/>
              <a:t>传统、技术和管理体系</a:t>
            </a:r>
            <a:endParaRPr lang="en-US" altLang="zh-CN" sz="900" dirty="0"/>
          </a:p>
          <a:p>
            <a:pPr marL="171450" indent="-171450">
              <a:buFont typeface="Arial" panose="020B0604020202020204" pitchFamily="34" charset="0"/>
              <a:buChar char="•"/>
            </a:pPr>
            <a:r>
              <a:rPr lang="zh-CN" altLang="en-US" sz="900" dirty="0"/>
              <a:t>位置和环境</a:t>
            </a:r>
            <a:endParaRPr lang="en-US" altLang="zh-CN" sz="900" dirty="0"/>
          </a:p>
          <a:p>
            <a:pPr marL="171450" indent="-171450">
              <a:buFont typeface="Arial" panose="020B0604020202020204" pitchFamily="34" charset="0"/>
              <a:buChar char="•"/>
            </a:pPr>
            <a:r>
              <a:rPr lang="zh-CN" altLang="en-US" sz="900" dirty="0"/>
              <a:t>语言和其它形式的非物质遗产</a:t>
            </a:r>
            <a:endParaRPr lang="en-US" altLang="zh-CN" sz="900" dirty="0"/>
          </a:p>
          <a:p>
            <a:pPr marL="171450" indent="-171450">
              <a:buFont typeface="Arial" panose="020B0604020202020204" pitchFamily="34" charset="0"/>
              <a:buChar char="•"/>
            </a:pPr>
            <a:r>
              <a:rPr lang="zh-CN" altLang="en-US" sz="900" dirty="0"/>
              <a:t>精神与感觉（第</a:t>
            </a:r>
            <a:r>
              <a:rPr lang="en-US" altLang="zh-CN" sz="900" dirty="0"/>
              <a:t>82</a:t>
            </a:r>
            <a:r>
              <a:rPr lang="zh-CN" altLang="en-US" sz="900" dirty="0"/>
              <a:t>段）</a:t>
            </a:r>
            <a:endParaRPr lang="en-US" altLang="zh-CN" sz="900" dirty="0"/>
          </a:p>
          <a:p>
            <a:r>
              <a:rPr lang="zh-CN" altLang="en-US" sz="900" dirty="0"/>
              <a:t>这一列表是一个指导。重点是遗产地的价值特征要素应该从突出普遍价值和列入理由出发。价值特征要素必须明确，因为它与理解遗产的真实性、完整性休戚相关、且是保护、保存和管理的焦点。</a:t>
            </a:r>
            <a:endParaRPr lang="en-US" altLang="zh-CN" sz="900" dirty="0"/>
          </a:p>
          <a:p>
            <a:endParaRPr lang="en-US" altLang="zh-CN" sz="900" dirty="0"/>
          </a:p>
          <a:p>
            <a:r>
              <a:rPr lang="zh-CN" altLang="en-US" sz="900" dirty="0"/>
              <a:t>对于自然遗产来说，更多的时候谈论的是“特征”，“价值特征要素”只是偶尔使用。自然遗产的价值特征要素可能包括：</a:t>
            </a:r>
            <a:endParaRPr lang="en-US" altLang="zh-CN" sz="900" dirty="0"/>
          </a:p>
          <a:p>
            <a:pPr marL="171450" indent="-171450">
              <a:buFont typeface="Arial" panose="020B0604020202020204" pitchFamily="34" charset="0"/>
              <a:buChar char="•"/>
            </a:pPr>
            <a:r>
              <a:rPr lang="zh-CN" altLang="en-US" sz="900" dirty="0"/>
              <a:t>观赏或审美意义</a:t>
            </a:r>
            <a:endParaRPr lang="en-US" altLang="zh-CN" sz="900" dirty="0"/>
          </a:p>
          <a:p>
            <a:pPr marL="171450" indent="-171450">
              <a:buFont typeface="Arial" panose="020B0604020202020204" pitchFamily="34" charset="0"/>
              <a:buChar char="•"/>
            </a:pPr>
            <a:r>
              <a:rPr lang="zh-CN" altLang="en-US" sz="900" dirty="0"/>
              <a:t>物理特征或自然栖息地的规模</a:t>
            </a:r>
          </a:p>
          <a:p>
            <a:pPr marL="171450" indent="-171450">
              <a:buFont typeface="Arial" panose="020B0604020202020204" pitchFamily="34" charset="0"/>
              <a:buChar char="•"/>
            </a:pPr>
            <a:r>
              <a:rPr lang="zh-CN" altLang="en-US" sz="900" dirty="0"/>
              <a:t>物理或生态进程的完整性</a:t>
            </a:r>
          </a:p>
          <a:p>
            <a:pPr marL="171450" indent="-171450">
              <a:buFont typeface="Arial" panose="020B0604020202020204" pitchFamily="34" charset="0"/>
              <a:buChar char="•"/>
            </a:pPr>
            <a:r>
              <a:rPr lang="zh-CN" altLang="en-US" sz="900" dirty="0"/>
              <a:t>然性以及自然系统的完整性</a:t>
            </a:r>
          </a:p>
          <a:p>
            <a:pPr marL="171450" indent="-171450">
              <a:buFont typeface="Arial" panose="020B0604020202020204" pitchFamily="34" charset="0"/>
              <a:buChar char="•"/>
            </a:pPr>
            <a:r>
              <a:rPr lang="zh-CN" altLang="en-US" sz="900" dirty="0"/>
              <a:t>珍稀物种的生存能力</a:t>
            </a:r>
          </a:p>
          <a:p>
            <a:pPr marL="171450" indent="-171450">
              <a:buFont typeface="Arial" panose="020B0604020202020204" pitchFamily="34" charset="0"/>
              <a:buChar char="•"/>
            </a:pPr>
            <a:r>
              <a:rPr lang="zh-CN" altLang="en-US" sz="900" dirty="0"/>
              <a:t>罕见性</a:t>
            </a:r>
            <a:endParaRPr lang="en-US" altLang="zh-CN" sz="900" dirty="0"/>
          </a:p>
          <a:p>
            <a:r>
              <a:rPr lang="zh-CN" altLang="en-US" sz="900" dirty="0"/>
              <a:t>来源：</a:t>
            </a:r>
            <a:r>
              <a:rPr lang="en-US" altLang="zh-CN" sz="900" dirty="0"/>
              <a:t> 《</a:t>
            </a:r>
            <a:r>
              <a:rPr lang="zh-CN" altLang="en-US" sz="900" dirty="0"/>
              <a:t>世界遗产申报筹备</a:t>
            </a:r>
            <a:r>
              <a:rPr lang="en-US" altLang="zh-CN" sz="900" dirty="0"/>
              <a:t>》</a:t>
            </a:r>
            <a:r>
              <a:rPr lang="zh-CN" altLang="en-US" sz="900" dirty="0"/>
              <a:t>资源手册（第二版，</a:t>
            </a:r>
            <a:r>
              <a:rPr lang="en-US" altLang="zh-CN" sz="900" dirty="0"/>
              <a:t>UNESCO 2011)</a:t>
            </a:r>
            <a:endParaRPr lang="en-US" altLang="zh-CN" sz="1000" dirty="0"/>
          </a:p>
        </p:txBody>
      </p:sp>
    </p:spTree>
    <p:extLst>
      <p:ext uri="{BB962C8B-B14F-4D97-AF65-F5344CB8AC3E}">
        <p14:creationId xmlns:p14="http://schemas.microsoft.com/office/powerpoint/2010/main" val="1897600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asellaDiTesto 1"/>
          <p:cNvSpPr txBox="1"/>
          <p:nvPr/>
        </p:nvSpPr>
        <p:spPr>
          <a:xfrm>
            <a:off x="515258" y="138822"/>
            <a:ext cx="8628742" cy="430887"/>
          </a:xfrm>
          <a:prstGeom prst="rect">
            <a:avLst/>
          </a:prstGeom>
          <a:noFill/>
          <a:ln>
            <a:noFill/>
          </a:ln>
        </p:spPr>
        <p:txBody>
          <a:bodyPr wrap="square" rtlCol="0">
            <a:spAutoFit/>
          </a:bodyPr>
          <a:lstStyle/>
          <a:p>
            <a:r>
              <a:rPr lang="zh-CN" altLang="en-US" sz="2200" b="1" dirty="0">
                <a:solidFill>
                  <a:srgbClr val="61A0DB"/>
                </a:solidFill>
                <a:latin typeface="+mj-lt"/>
                <a:cs typeface="Calibri" panose="020F0502020204030204" pitchFamily="34" charset="0"/>
              </a:rPr>
              <a:t>定期报告调查问卷概览</a:t>
            </a:r>
            <a:endParaRPr lang="en-GB" sz="2200" b="1" dirty="0">
              <a:solidFill>
                <a:srgbClr val="61A0DB"/>
              </a:solidFill>
              <a:latin typeface="+mj-lt"/>
              <a:cs typeface="Calibri" panose="020F0502020204030204" pitchFamily="34" charset="0"/>
            </a:endParaRPr>
          </a:p>
        </p:txBody>
      </p:sp>
      <p:pic>
        <p:nvPicPr>
          <p:cNvPr id="17" name="Picture 16"/>
          <p:cNvPicPr/>
          <p:nvPr/>
        </p:nvPicPr>
        <p:blipFill rotWithShape="1">
          <a:blip r:embed="rId3"/>
          <a:srcRect l="26602" t="4615" r="26602" b="3846"/>
          <a:stretch/>
        </p:blipFill>
        <p:spPr bwMode="auto">
          <a:xfrm>
            <a:off x="883997" y="1217252"/>
            <a:ext cx="3346032" cy="3926247"/>
          </a:xfrm>
          <a:prstGeom prst="rect">
            <a:avLst/>
          </a:prstGeom>
          <a:ln>
            <a:noFill/>
          </a:ln>
          <a:extLst>
            <a:ext uri="{53640926-AAD7-44D8-BBD7-CCE9431645EC}">
              <a14:shadowObscured xmlns:a14="http://schemas.microsoft.com/office/drawing/2010/main"/>
            </a:ext>
          </a:extLst>
        </p:spPr>
      </p:pic>
      <p:pic>
        <p:nvPicPr>
          <p:cNvPr id="18" name="Picture 17"/>
          <p:cNvPicPr/>
          <p:nvPr/>
        </p:nvPicPr>
        <p:blipFill rotWithShape="1">
          <a:blip r:embed="rId4"/>
          <a:srcRect l="26880" t="5281" r="27040" b="4654"/>
          <a:stretch/>
        </p:blipFill>
        <p:spPr bwMode="auto">
          <a:xfrm>
            <a:off x="4914855" y="1217253"/>
            <a:ext cx="3367889" cy="3926247"/>
          </a:xfrm>
          <a:prstGeom prst="rect">
            <a:avLst/>
          </a:prstGeom>
          <a:ln>
            <a:noFill/>
          </a:ln>
          <a:extLst>
            <a:ext uri="{53640926-AAD7-44D8-BBD7-CCE9431645EC}">
              <a14:shadowObscured xmlns:a14="http://schemas.microsoft.com/office/drawing/2010/main"/>
            </a:ext>
          </a:extLst>
        </p:spPr>
      </p:pic>
      <p:sp>
        <p:nvSpPr>
          <p:cNvPr id="5" name="CasellaDiTesto 1"/>
          <p:cNvSpPr txBox="1"/>
          <p:nvPr/>
        </p:nvSpPr>
        <p:spPr>
          <a:xfrm>
            <a:off x="515258" y="551018"/>
            <a:ext cx="8628742" cy="338554"/>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cs typeface="Calibri Light" panose="020F0302020204030204" pitchFamily="34" charset="0"/>
              </a:rPr>
              <a:t>在哪里可以获得调查问卷？</a:t>
            </a:r>
            <a:endParaRPr lang="en-GB" sz="1600" b="1" dirty="0">
              <a:solidFill>
                <a:schemeClr val="accent3">
                  <a:lumMod val="50000"/>
                </a:schemeClr>
              </a:solidFill>
              <a:cs typeface="Calibri Light" panose="020F0302020204030204" pitchFamily="34" charset="0"/>
            </a:endParaRPr>
          </a:p>
        </p:txBody>
      </p:sp>
    </p:spTree>
    <p:extLst>
      <p:ext uri="{BB962C8B-B14F-4D97-AF65-F5344CB8AC3E}">
        <p14:creationId xmlns:p14="http://schemas.microsoft.com/office/powerpoint/2010/main" val="3372504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3"/>
          <a:srcRect l="28136" t="31490" r="24730" b="15267"/>
          <a:stretch/>
        </p:blipFill>
        <p:spPr bwMode="auto">
          <a:xfrm>
            <a:off x="698904" y="716076"/>
            <a:ext cx="6207565" cy="4093151"/>
          </a:xfrm>
          <a:prstGeom prst="rect">
            <a:avLst/>
          </a:prstGeom>
          <a:ln>
            <a:noFill/>
          </a:ln>
          <a:extLst>
            <a:ext uri="{53640926-AAD7-44D8-BBD7-CCE9431645EC}">
              <a14:shadowObscured xmlns:a14="http://schemas.microsoft.com/office/drawing/2010/main"/>
            </a:ext>
          </a:extLst>
        </p:spPr>
      </p:pic>
      <p:sp>
        <p:nvSpPr>
          <p:cNvPr id="6" name="CasellaDiTesto 1"/>
          <p:cNvSpPr txBox="1"/>
          <p:nvPr/>
        </p:nvSpPr>
        <p:spPr>
          <a:xfrm>
            <a:off x="515258" y="34047"/>
            <a:ext cx="8628742" cy="430887"/>
          </a:xfrm>
          <a:prstGeom prst="rect">
            <a:avLst/>
          </a:prstGeom>
          <a:noFill/>
          <a:ln>
            <a:noFill/>
          </a:ln>
        </p:spPr>
        <p:txBody>
          <a:bodyPr wrap="square" rtlCol="0">
            <a:spAutoFit/>
          </a:bodyPr>
          <a:lstStyle/>
          <a:p>
            <a:r>
              <a:rPr lang="en-GB" sz="2200" b="1" dirty="0">
                <a:solidFill>
                  <a:schemeClr val="accent4">
                    <a:lumMod val="75000"/>
                  </a:schemeClr>
                </a:solidFill>
                <a:latin typeface="+mj-lt"/>
                <a:cs typeface="Calibri" panose="020F0502020204030204" pitchFamily="34" charset="0"/>
              </a:rPr>
              <a:t>Section II</a:t>
            </a:r>
          </a:p>
        </p:txBody>
      </p:sp>
      <p:sp>
        <p:nvSpPr>
          <p:cNvPr id="8" name="CasellaDiTesto 1"/>
          <p:cNvSpPr txBox="1"/>
          <p:nvPr/>
        </p:nvSpPr>
        <p:spPr>
          <a:xfrm>
            <a:off x="515258" y="408299"/>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Chapter 3: </a:t>
            </a:r>
            <a:r>
              <a:rPr lang="en-GB" sz="1400" b="1" dirty="0">
                <a:solidFill>
                  <a:schemeClr val="accent3">
                    <a:lumMod val="50000"/>
                  </a:schemeClr>
                </a:solidFill>
                <a:cs typeface="Calibri Light" panose="020F0302020204030204" pitchFamily="34" charset="0"/>
              </a:rPr>
              <a:t>Statement of Outstanding Universal Value </a:t>
            </a:r>
            <a:r>
              <a:rPr lang="en-GB" sz="1400" dirty="0">
                <a:solidFill>
                  <a:schemeClr val="accent3">
                    <a:lumMod val="50000"/>
                  </a:schemeClr>
                </a:solidFill>
                <a:cs typeface="Calibri Light" panose="020F0302020204030204" pitchFamily="34" charset="0"/>
              </a:rPr>
              <a:t>– Identifying attributes</a:t>
            </a:r>
          </a:p>
        </p:txBody>
      </p:sp>
    </p:spTree>
    <p:extLst>
      <p:ext uri="{BB962C8B-B14F-4D97-AF65-F5344CB8AC3E}">
        <p14:creationId xmlns:p14="http://schemas.microsoft.com/office/powerpoint/2010/main" val="35129205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3"/>
          <a:srcRect l="33496" t="10905" r="18981" b="5578"/>
          <a:stretch/>
        </p:blipFill>
        <p:spPr bwMode="auto">
          <a:xfrm>
            <a:off x="4255543" y="821586"/>
            <a:ext cx="4118911" cy="3877162"/>
          </a:xfrm>
          <a:prstGeom prst="rect">
            <a:avLst/>
          </a:prstGeom>
          <a:ln>
            <a:noFill/>
          </a:ln>
          <a:extLst>
            <a:ext uri="{53640926-AAD7-44D8-BBD7-CCE9431645EC}">
              <a14:shadowObscured xmlns:a14="http://schemas.microsoft.com/office/drawing/2010/main"/>
            </a:ext>
          </a:extLst>
        </p:spPr>
      </p:pic>
      <p:sp>
        <p:nvSpPr>
          <p:cNvPr id="2" name="Rectangular Callout 1"/>
          <p:cNvSpPr/>
          <p:nvPr/>
        </p:nvSpPr>
        <p:spPr>
          <a:xfrm>
            <a:off x="715225" y="1140736"/>
            <a:ext cx="2833733" cy="2127565"/>
          </a:xfrm>
          <a:prstGeom prst="wedgeRectCallout">
            <a:avLst>
              <a:gd name="adj1" fmla="val 58133"/>
              <a:gd name="adj2" fmla="val 699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根据世界遗产委员会在申遗时通过的 </a:t>
            </a:r>
            <a:r>
              <a:rPr lang="en-US" altLang="zh-CN" dirty="0"/>
              <a:t>“</a:t>
            </a:r>
            <a:r>
              <a:rPr lang="zh-CN" altLang="en-US" dirty="0"/>
              <a:t>突出的普遍价值声明 </a:t>
            </a:r>
            <a:r>
              <a:rPr lang="en-US" altLang="zh-CN" dirty="0"/>
              <a:t>”</a:t>
            </a:r>
            <a:r>
              <a:rPr lang="zh-CN" altLang="en-US" dirty="0"/>
              <a:t>确定其价值特征要素。</a:t>
            </a:r>
            <a:endParaRPr lang="en-GB" dirty="0"/>
          </a:p>
        </p:txBody>
      </p:sp>
      <p:sp>
        <p:nvSpPr>
          <p:cNvPr id="10" name="CasellaDiTesto 1"/>
          <p:cNvSpPr txBox="1"/>
          <p:nvPr/>
        </p:nvSpPr>
        <p:spPr>
          <a:xfrm>
            <a:off x="515258" y="34047"/>
            <a:ext cx="8628742" cy="430887"/>
          </a:xfrm>
          <a:prstGeom prst="rect">
            <a:avLst/>
          </a:prstGeom>
          <a:noFill/>
          <a:ln>
            <a:noFill/>
          </a:ln>
        </p:spPr>
        <p:txBody>
          <a:bodyPr wrap="square" rtlCol="0">
            <a:spAutoFit/>
          </a:bodyPr>
          <a:lstStyle/>
          <a:p>
            <a:r>
              <a:rPr lang="zh-CN" altLang="en-US" sz="2200" b="1" dirty="0">
                <a:solidFill>
                  <a:schemeClr val="accent4">
                    <a:lumMod val="75000"/>
                  </a:schemeClr>
                </a:solidFill>
                <a:cs typeface="Calibri" panose="020F0502020204030204" pitchFamily="34" charset="0"/>
              </a:rPr>
              <a:t>第二部分</a:t>
            </a:r>
            <a:endParaRPr lang="en-GB" sz="2200" b="1" dirty="0">
              <a:solidFill>
                <a:schemeClr val="accent4">
                  <a:lumMod val="75000"/>
                </a:schemeClr>
              </a:solidFill>
              <a:cs typeface="Calibri" panose="020F0502020204030204" pitchFamily="34" charset="0"/>
            </a:endParaRPr>
          </a:p>
        </p:txBody>
      </p:sp>
      <p:sp>
        <p:nvSpPr>
          <p:cNvPr id="11" name="CasellaDiTesto 1"/>
          <p:cNvSpPr txBox="1"/>
          <p:nvPr/>
        </p:nvSpPr>
        <p:spPr>
          <a:xfrm>
            <a:off x="533920" y="408299"/>
            <a:ext cx="8628742" cy="338554"/>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latin typeface="+mn-ea"/>
                <a:cs typeface="Calibri Light" panose="020F0302020204030204" pitchFamily="34" charset="0"/>
              </a:rPr>
              <a:t>第</a:t>
            </a:r>
            <a:r>
              <a:rPr lang="en-US" altLang="zh-CN" sz="1600" b="1" dirty="0">
                <a:solidFill>
                  <a:schemeClr val="accent3">
                    <a:lumMod val="50000"/>
                  </a:schemeClr>
                </a:solidFill>
                <a:latin typeface="+mn-ea"/>
                <a:cs typeface="Calibri Light" panose="020F0302020204030204" pitchFamily="34" charset="0"/>
              </a:rPr>
              <a:t>3</a:t>
            </a:r>
            <a:r>
              <a:rPr lang="zh-CN" altLang="en-US" sz="1600" b="1" dirty="0">
                <a:solidFill>
                  <a:schemeClr val="accent3">
                    <a:lumMod val="50000"/>
                  </a:schemeClr>
                </a:solidFill>
                <a:latin typeface="+mn-ea"/>
                <a:cs typeface="Calibri Light" panose="020F0302020204030204" pitchFamily="34" charset="0"/>
              </a:rPr>
              <a:t>章</a:t>
            </a:r>
            <a:r>
              <a:rPr lang="en-US" sz="1600" b="1" dirty="0">
                <a:solidFill>
                  <a:schemeClr val="accent3">
                    <a:lumMod val="50000"/>
                  </a:schemeClr>
                </a:solidFill>
                <a:latin typeface="+mn-ea"/>
                <a:cs typeface="Calibri Light" panose="020F0302020204030204" pitchFamily="34" charset="0"/>
              </a:rPr>
              <a:t>: </a:t>
            </a:r>
            <a:r>
              <a:rPr lang="zh-CN" altLang="en-US" sz="1600" b="1" dirty="0">
                <a:solidFill>
                  <a:schemeClr val="accent3">
                    <a:lumMod val="50000"/>
                  </a:schemeClr>
                </a:solidFill>
                <a:latin typeface="+mn-ea"/>
                <a:cs typeface="Calibri Light" panose="020F0302020204030204" pitchFamily="34" charset="0"/>
              </a:rPr>
              <a:t>突出普遍价值声明 </a:t>
            </a:r>
            <a:r>
              <a:rPr lang="en-GB" sz="1600" dirty="0">
                <a:solidFill>
                  <a:schemeClr val="accent3">
                    <a:lumMod val="50000"/>
                  </a:schemeClr>
                </a:solidFill>
                <a:latin typeface="+mn-ea"/>
                <a:cs typeface="Calibri Light" panose="020F0302020204030204" pitchFamily="34" charset="0"/>
              </a:rPr>
              <a:t>– </a:t>
            </a:r>
            <a:r>
              <a:rPr lang="zh-CN" altLang="en-US" sz="1600" dirty="0">
                <a:solidFill>
                  <a:schemeClr val="accent3">
                    <a:lumMod val="50000"/>
                  </a:schemeClr>
                </a:solidFill>
                <a:latin typeface="+mn-ea"/>
                <a:cs typeface="Calibri Light" panose="020F0302020204030204" pitchFamily="34" charset="0"/>
              </a:rPr>
              <a:t>价值特征要素认定</a:t>
            </a:r>
            <a:r>
              <a:rPr lang="en-GB" sz="1600" dirty="0">
                <a:solidFill>
                  <a:schemeClr val="accent3">
                    <a:lumMod val="50000"/>
                  </a:schemeClr>
                </a:solidFill>
                <a:latin typeface="+mn-ea"/>
                <a:cs typeface="Calibri Light" panose="020F0302020204030204" pitchFamily="34" charset="0"/>
              </a:rPr>
              <a:t> </a:t>
            </a:r>
          </a:p>
        </p:txBody>
      </p:sp>
    </p:spTree>
    <p:extLst>
      <p:ext uri="{BB962C8B-B14F-4D97-AF65-F5344CB8AC3E}">
        <p14:creationId xmlns:p14="http://schemas.microsoft.com/office/powerpoint/2010/main" val="246914925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3"/>
          <a:srcRect l="33496" t="10905" r="18981" b="5578"/>
          <a:stretch/>
        </p:blipFill>
        <p:spPr bwMode="auto">
          <a:xfrm>
            <a:off x="4255543" y="821586"/>
            <a:ext cx="4118911" cy="3877162"/>
          </a:xfrm>
          <a:prstGeom prst="rect">
            <a:avLst/>
          </a:prstGeom>
          <a:ln>
            <a:noFill/>
          </a:ln>
          <a:extLst>
            <a:ext uri="{53640926-AAD7-44D8-BBD7-CCE9431645EC}">
              <a14:shadowObscured xmlns:a14="http://schemas.microsoft.com/office/drawing/2010/main"/>
            </a:ext>
          </a:extLst>
        </p:spPr>
      </p:pic>
      <p:sp>
        <p:nvSpPr>
          <p:cNvPr id="2" name="Rectangular Callout 1"/>
          <p:cNvSpPr/>
          <p:nvPr/>
        </p:nvSpPr>
        <p:spPr>
          <a:xfrm>
            <a:off x="715225" y="1140736"/>
            <a:ext cx="2833733" cy="2127565"/>
          </a:xfrm>
          <a:prstGeom prst="wedgeRectCallout">
            <a:avLst>
              <a:gd name="adj1" fmla="val 58133"/>
              <a:gd name="adj2" fmla="val 699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Identify attributes on the basis of the Statement of Outstanding Universal Value adopted by the World Heritage Committee at the time of inscription</a:t>
            </a:r>
            <a:endParaRPr lang="en-GB" dirty="0"/>
          </a:p>
        </p:txBody>
      </p:sp>
      <p:sp>
        <p:nvSpPr>
          <p:cNvPr id="10" name="CasellaDiTesto 1"/>
          <p:cNvSpPr txBox="1"/>
          <p:nvPr/>
        </p:nvSpPr>
        <p:spPr>
          <a:xfrm>
            <a:off x="515258" y="34047"/>
            <a:ext cx="8628742" cy="430887"/>
          </a:xfrm>
          <a:prstGeom prst="rect">
            <a:avLst/>
          </a:prstGeom>
          <a:noFill/>
          <a:ln>
            <a:noFill/>
          </a:ln>
        </p:spPr>
        <p:txBody>
          <a:bodyPr wrap="square" rtlCol="0">
            <a:spAutoFit/>
          </a:bodyPr>
          <a:lstStyle/>
          <a:p>
            <a:r>
              <a:rPr lang="en-GB" sz="2200" b="1" dirty="0">
                <a:solidFill>
                  <a:schemeClr val="accent4">
                    <a:lumMod val="75000"/>
                  </a:schemeClr>
                </a:solidFill>
                <a:latin typeface="+mj-lt"/>
                <a:cs typeface="Calibri" panose="020F0502020204030204" pitchFamily="34" charset="0"/>
              </a:rPr>
              <a:t>Section II</a:t>
            </a:r>
          </a:p>
        </p:txBody>
      </p:sp>
      <p:sp>
        <p:nvSpPr>
          <p:cNvPr id="11" name="CasellaDiTesto 1"/>
          <p:cNvSpPr txBox="1"/>
          <p:nvPr/>
        </p:nvSpPr>
        <p:spPr>
          <a:xfrm>
            <a:off x="515258" y="408299"/>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Chapter 3: </a:t>
            </a:r>
            <a:r>
              <a:rPr lang="en-GB" sz="1400" b="1" dirty="0">
                <a:solidFill>
                  <a:schemeClr val="accent3">
                    <a:lumMod val="50000"/>
                  </a:schemeClr>
                </a:solidFill>
                <a:cs typeface="Calibri Light" panose="020F0302020204030204" pitchFamily="34" charset="0"/>
              </a:rPr>
              <a:t>Statement of Outstanding Universal Value </a:t>
            </a:r>
            <a:r>
              <a:rPr lang="en-GB" sz="1400" dirty="0">
                <a:solidFill>
                  <a:schemeClr val="accent3">
                    <a:lumMod val="50000"/>
                  </a:schemeClr>
                </a:solidFill>
                <a:cs typeface="Calibri Light" panose="020F0302020204030204" pitchFamily="34" charset="0"/>
              </a:rPr>
              <a:t>– Identifying attributes</a:t>
            </a:r>
          </a:p>
        </p:txBody>
      </p:sp>
    </p:spTree>
    <p:extLst>
      <p:ext uri="{BB962C8B-B14F-4D97-AF65-F5344CB8AC3E}">
        <p14:creationId xmlns:p14="http://schemas.microsoft.com/office/powerpoint/2010/main" val="102453685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ular Callout 1"/>
          <p:cNvSpPr/>
          <p:nvPr/>
        </p:nvSpPr>
        <p:spPr>
          <a:xfrm>
            <a:off x="715225" y="1140736"/>
            <a:ext cx="2833733" cy="2127565"/>
          </a:xfrm>
          <a:prstGeom prst="wedgeRectCallout">
            <a:avLst>
              <a:gd name="adj1" fmla="val 64668"/>
              <a:gd name="adj2" fmla="val 334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按</a:t>
            </a:r>
            <a:r>
              <a:rPr lang="en-US" altLang="zh-CN" dirty="0"/>
              <a:t>4</a:t>
            </a:r>
            <a:r>
              <a:rPr lang="zh-CN" altLang="en-US" dirty="0"/>
              <a:t>级评估各价值特征要素的状况。</a:t>
            </a:r>
          </a:p>
        </p:txBody>
      </p:sp>
      <p:pic>
        <p:nvPicPr>
          <p:cNvPr id="7" name="Picture 6"/>
          <p:cNvPicPr/>
          <p:nvPr/>
        </p:nvPicPr>
        <p:blipFill rotWithShape="1">
          <a:blip r:embed="rId3"/>
          <a:srcRect l="6791" t="35925" r="44832" b="29029"/>
          <a:stretch/>
        </p:blipFill>
        <p:spPr bwMode="auto">
          <a:xfrm>
            <a:off x="3974470" y="1195059"/>
            <a:ext cx="4418092" cy="2879002"/>
          </a:xfrm>
          <a:prstGeom prst="rect">
            <a:avLst/>
          </a:prstGeom>
          <a:ln>
            <a:noFill/>
          </a:ln>
          <a:extLst>
            <a:ext uri="{53640926-AAD7-44D8-BBD7-CCE9431645EC}">
              <a14:shadowObscured xmlns:a14="http://schemas.microsoft.com/office/drawing/2010/main"/>
            </a:ext>
          </a:extLst>
        </p:spPr>
      </p:pic>
      <p:sp>
        <p:nvSpPr>
          <p:cNvPr id="8" name="CasellaDiTesto 1"/>
          <p:cNvSpPr txBox="1"/>
          <p:nvPr/>
        </p:nvSpPr>
        <p:spPr>
          <a:xfrm>
            <a:off x="515258" y="34047"/>
            <a:ext cx="8628742" cy="430887"/>
          </a:xfrm>
          <a:prstGeom prst="rect">
            <a:avLst/>
          </a:prstGeom>
          <a:noFill/>
          <a:ln>
            <a:noFill/>
          </a:ln>
        </p:spPr>
        <p:txBody>
          <a:bodyPr wrap="square" rtlCol="0">
            <a:spAutoFit/>
          </a:bodyPr>
          <a:lstStyle/>
          <a:p>
            <a:r>
              <a:rPr lang="zh-CN" altLang="en-US" sz="2200" b="1" dirty="0">
                <a:solidFill>
                  <a:schemeClr val="accent4">
                    <a:lumMod val="75000"/>
                  </a:schemeClr>
                </a:solidFill>
                <a:cs typeface="Calibri" panose="020F0502020204030204" pitchFamily="34" charset="0"/>
              </a:rPr>
              <a:t>第二部分</a:t>
            </a:r>
            <a:endParaRPr lang="en-GB" sz="2200" b="1" dirty="0">
              <a:solidFill>
                <a:schemeClr val="accent4">
                  <a:lumMod val="75000"/>
                </a:schemeClr>
              </a:solidFill>
              <a:cs typeface="Calibri" panose="020F0502020204030204" pitchFamily="34" charset="0"/>
            </a:endParaRPr>
          </a:p>
        </p:txBody>
      </p:sp>
      <p:sp>
        <p:nvSpPr>
          <p:cNvPr id="9" name="CasellaDiTesto 1"/>
          <p:cNvSpPr txBox="1"/>
          <p:nvPr/>
        </p:nvSpPr>
        <p:spPr>
          <a:xfrm>
            <a:off x="543251" y="408299"/>
            <a:ext cx="8628742" cy="338554"/>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latin typeface="+mn-ea"/>
                <a:cs typeface="Calibri Light" panose="020F0302020204030204" pitchFamily="34" charset="0"/>
              </a:rPr>
              <a:t>第</a:t>
            </a:r>
            <a:r>
              <a:rPr lang="en-US" altLang="zh-CN" sz="1600" b="1" dirty="0">
                <a:solidFill>
                  <a:schemeClr val="accent3">
                    <a:lumMod val="50000"/>
                  </a:schemeClr>
                </a:solidFill>
                <a:latin typeface="+mn-ea"/>
                <a:cs typeface="Calibri Light" panose="020F0302020204030204" pitchFamily="34" charset="0"/>
              </a:rPr>
              <a:t>3</a:t>
            </a:r>
            <a:r>
              <a:rPr lang="zh-CN" altLang="en-US" sz="1600" b="1" dirty="0">
                <a:solidFill>
                  <a:schemeClr val="accent3">
                    <a:lumMod val="50000"/>
                  </a:schemeClr>
                </a:solidFill>
                <a:latin typeface="+mn-ea"/>
                <a:cs typeface="Calibri Light" panose="020F0302020204030204" pitchFamily="34" charset="0"/>
              </a:rPr>
              <a:t>章</a:t>
            </a:r>
            <a:r>
              <a:rPr lang="en-US" sz="1600" b="1" dirty="0">
                <a:solidFill>
                  <a:schemeClr val="accent3">
                    <a:lumMod val="50000"/>
                  </a:schemeClr>
                </a:solidFill>
                <a:latin typeface="+mn-ea"/>
                <a:cs typeface="Calibri Light" panose="020F0302020204030204" pitchFamily="34" charset="0"/>
              </a:rPr>
              <a:t>: </a:t>
            </a:r>
            <a:r>
              <a:rPr lang="zh-CN" altLang="en-US" sz="1600" b="1" dirty="0">
                <a:solidFill>
                  <a:schemeClr val="accent3">
                    <a:lumMod val="50000"/>
                  </a:schemeClr>
                </a:solidFill>
                <a:latin typeface="+mn-ea"/>
                <a:cs typeface="Calibri Light" panose="020F0302020204030204" pitchFamily="34" charset="0"/>
              </a:rPr>
              <a:t>突出普遍价值声明 </a:t>
            </a:r>
            <a:r>
              <a:rPr lang="en-GB" sz="1600" dirty="0">
                <a:solidFill>
                  <a:schemeClr val="accent3">
                    <a:lumMod val="50000"/>
                  </a:schemeClr>
                </a:solidFill>
                <a:latin typeface="+mn-ea"/>
                <a:cs typeface="Calibri Light" panose="020F0302020204030204" pitchFamily="34" charset="0"/>
              </a:rPr>
              <a:t>– </a:t>
            </a:r>
            <a:r>
              <a:rPr lang="zh-CN" altLang="en-US" sz="1600" dirty="0">
                <a:solidFill>
                  <a:schemeClr val="accent3">
                    <a:lumMod val="50000"/>
                  </a:schemeClr>
                </a:solidFill>
                <a:latin typeface="+mn-ea"/>
                <a:cs typeface="Calibri Light" panose="020F0302020204030204" pitchFamily="34" charset="0"/>
              </a:rPr>
              <a:t>评估价值特征要素的状况 </a:t>
            </a:r>
            <a:endParaRPr lang="en-GB" sz="1600" dirty="0">
              <a:solidFill>
                <a:schemeClr val="accent3">
                  <a:lumMod val="50000"/>
                </a:schemeClr>
              </a:solidFill>
              <a:latin typeface="+mn-ea"/>
              <a:cs typeface="Calibri Light" panose="020F0302020204030204" pitchFamily="34" charset="0"/>
            </a:endParaRPr>
          </a:p>
        </p:txBody>
      </p:sp>
    </p:spTree>
    <p:extLst>
      <p:ext uri="{BB962C8B-B14F-4D97-AF65-F5344CB8AC3E}">
        <p14:creationId xmlns:p14="http://schemas.microsoft.com/office/powerpoint/2010/main" val="89910493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ular Callout 1"/>
          <p:cNvSpPr/>
          <p:nvPr/>
        </p:nvSpPr>
        <p:spPr>
          <a:xfrm>
            <a:off x="715225" y="1140736"/>
            <a:ext cx="2833733" cy="2127565"/>
          </a:xfrm>
          <a:prstGeom prst="wedgeRectCallout">
            <a:avLst>
              <a:gd name="adj1" fmla="val 58133"/>
              <a:gd name="adj2" fmla="val 699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Assess the condition of the attributes based on the 4-point scale</a:t>
            </a:r>
            <a:endParaRPr lang="en-GB" dirty="0"/>
          </a:p>
        </p:txBody>
      </p:sp>
      <p:pic>
        <p:nvPicPr>
          <p:cNvPr id="7" name="Picture 6"/>
          <p:cNvPicPr/>
          <p:nvPr/>
        </p:nvPicPr>
        <p:blipFill rotWithShape="1">
          <a:blip r:embed="rId3"/>
          <a:srcRect l="6791" t="35925" r="44832" b="29029"/>
          <a:stretch/>
        </p:blipFill>
        <p:spPr bwMode="auto">
          <a:xfrm>
            <a:off x="3974470" y="1195059"/>
            <a:ext cx="4418092" cy="2879002"/>
          </a:xfrm>
          <a:prstGeom prst="rect">
            <a:avLst/>
          </a:prstGeom>
          <a:ln>
            <a:noFill/>
          </a:ln>
          <a:extLst>
            <a:ext uri="{53640926-AAD7-44D8-BBD7-CCE9431645EC}">
              <a14:shadowObscured xmlns:a14="http://schemas.microsoft.com/office/drawing/2010/main"/>
            </a:ext>
          </a:extLst>
        </p:spPr>
      </p:pic>
      <p:sp>
        <p:nvSpPr>
          <p:cNvPr id="8" name="CasellaDiTesto 1"/>
          <p:cNvSpPr txBox="1"/>
          <p:nvPr/>
        </p:nvSpPr>
        <p:spPr>
          <a:xfrm>
            <a:off x="515258" y="34047"/>
            <a:ext cx="8628742" cy="430887"/>
          </a:xfrm>
          <a:prstGeom prst="rect">
            <a:avLst/>
          </a:prstGeom>
          <a:noFill/>
          <a:ln>
            <a:noFill/>
          </a:ln>
        </p:spPr>
        <p:txBody>
          <a:bodyPr wrap="square" rtlCol="0">
            <a:spAutoFit/>
          </a:bodyPr>
          <a:lstStyle/>
          <a:p>
            <a:r>
              <a:rPr lang="en-GB" sz="2200" b="1" dirty="0">
                <a:solidFill>
                  <a:schemeClr val="accent4">
                    <a:lumMod val="75000"/>
                  </a:schemeClr>
                </a:solidFill>
                <a:latin typeface="+mj-lt"/>
                <a:cs typeface="Calibri" panose="020F0502020204030204" pitchFamily="34" charset="0"/>
              </a:rPr>
              <a:t>Section II</a:t>
            </a:r>
          </a:p>
        </p:txBody>
      </p:sp>
      <p:sp>
        <p:nvSpPr>
          <p:cNvPr id="9" name="CasellaDiTesto 1"/>
          <p:cNvSpPr txBox="1"/>
          <p:nvPr/>
        </p:nvSpPr>
        <p:spPr>
          <a:xfrm>
            <a:off x="515258" y="408299"/>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Chapter 3: </a:t>
            </a:r>
            <a:r>
              <a:rPr lang="en-GB" sz="1400" b="1" dirty="0">
                <a:solidFill>
                  <a:schemeClr val="accent3">
                    <a:lumMod val="50000"/>
                  </a:schemeClr>
                </a:solidFill>
                <a:cs typeface="Calibri Light" panose="020F0302020204030204" pitchFamily="34" charset="0"/>
              </a:rPr>
              <a:t>Statement of Outstanding Universal Value </a:t>
            </a:r>
            <a:r>
              <a:rPr lang="en-GB" sz="1400" dirty="0">
                <a:solidFill>
                  <a:schemeClr val="accent3">
                    <a:lumMod val="50000"/>
                  </a:schemeClr>
                </a:solidFill>
                <a:cs typeface="Calibri Light" panose="020F0302020204030204" pitchFamily="34" charset="0"/>
              </a:rPr>
              <a:t>– Assessing the condition of attributes </a:t>
            </a:r>
          </a:p>
        </p:txBody>
      </p:sp>
    </p:spTree>
    <p:extLst>
      <p:ext uri="{BB962C8B-B14F-4D97-AF65-F5344CB8AC3E}">
        <p14:creationId xmlns:p14="http://schemas.microsoft.com/office/powerpoint/2010/main" val="291766600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3"/>
          <a:srcRect l="16164" t="25238" r="14889" b="5885"/>
          <a:stretch/>
        </p:blipFill>
        <p:spPr bwMode="auto">
          <a:xfrm>
            <a:off x="630025" y="732619"/>
            <a:ext cx="7016435" cy="4056606"/>
          </a:xfrm>
          <a:prstGeom prst="rect">
            <a:avLst/>
          </a:prstGeom>
          <a:ln>
            <a:noFill/>
          </a:ln>
          <a:extLst>
            <a:ext uri="{53640926-AAD7-44D8-BBD7-CCE9431645EC}">
              <a14:shadowObscured xmlns:a14="http://schemas.microsoft.com/office/drawing/2010/main"/>
            </a:ext>
          </a:extLst>
        </p:spPr>
      </p:pic>
      <p:sp>
        <p:nvSpPr>
          <p:cNvPr id="8" name="Rectangle 7"/>
          <p:cNvSpPr/>
          <p:nvPr/>
        </p:nvSpPr>
        <p:spPr>
          <a:xfrm>
            <a:off x="972590" y="2177936"/>
            <a:ext cx="6405984" cy="194517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asellaDiTesto 1"/>
          <p:cNvSpPr txBox="1"/>
          <p:nvPr/>
        </p:nvSpPr>
        <p:spPr>
          <a:xfrm>
            <a:off x="533920" y="408299"/>
            <a:ext cx="8628742" cy="338554"/>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latin typeface="+mn-ea"/>
                <a:cs typeface="Calibri Light" panose="020F0302020204030204" pitchFamily="34" charset="0"/>
              </a:rPr>
              <a:t>第</a:t>
            </a:r>
            <a:r>
              <a:rPr lang="en-US" sz="1600" b="1" dirty="0">
                <a:solidFill>
                  <a:schemeClr val="accent3">
                    <a:lumMod val="50000"/>
                  </a:schemeClr>
                </a:solidFill>
                <a:latin typeface="+mn-ea"/>
                <a:cs typeface="Calibri Light" panose="020F0302020204030204" pitchFamily="34" charset="0"/>
              </a:rPr>
              <a:t> 4</a:t>
            </a:r>
            <a:r>
              <a:rPr lang="zh-CN" altLang="en-US" sz="1600" b="1" dirty="0">
                <a:solidFill>
                  <a:schemeClr val="accent3">
                    <a:lumMod val="50000"/>
                  </a:schemeClr>
                </a:solidFill>
                <a:latin typeface="+mn-ea"/>
                <a:cs typeface="Calibri Light" panose="020F0302020204030204" pitchFamily="34" charset="0"/>
              </a:rPr>
              <a:t>章</a:t>
            </a:r>
            <a:r>
              <a:rPr lang="en-US" sz="1600" b="1" dirty="0">
                <a:solidFill>
                  <a:schemeClr val="accent3">
                    <a:lumMod val="50000"/>
                  </a:schemeClr>
                </a:solidFill>
                <a:latin typeface="+mn-ea"/>
                <a:cs typeface="Calibri Light" panose="020F0302020204030204" pitchFamily="34" charset="0"/>
              </a:rPr>
              <a:t>: </a:t>
            </a:r>
            <a:r>
              <a:rPr lang="zh-CN" altLang="en-US" sz="1600" b="1" dirty="0">
                <a:solidFill>
                  <a:schemeClr val="accent3">
                    <a:lumMod val="50000"/>
                  </a:schemeClr>
                </a:solidFill>
                <a:latin typeface="+mn-ea"/>
                <a:cs typeface="Calibri Light" panose="020F0302020204030204" pitchFamily="34" charset="0"/>
              </a:rPr>
              <a:t>影响遗产地的因素</a:t>
            </a:r>
            <a:endParaRPr lang="en-GB" sz="1600" b="1" dirty="0">
              <a:solidFill>
                <a:schemeClr val="accent3">
                  <a:lumMod val="50000"/>
                </a:schemeClr>
              </a:solidFill>
              <a:latin typeface="+mn-ea"/>
              <a:cs typeface="Calibri Light" panose="020F0302020204030204" pitchFamily="34" charset="0"/>
            </a:endParaRPr>
          </a:p>
        </p:txBody>
      </p:sp>
      <p:sp>
        <p:nvSpPr>
          <p:cNvPr id="9" name="CasellaDiTesto 1"/>
          <p:cNvSpPr txBox="1"/>
          <p:nvPr/>
        </p:nvSpPr>
        <p:spPr>
          <a:xfrm>
            <a:off x="515258" y="34047"/>
            <a:ext cx="8628742" cy="430887"/>
          </a:xfrm>
          <a:prstGeom prst="rect">
            <a:avLst/>
          </a:prstGeom>
          <a:noFill/>
          <a:ln>
            <a:noFill/>
          </a:ln>
        </p:spPr>
        <p:txBody>
          <a:bodyPr wrap="square" rtlCol="0">
            <a:spAutoFit/>
          </a:bodyPr>
          <a:lstStyle/>
          <a:p>
            <a:r>
              <a:rPr lang="zh-CN" altLang="en-US" sz="2200" b="1" dirty="0">
                <a:solidFill>
                  <a:schemeClr val="accent4">
                    <a:lumMod val="75000"/>
                  </a:schemeClr>
                </a:solidFill>
                <a:cs typeface="Calibri" panose="020F0502020204030204" pitchFamily="34" charset="0"/>
              </a:rPr>
              <a:t>第二部分</a:t>
            </a:r>
            <a:endParaRPr lang="en-GB" sz="2200" b="1" dirty="0">
              <a:solidFill>
                <a:schemeClr val="accent4">
                  <a:lumMod val="75000"/>
                </a:schemeClr>
              </a:solidFill>
              <a:cs typeface="Calibri" panose="020F0502020204030204" pitchFamily="34" charset="0"/>
            </a:endParaRPr>
          </a:p>
        </p:txBody>
      </p:sp>
      <p:sp>
        <p:nvSpPr>
          <p:cNvPr id="10" name="文本框 9">
            <a:extLst>
              <a:ext uri="{FF2B5EF4-FFF2-40B4-BE49-F238E27FC236}">
                <a16:creationId xmlns:a16="http://schemas.microsoft.com/office/drawing/2014/main" id="{4E201F85-4ED6-4F54-B5E6-0E59A48ED365}"/>
              </a:ext>
            </a:extLst>
          </p:cNvPr>
          <p:cNvSpPr txBox="1"/>
          <p:nvPr/>
        </p:nvSpPr>
        <p:spPr>
          <a:xfrm>
            <a:off x="515258" y="4819422"/>
            <a:ext cx="7915274" cy="276999"/>
          </a:xfrm>
          <a:prstGeom prst="rect">
            <a:avLst/>
          </a:prstGeom>
          <a:noFill/>
        </p:spPr>
        <p:txBody>
          <a:bodyPr wrap="square" rtlCol="0">
            <a:spAutoFit/>
          </a:bodyPr>
          <a:lstStyle/>
          <a:p>
            <a:pPr algn="just"/>
            <a:r>
              <a:rPr lang="zh-CN" altLang="en-US" sz="1200" dirty="0">
                <a:highlight>
                  <a:srgbClr val="FFFF00"/>
                </a:highlight>
              </a:rPr>
              <a:t>说明：调查问卷第二部分的核心内容是收集目前影响或极有可能影响遗产的一系列因素，包括正面的和负面的。</a:t>
            </a:r>
          </a:p>
        </p:txBody>
      </p:sp>
    </p:spTree>
    <p:extLst>
      <p:ext uri="{BB962C8B-B14F-4D97-AF65-F5344CB8AC3E}">
        <p14:creationId xmlns:p14="http://schemas.microsoft.com/office/powerpoint/2010/main" val="9643887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3"/>
          <a:srcRect l="16164" t="25238" r="14889" b="5885"/>
          <a:stretch/>
        </p:blipFill>
        <p:spPr bwMode="auto">
          <a:xfrm>
            <a:off x="832917" y="895640"/>
            <a:ext cx="7016435" cy="4056606"/>
          </a:xfrm>
          <a:prstGeom prst="rect">
            <a:avLst/>
          </a:prstGeom>
          <a:ln>
            <a:noFill/>
          </a:ln>
          <a:extLst>
            <a:ext uri="{53640926-AAD7-44D8-BBD7-CCE9431645EC}">
              <a14:shadowObscured xmlns:a14="http://schemas.microsoft.com/office/drawing/2010/main"/>
            </a:ext>
          </a:extLst>
        </p:spPr>
      </p:pic>
      <p:sp>
        <p:nvSpPr>
          <p:cNvPr id="8" name="Rectangle 7"/>
          <p:cNvSpPr/>
          <p:nvPr/>
        </p:nvSpPr>
        <p:spPr>
          <a:xfrm>
            <a:off x="1095468" y="2335794"/>
            <a:ext cx="6283105" cy="20279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asellaDiTesto 1"/>
          <p:cNvSpPr txBox="1"/>
          <p:nvPr/>
        </p:nvSpPr>
        <p:spPr>
          <a:xfrm>
            <a:off x="515258" y="408299"/>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Chapter 4: </a:t>
            </a:r>
            <a:r>
              <a:rPr lang="en-GB" sz="1400" b="1" dirty="0">
                <a:solidFill>
                  <a:schemeClr val="accent3">
                    <a:lumMod val="50000"/>
                  </a:schemeClr>
                </a:solidFill>
                <a:cs typeface="Calibri Light" panose="020F0302020204030204" pitchFamily="34" charset="0"/>
              </a:rPr>
              <a:t>Factors Affecting the Property</a:t>
            </a:r>
          </a:p>
        </p:txBody>
      </p:sp>
      <p:sp>
        <p:nvSpPr>
          <p:cNvPr id="9" name="CasellaDiTesto 1"/>
          <p:cNvSpPr txBox="1"/>
          <p:nvPr/>
        </p:nvSpPr>
        <p:spPr>
          <a:xfrm>
            <a:off x="515258" y="34047"/>
            <a:ext cx="8628742" cy="430887"/>
          </a:xfrm>
          <a:prstGeom prst="rect">
            <a:avLst/>
          </a:prstGeom>
          <a:noFill/>
          <a:ln>
            <a:noFill/>
          </a:ln>
        </p:spPr>
        <p:txBody>
          <a:bodyPr wrap="square" rtlCol="0">
            <a:spAutoFit/>
          </a:bodyPr>
          <a:lstStyle/>
          <a:p>
            <a:r>
              <a:rPr lang="en-GB" sz="2200" b="1" dirty="0">
                <a:solidFill>
                  <a:schemeClr val="accent4">
                    <a:lumMod val="75000"/>
                  </a:schemeClr>
                </a:solidFill>
                <a:latin typeface="+mj-lt"/>
                <a:cs typeface="Calibri" panose="020F0502020204030204" pitchFamily="34" charset="0"/>
              </a:rPr>
              <a:t>Section II</a:t>
            </a:r>
          </a:p>
        </p:txBody>
      </p:sp>
    </p:spTree>
    <p:extLst>
      <p:ext uri="{BB962C8B-B14F-4D97-AF65-F5344CB8AC3E}">
        <p14:creationId xmlns:p14="http://schemas.microsoft.com/office/powerpoint/2010/main" val="43899927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408782" y="901507"/>
            <a:ext cx="2361600" cy="1887310"/>
            <a:chOff x="6408782" y="901507"/>
            <a:chExt cx="2361600" cy="1887310"/>
          </a:xfrm>
        </p:grpSpPr>
        <p:grpSp>
          <p:nvGrpSpPr>
            <p:cNvPr id="16" name="Group 15"/>
            <p:cNvGrpSpPr/>
            <p:nvPr/>
          </p:nvGrpSpPr>
          <p:grpSpPr>
            <a:xfrm>
              <a:off x="6408782" y="901507"/>
              <a:ext cx="2361600" cy="1887310"/>
              <a:chOff x="5297712" y="741377"/>
              <a:chExt cx="2931888" cy="1828392"/>
            </a:xfrm>
          </p:grpSpPr>
          <p:sp>
            <p:nvSpPr>
              <p:cNvPr id="18" name="Rectangle 17"/>
              <p:cNvSpPr/>
              <p:nvPr/>
            </p:nvSpPr>
            <p:spPr>
              <a:xfrm>
                <a:off x="5297714" y="1258214"/>
                <a:ext cx="2931886" cy="1311555"/>
              </a:xfrm>
              <a:prstGeom prst="rect">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 dirty="0">
                    <a:latin typeface="Arial" panose="020B0604020202020204" pitchFamily="34" charset="0"/>
                    <a:cs typeface="Arial" panose="020B0604020202020204" pitchFamily="34" charset="0"/>
                  </a:rPr>
                  <a:t>http://whc.unesco.org/include/tool_video.cfm?youtubeid=iiSFmP-InWw</a:t>
                </a:r>
              </a:p>
            </p:txBody>
          </p:sp>
          <p:sp>
            <p:nvSpPr>
              <p:cNvPr id="20" name="TextBox 19"/>
              <p:cNvSpPr txBox="1"/>
              <p:nvPr/>
            </p:nvSpPr>
            <p:spPr>
              <a:xfrm>
                <a:off x="5297712" y="1367427"/>
                <a:ext cx="2931887" cy="626154"/>
              </a:xfrm>
              <a:prstGeom prst="rect">
                <a:avLst/>
              </a:prstGeom>
              <a:noFill/>
            </p:spPr>
            <p:txBody>
              <a:bodyPr wrap="square" rtlCol="0">
                <a:spAutoFit/>
              </a:bodyPr>
              <a:lstStyle/>
              <a:p>
                <a:r>
                  <a:rPr lang="zh-CN" altLang="en-US" sz="1200" i="1" dirty="0"/>
                  <a:t>影响遗产地的</a:t>
                </a:r>
                <a:r>
                  <a:rPr lang="zh-CN" altLang="en-US" sz="1200" b="1" i="1" dirty="0"/>
                  <a:t>因素</a:t>
                </a:r>
                <a:r>
                  <a:rPr lang="zh-CN" altLang="en-US" sz="1200" i="1" dirty="0"/>
                  <a:t>可能是积极的，也可能是消极的，但</a:t>
                </a:r>
                <a:r>
                  <a:rPr lang="zh-CN" altLang="en-US" sz="1200" b="1" i="1" dirty="0"/>
                  <a:t>威胁</a:t>
                </a:r>
                <a:r>
                  <a:rPr lang="zh-CN" altLang="en-US" sz="1200" i="1" dirty="0"/>
                  <a:t>仅为消极影响因素。</a:t>
                </a:r>
                <a:endParaRPr lang="en-AU" sz="1200" i="1" dirty="0"/>
              </a:p>
            </p:txBody>
          </p:sp>
          <p:sp>
            <p:nvSpPr>
              <p:cNvPr id="21" name="Rectangle 20"/>
              <p:cNvSpPr/>
              <p:nvPr/>
            </p:nvSpPr>
            <p:spPr>
              <a:xfrm>
                <a:off x="5297714" y="741377"/>
                <a:ext cx="2931886" cy="482064"/>
              </a:xfrm>
              <a:prstGeom prst="rect">
                <a:avLst/>
              </a:prstGeom>
              <a:solidFill>
                <a:schemeClr val="bg1">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6088"/>
                <a:r>
                  <a:rPr lang="zh-CN" altLang="en-US" sz="1600" b="1" dirty="0">
                    <a:solidFill>
                      <a:schemeClr val="bg1"/>
                    </a:solidFill>
                    <a:latin typeface="Calibri" panose="020F0502020204030204" pitchFamily="34" charset="0"/>
                    <a:cs typeface="Calibri" panose="020F0502020204030204" pitchFamily="34" charset="0"/>
                  </a:rPr>
                  <a:t>影响遗产地的因素</a:t>
                </a:r>
                <a:endParaRPr lang="en-US" sz="1600" b="1" dirty="0">
                  <a:solidFill>
                    <a:schemeClr val="bg1"/>
                  </a:solidFill>
                  <a:latin typeface="Calibri" panose="020F0502020204030204" pitchFamily="34" charset="0"/>
                  <a:cs typeface="Calibri" panose="020F0502020204030204" pitchFamily="34" charset="0"/>
                </a:endParaRPr>
              </a:p>
            </p:txBody>
          </p:sp>
        </p:grpSp>
        <p:pic>
          <p:nvPicPr>
            <p:cNvPr id="22" name="Picture 21"/>
            <p:cNvPicPr>
              <a:picLocks noChangeAspect="1"/>
            </p:cNvPicPr>
            <p:nvPr/>
          </p:nvPicPr>
          <p:blipFill>
            <a:blip r:embed="rId3"/>
            <a:stretch>
              <a:fillRect/>
            </a:stretch>
          </p:blipFill>
          <p:spPr>
            <a:xfrm>
              <a:off x="6485557" y="989038"/>
              <a:ext cx="374344" cy="371648"/>
            </a:xfrm>
            <a:prstGeom prst="rect">
              <a:avLst/>
            </a:prstGeom>
          </p:spPr>
        </p:pic>
      </p:grpSp>
      <p:sp>
        <p:nvSpPr>
          <p:cNvPr id="19" name="CasellaDiTesto 1"/>
          <p:cNvSpPr txBox="1"/>
          <p:nvPr/>
        </p:nvSpPr>
        <p:spPr>
          <a:xfrm>
            <a:off x="515258" y="34047"/>
            <a:ext cx="8628742" cy="430887"/>
          </a:xfrm>
          <a:prstGeom prst="rect">
            <a:avLst/>
          </a:prstGeom>
          <a:noFill/>
          <a:ln>
            <a:noFill/>
          </a:ln>
        </p:spPr>
        <p:txBody>
          <a:bodyPr wrap="square" rtlCol="0">
            <a:spAutoFit/>
          </a:bodyPr>
          <a:lstStyle/>
          <a:p>
            <a:r>
              <a:rPr lang="zh-CN" altLang="en-US" sz="2200" b="1" dirty="0">
                <a:solidFill>
                  <a:schemeClr val="accent4">
                    <a:lumMod val="75000"/>
                  </a:schemeClr>
                </a:solidFill>
                <a:cs typeface="Calibri" panose="020F0502020204030204" pitchFamily="34" charset="0"/>
              </a:rPr>
              <a:t>第二部分</a:t>
            </a:r>
            <a:endParaRPr lang="en-GB" sz="2200" b="1" dirty="0">
              <a:solidFill>
                <a:schemeClr val="accent4">
                  <a:lumMod val="75000"/>
                </a:schemeClr>
              </a:solidFill>
              <a:cs typeface="Calibri" panose="020F0502020204030204" pitchFamily="34" charset="0"/>
            </a:endParaRPr>
          </a:p>
        </p:txBody>
      </p:sp>
      <p:sp>
        <p:nvSpPr>
          <p:cNvPr id="23" name="CasellaDiTesto 1"/>
          <p:cNvSpPr txBox="1"/>
          <p:nvPr/>
        </p:nvSpPr>
        <p:spPr>
          <a:xfrm>
            <a:off x="533920" y="408299"/>
            <a:ext cx="8628742" cy="338554"/>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latin typeface="+mn-ea"/>
                <a:cs typeface="Calibri Light" panose="020F0302020204030204" pitchFamily="34" charset="0"/>
              </a:rPr>
              <a:t>第</a:t>
            </a:r>
            <a:r>
              <a:rPr lang="en-US" sz="1600" b="1" dirty="0">
                <a:solidFill>
                  <a:schemeClr val="accent3">
                    <a:lumMod val="50000"/>
                  </a:schemeClr>
                </a:solidFill>
                <a:latin typeface="+mn-ea"/>
                <a:cs typeface="Calibri Light" panose="020F0302020204030204" pitchFamily="34" charset="0"/>
              </a:rPr>
              <a:t> 4</a:t>
            </a:r>
            <a:r>
              <a:rPr lang="zh-CN" altLang="en-US" sz="1600" b="1" dirty="0">
                <a:solidFill>
                  <a:schemeClr val="accent3">
                    <a:lumMod val="50000"/>
                  </a:schemeClr>
                </a:solidFill>
                <a:latin typeface="+mn-ea"/>
                <a:cs typeface="Calibri Light" panose="020F0302020204030204" pitchFamily="34" charset="0"/>
              </a:rPr>
              <a:t>章</a:t>
            </a:r>
            <a:r>
              <a:rPr lang="en-US" sz="1600" b="1" dirty="0">
                <a:solidFill>
                  <a:schemeClr val="accent3">
                    <a:lumMod val="50000"/>
                  </a:schemeClr>
                </a:solidFill>
                <a:latin typeface="+mn-ea"/>
                <a:cs typeface="Calibri Light" panose="020F0302020204030204" pitchFamily="34" charset="0"/>
              </a:rPr>
              <a:t>: </a:t>
            </a:r>
            <a:r>
              <a:rPr lang="zh-CN" altLang="en-US" sz="1600" b="1" dirty="0">
                <a:solidFill>
                  <a:schemeClr val="accent3">
                    <a:lumMod val="50000"/>
                  </a:schemeClr>
                </a:solidFill>
                <a:latin typeface="+mn-ea"/>
                <a:cs typeface="Calibri Light" panose="020F0302020204030204" pitchFamily="34" charset="0"/>
              </a:rPr>
              <a:t>遗产地的影响因素</a:t>
            </a:r>
            <a:endParaRPr lang="en-GB" sz="1600" b="1" dirty="0">
              <a:solidFill>
                <a:schemeClr val="accent3">
                  <a:lumMod val="50000"/>
                </a:schemeClr>
              </a:solidFill>
              <a:latin typeface="+mn-ea"/>
              <a:cs typeface="Calibri Light" panose="020F0302020204030204" pitchFamily="34" charset="0"/>
            </a:endParaRPr>
          </a:p>
        </p:txBody>
      </p:sp>
      <p:grpSp>
        <p:nvGrpSpPr>
          <p:cNvPr id="5" name="Group 4"/>
          <p:cNvGrpSpPr/>
          <p:nvPr/>
        </p:nvGrpSpPr>
        <p:grpSpPr>
          <a:xfrm>
            <a:off x="592212" y="746853"/>
            <a:ext cx="5715282" cy="3944624"/>
            <a:chOff x="506487" y="898708"/>
            <a:chExt cx="5133317" cy="3486934"/>
          </a:xfrm>
        </p:grpSpPr>
        <p:sp>
          <p:nvSpPr>
            <p:cNvPr id="26" name="TextBox 25"/>
            <p:cNvSpPr txBox="1"/>
            <p:nvPr/>
          </p:nvSpPr>
          <p:spPr>
            <a:xfrm>
              <a:off x="506487" y="898708"/>
              <a:ext cx="5133315" cy="226336"/>
            </a:xfrm>
            <a:prstGeom prst="rect">
              <a:avLst/>
            </a:prstGeom>
            <a:solidFill>
              <a:schemeClr val="bg1"/>
            </a:solidFill>
            <a:ln w="3175">
              <a:solidFill>
                <a:schemeClr val="accent1">
                  <a:lumMod val="60000"/>
                  <a:lumOff val="40000"/>
                </a:schemeClr>
              </a:solidFill>
            </a:ln>
          </p:spPr>
          <p:txBody>
            <a:bodyPr wrap="none" tIns="36000" rtlCol="0">
              <a:noAutofit/>
            </a:bodyPr>
            <a:lstStyle/>
            <a:p>
              <a:pPr marL="285750" indent="-285750">
                <a:buClr>
                  <a:schemeClr val="bg1">
                    <a:lumMod val="50000"/>
                  </a:schemeClr>
                </a:buClr>
                <a:buFont typeface="Wingdings 3" panose="05040102010807070707" pitchFamily="18" charset="2"/>
                <a:buChar char=""/>
              </a:pPr>
              <a:r>
                <a:rPr lang="fr-FR" sz="1200" dirty="0">
                  <a:solidFill>
                    <a:schemeClr val="accent5">
                      <a:lumMod val="75000"/>
                    </a:schemeClr>
                  </a:solidFill>
                  <a:latin typeface="Arial" panose="020B0604020202020204" pitchFamily="34" charset="0"/>
                  <a:cs typeface="Arial" panose="020B0604020202020204" pitchFamily="34" charset="0"/>
                </a:rPr>
                <a:t>4. </a:t>
              </a:r>
              <a:r>
                <a:rPr lang="zh-CN" altLang="en-US" sz="1200" dirty="0">
                  <a:solidFill>
                    <a:schemeClr val="accent5">
                      <a:lumMod val="75000"/>
                    </a:schemeClr>
                  </a:solidFill>
                  <a:latin typeface="Arial" panose="020B0604020202020204" pitchFamily="34" charset="0"/>
                  <a:cs typeface="Arial" panose="020B0604020202020204" pitchFamily="34" charset="0"/>
                </a:rPr>
                <a:t>遗产地的</a:t>
              </a:r>
              <a:r>
                <a:rPr lang="zh-CN" altLang="en-US" sz="1200" dirty="0">
                  <a:latin typeface="Arial" panose="020B0604020202020204" pitchFamily="34" charset="0"/>
                  <a:cs typeface="Arial" panose="020B0604020202020204" pitchFamily="34" charset="0"/>
                </a:rPr>
                <a:t>影响因素</a:t>
              </a:r>
              <a:endParaRPr lang="en-US" dirty="0">
                <a:latin typeface="Arial" panose="020B0604020202020204" pitchFamily="34" charset="0"/>
                <a:cs typeface="Arial" panose="020B0604020202020204" pitchFamily="34" charset="0"/>
              </a:endParaRPr>
            </a:p>
          </p:txBody>
        </p:sp>
        <p:sp>
          <p:nvSpPr>
            <p:cNvPr id="24" name="Rounded Rectangle 23"/>
            <p:cNvSpPr/>
            <p:nvPr/>
          </p:nvSpPr>
          <p:spPr>
            <a:xfrm>
              <a:off x="506487" y="1144095"/>
              <a:ext cx="5133317" cy="3241547"/>
            </a:xfrm>
            <a:prstGeom prst="roundRect">
              <a:avLst>
                <a:gd name="adj" fmla="val 1131"/>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lnSpc>
                  <a:spcPct val="150000"/>
                </a:lnSpc>
              </a:pPr>
              <a:r>
                <a:rPr lang="zh-CN" altLang="en-US" sz="1050" b="1" dirty="0">
                  <a:solidFill>
                    <a:schemeClr val="tx1">
                      <a:lumMod val="75000"/>
                      <a:lumOff val="25000"/>
                    </a:schemeClr>
                  </a:solidFill>
                </a:rPr>
                <a:t>第</a:t>
              </a:r>
              <a:r>
                <a:rPr lang="en-US" altLang="zh-CN" sz="1050" b="1" dirty="0">
                  <a:solidFill>
                    <a:schemeClr val="tx1">
                      <a:lumMod val="75000"/>
                      <a:lumOff val="25000"/>
                    </a:schemeClr>
                  </a:solidFill>
                </a:rPr>
                <a:t>4</a:t>
              </a:r>
              <a:r>
                <a:rPr lang="zh-CN" altLang="en-US" sz="1050" b="1" dirty="0">
                  <a:solidFill>
                    <a:schemeClr val="tx1">
                      <a:lumMod val="75000"/>
                      <a:lumOff val="25000"/>
                    </a:schemeClr>
                  </a:solidFill>
                </a:rPr>
                <a:t>章收集了目前正在影响或极有可能影响该遗产地的各种因素的信息，包括积极的和消极的。</a:t>
              </a:r>
              <a:endParaRPr lang="en-GB" sz="1050" b="1" dirty="0">
                <a:solidFill>
                  <a:schemeClr val="tx1">
                    <a:lumMod val="75000"/>
                    <a:lumOff val="25000"/>
                  </a:schemeClr>
                </a:solidFill>
              </a:endParaRPr>
            </a:p>
            <a:p>
              <a:pPr lvl="0" algn="just">
                <a:lnSpc>
                  <a:spcPct val="150000"/>
                </a:lnSpc>
              </a:pPr>
              <a:r>
                <a:rPr lang="zh-CN" altLang="en-US" sz="1050" b="1" dirty="0">
                  <a:solidFill>
                    <a:schemeClr val="tx1">
                      <a:lumMod val="75000"/>
                      <a:lumOff val="25000"/>
                    </a:schemeClr>
                  </a:solidFill>
                </a:rPr>
                <a:t>本章为您提供了一份通用清单，该清单是为确定可能影响任何类型世界遗产的因素而制定的。这些影响因素分为 </a:t>
              </a:r>
              <a:r>
                <a:rPr lang="en-US" altLang="zh-CN" sz="1050" b="1" dirty="0">
                  <a:solidFill>
                    <a:schemeClr val="tx1">
                      <a:lumMod val="75000"/>
                      <a:lumOff val="25000"/>
                    </a:schemeClr>
                  </a:solidFill>
                </a:rPr>
                <a:t>13 </a:t>
              </a:r>
              <a:r>
                <a:rPr lang="zh-CN" altLang="en-US" sz="1050" b="1" dirty="0">
                  <a:solidFill>
                    <a:schemeClr val="tx1">
                      <a:lumMod val="75000"/>
                      <a:lumOff val="25000"/>
                    </a:schemeClr>
                  </a:solidFill>
                </a:rPr>
                <a:t>类，并配有简要解释。每一类都在标题下列出了一系列影响因素。</a:t>
              </a:r>
              <a:endParaRPr lang="en-GB" sz="1050" b="1" dirty="0">
                <a:solidFill>
                  <a:schemeClr val="tx1">
                    <a:lumMod val="75000"/>
                    <a:lumOff val="25000"/>
                  </a:schemeClr>
                </a:solidFill>
              </a:endParaRPr>
            </a:p>
            <a:p>
              <a:pPr lvl="0" algn="just">
                <a:lnSpc>
                  <a:spcPct val="150000"/>
                </a:lnSpc>
              </a:pPr>
              <a:r>
                <a:rPr lang="zh-CN" altLang="en-US" sz="1050" b="1" dirty="0">
                  <a:solidFill>
                    <a:schemeClr val="tx1">
                      <a:lumMod val="75000"/>
                      <a:lumOff val="25000"/>
                    </a:schemeClr>
                  </a:solidFill>
                </a:rPr>
                <a:t>这些影响因素与世界遗产保护状况数据库中列出的影响因素是一致的</a:t>
              </a:r>
              <a:r>
                <a:rPr lang="en-GB" sz="1050" b="1" dirty="0">
                  <a:solidFill>
                    <a:schemeClr val="tx1">
                      <a:lumMod val="75000"/>
                      <a:lumOff val="25000"/>
                    </a:schemeClr>
                  </a:solidFill>
                </a:rPr>
                <a:t>(</a:t>
              </a:r>
              <a:r>
                <a:rPr lang="en-GB" sz="1050" b="1" dirty="0">
                  <a:solidFill>
                    <a:schemeClr val="tx1">
                      <a:lumMod val="75000"/>
                      <a:lumOff val="25000"/>
                    </a:schemeClr>
                  </a:solidFill>
                  <a:hlinkClick r:id="rId4"/>
                </a:rPr>
                <a:t>http://whc.unesco.org/en/factors/</a:t>
              </a:r>
              <a:r>
                <a:rPr lang="en-GB" sz="1050" b="1" dirty="0">
                  <a:solidFill>
                    <a:schemeClr val="tx1">
                      <a:lumMod val="75000"/>
                      <a:lumOff val="25000"/>
                    </a:schemeClr>
                  </a:solidFill>
                </a:rPr>
                <a:t>)</a:t>
              </a:r>
              <a:r>
                <a:rPr lang="zh-CN" altLang="en-US" sz="1050" b="1" dirty="0">
                  <a:solidFill>
                    <a:schemeClr val="tx1">
                      <a:lumMod val="75000"/>
                      <a:lumOff val="25000"/>
                    </a:schemeClr>
                  </a:solidFill>
                </a:rPr>
                <a:t>。</a:t>
              </a:r>
              <a:endParaRPr lang="en-GB" sz="1050" b="1" dirty="0">
                <a:solidFill>
                  <a:schemeClr val="tx1">
                    <a:lumMod val="75000"/>
                    <a:lumOff val="25000"/>
                  </a:schemeClr>
                </a:solidFill>
              </a:endParaRPr>
            </a:p>
            <a:p>
              <a:pPr lvl="0" algn="just">
                <a:lnSpc>
                  <a:spcPct val="150000"/>
                </a:lnSpc>
              </a:pPr>
              <a:r>
                <a:rPr lang="zh-CN" altLang="en-US" sz="1050" b="1" dirty="0">
                  <a:solidFill>
                    <a:schemeClr val="tx1">
                      <a:lumMod val="75000"/>
                      <a:lumOff val="25000"/>
                    </a:schemeClr>
                  </a:solidFill>
                </a:rPr>
                <a:t>评估的第一步需点击每个因素下面的方框，明确该因素是否与该遗产相关。如果一个因素在上一次定期报告中造成影响，那么在本周期内将自动要求考虑该因素。请注意，这种评估既涉及积极因素，也涉及消极因素。 </a:t>
              </a:r>
              <a:endParaRPr lang="en-US" altLang="zh-CN" sz="1050" b="1" dirty="0">
                <a:solidFill>
                  <a:schemeClr val="tx1">
                    <a:lumMod val="75000"/>
                    <a:lumOff val="25000"/>
                  </a:schemeClr>
                </a:solidFill>
              </a:endParaRPr>
            </a:p>
            <a:p>
              <a:pPr lvl="0" algn="just">
                <a:lnSpc>
                  <a:spcPct val="150000"/>
                </a:lnSpc>
              </a:pPr>
              <a:r>
                <a:rPr lang="zh-CN" altLang="en-US" sz="1050" b="1" dirty="0">
                  <a:solidFill>
                    <a:schemeClr val="tx1">
                      <a:lumMod val="75000"/>
                      <a:lumOff val="25000"/>
                    </a:schemeClr>
                  </a:solidFill>
                </a:rPr>
                <a:t>如果该影响因素不相关，则转到下一个因素；如果该影响因素相关，则会出现第二行评估问题。</a:t>
              </a:r>
              <a:endParaRPr lang="en-GB" sz="1050" b="1" dirty="0">
                <a:solidFill>
                  <a:schemeClr val="tx1">
                    <a:lumMod val="75000"/>
                    <a:lumOff val="25000"/>
                  </a:schemeClr>
                </a:solidFill>
              </a:endParaRPr>
            </a:p>
            <a:p>
              <a:pPr lvl="0" algn="just">
                <a:lnSpc>
                  <a:spcPct val="150000"/>
                </a:lnSpc>
              </a:pPr>
              <a:r>
                <a:rPr lang="zh-CN" altLang="en-US" sz="1050" b="1" dirty="0">
                  <a:solidFill>
                    <a:schemeClr val="tx1">
                      <a:lumMod val="75000"/>
                      <a:lumOff val="25000"/>
                    </a:schemeClr>
                  </a:solidFill>
                </a:rPr>
                <a:t>评估会要求提供该因素的影响和来源。如果你的遗产地是一个国家级或跨境的系列遗产，在回答问题</a:t>
              </a:r>
              <a:r>
                <a:rPr lang="en-US" altLang="zh-CN" sz="1050" b="1" dirty="0">
                  <a:solidFill>
                    <a:schemeClr val="tx1">
                      <a:lumMod val="75000"/>
                      <a:lumOff val="25000"/>
                    </a:schemeClr>
                  </a:solidFill>
                </a:rPr>
                <a:t>4.15/4.16</a:t>
              </a:r>
              <a:r>
                <a:rPr lang="zh-CN" altLang="en-US" sz="1050" b="1" dirty="0">
                  <a:solidFill>
                    <a:schemeClr val="tx1">
                      <a:lumMod val="75000"/>
                      <a:lumOff val="25000"/>
                    </a:schemeClr>
                  </a:solidFill>
                </a:rPr>
                <a:t>时，可以选择受到影响的遗产构成部分和具体影响因素。</a:t>
              </a:r>
              <a:endParaRPr lang="en-GB" sz="1050" b="1" dirty="0">
                <a:solidFill>
                  <a:schemeClr val="tx1">
                    <a:lumMod val="75000"/>
                    <a:lumOff val="25000"/>
                  </a:schemeClr>
                </a:solidFill>
              </a:endParaRPr>
            </a:p>
            <a:p>
              <a:pPr lvl="0" algn="just">
                <a:lnSpc>
                  <a:spcPct val="150000"/>
                </a:lnSpc>
              </a:pPr>
              <a:r>
                <a:rPr lang="zh-CN" altLang="en-US" sz="1050" b="1" dirty="0">
                  <a:solidFill>
                    <a:schemeClr val="tx1">
                      <a:lumMod val="75000"/>
                      <a:lumOff val="25000"/>
                    </a:schemeClr>
                  </a:solidFill>
                </a:rPr>
                <a:t>你需要确定该因素的影响是积极的和</a:t>
              </a:r>
              <a:r>
                <a:rPr lang="en-US" altLang="zh-CN" sz="1050" b="1" dirty="0">
                  <a:solidFill>
                    <a:schemeClr val="tx1">
                      <a:lumMod val="75000"/>
                      <a:lumOff val="25000"/>
                    </a:schemeClr>
                  </a:solidFill>
                </a:rPr>
                <a:t>/</a:t>
              </a:r>
              <a:r>
                <a:rPr lang="zh-CN" altLang="en-US" sz="1050" b="1" dirty="0">
                  <a:solidFill>
                    <a:schemeClr val="tx1">
                      <a:lumMod val="75000"/>
                      <a:lumOff val="25000"/>
                    </a:schemeClr>
                  </a:solidFill>
                </a:rPr>
                <a:t>或消极的；是当前的和</a:t>
              </a:r>
              <a:r>
                <a:rPr lang="en-US" altLang="zh-CN" sz="1050" b="1" dirty="0">
                  <a:solidFill>
                    <a:schemeClr val="tx1">
                      <a:lumMod val="75000"/>
                      <a:lumOff val="25000"/>
                    </a:schemeClr>
                  </a:solidFill>
                </a:rPr>
                <a:t>/</a:t>
              </a:r>
              <a:r>
                <a:rPr lang="zh-CN" altLang="en-US" sz="1050" b="1" dirty="0">
                  <a:solidFill>
                    <a:schemeClr val="tx1">
                      <a:lumMod val="75000"/>
                      <a:lumOff val="25000"/>
                    </a:schemeClr>
                  </a:solidFill>
                </a:rPr>
                <a:t>或潜在的；以及该因素的来源是遗产地内部和</a:t>
              </a:r>
              <a:r>
                <a:rPr lang="en-US" altLang="zh-CN" sz="1050" b="1" dirty="0">
                  <a:solidFill>
                    <a:schemeClr val="tx1">
                      <a:lumMod val="75000"/>
                      <a:lumOff val="25000"/>
                    </a:schemeClr>
                  </a:solidFill>
                </a:rPr>
                <a:t>/</a:t>
              </a:r>
              <a:r>
                <a:rPr lang="zh-CN" altLang="en-US" sz="1050" b="1" dirty="0">
                  <a:solidFill>
                    <a:schemeClr val="tx1">
                      <a:lumMod val="75000"/>
                      <a:lumOff val="25000"/>
                    </a:schemeClr>
                  </a:solidFill>
                </a:rPr>
                <a:t>或外部。 你还需要具体说明该因素的影响是在递减、稳定还是增加。 </a:t>
              </a:r>
              <a:endParaRPr lang="en-GB" sz="1050" b="1" dirty="0">
                <a:solidFill>
                  <a:schemeClr val="tx1">
                    <a:lumMod val="75000"/>
                    <a:lumOff val="25000"/>
                  </a:schemeClr>
                </a:solidFill>
              </a:endParaRPr>
            </a:p>
            <a:p>
              <a:pPr lvl="0" algn="just">
                <a:lnSpc>
                  <a:spcPct val="150000"/>
                </a:lnSpc>
              </a:pPr>
              <a:r>
                <a:rPr lang="zh-CN" altLang="en-US" sz="1050" b="1" dirty="0">
                  <a:solidFill>
                    <a:schemeClr val="tx1">
                      <a:lumMod val="75000"/>
                      <a:lumOff val="25000"/>
                    </a:schemeClr>
                  </a:solidFill>
                </a:rPr>
                <a:t>在影响因素清单的末尾，你可以（通过问题</a:t>
              </a:r>
              <a:r>
                <a:rPr lang="en-US" altLang="zh-CN" sz="1050" b="1" dirty="0">
                  <a:solidFill>
                    <a:schemeClr val="tx1">
                      <a:lumMod val="75000"/>
                      <a:lumOff val="25000"/>
                    </a:schemeClr>
                  </a:solidFill>
                </a:rPr>
                <a:t>4.14</a:t>
              </a:r>
              <a:r>
                <a:rPr lang="zh-CN" altLang="en-US" sz="1050" b="1" dirty="0">
                  <a:solidFill>
                    <a:schemeClr val="tx1">
                      <a:lumMod val="75000"/>
                      <a:lumOff val="25000"/>
                    </a:schemeClr>
                  </a:solidFill>
                </a:rPr>
                <a:t>）补充任何对遗产地有影响但在</a:t>
              </a:r>
              <a:r>
                <a:rPr lang="en-US" altLang="zh-CN" sz="1050" b="1" dirty="0">
                  <a:solidFill>
                    <a:schemeClr val="tx1">
                      <a:lumMod val="75000"/>
                      <a:lumOff val="25000"/>
                    </a:schemeClr>
                  </a:solidFill>
                </a:rPr>
                <a:t>4.1</a:t>
              </a:r>
              <a:r>
                <a:rPr lang="zh-CN" altLang="en-US" sz="1050" b="1" dirty="0">
                  <a:solidFill>
                    <a:schemeClr val="tx1">
                      <a:lumMod val="75000"/>
                      <a:lumOff val="25000"/>
                    </a:schemeClr>
                  </a:solidFill>
                </a:rPr>
                <a:t>至</a:t>
              </a:r>
              <a:r>
                <a:rPr lang="en-US" altLang="zh-CN" sz="1050" b="1" dirty="0">
                  <a:solidFill>
                    <a:schemeClr val="tx1">
                      <a:lumMod val="75000"/>
                      <a:lumOff val="25000"/>
                    </a:schemeClr>
                  </a:solidFill>
                </a:rPr>
                <a:t>4.13</a:t>
              </a:r>
              <a:r>
                <a:rPr lang="zh-CN" altLang="en-US" sz="1050" b="1" dirty="0">
                  <a:solidFill>
                    <a:schemeClr val="tx1">
                      <a:lumMod val="75000"/>
                      <a:lumOff val="25000"/>
                    </a:schemeClr>
                  </a:solidFill>
                </a:rPr>
                <a:t>中没有涉及的其他因素。</a:t>
              </a:r>
            </a:p>
            <a:p>
              <a:pPr lvl="0"/>
              <a:br>
                <a:rPr lang="en-GB" sz="1050" dirty="0">
                  <a:solidFill>
                    <a:schemeClr val="tx1">
                      <a:lumMod val="75000"/>
                      <a:lumOff val="25000"/>
                    </a:schemeClr>
                  </a:solidFill>
                </a:rPr>
              </a:br>
              <a:endParaRPr lang="en-US" sz="1050" dirty="0">
                <a:solidFill>
                  <a:schemeClr val="tx1">
                    <a:lumMod val="75000"/>
                    <a:lumOff val="25000"/>
                  </a:schemeClr>
                </a:solidFill>
              </a:endParaRPr>
            </a:p>
          </p:txBody>
        </p:sp>
      </p:grpSp>
      <p:sp>
        <p:nvSpPr>
          <p:cNvPr id="13" name="文本框 12">
            <a:extLst>
              <a:ext uri="{FF2B5EF4-FFF2-40B4-BE49-F238E27FC236}">
                <a16:creationId xmlns:a16="http://schemas.microsoft.com/office/drawing/2014/main" id="{0268BF7A-4A70-4BC6-9C89-A8E4C46BEDC2}"/>
              </a:ext>
            </a:extLst>
          </p:cNvPr>
          <p:cNvSpPr txBox="1"/>
          <p:nvPr/>
        </p:nvSpPr>
        <p:spPr>
          <a:xfrm>
            <a:off x="515258" y="4691477"/>
            <a:ext cx="7915274" cy="276999"/>
          </a:xfrm>
          <a:prstGeom prst="rect">
            <a:avLst/>
          </a:prstGeom>
          <a:noFill/>
        </p:spPr>
        <p:txBody>
          <a:bodyPr wrap="square" rtlCol="0">
            <a:spAutoFit/>
          </a:bodyPr>
          <a:lstStyle/>
          <a:p>
            <a:pPr algn="just"/>
            <a:r>
              <a:rPr lang="zh-CN" altLang="en-US" sz="1200" dirty="0">
                <a:highlight>
                  <a:srgbClr val="FFFF00"/>
                </a:highlight>
              </a:rPr>
              <a:t>说明：如果该遗产已经有遗产保存状况的报告，在本章开端将会有一个相关链接。</a:t>
            </a:r>
          </a:p>
        </p:txBody>
      </p:sp>
    </p:spTree>
    <p:extLst>
      <p:ext uri="{BB962C8B-B14F-4D97-AF65-F5344CB8AC3E}">
        <p14:creationId xmlns:p14="http://schemas.microsoft.com/office/powerpoint/2010/main" val="416362734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408782" y="901507"/>
            <a:ext cx="2361600" cy="1887310"/>
            <a:chOff x="6408782" y="901507"/>
            <a:chExt cx="2361600" cy="1887310"/>
          </a:xfrm>
        </p:grpSpPr>
        <p:grpSp>
          <p:nvGrpSpPr>
            <p:cNvPr id="16" name="Group 15"/>
            <p:cNvGrpSpPr/>
            <p:nvPr/>
          </p:nvGrpSpPr>
          <p:grpSpPr>
            <a:xfrm>
              <a:off x="6408782" y="901507"/>
              <a:ext cx="2361600" cy="1887310"/>
              <a:chOff x="5297712" y="741377"/>
              <a:chExt cx="2931888" cy="1828392"/>
            </a:xfrm>
          </p:grpSpPr>
          <p:sp>
            <p:nvSpPr>
              <p:cNvPr id="18" name="Rectangle 17"/>
              <p:cNvSpPr/>
              <p:nvPr/>
            </p:nvSpPr>
            <p:spPr>
              <a:xfrm>
                <a:off x="5297714" y="1258214"/>
                <a:ext cx="2931886" cy="1311555"/>
              </a:xfrm>
              <a:prstGeom prst="rect">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 dirty="0">
                    <a:latin typeface="Arial" panose="020B0604020202020204" pitchFamily="34" charset="0"/>
                    <a:cs typeface="Arial" panose="020B0604020202020204" pitchFamily="34" charset="0"/>
                  </a:rPr>
                  <a:t>http://whc.unesco.org/include/tool_video.cfm?youtubeid=iiSFmP-InWw</a:t>
                </a:r>
              </a:p>
            </p:txBody>
          </p:sp>
          <p:sp>
            <p:nvSpPr>
              <p:cNvPr id="20" name="TextBox 19"/>
              <p:cNvSpPr txBox="1"/>
              <p:nvPr/>
            </p:nvSpPr>
            <p:spPr>
              <a:xfrm>
                <a:off x="5297712" y="1367427"/>
                <a:ext cx="2931887" cy="805055"/>
              </a:xfrm>
              <a:prstGeom prst="rect">
                <a:avLst/>
              </a:prstGeom>
              <a:noFill/>
            </p:spPr>
            <p:txBody>
              <a:bodyPr wrap="square" rtlCol="0">
                <a:spAutoFit/>
              </a:bodyPr>
              <a:lstStyle/>
              <a:p>
                <a:pPr algn="ctr"/>
                <a:r>
                  <a:rPr lang="en-AU" sz="1200" b="1" i="1" dirty="0"/>
                  <a:t>Factors</a:t>
                </a:r>
                <a:r>
                  <a:rPr lang="en-AU" sz="1200" i="1" dirty="0"/>
                  <a:t> affecting the property might have positive or negative impacts while </a:t>
                </a:r>
                <a:r>
                  <a:rPr lang="en-AU" sz="1200" b="1" i="1" dirty="0"/>
                  <a:t>threats</a:t>
                </a:r>
                <a:r>
                  <a:rPr lang="en-AU" sz="1200" i="1" dirty="0"/>
                  <a:t> only refer to negative factors</a:t>
                </a:r>
              </a:p>
            </p:txBody>
          </p:sp>
          <p:sp>
            <p:nvSpPr>
              <p:cNvPr id="21" name="Rectangle 20"/>
              <p:cNvSpPr/>
              <p:nvPr/>
            </p:nvSpPr>
            <p:spPr>
              <a:xfrm>
                <a:off x="5297714" y="741377"/>
                <a:ext cx="2931886" cy="482064"/>
              </a:xfrm>
              <a:prstGeom prst="rect">
                <a:avLst/>
              </a:prstGeom>
              <a:solidFill>
                <a:schemeClr val="bg1">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6088"/>
                <a:r>
                  <a:rPr lang="en-GB" sz="1200" b="1" dirty="0">
                    <a:solidFill>
                      <a:schemeClr val="bg1"/>
                    </a:solidFill>
                    <a:latin typeface="Calibri" panose="020F0502020204030204" pitchFamily="34" charset="0"/>
                    <a:cs typeface="Calibri" panose="020F0502020204030204" pitchFamily="34" charset="0"/>
                  </a:rPr>
                  <a:t>Factors affecting the property</a:t>
                </a:r>
                <a:endParaRPr lang="en-US" sz="1200" b="1" dirty="0">
                  <a:solidFill>
                    <a:schemeClr val="bg1"/>
                  </a:solidFill>
                  <a:latin typeface="Calibri" panose="020F0502020204030204" pitchFamily="34" charset="0"/>
                  <a:cs typeface="Calibri" panose="020F0502020204030204" pitchFamily="34" charset="0"/>
                </a:endParaRPr>
              </a:p>
            </p:txBody>
          </p:sp>
        </p:grpSp>
        <p:pic>
          <p:nvPicPr>
            <p:cNvPr id="22" name="Picture 21"/>
            <p:cNvPicPr>
              <a:picLocks noChangeAspect="1"/>
            </p:cNvPicPr>
            <p:nvPr/>
          </p:nvPicPr>
          <p:blipFill>
            <a:blip r:embed="rId3"/>
            <a:stretch>
              <a:fillRect/>
            </a:stretch>
          </p:blipFill>
          <p:spPr>
            <a:xfrm>
              <a:off x="6485557" y="989038"/>
              <a:ext cx="374344" cy="371648"/>
            </a:xfrm>
            <a:prstGeom prst="rect">
              <a:avLst/>
            </a:prstGeom>
          </p:spPr>
        </p:pic>
      </p:grpSp>
      <p:sp>
        <p:nvSpPr>
          <p:cNvPr id="19" name="CasellaDiTesto 1"/>
          <p:cNvSpPr txBox="1"/>
          <p:nvPr/>
        </p:nvSpPr>
        <p:spPr>
          <a:xfrm>
            <a:off x="515258" y="34047"/>
            <a:ext cx="8628742" cy="430887"/>
          </a:xfrm>
          <a:prstGeom prst="rect">
            <a:avLst/>
          </a:prstGeom>
          <a:noFill/>
          <a:ln>
            <a:noFill/>
          </a:ln>
        </p:spPr>
        <p:txBody>
          <a:bodyPr wrap="square" rtlCol="0">
            <a:spAutoFit/>
          </a:bodyPr>
          <a:lstStyle/>
          <a:p>
            <a:r>
              <a:rPr lang="en-GB" sz="2200" b="1" dirty="0">
                <a:solidFill>
                  <a:schemeClr val="accent4">
                    <a:lumMod val="75000"/>
                  </a:schemeClr>
                </a:solidFill>
                <a:latin typeface="+mj-lt"/>
                <a:cs typeface="Calibri" panose="020F0502020204030204" pitchFamily="34" charset="0"/>
              </a:rPr>
              <a:t>Section II</a:t>
            </a:r>
          </a:p>
        </p:txBody>
      </p:sp>
      <p:sp>
        <p:nvSpPr>
          <p:cNvPr id="23" name="CasellaDiTesto 1"/>
          <p:cNvSpPr txBox="1"/>
          <p:nvPr/>
        </p:nvSpPr>
        <p:spPr>
          <a:xfrm>
            <a:off x="515258" y="408299"/>
            <a:ext cx="8628742" cy="307777"/>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en-US" sz="1400" b="1" dirty="0">
                <a:solidFill>
                  <a:schemeClr val="accent3">
                    <a:lumMod val="50000"/>
                  </a:schemeClr>
                </a:solidFill>
                <a:cs typeface="Calibri Light" panose="020F0302020204030204" pitchFamily="34" charset="0"/>
              </a:rPr>
              <a:t>Chapter 4: </a:t>
            </a:r>
            <a:r>
              <a:rPr lang="en-GB" sz="1400" b="1" dirty="0">
                <a:solidFill>
                  <a:schemeClr val="accent3">
                    <a:lumMod val="50000"/>
                  </a:schemeClr>
                </a:solidFill>
                <a:cs typeface="Calibri Light" panose="020F0302020204030204" pitchFamily="34" charset="0"/>
              </a:rPr>
              <a:t>Factors Affecting the Property</a:t>
            </a:r>
          </a:p>
        </p:txBody>
      </p:sp>
      <p:grpSp>
        <p:nvGrpSpPr>
          <p:cNvPr id="5" name="Group 4"/>
          <p:cNvGrpSpPr/>
          <p:nvPr/>
        </p:nvGrpSpPr>
        <p:grpSpPr>
          <a:xfrm>
            <a:off x="592210" y="851082"/>
            <a:ext cx="5133317" cy="4292417"/>
            <a:chOff x="506485" y="898708"/>
            <a:chExt cx="5133317" cy="4244792"/>
          </a:xfrm>
        </p:grpSpPr>
        <p:sp>
          <p:nvSpPr>
            <p:cNvPr id="26" name="TextBox 25"/>
            <p:cNvSpPr txBox="1"/>
            <p:nvPr/>
          </p:nvSpPr>
          <p:spPr>
            <a:xfrm>
              <a:off x="506487" y="898708"/>
              <a:ext cx="5133315" cy="226336"/>
            </a:xfrm>
            <a:prstGeom prst="rect">
              <a:avLst/>
            </a:prstGeom>
            <a:solidFill>
              <a:schemeClr val="bg1"/>
            </a:solidFill>
            <a:ln w="3175">
              <a:solidFill>
                <a:schemeClr val="accent1">
                  <a:lumMod val="60000"/>
                  <a:lumOff val="40000"/>
                </a:schemeClr>
              </a:solidFill>
            </a:ln>
          </p:spPr>
          <p:txBody>
            <a:bodyPr wrap="none" tIns="36000" rtlCol="0">
              <a:noAutofit/>
            </a:bodyPr>
            <a:lstStyle/>
            <a:p>
              <a:pPr marL="285750" indent="-285750">
                <a:buClr>
                  <a:schemeClr val="bg1">
                    <a:lumMod val="50000"/>
                  </a:schemeClr>
                </a:buClr>
                <a:buFont typeface="Wingdings 3" panose="05040102010807070707" pitchFamily="18" charset="2"/>
                <a:buChar char=""/>
              </a:pPr>
              <a:r>
                <a:rPr lang="fr-FR" sz="1000" dirty="0">
                  <a:solidFill>
                    <a:schemeClr val="accent5">
                      <a:lumMod val="75000"/>
                    </a:schemeClr>
                  </a:solidFill>
                  <a:latin typeface="Arial" panose="020B0604020202020204" pitchFamily="34" charset="0"/>
                  <a:cs typeface="Arial" panose="020B0604020202020204" pitchFamily="34" charset="0"/>
                </a:rPr>
                <a:t>4. </a:t>
              </a:r>
              <a:r>
                <a:rPr lang="fr-FR" sz="1200" dirty="0">
                  <a:solidFill>
                    <a:schemeClr val="accent5">
                      <a:lumMod val="75000"/>
                    </a:schemeClr>
                  </a:solidFill>
                </a:rPr>
                <a:t> </a:t>
              </a:r>
              <a:r>
                <a:rPr lang="fr-FR" sz="1000" dirty="0" err="1">
                  <a:solidFill>
                    <a:schemeClr val="accent5">
                      <a:lumMod val="75000"/>
                    </a:schemeClr>
                  </a:solidFill>
                  <a:latin typeface="Arial" panose="020B0604020202020204" pitchFamily="34" charset="0"/>
                  <a:cs typeface="Arial" panose="020B0604020202020204" pitchFamily="34" charset="0"/>
                </a:rPr>
                <a:t>Factors</a:t>
              </a:r>
              <a:r>
                <a:rPr lang="fr-FR" sz="1000" dirty="0">
                  <a:solidFill>
                    <a:schemeClr val="accent5">
                      <a:lumMod val="75000"/>
                    </a:schemeClr>
                  </a:solidFill>
                  <a:latin typeface="Arial" panose="020B0604020202020204" pitchFamily="34" charset="0"/>
                  <a:cs typeface="Arial" panose="020B0604020202020204" pitchFamily="34" charset="0"/>
                </a:rPr>
                <a:t> </a:t>
              </a:r>
              <a:r>
                <a:rPr lang="fr-FR" sz="1000" dirty="0" err="1">
                  <a:solidFill>
                    <a:schemeClr val="accent5">
                      <a:lumMod val="75000"/>
                    </a:schemeClr>
                  </a:solidFill>
                  <a:latin typeface="Arial" panose="020B0604020202020204" pitchFamily="34" charset="0"/>
                  <a:cs typeface="Arial" panose="020B0604020202020204" pitchFamily="34" charset="0"/>
                </a:rPr>
                <a:t>Affecting</a:t>
              </a:r>
              <a:r>
                <a:rPr lang="fr-FR" sz="1000" dirty="0">
                  <a:solidFill>
                    <a:schemeClr val="accent5">
                      <a:lumMod val="75000"/>
                    </a:schemeClr>
                  </a:solidFill>
                  <a:latin typeface="Arial" panose="020B0604020202020204" pitchFamily="34" charset="0"/>
                  <a:cs typeface="Arial" panose="020B0604020202020204" pitchFamily="34" charset="0"/>
                </a:rPr>
                <a:t> the </a:t>
              </a:r>
              <a:r>
                <a:rPr lang="fr-FR" sz="1000" dirty="0" err="1">
                  <a:solidFill>
                    <a:schemeClr val="accent5">
                      <a:lumMod val="75000"/>
                    </a:schemeClr>
                  </a:solidFill>
                  <a:latin typeface="Arial" panose="020B0604020202020204" pitchFamily="34" charset="0"/>
                  <a:cs typeface="Arial" panose="020B0604020202020204" pitchFamily="34" charset="0"/>
                </a:rPr>
                <a:t>Property</a:t>
              </a:r>
              <a:endParaRPr lang="en-US" sz="1200" dirty="0">
                <a:solidFill>
                  <a:schemeClr val="accent5">
                    <a:lumMod val="75000"/>
                  </a:schemeClr>
                </a:solidFill>
                <a:latin typeface="Arial" panose="020B0604020202020204" pitchFamily="34" charset="0"/>
                <a:cs typeface="Arial" panose="020B0604020202020204" pitchFamily="34" charset="0"/>
              </a:endParaRPr>
            </a:p>
          </p:txBody>
        </p:sp>
        <p:sp>
          <p:nvSpPr>
            <p:cNvPr id="24" name="Rounded Rectangle 23"/>
            <p:cNvSpPr/>
            <p:nvPr/>
          </p:nvSpPr>
          <p:spPr>
            <a:xfrm>
              <a:off x="506485" y="1144094"/>
              <a:ext cx="5133317" cy="3999406"/>
            </a:xfrm>
            <a:prstGeom prst="roundRect">
              <a:avLst>
                <a:gd name="adj" fmla="val 1131"/>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endParaRPr lang="en-GB" sz="800" dirty="0">
                <a:solidFill>
                  <a:schemeClr val="tx1">
                    <a:lumMod val="75000"/>
                    <a:lumOff val="25000"/>
                  </a:schemeClr>
                </a:solidFill>
              </a:endParaRPr>
            </a:p>
            <a:p>
              <a:pPr lvl="0" algn="just"/>
              <a:r>
                <a:rPr lang="en-GB" sz="800" dirty="0">
                  <a:solidFill>
                    <a:schemeClr val="tx1">
                      <a:lumMod val="75000"/>
                      <a:lumOff val="25000"/>
                    </a:schemeClr>
                  </a:solidFill>
                </a:rPr>
                <a:t>Chapter 4 gathers information on the range of factors that are currently affecting or have strong potential to affect the property, both positively and negatively.</a:t>
              </a:r>
            </a:p>
            <a:p>
              <a:pPr lvl="0" algn="just"/>
              <a:endParaRPr lang="en-GB" sz="800" dirty="0">
                <a:solidFill>
                  <a:schemeClr val="tx1">
                    <a:lumMod val="75000"/>
                    <a:lumOff val="25000"/>
                  </a:schemeClr>
                </a:solidFill>
              </a:endParaRPr>
            </a:p>
            <a:p>
              <a:pPr lvl="0" algn="just"/>
              <a:r>
                <a:rPr lang="en-GB" sz="800" dirty="0">
                  <a:solidFill>
                    <a:schemeClr val="tx1">
                      <a:lumMod val="75000"/>
                      <a:lumOff val="25000"/>
                    </a:schemeClr>
                  </a:solidFill>
                </a:rPr>
                <a:t>This chapter provides you with a generic list which has been developed to identify factors that could affect any type of World Heritage property. The factors are grouped into 13 headings, which are then briefly explained. Beneath each heading a list of factors appears</a:t>
              </a:r>
            </a:p>
            <a:p>
              <a:pPr lvl="0" algn="just"/>
              <a:endParaRPr lang="en-GB" sz="800" dirty="0">
                <a:solidFill>
                  <a:schemeClr val="tx1">
                    <a:lumMod val="75000"/>
                    <a:lumOff val="25000"/>
                  </a:schemeClr>
                </a:solidFill>
              </a:endParaRPr>
            </a:p>
            <a:p>
              <a:pPr lvl="0" algn="just"/>
              <a:r>
                <a:rPr lang="en-GB" sz="800" dirty="0">
                  <a:solidFill>
                    <a:schemeClr val="tx1">
                      <a:lumMod val="75000"/>
                      <a:lumOff val="25000"/>
                    </a:schemeClr>
                  </a:solidFill>
                </a:rPr>
                <a:t>The set of factors is parallel to the set of threats in the World Heritage State of Conservation database (</a:t>
              </a:r>
              <a:r>
                <a:rPr lang="en-GB" sz="800" dirty="0">
                  <a:solidFill>
                    <a:schemeClr val="tx1">
                      <a:lumMod val="75000"/>
                      <a:lumOff val="25000"/>
                    </a:schemeClr>
                  </a:solidFill>
                  <a:hlinkClick r:id="rId4"/>
                </a:rPr>
                <a:t>http://whc.unesco.org/en/factors/</a:t>
              </a:r>
              <a:r>
                <a:rPr lang="en-GB" sz="800" dirty="0">
                  <a:solidFill>
                    <a:schemeClr val="tx1">
                      <a:lumMod val="75000"/>
                      <a:lumOff val="25000"/>
                    </a:schemeClr>
                  </a:solidFill>
                </a:rPr>
                <a:t>). </a:t>
              </a:r>
            </a:p>
            <a:p>
              <a:pPr lvl="0" algn="just"/>
              <a:endParaRPr lang="en-GB" sz="800" dirty="0">
                <a:solidFill>
                  <a:schemeClr val="tx1">
                    <a:lumMod val="75000"/>
                    <a:lumOff val="25000"/>
                  </a:schemeClr>
                </a:solidFill>
              </a:endParaRPr>
            </a:p>
            <a:p>
              <a:pPr lvl="0" algn="just"/>
              <a:r>
                <a:rPr lang="en-GB" sz="800" dirty="0">
                  <a:solidFill>
                    <a:schemeClr val="tx1">
                      <a:lumMod val="75000"/>
                      <a:lumOff val="25000"/>
                    </a:schemeClr>
                  </a:solidFill>
                </a:rPr>
                <a:t>The first stage in the assessment is to click the box below each factor to indicate if this factor is relevant or not relevant to the property. If a factor was reported as causing an impact in the last Periodic Report, then you will automatically be asked to consider that factor in this cycle. Please note that this assessment is about both </a:t>
              </a:r>
              <a:r>
                <a:rPr lang="en-GB" sz="800" b="1" dirty="0">
                  <a:solidFill>
                    <a:schemeClr val="tx1">
                      <a:lumMod val="75000"/>
                      <a:lumOff val="25000"/>
                    </a:schemeClr>
                  </a:solidFill>
                </a:rPr>
                <a:t>positive</a:t>
              </a:r>
              <a:r>
                <a:rPr lang="en-GB" sz="800" dirty="0">
                  <a:solidFill>
                    <a:schemeClr val="tx1">
                      <a:lumMod val="75000"/>
                      <a:lumOff val="25000"/>
                    </a:schemeClr>
                  </a:solidFill>
                </a:rPr>
                <a:t> and </a:t>
              </a:r>
              <a:r>
                <a:rPr lang="en-GB" sz="800" b="1" dirty="0">
                  <a:solidFill>
                    <a:schemeClr val="tx1">
                      <a:lumMod val="75000"/>
                      <a:lumOff val="25000"/>
                    </a:schemeClr>
                  </a:solidFill>
                </a:rPr>
                <a:t>negative</a:t>
              </a:r>
              <a:r>
                <a:rPr lang="en-GB" sz="800" dirty="0">
                  <a:solidFill>
                    <a:schemeClr val="tx1">
                      <a:lumMod val="75000"/>
                      <a:lumOff val="25000"/>
                    </a:schemeClr>
                  </a:solidFill>
                </a:rPr>
                <a:t> factors.</a:t>
              </a:r>
            </a:p>
            <a:p>
              <a:pPr lvl="0" algn="just"/>
              <a:endParaRPr lang="en-GB" sz="800" dirty="0">
                <a:solidFill>
                  <a:schemeClr val="tx1">
                    <a:lumMod val="75000"/>
                    <a:lumOff val="25000"/>
                  </a:schemeClr>
                </a:solidFill>
              </a:endParaRPr>
            </a:p>
            <a:p>
              <a:pPr lvl="0" algn="just"/>
              <a:r>
                <a:rPr lang="en-GB" sz="800" dirty="0">
                  <a:solidFill>
                    <a:schemeClr val="tx1">
                      <a:lumMod val="75000"/>
                      <a:lumOff val="25000"/>
                    </a:schemeClr>
                  </a:solidFill>
                </a:rPr>
                <a:t>If the factor is not relevant, then move on to the next factor; if the factor is relevant then a second line of assessment questions will appear.</a:t>
              </a:r>
            </a:p>
            <a:p>
              <a:pPr lvl="0" algn="just"/>
              <a:endParaRPr lang="en-GB" sz="800" dirty="0">
                <a:solidFill>
                  <a:schemeClr val="tx1">
                    <a:lumMod val="75000"/>
                    <a:lumOff val="25000"/>
                  </a:schemeClr>
                </a:solidFill>
              </a:endParaRPr>
            </a:p>
            <a:p>
              <a:pPr lvl="0" algn="just"/>
              <a:r>
                <a:rPr lang="en-GB" sz="800" dirty="0">
                  <a:solidFill>
                    <a:schemeClr val="tx1">
                      <a:lumMod val="75000"/>
                      <a:lumOff val="25000"/>
                    </a:schemeClr>
                  </a:solidFill>
                </a:rPr>
                <a:t>This assessment will ask you about the impact and origin of the factor. If your property is a national or transnational serial site, then you will have the option of identifying which component(s) is/are affected by a particular factor in your answers to questions 4.15/4.16.</a:t>
              </a:r>
            </a:p>
            <a:p>
              <a:pPr lvl="0" algn="just"/>
              <a:endParaRPr lang="en-GB" sz="800" dirty="0">
                <a:solidFill>
                  <a:schemeClr val="tx1">
                    <a:lumMod val="75000"/>
                    <a:lumOff val="25000"/>
                  </a:schemeClr>
                </a:solidFill>
              </a:endParaRPr>
            </a:p>
            <a:p>
              <a:pPr lvl="0" algn="just"/>
              <a:r>
                <a:rPr lang="en-GB" sz="800" dirty="0">
                  <a:solidFill>
                    <a:schemeClr val="tx1">
                      <a:lumMod val="75000"/>
                      <a:lumOff val="25000"/>
                    </a:schemeClr>
                  </a:solidFill>
                </a:rPr>
                <a:t>You will be asked to identify whether the impact of the factor is positive and/or negative; whether it is current and/or potential and whether the origin of the factor is inside and/or outside of the property. You will also be asked to specify whether the factor is having a decreasing, stable or increasing impact. </a:t>
              </a:r>
            </a:p>
            <a:p>
              <a:pPr lvl="0" algn="just"/>
              <a:endParaRPr lang="en-GB" sz="800" dirty="0">
                <a:solidFill>
                  <a:schemeClr val="tx1">
                    <a:lumMod val="75000"/>
                    <a:lumOff val="25000"/>
                  </a:schemeClr>
                </a:solidFill>
              </a:endParaRPr>
            </a:p>
            <a:p>
              <a:pPr lvl="0" algn="just"/>
              <a:r>
                <a:rPr lang="en-GB" sz="800" dirty="0">
                  <a:solidFill>
                    <a:schemeClr val="tx1">
                      <a:lumMod val="75000"/>
                      <a:lumOff val="25000"/>
                    </a:schemeClr>
                  </a:solidFill>
                </a:rPr>
                <a:t>At the end of the list of factors there is an opportunity (question 4.14) to add any additional factors which affect the property but which have not been covered in 4.1 to 4.13.</a:t>
              </a:r>
            </a:p>
            <a:p>
              <a:pPr lvl="0"/>
              <a:br>
                <a:rPr lang="en-GB" sz="800" dirty="0">
                  <a:solidFill>
                    <a:schemeClr val="tx1">
                      <a:lumMod val="75000"/>
                      <a:lumOff val="25000"/>
                    </a:schemeClr>
                  </a:solidFill>
                </a:rPr>
              </a:br>
              <a:endParaRPr lang="en-US" sz="800" dirty="0">
                <a:solidFill>
                  <a:schemeClr val="tx1">
                    <a:lumMod val="75000"/>
                    <a:lumOff val="25000"/>
                  </a:schemeClr>
                </a:solidFill>
              </a:endParaRPr>
            </a:p>
          </p:txBody>
        </p:sp>
      </p:grpSp>
    </p:spTree>
    <p:extLst>
      <p:ext uri="{BB962C8B-B14F-4D97-AF65-F5344CB8AC3E}">
        <p14:creationId xmlns:p14="http://schemas.microsoft.com/office/powerpoint/2010/main" val="261141913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29325" y="851082"/>
            <a:ext cx="2912507" cy="2592695"/>
            <a:chOff x="6408782" y="901507"/>
            <a:chExt cx="2361600" cy="2563034"/>
          </a:xfrm>
        </p:grpSpPr>
        <p:grpSp>
          <p:nvGrpSpPr>
            <p:cNvPr id="16" name="Group 15"/>
            <p:cNvGrpSpPr/>
            <p:nvPr/>
          </p:nvGrpSpPr>
          <p:grpSpPr>
            <a:xfrm>
              <a:off x="6408782" y="901507"/>
              <a:ext cx="2361600" cy="2563034"/>
              <a:chOff x="5297712" y="741377"/>
              <a:chExt cx="2931888" cy="2483021"/>
            </a:xfrm>
          </p:grpSpPr>
          <p:sp>
            <p:nvSpPr>
              <p:cNvPr id="18" name="Rectangle 17"/>
              <p:cNvSpPr/>
              <p:nvPr/>
            </p:nvSpPr>
            <p:spPr>
              <a:xfrm>
                <a:off x="5297714" y="1258214"/>
                <a:ext cx="2931886" cy="1311555"/>
              </a:xfrm>
              <a:prstGeom prst="rect">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 dirty="0">
                    <a:latin typeface="Arial" panose="020B0604020202020204" pitchFamily="34" charset="0"/>
                    <a:cs typeface="Arial" panose="020B0604020202020204" pitchFamily="34" charset="0"/>
                  </a:rPr>
                  <a:t>http://whc.unesco.org/include/tool_video.cfm?youtubeid=iiSFmP-InWw</a:t>
                </a:r>
              </a:p>
            </p:txBody>
          </p:sp>
          <p:sp>
            <p:nvSpPr>
              <p:cNvPr id="20" name="TextBox 19"/>
              <p:cNvSpPr txBox="1"/>
              <p:nvPr/>
            </p:nvSpPr>
            <p:spPr>
              <a:xfrm>
                <a:off x="5297712" y="1367427"/>
                <a:ext cx="2931887" cy="1856971"/>
              </a:xfrm>
              <a:prstGeom prst="rect">
                <a:avLst/>
              </a:prstGeom>
              <a:solidFill>
                <a:schemeClr val="accent1">
                  <a:lumMod val="60000"/>
                  <a:lumOff val="40000"/>
                </a:schemeClr>
              </a:solidFill>
            </p:spPr>
            <p:txBody>
              <a:bodyPr wrap="square" rtlCol="0">
                <a:spAutoFit/>
              </a:bodyPr>
              <a:lstStyle/>
              <a:p>
                <a:pPr algn="ctr">
                  <a:spcBef>
                    <a:spcPts val="600"/>
                  </a:spcBef>
                </a:pPr>
                <a:r>
                  <a:rPr lang="zh-CN" altLang="en-US" sz="1200" i="1" dirty="0"/>
                  <a:t>如果在反应性监测程序的框架内，您的遗产地已有提交给世界遗产委员会的保护状况的报告，</a:t>
                </a:r>
                <a:r>
                  <a:rPr lang="zh-CN" altLang="en-US" sz="1200" b="1" i="1" dirty="0"/>
                  <a:t>则该链接将打开世界遗产中心的世界遗产保护状况信息系统的相关条目。</a:t>
                </a:r>
                <a:r>
                  <a:rPr lang="zh-CN" altLang="en-US" sz="1200" i="1" dirty="0"/>
                  <a:t>这将提醒你，过去哪些因素对遗产地产生了严重影响，以至于需要提交给世界遗产委员会。该数据库使用的因素分类与定期报告中使用的相同。请注意，稍后将向你询问有关世界遗产委员会决定的后续行动。</a:t>
                </a:r>
              </a:p>
            </p:txBody>
          </p:sp>
          <p:sp>
            <p:nvSpPr>
              <p:cNvPr id="21" name="Rectangle 20"/>
              <p:cNvSpPr/>
              <p:nvPr/>
            </p:nvSpPr>
            <p:spPr>
              <a:xfrm>
                <a:off x="5297714" y="741377"/>
                <a:ext cx="2931886" cy="592166"/>
              </a:xfrm>
              <a:prstGeom prst="rect">
                <a:avLst/>
              </a:prstGeom>
              <a:solidFill>
                <a:schemeClr val="bg1">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6088"/>
                <a:r>
                  <a:rPr lang="zh-CN" altLang="en-US" sz="1600" b="1" dirty="0">
                    <a:solidFill>
                      <a:schemeClr val="bg1"/>
                    </a:solidFill>
                    <a:latin typeface="Calibri" panose="020F0502020204030204" pitchFamily="34" charset="0"/>
                    <a:cs typeface="Calibri" panose="020F0502020204030204" pitchFamily="34" charset="0"/>
                  </a:rPr>
                  <a:t>反应性监测</a:t>
                </a:r>
                <a:endParaRPr lang="en-US" sz="1600" b="1" dirty="0">
                  <a:solidFill>
                    <a:schemeClr val="bg1"/>
                  </a:solidFill>
                  <a:latin typeface="Calibri" panose="020F0502020204030204" pitchFamily="34" charset="0"/>
                  <a:cs typeface="Calibri" panose="020F0502020204030204" pitchFamily="34" charset="0"/>
                </a:endParaRPr>
              </a:p>
            </p:txBody>
          </p:sp>
        </p:grpSp>
        <p:pic>
          <p:nvPicPr>
            <p:cNvPr id="22" name="Picture 21"/>
            <p:cNvPicPr preferRelativeResize="0">
              <a:picLocks/>
            </p:cNvPicPr>
            <p:nvPr/>
          </p:nvPicPr>
          <p:blipFill>
            <a:blip r:embed="rId3"/>
            <a:stretch>
              <a:fillRect/>
            </a:stretch>
          </p:blipFill>
          <p:spPr>
            <a:xfrm>
              <a:off x="6485556" y="989038"/>
              <a:ext cx="324015" cy="410985"/>
            </a:xfrm>
            <a:prstGeom prst="rect">
              <a:avLst/>
            </a:prstGeom>
          </p:spPr>
        </p:pic>
      </p:grpSp>
      <p:sp>
        <p:nvSpPr>
          <p:cNvPr id="19" name="CasellaDiTesto 1"/>
          <p:cNvSpPr txBox="1"/>
          <p:nvPr/>
        </p:nvSpPr>
        <p:spPr>
          <a:xfrm>
            <a:off x="515258" y="34047"/>
            <a:ext cx="8628742" cy="430887"/>
          </a:xfrm>
          <a:prstGeom prst="rect">
            <a:avLst/>
          </a:prstGeom>
          <a:noFill/>
          <a:ln>
            <a:noFill/>
          </a:ln>
        </p:spPr>
        <p:txBody>
          <a:bodyPr wrap="square" rtlCol="0">
            <a:spAutoFit/>
          </a:bodyPr>
          <a:lstStyle/>
          <a:p>
            <a:r>
              <a:rPr lang="zh-CN" altLang="en-US" sz="2200" b="1" dirty="0">
                <a:solidFill>
                  <a:schemeClr val="accent4">
                    <a:lumMod val="75000"/>
                  </a:schemeClr>
                </a:solidFill>
                <a:cs typeface="Calibri" panose="020F0502020204030204" pitchFamily="34" charset="0"/>
              </a:rPr>
              <a:t>第二部分</a:t>
            </a:r>
            <a:endParaRPr lang="en-GB" sz="2200" b="1" dirty="0">
              <a:solidFill>
                <a:schemeClr val="accent4">
                  <a:lumMod val="75000"/>
                </a:schemeClr>
              </a:solidFill>
              <a:cs typeface="Calibri" panose="020F0502020204030204" pitchFamily="34" charset="0"/>
            </a:endParaRPr>
          </a:p>
        </p:txBody>
      </p:sp>
      <p:sp>
        <p:nvSpPr>
          <p:cNvPr id="23" name="CasellaDiTesto 1"/>
          <p:cNvSpPr txBox="1"/>
          <p:nvPr/>
        </p:nvSpPr>
        <p:spPr>
          <a:xfrm>
            <a:off x="552582" y="408299"/>
            <a:ext cx="8628742" cy="338554"/>
          </a:xfrm>
          <a:prstGeom prst="rect">
            <a:avLst/>
          </a:prstGeom>
          <a:noFill/>
        </p:spPr>
        <p:txBody>
          <a:bodyPr wrap="square" rtlCol="0">
            <a:spAutoFit/>
          </a:bodyPr>
          <a:lstStyle/>
          <a:p>
            <a:pPr fontAlgn="base">
              <a:spcBef>
                <a:spcPts val="1000"/>
              </a:spcBef>
              <a:spcAft>
                <a:spcPct val="0"/>
              </a:spcAft>
              <a:buClr>
                <a:schemeClr val="accent3">
                  <a:lumMod val="50000"/>
                </a:schemeClr>
              </a:buClr>
              <a:buSzPct val="100000"/>
            </a:pPr>
            <a:r>
              <a:rPr lang="zh-CN" altLang="en-US" sz="1600" b="1" dirty="0">
                <a:solidFill>
                  <a:schemeClr val="accent3">
                    <a:lumMod val="50000"/>
                  </a:schemeClr>
                </a:solidFill>
                <a:latin typeface="+mn-ea"/>
                <a:cs typeface="Calibri Light" panose="020F0302020204030204" pitchFamily="34" charset="0"/>
              </a:rPr>
              <a:t>第</a:t>
            </a:r>
            <a:r>
              <a:rPr lang="en-US" sz="1600" b="1" dirty="0">
                <a:solidFill>
                  <a:schemeClr val="accent3">
                    <a:lumMod val="50000"/>
                  </a:schemeClr>
                </a:solidFill>
                <a:latin typeface="+mn-ea"/>
                <a:cs typeface="Calibri Light" panose="020F0302020204030204" pitchFamily="34" charset="0"/>
              </a:rPr>
              <a:t> 4</a:t>
            </a:r>
            <a:r>
              <a:rPr lang="zh-CN" altLang="en-US" sz="1600" b="1" dirty="0">
                <a:solidFill>
                  <a:schemeClr val="accent3">
                    <a:lumMod val="50000"/>
                  </a:schemeClr>
                </a:solidFill>
                <a:latin typeface="+mn-ea"/>
                <a:cs typeface="Calibri Light" panose="020F0302020204030204" pitchFamily="34" charset="0"/>
              </a:rPr>
              <a:t>章</a:t>
            </a:r>
            <a:r>
              <a:rPr lang="en-US" sz="1600" b="1" dirty="0">
                <a:solidFill>
                  <a:schemeClr val="accent3">
                    <a:lumMod val="50000"/>
                  </a:schemeClr>
                </a:solidFill>
                <a:latin typeface="+mn-ea"/>
                <a:cs typeface="Calibri Light" panose="020F0302020204030204" pitchFamily="34" charset="0"/>
              </a:rPr>
              <a:t>: </a:t>
            </a:r>
            <a:r>
              <a:rPr lang="zh-CN" altLang="en-US" sz="1600" b="1" dirty="0">
                <a:solidFill>
                  <a:schemeClr val="accent3">
                    <a:lumMod val="50000"/>
                  </a:schemeClr>
                </a:solidFill>
                <a:latin typeface="+mn-ea"/>
                <a:cs typeface="Calibri Light" panose="020F0302020204030204" pitchFamily="34" charset="0"/>
              </a:rPr>
              <a:t>影响遗产地的因素</a:t>
            </a:r>
            <a:endParaRPr lang="en-GB" sz="1600" b="1" dirty="0">
              <a:solidFill>
                <a:schemeClr val="accent3">
                  <a:lumMod val="50000"/>
                </a:schemeClr>
              </a:solidFill>
              <a:latin typeface="+mn-ea"/>
              <a:cs typeface="Calibri Light" panose="020F0302020204030204" pitchFamily="34" charset="0"/>
            </a:endParaRPr>
          </a:p>
        </p:txBody>
      </p:sp>
      <p:sp>
        <p:nvSpPr>
          <p:cNvPr id="24" name="Rounded Rectangle 23"/>
          <p:cNvSpPr/>
          <p:nvPr/>
        </p:nvSpPr>
        <p:spPr>
          <a:xfrm>
            <a:off x="515258" y="839186"/>
            <a:ext cx="5372358" cy="4162022"/>
          </a:xfrm>
          <a:prstGeom prst="roundRect">
            <a:avLst>
              <a:gd name="adj" fmla="val 1131"/>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lnSpc>
                <a:spcPct val="150000"/>
              </a:lnSpc>
            </a:pPr>
            <a:r>
              <a:rPr lang="zh-CN" altLang="en-US" sz="1000" b="1" dirty="0">
                <a:solidFill>
                  <a:schemeClr val="tx1">
                    <a:lumMod val="75000"/>
                    <a:lumOff val="25000"/>
                  </a:schemeClr>
                </a:solidFill>
              </a:rPr>
              <a:t>第</a:t>
            </a:r>
            <a:r>
              <a:rPr lang="en-US" altLang="zh-CN" sz="1000" b="1" dirty="0">
                <a:solidFill>
                  <a:schemeClr val="tx1">
                    <a:lumMod val="75000"/>
                    <a:lumOff val="25000"/>
                  </a:schemeClr>
                </a:solidFill>
              </a:rPr>
              <a:t>4</a:t>
            </a:r>
            <a:r>
              <a:rPr lang="zh-CN" altLang="en-US" sz="1000" b="1" dirty="0">
                <a:solidFill>
                  <a:schemeClr val="tx1">
                    <a:lumMod val="75000"/>
                    <a:lumOff val="25000"/>
                  </a:schemeClr>
                </a:solidFill>
              </a:rPr>
              <a:t>章收集了目前正在影响或极有可能影响该遗产地的各种因素的信息，包括积极的和消极的。</a:t>
            </a:r>
            <a:endParaRPr lang="en-GB" altLang="zh-CN" sz="1000" b="1" dirty="0">
              <a:solidFill>
                <a:schemeClr val="tx1">
                  <a:lumMod val="75000"/>
                  <a:lumOff val="25000"/>
                </a:schemeClr>
              </a:solidFill>
            </a:endParaRPr>
          </a:p>
          <a:p>
            <a:pPr lvl="0" algn="just">
              <a:lnSpc>
                <a:spcPct val="150000"/>
              </a:lnSpc>
            </a:pPr>
            <a:r>
              <a:rPr lang="zh-CN" altLang="en-US" sz="1000" b="1" dirty="0">
                <a:solidFill>
                  <a:schemeClr val="tx1">
                    <a:lumMod val="75000"/>
                    <a:lumOff val="25000"/>
                  </a:schemeClr>
                </a:solidFill>
              </a:rPr>
              <a:t>本章为您提供了一份通用清单，该清单是为确定可能影响任何类型世界遗产的因素而制定的。这些影响因素分为 </a:t>
            </a:r>
            <a:r>
              <a:rPr lang="en-US" altLang="zh-CN" sz="1000" b="1" dirty="0">
                <a:solidFill>
                  <a:schemeClr val="tx1">
                    <a:lumMod val="75000"/>
                    <a:lumOff val="25000"/>
                  </a:schemeClr>
                </a:solidFill>
              </a:rPr>
              <a:t>13 </a:t>
            </a:r>
            <a:r>
              <a:rPr lang="zh-CN" altLang="en-US" sz="1000" b="1" dirty="0">
                <a:solidFill>
                  <a:schemeClr val="tx1">
                    <a:lumMod val="75000"/>
                    <a:lumOff val="25000"/>
                  </a:schemeClr>
                </a:solidFill>
              </a:rPr>
              <a:t>类，并配有简要解释。每一类都在标题下列出了一系列影响因素。</a:t>
            </a:r>
            <a:endParaRPr lang="en-GB" altLang="zh-CN" sz="1000" b="1" dirty="0">
              <a:solidFill>
                <a:schemeClr val="tx1">
                  <a:lumMod val="75000"/>
                  <a:lumOff val="25000"/>
                </a:schemeClr>
              </a:solidFill>
            </a:endParaRPr>
          </a:p>
          <a:p>
            <a:pPr lvl="0" algn="just">
              <a:lnSpc>
                <a:spcPct val="150000"/>
              </a:lnSpc>
            </a:pPr>
            <a:r>
              <a:rPr lang="zh-CN" altLang="en-US" sz="1000" b="1" dirty="0">
                <a:solidFill>
                  <a:schemeClr val="tx1">
                    <a:lumMod val="75000"/>
                    <a:lumOff val="25000"/>
                  </a:schemeClr>
                </a:solidFill>
              </a:rPr>
              <a:t>这些影响因素与世界遗产保护状况数据库中列出的影响因素是一致的</a:t>
            </a:r>
            <a:r>
              <a:rPr lang="en-GB" altLang="zh-CN" sz="1000" b="1" dirty="0">
                <a:solidFill>
                  <a:schemeClr val="tx1">
                    <a:lumMod val="75000"/>
                    <a:lumOff val="25000"/>
                  </a:schemeClr>
                </a:solidFill>
              </a:rPr>
              <a:t>(</a:t>
            </a:r>
            <a:r>
              <a:rPr lang="en-GB" altLang="zh-CN" sz="1000" b="1" dirty="0">
                <a:solidFill>
                  <a:schemeClr val="tx1">
                    <a:lumMod val="75000"/>
                    <a:lumOff val="25000"/>
                  </a:schemeClr>
                </a:solidFill>
                <a:hlinkClick r:id="rId4"/>
              </a:rPr>
              <a:t>http://whc.unesco.org/en/factors/</a:t>
            </a:r>
            <a:r>
              <a:rPr lang="en-GB" altLang="zh-CN" sz="1000" b="1" dirty="0">
                <a:solidFill>
                  <a:schemeClr val="tx1">
                    <a:lumMod val="75000"/>
                    <a:lumOff val="25000"/>
                  </a:schemeClr>
                </a:solidFill>
              </a:rPr>
              <a:t>)</a:t>
            </a:r>
            <a:r>
              <a:rPr lang="zh-CN" altLang="en-US" sz="1000" b="1" dirty="0">
                <a:solidFill>
                  <a:schemeClr val="tx1">
                    <a:lumMod val="75000"/>
                    <a:lumOff val="25000"/>
                  </a:schemeClr>
                </a:solidFill>
              </a:rPr>
              <a:t>。</a:t>
            </a:r>
            <a:endParaRPr lang="en-GB" altLang="zh-CN" sz="1000" b="1" dirty="0">
              <a:solidFill>
                <a:schemeClr val="tx1">
                  <a:lumMod val="75000"/>
                  <a:lumOff val="25000"/>
                </a:schemeClr>
              </a:solidFill>
            </a:endParaRPr>
          </a:p>
          <a:p>
            <a:pPr lvl="0" algn="just">
              <a:lnSpc>
                <a:spcPct val="150000"/>
              </a:lnSpc>
            </a:pPr>
            <a:r>
              <a:rPr lang="zh-CN" altLang="en-US" sz="1000" b="1" dirty="0">
                <a:solidFill>
                  <a:schemeClr val="tx1">
                    <a:lumMod val="75000"/>
                    <a:lumOff val="25000"/>
                  </a:schemeClr>
                </a:solidFill>
              </a:rPr>
              <a:t>评估的第一步需点击每个因素下面的方框，明确该因素是否与该遗产相关。如果一个因素在上一次定期报告中造成影响，那么在本周期内将自动要求考虑该因素。请注意，这种评估既涉及积极因素，也涉及消极因素。 </a:t>
            </a:r>
            <a:endParaRPr lang="en-US" altLang="zh-CN" sz="1000" b="1" dirty="0">
              <a:solidFill>
                <a:schemeClr val="tx1">
                  <a:lumMod val="75000"/>
                  <a:lumOff val="25000"/>
                </a:schemeClr>
              </a:solidFill>
            </a:endParaRPr>
          </a:p>
          <a:p>
            <a:pPr lvl="0" algn="just">
              <a:lnSpc>
                <a:spcPct val="150000"/>
              </a:lnSpc>
            </a:pPr>
            <a:r>
              <a:rPr lang="zh-CN" altLang="en-US" sz="1000" b="1" dirty="0">
                <a:solidFill>
                  <a:schemeClr val="tx1">
                    <a:lumMod val="75000"/>
                    <a:lumOff val="25000"/>
                  </a:schemeClr>
                </a:solidFill>
              </a:rPr>
              <a:t>如果该影响因素不相关，则转到下一个因素；如果该影响因素相关，则会出现第二行评估问题。</a:t>
            </a:r>
            <a:endParaRPr lang="en-GB" altLang="zh-CN" sz="1000" b="1" dirty="0">
              <a:solidFill>
                <a:schemeClr val="tx1">
                  <a:lumMod val="75000"/>
                  <a:lumOff val="25000"/>
                </a:schemeClr>
              </a:solidFill>
            </a:endParaRPr>
          </a:p>
          <a:p>
            <a:pPr lvl="0" algn="just">
              <a:lnSpc>
                <a:spcPct val="150000"/>
              </a:lnSpc>
            </a:pPr>
            <a:r>
              <a:rPr lang="zh-CN" altLang="en-US" sz="1000" b="1" dirty="0">
                <a:solidFill>
                  <a:schemeClr val="tx1">
                    <a:lumMod val="75000"/>
                    <a:lumOff val="25000"/>
                  </a:schemeClr>
                </a:solidFill>
              </a:rPr>
              <a:t>评估会要求提供该因素的影响和来源。如果你的遗产地是一个国家级或跨境的系列遗产，在回答问题</a:t>
            </a:r>
            <a:r>
              <a:rPr lang="en-US" altLang="zh-CN" sz="1000" b="1" dirty="0">
                <a:solidFill>
                  <a:schemeClr val="tx1">
                    <a:lumMod val="75000"/>
                    <a:lumOff val="25000"/>
                  </a:schemeClr>
                </a:solidFill>
              </a:rPr>
              <a:t>4.15/4.16</a:t>
            </a:r>
            <a:r>
              <a:rPr lang="zh-CN" altLang="en-US" sz="1000" b="1" dirty="0">
                <a:solidFill>
                  <a:schemeClr val="tx1">
                    <a:lumMod val="75000"/>
                    <a:lumOff val="25000"/>
                  </a:schemeClr>
                </a:solidFill>
              </a:rPr>
              <a:t>时，可以选择受到影响的遗产构成部分和具体影响因素。</a:t>
            </a:r>
            <a:endParaRPr lang="en-GB" altLang="zh-CN" sz="1000" b="1" dirty="0">
              <a:solidFill>
                <a:schemeClr val="tx1">
                  <a:lumMod val="75000"/>
                  <a:lumOff val="25000"/>
                </a:schemeClr>
              </a:solidFill>
            </a:endParaRPr>
          </a:p>
          <a:p>
            <a:pPr lvl="0" algn="just">
              <a:lnSpc>
                <a:spcPct val="150000"/>
              </a:lnSpc>
            </a:pPr>
            <a:r>
              <a:rPr lang="zh-CN" altLang="en-US" sz="1000" b="1" dirty="0">
                <a:solidFill>
                  <a:schemeClr val="tx1">
                    <a:lumMod val="75000"/>
                    <a:lumOff val="25000"/>
                  </a:schemeClr>
                </a:solidFill>
              </a:rPr>
              <a:t>你需要确定该因素的影响是积极的和</a:t>
            </a:r>
            <a:r>
              <a:rPr lang="en-US" altLang="zh-CN" sz="1000" b="1" dirty="0">
                <a:solidFill>
                  <a:schemeClr val="tx1">
                    <a:lumMod val="75000"/>
                    <a:lumOff val="25000"/>
                  </a:schemeClr>
                </a:solidFill>
              </a:rPr>
              <a:t>/</a:t>
            </a:r>
            <a:r>
              <a:rPr lang="zh-CN" altLang="en-US" sz="1000" b="1" dirty="0">
                <a:solidFill>
                  <a:schemeClr val="tx1">
                    <a:lumMod val="75000"/>
                    <a:lumOff val="25000"/>
                  </a:schemeClr>
                </a:solidFill>
              </a:rPr>
              <a:t>或消极的；是当前的和</a:t>
            </a:r>
            <a:r>
              <a:rPr lang="en-US" altLang="zh-CN" sz="1000" b="1" dirty="0">
                <a:solidFill>
                  <a:schemeClr val="tx1">
                    <a:lumMod val="75000"/>
                    <a:lumOff val="25000"/>
                  </a:schemeClr>
                </a:solidFill>
              </a:rPr>
              <a:t>/</a:t>
            </a:r>
            <a:r>
              <a:rPr lang="zh-CN" altLang="en-US" sz="1000" b="1" dirty="0">
                <a:solidFill>
                  <a:schemeClr val="tx1">
                    <a:lumMod val="75000"/>
                    <a:lumOff val="25000"/>
                  </a:schemeClr>
                </a:solidFill>
              </a:rPr>
              <a:t>或潜在的；以及该因素的来源是遗产地内部和</a:t>
            </a:r>
            <a:r>
              <a:rPr lang="en-US" altLang="zh-CN" sz="1000" b="1" dirty="0">
                <a:solidFill>
                  <a:schemeClr val="tx1">
                    <a:lumMod val="75000"/>
                    <a:lumOff val="25000"/>
                  </a:schemeClr>
                </a:solidFill>
              </a:rPr>
              <a:t>/</a:t>
            </a:r>
            <a:r>
              <a:rPr lang="zh-CN" altLang="en-US" sz="1000" b="1" dirty="0">
                <a:solidFill>
                  <a:schemeClr val="tx1">
                    <a:lumMod val="75000"/>
                    <a:lumOff val="25000"/>
                  </a:schemeClr>
                </a:solidFill>
              </a:rPr>
              <a:t>或外部。 你还需要具体说明该因素的影响是在递减、稳定还是增加。 </a:t>
            </a:r>
            <a:endParaRPr lang="en-GB" altLang="zh-CN" sz="1000" b="1" dirty="0">
              <a:solidFill>
                <a:schemeClr val="tx1">
                  <a:lumMod val="75000"/>
                  <a:lumOff val="25000"/>
                </a:schemeClr>
              </a:solidFill>
            </a:endParaRPr>
          </a:p>
          <a:p>
            <a:pPr lvl="0" algn="just">
              <a:lnSpc>
                <a:spcPct val="150000"/>
              </a:lnSpc>
            </a:pPr>
            <a:r>
              <a:rPr lang="zh-CN" altLang="en-US" sz="1000" b="1" dirty="0">
                <a:solidFill>
                  <a:schemeClr val="tx1">
                    <a:lumMod val="75000"/>
                    <a:lumOff val="25000"/>
                  </a:schemeClr>
                </a:solidFill>
              </a:rPr>
              <a:t>在影响因素清单的末尾，你可以（通过问题</a:t>
            </a:r>
            <a:r>
              <a:rPr lang="en-US" altLang="zh-CN" sz="1000" b="1" dirty="0">
                <a:solidFill>
                  <a:schemeClr val="tx1">
                    <a:lumMod val="75000"/>
                    <a:lumOff val="25000"/>
                  </a:schemeClr>
                </a:solidFill>
              </a:rPr>
              <a:t>4.14</a:t>
            </a:r>
            <a:r>
              <a:rPr lang="zh-CN" altLang="en-US" sz="1000" b="1" dirty="0">
                <a:solidFill>
                  <a:schemeClr val="tx1">
                    <a:lumMod val="75000"/>
                    <a:lumOff val="25000"/>
                  </a:schemeClr>
                </a:solidFill>
              </a:rPr>
              <a:t>）补充任何对遗产地有影响但在</a:t>
            </a:r>
            <a:r>
              <a:rPr lang="en-US" altLang="zh-CN" sz="1000" b="1" dirty="0">
                <a:solidFill>
                  <a:schemeClr val="tx1">
                    <a:lumMod val="75000"/>
                    <a:lumOff val="25000"/>
                  </a:schemeClr>
                </a:solidFill>
              </a:rPr>
              <a:t>4.1</a:t>
            </a:r>
            <a:r>
              <a:rPr lang="zh-CN" altLang="en-US" sz="1000" b="1" dirty="0">
                <a:solidFill>
                  <a:schemeClr val="tx1">
                    <a:lumMod val="75000"/>
                    <a:lumOff val="25000"/>
                  </a:schemeClr>
                </a:solidFill>
              </a:rPr>
              <a:t>至</a:t>
            </a:r>
            <a:r>
              <a:rPr lang="en-US" altLang="zh-CN" sz="1000" b="1" dirty="0">
                <a:solidFill>
                  <a:schemeClr val="tx1">
                    <a:lumMod val="75000"/>
                    <a:lumOff val="25000"/>
                  </a:schemeClr>
                </a:solidFill>
              </a:rPr>
              <a:t>4.13</a:t>
            </a:r>
            <a:r>
              <a:rPr lang="zh-CN" altLang="en-US" sz="1000" b="1" dirty="0">
                <a:solidFill>
                  <a:schemeClr val="tx1">
                    <a:lumMod val="75000"/>
                    <a:lumOff val="25000"/>
                  </a:schemeClr>
                </a:solidFill>
              </a:rPr>
              <a:t>中没有涉及的其他因素。</a:t>
            </a:r>
          </a:p>
          <a:p>
            <a:pPr algn="just">
              <a:lnSpc>
                <a:spcPct val="150000"/>
              </a:lnSpc>
            </a:pPr>
            <a:br>
              <a:rPr lang="en-GB" sz="1000" b="1" dirty="0">
                <a:solidFill>
                  <a:schemeClr val="tx1">
                    <a:lumMod val="75000"/>
                    <a:lumOff val="25000"/>
                  </a:schemeClr>
                </a:solidFill>
              </a:rPr>
            </a:br>
            <a:endParaRPr lang="en-US" sz="1000" b="1" dirty="0">
              <a:solidFill>
                <a:schemeClr val="tx1">
                  <a:lumMod val="75000"/>
                  <a:lumOff val="25000"/>
                </a:schemeClr>
              </a:solidFill>
            </a:endParaRPr>
          </a:p>
          <a:p>
            <a:pPr algn="just">
              <a:lnSpc>
                <a:spcPct val="150000"/>
              </a:lnSpc>
            </a:pPr>
            <a:br>
              <a:rPr lang="en-GB" sz="1000" b="1" dirty="0">
                <a:solidFill>
                  <a:schemeClr val="tx1">
                    <a:lumMod val="75000"/>
                    <a:lumOff val="25000"/>
                  </a:schemeClr>
                </a:solidFill>
              </a:rPr>
            </a:br>
            <a:endParaRPr lang="en-US" sz="1000" b="1" dirty="0">
              <a:solidFill>
                <a:schemeClr val="tx1">
                  <a:lumMod val="75000"/>
                  <a:lumOff val="25000"/>
                </a:schemeClr>
              </a:solidFill>
            </a:endParaRPr>
          </a:p>
        </p:txBody>
      </p:sp>
    </p:spTree>
    <p:extLst>
      <p:ext uri="{BB962C8B-B14F-4D97-AF65-F5344CB8AC3E}">
        <p14:creationId xmlns:p14="http://schemas.microsoft.com/office/powerpoint/2010/main" val="926635558"/>
      </p:ext>
    </p:extLst>
  </p:cSld>
  <p:clrMapOvr>
    <a:masterClrMapping/>
  </p:clrMapOvr>
</p:sld>
</file>

<file path=ppt/theme/theme1.xml><?xml version="1.0" encoding="utf-8"?>
<a:theme xmlns:a="http://schemas.openxmlformats.org/drawingml/2006/main" name="Valentin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lentino" id="{E5BA325B-EC7B-4DB9-B10F-E4A9A8E944C7}" vid="{18F251F0-1AB2-4AB0-B505-3DC413FDFC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24805</TotalTime>
  <Words>12146</Words>
  <Application>Microsoft Macintosh PowerPoint</Application>
  <PresentationFormat>全屏显示(16:9)</PresentationFormat>
  <Paragraphs>1147</Paragraphs>
  <Slides>149</Slides>
  <Notes>145</Notes>
  <HiddenSlides>0</HiddenSlides>
  <MMClips>2</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149</vt:i4>
      </vt:variant>
    </vt:vector>
  </HeadingPairs>
  <TitlesOfParts>
    <vt:vector size="159" baseType="lpstr">
      <vt:lpstr>宋体</vt:lpstr>
      <vt:lpstr>Microsoft YaHei Light</vt:lpstr>
      <vt:lpstr>Arial</vt:lpstr>
      <vt:lpstr>Calibri</vt:lpstr>
      <vt:lpstr>Calibri Light</vt:lpstr>
      <vt:lpstr>Symbol</vt:lpstr>
      <vt:lpstr>Tw Cen MT</vt:lpstr>
      <vt:lpstr>Wingdings 2</vt:lpstr>
      <vt:lpstr>Wingdings 3</vt:lpstr>
      <vt:lpstr>Valentino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Etowar, Valentino</dc:creator>
  <cp:lastModifiedBy>魏 青</cp:lastModifiedBy>
  <cp:revision>1264</cp:revision>
  <cp:lastPrinted>2018-08-24T15:27:05Z</cp:lastPrinted>
  <dcterms:created xsi:type="dcterms:W3CDTF">2017-11-09T18:05:26Z</dcterms:created>
  <dcterms:modified xsi:type="dcterms:W3CDTF">2020-07-22T13:04:13Z</dcterms:modified>
</cp:coreProperties>
</file>