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57"/>
  </p:notesMasterIdLst>
  <p:sldIdLst>
    <p:sldId id="741" r:id="rId2"/>
    <p:sldId id="611" r:id="rId3"/>
    <p:sldId id="612" r:id="rId4"/>
    <p:sldId id="616" r:id="rId5"/>
    <p:sldId id="686" r:id="rId6"/>
    <p:sldId id="687" r:id="rId7"/>
    <p:sldId id="689" r:id="rId8"/>
    <p:sldId id="618" r:id="rId9"/>
    <p:sldId id="613" r:id="rId10"/>
    <p:sldId id="690" r:id="rId11"/>
    <p:sldId id="693" r:id="rId12"/>
    <p:sldId id="694" r:id="rId13"/>
    <p:sldId id="698" r:id="rId14"/>
    <p:sldId id="696" r:id="rId15"/>
    <p:sldId id="651" r:id="rId16"/>
    <p:sldId id="691" r:id="rId17"/>
    <p:sldId id="692" r:id="rId18"/>
    <p:sldId id="695" r:id="rId19"/>
    <p:sldId id="699" r:id="rId20"/>
    <p:sldId id="672" r:id="rId21"/>
    <p:sldId id="701" r:id="rId22"/>
    <p:sldId id="702" r:id="rId23"/>
    <p:sldId id="703" r:id="rId24"/>
    <p:sldId id="704" r:id="rId25"/>
    <p:sldId id="706" r:id="rId26"/>
    <p:sldId id="707" r:id="rId27"/>
    <p:sldId id="708" r:id="rId28"/>
    <p:sldId id="710" r:id="rId29"/>
    <p:sldId id="709" r:id="rId30"/>
    <p:sldId id="713" r:id="rId31"/>
    <p:sldId id="717" r:id="rId32"/>
    <p:sldId id="716" r:id="rId33"/>
    <p:sldId id="718" r:id="rId34"/>
    <p:sldId id="719" r:id="rId35"/>
    <p:sldId id="720" r:id="rId36"/>
    <p:sldId id="714" r:id="rId37"/>
    <p:sldId id="721" r:id="rId38"/>
    <p:sldId id="723" r:id="rId39"/>
    <p:sldId id="724" r:id="rId40"/>
    <p:sldId id="725" r:id="rId41"/>
    <p:sldId id="727" r:id="rId42"/>
    <p:sldId id="728" r:id="rId43"/>
    <p:sldId id="729" r:id="rId44"/>
    <p:sldId id="730" r:id="rId45"/>
    <p:sldId id="731" r:id="rId46"/>
    <p:sldId id="732" r:id="rId47"/>
    <p:sldId id="739" r:id="rId48"/>
    <p:sldId id="738" r:id="rId49"/>
    <p:sldId id="736" r:id="rId50"/>
    <p:sldId id="740" r:id="rId51"/>
    <p:sldId id="660" r:id="rId52"/>
    <p:sldId id="734" r:id="rId53"/>
    <p:sldId id="735" r:id="rId54"/>
    <p:sldId id="610" r:id="rId55"/>
    <p:sldId id="742" r:id="rId56"/>
  </p:sldIdLst>
  <p:sldSz cx="9144000" cy="5143500" type="screen16x9"/>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su, Doris" initials="SD" lastIdx="2" clrIdx="0">
    <p:extLst>
      <p:ext uri="{19B8F6BF-5375-455C-9EA6-DF929625EA0E}">
        <p15:presenceInfo xmlns:p15="http://schemas.microsoft.com/office/powerpoint/2012/main" userId="S-1-5-21-1606980848-1958367476-725345543-1020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4CC0A7"/>
    <a:srgbClr val="DAF2ED"/>
    <a:srgbClr val="138595"/>
    <a:srgbClr val="B8B020"/>
    <a:srgbClr val="ABC6E1"/>
    <a:srgbClr val="6F962D"/>
    <a:srgbClr val="5C8F39"/>
    <a:srgbClr val="FFFDF7"/>
    <a:srgbClr val="649B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85956" autoAdjust="0"/>
  </p:normalViewPr>
  <p:slideViewPr>
    <p:cSldViewPr snapToGrid="0" snapToObjects="1">
      <p:cViewPr varScale="1">
        <p:scale>
          <a:sx n="97" d="100"/>
          <a:sy n="97" d="100"/>
        </p:scale>
        <p:origin x="1152" y="62"/>
      </p:cViewPr>
      <p:guideLst>
        <p:guide orient="horz" pos="1620"/>
        <p:guide pos="2880"/>
      </p:guideLst>
    </p:cSldViewPr>
  </p:slideViewPr>
  <p:notesTextViewPr>
    <p:cViewPr>
      <p:scale>
        <a:sx n="125" d="100"/>
        <a:sy n="125" d="100"/>
      </p:scale>
      <p:origin x="0" y="0"/>
    </p:cViewPr>
  </p:notesTextViewPr>
  <p:sorterViewPr>
    <p:cViewPr>
      <p:scale>
        <a:sx n="150" d="100"/>
        <a:sy n="150" d="100"/>
      </p:scale>
      <p:origin x="0" y="4000"/>
    </p:cViewPr>
  </p:sorterViewPr>
  <p:notesViewPr>
    <p:cSldViewPr snapToGrid="0" snapToObjects="1">
      <p:cViewPr varScale="1">
        <p:scale>
          <a:sx n="65" d="100"/>
          <a:sy n="65" d="100"/>
        </p:scale>
        <p:origin x="3082"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A3B4B3-4C37-9748-ABF1-CACCEB5D58A5}" type="datetimeFigureOut">
              <a:rPr lang="it-IT" smtClean="0"/>
              <a:t>08/04/2020</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FE5A56-11B9-F34D-8051-ED10A6B17562}" type="slidenum">
              <a:rPr lang="it-IT" smtClean="0"/>
              <a:t>‹#›</a:t>
            </a:fld>
            <a:endParaRPr lang="it-IT"/>
          </a:p>
        </p:txBody>
      </p:sp>
    </p:spTree>
    <p:extLst>
      <p:ext uri="{BB962C8B-B14F-4D97-AF65-F5344CB8AC3E}">
        <p14:creationId xmlns:p14="http://schemas.microsoft.com/office/powerpoint/2010/main" val="22409767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smtClean="0"/>
              <a:t>Module 1</a:t>
            </a:r>
            <a:endParaRPr lang="fr-FR"/>
          </a:p>
        </p:txBody>
      </p:sp>
      <p:sp>
        <p:nvSpPr>
          <p:cNvPr id="5" name="Date Placeholder 4"/>
          <p:cNvSpPr>
            <a:spLocks noGrp="1"/>
          </p:cNvSpPr>
          <p:nvPr>
            <p:ph type="dt" idx="11"/>
          </p:nvPr>
        </p:nvSpPr>
        <p:spPr/>
        <p:txBody>
          <a:bodyPr/>
          <a:lstStyle/>
          <a:p>
            <a:r>
              <a:rPr lang="fr-FR" smtClean="0"/>
              <a:t>24/08/2018</a:t>
            </a:r>
            <a:endParaRPr lang="fr-FR"/>
          </a:p>
        </p:txBody>
      </p:sp>
      <p:sp>
        <p:nvSpPr>
          <p:cNvPr id="6" name="Footer Placeholder 5"/>
          <p:cNvSpPr>
            <a:spLocks noGrp="1"/>
          </p:cNvSpPr>
          <p:nvPr>
            <p:ph type="ftr" sz="quarter" idx="12"/>
          </p:nvPr>
        </p:nvSpPr>
        <p:spPr/>
        <p:txBody>
          <a:bodyPr/>
          <a:lstStyle/>
          <a:p>
            <a:r>
              <a:rPr lang="fr-FR" smtClean="0"/>
              <a:t>The Periodic Reporting Exercise fundamentals</a:t>
            </a:r>
            <a:endParaRPr lang="fr-FR"/>
          </a:p>
        </p:txBody>
      </p:sp>
      <p:sp>
        <p:nvSpPr>
          <p:cNvPr id="7" name="Slide Number Placeholder 6"/>
          <p:cNvSpPr>
            <a:spLocks noGrp="1"/>
          </p:cNvSpPr>
          <p:nvPr>
            <p:ph type="sldNum" sz="quarter" idx="13"/>
          </p:nvPr>
        </p:nvSpPr>
        <p:spPr/>
        <p:txBody>
          <a:bodyPr/>
          <a:lstStyle/>
          <a:p>
            <a:fld id="{CB391E06-6230-4F24-9C57-8EC3A23BD6DB}" type="slidenum">
              <a:rPr lang="fr-FR" smtClean="0"/>
              <a:t>2</a:t>
            </a:fld>
            <a:endParaRPr lang="fr-FR"/>
          </a:p>
        </p:txBody>
      </p:sp>
    </p:spTree>
    <p:extLst>
      <p:ext uri="{BB962C8B-B14F-4D97-AF65-F5344CB8AC3E}">
        <p14:creationId xmlns:p14="http://schemas.microsoft.com/office/powerpoint/2010/main" val="1351908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Designed as an agenda of the people, by the people and for the people, it highlights the vital importance of human capacities, skills and knowledge to adapt and respond to the challenges and opportunities of the present and the future, many of which are still unknown.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It places national ownership and support at the country level as a cornerstone for its successful implementation. Building upon the achievements and lessons learned of the Millennium Development Goals (MDGs), it seeks to address their unfinished business.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The 2030 Agenda is a universal roadmap that is strategically linked to the Sendai Framework for Disaster Risk Reduction, the Paris Climate Change Agreement, the Addis Ababa Action Agenda and the Quito Declaration on Sustainable Cities and Human Settlements for All. </a:t>
            </a:r>
            <a:endParaRPr lang="fr-FR" dirty="0" smtClean="0"/>
          </a:p>
          <a:p>
            <a:endParaRPr lang="fr-FR" dirty="0"/>
          </a:p>
        </p:txBody>
      </p:sp>
      <p:sp>
        <p:nvSpPr>
          <p:cNvPr id="4" name="Slide Number Placeholder 3"/>
          <p:cNvSpPr>
            <a:spLocks noGrp="1"/>
          </p:cNvSpPr>
          <p:nvPr>
            <p:ph type="sldNum" sz="quarter" idx="10"/>
          </p:nvPr>
        </p:nvSpPr>
        <p:spPr/>
        <p:txBody>
          <a:bodyPr/>
          <a:lstStyle/>
          <a:p>
            <a:fld id="{DDFE5A56-11B9-F34D-8051-ED10A6B17562}" type="slidenum">
              <a:rPr lang="it-IT" smtClean="0"/>
              <a:t>12</a:t>
            </a:fld>
            <a:endParaRPr lang="it-IT"/>
          </a:p>
        </p:txBody>
      </p:sp>
    </p:spTree>
    <p:extLst>
      <p:ext uri="{BB962C8B-B14F-4D97-AF65-F5344CB8AC3E}">
        <p14:creationId xmlns:p14="http://schemas.microsoft.com/office/powerpoint/2010/main" val="1820080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Designed as an agenda of the people, by the people and for the people, it highlights the vital importance of human capacities, skills and knowledge to adapt and respond to the challenges and opportunities of the present and the future, many of which are still unknown.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It places national ownership and support at the country level as a cornerstone for its successful implementation. Building upon the achievements and lessons learned of the Millennium Development Goals (MDGs), it seeks to address their unfinished business.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The 2030 Agenda is a universal roadmap that is strategically linked to the Sendai Framework for Disaster Risk Reduction, the Paris Climate Change Agreement, the Addis Ababa Action Agenda and the Quito Declaration on Sustainable Cities and Human Settlements for All. </a:t>
            </a:r>
            <a:endParaRPr lang="fr-FR" dirty="0" smtClean="0"/>
          </a:p>
          <a:p>
            <a:endParaRPr lang="fr-FR" dirty="0"/>
          </a:p>
        </p:txBody>
      </p:sp>
      <p:sp>
        <p:nvSpPr>
          <p:cNvPr id="4" name="Slide Number Placeholder 3"/>
          <p:cNvSpPr>
            <a:spLocks noGrp="1"/>
          </p:cNvSpPr>
          <p:nvPr>
            <p:ph type="sldNum" sz="quarter" idx="10"/>
          </p:nvPr>
        </p:nvSpPr>
        <p:spPr/>
        <p:txBody>
          <a:bodyPr/>
          <a:lstStyle/>
          <a:p>
            <a:fld id="{DDFE5A56-11B9-F34D-8051-ED10A6B17562}" type="slidenum">
              <a:rPr lang="it-IT" smtClean="0"/>
              <a:t>13</a:t>
            </a:fld>
            <a:endParaRPr lang="it-IT"/>
          </a:p>
        </p:txBody>
      </p:sp>
    </p:spTree>
    <p:extLst>
      <p:ext uri="{BB962C8B-B14F-4D97-AF65-F5344CB8AC3E}">
        <p14:creationId xmlns:p14="http://schemas.microsoft.com/office/powerpoint/2010/main" val="4203874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UNESCO contributes significantly to nine SDGs through an integrated approach, drawing on all of its areas of specialized expertise and in close partnership with UN entities and partners from the public and private sector.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Therefore Goal 11’s (Sustainable cities and communities) target 11.4  will be promoted and implemented through quality education for all, safeguarding cultural heritage, innovation and creativity, promoting environmental sustainability and building resilience to the effects of climate change, disasters and conflicts. </a:t>
            </a:r>
            <a:endParaRPr lang="fr-FR" i="0" dirty="0"/>
          </a:p>
        </p:txBody>
      </p:sp>
      <p:sp>
        <p:nvSpPr>
          <p:cNvPr id="4" name="Slide Number Placeholder 3"/>
          <p:cNvSpPr>
            <a:spLocks noGrp="1"/>
          </p:cNvSpPr>
          <p:nvPr>
            <p:ph type="sldNum" sz="quarter" idx="10"/>
          </p:nvPr>
        </p:nvSpPr>
        <p:spPr/>
        <p:txBody>
          <a:bodyPr/>
          <a:lstStyle/>
          <a:p>
            <a:fld id="{DDFE5A56-11B9-F34D-8051-ED10A6B17562}" type="slidenum">
              <a:rPr lang="it-IT" smtClean="0"/>
              <a:t>14</a:t>
            </a:fld>
            <a:endParaRPr lang="it-IT"/>
          </a:p>
        </p:txBody>
      </p:sp>
    </p:spTree>
    <p:extLst>
      <p:ext uri="{BB962C8B-B14F-4D97-AF65-F5344CB8AC3E}">
        <p14:creationId xmlns:p14="http://schemas.microsoft.com/office/powerpoint/2010/main" val="2636149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dirty="0" smtClean="0">
                <a:solidFill>
                  <a:srgbClr val="221E1F"/>
                </a:solidFill>
                <a:latin typeface="Myriad Pro Light" panose="020B0603030403020204" pitchFamily="34" charset="0"/>
              </a:rPr>
              <a:t>The 2030 Agenda is a universal roadmap that is strategically linked to the Sendai Framework for Disaster Risk Reduction, the Paris Climate Change Agreement, the Addis Ababa Action Agenda and the Quito Declaration on Sustainable Cities and Human Settlements for All.</a:t>
            </a:r>
          </a:p>
          <a:p>
            <a:endParaRPr lang="en-US" sz="1200" dirty="0" smtClean="0">
              <a:solidFill>
                <a:srgbClr val="221E1F"/>
              </a:solidFill>
              <a:latin typeface="Myriad Pro Light" panose="020B0603030403020204" pitchFamily="34" charset="0"/>
            </a:endParaRPr>
          </a:p>
          <a:p>
            <a:r>
              <a:rPr lang="en-US" sz="1200" dirty="0" smtClean="0">
                <a:solidFill>
                  <a:srgbClr val="221E1F"/>
                </a:solidFill>
                <a:latin typeface="Myriad Pro Light" panose="020B0603030403020204" pitchFamily="34" charset="0"/>
              </a:rPr>
              <a:t>The 2030 Agenda gives new impetus to UNESCO’s actions at the global, regional and national levels. </a:t>
            </a:r>
          </a:p>
          <a:p>
            <a:endParaRPr lang="en-US" sz="1200" dirty="0" smtClean="0">
              <a:solidFill>
                <a:srgbClr val="221E1F"/>
              </a:solidFill>
              <a:latin typeface="Myriad Pro Light" panose="020B0603030403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it-IT" sz="1200" dirty="0" smtClean="0"/>
              <a:t>UNESCO ensures that the role of culture is recognized through a majority of SDGs, including those focusing on quality education, sustainable cities, the environment, economic growth, sustainable consumption and production patterns, peaceful and inclusive societies, gender equality and food security.</a:t>
            </a:r>
          </a:p>
          <a:p>
            <a:endParaRPr lang="en-GB" dirty="0">
              <a:ea typeface="MS PGothic" charset="0"/>
            </a:endParaRPr>
          </a:p>
          <a:p>
            <a:endParaRPr lang="en-GB" dirty="0">
              <a:ea typeface="MS PGothic"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15</a:t>
            </a:fld>
            <a:endParaRPr lang="en-GB">
              <a:solidFill>
                <a:srgbClr val="000000"/>
              </a:solidFill>
              <a:latin typeface="Calibri" charset="0"/>
            </a:endParaRPr>
          </a:p>
        </p:txBody>
      </p:sp>
    </p:spTree>
    <p:extLst>
      <p:ext uri="{BB962C8B-B14F-4D97-AF65-F5344CB8AC3E}">
        <p14:creationId xmlns:p14="http://schemas.microsoft.com/office/powerpoint/2010/main" val="3362852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dirty="0" smtClean="0">
                <a:solidFill>
                  <a:srgbClr val="221E1F"/>
                </a:solidFill>
                <a:latin typeface="Myriad Pro Light" panose="020B0603030403020204" pitchFamily="34" charset="0"/>
              </a:rPr>
              <a:t>The 2030 Agenda is a universal roadmap that is strategically linked to the Sendai Framework for Disaster Risk Reduction, the Paris Climate Change Agreement, the Addis Ababa Action Agenda and the Quito Declaration on Sustainable Cities and Human Settlements for All.</a:t>
            </a:r>
          </a:p>
          <a:p>
            <a:r>
              <a:rPr lang="en-US" sz="1200" dirty="0" smtClean="0">
                <a:solidFill>
                  <a:srgbClr val="221E1F"/>
                </a:solidFill>
                <a:latin typeface="Myriad Pro Light" panose="020B0603030403020204" pitchFamily="34" charset="0"/>
              </a:rPr>
              <a:t>The 2030 Agenda gives new impetus to UNESCO’s actions at the global, regional and national levels. </a:t>
            </a:r>
          </a:p>
          <a:p>
            <a:endParaRPr lang="en-US" sz="1200" dirty="0" smtClean="0">
              <a:solidFill>
                <a:srgbClr val="221E1F"/>
              </a:solidFill>
              <a:latin typeface="Myriad Pro Light" panose="020B0603030403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it-IT" sz="1200" dirty="0" smtClean="0"/>
              <a:t>UNESCO ensures that the role of culture is recognized through a majority of SDGs, including those focusing on quality education, sustainable cities, the environment, economic growth, sustainable consumption and production patterns, peaceful and inclusive societies, gender equality and food security.</a:t>
            </a:r>
          </a:p>
          <a:p>
            <a:endParaRPr lang="en-GB" dirty="0">
              <a:ea typeface="MS PGothic" charset="0"/>
            </a:endParaRPr>
          </a:p>
          <a:p>
            <a:endParaRPr lang="en-GB" dirty="0">
              <a:ea typeface="MS PGothic"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16</a:t>
            </a:fld>
            <a:endParaRPr lang="en-GB">
              <a:solidFill>
                <a:srgbClr val="000000"/>
              </a:solidFill>
              <a:latin typeface="Calibri" charset="0"/>
            </a:endParaRPr>
          </a:p>
        </p:txBody>
      </p:sp>
    </p:spTree>
    <p:extLst>
      <p:ext uri="{BB962C8B-B14F-4D97-AF65-F5344CB8AC3E}">
        <p14:creationId xmlns:p14="http://schemas.microsoft.com/office/powerpoint/2010/main" val="3566053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Designed as an agenda of the people, by the people and for the people, it highlights the vital importance of human capacities, skills and knowledge to adapt and respond to the challenges and opportunities of the present and the future, many of which are still unknown.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It places national ownership and support at the country level as a cornerstone for its successful implementation. Building upon the achievements and lessons learned of the Millennium Development Goals (MDGs), it seeks to address their unfinished business.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The 2030 Agenda is a universal roadmap that is strategically linked to the Sendai Framework for Disaster Risk Reduction, the Paris Climate Change Agreement, the Addis Ababa Action Agenda and the Quito Declaration on Sustainable Cities and Human Settlements for All. </a:t>
            </a:r>
            <a:endParaRPr lang="fr-FR" dirty="0" smtClean="0"/>
          </a:p>
          <a:p>
            <a:endParaRPr lang="fr-FR" dirty="0"/>
          </a:p>
        </p:txBody>
      </p:sp>
      <p:sp>
        <p:nvSpPr>
          <p:cNvPr id="4" name="Slide Number Placeholder 3"/>
          <p:cNvSpPr>
            <a:spLocks noGrp="1"/>
          </p:cNvSpPr>
          <p:nvPr>
            <p:ph type="sldNum" sz="quarter" idx="10"/>
          </p:nvPr>
        </p:nvSpPr>
        <p:spPr/>
        <p:txBody>
          <a:bodyPr/>
          <a:lstStyle/>
          <a:p>
            <a:fld id="{DDFE5A56-11B9-F34D-8051-ED10A6B17562}" type="slidenum">
              <a:rPr lang="it-IT" smtClean="0"/>
              <a:t>17</a:t>
            </a:fld>
            <a:endParaRPr lang="it-IT"/>
          </a:p>
        </p:txBody>
      </p:sp>
    </p:spTree>
    <p:extLst>
      <p:ext uri="{BB962C8B-B14F-4D97-AF65-F5344CB8AC3E}">
        <p14:creationId xmlns:p14="http://schemas.microsoft.com/office/powerpoint/2010/main" val="950432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DFE5A56-11B9-F34D-8051-ED10A6B17562}" type="slidenum">
              <a:rPr lang="it-IT" smtClean="0"/>
              <a:t>18</a:t>
            </a:fld>
            <a:endParaRPr lang="it-IT"/>
          </a:p>
        </p:txBody>
      </p:sp>
    </p:spTree>
    <p:extLst>
      <p:ext uri="{BB962C8B-B14F-4D97-AF65-F5344CB8AC3E}">
        <p14:creationId xmlns:p14="http://schemas.microsoft.com/office/powerpoint/2010/main" val="12945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19</a:t>
            </a:fld>
            <a:endParaRPr lang="it-IT"/>
          </a:p>
        </p:txBody>
      </p:sp>
    </p:spTree>
    <p:extLst>
      <p:ext uri="{BB962C8B-B14F-4D97-AF65-F5344CB8AC3E}">
        <p14:creationId xmlns:p14="http://schemas.microsoft.com/office/powerpoint/2010/main" val="3359562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On 19 November 2015, the 20th General Assembly of the States Parties to the </a:t>
            </a:r>
            <a:r>
              <a:rPr lang="en-US" i="1" dirty="0" smtClean="0"/>
              <a:t>World Heritage Convention </a:t>
            </a:r>
            <a:r>
              <a:rPr lang="en-US" dirty="0" smtClean="0"/>
              <a:t>adopted the Policy on the integration of a sustainable development perspective into the processes of the </a:t>
            </a:r>
            <a:r>
              <a:rPr lang="en-US" i="1" dirty="0" smtClean="0"/>
              <a:t>World Heritage Convention</a:t>
            </a:r>
            <a:r>
              <a:rPr lang="en-US" dirty="0" smtClean="0"/>
              <a:t>, generally known by now as the World Heritage Sustainable Development Policy.</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States Parties in implementing the </a:t>
            </a:r>
            <a:r>
              <a:rPr lang="en-US" i="1" dirty="0" smtClean="0"/>
              <a:t>Convention</a:t>
            </a:r>
            <a:r>
              <a:rPr lang="en-US" dirty="0" smtClean="0"/>
              <a:t> should consider the three dimensions of sustainable development, namely environmental sustainability, inclusive social development and inclusive economic development, together with the fostering of peace and security. These reflect the concern for “planet, people, prosperity and peace”, identified as areas of critical importance in the 2030 UN Agenda for Sustainable Development</a:t>
            </a:r>
            <a:endParaRPr lang="en-GB" dirty="0" smtClean="0">
              <a:ea typeface="MS PGothic" charset="0"/>
            </a:endParaRPr>
          </a:p>
          <a:p>
            <a:endParaRPr lang="en-US" dirty="0" smtClean="0">
              <a:ea typeface="MS PGothic" charset="0"/>
            </a:endParaRPr>
          </a:p>
          <a:p>
            <a:r>
              <a:rPr lang="en-US" sz="1200" b="0" i="0" kern="1200" dirty="0" smtClean="0">
                <a:solidFill>
                  <a:schemeClr val="tx1"/>
                </a:solidFill>
                <a:effectLst/>
                <a:latin typeface="+mn-lt"/>
                <a:ea typeface="+mn-ea"/>
                <a:cs typeface="+mn-cs"/>
              </a:rPr>
              <a:t>The overall goal of the policy is to assist States Parties, practitioners, institutions, communities and networks, through appropriate guidance, to harness the potential of World Heritage properties and heritage in general, to contribute to sustainable development and therefore increase the effectiveness and relevance of the </a:t>
            </a:r>
            <a:r>
              <a:rPr lang="en-US" sz="1200" b="0" i="1" kern="1200" dirty="0" smtClean="0">
                <a:solidFill>
                  <a:schemeClr val="tx1"/>
                </a:solidFill>
                <a:effectLst/>
                <a:latin typeface="+mn-lt"/>
                <a:ea typeface="+mn-ea"/>
                <a:cs typeface="+mn-cs"/>
              </a:rPr>
              <a:t>Convention</a:t>
            </a:r>
            <a:r>
              <a:rPr lang="en-US" sz="1200" b="0" i="0" kern="1200" dirty="0" smtClean="0">
                <a:solidFill>
                  <a:schemeClr val="tx1"/>
                </a:solidFill>
                <a:effectLst/>
                <a:latin typeface="+mn-lt"/>
                <a:ea typeface="+mn-ea"/>
                <a:cs typeface="+mn-cs"/>
              </a:rPr>
              <a:t> whilst respecting its primary purpose and mandate of protecting the Outstanding Universal value of World Heritage properties. </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20</a:t>
            </a:fld>
            <a:endParaRPr lang="en-GB">
              <a:solidFill>
                <a:srgbClr val="000000"/>
              </a:solidFill>
              <a:latin typeface="Calibri" charset="0"/>
            </a:endParaRPr>
          </a:p>
        </p:txBody>
      </p:sp>
    </p:spTree>
    <p:extLst>
      <p:ext uri="{BB962C8B-B14F-4D97-AF65-F5344CB8AC3E}">
        <p14:creationId xmlns:p14="http://schemas.microsoft.com/office/powerpoint/2010/main" val="4079923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b="1" dirty="0" err="1" smtClean="0"/>
              <a:t>Environmental</a:t>
            </a:r>
            <a:r>
              <a:rPr lang="fr-FR" b="1" dirty="0" smtClean="0"/>
              <a:t> </a:t>
            </a:r>
            <a:r>
              <a:rPr lang="fr-FR" b="1" dirty="0" err="1" smtClean="0"/>
              <a:t>Sustainability</a:t>
            </a:r>
            <a:endParaRPr lang="fr-FR" b="1" dirty="0" smtClean="0"/>
          </a:p>
          <a:p>
            <a:r>
              <a:rPr lang="en-US" dirty="0" smtClean="0"/>
              <a:t>The World Heritage Convention promotes sustainable development, and in particular environmental sustainability, by valuing and conserving places of outstanding natural heritage value, containing exceptional biodiversity, geodiversity or other exceptional natural features, which are essential for human well-being. </a:t>
            </a:r>
          </a:p>
          <a:p>
            <a:endParaRPr lang="en-US" dirty="0" smtClean="0"/>
          </a:p>
          <a:p>
            <a:r>
              <a:rPr lang="en-US" dirty="0" smtClean="0"/>
              <a:t>A concern for environmental sustainability, however, should equally apply to cultural and mixed World Heritage properties, including cultural landscapes. </a:t>
            </a:r>
          </a:p>
          <a:p>
            <a:endParaRPr lang="en-US" dirty="0" smtClean="0"/>
          </a:p>
          <a:p>
            <a:r>
              <a:rPr lang="en-US" dirty="0" smtClean="0"/>
              <a:t>. </a:t>
            </a:r>
            <a:endParaRPr lang="en-GB" dirty="0">
              <a:ea typeface="MS PGothic"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21</a:t>
            </a:fld>
            <a:endParaRPr lang="en-GB">
              <a:solidFill>
                <a:srgbClr val="000000"/>
              </a:solidFill>
              <a:latin typeface="Calibri" charset="0"/>
            </a:endParaRPr>
          </a:p>
        </p:txBody>
      </p:sp>
    </p:spTree>
    <p:extLst>
      <p:ext uri="{BB962C8B-B14F-4D97-AF65-F5344CB8AC3E}">
        <p14:creationId xmlns:p14="http://schemas.microsoft.com/office/powerpoint/2010/main" val="2399366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smtClean="0"/>
              <a:t>Module 1</a:t>
            </a:r>
            <a:endParaRPr lang="fr-FR"/>
          </a:p>
        </p:txBody>
      </p:sp>
      <p:sp>
        <p:nvSpPr>
          <p:cNvPr id="5" name="Date Placeholder 4"/>
          <p:cNvSpPr>
            <a:spLocks noGrp="1"/>
          </p:cNvSpPr>
          <p:nvPr>
            <p:ph type="dt" idx="11"/>
          </p:nvPr>
        </p:nvSpPr>
        <p:spPr/>
        <p:txBody>
          <a:bodyPr/>
          <a:lstStyle/>
          <a:p>
            <a:r>
              <a:rPr lang="fr-FR" smtClean="0"/>
              <a:t>24/08/2018</a:t>
            </a:r>
            <a:endParaRPr lang="fr-FR"/>
          </a:p>
        </p:txBody>
      </p:sp>
      <p:sp>
        <p:nvSpPr>
          <p:cNvPr id="6" name="Footer Placeholder 5"/>
          <p:cNvSpPr>
            <a:spLocks noGrp="1"/>
          </p:cNvSpPr>
          <p:nvPr>
            <p:ph type="ftr" sz="quarter" idx="12"/>
          </p:nvPr>
        </p:nvSpPr>
        <p:spPr/>
        <p:txBody>
          <a:bodyPr/>
          <a:lstStyle/>
          <a:p>
            <a:r>
              <a:rPr lang="fr-FR" smtClean="0"/>
              <a:t>The Periodic Reporting Exercise fundamentals</a:t>
            </a:r>
            <a:endParaRPr lang="fr-FR"/>
          </a:p>
        </p:txBody>
      </p:sp>
      <p:sp>
        <p:nvSpPr>
          <p:cNvPr id="7" name="Slide Number Placeholder 6"/>
          <p:cNvSpPr>
            <a:spLocks noGrp="1"/>
          </p:cNvSpPr>
          <p:nvPr>
            <p:ph type="sldNum" sz="quarter" idx="13"/>
          </p:nvPr>
        </p:nvSpPr>
        <p:spPr/>
        <p:txBody>
          <a:bodyPr/>
          <a:lstStyle/>
          <a:p>
            <a:fld id="{CB391E06-6230-4F24-9C57-8EC3A23BD6DB}" type="slidenum">
              <a:rPr lang="fr-FR" smtClean="0"/>
              <a:t>3</a:t>
            </a:fld>
            <a:endParaRPr lang="fr-FR"/>
          </a:p>
        </p:txBody>
      </p:sp>
    </p:spTree>
    <p:extLst>
      <p:ext uri="{BB962C8B-B14F-4D97-AF65-F5344CB8AC3E}">
        <p14:creationId xmlns:p14="http://schemas.microsoft.com/office/powerpoint/2010/main" val="673750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In implementing the Convention, States Parties should therefore promote environmental sustainability more generally to all World Heritage properties to ensure policy coherence and mutual supportiveness with other multilateral environmental agreements. This involves a responsible interaction with the environment in both cultural and natural properties, to avoid depletion or degradation of natural resources, ensuring long-term environmental quality and the strengthening of resilience to disasters and climate change. </a:t>
            </a:r>
            <a:endParaRPr lang="en-GB" dirty="0">
              <a:ea typeface="MS PGothic"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22</a:t>
            </a:fld>
            <a:endParaRPr lang="en-GB">
              <a:solidFill>
                <a:srgbClr val="000000"/>
              </a:solidFill>
              <a:latin typeface="Calibri" charset="0"/>
            </a:endParaRPr>
          </a:p>
        </p:txBody>
      </p:sp>
    </p:spTree>
    <p:extLst>
      <p:ext uri="{BB962C8B-B14F-4D97-AF65-F5344CB8AC3E}">
        <p14:creationId xmlns:p14="http://schemas.microsoft.com/office/powerpoint/2010/main" val="2303756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b="1" dirty="0" smtClean="0"/>
              <a:t>Inclusive</a:t>
            </a:r>
            <a:r>
              <a:rPr lang="fr-FR" b="1" baseline="0" dirty="0" smtClean="0"/>
              <a:t> social </a:t>
            </a:r>
            <a:r>
              <a:rPr lang="fr-FR" b="1" baseline="0" dirty="0" err="1" smtClean="0"/>
              <a:t>development</a:t>
            </a:r>
            <a:endParaRPr lang="fr-FR" b="1" dirty="0" smtClean="0"/>
          </a:p>
          <a:p>
            <a:r>
              <a:rPr lang="en-US" dirty="0" smtClean="0"/>
              <a:t>The World Heritage Convention in Article 5 calls upon States Parties to “adopt a general policy which aims to give the cultural and natural heritage a function in the life of the community”. States Parties should </a:t>
            </a:r>
            <a:r>
              <a:rPr lang="en-US" dirty="0" err="1" smtClean="0"/>
              <a:t>recognise</a:t>
            </a:r>
            <a:r>
              <a:rPr lang="en-US" dirty="0" smtClean="0"/>
              <a:t> that inclusive social development is at the heart of the implementation of this provision of the Convention. </a:t>
            </a:r>
          </a:p>
          <a:p>
            <a:endParaRPr lang="en-US" dirty="0" smtClean="0"/>
          </a:p>
          <a:p>
            <a:r>
              <a:rPr lang="en-US" dirty="0" smtClean="0"/>
              <a:t>States Parties should further </a:t>
            </a:r>
            <a:r>
              <a:rPr lang="en-US" dirty="0" err="1" smtClean="0"/>
              <a:t>recognise</a:t>
            </a:r>
            <a:r>
              <a:rPr lang="en-US" dirty="0" smtClean="0"/>
              <a:t> that full inclusion, respect and equity of all stakeholders, including local and concerned communities and indigenous peoples, together with a commitment to gender equality, are a fundamental premise for inclusive social development. Enhancing quality of life and well-being in and around World Heritage properties is essential, taking into account communities who might not visit or reside in or near properties but are still stakeholders. Inclusive social development must be underpinned by inclusive governance</a:t>
            </a: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23</a:t>
            </a:fld>
            <a:endParaRPr lang="en-GB">
              <a:solidFill>
                <a:srgbClr val="000000"/>
              </a:solidFill>
              <a:latin typeface="Calibri" charset="0"/>
            </a:endParaRPr>
          </a:p>
        </p:txBody>
      </p:sp>
    </p:spTree>
    <p:extLst>
      <p:ext uri="{BB962C8B-B14F-4D97-AF65-F5344CB8AC3E}">
        <p14:creationId xmlns:p14="http://schemas.microsoft.com/office/powerpoint/2010/main" val="3439298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b="1" dirty="0" smtClean="0"/>
              <a:t>Inclusive</a:t>
            </a:r>
            <a:r>
              <a:rPr lang="fr-FR" b="1" baseline="0" dirty="0" smtClean="0"/>
              <a:t> social </a:t>
            </a:r>
            <a:r>
              <a:rPr lang="fr-FR" b="1" baseline="0" dirty="0" err="1" smtClean="0"/>
              <a:t>development</a:t>
            </a:r>
            <a:endParaRPr lang="fr-FR" b="1" dirty="0" smtClean="0"/>
          </a:p>
          <a:p>
            <a:r>
              <a:rPr lang="en-US" dirty="0" smtClean="0"/>
              <a:t>The World Heritage Convention in Article 5 calls upon States Parties to “adopt a general policy which aims to give the cultural and natural heritage a function in the life of the community”. States Parties should </a:t>
            </a:r>
            <a:r>
              <a:rPr lang="en-US" dirty="0" err="1" smtClean="0"/>
              <a:t>recognise</a:t>
            </a:r>
            <a:r>
              <a:rPr lang="en-US" dirty="0" smtClean="0"/>
              <a:t> that inclusive social development is at the heart of the implementation of this provision of the </a:t>
            </a:r>
            <a:r>
              <a:rPr lang="en-US" i="1" dirty="0" smtClean="0"/>
              <a:t>Convention</a:t>
            </a:r>
            <a:r>
              <a:rPr lang="en-US" dirty="0" smtClean="0"/>
              <a:t>. </a:t>
            </a:r>
          </a:p>
          <a:p>
            <a:r>
              <a:rPr lang="en-US" dirty="0" smtClean="0"/>
              <a:t>…</a:t>
            </a:r>
          </a:p>
          <a:p>
            <a:r>
              <a:rPr lang="en-US" dirty="0" smtClean="0"/>
              <a:t>States Parties should further </a:t>
            </a:r>
            <a:r>
              <a:rPr lang="en-US" dirty="0" err="1" smtClean="0"/>
              <a:t>recognise</a:t>
            </a:r>
            <a:r>
              <a:rPr lang="en-US" dirty="0" smtClean="0"/>
              <a:t> that full inclusion, respect and equity of all stakeholders, including local and concerned communities and indigenous peoples, together with a commitment to gender equality, are a fundamental premise for inclusive social development. Enhancing quality of life and well-being in and around World Heritage properties is essential, taking into account communities who might not visit or reside in or near properties but are still stakeholders. Inclusive social development must be underpinned by inclusive governance</a:t>
            </a:r>
          </a:p>
          <a:p>
            <a:endParaRPr lang="en-US" dirty="0" smtClean="0"/>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24</a:t>
            </a:fld>
            <a:endParaRPr lang="en-GB">
              <a:solidFill>
                <a:srgbClr val="000000"/>
              </a:solidFill>
              <a:latin typeface="Calibri" charset="0"/>
            </a:endParaRPr>
          </a:p>
        </p:txBody>
      </p:sp>
    </p:spTree>
    <p:extLst>
      <p:ext uri="{BB962C8B-B14F-4D97-AF65-F5344CB8AC3E}">
        <p14:creationId xmlns:p14="http://schemas.microsoft.com/office/powerpoint/2010/main" val="3631390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States Parties should ensure that the conservation and management of World Heritage properties is based on recognition of cultural diversity, </a:t>
            </a:r>
            <a:r>
              <a:rPr lang="en-US" b="1" dirty="0" smtClean="0"/>
              <a:t>inclusion and equity. </a:t>
            </a:r>
          </a:p>
          <a:p>
            <a:endParaRPr lang="en-US" dirty="0" smtClean="0"/>
          </a:p>
          <a:p>
            <a:r>
              <a:rPr lang="en-US" dirty="0" smtClean="0"/>
              <a:t>World Heritage properties have the potential to </a:t>
            </a:r>
            <a:r>
              <a:rPr lang="en-US" b="1" dirty="0" smtClean="0"/>
              <a:t>enhance quality of life and wellbeing </a:t>
            </a:r>
            <a:r>
              <a:rPr lang="en-US" dirty="0" smtClean="0"/>
              <a:t>of all stakeholders, and in particular local communities. </a:t>
            </a:r>
          </a:p>
          <a:p>
            <a:endParaRPr lang="en-US" dirty="0" smtClean="0"/>
          </a:p>
          <a:p>
            <a:r>
              <a:rPr lang="en-US" dirty="0" smtClean="0"/>
              <a:t>To ensure policy coherence in conserving and managing World Heritage properties, States Parties should commit to uphold, respect and contribute to the </a:t>
            </a:r>
            <a:r>
              <a:rPr lang="en-US" b="1" dirty="0" smtClean="0"/>
              <a:t>implementation of the full range of international human rights standards </a:t>
            </a:r>
            <a:r>
              <a:rPr lang="en-US" dirty="0" smtClean="0"/>
              <a:t>as a pre-requisite for effectively achieving sustainable development. </a:t>
            </a:r>
          </a:p>
          <a:p>
            <a:endParaRPr lang="en-US" dirty="0" smtClean="0"/>
          </a:p>
          <a:p>
            <a:r>
              <a:rPr lang="en-US" dirty="0" smtClean="0"/>
              <a:t>The World Heritage Committee specifically encourages the effective and equitable involvement and </a:t>
            </a:r>
            <a:r>
              <a:rPr lang="en-US" b="1" dirty="0" smtClean="0"/>
              <a:t>participation of indigenous peoples and local communities in decision-making</a:t>
            </a:r>
            <a:r>
              <a:rPr lang="en-US" dirty="0" smtClean="0"/>
              <a:t>, monitoring and evaluation of World Heritage properties and the respect of indigenous peoples’ rights in nominating, managing and reporting on World Heritage properties in their own territories </a:t>
            </a:r>
          </a:p>
          <a:p>
            <a:endParaRPr lang="en-US" dirty="0" smtClean="0"/>
          </a:p>
          <a:p>
            <a:r>
              <a:rPr lang="en-US" dirty="0" smtClean="0"/>
              <a:t>Achieving gender equality and empowering all women and girls is essential for achieving sustainable development, and is one of the post-2015 sustainable development goals.</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25</a:t>
            </a:fld>
            <a:endParaRPr lang="en-GB">
              <a:solidFill>
                <a:srgbClr val="000000"/>
              </a:solidFill>
              <a:latin typeface="Calibri" charset="0"/>
            </a:endParaRPr>
          </a:p>
        </p:txBody>
      </p:sp>
    </p:spTree>
    <p:extLst>
      <p:ext uri="{BB962C8B-B14F-4D97-AF65-F5344CB8AC3E}">
        <p14:creationId xmlns:p14="http://schemas.microsoft.com/office/powerpoint/2010/main" val="41699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World Heritage properties, offer great potential to alleviate poverty and enhance sustainable livelihoods of local communities, including those of marginalized populations. </a:t>
            </a: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26</a:t>
            </a:fld>
            <a:endParaRPr lang="en-GB">
              <a:solidFill>
                <a:srgbClr val="000000"/>
              </a:solidFill>
              <a:latin typeface="Calibri" charset="0"/>
            </a:endParaRPr>
          </a:p>
        </p:txBody>
      </p:sp>
    </p:spTree>
    <p:extLst>
      <p:ext uri="{BB962C8B-B14F-4D97-AF65-F5344CB8AC3E}">
        <p14:creationId xmlns:p14="http://schemas.microsoft.com/office/powerpoint/2010/main" val="328280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As an indispensable requirement for sustainable development and the well-being of present and future generations, the Convention gears to contribute to promoting sustainable forms of inclusive and equitable economic development, productive and decent employment and income-generating activities for all, while fully respecting the OUV of World Heritage properties</a:t>
            </a: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27</a:t>
            </a:fld>
            <a:endParaRPr lang="en-GB">
              <a:solidFill>
                <a:srgbClr val="000000"/>
              </a:solidFill>
              <a:latin typeface="Calibri" charset="0"/>
            </a:endParaRPr>
          </a:p>
        </p:txBody>
      </p:sp>
    </p:spTree>
    <p:extLst>
      <p:ext uri="{BB962C8B-B14F-4D97-AF65-F5344CB8AC3E}">
        <p14:creationId xmlns:p14="http://schemas.microsoft.com/office/powerpoint/2010/main" val="3408746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The management and conservation of World Heritage properties should contribute to </a:t>
            </a:r>
            <a:r>
              <a:rPr lang="en-US" b="1" dirty="0" smtClean="0"/>
              <a:t>fostering inclusive local economic development and enhancing livelihoods</a:t>
            </a:r>
            <a:r>
              <a:rPr lang="en-US" dirty="0" smtClean="0"/>
              <a:t>, compatibly with the protection of their OUV. </a:t>
            </a:r>
          </a:p>
          <a:p>
            <a:endParaRPr lang="en-US" dirty="0" smtClean="0"/>
          </a:p>
          <a:p>
            <a:r>
              <a:rPr lang="en-US" dirty="0" smtClean="0"/>
              <a:t>World Heritage properties are important travel destinations that, if managed properly, have great potential for inclusive local economic development, sustainability and strengthening social resilience. </a:t>
            </a:r>
            <a:r>
              <a:rPr lang="en-US" b="1" dirty="0" smtClean="0"/>
              <a:t>Sustainable forms of tourism development</a:t>
            </a:r>
            <a:r>
              <a:rPr lang="en-US" dirty="0" smtClean="0"/>
              <a:t>, including community-based initiatives, </a:t>
            </a:r>
            <a:r>
              <a:rPr lang="en-US" b="1" dirty="0" smtClean="0"/>
              <a:t>should be accompanied by inclusive and equitable economic investment to ensure benefit sharing </a:t>
            </a:r>
            <a:r>
              <a:rPr lang="en-US" dirty="0" smtClean="0"/>
              <a:t>in and around World Heritage properties.</a:t>
            </a:r>
          </a:p>
          <a:p>
            <a:endParaRPr lang="en-US" dirty="0" smtClean="0"/>
          </a:p>
          <a:p>
            <a:r>
              <a:rPr lang="en-US" dirty="0" smtClean="0"/>
              <a:t>States Parties should </a:t>
            </a:r>
            <a:r>
              <a:rPr lang="en-US" dirty="0" err="1" smtClean="0"/>
              <a:t>recognise</a:t>
            </a:r>
            <a:r>
              <a:rPr lang="en-US" dirty="0" smtClean="0"/>
              <a:t> that inclusive economic development is a long-term commitment based on a holistic approach to World Heritage properties and their associated </a:t>
            </a:r>
            <a:r>
              <a:rPr lang="en-US" b="1" dirty="0" smtClean="0"/>
              <a:t>cultural and creative industries and intangible heritage.  </a:t>
            </a:r>
            <a:r>
              <a:rPr lang="en-US" sz="1200" kern="1200" dirty="0" smtClean="0">
                <a:solidFill>
                  <a:schemeClr val="tx1"/>
                </a:solidFill>
                <a:latin typeface="+mn-lt"/>
                <a:ea typeface="+mn-ea"/>
                <a:cs typeface="+mn-cs"/>
              </a:rPr>
              <a:t>In this view, States Parties should develop educational and capacity-building </a:t>
            </a:r>
            <a:r>
              <a:rPr lang="en-US" sz="1200" kern="1200" dirty="0" err="1" smtClean="0">
                <a:solidFill>
                  <a:schemeClr val="tx1"/>
                </a:solidFill>
                <a:latin typeface="+mn-lt"/>
                <a:ea typeface="+mn-ea"/>
                <a:cs typeface="+mn-cs"/>
              </a:rPr>
              <a:t>programmes</a:t>
            </a:r>
            <a:r>
              <a:rPr lang="en-US" sz="1200" kern="1200" dirty="0" smtClean="0">
                <a:solidFill>
                  <a:schemeClr val="tx1"/>
                </a:solidFill>
                <a:latin typeface="+mn-lt"/>
                <a:ea typeface="+mn-ea"/>
                <a:cs typeface="+mn-cs"/>
              </a:rPr>
              <a:t> based on innovation and local entrepreneurship, aimed in particular at small/medium/micro scale levels, to promote sustainable economic benefits for local communities.</a:t>
            </a: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28</a:t>
            </a:fld>
            <a:endParaRPr lang="en-GB">
              <a:solidFill>
                <a:srgbClr val="000000"/>
              </a:solidFill>
              <a:latin typeface="Calibri" charset="0"/>
            </a:endParaRPr>
          </a:p>
        </p:txBody>
      </p:sp>
    </p:spTree>
    <p:extLst>
      <p:ext uri="{BB962C8B-B14F-4D97-AF65-F5344CB8AC3E}">
        <p14:creationId xmlns:p14="http://schemas.microsoft.com/office/powerpoint/2010/main" val="1789927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States Parties have a critically important role to play in ensuring that the implementation of the </a:t>
            </a:r>
            <a:r>
              <a:rPr lang="en-US" i="1" dirty="0" smtClean="0"/>
              <a:t>World Heritage Convention</a:t>
            </a:r>
            <a:r>
              <a:rPr lang="en-US" dirty="0" smtClean="0"/>
              <a:t>, including the establishment of the World Heritage List and management of inscribed properties, are used to </a:t>
            </a:r>
            <a:r>
              <a:rPr lang="en-US" b="1" dirty="0" smtClean="0"/>
              <a:t>prevent conflicts between and within States Parties </a:t>
            </a:r>
            <a:r>
              <a:rPr lang="en-US" dirty="0" smtClean="0"/>
              <a:t>and to promote respect for cultural diversity within and around World Heritage properties. </a:t>
            </a:r>
          </a:p>
          <a:p>
            <a:endParaRPr lang="en-US" dirty="0" smtClean="0"/>
          </a:p>
          <a:p>
            <a:r>
              <a:rPr lang="en-US" dirty="0" smtClean="0"/>
              <a:t>During armed conflict, States Parties must refrain from any use of World Heritage properties and their immediate surroundings for purposes which are likely to expose them to destruction or damage. They must also </a:t>
            </a:r>
            <a:r>
              <a:rPr lang="en-US" b="1" dirty="0" smtClean="0"/>
              <a:t>refrain from any act of hostility directed against World Heritage properties</a:t>
            </a:r>
            <a:r>
              <a:rPr lang="en-US" dirty="0" smtClean="0"/>
              <a:t>. </a:t>
            </a:r>
          </a:p>
          <a:p>
            <a:endParaRPr lang="en-US" dirty="0" smtClean="0"/>
          </a:p>
          <a:p>
            <a:r>
              <a:rPr lang="en-US" dirty="0" smtClean="0"/>
              <a:t>The inherent potential of World Heritage properties and of their conservation to contribute </a:t>
            </a:r>
            <a:r>
              <a:rPr lang="en-US" dirty="0" err="1" smtClean="0"/>
              <a:t>favourably</a:t>
            </a:r>
            <a:r>
              <a:rPr lang="en-US" dirty="0" smtClean="0"/>
              <a:t> to </a:t>
            </a:r>
            <a:r>
              <a:rPr lang="en-US" b="1" dirty="0" smtClean="0"/>
              <a:t>conflict resolution </a:t>
            </a:r>
            <a:r>
              <a:rPr lang="en-US" dirty="0" smtClean="0"/>
              <a:t>and the re-establishment of peace and security should be acknowledged and harnessed.</a:t>
            </a:r>
          </a:p>
          <a:p>
            <a:endParaRPr lang="en-US" dirty="0" smtClean="0"/>
          </a:p>
          <a:p>
            <a:r>
              <a:rPr lang="en-US" dirty="0" smtClean="0"/>
              <a:t>During a conflict and in the post-conflict transition phase, World Heritage properties and their wider settings can make a significant </a:t>
            </a:r>
            <a:r>
              <a:rPr lang="en-US" b="1" dirty="0" smtClean="0"/>
              <a:t>contribution to recovery and socioeconomic reconstructio</a:t>
            </a:r>
            <a:r>
              <a:rPr lang="en-US" dirty="0" smtClean="0"/>
              <a:t>n. </a:t>
            </a: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29</a:t>
            </a:fld>
            <a:endParaRPr lang="en-GB">
              <a:solidFill>
                <a:srgbClr val="000000"/>
              </a:solidFill>
              <a:latin typeface="Calibri" charset="0"/>
            </a:endParaRPr>
          </a:p>
        </p:txBody>
      </p:sp>
    </p:spTree>
    <p:extLst>
      <p:ext uri="{BB962C8B-B14F-4D97-AF65-F5344CB8AC3E}">
        <p14:creationId xmlns:p14="http://schemas.microsoft.com/office/powerpoint/2010/main" val="3273622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30</a:t>
            </a:fld>
            <a:endParaRPr lang="it-IT"/>
          </a:p>
        </p:txBody>
      </p:sp>
    </p:spTree>
    <p:extLst>
      <p:ext uri="{BB962C8B-B14F-4D97-AF65-F5344CB8AC3E}">
        <p14:creationId xmlns:p14="http://schemas.microsoft.com/office/powerpoint/2010/main" val="314871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31</a:t>
            </a:fld>
            <a:endParaRPr lang="it-IT"/>
          </a:p>
        </p:txBody>
      </p:sp>
    </p:spTree>
    <p:extLst>
      <p:ext uri="{BB962C8B-B14F-4D97-AF65-F5344CB8AC3E}">
        <p14:creationId xmlns:p14="http://schemas.microsoft.com/office/powerpoint/2010/main" val="4181505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b="0" i="0" kern="1200" dirty="0" smtClean="0">
                <a:solidFill>
                  <a:schemeClr val="tx1"/>
                </a:solidFill>
                <a:effectLst/>
                <a:latin typeface="+mn-lt"/>
                <a:ea typeface="+mn-ea"/>
                <a:cs typeface="+mn-cs"/>
              </a:rPr>
              <a:t>The 2030 Agenda for Sustainable Development, adopted by all United Nations Member States in 2015, provides a shared blueprint for peace and prosperity for people and the planet, now and into the future. At its heart are the 17 Sustainable Development Goals (SDGs), which are an urgent call for action by all countries - developed and developing - in a global partnership. They recognize that ending poverty and other deprivations must go hand-in-hand with strategies that improve health and education, reduce inequality, and spur economic growth – all while tackling climate change and working to preserve our oceans and forests </a:t>
            </a:r>
            <a:endParaRPr lang="en-GB" dirty="0">
              <a:ea typeface="MS PGothic"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4</a:t>
            </a:fld>
            <a:endParaRPr lang="en-GB">
              <a:solidFill>
                <a:srgbClr val="000000"/>
              </a:solidFill>
              <a:latin typeface="Calibri" charset="0"/>
            </a:endParaRPr>
          </a:p>
        </p:txBody>
      </p:sp>
    </p:spTree>
    <p:extLst>
      <p:ext uri="{BB962C8B-B14F-4D97-AF65-F5344CB8AC3E}">
        <p14:creationId xmlns:p14="http://schemas.microsoft.com/office/powerpoint/2010/main" val="2916611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32</a:t>
            </a:fld>
            <a:endParaRPr lang="it-IT"/>
          </a:p>
        </p:txBody>
      </p:sp>
    </p:spTree>
    <p:extLst>
      <p:ext uri="{BB962C8B-B14F-4D97-AF65-F5344CB8AC3E}">
        <p14:creationId xmlns:p14="http://schemas.microsoft.com/office/powerpoint/2010/main" val="2058305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33</a:t>
            </a:fld>
            <a:endParaRPr lang="it-IT"/>
          </a:p>
        </p:txBody>
      </p:sp>
    </p:spTree>
    <p:extLst>
      <p:ext uri="{BB962C8B-B14F-4D97-AF65-F5344CB8AC3E}">
        <p14:creationId xmlns:p14="http://schemas.microsoft.com/office/powerpoint/2010/main" val="4083162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34</a:t>
            </a:fld>
            <a:endParaRPr lang="it-IT"/>
          </a:p>
        </p:txBody>
      </p:sp>
    </p:spTree>
    <p:extLst>
      <p:ext uri="{BB962C8B-B14F-4D97-AF65-F5344CB8AC3E}">
        <p14:creationId xmlns:p14="http://schemas.microsoft.com/office/powerpoint/2010/main" val="3636621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35</a:t>
            </a:fld>
            <a:endParaRPr lang="it-IT"/>
          </a:p>
        </p:txBody>
      </p:sp>
    </p:spTree>
    <p:extLst>
      <p:ext uri="{BB962C8B-B14F-4D97-AF65-F5344CB8AC3E}">
        <p14:creationId xmlns:p14="http://schemas.microsoft.com/office/powerpoint/2010/main" val="20595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36</a:t>
            </a:fld>
            <a:endParaRPr lang="it-IT"/>
          </a:p>
        </p:txBody>
      </p:sp>
    </p:spTree>
    <p:extLst>
      <p:ext uri="{BB962C8B-B14F-4D97-AF65-F5344CB8AC3E}">
        <p14:creationId xmlns:p14="http://schemas.microsoft.com/office/powerpoint/2010/main" val="1102809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37</a:t>
            </a:fld>
            <a:endParaRPr lang="it-IT"/>
          </a:p>
        </p:txBody>
      </p:sp>
    </p:spTree>
    <p:extLst>
      <p:ext uri="{BB962C8B-B14F-4D97-AF65-F5344CB8AC3E}">
        <p14:creationId xmlns:p14="http://schemas.microsoft.com/office/powerpoint/2010/main" val="30619169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38</a:t>
            </a:fld>
            <a:endParaRPr lang="it-IT"/>
          </a:p>
        </p:txBody>
      </p:sp>
    </p:spTree>
    <p:extLst>
      <p:ext uri="{BB962C8B-B14F-4D97-AF65-F5344CB8AC3E}">
        <p14:creationId xmlns:p14="http://schemas.microsoft.com/office/powerpoint/2010/main" val="3456030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39</a:t>
            </a:fld>
            <a:endParaRPr lang="it-IT"/>
          </a:p>
        </p:txBody>
      </p:sp>
    </p:spTree>
    <p:extLst>
      <p:ext uri="{BB962C8B-B14F-4D97-AF65-F5344CB8AC3E}">
        <p14:creationId xmlns:p14="http://schemas.microsoft.com/office/powerpoint/2010/main" val="27191556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40</a:t>
            </a:fld>
            <a:endParaRPr lang="it-IT"/>
          </a:p>
        </p:txBody>
      </p:sp>
    </p:spTree>
    <p:extLst>
      <p:ext uri="{BB962C8B-B14F-4D97-AF65-F5344CB8AC3E}">
        <p14:creationId xmlns:p14="http://schemas.microsoft.com/office/powerpoint/2010/main" val="2052802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41</a:t>
            </a:fld>
            <a:endParaRPr lang="it-IT"/>
          </a:p>
        </p:txBody>
      </p:sp>
    </p:spTree>
    <p:extLst>
      <p:ext uri="{BB962C8B-B14F-4D97-AF65-F5344CB8AC3E}">
        <p14:creationId xmlns:p14="http://schemas.microsoft.com/office/powerpoint/2010/main" val="1002798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DFE5A56-11B9-F34D-8051-ED10A6B17562}" type="slidenum">
              <a:rPr lang="it-IT" smtClean="0"/>
              <a:t>6</a:t>
            </a:fld>
            <a:endParaRPr lang="it-IT"/>
          </a:p>
        </p:txBody>
      </p:sp>
    </p:spTree>
    <p:extLst>
      <p:ext uri="{BB962C8B-B14F-4D97-AF65-F5344CB8AC3E}">
        <p14:creationId xmlns:p14="http://schemas.microsoft.com/office/powerpoint/2010/main" val="27824434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42</a:t>
            </a:fld>
            <a:endParaRPr lang="it-IT"/>
          </a:p>
        </p:txBody>
      </p:sp>
    </p:spTree>
    <p:extLst>
      <p:ext uri="{BB962C8B-B14F-4D97-AF65-F5344CB8AC3E}">
        <p14:creationId xmlns:p14="http://schemas.microsoft.com/office/powerpoint/2010/main" val="40812788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43</a:t>
            </a:fld>
            <a:endParaRPr lang="it-IT"/>
          </a:p>
        </p:txBody>
      </p:sp>
    </p:spTree>
    <p:extLst>
      <p:ext uri="{BB962C8B-B14F-4D97-AF65-F5344CB8AC3E}">
        <p14:creationId xmlns:p14="http://schemas.microsoft.com/office/powerpoint/2010/main" val="30848827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44</a:t>
            </a:fld>
            <a:endParaRPr lang="it-IT"/>
          </a:p>
        </p:txBody>
      </p:sp>
    </p:spTree>
    <p:extLst>
      <p:ext uri="{BB962C8B-B14F-4D97-AF65-F5344CB8AC3E}">
        <p14:creationId xmlns:p14="http://schemas.microsoft.com/office/powerpoint/2010/main" val="6849104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45</a:t>
            </a:fld>
            <a:endParaRPr lang="it-IT"/>
          </a:p>
        </p:txBody>
      </p:sp>
    </p:spTree>
    <p:extLst>
      <p:ext uri="{BB962C8B-B14F-4D97-AF65-F5344CB8AC3E}">
        <p14:creationId xmlns:p14="http://schemas.microsoft.com/office/powerpoint/2010/main" val="1132469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46</a:t>
            </a:fld>
            <a:endParaRPr lang="it-IT"/>
          </a:p>
        </p:txBody>
      </p:sp>
    </p:spTree>
    <p:extLst>
      <p:ext uri="{BB962C8B-B14F-4D97-AF65-F5344CB8AC3E}">
        <p14:creationId xmlns:p14="http://schemas.microsoft.com/office/powerpoint/2010/main" val="9148361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5A56-11B9-F34D-8051-ED10A6B17562}" type="slidenum">
              <a:rPr lang="it-IT" smtClean="0"/>
              <a:t>47</a:t>
            </a:fld>
            <a:endParaRPr lang="it-IT"/>
          </a:p>
        </p:txBody>
      </p:sp>
    </p:spTree>
    <p:extLst>
      <p:ext uri="{BB962C8B-B14F-4D97-AF65-F5344CB8AC3E}">
        <p14:creationId xmlns:p14="http://schemas.microsoft.com/office/powerpoint/2010/main" val="35748450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5A56-11B9-F34D-8051-ED10A6B17562}" type="slidenum">
              <a:rPr lang="it-IT" smtClean="0"/>
              <a:t>48</a:t>
            </a:fld>
            <a:endParaRPr lang="it-IT"/>
          </a:p>
        </p:txBody>
      </p:sp>
    </p:spTree>
    <p:extLst>
      <p:ext uri="{BB962C8B-B14F-4D97-AF65-F5344CB8AC3E}">
        <p14:creationId xmlns:p14="http://schemas.microsoft.com/office/powerpoint/2010/main" val="13453667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5A56-11B9-F34D-8051-ED10A6B17562}" type="slidenum">
              <a:rPr lang="it-IT" smtClean="0"/>
              <a:t>49</a:t>
            </a:fld>
            <a:endParaRPr lang="it-IT"/>
          </a:p>
        </p:txBody>
      </p:sp>
    </p:spTree>
    <p:extLst>
      <p:ext uri="{BB962C8B-B14F-4D97-AF65-F5344CB8AC3E}">
        <p14:creationId xmlns:p14="http://schemas.microsoft.com/office/powerpoint/2010/main" val="31002066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5A56-11B9-F34D-8051-ED10A6B17562}" type="slidenum">
              <a:rPr lang="it-IT" smtClean="0"/>
              <a:t>50</a:t>
            </a:fld>
            <a:endParaRPr lang="it-IT"/>
          </a:p>
        </p:txBody>
      </p:sp>
    </p:spTree>
    <p:extLst>
      <p:ext uri="{BB962C8B-B14F-4D97-AF65-F5344CB8AC3E}">
        <p14:creationId xmlns:p14="http://schemas.microsoft.com/office/powerpoint/2010/main" val="11547837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5A56-11B9-F34D-8051-ED10A6B17562}" type="slidenum">
              <a:rPr lang="it-IT" smtClean="0"/>
              <a:t>51</a:t>
            </a:fld>
            <a:endParaRPr lang="it-IT"/>
          </a:p>
        </p:txBody>
      </p:sp>
    </p:spTree>
    <p:extLst>
      <p:ext uri="{BB962C8B-B14F-4D97-AF65-F5344CB8AC3E}">
        <p14:creationId xmlns:p14="http://schemas.microsoft.com/office/powerpoint/2010/main" val="1001890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a typeface="MS PGothic" charset="0"/>
              </a:rPr>
              <a:t>The second framework which</a:t>
            </a:r>
            <a:r>
              <a:rPr lang="en-GB" baseline="0" dirty="0" smtClean="0">
                <a:ea typeface="MS PGothic" charset="0"/>
              </a:rPr>
              <a:t> will be incorporate in the World Heritage Periodic Reporting Questionnaire </a:t>
            </a:r>
            <a:r>
              <a:rPr lang="en-GB" dirty="0" smtClean="0">
                <a:ea typeface="MS PGothic" charset="0"/>
              </a:rPr>
              <a:t>is the 2030 Agenda for Sustainable Development, adopted last September by the United</a:t>
            </a:r>
            <a:r>
              <a:rPr lang="en-GB" baseline="0" dirty="0" smtClean="0">
                <a:ea typeface="MS PGothic" charset="0"/>
              </a:rPr>
              <a:t> Nations General Assembly </a:t>
            </a:r>
            <a:r>
              <a:rPr lang="en-GB" dirty="0" smtClean="0">
                <a:ea typeface="MS PGothic" charset="0"/>
              </a:rPr>
              <a:t>with its 17 Sustainable Development Goals and five “Ps”, for People, Planet, Prosperity, Peace and Partnership.</a:t>
            </a:r>
          </a:p>
          <a:p>
            <a:endParaRPr lang="en-GB" dirty="0" smtClean="0">
              <a:ea typeface="MS PGothic" charset="0"/>
            </a:endParaRPr>
          </a:p>
          <a:p>
            <a:r>
              <a:rPr lang="en-GB" dirty="0" smtClean="0">
                <a:ea typeface="MS PGothic" charset="0"/>
              </a:rPr>
              <a:t>Other important frameworks were also taken into account , such as the Sendai Framework for Disaster Risk Reduction, adopted in Japan last March, existing Multilateral Environmental Agreements and the policy already adopted by the GA on World Heritage and Climate Change. </a:t>
            </a:r>
          </a:p>
          <a:p>
            <a:endParaRPr lang="en-GB" dirty="0" smtClean="0">
              <a:ea typeface="MS PGothic" charset="0"/>
            </a:endParaRPr>
          </a:p>
          <a:p>
            <a:r>
              <a:rPr lang="en-GB" dirty="0" smtClean="0">
                <a:ea typeface="MS PGothic" charset="0"/>
              </a:rPr>
              <a:t>This will</a:t>
            </a:r>
            <a:r>
              <a:rPr lang="en-GB" baseline="0" dirty="0" smtClean="0">
                <a:ea typeface="MS PGothic" charset="0"/>
              </a:rPr>
              <a:t> be highlighted later in the presentation.</a:t>
            </a:r>
            <a:endParaRPr lang="en-GB" dirty="0" smtClean="0">
              <a:ea typeface="MS PGothic" charset="0"/>
            </a:endParaRPr>
          </a:p>
          <a:p>
            <a:endParaRPr lang="en-GB" dirty="0" smtClean="0">
              <a:ea typeface="MS PGothic" charset="0"/>
            </a:endParaRPr>
          </a:p>
          <a:p>
            <a:endParaRPr lang="en-GB" dirty="0">
              <a:ea typeface="MS PGothic" charset="0"/>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7</a:t>
            </a:fld>
            <a:endParaRPr lang="it-IT"/>
          </a:p>
        </p:txBody>
      </p:sp>
    </p:spTree>
    <p:extLst>
      <p:ext uri="{BB962C8B-B14F-4D97-AF65-F5344CB8AC3E}">
        <p14:creationId xmlns:p14="http://schemas.microsoft.com/office/powerpoint/2010/main" val="5838974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5A56-11B9-F34D-8051-ED10A6B17562}" type="slidenum">
              <a:rPr lang="it-IT" smtClean="0"/>
              <a:t>52</a:t>
            </a:fld>
            <a:endParaRPr lang="it-IT"/>
          </a:p>
        </p:txBody>
      </p:sp>
    </p:spTree>
    <p:extLst>
      <p:ext uri="{BB962C8B-B14F-4D97-AF65-F5344CB8AC3E}">
        <p14:creationId xmlns:p14="http://schemas.microsoft.com/office/powerpoint/2010/main" val="21898352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5A56-11B9-F34D-8051-ED10A6B17562}" type="slidenum">
              <a:rPr lang="it-IT" smtClean="0"/>
              <a:t>53</a:t>
            </a:fld>
            <a:endParaRPr lang="it-IT"/>
          </a:p>
        </p:txBody>
      </p:sp>
    </p:spTree>
    <p:extLst>
      <p:ext uri="{BB962C8B-B14F-4D97-AF65-F5344CB8AC3E}">
        <p14:creationId xmlns:p14="http://schemas.microsoft.com/office/powerpoint/2010/main" val="8483834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solidFill>
                <a:effectLst/>
                <a:uLnTx/>
                <a:uFillTx/>
                <a:latin typeface="Calibri"/>
                <a:ea typeface="+mn-ea"/>
                <a:cs typeface="+mn-cs"/>
              </a:rPr>
              <a:t>Module 1</a:t>
            </a: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solidFill>
                <a:effectLst/>
                <a:uLnTx/>
                <a:uFillTx/>
                <a:latin typeface="Calibri"/>
                <a:ea typeface="+mn-ea"/>
                <a:cs typeface="+mn-cs"/>
              </a:rPr>
              <a:t>24/08/2018</a:t>
            </a: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solidFill>
                <a:effectLst/>
                <a:uLnTx/>
                <a:uFillTx/>
                <a:latin typeface="Calibri"/>
                <a:ea typeface="+mn-ea"/>
                <a:cs typeface="+mn-cs"/>
              </a:rPr>
              <a:t>The Periodic Reporting Exercise fundamentals</a:t>
            </a: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169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Post</a:t>
            </a:r>
            <a:r>
              <a:rPr lang="en-US" sz="1200" b="1" kern="1200" baseline="0" dirty="0" smtClean="0">
                <a:solidFill>
                  <a:schemeClr val="tx1"/>
                </a:solidFill>
                <a:effectLst/>
                <a:latin typeface="+mn-lt"/>
                <a:ea typeface="+mn-ea"/>
                <a:cs typeface="+mn-cs"/>
              </a:rPr>
              <a:t>-2015 vision: the future we want for all</a:t>
            </a:r>
            <a:endParaRPr lang="en-US" sz="1200" b="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central challenge of the post-2015 UN development agenda is to ensure that globalization becomes a positive force for all the worlds’ peoples of present and future generations. Globalization offers great opportunities, but its benefits are at present very unevenly shared. The continuous striving for improvements in material welfare is threatening to surpass the limits of the natural resource base unless there is a radical shift towards more sustainable patterns of consumption and production and resource use. Persistent inequalities and struggles over scarce resources are among key determinants of situations of conflict, hunger, insecurity and violence, which in turn are key factors that hold back human development and efforts to achieve sustainable development.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Accordingly, this first report prepared by the UN System-wide Task Team on the Post-2015 UN Development Agenda recommends: </a:t>
            </a:r>
          </a:p>
          <a:p>
            <a:r>
              <a:rPr lang="en-US" sz="1200" b="0" i="0" u="none" strike="noStrike" kern="1200" baseline="0" dirty="0" smtClean="0">
                <a:solidFill>
                  <a:schemeClr val="tx1"/>
                </a:solidFill>
                <a:latin typeface="+mn-lt"/>
                <a:ea typeface="+mn-ea"/>
                <a:cs typeface="+mn-cs"/>
              </a:rPr>
              <a:t>• A vision for the future that rests on the core values of human rights, equality and sustainability. </a:t>
            </a:r>
          </a:p>
          <a:p>
            <a:r>
              <a:rPr lang="en-US" sz="1200" b="0" i="0" u="none" strike="noStrike" kern="1200" baseline="0" dirty="0" smtClean="0">
                <a:solidFill>
                  <a:schemeClr val="tx1"/>
                </a:solidFill>
                <a:latin typeface="+mn-lt"/>
                <a:ea typeface="+mn-ea"/>
                <a:cs typeface="+mn-cs"/>
              </a:rPr>
              <a:t>• An agenda format based on concrete end goals and targets, one of the key strengths of the MDG framework should be retained, but reorganized along four key dimensions of a more holistic approach: </a:t>
            </a:r>
          </a:p>
          <a:p>
            <a:pPr marL="228600" indent="-228600">
              <a:buAutoNum type="arabicParenBoth"/>
            </a:pPr>
            <a:r>
              <a:rPr lang="en-US" sz="1200" b="0" i="0" u="none" strike="noStrike" kern="1200" baseline="0" dirty="0" smtClean="0">
                <a:solidFill>
                  <a:schemeClr val="tx1"/>
                </a:solidFill>
                <a:latin typeface="+mn-lt"/>
                <a:ea typeface="+mn-ea"/>
                <a:cs typeface="+mn-cs"/>
              </a:rPr>
              <a:t>inclusive social development; </a:t>
            </a:r>
          </a:p>
          <a:p>
            <a:pPr marL="228600" indent="-228600">
              <a:buAutoNum type="arabicParenBoth"/>
            </a:pPr>
            <a:r>
              <a:rPr lang="en-US" sz="1200" b="0" i="0" u="none" strike="noStrike" kern="1200" baseline="0" dirty="0" smtClean="0">
                <a:solidFill>
                  <a:schemeClr val="tx1"/>
                </a:solidFill>
                <a:latin typeface="+mn-lt"/>
                <a:ea typeface="+mn-ea"/>
                <a:cs typeface="+mn-cs"/>
              </a:rPr>
              <a:t>inclusive economic development; </a:t>
            </a:r>
          </a:p>
          <a:p>
            <a:pPr marL="228600" indent="-228600">
              <a:buAutoNum type="arabicParenBoth"/>
            </a:pPr>
            <a:r>
              <a:rPr lang="en-US" sz="1200" b="0" i="0" u="none" strike="noStrike" kern="1200" baseline="0" dirty="0" smtClean="0">
                <a:solidFill>
                  <a:schemeClr val="tx1"/>
                </a:solidFill>
                <a:latin typeface="+mn-lt"/>
                <a:ea typeface="+mn-ea"/>
                <a:cs typeface="+mn-cs"/>
              </a:rPr>
              <a:t>environmental sustainability; and</a:t>
            </a:r>
          </a:p>
          <a:p>
            <a:pPr marL="228600" indent="-228600">
              <a:buAutoNum type="arabicParenBoth"/>
            </a:pPr>
            <a:r>
              <a:rPr lang="en-US" sz="1200" b="0" i="0" u="none" strike="noStrike" kern="1200" baseline="0" dirty="0" smtClean="0">
                <a:solidFill>
                  <a:schemeClr val="tx1"/>
                </a:solidFill>
                <a:latin typeface="+mn-lt"/>
                <a:ea typeface="+mn-ea"/>
                <a:cs typeface="+mn-cs"/>
              </a:rPr>
              <a:t>peace and security. </a:t>
            </a:r>
          </a:p>
          <a:p>
            <a:pPr marL="0" indent="0">
              <a:buNone/>
            </a:pPr>
            <a:endParaRPr lang="en-US" sz="1200" b="0" i="0" u="none" strike="noStrike" kern="1200" baseline="0" dirty="0" smtClean="0">
              <a:solidFill>
                <a:schemeClr val="tx1"/>
              </a:solidFill>
              <a:latin typeface="+mn-lt"/>
              <a:ea typeface="+mn-ea"/>
              <a:cs typeface="+mn-cs"/>
            </a:endParaRPr>
          </a:p>
          <a:p>
            <a:pPr marL="0" indent="0">
              <a:buNone/>
            </a:pPr>
            <a:r>
              <a:rPr lang="en-US" sz="1200" b="0" i="0" u="none" strike="noStrike" kern="1200" baseline="0" dirty="0" smtClean="0">
                <a:solidFill>
                  <a:schemeClr val="tx1"/>
                </a:solidFill>
                <a:latin typeface="+mn-lt"/>
                <a:ea typeface="+mn-ea"/>
                <a:cs typeface="+mn-cs"/>
              </a:rPr>
              <a:t>This focused approach is consistent with the principles of the Millennium Declaration which set out a vision of freedom from want and fear for present and future generations and builds on the three pillars of sustainable development. </a:t>
            </a:r>
            <a:endParaRPr lang="fr-FR" sz="1200" kern="1200" dirty="0" smtClean="0">
              <a:solidFill>
                <a:schemeClr val="tx1"/>
              </a:solidFill>
              <a:effectLst/>
              <a:latin typeface="+mn-lt"/>
              <a:ea typeface="+mn-ea"/>
              <a:cs typeface="+mn-cs"/>
            </a:endParaRPr>
          </a:p>
          <a:p>
            <a:endParaRPr lang="en-GB" dirty="0">
              <a:ea typeface="MS PGothic"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8</a:t>
            </a:fld>
            <a:endParaRPr lang="en-GB">
              <a:solidFill>
                <a:srgbClr val="000000"/>
              </a:solidFill>
              <a:latin typeface="Calibri" charset="0"/>
            </a:endParaRPr>
          </a:p>
        </p:txBody>
      </p:sp>
    </p:spTree>
    <p:extLst>
      <p:ext uri="{BB962C8B-B14F-4D97-AF65-F5344CB8AC3E}">
        <p14:creationId xmlns:p14="http://schemas.microsoft.com/office/powerpoint/2010/main" val="451384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dirty="0" smtClean="0">
              <a:ea typeface="MS PGothic" charset="0"/>
            </a:endParaRPr>
          </a:p>
          <a:p>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Numbers in Action</a:t>
            </a:r>
            <a:r>
              <a:rPr lang="en-US" sz="1200" b="0" i="0" kern="1200" dirty="0" smtClean="0">
                <a:solidFill>
                  <a:schemeClr val="tx1"/>
                </a:solidFill>
                <a:effectLst/>
                <a:latin typeface="+mn-lt"/>
                <a:ea typeface="+mn-ea"/>
                <a:cs typeface="+mn-cs"/>
              </a:rPr>
              <a:t>” is a short film shown during the “</a:t>
            </a:r>
            <a:r>
              <a:rPr lang="en-US" sz="1200" b="1" i="0" kern="1200" dirty="0" smtClean="0">
                <a:solidFill>
                  <a:schemeClr val="tx1"/>
                </a:solidFill>
                <a:effectLst/>
                <a:latin typeface="+mn-lt"/>
                <a:ea typeface="+mn-ea"/>
                <a:cs typeface="+mn-cs"/>
              </a:rPr>
              <a:t>SDG</a:t>
            </a:r>
            <a:r>
              <a:rPr lang="en-US" sz="1200" b="0" i="0" kern="1200" dirty="0" smtClean="0">
                <a:solidFill>
                  <a:schemeClr val="tx1"/>
                </a:solidFill>
                <a:effectLst/>
                <a:latin typeface="+mn-lt"/>
                <a:ea typeface="+mn-ea"/>
                <a:cs typeface="+mn-cs"/>
              </a:rPr>
              <a:t> Moment”, a special session at the Opening of the General Assembly. </a:t>
            </a:r>
            <a:r>
              <a:rPr lang="en-US" sz="1200" b="1" i="0" kern="1200" dirty="0" smtClean="0">
                <a:solidFill>
                  <a:schemeClr val="tx1"/>
                </a:solidFill>
                <a:effectLst/>
                <a:latin typeface="+mn-lt"/>
                <a:ea typeface="+mn-ea"/>
                <a:cs typeface="+mn-cs"/>
              </a:rPr>
              <a:t>SDG</a:t>
            </a:r>
            <a:r>
              <a:rPr lang="en-US" sz="1200" b="0" i="0" kern="1200" dirty="0" smtClean="0">
                <a:solidFill>
                  <a:schemeClr val="tx1"/>
                </a:solidFill>
                <a:effectLst/>
                <a:latin typeface="+mn-lt"/>
                <a:ea typeface="+mn-ea"/>
                <a:cs typeface="+mn-cs"/>
              </a:rPr>
              <a:t> Advocate Richard Curtis oversaw the production of the film as well as the preparation for the </a:t>
            </a:r>
            <a:r>
              <a:rPr lang="en-US" sz="1200" b="1" i="0" kern="1200" dirty="0" smtClean="0">
                <a:solidFill>
                  <a:schemeClr val="tx1"/>
                </a:solidFill>
                <a:effectLst/>
                <a:latin typeface="+mn-lt"/>
                <a:ea typeface="+mn-ea"/>
                <a:cs typeface="+mn-cs"/>
              </a:rPr>
              <a:t>SDG</a:t>
            </a:r>
            <a:r>
              <a:rPr lang="en-US" sz="1200" b="0" i="0" kern="1200" dirty="0" smtClean="0">
                <a:solidFill>
                  <a:schemeClr val="tx1"/>
                </a:solidFill>
                <a:effectLst/>
                <a:latin typeface="+mn-lt"/>
                <a:ea typeface="+mn-ea"/>
                <a:cs typeface="+mn-cs"/>
              </a:rPr>
              <a:t> Moment. (2016)</a:t>
            </a:r>
            <a:endParaRPr lang="en-GB" dirty="0" smtClean="0">
              <a:ea typeface="MS PGothic" charset="0"/>
            </a:endParaRPr>
          </a:p>
          <a:p>
            <a:endParaRPr lang="en-GB" dirty="0" smtClean="0">
              <a:ea typeface="MS PGothic" charset="0"/>
            </a:endParaRPr>
          </a:p>
          <a:p>
            <a:endParaRPr lang="en-GB" dirty="0">
              <a:ea typeface="MS PGothic"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9</a:t>
            </a:fld>
            <a:endParaRPr lang="en-GB">
              <a:solidFill>
                <a:srgbClr val="000000"/>
              </a:solidFill>
              <a:latin typeface="Calibri" charset="0"/>
            </a:endParaRPr>
          </a:p>
        </p:txBody>
      </p:sp>
    </p:spTree>
    <p:extLst>
      <p:ext uri="{BB962C8B-B14F-4D97-AF65-F5344CB8AC3E}">
        <p14:creationId xmlns:p14="http://schemas.microsoft.com/office/powerpoint/2010/main" val="426348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ea typeface="MS PGothic" charset="0"/>
              </a:rPr>
              <a:t>Do you know all 17 SDGs? Is a short video</a:t>
            </a:r>
            <a:r>
              <a:rPr lang="en-US" baseline="0" dirty="0" smtClean="0">
                <a:ea typeface="MS PGothic" charset="0"/>
              </a:rPr>
              <a:t> on the </a:t>
            </a:r>
            <a:r>
              <a:rPr lang="en-US" dirty="0" smtClean="0">
                <a:ea typeface="MS PGothic" charset="0"/>
              </a:rPr>
              <a:t>Sustainable Development Goals (SDGs) call to action to end poverty, protect the planet and 1ensure that all people enjoy peace and prosperity. Our focus</a:t>
            </a:r>
            <a:r>
              <a:rPr lang="en-US" baseline="0" dirty="0" smtClean="0">
                <a:ea typeface="MS PGothic" charset="0"/>
              </a:rPr>
              <a:t> later in the presentation will be on the Goal 1 (more precisely Goal 11.4 related to the strengthen efforts to protect and safeguard the world’s cultural and natural heritage.</a:t>
            </a:r>
            <a:endParaRPr lang="en-US" dirty="0">
              <a:ea typeface="MS PGothic"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10</a:t>
            </a:fld>
            <a:endParaRPr lang="en-GB">
              <a:solidFill>
                <a:srgbClr val="000000"/>
              </a:solidFill>
              <a:latin typeface="Calibri" charset="0"/>
            </a:endParaRPr>
          </a:p>
        </p:txBody>
      </p:sp>
    </p:spTree>
    <p:extLst>
      <p:ext uri="{BB962C8B-B14F-4D97-AF65-F5344CB8AC3E}">
        <p14:creationId xmlns:p14="http://schemas.microsoft.com/office/powerpoint/2010/main" val="116522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Designed as an agenda of the people, by the people and for the people, it highlights the vital importance of human capacities, skills and knowledge to adapt and respond to the challenges and opportunities of the present and the future, many of which are still unknown.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It places national ownership and support at the country level as a cornerstone for its successful implementation. Building upon the achievements and lessons learned of the Millennium Development Goals (MDGs), it seeks to address their unfinished business.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The 2030 Agenda is a universal roadmap that is strategically linked to the Sendai Framework for Disaster Risk Reduction, the Paris Climate Change Agreement, the Addis Ababa Action Agenda and the Quito Declaration on Sustainable Cities and Human Settlements for All. </a:t>
            </a:r>
            <a:endParaRPr lang="fr-FR" dirty="0" smtClean="0"/>
          </a:p>
          <a:p>
            <a:endParaRPr lang="fr-FR" dirty="0"/>
          </a:p>
        </p:txBody>
      </p:sp>
      <p:sp>
        <p:nvSpPr>
          <p:cNvPr id="4" name="Slide Number Placeholder 3"/>
          <p:cNvSpPr>
            <a:spLocks noGrp="1"/>
          </p:cNvSpPr>
          <p:nvPr>
            <p:ph type="sldNum" sz="quarter" idx="10"/>
          </p:nvPr>
        </p:nvSpPr>
        <p:spPr/>
        <p:txBody>
          <a:bodyPr/>
          <a:lstStyle/>
          <a:p>
            <a:fld id="{DDFE5A56-11B9-F34D-8051-ED10A6B17562}" type="slidenum">
              <a:rPr lang="it-IT" smtClean="0"/>
              <a:t>11</a:t>
            </a:fld>
            <a:endParaRPr lang="it-IT"/>
          </a:p>
        </p:txBody>
      </p:sp>
    </p:spTree>
    <p:extLst>
      <p:ext uri="{BB962C8B-B14F-4D97-AF65-F5344CB8AC3E}">
        <p14:creationId xmlns:p14="http://schemas.microsoft.com/office/powerpoint/2010/main" val="2079847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gradFill flip="none" rotWithShape="1">
          <a:gsLst>
            <a:gs pos="73000">
              <a:schemeClr val="accent1">
                <a:lumMod val="30000"/>
                <a:lumOff val="70000"/>
              </a:schemeClr>
            </a:gs>
            <a:gs pos="0">
              <a:srgbClr val="61A0DB">
                <a:alpha val="12000"/>
              </a:srgbClr>
            </a:gs>
            <a:gs pos="36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5" name="Group 4"/>
          <p:cNvGrpSpPr/>
          <p:nvPr userDrawn="1"/>
        </p:nvGrpSpPr>
        <p:grpSpPr>
          <a:xfrm>
            <a:off x="8568226" y="1867700"/>
            <a:ext cx="613879" cy="1408100"/>
            <a:chOff x="8568222" y="-7621"/>
            <a:chExt cx="613878" cy="1408100"/>
          </a:xfrm>
        </p:grpSpPr>
        <p:sp>
          <p:nvSpPr>
            <p:cNvPr id="6" name="Freeform: Shape 20">
              <a:extLst>
                <a:ext uri="{FF2B5EF4-FFF2-40B4-BE49-F238E27FC236}">
                  <a16:creationId xmlns:a16="http://schemas.microsoft.com/office/drawing/2014/main" id="{7AC43ACA-5000-40E2-80D3-19833F9F1A3F}"/>
                </a:ext>
              </a:extLst>
            </p:cNvPr>
            <p:cNvSpPr/>
            <p:nvPr/>
          </p:nvSpPr>
          <p:spPr>
            <a:xfrm>
              <a:off x="8568222" y="0"/>
              <a:ext cx="575778" cy="1400479"/>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61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Box 6"/>
            <p:cNvSpPr txBox="1"/>
            <p:nvPr/>
          </p:nvSpPr>
          <p:spPr>
            <a:xfrm>
              <a:off x="8709660" y="-7621"/>
              <a:ext cx="472440" cy="1400479"/>
            </a:xfrm>
            <a:prstGeom prst="rect">
              <a:avLst/>
            </a:prstGeom>
            <a:noFill/>
          </p:spPr>
          <p:txBody>
            <a:bodyPr vert="vert270" wrap="square" rtlCol="0" anchor="ctr">
              <a:noAutofit/>
            </a:bodyPr>
            <a:lstStyle/>
            <a:p>
              <a:pPr algn="ctr"/>
              <a:r>
                <a:rPr lang="fr-FR" sz="1800" dirty="0" smtClean="0">
                  <a:solidFill>
                    <a:schemeClr val="bg1"/>
                  </a:solidFill>
                  <a:latin typeface="Tw Cen MT" panose="020B0602020104020603" pitchFamily="34" charset="0"/>
                </a:rPr>
                <a:t>Module 2</a:t>
              </a:r>
              <a:endParaRPr lang="en-US" sz="1800" dirty="0">
                <a:solidFill>
                  <a:schemeClr val="bg1"/>
                </a:solidFill>
                <a:latin typeface="Tw Cen MT" panose="020B0602020104020603" pitchFamily="34" charset="0"/>
              </a:endParaRPr>
            </a:p>
          </p:txBody>
        </p:sp>
      </p:grpSp>
      <p:sp>
        <p:nvSpPr>
          <p:cNvPr id="8" name="Rectangle 7"/>
          <p:cNvSpPr/>
          <p:nvPr userDrawn="1"/>
        </p:nvSpPr>
        <p:spPr>
          <a:xfrm>
            <a:off x="0" y="0"/>
            <a:ext cx="541325" cy="5143500"/>
          </a:xfrm>
          <a:prstGeom prst="rect">
            <a:avLst/>
          </a:prstGeom>
          <a:solidFill>
            <a:schemeClr val="bg1">
              <a:lumMod val="9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39070877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017E-58E4-4150-ABAF-E034E563FE8C}"/>
              </a:ext>
            </a:extLst>
          </p:cNvPr>
          <p:cNvSpPr>
            <a:spLocks noGrp="1"/>
          </p:cNvSpPr>
          <p:nvPr>
            <p:ph type="title"/>
          </p:nvPr>
        </p:nvSpPr>
        <p:spPr/>
        <p:txBody>
          <a:bodyPr/>
          <a:lstStyle/>
          <a:p>
            <a:r>
              <a:rPr lang="en-US" smtClean="0"/>
              <a:t>Click to edit Master title style</a:t>
            </a:r>
            <a:endParaRPr lang="en-IN"/>
          </a:p>
        </p:txBody>
      </p:sp>
      <p:sp>
        <p:nvSpPr>
          <p:cNvPr id="3" name="Date Placeholder 2">
            <a:extLst>
              <a:ext uri="{FF2B5EF4-FFF2-40B4-BE49-F238E27FC236}">
                <a16:creationId xmlns:a16="http://schemas.microsoft.com/office/drawing/2014/main" id="{5C5AD8FF-9974-4032-B13B-38E3A6DC6F32}"/>
              </a:ext>
            </a:extLst>
          </p:cNvPr>
          <p:cNvSpPr>
            <a:spLocks noGrp="1"/>
          </p:cNvSpPr>
          <p:nvPr>
            <p:ph type="dt" sz="half" idx="10"/>
          </p:nvPr>
        </p:nvSpPr>
        <p:spPr/>
        <p:txBody>
          <a:bodyPr/>
          <a:lstStyle/>
          <a:p>
            <a:fld id="{8D3B1A22-7DA1-4D6F-B3B0-2B8E5ECE46F2}" type="datetime1">
              <a:rPr lang="en-US" smtClean="0"/>
              <a:t>4/8/2020</a:t>
            </a:fld>
            <a:endParaRPr lang="en-GB"/>
          </a:p>
        </p:txBody>
      </p:sp>
      <p:sp>
        <p:nvSpPr>
          <p:cNvPr id="4" name="Footer Placeholder 3">
            <a:extLst>
              <a:ext uri="{FF2B5EF4-FFF2-40B4-BE49-F238E27FC236}">
                <a16:creationId xmlns:a16="http://schemas.microsoft.com/office/drawing/2014/main" id="{1F8ACF09-2435-44AA-B804-1A55103C52B2}"/>
              </a:ext>
            </a:extLst>
          </p:cNvPr>
          <p:cNvSpPr>
            <a:spLocks noGrp="1"/>
          </p:cNvSpPr>
          <p:nvPr>
            <p:ph type="ftr" sz="quarter" idx="11"/>
          </p:nvPr>
        </p:nvSpPr>
        <p:spPr/>
        <p:txBody>
          <a:bodyPr/>
          <a:lstStyle/>
          <a:p>
            <a:r>
              <a:rPr lang="en-US" smtClean="0"/>
              <a:t>Side Event 24 November - Second Coordination Meeting Category 2 Centres</a:t>
            </a:r>
            <a:endParaRPr lang="en-GB"/>
          </a:p>
        </p:txBody>
      </p:sp>
      <p:sp>
        <p:nvSpPr>
          <p:cNvPr id="5" name="Slide Number Placeholder 4">
            <a:extLst>
              <a:ext uri="{FF2B5EF4-FFF2-40B4-BE49-F238E27FC236}">
                <a16:creationId xmlns:a16="http://schemas.microsoft.com/office/drawing/2014/main" id="{C50ED425-5B1F-4CF6-9CD6-F1325192905A}"/>
              </a:ext>
            </a:extLst>
          </p:cNvPr>
          <p:cNvSpPr>
            <a:spLocks noGrp="1"/>
          </p:cNvSpPr>
          <p:nvPr>
            <p:ph type="sldNum" sz="quarter" idx="12"/>
          </p:nvPr>
        </p:nvSpPr>
        <p:spPr/>
        <p:txBody>
          <a:bodyPr/>
          <a:lstStyle/>
          <a:p>
            <a:fld id="{48129890-ABD2-47D5-854D-EDB6F4FB0964}" type="slidenum">
              <a:rPr lang="en-GB" smtClean="0"/>
              <a:t>‹#›</a:t>
            </a:fld>
            <a:endParaRPr lang="en-GB"/>
          </a:p>
        </p:txBody>
      </p:sp>
    </p:spTree>
    <p:extLst>
      <p:ext uri="{BB962C8B-B14F-4D97-AF65-F5344CB8AC3E}">
        <p14:creationId xmlns:p14="http://schemas.microsoft.com/office/powerpoint/2010/main" val="42397401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2CDA3-DB67-4006-A4DC-84FB6298F90B}"/>
              </a:ext>
            </a:extLst>
          </p:cNvPr>
          <p:cNvSpPr>
            <a:spLocks noGrp="1"/>
          </p:cNvSpPr>
          <p:nvPr>
            <p:ph type="title"/>
          </p:nvPr>
        </p:nvSpPr>
        <p:spPr>
          <a:xfrm>
            <a:off x="621335" y="377536"/>
            <a:ext cx="3936034" cy="355261"/>
          </a:xfrm>
          <a:prstGeom prst="rect">
            <a:avLst/>
          </a:prstGeom>
        </p:spPr>
        <p:txBody>
          <a:bodyPr/>
          <a:lstStyle/>
          <a:p>
            <a:r>
              <a:rPr lang="en-US" dirty="0" smtClean="0"/>
              <a:t>Click to edit Master title style</a:t>
            </a:r>
            <a:endParaRPr lang="en-IN" dirty="0"/>
          </a:p>
        </p:txBody>
      </p:sp>
      <p:sp>
        <p:nvSpPr>
          <p:cNvPr id="3" name="Content Placeholder 2">
            <a:extLst>
              <a:ext uri="{FF2B5EF4-FFF2-40B4-BE49-F238E27FC236}">
                <a16:creationId xmlns:a16="http://schemas.microsoft.com/office/drawing/2014/main" id="{91801D56-9BE1-4DB0-AABB-66B69F14C7B3}"/>
              </a:ext>
            </a:extLst>
          </p:cNvPr>
          <p:cNvSpPr>
            <a:spLocks noGrp="1"/>
          </p:cNvSpPr>
          <p:nvPr>
            <p:ph sz="half" idx="1"/>
          </p:nvPr>
        </p:nvSpPr>
        <p:spPr>
          <a:xfrm>
            <a:off x="628651" y="1369219"/>
            <a:ext cx="3886200" cy="3263504"/>
          </a:xfrm>
          <a:prstGeom prst="rect">
            <a:avLst/>
          </a:prstGeom>
        </p:spPr>
        <p:txBody>
          <a:bodyPr/>
          <a:lstStyle>
            <a:lvl1pPr>
              <a:defRPr sz="2000"/>
            </a:lvl1pPr>
            <a:lvl2pPr>
              <a:buClr>
                <a:srgbClr val="61A0DB"/>
              </a:buClr>
              <a:buSzPct val="120000"/>
              <a:defRPr/>
            </a:lvl2pPr>
            <a:lvl3pPr marL="984250" indent="-298450">
              <a:buClr>
                <a:srgbClr val="0563C1"/>
              </a:buClr>
              <a:buFont typeface="Calibri" panose="020F0502020204030204" pitchFamily="34" charset="0"/>
              <a:buChar char="→"/>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a:extLst>
              <a:ext uri="{FF2B5EF4-FFF2-40B4-BE49-F238E27FC236}">
                <a16:creationId xmlns:a16="http://schemas.microsoft.com/office/drawing/2014/main" id="{7F4663F1-6D6A-4566-B7D8-8DC6A7091F47}"/>
              </a:ext>
            </a:extLst>
          </p:cNvPr>
          <p:cNvSpPr>
            <a:spLocks noGrp="1"/>
          </p:cNvSpPr>
          <p:nvPr>
            <p:ph sz="half" idx="2"/>
          </p:nvPr>
        </p:nvSpPr>
        <p:spPr>
          <a:xfrm>
            <a:off x="4629151" y="1369219"/>
            <a:ext cx="3886200" cy="3263504"/>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15736963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647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202974-31A3-4642-B671-F0DBBB7B4663}"/>
              </a:ext>
            </a:extLst>
          </p:cNvPr>
          <p:cNvSpPr txBox="1"/>
          <p:nvPr userDrawn="1"/>
        </p:nvSpPr>
        <p:spPr>
          <a:xfrm>
            <a:off x="444844" y="90941"/>
            <a:ext cx="8452021" cy="584775"/>
          </a:xfrm>
          <a:prstGeom prst="rect">
            <a:avLst/>
          </a:prstGeom>
          <a:noFill/>
        </p:spPr>
        <p:txBody>
          <a:bodyPr wrap="square" rtlCol="0">
            <a:spAutoFit/>
          </a:bodyPr>
          <a:lstStyle/>
          <a:p>
            <a:r>
              <a:rPr lang="en-US" sz="3200" dirty="0" smtClean="0">
                <a:solidFill>
                  <a:schemeClr val="tx2">
                    <a:lumMod val="75000"/>
                  </a:schemeClr>
                </a:solidFill>
                <a:latin typeface="Tw Cen MT" panose="020B0602020104020603" pitchFamily="34" charset="0"/>
              </a:rPr>
              <a:t>1. The </a:t>
            </a:r>
            <a:r>
              <a:rPr lang="en-US" sz="3200" dirty="0">
                <a:solidFill>
                  <a:schemeClr val="tx2">
                    <a:lumMod val="75000"/>
                  </a:schemeClr>
                </a:solidFill>
                <a:latin typeface="Tw Cen MT" panose="020B0602020104020603" pitchFamily="34" charset="0"/>
              </a:rPr>
              <a:t>2030 Agenda for Sustainable Development</a:t>
            </a:r>
          </a:p>
        </p:txBody>
      </p:sp>
    </p:spTree>
    <p:extLst>
      <p:ext uri="{BB962C8B-B14F-4D97-AF65-F5344CB8AC3E}">
        <p14:creationId xmlns:p14="http://schemas.microsoft.com/office/powerpoint/2010/main" val="32948510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202974-31A3-4642-B671-F0DBBB7B4663}"/>
              </a:ext>
            </a:extLst>
          </p:cNvPr>
          <p:cNvSpPr txBox="1"/>
          <p:nvPr userDrawn="1"/>
        </p:nvSpPr>
        <p:spPr>
          <a:xfrm>
            <a:off x="444844" y="220481"/>
            <a:ext cx="8452021" cy="584775"/>
          </a:xfrm>
          <a:prstGeom prst="rect">
            <a:avLst/>
          </a:prstGeom>
          <a:noFill/>
        </p:spPr>
        <p:txBody>
          <a:bodyPr wrap="square" rtlCol="0">
            <a:spAutoFit/>
          </a:bodyPr>
          <a:lstStyle/>
          <a:p>
            <a:r>
              <a:rPr lang="en-US" sz="3200" dirty="0" smtClean="0">
                <a:solidFill>
                  <a:schemeClr val="tx2">
                    <a:lumMod val="75000"/>
                  </a:schemeClr>
                </a:solidFill>
                <a:latin typeface="Tw Cen MT" panose="020B0602020104020603" pitchFamily="34" charset="0"/>
              </a:rPr>
              <a:t>2.</a:t>
            </a:r>
            <a:r>
              <a:rPr lang="en-US" sz="3200" baseline="0" dirty="0" smtClean="0">
                <a:solidFill>
                  <a:schemeClr val="tx2">
                    <a:lumMod val="75000"/>
                  </a:schemeClr>
                </a:solidFill>
                <a:latin typeface="Tw Cen MT" panose="020B0602020104020603" pitchFamily="34" charset="0"/>
              </a:rPr>
              <a:t> World Heritage and Sustainable Development</a:t>
            </a:r>
            <a:endParaRPr lang="en-US" sz="32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28993307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Rectangle 1"/>
          <p:cNvSpPr/>
          <p:nvPr userDrawn="1"/>
        </p:nvSpPr>
        <p:spPr>
          <a:xfrm>
            <a:off x="0" y="0"/>
            <a:ext cx="541325" cy="5143500"/>
          </a:xfrm>
          <a:prstGeom prst="rect">
            <a:avLst/>
          </a:prstGeom>
          <a:solidFill>
            <a:schemeClr val="bg1">
              <a:lumMod val="8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4" name="TextBox 3">
            <a:extLst>
              <a:ext uri="{FF2B5EF4-FFF2-40B4-BE49-F238E27FC236}">
                <a16:creationId xmlns:a16="http://schemas.microsoft.com/office/drawing/2014/main" id="{4F202974-31A3-4642-B671-F0DBBB7B4663}"/>
              </a:ext>
            </a:extLst>
          </p:cNvPr>
          <p:cNvSpPr txBox="1"/>
          <p:nvPr userDrawn="1"/>
        </p:nvSpPr>
        <p:spPr>
          <a:xfrm>
            <a:off x="444844" y="220481"/>
            <a:ext cx="8452021" cy="584775"/>
          </a:xfrm>
          <a:prstGeom prst="rect">
            <a:avLst/>
          </a:prstGeom>
          <a:noFill/>
        </p:spPr>
        <p:txBody>
          <a:bodyPr wrap="square" rtlCol="0">
            <a:spAutoFit/>
          </a:bodyPr>
          <a:lstStyle/>
          <a:p>
            <a:r>
              <a:rPr lang="en-US" sz="3200" dirty="0" smtClean="0">
                <a:solidFill>
                  <a:schemeClr val="tx2">
                    <a:lumMod val="75000"/>
                  </a:schemeClr>
                </a:solidFill>
                <a:latin typeface="Tw Cen MT" panose="020B0602020104020603" pitchFamily="34" charset="0"/>
              </a:rPr>
              <a:t>2.</a:t>
            </a:r>
            <a:r>
              <a:rPr lang="en-US" sz="3200" baseline="0" dirty="0" smtClean="0">
                <a:solidFill>
                  <a:schemeClr val="tx2">
                    <a:lumMod val="75000"/>
                  </a:schemeClr>
                </a:solidFill>
                <a:latin typeface="Tw Cen MT" panose="020B0602020104020603" pitchFamily="34" charset="0"/>
              </a:rPr>
              <a:t> World Heritage and Sustainable Development</a:t>
            </a:r>
            <a:endParaRPr lang="en-US" sz="32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23070696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Only">
    <p:spTree>
      <p:nvGrpSpPr>
        <p:cNvPr id="1" name=""/>
        <p:cNvGrpSpPr/>
        <p:nvPr/>
      </p:nvGrpSpPr>
      <p:grpSpPr>
        <a:xfrm>
          <a:off x="0" y="0"/>
          <a:ext cx="0" cy="0"/>
          <a:chOff x="0" y="0"/>
          <a:chExt cx="0" cy="0"/>
        </a:xfrm>
      </p:grpSpPr>
      <p:sp>
        <p:nvSpPr>
          <p:cNvPr id="2" name="Rectangle 1"/>
          <p:cNvSpPr/>
          <p:nvPr userDrawn="1"/>
        </p:nvSpPr>
        <p:spPr>
          <a:xfrm>
            <a:off x="0" y="0"/>
            <a:ext cx="541325" cy="5143500"/>
          </a:xfrm>
          <a:prstGeom prst="rect">
            <a:avLst/>
          </a:prstGeom>
          <a:solidFill>
            <a:schemeClr val="bg1">
              <a:lumMod val="8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 name="TextBox 2">
            <a:extLst>
              <a:ext uri="{FF2B5EF4-FFF2-40B4-BE49-F238E27FC236}">
                <a16:creationId xmlns:a16="http://schemas.microsoft.com/office/drawing/2014/main" id="{4F202974-31A3-4642-B671-F0DBBB7B4663}"/>
              </a:ext>
            </a:extLst>
          </p:cNvPr>
          <p:cNvSpPr txBox="1"/>
          <p:nvPr userDrawn="1"/>
        </p:nvSpPr>
        <p:spPr>
          <a:xfrm>
            <a:off x="444844" y="220481"/>
            <a:ext cx="8452021" cy="584775"/>
          </a:xfrm>
          <a:prstGeom prst="rect">
            <a:avLst/>
          </a:prstGeom>
          <a:noFill/>
        </p:spPr>
        <p:txBody>
          <a:bodyPr wrap="square" rtlCol="0">
            <a:spAutoFit/>
          </a:bodyPr>
          <a:lstStyle/>
          <a:p>
            <a:r>
              <a:rPr lang="en-US" sz="3200" dirty="0" smtClean="0">
                <a:solidFill>
                  <a:schemeClr val="tx2">
                    <a:lumMod val="75000"/>
                  </a:schemeClr>
                </a:solidFill>
                <a:latin typeface="Tw Cen MT" panose="020B0602020104020603" pitchFamily="34" charset="0"/>
              </a:rPr>
              <a:t>2.</a:t>
            </a:r>
            <a:r>
              <a:rPr lang="en-US" sz="3200" baseline="0" dirty="0" smtClean="0">
                <a:solidFill>
                  <a:schemeClr val="tx2">
                    <a:lumMod val="75000"/>
                  </a:schemeClr>
                </a:solidFill>
                <a:latin typeface="Tw Cen MT" panose="020B0602020104020603" pitchFamily="34" charset="0"/>
              </a:rPr>
              <a:t> World Heritage and Sustainable Development</a:t>
            </a:r>
            <a:endParaRPr lang="en-US" sz="32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1490817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
        <p:nvSpPr>
          <p:cNvPr id="2" name="Rectangle 1"/>
          <p:cNvSpPr/>
          <p:nvPr userDrawn="1"/>
        </p:nvSpPr>
        <p:spPr>
          <a:xfrm>
            <a:off x="0" y="0"/>
            <a:ext cx="541325" cy="5143500"/>
          </a:xfrm>
          <a:prstGeom prst="rect">
            <a:avLst/>
          </a:prstGeom>
          <a:solidFill>
            <a:schemeClr val="bg1">
              <a:lumMod val="8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19278025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4454-1E64-48CC-A7AC-1620AAAC7091}"/>
              </a:ext>
            </a:extLst>
          </p:cNvPr>
          <p:cNvSpPr>
            <a:spLocks noGrp="1"/>
          </p:cNvSpPr>
          <p:nvPr>
            <p:ph type="title"/>
          </p:nvPr>
        </p:nvSpPr>
        <p:spPr>
          <a:xfrm>
            <a:off x="621335" y="377536"/>
            <a:ext cx="3936034" cy="355261"/>
          </a:xfrm>
          <a:prstGeom prst="rect">
            <a:avLst/>
          </a:prstGeom>
        </p:spPr>
        <p:txBody>
          <a:bodyPr/>
          <a:lstStyle/>
          <a:p>
            <a:r>
              <a:rPr lang="en-US" smtClean="0"/>
              <a:t>Click to edit Master title style</a:t>
            </a:r>
            <a:endParaRPr lang="en-IN"/>
          </a:p>
        </p:txBody>
      </p:sp>
      <p:sp>
        <p:nvSpPr>
          <p:cNvPr id="3" name="Vertical Text Placeholder 2">
            <a:extLst>
              <a:ext uri="{FF2B5EF4-FFF2-40B4-BE49-F238E27FC236}">
                <a16:creationId xmlns:a16="http://schemas.microsoft.com/office/drawing/2014/main" id="{05389A6C-C8F5-4BA4-8604-E50C873159EB}"/>
              </a:ext>
            </a:extLst>
          </p:cNvPr>
          <p:cNvSpPr>
            <a:spLocks noGrp="1"/>
          </p:cNvSpPr>
          <p:nvPr>
            <p:ph type="body" orient="vert" idx="1"/>
          </p:nvPr>
        </p:nvSpPr>
        <p:spPr>
          <a:xfrm>
            <a:off x="614019" y="871786"/>
            <a:ext cx="7886700" cy="3263504"/>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a:extLst>
              <a:ext uri="{FF2B5EF4-FFF2-40B4-BE49-F238E27FC236}">
                <a16:creationId xmlns:a16="http://schemas.microsoft.com/office/drawing/2014/main" id="{76DE11C5-D767-4E93-B1E0-9406ED013E0C}"/>
              </a:ext>
            </a:extLst>
          </p:cNvPr>
          <p:cNvSpPr>
            <a:spLocks noGrp="1"/>
          </p:cNvSpPr>
          <p:nvPr>
            <p:ph type="dt" sz="half" idx="10"/>
          </p:nvPr>
        </p:nvSpPr>
        <p:spPr>
          <a:xfrm>
            <a:off x="628651" y="4767264"/>
            <a:ext cx="2057400" cy="273844"/>
          </a:xfrm>
          <a:prstGeom prst="rect">
            <a:avLst/>
          </a:prstGeom>
        </p:spPr>
        <p:txBody>
          <a:bodyPr/>
          <a:lstStyle/>
          <a:p>
            <a:fld id="{54EA2882-29EF-4849-A4E2-4BDAD06D4D9E}" type="datetime1">
              <a:rPr lang="en-US" smtClean="0"/>
              <a:t>4/8/2020</a:t>
            </a:fld>
            <a:endParaRPr lang="en-GB"/>
          </a:p>
        </p:txBody>
      </p:sp>
      <p:sp>
        <p:nvSpPr>
          <p:cNvPr id="5" name="Footer Placeholder 4">
            <a:extLst>
              <a:ext uri="{FF2B5EF4-FFF2-40B4-BE49-F238E27FC236}">
                <a16:creationId xmlns:a16="http://schemas.microsoft.com/office/drawing/2014/main" id="{43BC5E03-536F-4AF1-91F4-EB89ECC4B9C5}"/>
              </a:ext>
            </a:extLst>
          </p:cNvPr>
          <p:cNvSpPr>
            <a:spLocks noGrp="1"/>
          </p:cNvSpPr>
          <p:nvPr>
            <p:ph type="ftr" sz="quarter" idx="11"/>
          </p:nvPr>
        </p:nvSpPr>
        <p:spPr>
          <a:xfrm>
            <a:off x="3028951" y="4767264"/>
            <a:ext cx="3086100" cy="273844"/>
          </a:xfrm>
          <a:prstGeom prst="rect">
            <a:avLst/>
          </a:prstGeom>
        </p:spPr>
        <p:txBody>
          <a:bodyPr/>
          <a:lstStyle/>
          <a:p>
            <a:r>
              <a:rPr lang="en-US" smtClean="0"/>
              <a:t>Side Event 24 November - Second Coordination Meeting Category 2 Centres</a:t>
            </a:r>
            <a:endParaRPr lang="en-GB"/>
          </a:p>
        </p:txBody>
      </p:sp>
      <p:sp>
        <p:nvSpPr>
          <p:cNvPr id="6" name="Slide Number Placeholder 5">
            <a:extLst>
              <a:ext uri="{FF2B5EF4-FFF2-40B4-BE49-F238E27FC236}">
                <a16:creationId xmlns:a16="http://schemas.microsoft.com/office/drawing/2014/main" id="{24AC7DBB-F42C-4A42-8120-6B61F3A055A1}"/>
              </a:ext>
            </a:extLst>
          </p:cNvPr>
          <p:cNvSpPr>
            <a:spLocks noGrp="1"/>
          </p:cNvSpPr>
          <p:nvPr>
            <p:ph type="sldNum" sz="quarter" idx="12"/>
          </p:nvPr>
        </p:nvSpPr>
        <p:spPr>
          <a:xfrm>
            <a:off x="6457951" y="4767264"/>
            <a:ext cx="2057400" cy="273844"/>
          </a:xfrm>
          <a:prstGeom prst="rect">
            <a:avLst/>
          </a:prstGeom>
        </p:spPr>
        <p:txBody>
          <a:bodyPr/>
          <a:lstStyle/>
          <a:p>
            <a:fld id="{48129890-ABD2-47D5-854D-EDB6F4FB0964}" type="slidenum">
              <a:rPr lang="en-GB" smtClean="0"/>
              <a:t>‹#›</a:t>
            </a:fld>
            <a:endParaRPr lang="en-GB"/>
          </a:p>
        </p:txBody>
      </p:sp>
    </p:spTree>
    <p:extLst>
      <p:ext uri="{BB962C8B-B14F-4D97-AF65-F5344CB8AC3E}">
        <p14:creationId xmlns:p14="http://schemas.microsoft.com/office/powerpoint/2010/main" val="20338767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727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7000">
              <a:schemeClr val="bg1">
                <a:alpha val="75000"/>
              </a:schemeClr>
            </a:gs>
            <a:gs pos="32000">
              <a:schemeClr val="accent6">
                <a:lumMod val="20000"/>
                <a:lumOff val="80000"/>
              </a:schemeClr>
            </a:gs>
            <a:gs pos="3000">
              <a:schemeClr val="accent6">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32" name="Group 31"/>
          <p:cNvGrpSpPr/>
          <p:nvPr userDrawn="1"/>
        </p:nvGrpSpPr>
        <p:grpSpPr>
          <a:xfrm>
            <a:off x="8568226" y="1867700"/>
            <a:ext cx="613879" cy="1408100"/>
            <a:chOff x="8568222" y="-7621"/>
            <a:chExt cx="613878" cy="1408100"/>
          </a:xfrm>
        </p:grpSpPr>
        <p:sp>
          <p:nvSpPr>
            <p:cNvPr id="33" name="Freeform: Shape 20">
              <a:extLst>
                <a:ext uri="{FF2B5EF4-FFF2-40B4-BE49-F238E27FC236}">
                  <a16:creationId xmlns:a16="http://schemas.microsoft.com/office/drawing/2014/main" id="{7AC43ACA-5000-40E2-80D3-19833F9F1A3F}"/>
                </a:ext>
              </a:extLst>
            </p:cNvPr>
            <p:cNvSpPr/>
            <p:nvPr/>
          </p:nvSpPr>
          <p:spPr>
            <a:xfrm>
              <a:off x="8568222" y="0"/>
              <a:ext cx="575778" cy="1400479"/>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4" name="TextBox 33"/>
            <p:cNvSpPr txBox="1"/>
            <p:nvPr/>
          </p:nvSpPr>
          <p:spPr>
            <a:xfrm>
              <a:off x="8709660" y="-7621"/>
              <a:ext cx="472440" cy="1400479"/>
            </a:xfrm>
            <a:prstGeom prst="rect">
              <a:avLst/>
            </a:prstGeom>
            <a:noFill/>
          </p:spPr>
          <p:txBody>
            <a:bodyPr vert="vert270" wrap="square" rtlCol="0" anchor="ctr">
              <a:noAutofit/>
            </a:bodyPr>
            <a:lstStyle/>
            <a:p>
              <a:pPr algn="ctr"/>
              <a:r>
                <a:rPr lang="fr-FR" sz="1800" dirty="0" smtClean="0">
                  <a:solidFill>
                    <a:schemeClr val="bg1"/>
                  </a:solidFill>
                  <a:latin typeface="Tw Cen MT" panose="020B0602020104020603" pitchFamily="34" charset="0"/>
                </a:rPr>
                <a:t>Module 4</a:t>
              </a:r>
              <a:endParaRPr lang="en-US" sz="1800" dirty="0">
                <a:solidFill>
                  <a:schemeClr val="bg1"/>
                </a:solidFill>
                <a:latin typeface="Tw Cen MT" panose="020B0602020104020603" pitchFamily="34" charset="0"/>
              </a:endParaRPr>
            </a:p>
          </p:txBody>
        </p:sp>
      </p:grpSp>
      <p:sp>
        <p:nvSpPr>
          <p:cNvPr id="35" name="Rectangle 34"/>
          <p:cNvSpPr/>
          <p:nvPr userDrawn="1"/>
        </p:nvSpPr>
        <p:spPr>
          <a:xfrm>
            <a:off x="9290" y="0"/>
            <a:ext cx="513208" cy="5143500"/>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9330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8" r:id="rId3"/>
    <p:sldLayoutId id="2147483681" r:id="rId4"/>
    <p:sldLayoutId id="2147483666" r:id="rId5"/>
    <p:sldLayoutId id="2147483680" r:id="rId6"/>
    <p:sldLayoutId id="2147483679" r:id="rId7"/>
    <p:sldLayoutId id="2147483670" r:id="rId8"/>
    <p:sldLayoutId id="2147483671" r:id="rId9"/>
    <p:sldLayoutId id="2147483676" r:id="rId10"/>
    <p:sldLayoutId id="2147483677" r:id="rId11"/>
  </p:sldLayoutIdLst>
  <p:timing>
    <p:tnLst>
      <p:par>
        <p:cTn id="1" dur="indefinite" restart="never" nodeType="tmRoot"/>
      </p:par>
    </p:tnLst>
  </p:timing>
  <p:hf hdr="0"/>
  <p:txStyles>
    <p:titleStyle>
      <a:lvl1pPr algn="l" defTabSz="68575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685750" rtl="0" eaLnBrk="1" latinLnBrk="0" hangingPunct="1">
        <a:lnSpc>
          <a:spcPct val="90000"/>
        </a:lnSpc>
        <a:spcBef>
          <a:spcPts val="751"/>
        </a:spcBef>
        <a:buFont typeface="Arial" panose="020B0604020202020204" pitchFamily="34" charset="0"/>
        <a:buNone/>
        <a:defRPr sz="2200" kern="1200">
          <a:solidFill>
            <a:schemeClr val="tx1"/>
          </a:solidFill>
          <a:latin typeface="+mn-lt"/>
          <a:ea typeface="+mn-ea"/>
          <a:cs typeface="+mn-cs"/>
        </a:defRPr>
      </a:lvl1pPr>
      <a:lvl2pPr marL="514311" indent="-171438" algn="l" defTabSz="68575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5" indent="-171438" algn="l" defTabSz="68575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1"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35"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1"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50" rtl="0" eaLnBrk="1" latinLnBrk="0" hangingPunct="1">
        <a:defRPr sz="1351" kern="1200">
          <a:solidFill>
            <a:schemeClr val="tx1"/>
          </a:solidFill>
          <a:latin typeface="+mn-lt"/>
          <a:ea typeface="+mn-ea"/>
          <a:cs typeface="+mn-cs"/>
        </a:defRPr>
      </a:lvl1pPr>
      <a:lvl2pPr marL="342874" algn="l" defTabSz="685750" rtl="0" eaLnBrk="1" latinLnBrk="0" hangingPunct="1">
        <a:defRPr sz="1351" kern="1200">
          <a:solidFill>
            <a:schemeClr val="tx1"/>
          </a:solidFill>
          <a:latin typeface="+mn-lt"/>
          <a:ea typeface="+mn-ea"/>
          <a:cs typeface="+mn-cs"/>
        </a:defRPr>
      </a:lvl2pPr>
      <a:lvl3pPr marL="685750" algn="l" defTabSz="685750" rtl="0" eaLnBrk="1" latinLnBrk="0" hangingPunct="1">
        <a:defRPr sz="1351" kern="1200">
          <a:solidFill>
            <a:schemeClr val="tx1"/>
          </a:solidFill>
          <a:latin typeface="+mn-lt"/>
          <a:ea typeface="+mn-ea"/>
          <a:cs typeface="+mn-cs"/>
        </a:defRPr>
      </a:lvl3pPr>
      <a:lvl4pPr marL="1028624" algn="l" defTabSz="685750" rtl="0" eaLnBrk="1" latinLnBrk="0" hangingPunct="1">
        <a:defRPr sz="1351" kern="1200">
          <a:solidFill>
            <a:schemeClr val="tx1"/>
          </a:solidFill>
          <a:latin typeface="+mn-lt"/>
          <a:ea typeface="+mn-ea"/>
          <a:cs typeface="+mn-cs"/>
        </a:defRPr>
      </a:lvl4pPr>
      <a:lvl5pPr marL="1371498" algn="l" defTabSz="685750" rtl="0" eaLnBrk="1" latinLnBrk="0" hangingPunct="1">
        <a:defRPr sz="1351" kern="1200">
          <a:solidFill>
            <a:schemeClr val="tx1"/>
          </a:solidFill>
          <a:latin typeface="+mn-lt"/>
          <a:ea typeface="+mn-ea"/>
          <a:cs typeface="+mn-cs"/>
        </a:defRPr>
      </a:lvl5pPr>
      <a:lvl6pPr marL="1714372" algn="l" defTabSz="685750" rtl="0" eaLnBrk="1" latinLnBrk="0" hangingPunct="1">
        <a:defRPr sz="1351" kern="1200">
          <a:solidFill>
            <a:schemeClr val="tx1"/>
          </a:solidFill>
          <a:latin typeface="+mn-lt"/>
          <a:ea typeface="+mn-ea"/>
          <a:cs typeface="+mn-cs"/>
        </a:defRPr>
      </a:lvl6pPr>
      <a:lvl7pPr marL="2057246" algn="l" defTabSz="685750" rtl="0" eaLnBrk="1" latinLnBrk="0" hangingPunct="1">
        <a:defRPr sz="1351" kern="1200">
          <a:solidFill>
            <a:schemeClr val="tx1"/>
          </a:solidFill>
          <a:latin typeface="+mn-lt"/>
          <a:ea typeface="+mn-ea"/>
          <a:cs typeface="+mn-cs"/>
        </a:defRPr>
      </a:lvl7pPr>
      <a:lvl8pPr marL="2400120" algn="l" defTabSz="685750" rtl="0" eaLnBrk="1" latinLnBrk="0" hangingPunct="1">
        <a:defRPr sz="1351" kern="1200">
          <a:solidFill>
            <a:schemeClr val="tx1"/>
          </a:solidFill>
          <a:latin typeface="+mn-lt"/>
          <a:ea typeface="+mn-ea"/>
          <a:cs typeface="+mn-cs"/>
        </a:defRPr>
      </a:lvl8pPr>
      <a:lvl9pPr marL="2742994" algn="l" defTabSz="68575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0XTBYMfZyrM" TargetMode="External"/><Relationship Id="rId5" Type="http://schemas.openxmlformats.org/officeDocument/2006/relationships/image" Target="../media/image8.emf"/><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sustainabledevelopment.un.org/" TargetMode="Externa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whc.unesco.org/en/sustainabledevelopment/"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hyperlink" Target="http://whc.unesco.org/sustainabletourismtoolkit/how-use-guide"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hyperlink" Target="http://whc.unesco.org/sustainabletourismtoolkit/how-use-guide"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image" Target="../media/image43.emf"/><Relationship Id="rId7"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hyperlink" Target="https://bit.ly/2wjBEvg" TargetMode="External"/><Relationship Id="rId5" Type="http://schemas.openxmlformats.org/officeDocument/2006/relationships/image" Target="../media/image44.emf"/><Relationship Id="rId4" Type="http://schemas.openxmlformats.org/officeDocument/2006/relationships/hyperlink" Target="https://bit.ly/2aZ2nwA"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3.emf"/><Relationship Id="rId7"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hyperlink" Target="https://bit.ly/2wjBEvg" TargetMode="External"/><Relationship Id="rId5" Type="http://schemas.openxmlformats.org/officeDocument/2006/relationships/image" Target="../media/image44.emf"/><Relationship Id="rId4" Type="http://schemas.openxmlformats.org/officeDocument/2006/relationships/hyperlink" Target="https://bit.ly/2aZ2nwA"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6.jpeg"/><Relationship Id="rId7" Type="http://schemas.openxmlformats.org/officeDocument/2006/relationships/hyperlink" Target="http://whc.unesco.org/en/climatechange/"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ideo" Target="https://www.youtube.com/embed/Mdm49_rUMgo" TargetMode="External"/><Relationship Id="rId6" Type="http://schemas.openxmlformats.org/officeDocument/2006/relationships/hyperlink" Target="https://youtu.be/Mdm49_rUMgo" TargetMode="External"/><Relationship Id="rId5" Type="http://schemas.openxmlformats.org/officeDocument/2006/relationships/image" Target="../media/image9.jpeg"/><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3854370" cy="5143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7" name="TextBox 56">
            <a:extLst>
              <a:ext uri="{FF2B5EF4-FFF2-40B4-BE49-F238E27FC236}">
                <a16:creationId xmlns:a16="http://schemas.microsoft.com/office/drawing/2014/main" id="{4F202974-31A3-4642-B671-F0DBBB7B4663}"/>
              </a:ext>
            </a:extLst>
          </p:cNvPr>
          <p:cNvSpPr txBox="1"/>
          <p:nvPr/>
        </p:nvSpPr>
        <p:spPr>
          <a:xfrm>
            <a:off x="4547334" y="484906"/>
            <a:ext cx="3754908" cy="1661993"/>
          </a:xfrm>
          <a:prstGeom prst="rect">
            <a:avLst/>
          </a:prstGeom>
          <a:noFill/>
        </p:spPr>
        <p:txBody>
          <a:bodyPr wrap="square" rtlCol="0">
            <a:spAutoFit/>
          </a:bodyPr>
          <a:lstStyle/>
          <a:p>
            <a:pPr algn="ctr"/>
            <a:r>
              <a:rPr lang="en-US" sz="5400" dirty="0">
                <a:solidFill>
                  <a:schemeClr val="accent6"/>
                </a:solidFill>
                <a:latin typeface="Tw Cen MT" panose="020B0602020104020603" pitchFamily="34" charset="0"/>
              </a:rPr>
              <a:t>Module </a:t>
            </a:r>
            <a:r>
              <a:rPr lang="en-US" sz="5400" dirty="0" smtClean="0">
                <a:solidFill>
                  <a:schemeClr val="accent6"/>
                </a:solidFill>
                <a:latin typeface="Tw Cen MT" panose="020B0602020104020603" pitchFamily="34" charset="0"/>
              </a:rPr>
              <a:t>4</a:t>
            </a:r>
          </a:p>
          <a:p>
            <a:pPr algn="ctr"/>
            <a:endParaRPr lang="en-US" sz="2400" dirty="0" smtClean="0">
              <a:solidFill>
                <a:schemeClr val="accent6"/>
              </a:solidFill>
              <a:latin typeface="Tw Cen MT" panose="020B0602020104020603" pitchFamily="34" charset="0"/>
            </a:endParaRPr>
          </a:p>
          <a:p>
            <a:pPr algn="ctr"/>
            <a:r>
              <a:rPr lang="en-US" sz="2400" dirty="0" smtClean="0">
                <a:solidFill>
                  <a:schemeClr val="accent6"/>
                </a:solidFill>
                <a:latin typeface="Tw Cen MT" panose="020B0602020104020603" pitchFamily="34" charset="0"/>
              </a:rPr>
              <a:t>Sustainable Development</a:t>
            </a:r>
            <a:endParaRPr lang="en-US" sz="2400" dirty="0">
              <a:solidFill>
                <a:schemeClr val="accent6"/>
              </a:solidFill>
              <a:latin typeface="Tw Cen MT" panose="020B0602020104020603" pitchFamily="34" charset="0"/>
            </a:endParaRPr>
          </a:p>
        </p:txBody>
      </p:sp>
      <p:sp>
        <p:nvSpPr>
          <p:cNvPr id="58" name="TextBox 57">
            <a:extLst>
              <a:ext uri="{FF2B5EF4-FFF2-40B4-BE49-F238E27FC236}">
                <a16:creationId xmlns:a16="http://schemas.microsoft.com/office/drawing/2014/main" id="{79BCE1F0-A71E-4D4B-BE6A-A381604C28D2}"/>
              </a:ext>
            </a:extLst>
          </p:cNvPr>
          <p:cNvSpPr txBox="1"/>
          <p:nvPr/>
        </p:nvSpPr>
        <p:spPr>
          <a:xfrm>
            <a:off x="4963781" y="1219939"/>
            <a:ext cx="2996418" cy="407804"/>
          </a:xfrm>
          <a:prstGeom prst="rect">
            <a:avLst/>
          </a:prstGeom>
          <a:noFill/>
        </p:spPr>
        <p:txBody>
          <a:bodyPr wrap="square" rtlCol="0">
            <a:spAutoFit/>
          </a:bodyPr>
          <a:lstStyle/>
          <a:p>
            <a:pPr algn="ctr"/>
            <a:r>
              <a:rPr lang="en-US" sz="1000" i="1" dirty="0" smtClean="0">
                <a:solidFill>
                  <a:schemeClr val="bg1">
                    <a:lumMod val="50000"/>
                  </a:schemeClr>
                </a:solidFill>
              </a:rPr>
              <a:t>Periodic Reporting for the implementation</a:t>
            </a:r>
          </a:p>
          <a:p>
            <a:pPr algn="ctr"/>
            <a:r>
              <a:rPr lang="en-US" sz="1000" i="1" dirty="0" smtClean="0">
                <a:solidFill>
                  <a:schemeClr val="bg1">
                    <a:lumMod val="50000"/>
                  </a:schemeClr>
                </a:solidFill>
              </a:rPr>
              <a:t>of the World </a:t>
            </a:r>
            <a:r>
              <a:rPr lang="en-US" sz="1000" i="1" dirty="0">
                <a:solidFill>
                  <a:schemeClr val="bg1">
                    <a:lumMod val="50000"/>
                  </a:schemeClr>
                </a:solidFill>
              </a:rPr>
              <a:t>Heritage </a:t>
            </a:r>
            <a:r>
              <a:rPr lang="en-US" sz="1000" i="1" dirty="0" smtClean="0">
                <a:solidFill>
                  <a:schemeClr val="bg1">
                    <a:lumMod val="50000"/>
                  </a:schemeClr>
                </a:solidFill>
              </a:rPr>
              <a:t>Conventi</a:t>
            </a:r>
            <a:r>
              <a:rPr lang="en-US" sz="1050" i="1" dirty="0" smtClean="0">
                <a:solidFill>
                  <a:schemeClr val="bg1">
                    <a:lumMod val="50000"/>
                  </a:schemeClr>
                </a:solidFill>
              </a:rPr>
              <a:t>on</a:t>
            </a:r>
            <a:endParaRPr lang="en-US" sz="1050" i="1" dirty="0">
              <a:solidFill>
                <a:schemeClr val="bg1">
                  <a:lumMod val="50000"/>
                </a:schemeClr>
              </a:solidFill>
            </a:endParaRPr>
          </a:p>
        </p:txBody>
      </p:sp>
      <p:grpSp>
        <p:nvGrpSpPr>
          <p:cNvPr id="2" name="Group 1"/>
          <p:cNvGrpSpPr/>
          <p:nvPr/>
        </p:nvGrpSpPr>
        <p:grpSpPr>
          <a:xfrm>
            <a:off x="386659" y="1817003"/>
            <a:ext cx="2973006" cy="1107995"/>
            <a:chOff x="565001" y="799305"/>
            <a:chExt cx="2973006" cy="1107995"/>
          </a:xfrm>
        </p:grpSpPr>
        <p:sp>
          <p:nvSpPr>
            <p:cNvPr id="10" name="Rectangle: Top Corners Rounded 2">
              <a:extLst>
                <a:ext uri="{FF2B5EF4-FFF2-40B4-BE49-F238E27FC236}">
                  <a16:creationId xmlns:a16="http://schemas.microsoft.com/office/drawing/2014/main" id="{FC900C28-FF5B-4738-B15A-DA1A556BE4A0}"/>
                </a:ext>
              </a:extLst>
            </p:cNvPr>
            <p:cNvSpPr/>
            <p:nvPr/>
          </p:nvSpPr>
          <p:spPr>
            <a:xfrm rot="5400000">
              <a:off x="2400516" y="730569"/>
              <a:ext cx="1015593" cy="1259389"/>
            </a:xfrm>
            <a:prstGeom prst="round2SameRect">
              <a:avLst>
                <a:gd name="adj1" fmla="val 12063"/>
                <a:gd name="adj2" fmla="val 0"/>
              </a:avLst>
            </a:prstGeom>
            <a:solidFill>
              <a:schemeClr val="accent6"/>
            </a:solidFill>
            <a:ln/>
            <a:effectLst>
              <a:innerShdw blurRad="63500" dist="50800">
                <a:prstClr val="black">
                  <a:alpha val="50000"/>
                </a:prstClr>
              </a:inn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2698EAD-E879-41D8-AB35-8B0CD1EFF0A9}"/>
                </a:ext>
              </a:extLst>
            </p:cNvPr>
            <p:cNvSpPr txBox="1"/>
            <p:nvPr/>
          </p:nvSpPr>
          <p:spPr>
            <a:xfrm>
              <a:off x="2790712" y="799305"/>
              <a:ext cx="578538" cy="1107995"/>
            </a:xfrm>
            <a:prstGeom prst="rect">
              <a:avLst/>
            </a:prstGeom>
            <a:noFill/>
          </p:spPr>
          <p:txBody>
            <a:bodyPr wrap="square" rtlCol="0">
              <a:spAutoFit/>
            </a:bodyPr>
            <a:lstStyle/>
            <a:p>
              <a:pPr algn="ctr"/>
              <a:r>
                <a:rPr lang="en-US" sz="6600" b="1" dirty="0">
                  <a:solidFill>
                    <a:schemeClr val="bg1"/>
                  </a:solidFill>
                  <a:latin typeface="Tw Cen MT" panose="020B0602020104020603" pitchFamily="34" charset="0"/>
                </a:rPr>
                <a:t>4</a:t>
              </a:r>
            </a:p>
          </p:txBody>
        </p:sp>
        <p:sp>
          <p:nvSpPr>
            <p:cNvPr id="12" name="Freeform: Shape 15">
              <a:extLst>
                <a:ext uri="{FF2B5EF4-FFF2-40B4-BE49-F238E27FC236}">
                  <a16:creationId xmlns:a16="http://schemas.microsoft.com/office/drawing/2014/main" id="{B9361B01-03EA-4A3C-8B61-BEC6A891C530}"/>
                </a:ext>
              </a:extLst>
            </p:cNvPr>
            <p:cNvSpPr/>
            <p:nvPr/>
          </p:nvSpPr>
          <p:spPr>
            <a:xfrm rot="5400000" flipV="1">
              <a:off x="1139420" y="330655"/>
              <a:ext cx="1029471" cy="2045347"/>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65001" y="1030136"/>
              <a:ext cx="1992001" cy="646331"/>
            </a:xfrm>
            <a:prstGeom prst="rect">
              <a:avLst/>
            </a:prstGeom>
            <a:noFill/>
          </p:spPr>
          <p:txBody>
            <a:bodyPr wrap="square" rtlCol="0">
              <a:spAutoFit/>
            </a:bodyPr>
            <a:lstStyle/>
            <a:p>
              <a:pPr algn="ctr"/>
              <a:r>
                <a:rPr lang="en-GB" dirty="0" smtClean="0">
                  <a:solidFill>
                    <a:srgbClr val="649B3F"/>
                  </a:solidFill>
                  <a:latin typeface="Tw Cen MT" panose="020B0602020104020603" pitchFamily="34" charset="0"/>
                </a:rPr>
                <a:t>Sustainable Development</a:t>
              </a:r>
              <a:endParaRPr lang="en-US" dirty="0">
                <a:solidFill>
                  <a:srgbClr val="649B3F"/>
                </a:solidFill>
                <a:latin typeface="Tw Cen MT" panose="020B0602020104020603" pitchFamily="34" charset="0"/>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6465" y="1955237"/>
            <a:ext cx="4466866" cy="2367439"/>
          </a:xfrm>
          <a:prstGeom prst="rect">
            <a:avLst/>
          </a:prstGeom>
        </p:spPr>
      </p:pic>
    </p:spTree>
    <p:extLst>
      <p:ext uri="{BB962C8B-B14F-4D97-AF65-F5344CB8AC3E}">
        <p14:creationId xmlns:p14="http://schemas.microsoft.com/office/powerpoint/2010/main" val="8394161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F202974-31A3-4642-B671-F0DBBB7B4663}"/>
              </a:ext>
            </a:extLst>
          </p:cNvPr>
          <p:cNvSpPr txBox="1"/>
          <p:nvPr/>
        </p:nvSpPr>
        <p:spPr>
          <a:xfrm>
            <a:off x="444844" y="220481"/>
            <a:ext cx="8452021" cy="584775"/>
          </a:xfrm>
          <a:prstGeom prst="rect">
            <a:avLst/>
          </a:prstGeom>
          <a:noFill/>
        </p:spPr>
        <p:txBody>
          <a:bodyPr wrap="square" rtlCol="0">
            <a:spAutoFit/>
          </a:bodyPr>
          <a:lstStyle/>
          <a:p>
            <a:r>
              <a:rPr lang="en-US" sz="3200" dirty="0" smtClean="0">
                <a:solidFill>
                  <a:schemeClr val="tx2">
                    <a:lumMod val="75000"/>
                  </a:schemeClr>
                </a:solidFill>
                <a:latin typeface="Tw Cen MT" panose="020B0602020104020603" pitchFamily="34" charset="0"/>
              </a:rPr>
              <a:t>1. The </a:t>
            </a:r>
            <a:r>
              <a:rPr lang="en-US" sz="3200" dirty="0">
                <a:solidFill>
                  <a:schemeClr val="tx2">
                    <a:lumMod val="75000"/>
                  </a:schemeClr>
                </a:solidFill>
                <a:latin typeface="Tw Cen MT" panose="020B0602020104020603" pitchFamily="34" charset="0"/>
              </a:rPr>
              <a:t>2030 Agenda for Sustainable Development</a:t>
            </a:r>
          </a:p>
        </p:txBody>
      </p:sp>
      <p:grpSp>
        <p:nvGrpSpPr>
          <p:cNvPr id="20" name="Group 19"/>
          <p:cNvGrpSpPr/>
          <p:nvPr/>
        </p:nvGrpSpPr>
        <p:grpSpPr>
          <a:xfrm>
            <a:off x="1910078" y="1056502"/>
            <a:ext cx="5601134" cy="3698493"/>
            <a:chOff x="1343435" y="726477"/>
            <a:chExt cx="6400796" cy="4226519"/>
          </a:xfrm>
        </p:grpSpPr>
        <p:grpSp>
          <p:nvGrpSpPr>
            <p:cNvPr id="21" name="Group 20"/>
            <p:cNvGrpSpPr/>
            <p:nvPr/>
          </p:nvGrpSpPr>
          <p:grpSpPr>
            <a:xfrm>
              <a:off x="1343435" y="726477"/>
              <a:ext cx="6400796" cy="4226519"/>
              <a:chOff x="1250646" y="726477"/>
              <a:chExt cx="6400796" cy="4226519"/>
            </a:xfrm>
          </p:grpSpPr>
          <p:grpSp>
            <p:nvGrpSpPr>
              <p:cNvPr id="23" name="Group 22"/>
              <p:cNvGrpSpPr/>
              <p:nvPr/>
            </p:nvGrpSpPr>
            <p:grpSpPr>
              <a:xfrm>
                <a:off x="1250646" y="726477"/>
                <a:ext cx="6400796" cy="4226519"/>
                <a:chOff x="5297714" y="741377"/>
                <a:chExt cx="2931886" cy="3823309"/>
              </a:xfrm>
            </p:grpSpPr>
            <p:sp>
              <p:nvSpPr>
                <p:cNvPr id="25" name="Rectangle 24"/>
                <p:cNvSpPr/>
                <p:nvPr/>
              </p:nvSpPr>
              <p:spPr>
                <a:xfrm>
                  <a:off x="5297714" y="1223442"/>
                  <a:ext cx="2931886" cy="3341244"/>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dirty="0" smtClean="0">
                      <a:solidFill>
                        <a:schemeClr val="accent4">
                          <a:lumMod val="20000"/>
                          <a:lumOff val="80000"/>
                        </a:schemeClr>
                      </a:solidFill>
                      <a:latin typeface="Arial" panose="020B0604020202020204" pitchFamily="34" charset="0"/>
                      <a:cs typeface="Arial" panose="020B0604020202020204" pitchFamily="34" charset="0"/>
                    </a:rPr>
                    <a:t>http://whc.unesco.org/include/tool_video.cfm?youtubeid=iiSFmP-InWw</a:t>
                  </a:r>
                  <a:endParaRPr lang="en-US" sz="100"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26" name="Rectangle 25"/>
                <p:cNvSpPr/>
                <p:nvPr/>
              </p:nvSpPr>
              <p:spPr>
                <a:xfrm>
                  <a:off x="5297714" y="741377"/>
                  <a:ext cx="2931886" cy="482064"/>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6088"/>
                  <a:r>
                    <a:rPr lang="en-GB" b="1" dirty="0" smtClean="0">
                      <a:solidFill>
                        <a:schemeClr val="bg1"/>
                      </a:solidFill>
                      <a:latin typeface="Calibri" panose="020F0502020204030204" pitchFamily="34" charset="0"/>
                      <a:cs typeface="Calibri" panose="020F0502020204030204" pitchFamily="34" charset="0"/>
                    </a:rPr>
                    <a:t>Video:</a:t>
                  </a:r>
                  <a:r>
                    <a:rPr lang="en-GB" b="1" i="1" dirty="0" smtClean="0">
                      <a:solidFill>
                        <a:schemeClr val="bg1"/>
                      </a:solidFill>
                      <a:latin typeface="Calibri" panose="020F0502020204030204" pitchFamily="34" charset="0"/>
                      <a:cs typeface="Calibri" panose="020F0502020204030204" pitchFamily="34" charset="0"/>
                    </a:rPr>
                    <a:t> Do you know all the 17 SDGs?</a:t>
                  </a:r>
                  <a:endParaRPr lang="en-US" b="1" i="1" dirty="0">
                    <a:solidFill>
                      <a:schemeClr val="bg1"/>
                    </a:solidFill>
                    <a:latin typeface="Calibri" panose="020F0502020204030204" pitchFamily="34" charset="0"/>
                    <a:cs typeface="Calibri" panose="020F0502020204030204" pitchFamily="34" charset="0"/>
                  </a:endParaRPr>
                </a:p>
              </p:txBody>
            </p:sp>
          </p:grpSp>
          <p:sp>
            <p:nvSpPr>
              <p:cNvPr id="24" name="Rectangle 23"/>
              <p:cNvSpPr/>
              <p:nvPr/>
            </p:nvSpPr>
            <p:spPr>
              <a:xfrm>
                <a:off x="1250647" y="4441082"/>
                <a:ext cx="6400795" cy="357286"/>
              </a:xfrm>
              <a:prstGeom prst="rect">
                <a:avLst/>
              </a:prstGeom>
            </p:spPr>
            <p:txBody>
              <a:bodyPr wrap="square">
                <a:spAutoFit/>
              </a:bodyPr>
              <a:lstStyle/>
              <a:p>
                <a:pPr algn="ctr">
                  <a:lnSpc>
                    <a:spcPct val="107000"/>
                  </a:lnSpc>
                  <a:spcAft>
                    <a:spcPts val="450"/>
                  </a:spcAft>
                </a:pPr>
                <a:r>
                  <a:rPr lang="en-GB" sz="1400" dirty="0" smtClean="0">
                    <a:solidFill>
                      <a:schemeClr val="tx1">
                        <a:lumMod val="85000"/>
                        <a:lumOff val="15000"/>
                      </a:schemeClr>
                    </a:solidFill>
                    <a:latin typeface="Calibri" panose="020F0502020204030204" pitchFamily="34" charset="0"/>
                    <a:ea typeface="Calibri" panose="020F0502020204030204" pitchFamily="34" charset="0"/>
                    <a:cs typeface="Arial" panose="020B0604020202020204" pitchFamily="34" charset="0"/>
                  </a:rPr>
                  <a:t>Watch online: </a:t>
                </a:r>
                <a:r>
                  <a:rPr lang="en-US" sz="1400" dirty="0">
                    <a:solidFill>
                      <a:schemeClr val="accent5">
                        <a:lumMod val="75000"/>
                      </a:schemeClr>
                    </a:solidFill>
                    <a:latin typeface="Calibri" panose="020F0502020204030204" pitchFamily="34" charset="0"/>
                    <a:ea typeface="Calibri" panose="020F0502020204030204" pitchFamily="34" charset="0"/>
                    <a:cs typeface="Arial" panose="020B0604020202020204" pitchFamily="34" charset="0"/>
                  </a:rPr>
                  <a:t>https://</a:t>
                </a:r>
                <a:r>
                  <a:rPr lang="en-US" sz="1400" dirty="0" smtClean="0">
                    <a:solidFill>
                      <a:schemeClr val="accent5">
                        <a:lumMod val="75000"/>
                      </a:schemeClr>
                    </a:solidFill>
                    <a:latin typeface="Calibri" panose="020F0502020204030204" pitchFamily="34" charset="0"/>
                    <a:ea typeface="Calibri" panose="020F0502020204030204" pitchFamily="34" charset="0"/>
                    <a:cs typeface="Arial" panose="020B0604020202020204" pitchFamily="34" charset="0"/>
                  </a:rPr>
                  <a:t>youtu.be/0XTBYMfZyrM</a:t>
                </a:r>
                <a:endParaRPr lang="en-US" sz="1400" dirty="0">
                  <a:solidFill>
                    <a:schemeClr val="accent5">
                      <a:lumMod val="75000"/>
                    </a:schemeClr>
                  </a:solidFill>
                  <a:latin typeface="Calibri" panose="020F0502020204030204" pitchFamily="34" charset="0"/>
                  <a:ea typeface="Calibri" panose="020F0502020204030204" pitchFamily="34" charset="0"/>
                  <a:cs typeface="Arial" panose="020B0604020202020204" pitchFamily="34" charset="0"/>
                </a:endParaRPr>
              </a:p>
            </p:txBody>
          </p:sp>
        </p:grpSp>
        <p:pic>
          <p:nvPicPr>
            <p:cNvPr id="22" name="0XTBYMfZyrM"/>
            <p:cNvPicPr>
              <a:picLocks noRot="1" noChangeAspect="1"/>
            </p:cNvPicPr>
            <p:nvPr>
              <a:videoFile r:link="rId1"/>
            </p:nvPr>
          </p:nvPicPr>
          <p:blipFill rotWithShape="1">
            <a:blip r:embed="rId4"/>
            <a:srcRect l="9250" t="12963" r="9086" b="12963"/>
            <a:stretch/>
          </p:blipFill>
          <p:spPr>
            <a:xfrm>
              <a:off x="1791343" y="1377342"/>
              <a:ext cx="5504980" cy="3063740"/>
            </a:xfrm>
            <a:prstGeom prst="rect">
              <a:avLst/>
            </a:prstGeom>
          </p:spPr>
        </p:pic>
      </p:grpSp>
      <p:pic>
        <p:nvPicPr>
          <p:cNvPr id="28" name="Picture 27"/>
          <p:cNvPicPr>
            <a:picLocks noChangeAspect="1"/>
          </p:cNvPicPr>
          <p:nvPr/>
        </p:nvPicPr>
        <p:blipFill>
          <a:blip r:embed="rId5"/>
          <a:stretch>
            <a:fillRect/>
          </a:stretch>
        </p:blipFill>
        <p:spPr>
          <a:xfrm>
            <a:off x="704576" y="1116396"/>
            <a:ext cx="718214" cy="721916"/>
          </a:xfrm>
          <a:prstGeom prst="rect">
            <a:avLst/>
          </a:prstGeom>
        </p:spPr>
      </p:pic>
    </p:spTree>
    <p:extLst>
      <p:ext uri="{BB962C8B-B14F-4D97-AF65-F5344CB8AC3E}">
        <p14:creationId xmlns:p14="http://schemas.microsoft.com/office/powerpoint/2010/main" val="4257575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6700" y="1695926"/>
            <a:ext cx="5196840" cy="1631216"/>
          </a:xfrm>
          <a:prstGeom prst="rect">
            <a:avLst/>
          </a:prstGeom>
        </p:spPr>
        <p:txBody>
          <a:bodyPr wrap="square">
            <a:spAutoFit/>
          </a:bodyPr>
          <a:lstStyle/>
          <a:p>
            <a:pPr algn="just"/>
            <a:r>
              <a:rPr lang="en-US" sz="2000" dirty="0">
                <a:solidFill>
                  <a:schemeClr val="bg2">
                    <a:lumMod val="25000"/>
                  </a:schemeClr>
                </a:solidFill>
                <a:latin typeface="Calibri Light" panose="020F0302020204030204" pitchFamily="34" charset="0"/>
                <a:cs typeface="Calibri Light" panose="020F0302020204030204" pitchFamily="34" charset="0"/>
              </a:rPr>
              <a:t>UNESCO actively contributed to the shaping of the 2030 Agenda for Sustainable Development – adopted by the UN General Assembly in 2015 – drawing on its humanist mandate, and mobilizing all of its partners and stakeholders. </a:t>
            </a:r>
            <a:endParaRPr lang="fr-FR" sz="2000" dirty="0">
              <a:solidFill>
                <a:schemeClr val="bg2">
                  <a:lumMod val="25000"/>
                </a:schemeClr>
              </a:solidFill>
              <a:latin typeface="Calibri Light" panose="020F0302020204030204" pitchFamily="34" charset="0"/>
              <a:cs typeface="Calibri Light" panose="020F0302020204030204" pitchFamily="34" charset="0"/>
            </a:endParaRPr>
          </a:p>
        </p:txBody>
      </p:sp>
      <p:sp>
        <p:nvSpPr>
          <p:cNvPr id="3" name="TextBox 2"/>
          <p:cNvSpPr txBox="1"/>
          <p:nvPr/>
        </p:nvSpPr>
        <p:spPr>
          <a:xfrm>
            <a:off x="1021080" y="868680"/>
            <a:ext cx="609600" cy="1862048"/>
          </a:xfrm>
          <a:prstGeom prst="rect">
            <a:avLst/>
          </a:prstGeom>
          <a:noFill/>
        </p:spPr>
        <p:txBody>
          <a:bodyPr wrap="square" rtlCol="0">
            <a:spAutoFit/>
          </a:bodyPr>
          <a:lstStyle/>
          <a:p>
            <a:r>
              <a:rPr lang="en-US" sz="11500" dirty="0" smtClean="0">
                <a:ln>
                  <a:solidFill>
                    <a:srgbClr val="00B050"/>
                  </a:solidFill>
                </a:ln>
                <a:solidFill>
                  <a:srgbClr val="5C8F39"/>
                </a:solidFill>
                <a:latin typeface="Times New Roman" panose="02020603050405020304" pitchFamily="18" charset="0"/>
                <a:cs typeface="Times New Roman" panose="02020603050405020304" pitchFamily="18" charset="0"/>
              </a:rPr>
              <a:t>“</a:t>
            </a:r>
            <a:endParaRPr lang="fr-FR" sz="11500" dirty="0">
              <a:ln>
                <a:solidFill>
                  <a:srgbClr val="00B050"/>
                </a:solidFill>
              </a:ln>
              <a:solidFill>
                <a:srgbClr val="5C8F39"/>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 y="4065709"/>
            <a:ext cx="7648357" cy="844016"/>
          </a:xfrm>
          <a:prstGeom prst="rect">
            <a:avLst/>
          </a:prstGeom>
        </p:spPr>
      </p:pic>
    </p:spTree>
    <p:extLst>
      <p:ext uri="{BB962C8B-B14F-4D97-AF65-F5344CB8AC3E}">
        <p14:creationId xmlns:p14="http://schemas.microsoft.com/office/powerpoint/2010/main" val="1771516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3820" y="1086326"/>
            <a:ext cx="5833062" cy="2246769"/>
          </a:xfrm>
          <a:prstGeom prst="rect">
            <a:avLst/>
          </a:prstGeom>
        </p:spPr>
        <p:txBody>
          <a:bodyPr wrap="square">
            <a:spAutoFit/>
          </a:bodyPr>
          <a:lstStyle/>
          <a:p>
            <a:pPr algn="just"/>
            <a:r>
              <a:rPr lang="en-US" sz="2000" dirty="0" smtClean="0">
                <a:solidFill>
                  <a:schemeClr val="bg2">
                    <a:lumMod val="25000"/>
                  </a:schemeClr>
                </a:solidFill>
                <a:latin typeface="Calibri Light" panose="020F0302020204030204" pitchFamily="34" charset="0"/>
                <a:cs typeface="Calibri Light" panose="020F0302020204030204" pitchFamily="34" charset="0"/>
              </a:rPr>
              <a:t>UNESCO </a:t>
            </a:r>
            <a:r>
              <a:rPr lang="en-US" sz="2000" dirty="0">
                <a:solidFill>
                  <a:schemeClr val="bg2">
                    <a:lumMod val="25000"/>
                  </a:schemeClr>
                </a:solidFill>
                <a:latin typeface="Calibri Light" panose="020F0302020204030204" pitchFamily="34" charset="0"/>
                <a:cs typeface="Calibri Light" panose="020F0302020204030204" pitchFamily="34" charset="0"/>
              </a:rPr>
              <a:t>ensures that the role of culture is recognized through a majority of the Sustainable Development Goals (SDGs), including those focusing on quality education, sustainable cities, the environment, economic growth, sustainable consumption and production patterns, peaceful and inclusive societies, gender equality and food security</a:t>
            </a:r>
            <a:r>
              <a:rPr lang="en-US" sz="2000" dirty="0" smtClean="0">
                <a:solidFill>
                  <a:schemeClr val="bg2">
                    <a:lumMod val="25000"/>
                  </a:schemeClr>
                </a:solidFill>
                <a:latin typeface="Calibri Light" panose="020F0302020204030204" pitchFamily="34" charset="0"/>
                <a:cs typeface="Calibri Light" panose="020F0302020204030204" pitchFamily="34" charset="0"/>
              </a:rPr>
              <a:t>.</a:t>
            </a:r>
            <a:endParaRPr lang="fr-FR" sz="2000" dirty="0">
              <a:solidFill>
                <a:schemeClr val="bg2">
                  <a:lumMod val="25000"/>
                </a:schemeClr>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 y="4065709"/>
            <a:ext cx="7648357" cy="844016"/>
          </a:xfrm>
          <a:prstGeom prst="rect">
            <a:avLst/>
          </a:prstGeom>
        </p:spPr>
      </p:pic>
    </p:spTree>
    <p:extLst>
      <p:ext uri="{BB962C8B-B14F-4D97-AF65-F5344CB8AC3E}">
        <p14:creationId xmlns:p14="http://schemas.microsoft.com/office/powerpoint/2010/main" val="2502150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3820" y="1086326"/>
            <a:ext cx="5833062" cy="2862322"/>
          </a:xfrm>
          <a:prstGeom prst="rect">
            <a:avLst/>
          </a:prstGeom>
        </p:spPr>
        <p:txBody>
          <a:bodyPr wrap="square">
            <a:spAutoFit/>
          </a:bodyPr>
          <a:lstStyle/>
          <a:p>
            <a:pPr algn="just"/>
            <a:r>
              <a:rPr lang="en-US" sz="2000" dirty="0" smtClean="0">
                <a:solidFill>
                  <a:schemeClr val="bg2">
                    <a:lumMod val="25000"/>
                  </a:schemeClr>
                </a:solidFill>
                <a:latin typeface="Calibri Light" panose="020F0302020204030204" pitchFamily="34" charset="0"/>
                <a:cs typeface="Calibri Light" panose="020F0302020204030204" pitchFamily="34" charset="0"/>
              </a:rPr>
              <a:t>From </a:t>
            </a:r>
            <a:r>
              <a:rPr lang="en-US" sz="2000" dirty="0">
                <a:solidFill>
                  <a:schemeClr val="bg2">
                    <a:lumMod val="25000"/>
                  </a:schemeClr>
                </a:solidFill>
                <a:latin typeface="Calibri Light" panose="020F0302020204030204" pitchFamily="34" charset="0"/>
                <a:cs typeface="Calibri Light" panose="020F0302020204030204" pitchFamily="34" charset="0"/>
              </a:rPr>
              <a:t>cultural heritage to cultural and creative industries, Culture is both an enabler and a driver of the economic, social and environmental dimensions of sustainable development.</a:t>
            </a:r>
          </a:p>
          <a:p>
            <a:pPr algn="just"/>
            <a:endParaRPr lang="en-US" sz="2000" dirty="0">
              <a:solidFill>
                <a:schemeClr val="bg2">
                  <a:lumMod val="25000"/>
                </a:schemeClr>
              </a:solidFill>
              <a:latin typeface="Calibri Light" panose="020F0302020204030204" pitchFamily="34" charset="0"/>
              <a:cs typeface="Calibri Light" panose="020F0302020204030204" pitchFamily="34" charset="0"/>
            </a:endParaRPr>
          </a:p>
          <a:p>
            <a:pPr algn="just"/>
            <a:r>
              <a:rPr lang="en-US" sz="2000" dirty="0">
                <a:solidFill>
                  <a:schemeClr val="bg2">
                    <a:lumMod val="25000"/>
                  </a:schemeClr>
                </a:solidFill>
                <a:latin typeface="Calibri Light" panose="020F0302020204030204" pitchFamily="34" charset="0"/>
                <a:cs typeface="Calibri Light" panose="020F0302020204030204" pitchFamily="34" charset="0"/>
              </a:rPr>
              <a:t>UNESCO's work promoting cultural diversity, and UNESCO’s Culture Conventions, are key to the implementation of the 2030 Agenda for Sustainable Development</a:t>
            </a:r>
            <a:r>
              <a:rPr lang="en-US" sz="2000" dirty="0" smtClean="0">
                <a:solidFill>
                  <a:schemeClr val="bg2">
                    <a:lumMod val="25000"/>
                  </a:schemeClr>
                </a:solidFill>
                <a:latin typeface="Calibri Light" panose="020F0302020204030204" pitchFamily="34" charset="0"/>
                <a:cs typeface="Calibri Light" panose="020F0302020204030204" pitchFamily="34" charset="0"/>
              </a:rPr>
              <a:t>.</a:t>
            </a:r>
            <a:endParaRPr lang="fr-FR" sz="2000" dirty="0">
              <a:solidFill>
                <a:schemeClr val="bg2">
                  <a:lumMod val="25000"/>
                </a:schemeClr>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 y="4065709"/>
            <a:ext cx="7648357" cy="844016"/>
          </a:xfrm>
          <a:prstGeom prst="rect">
            <a:avLst/>
          </a:prstGeom>
        </p:spPr>
      </p:pic>
    </p:spTree>
    <p:extLst>
      <p:ext uri="{BB962C8B-B14F-4D97-AF65-F5344CB8AC3E}">
        <p14:creationId xmlns:p14="http://schemas.microsoft.com/office/powerpoint/2010/main" val="3103144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660400" y="138966"/>
            <a:ext cx="1778000" cy="600164"/>
          </a:xfrm>
          <a:prstGeom prst="rect">
            <a:avLst/>
          </a:prstGeom>
          <a:solidFill>
            <a:schemeClr val="accent6">
              <a:lumMod val="20000"/>
              <a:lumOff val="80000"/>
            </a:schemeClr>
          </a:solidFill>
        </p:spPr>
        <p:txBody>
          <a:bodyPr wrap="square">
            <a:spAutoFit/>
          </a:bodyPr>
          <a:lstStyle/>
          <a:p>
            <a:pPr algn="just"/>
            <a:r>
              <a:rPr lang="en-US" sz="1100" b="1" dirty="0">
                <a:latin typeface="Aniuk"/>
              </a:rPr>
              <a:t>Culture as a driver and enabler for sustainable development </a:t>
            </a:r>
            <a:endParaRPr lang="fr-FR" sz="1100" dirty="0">
              <a:solidFill>
                <a:srgbClr val="000000"/>
              </a:solidFill>
              <a:latin typeface="Aniuk"/>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09" y="138966"/>
            <a:ext cx="7936591" cy="4885723"/>
          </a:xfrm>
          <a:prstGeom prst="rect">
            <a:avLst/>
          </a:prstGeom>
        </p:spPr>
      </p:pic>
      <p:sp>
        <p:nvSpPr>
          <p:cNvPr id="11" name="TextBox 10"/>
          <p:cNvSpPr txBox="1"/>
          <p:nvPr/>
        </p:nvSpPr>
        <p:spPr>
          <a:xfrm>
            <a:off x="7247529" y="4441269"/>
            <a:ext cx="1630680" cy="246221"/>
          </a:xfrm>
          <a:prstGeom prst="rect">
            <a:avLst/>
          </a:prstGeom>
          <a:noFill/>
          <a:ln>
            <a:solidFill>
              <a:schemeClr val="bg1">
                <a:lumMod val="95000"/>
              </a:schemeClr>
            </a:solidFill>
          </a:ln>
        </p:spPr>
        <p:txBody>
          <a:bodyPr wrap="square" rtlCol="0">
            <a:spAutoFit/>
          </a:bodyPr>
          <a:lstStyle/>
          <a:p>
            <a:pPr algn="just"/>
            <a:r>
              <a:rPr lang="en-GB" sz="500" dirty="0" smtClean="0"/>
              <a:t>Source: </a:t>
            </a:r>
            <a:r>
              <a:rPr lang="en-US" sz="500" b="1" dirty="0">
                <a:solidFill>
                  <a:schemeClr val="accent1"/>
                </a:solidFill>
              </a:rPr>
              <a:t>UNESCO moving forward </a:t>
            </a:r>
            <a:r>
              <a:rPr lang="en-US" sz="500" dirty="0"/>
              <a:t>the 2030 </a:t>
            </a:r>
            <a:r>
              <a:rPr lang="en-US" sz="500" dirty="0" smtClean="0"/>
              <a:t>Agenda for </a:t>
            </a:r>
            <a:r>
              <a:rPr lang="en-US" sz="500" dirty="0"/>
              <a:t>Sustainable </a:t>
            </a:r>
            <a:r>
              <a:rPr lang="en-US" sz="500" dirty="0" smtClean="0"/>
              <a:t>Development. </a:t>
            </a:r>
            <a:r>
              <a:rPr lang="en-GB" sz="500" dirty="0" smtClean="0"/>
              <a:t>©UNESCO</a:t>
            </a:r>
            <a:r>
              <a:rPr lang="en-GB" sz="500" dirty="0"/>
              <a:t>, 2017</a:t>
            </a:r>
            <a:endParaRPr lang="fr-FR" sz="500" dirty="0"/>
          </a:p>
        </p:txBody>
      </p:sp>
    </p:spTree>
    <p:extLst>
      <p:ext uri="{BB962C8B-B14F-4D97-AF65-F5344CB8AC3E}">
        <p14:creationId xmlns:p14="http://schemas.microsoft.com/office/powerpoint/2010/main" val="3947814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3568" y="929766"/>
            <a:ext cx="4153652" cy="4170372"/>
          </a:xfrm>
          <a:prstGeom prst="rect">
            <a:avLst/>
          </a:prstGeom>
        </p:spPr>
        <p:txBody>
          <a:bodyPr wrap="square">
            <a:spAutoFit/>
          </a:bodyPr>
          <a:lstStyle/>
          <a:p>
            <a:pPr marL="285750" indent="-285750" algn="just">
              <a:buClr>
                <a:schemeClr val="accent1"/>
              </a:buClr>
              <a:buSzPct val="105000"/>
              <a:buFont typeface="Symbol" panose="05050102010706020507" pitchFamily="18" charset="2"/>
              <a:buChar char=""/>
            </a:pPr>
            <a:r>
              <a:rPr lang="en-US" sz="1600" dirty="0" smtClean="0">
                <a:solidFill>
                  <a:schemeClr val="bg2">
                    <a:lumMod val="25000"/>
                  </a:schemeClr>
                </a:solidFill>
                <a:latin typeface="Calibri Light" panose="020F0302020204030204" pitchFamily="34" charset="0"/>
                <a:cs typeface="Calibri Light" panose="020F0302020204030204" pitchFamily="34" charset="0"/>
              </a:rPr>
              <a:t>The </a:t>
            </a:r>
            <a:r>
              <a:rPr lang="en-US" sz="1600" dirty="0">
                <a:solidFill>
                  <a:schemeClr val="bg2">
                    <a:lumMod val="25000"/>
                  </a:schemeClr>
                </a:solidFill>
                <a:latin typeface="Calibri Light" panose="020F0302020204030204" pitchFamily="34" charset="0"/>
                <a:cs typeface="Calibri Light" panose="020F0302020204030204" pitchFamily="34" charset="0"/>
              </a:rPr>
              <a:t>fundamental contribution of quality, inclusive education at all levels and to the importance of lifelong learning opportunities for all (SDG 4). </a:t>
            </a:r>
          </a:p>
          <a:p>
            <a:pPr marL="285750" indent="-285750" algn="just">
              <a:buClr>
                <a:schemeClr val="accent1"/>
              </a:buClr>
              <a:buSzPct val="105000"/>
              <a:buFont typeface="Symbol" panose="05050102010706020507" pitchFamily="18" charset="2"/>
              <a:buChar char=""/>
            </a:pPr>
            <a:endParaRPr lang="en-US" sz="800" dirty="0">
              <a:solidFill>
                <a:schemeClr val="bg2">
                  <a:lumMod val="25000"/>
                </a:schemeClr>
              </a:solidFill>
              <a:latin typeface="Calibri Light" panose="020F0302020204030204" pitchFamily="34" charset="0"/>
              <a:cs typeface="Calibri Light" panose="020F0302020204030204" pitchFamily="34" charset="0"/>
            </a:endParaRPr>
          </a:p>
          <a:p>
            <a:pPr marL="285750" indent="-285750" algn="just">
              <a:buClr>
                <a:schemeClr val="accent1"/>
              </a:buClr>
              <a:buSzPct val="105000"/>
              <a:buFont typeface="Symbol" panose="05050102010706020507" pitchFamily="18" charset="2"/>
              <a:buChar char=""/>
            </a:pPr>
            <a:r>
              <a:rPr lang="en-US" sz="1600" dirty="0">
                <a:solidFill>
                  <a:schemeClr val="bg2">
                    <a:lumMod val="25000"/>
                  </a:schemeClr>
                </a:solidFill>
                <a:latin typeface="Calibri Light" panose="020F0302020204030204" pitchFamily="34" charset="0"/>
                <a:cs typeface="Calibri Light" panose="020F0302020204030204" pitchFamily="34" charset="0"/>
              </a:rPr>
              <a:t>Acknowledges the growing importance of science, technology and innovation </a:t>
            </a:r>
            <a:r>
              <a:rPr lang="en-US" sz="1600" dirty="0" smtClean="0">
                <a:solidFill>
                  <a:schemeClr val="bg2">
                    <a:lumMod val="25000"/>
                  </a:schemeClr>
                </a:solidFill>
                <a:latin typeface="Calibri Light" panose="020F0302020204030204" pitchFamily="34" charset="0"/>
                <a:cs typeface="Calibri Light" panose="020F0302020204030204" pitchFamily="34" charset="0"/>
              </a:rPr>
              <a:t>for </a:t>
            </a:r>
            <a:r>
              <a:rPr lang="en-US" sz="1600" dirty="0">
                <a:solidFill>
                  <a:schemeClr val="bg2">
                    <a:lumMod val="25000"/>
                  </a:schemeClr>
                </a:solidFill>
                <a:latin typeface="Calibri Light" panose="020F0302020204030204" pitchFamily="34" charset="0"/>
                <a:cs typeface="Calibri Light" panose="020F0302020204030204" pitchFamily="34" charset="0"/>
              </a:rPr>
              <a:t>sustainable development (SDG 9).</a:t>
            </a:r>
          </a:p>
          <a:p>
            <a:pPr marL="285750" indent="-285750" algn="just">
              <a:buClr>
                <a:schemeClr val="accent1"/>
              </a:buClr>
              <a:buSzPct val="105000"/>
              <a:buFont typeface="Symbol" panose="05050102010706020507" pitchFamily="18" charset="2"/>
              <a:buChar char=""/>
            </a:pPr>
            <a:endParaRPr lang="en-US" sz="800" dirty="0">
              <a:solidFill>
                <a:schemeClr val="bg2">
                  <a:lumMod val="25000"/>
                </a:schemeClr>
              </a:solidFill>
              <a:latin typeface="Calibri Light" panose="020F0302020204030204" pitchFamily="34" charset="0"/>
              <a:cs typeface="Calibri Light" panose="020F0302020204030204" pitchFamily="34" charset="0"/>
            </a:endParaRPr>
          </a:p>
          <a:p>
            <a:pPr marL="285750" indent="-285750" algn="just">
              <a:buClr>
                <a:schemeClr val="accent1"/>
              </a:buClr>
              <a:buSzPct val="105000"/>
              <a:buFont typeface="Symbol" panose="05050102010706020507" pitchFamily="18" charset="2"/>
              <a:buChar char=""/>
            </a:pPr>
            <a:r>
              <a:rPr lang="en-US" sz="1600" dirty="0">
                <a:solidFill>
                  <a:schemeClr val="bg2">
                    <a:lumMod val="25000"/>
                  </a:schemeClr>
                </a:solidFill>
                <a:latin typeface="Calibri Light" panose="020F0302020204030204" pitchFamily="34" charset="0"/>
                <a:cs typeface="Calibri Light" panose="020F0302020204030204" pitchFamily="34" charset="0"/>
              </a:rPr>
              <a:t>Ambitious goals in the areas of freshwater (SDG 6), biodiversity (SDG 15), the ocean (SDG 14), and climate change (SDG 13).</a:t>
            </a:r>
          </a:p>
          <a:p>
            <a:pPr marL="285750" indent="-285750" algn="just">
              <a:buClr>
                <a:schemeClr val="accent1"/>
              </a:buClr>
              <a:buSzPct val="105000"/>
              <a:buFont typeface="Symbol" panose="05050102010706020507" pitchFamily="18" charset="2"/>
              <a:buChar char=""/>
            </a:pPr>
            <a:endParaRPr lang="en-US" sz="800" dirty="0">
              <a:solidFill>
                <a:schemeClr val="bg2">
                  <a:lumMod val="25000"/>
                </a:schemeClr>
              </a:solidFill>
              <a:latin typeface="Calibri Light" panose="020F0302020204030204" pitchFamily="34" charset="0"/>
              <a:cs typeface="Calibri Light" panose="020F0302020204030204" pitchFamily="34" charset="0"/>
            </a:endParaRPr>
          </a:p>
          <a:p>
            <a:pPr marL="285750" indent="-285750" algn="just">
              <a:buClr>
                <a:schemeClr val="accent1"/>
              </a:buClr>
              <a:buSzPct val="105000"/>
              <a:buFont typeface="Symbol" panose="05050102010706020507" pitchFamily="18" charset="2"/>
              <a:buChar char=""/>
            </a:pPr>
            <a:r>
              <a:rPr lang="en-US" sz="1600" dirty="0" smtClean="0">
                <a:solidFill>
                  <a:schemeClr val="bg2">
                    <a:lumMod val="25000"/>
                  </a:schemeClr>
                </a:solidFill>
                <a:latin typeface="Calibri Light" panose="020F0302020204030204" pitchFamily="34" charset="0"/>
                <a:cs typeface="Calibri Light" panose="020F0302020204030204" pitchFamily="34" charset="0"/>
              </a:rPr>
              <a:t>Public access to information and the safety of journalists in accelerating development opportunities and in promoting good governance and the rule of law (SDG 16). </a:t>
            </a:r>
          </a:p>
          <a:p>
            <a:pPr marL="285750" indent="-285750">
              <a:buClr>
                <a:schemeClr val="accent1"/>
              </a:buClr>
              <a:buSzPct val="105000"/>
              <a:buFont typeface="Symbol" panose="05050102010706020507" pitchFamily="18" charset="2"/>
              <a:buChar char=""/>
            </a:pPr>
            <a:endParaRPr lang="en-US" sz="1600" dirty="0" smtClean="0">
              <a:solidFill>
                <a:schemeClr val="bg2">
                  <a:lumMod val="25000"/>
                </a:schemeClr>
              </a:solidFill>
              <a:latin typeface="Calibri Light" panose="020F0302020204030204" pitchFamily="34" charset="0"/>
              <a:cs typeface="Calibri Light" panose="020F030202020403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6818" y="1316781"/>
            <a:ext cx="5037182" cy="3396342"/>
          </a:xfrm>
          <a:prstGeom prst="rect">
            <a:avLst/>
          </a:prstGeom>
        </p:spPr>
      </p:pic>
    </p:spTree>
    <p:extLst>
      <p:ext uri="{BB962C8B-B14F-4D97-AF65-F5344CB8AC3E}">
        <p14:creationId xmlns:p14="http://schemas.microsoft.com/office/powerpoint/2010/main" val="3753332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6818" y="1316781"/>
            <a:ext cx="5037182" cy="3396342"/>
          </a:xfrm>
          <a:prstGeom prst="rect">
            <a:avLst/>
          </a:prstGeom>
        </p:spPr>
      </p:pic>
      <p:sp>
        <p:nvSpPr>
          <p:cNvPr id="3" name="Rectangle 2"/>
          <p:cNvSpPr/>
          <p:nvPr/>
        </p:nvSpPr>
        <p:spPr>
          <a:xfrm>
            <a:off x="227847" y="914526"/>
            <a:ext cx="4626093" cy="3785652"/>
          </a:xfrm>
          <a:prstGeom prst="rect">
            <a:avLst/>
          </a:prstGeom>
        </p:spPr>
        <p:txBody>
          <a:bodyPr wrap="square">
            <a:spAutoFit/>
          </a:bodyPr>
          <a:lstStyle/>
          <a:p>
            <a:pPr marL="285750" indent="-285750" algn="just">
              <a:buClr>
                <a:schemeClr val="accent1"/>
              </a:buClr>
              <a:buSzPct val="105000"/>
              <a:buFont typeface="Symbol" panose="05050102010706020507" pitchFamily="18" charset="2"/>
              <a:buChar char=""/>
            </a:pPr>
            <a:r>
              <a:rPr lang="en-US" sz="1600" dirty="0" smtClean="0">
                <a:solidFill>
                  <a:schemeClr val="bg2">
                    <a:lumMod val="25000"/>
                  </a:schemeClr>
                </a:solidFill>
                <a:latin typeface="Calibri Light" panose="020F0302020204030204" pitchFamily="34" charset="0"/>
                <a:cs typeface="Calibri Light" panose="020F0302020204030204" pitchFamily="34" charset="0"/>
              </a:rPr>
              <a:t>Promotion </a:t>
            </a:r>
            <a:r>
              <a:rPr lang="en-US" sz="1600" dirty="0">
                <a:solidFill>
                  <a:schemeClr val="bg2">
                    <a:lumMod val="25000"/>
                  </a:schemeClr>
                </a:solidFill>
                <a:latin typeface="Calibri Light" panose="020F0302020204030204" pitchFamily="34" charset="0"/>
                <a:cs typeface="Calibri Light" panose="020F0302020204030204" pitchFamily="34" charset="0"/>
              </a:rPr>
              <a:t>of culture, through heritage and creativity, as a key enabler of sustainable development. It acknowledges the value of creating inclusive, safe, resilient and sustainable cities, and contains targets on the preservation of natural and cultural heritage (SDG 11), as well as on the recovery and return of stolen assets (SDG 16), which also include the illicit trafficking of cultural objects. </a:t>
            </a:r>
          </a:p>
          <a:p>
            <a:pPr marL="285750" indent="-285750" algn="just">
              <a:buClr>
                <a:schemeClr val="accent1"/>
              </a:buClr>
              <a:buSzPct val="105000"/>
              <a:buFont typeface="Symbol" panose="05050102010706020507" pitchFamily="18" charset="2"/>
              <a:buChar char=""/>
            </a:pPr>
            <a:endParaRPr lang="en-US" sz="1600" dirty="0">
              <a:solidFill>
                <a:schemeClr val="bg2">
                  <a:lumMod val="25000"/>
                </a:schemeClr>
              </a:solidFill>
              <a:latin typeface="Calibri Light" panose="020F0302020204030204" pitchFamily="34" charset="0"/>
              <a:cs typeface="Calibri Light" panose="020F0302020204030204" pitchFamily="34" charset="0"/>
            </a:endParaRPr>
          </a:p>
          <a:p>
            <a:pPr marL="285750" indent="-285750" algn="just">
              <a:buClr>
                <a:schemeClr val="accent1"/>
              </a:buClr>
              <a:buSzPct val="105000"/>
              <a:buFont typeface="Symbol" panose="05050102010706020507" pitchFamily="18" charset="2"/>
              <a:buChar char=""/>
            </a:pPr>
            <a:r>
              <a:rPr lang="en-US" sz="1600" dirty="0">
                <a:solidFill>
                  <a:schemeClr val="bg2">
                    <a:lumMod val="25000"/>
                  </a:schemeClr>
                </a:solidFill>
                <a:latin typeface="Calibri Light" panose="020F0302020204030204" pitchFamily="34" charset="0"/>
                <a:cs typeface="Calibri Light" panose="020F0302020204030204" pitchFamily="34" charset="0"/>
              </a:rPr>
              <a:t>Upholds a vision of just, peaceful, equitable and inclusive societies recognizing the value of knowledge, heritage and diversity. It promotes human rights and has a strong focus on gender equality (SDG 5). </a:t>
            </a:r>
          </a:p>
        </p:txBody>
      </p:sp>
    </p:spTree>
    <p:extLst>
      <p:ext uri="{BB962C8B-B14F-4D97-AF65-F5344CB8AC3E}">
        <p14:creationId xmlns:p14="http://schemas.microsoft.com/office/powerpoint/2010/main" val="624582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6818" y="1316781"/>
            <a:ext cx="5037182" cy="3396342"/>
          </a:xfrm>
          <a:prstGeom prst="rect">
            <a:avLst/>
          </a:prstGeom>
        </p:spPr>
      </p:pic>
      <p:sp>
        <p:nvSpPr>
          <p:cNvPr id="6" name="Rectangle 5"/>
          <p:cNvSpPr/>
          <p:nvPr/>
        </p:nvSpPr>
        <p:spPr>
          <a:xfrm>
            <a:off x="227847" y="914526"/>
            <a:ext cx="4547353" cy="3785652"/>
          </a:xfrm>
          <a:prstGeom prst="rect">
            <a:avLst/>
          </a:prstGeom>
        </p:spPr>
        <p:txBody>
          <a:bodyPr wrap="square">
            <a:spAutoFit/>
          </a:bodyPr>
          <a:lstStyle/>
          <a:p>
            <a:pPr marL="285750" indent="-285750" algn="just">
              <a:buClr>
                <a:schemeClr val="accent1"/>
              </a:buClr>
              <a:buSzPct val="105000"/>
              <a:buFont typeface="Symbol" panose="05050102010706020507" pitchFamily="18" charset="2"/>
              <a:buChar char=""/>
            </a:pPr>
            <a:r>
              <a:rPr lang="en-US" sz="1600" dirty="0" smtClean="0">
                <a:solidFill>
                  <a:schemeClr val="bg2">
                    <a:lumMod val="25000"/>
                  </a:schemeClr>
                </a:solidFill>
                <a:latin typeface="Calibri Light" panose="020F0302020204030204" pitchFamily="34" charset="0"/>
                <a:cs typeface="Calibri Light" panose="020F0302020204030204" pitchFamily="34" charset="0"/>
              </a:rPr>
              <a:t>Promotion </a:t>
            </a:r>
            <a:r>
              <a:rPr lang="en-US" sz="1600" dirty="0">
                <a:solidFill>
                  <a:schemeClr val="bg2">
                    <a:lumMod val="25000"/>
                  </a:schemeClr>
                </a:solidFill>
                <a:latin typeface="Calibri Light" panose="020F0302020204030204" pitchFamily="34" charset="0"/>
                <a:cs typeface="Calibri Light" panose="020F0302020204030204" pitchFamily="34" charset="0"/>
              </a:rPr>
              <a:t>of culture, through heritage and creativity, as a key enabler of sustainable development. It acknowledges the value of creating inclusive, safe, resilient and sustainable cities, and contains targets on the preservation of natural and cultural heritage (SDG 11), as well as on the recovery and return of stolen assets (SDG 16), which also include the illicit trafficking of cultural objects. </a:t>
            </a:r>
          </a:p>
          <a:p>
            <a:pPr marL="285750" indent="-285750" algn="just">
              <a:buClr>
                <a:schemeClr val="accent1"/>
              </a:buClr>
              <a:buSzPct val="105000"/>
              <a:buFont typeface="Symbol" panose="05050102010706020507" pitchFamily="18" charset="2"/>
              <a:buChar char=""/>
            </a:pPr>
            <a:endParaRPr lang="en-US" sz="1600" dirty="0">
              <a:solidFill>
                <a:schemeClr val="bg2">
                  <a:lumMod val="25000"/>
                </a:schemeClr>
              </a:solidFill>
              <a:latin typeface="Calibri Light" panose="020F0302020204030204" pitchFamily="34" charset="0"/>
              <a:cs typeface="Calibri Light" panose="020F0302020204030204" pitchFamily="34" charset="0"/>
            </a:endParaRPr>
          </a:p>
          <a:p>
            <a:pPr marL="285750" indent="-285750" algn="just">
              <a:buClr>
                <a:schemeClr val="accent1"/>
              </a:buClr>
              <a:buSzPct val="105000"/>
              <a:buFont typeface="Symbol" panose="05050102010706020507" pitchFamily="18" charset="2"/>
              <a:buChar char=""/>
            </a:pPr>
            <a:r>
              <a:rPr lang="en-US" sz="1600" dirty="0">
                <a:solidFill>
                  <a:schemeClr val="bg2">
                    <a:lumMod val="25000"/>
                  </a:schemeClr>
                </a:solidFill>
                <a:latin typeface="Calibri Light" panose="020F0302020204030204" pitchFamily="34" charset="0"/>
                <a:cs typeface="Calibri Light" panose="020F0302020204030204" pitchFamily="34" charset="0"/>
              </a:rPr>
              <a:t>Upholds a vision of just, peaceful, equitable and inclusive societies recognizing the value of knowledge, heritage and diversity. It promotes human rights and has a strong focus on gender equality (SDG 5). </a:t>
            </a:r>
          </a:p>
        </p:txBody>
      </p:sp>
      <p:sp>
        <p:nvSpPr>
          <p:cNvPr id="2" name="TextBox 1"/>
          <p:cNvSpPr txBox="1"/>
          <p:nvPr/>
        </p:nvSpPr>
        <p:spPr>
          <a:xfrm>
            <a:off x="592111" y="4809448"/>
            <a:ext cx="2743200" cy="253916"/>
          </a:xfrm>
          <a:prstGeom prst="rect">
            <a:avLst/>
          </a:prstGeom>
          <a:noFill/>
        </p:spPr>
        <p:txBody>
          <a:bodyPr wrap="square" rtlCol="0">
            <a:spAutoFit/>
          </a:bodyPr>
          <a:lstStyle/>
          <a:p>
            <a:r>
              <a:rPr lang="en-GB" sz="1050" i="1" dirty="0" smtClean="0"/>
              <a:t>* Culture Conventions and Programmes </a:t>
            </a:r>
            <a:endParaRPr lang="fr-FR" sz="1050" i="1" dirty="0"/>
          </a:p>
        </p:txBody>
      </p:sp>
    </p:spTree>
    <p:extLst>
      <p:ext uri="{BB962C8B-B14F-4D97-AF65-F5344CB8AC3E}">
        <p14:creationId xmlns:p14="http://schemas.microsoft.com/office/powerpoint/2010/main" val="1950145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686" y="1207234"/>
            <a:ext cx="5601568" cy="1631216"/>
          </a:xfrm>
          <a:prstGeom prst="rect">
            <a:avLst/>
          </a:prstGeom>
        </p:spPr>
        <p:txBody>
          <a:bodyPr wrap="square">
            <a:spAutoFit/>
          </a:bodyPr>
          <a:lstStyle/>
          <a:p>
            <a:pPr algn="just"/>
            <a:r>
              <a:rPr lang="en-US" sz="2000" dirty="0">
                <a:solidFill>
                  <a:schemeClr val="bg2">
                    <a:lumMod val="25000"/>
                  </a:schemeClr>
                </a:solidFill>
                <a:latin typeface="Calibri Light" panose="020F0302020204030204" pitchFamily="34" charset="0"/>
                <a:cs typeface="Calibri Light" panose="020F0302020204030204" pitchFamily="34" charset="0"/>
              </a:rPr>
              <a:t>Promote inclusive sustainable cities through safeguarding cultural heritage, innovation and creativity, promoting environmental sustainability and building resilience to the effects of climate change, disasters and conflicts</a:t>
            </a:r>
            <a:r>
              <a:rPr lang="en-US" sz="2000" dirty="0" smtClean="0">
                <a:solidFill>
                  <a:schemeClr val="bg2">
                    <a:lumMod val="25000"/>
                  </a:schemeClr>
                </a:solidFill>
                <a:latin typeface="Calibri Light" panose="020F0302020204030204" pitchFamily="34" charset="0"/>
                <a:cs typeface="Calibri Light" panose="020F0302020204030204" pitchFamily="34" charset="0"/>
              </a:rPr>
              <a:t>.</a:t>
            </a:r>
            <a:endParaRPr lang="fr-FR" sz="2000" dirty="0">
              <a:solidFill>
                <a:schemeClr val="bg2">
                  <a:lumMod val="25000"/>
                </a:schemeClr>
              </a:solidFill>
              <a:latin typeface="Calibri Light" panose="020F0302020204030204" pitchFamily="34" charset="0"/>
              <a:cs typeface="Calibri Light" panose="020F0302020204030204" pitchFamily="34" charset="0"/>
            </a:endParaRPr>
          </a:p>
        </p:txBody>
      </p:sp>
      <p:sp>
        <p:nvSpPr>
          <p:cNvPr id="3" name="TextBox 2"/>
          <p:cNvSpPr txBox="1"/>
          <p:nvPr/>
        </p:nvSpPr>
        <p:spPr>
          <a:xfrm>
            <a:off x="1136066" y="776347"/>
            <a:ext cx="609600" cy="1862048"/>
          </a:xfrm>
          <a:prstGeom prst="rect">
            <a:avLst/>
          </a:prstGeom>
          <a:noFill/>
        </p:spPr>
        <p:txBody>
          <a:bodyPr wrap="square" rtlCol="0">
            <a:spAutoFit/>
          </a:bodyPr>
          <a:lstStyle/>
          <a:p>
            <a:r>
              <a:rPr lang="en-US" sz="11500" dirty="0" smtClean="0">
                <a:ln>
                  <a:solidFill>
                    <a:srgbClr val="00B050"/>
                  </a:solidFill>
                </a:ln>
                <a:solidFill>
                  <a:srgbClr val="5C8F39"/>
                </a:solidFill>
                <a:latin typeface="Times New Roman" panose="02020603050405020304" pitchFamily="18" charset="0"/>
                <a:cs typeface="Times New Roman" panose="02020603050405020304" pitchFamily="18" charset="0"/>
              </a:rPr>
              <a:t>“</a:t>
            </a:r>
            <a:endParaRPr lang="fr-FR" sz="11500" dirty="0">
              <a:ln>
                <a:solidFill>
                  <a:srgbClr val="00B050"/>
                </a:solidFill>
              </a:ln>
              <a:solidFill>
                <a:srgbClr val="5C8F39"/>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 y="4065709"/>
            <a:ext cx="7648357" cy="844016"/>
          </a:xfrm>
          <a:prstGeom prst="rect">
            <a:avLst/>
          </a:prstGeom>
        </p:spPr>
      </p:pic>
      <p:pic>
        <p:nvPicPr>
          <p:cNvPr id="5" name="Immagine 3" descr="Schermata 2018-03-07 alle 18.55.50.png"/>
          <p:cNvPicPr>
            <a:picLocks noChangeAspect="1"/>
          </p:cNvPicPr>
          <p:nvPr/>
        </p:nvPicPr>
        <p:blipFill rotWithShape="1">
          <a:blip r:embed="rId4">
            <a:extLst>
              <a:ext uri="{28A0092B-C50C-407E-A947-70E740481C1C}">
                <a14:useLocalDpi xmlns:a14="http://schemas.microsoft.com/office/drawing/2010/main" val="0"/>
              </a:ext>
            </a:extLst>
          </a:blip>
          <a:srcRect l="11437" t="46770" r="63970" b="9259"/>
          <a:stretch/>
        </p:blipFill>
        <p:spPr>
          <a:xfrm>
            <a:off x="1265809" y="1980529"/>
            <a:ext cx="746289" cy="750199"/>
          </a:xfrm>
          <a:prstGeom prst="rect">
            <a:avLst/>
          </a:prstGeom>
        </p:spPr>
      </p:pic>
      <p:sp>
        <p:nvSpPr>
          <p:cNvPr id="6" name="Rectangle 5"/>
          <p:cNvSpPr/>
          <p:nvPr/>
        </p:nvSpPr>
        <p:spPr>
          <a:xfrm>
            <a:off x="1265808" y="2919247"/>
            <a:ext cx="6407445" cy="923330"/>
          </a:xfrm>
          <a:prstGeom prst="rect">
            <a:avLst/>
          </a:prstGeom>
        </p:spPr>
        <p:txBody>
          <a:bodyPr wrap="square">
            <a:spAutoFit/>
          </a:bodyPr>
          <a:lstStyle/>
          <a:p>
            <a:pPr algn="just"/>
            <a:r>
              <a:rPr lang="en-US" dirty="0">
                <a:solidFill>
                  <a:schemeClr val="bg2">
                    <a:lumMod val="25000"/>
                  </a:schemeClr>
                </a:solidFill>
                <a:latin typeface="Calibri Light" panose="020F0302020204030204" pitchFamily="34" charset="0"/>
                <a:cs typeface="Calibri Light" panose="020F0302020204030204" pitchFamily="34" charset="0"/>
              </a:rPr>
              <a:t>In particular, target 11.4: </a:t>
            </a:r>
          </a:p>
          <a:p>
            <a:pPr algn="just"/>
            <a:r>
              <a:rPr lang="nb-NO" i="1" dirty="0" err="1">
                <a:solidFill>
                  <a:schemeClr val="bg2">
                    <a:lumMod val="25000"/>
                  </a:schemeClr>
                </a:solidFill>
                <a:latin typeface="Calibri Light" panose="020F0302020204030204" pitchFamily="34" charset="0"/>
                <a:cs typeface="Calibri Light" panose="020F0302020204030204" pitchFamily="34" charset="0"/>
              </a:rPr>
              <a:t>Strengthen</a:t>
            </a:r>
            <a:r>
              <a:rPr lang="nb-NO" i="1" dirty="0">
                <a:solidFill>
                  <a:schemeClr val="bg2">
                    <a:lumMod val="25000"/>
                  </a:schemeClr>
                </a:solidFill>
                <a:latin typeface="Calibri Light" panose="020F0302020204030204" pitchFamily="34" charset="0"/>
                <a:cs typeface="Calibri Light" panose="020F0302020204030204" pitchFamily="34" charset="0"/>
              </a:rPr>
              <a:t> </a:t>
            </a:r>
            <a:r>
              <a:rPr lang="nb-NO" i="1" dirty="0" err="1">
                <a:solidFill>
                  <a:schemeClr val="bg2">
                    <a:lumMod val="25000"/>
                  </a:schemeClr>
                </a:solidFill>
                <a:latin typeface="Calibri Light" panose="020F0302020204030204" pitchFamily="34" charset="0"/>
                <a:cs typeface="Calibri Light" panose="020F0302020204030204" pitchFamily="34" charset="0"/>
              </a:rPr>
              <a:t>efforts</a:t>
            </a:r>
            <a:r>
              <a:rPr lang="nb-NO" i="1" dirty="0">
                <a:solidFill>
                  <a:schemeClr val="bg2">
                    <a:lumMod val="25000"/>
                  </a:schemeClr>
                </a:solidFill>
                <a:latin typeface="Calibri Light" panose="020F0302020204030204" pitchFamily="34" charset="0"/>
                <a:cs typeface="Calibri Light" panose="020F0302020204030204" pitchFamily="34" charset="0"/>
              </a:rPr>
              <a:t> to </a:t>
            </a:r>
            <a:r>
              <a:rPr lang="nb-NO" i="1" dirty="0" err="1">
                <a:solidFill>
                  <a:schemeClr val="bg2">
                    <a:lumMod val="25000"/>
                  </a:schemeClr>
                </a:solidFill>
                <a:latin typeface="Calibri Light" panose="020F0302020204030204" pitchFamily="34" charset="0"/>
                <a:cs typeface="Calibri Light" panose="020F0302020204030204" pitchFamily="34" charset="0"/>
              </a:rPr>
              <a:t>protect</a:t>
            </a:r>
            <a:r>
              <a:rPr lang="nb-NO" i="1" dirty="0">
                <a:solidFill>
                  <a:schemeClr val="bg2">
                    <a:lumMod val="25000"/>
                  </a:schemeClr>
                </a:solidFill>
                <a:latin typeface="Calibri Light" panose="020F0302020204030204" pitchFamily="34" charset="0"/>
                <a:cs typeface="Calibri Light" panose="020F0302020204030204" pitchFamily="34" charset="0"/>
              </a:rPr>
              <a:t> and </a:t>
            </a:r>
            <a:r>
              <a:rPr lang="nb-NO" i="1" dirty="0" err="1">
                <a:solidFill>
                  <a:schemeClr val="bg2">
                    <a:lumMod val="25000"/>
                  </a:schemeClr>
                </a:solidFill>
                <a:latin typeface="Calibri Light" panose="020F0302020204030204" pitchFamily="34" charset="0"/>
                <a:cs typeface="Calibri Light" panose="020F0302020204030204" pitchFamily="34" charset="0"/>
              </a:rPr>
              <a:t>safeguard</a:t>
            </a:r>
            <a:r>
              <a:rPr lang="nb-NO" i="1" dirty="0">
                <a:solidFill>
                  <a:schemeClr val="bg2">
                    <a:lumMod val="25000"/>
                  </a:schemeClr>
                </a:solidFill>
                <a:latin typeface="Calibri Light" panose="020F0302020204030204" pitchFamily="34" charset="0"/>
                <a:cs typeface="Calibri Light" panose="020F0302020204030204" pitchFamily="34" charset="0"/>
              </a:rPr>
              <a:t> </a:t>
            </a:r>
            <a:r>
              <a:rPr lang="nb-NO" i="1" dirty="0" err="1">
                <a:solidFill>
                  <a:schemeClr val="bg2">
                    <a:lumMod val="25000"/>
                  </a:schemeClr>
                </a:solidFill>
                <a:latin typeface="Calibri Light" panose="020F0302020204030204" pitchFamily="34" charset="0"/>
                <a:cs typeface="Calibri Light" panose="020F0302020204030204" pitchFamily="34" charset="0"/>
              </a:rPr>
              <a:t>the</a:t>
            </a:r>
            <a:r>
              <a:rPr lang="nb-NO" i="1" dirty="0">
                <a:solidFill>
                  <a:schemeClr val="bg2">
                    <a:lumMod val="25000"/>
                  </a:schemeClr>
                </a:solidFill>
                <a:latin typeface="Calibri Light" panose="020F0302020204030204" pitchFamily="34" charset="0"/>
                <a:cs typeface="Calibri Light" panose="020F0302020204030204" pitchFamily="34" charset="0"/>
              </a:rPr>
              <a:t> </a:t>
            </a:r>
            <a:r>
              <a:rPr lang="nb-NO" i="1" dirty="0" err="1">
                <a:solidFill>
                  <a:schemeClr val="bg2">
                    <a:lumMod val="25000"/>
                  </a:schemeClr>
                </a:solidFill>
                <a:latin typeface="Calibri Light" panose="020F0302020204030204" pitchFamily="34" charset="0"/>
                <a:cs typeface="Calibri Light" panose="020F0302020204030204" pitchFamily="34" charset="0"/>
              </a:rPr>
              <a:t>world’s</a:t>
            </a:r>
            <a:r>
              <a:rPr lang="nb-NO" i="1" dirty="0">
                <a:solidFill>
                  <a:schemeClr val="bg2">
                    <a:lumMod val="25000"/>
                  </a:schemeClr>
                </a:solidFill>
                <a:latin typeface="Calibri Light" panose="020F0302020204030204" pitchFamily="34" charset="0"/>
                <a:cs typeface="Calibri Light" panose="020F0302020204030204" pitchFamily="34" charset="0"/>
              </a:rPr>
              <a:t> </a:t>
            </a:r>
            <a:r>
              <a:rPr lang="nb-NO" i="1" dirty="0" err="1">
                <a:solidFill>
                  <a:schemeClr val="bg2">
                    <a:lumMod val="25000"/>
                  </a:schemeClr>
                </a:solidFill>
                <a:latin typeface="Calibri Light" panose="020F0302020204030204" pitchFamily="34" charset="0"/>
                <a:cs typeface="Calibri Light" panose="020F0302020204030204" pitchFamily="34" charset="0"/>
              </a:rPr>
              <a:t>cultural</a:t>
            </a:r>
            <a:r>
              <a:rPr lang="nb-NO" i="1" dirty="0">
                <a:solidFill>
                  <a:schemeClr val="bg2">
                    <a:lumMod val="25000"/>
                  </a:schemeClr>
                </a:solidFill>
                <a:latin typeface="Calibri Light" panose="020F0302020204030204" pitchFamily="34" charset="0"/>
                <a:cs typeface="Calibri Light" panose="020F0302020204030204" pitchFamily="34" charset="0"/>
              </a:rPr>
              <a:t> and </a:t>
            </a:r>
            <a:r>
              <a:rPr lang="nb-NO" i="1" dirty="0" err="1">
                <a:solidFill>
                  <a:schemeClr val="bg2">
                    <a:lumMod val="25000"/>
                  </a:schemeClr>
                </a:solidFill>
                <a:latin typeface="Calibri Light" panose="020F0302020204030204" pitchFamily="34" charset="0"/>
                <a:cs typeface="Calibri Light" panose="020F0302020204030204" pitchFamily="34" charset="0"/>
              </a:rPr>
              <a:t>natural</a:t>
            </a:r>
            <a:r>
              <a:rPr lang="nb-NO" i="1" dirty="0">
                <a:solidFill>
                  <a:schemeClr val="bg2">
                    <a:lumMod val="25000"/>
                  </a:schemeClr>
                </a:solidFill>
                <a:latin typeface="Calibri Light" panose="020F0302020204030204" pitchFamily="34" charset="0"/>
                <a:cs typeface="Calibri Light" panose="020F0302020204030204" pitchFamily="34" charset="0"/>
              </a:rPr>
              <a:t> </a:t>
            </a:r>
            <a:r>
              <a:rPr lang="nb-NO" i="1" dirty="0" err="1">
                <a:solidFill>
                  <a:schemeClr val="bg2">
                    <a:lumMod val="25000"/>
                  </a:schemeClr>
                </a:solidFill>
                <a:latin typeface="Calibri Light" panose="020F0302020204030204" pitchFamily="34" charset="0"/>
                <a:cs typeface="Calibri Light" panose="020F0302020204030204" pitchFamily="34" charset="0"/>
              </a:rPr>
              <a:t>heritage</a:t>
            </a:r>
            <a:endParaRPr lang="fr-FR" dirty="0"/>
          </a:p>
        </p:txBody>
      </p:sp>
    </p:spTree>
    <p:extLst>
      <p:ext uri="{BB962C8B-B14F-4D97-AF65-F5344CB8AC3E}">
        <p14:creationId xmlns:p14="http://schemas.microsoft.com/office/powerpoint/2010/main" val="4185961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006" y="1034514"/>
            <a:ext cx="7854634" cy="2554545"/>
          </a:xfrm>
          <a:prstGeom prst="rect">
            <a:avLst/>
          </a:prstGeom>
        </p:spPr>
        <p:txBody>
          <a:bodyPr wrap="square">
            <a:spAutoFit/>
          </a:bodyPr>
          <a:lstStyle/>
          <a:p>
            <a:pPr algn="just"/>
            <a:r>
              <a:rPr lang="en-US" sz="2000" dirty="0">
                <a:solidFill>
                  <a:schemeClr val="bg2">
                    <a:lumMod val="25000"/>
                  </a:schemeClr>
                </a:solidFill>
                <a:latin typeface="Calibri Light" panose="020F0302020204030204" pitchFamily="34" charset="0"/>
                <a:cs typeface="Calibri Light" panose="020F0302020204030204" pitchFamily="34" charset="0"/>
              </a:rPr>
              <a:t>The text of the </a:t>
            </a:r>
            <a:r>
              <a:rPr lang="en-US" sz="2000" i="1" dirty="0" smtClean="0">
                <a:solidFill>
                  <a:schemeClr val="bg2">
                    <a:lumMod val="25000"/>
                  </a:schemeClr>
                </a:solidFill>
                <a:latin typeface="Calibri Light" panose="020F0302020204030204" pitchFamily="34" charset="0"/>
                <a:cs typeface="Calibri Light" panose="020F0302020204030204" pitchFamily="34" charset="0"/>
              </a:rPr>
              <a:t>World Heritage Convention</a:t>
            </a:r>
            <a:r>
              <a:rPr lang="en-US" sz="2000" i="1" dirty="0">
                <a:solidFill>
                  <a:schemeClr val="bg2">
                    <a:lumMod val="25000"/>
                  </a:schemeClr>
                </a:solidFill>
                <a:latin typeface="Calibri Light" panose="020F0302020204030204" pitchFamily="34" charset="0"/>
                <a:cs typeface="Calibri Light" panose="020F0302020204030204" pitchFamily="34" charset="0"/>
              </a:rPr>
              <a:t>, </a:t>
            </a:r>
            <a:r>
              <a:rPr lang="en-US" sz="2000" dirty="0">
                <a:solidFill>
                  <a:schemeClr val="bg2">
                    <a:lumMod val="25000"/>
                  </a:schemeClr>
                </a:solidFill>
                <a:latin typeface="Calibri Light" panose="020F0302020204030204" pitchFamily="34" charset="0"/>
                <a:cs typeface="Calibri Light" panose="020F0302020204030204" pitchFamily="34" charset="0"/>
              </a:rPr>
              <a:t>adopted in 1972, does not make any specific mention of the term “sustainable development”. It has been argued, however, that the </a:t>
            </a:r>
            <a:r>
              <a:rPr lang="en-US" sz="2000" i="1" dirty="0" smtClean="0">
                <a:solidFill>
                  <a:schemeClr val="bg2">
                    <a:lumMod val="25000"/>
                  </a:schemeClr>
                </a:solidFill>
                <a:latin typeface="Calibri Light" panose="020F0302020204030204" pitchFamily="34" charset="0"/>
                <a:cs typeface="Calibri Light" panose="020F0302020204030204" pitchFamily="34" charset="0"/>
              </a:rPr>
              <a:t>Convention</a:t>
            </a:r>
            <a:r>
              <a:rPr lang="en-US" sz="2000" dirty="0" smtClean="0">
                <a:solidFill>
                  <a:schemeClr val="bg2">
                    <a:lumMod val="25000"/>
                  </a:schemeClr>
                </a:solidFill>
                <a:latin typeface="Calibri Light" panose="020F0302020204030204" pitchFamily="34" charset="0"/>
                <a:cs typeface="Calibri Light" panose="020F0302020204030204" pitchFamily="34" charset="0"/>
              </a:rPr>
              <a:t> </a:t>
            </a:r>
            <a:r>
              <a:rPr lang="en-US" sz="2000" dirty="0">
                <a:solidFill>
                  <a:schemeClr val="bg2">
                    <a:lumMod val="25000"/>
                  </a:schemeClr>
                </a:solidFill>
                <a:latin typeface="Calibri Light" panose="020F0302020204030204" pitchFamily="34" charset="0"/>
                <a:cs typeface="Calibri Light" panose="020F0302020204030204" pitchFamily="34" charset="0"/>
              </a:rPr>
              <a:t>“carries in itself the spirit and promise of sustainability</a:t>
            </a:r>
            <a:r>
              <a:rPr lang="en-US" sz="2000" dirty="0" smtClean="0">
                <a:solidFill>
                  <a:schemeClr val="bg2">
                    <a:lumMod val="25000"/>
                  </a:schemeClr>
                </a:solidFill>
                <a:latin typeface="Calibri Light" panose="020F0302020204030204" pitchFamily="34" charset="0"/>
                <a:cs typeface="Calibri Light" panose="020F0302020204030204" pitchFamily="34" charset="0"/>
              </a:rPr>
              <a:t>,…</a:t>
            </a:r>
            <a:r>
              <a:rPr lang="en-US" sz="2000" dirty="0">
                <a:solidFill>
                  <a:schemeClr val="bg2">
                    <a:lumMod val="25000"/>
                  </a:schemeClr>
                </a:solidFill>
                <a:latin typeface="Calibri Light" panose="020F0302020204030204" pitchFamily="34" charset="0"/>
                <a:cs typeface="Calibri Light" panose="020F0302020204030204" pitchFamily="34" charset="0"/>
              </a:rPr>
              <a:t>in its insistence that culture and nature form a single, closed continuum of the planet’s resources, the integrated stewardship of which is essential to successful long-term sustainable development – and indeed to the future of life on the </a:t>
            </a:r>
            <a:r>
              <a:rPr lang="en-US" sz="2000" dirty="0" smtClean="0">
                <a:solidFill>
                  <a:schemeClr val="bg2">
                    <a:lumMod val="25000"/>
                  </a:schemeClr>
                </a:solidFill>
                <a:latin typeface="Calibri Light" panose="020F0302020204030204" pitchFamily="34" charset="0"/>
                <a:cs typeface="Calibri Light" panose="020F0302020204030204" pitchFamily="34" charset="0"/>
              </a:rPr>
              <a:t>Earth </a:t>
            </a:r>
            <a:r>
              <a:rPr lang="en-US" sz="2000" dirty="0">
                <a:solidFill>
                  <a:schemeClr val="bg2">
                    <a:lumMod val="25000"/>
                  </a:schemeClr>
                </a:solidFill>
                <a:latin typeface="Calibri Light" panose="020F0302020204030204" pitchFamily="34" charset="0"/>
                <a:cs typeface="Calibri Light" panose="020F0302020204030204" pitchFamily="34" charset="0"/>
              </a:rPr>
              <a:t>as we know it” </a:t>
            </a:r>
            <a:r>
              <a:rPr lang="en-US" sz="1600" dirty="0">
                <a:solidFill>
                  <a:schemeClr val="bg2">
                    <a:lumMod val="25000"/>
                  </a:schemeClr>
                </a:solidFill>
                <a:latin typeface="Calibri Light" panose="020F0302020204030204" pitchFamily="34" charset="0"/>
                <a:cs typeface="Calibri Light" panose="020F0302020204030204" pitchFamily="34" charset="0"/>
              </a:rPr>
              <a:t>(Richard </a:t>
            </a:r>
            <a:r>
              <a:rPr lang="en-US" sz="1600" dirty="0" err="1">
                <a:solidFill>
                  <a:schemeClr val="bg2">
                    <a:lumMod val="25000"/>
                  </a:schemeClr>
                </a:solidFill>
                <a:latin typeface="Calibri Light" panose="020F0302020204030204" pitchFamily="34" charset="0"/>
                <a:cs typeface="Calibri Light" panose="020F0302020204030204" pitchFamily="34" charset="0"/>
              </a:rPr>
              <a:t>Engelhardt</a:t>
            </a:r>
            <a:r>
              <a:rPr lang="en-US" sz="1600" dirty="0">
                <a:solidFill>
                  <a:schemeClr val="bg2">
                    <a:lumMod val="25000"/>
                  </a:schemeClr>
                </a:solidFill>
                <a:latin typeface="Calibri Light" panose="020F0302020204030204" pitchFamily="34" charset="0"/>
                <a:cs typeface="Calibri Light" panose="020F0302020204030204" pitchFamily="34" charset="0"/>
              </a:rPr>
              <a:t>).</a:t>
            </a:r>
            <a:endParaRPr lang="fr-FR" sz="1600" dirty="0">
              <a:solidFill>
                <a:schemeClr val="bg2">
                  <a:lumMod val="25000"/>
                </a:schemeClr>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 y="4065709"/>
            <a:ext cx="7648357" cy="844016"/>
          </a:xfrm>
          <a:prstGeom prst="rect">
            <a:avLst/>
          </a:prstGeom>
        </p:spPr>
      </p:pic>
    </p:spTree>
    <p:extLst>
      <p:ext uri="{BB962C8B-B14F-4D97-AF65-F5344CB8AC3E}">
        <p14:creationId xmlns:p14="http://schemas.microsoft.com/office/powerpoint/2010/main" val="319679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1"/>
          <p:cNvSpPr txBox="1"/>
          <p:nvPr/>
        </p:nvSpPr>
        <p:spPr>
          <a:xfrm>
            <a:off x="651970" y="849476"/>
            <a:ext cx="7526829" cy="3847207"/>
          </a:xfrm>
          <a:prstGeom prst="rect">
            <a:avLst/>
          </a:prstGeom>
          <a:noFill/>
          <a:ln>
            <a:noFill/>
          </a:ln>
        </p:spPr>
        <p:txBody>
          <a:bodyPr wrap="square" rtlCol="0">
            <a:spAutoFit/>
          </a:bodyPr>
          <a:lstStyle/>
          <a:p>
            <a:r>
              <a:rPr lang="en-US" dirty="0">
                <a:solidFill>
                  <a:srgbClr val="0070C0"/>
                </a:solidFill>
                <a:latin typeface="Calibri" panose="020F0502020204030204" pitchFamily="34" charset="0"/>
                <a:cs typeface="Calibri" panose="020F0502020204030204" pitchFamily="34" charset="0"/>
              </a:rPr>
              <a:t>At the end of the session, trainees:</a:t>
            </a:r>
          </a:p>
          <a:p>
            <a:pPr>
              <a:buClr>
                <a:schemeClr val="tx1">
                  <a:lumMod val="65000"/>
                  <a:lumOff val="35000"/>
                </a:schemeClr>
              </a:buClr>
              <a:buSzPct val="120000"/>
            </a:pPr>
            <a:endParaRPr lang="en-GB" sz="1000" dirty="0">
              <a:solidFill>
                <a:schemeClr val="bg2">
                  <a:lumMod val="25000"/>
                </a:schemeClr>
              </a:solidFill>
              <a:latin typeface="Calibri Light" panose="020F0302020204030204" pitchFamily="34" charset="0"/>
              <a:cs typeface="Calibri Light" panose="020F0302020204030204" pitchFamily="34" charset="0"/>
            </a:endParaRPr>
          </a:p>
          <a:p>
            <a:pPr marL="457178" indent="-457178">
              <a:buClr>
                <a:schemeClr val="tx1">
                  <a:lumMod val="65000"/>
                  <a:lumOff val="35000"/>
                </a:schemeClr>
              </a:buClr>
              <a:buSzPct val="120000"/>
              <a:buFont typeface="Wingdings 2" panose="05020102010507070707" pitchFamily="18" charset="2"/>
              <a:buChar char="R"/>
            </a:pPr>
            <a:r>
              <a:rPr lang="en-GB" sz="1600" dirty="0">
                <a:solidFill>
                  <a:schemeClr val="bg2">
                    <a:lumMod val="25000"/>
                  </a:schemeClr>
                </a:solidFill>
                <a:latin typeface="Calibri Light" panose="020F0302020204030204" pitchFamily="34" charset="0"/>
                <a:cs typeface="Calibri Light" panose="020F0302020204030204" pitchFamily="34" charset="0"/>
              </a:rPr>
              <a:t>Will be able to access </a:t>
            </a:r>
            <a:r>
              <a:rPr lang="en-GB" sz="1600" dirty="0" smtClean="0">
                <a:solidFill>
                  <a:schemeClr val="bg2">
                    <a:lumMod val="25000"/>
                  </a:schemeClr>
                </a:solidFill>
                <a:latin typeface="Calibri Light" panose="020F0302020204030204" pitchFamily="34" charset="0"/>
                <a:cs typeface="Calibri Light" panose="020F0302020204030204" pitchFamily="34" charset="0"/>
              </a:rPr>
              <a:t>relevant </a:t>
            </a:r>
            <a:r>
              <a:rPr lang="en-GB" sz="1600" dirty="0">
                <a:solidFill>
                  <a:schemeClr val="bg2">
                    <a:lumMod val="25000"/>
                  </a:schemeClr>
                </a:solidFill>
                <a:latin typeface="Calibri Light" panose="020F0302020204030204" pitchFamily="34" charset="0"/>
                <a:cs typeface="Calibri Light" panose="020F0302020204030204" pitchFamily="34" charset="0"/>
              </a:rPr>
              <a:t>information </a:t>
            </a:r>
            <a:r>
              <a:rPr lang="en-GB" sz="1600" dirty="0" smtClean="0">
                <a:solidFill>
                  <a:schemeClr val="bg2">
                    <a:lumMod val="25000"/>
                  </a:schemeClr>
                </a:solidFill>
                <a:latin typeface="Calibri Light" panose="020F0302020204030204" pitchFamily="34" charset="0"/>
                <a:cs typeface="Calibri Light" panose="020F0302020204030204" pitchFamily="34" charset="0"/>
              </a:rPr>
              <a:t>on Sustainable Development in </a:t>
            </a:r>
            <a:r>
              <a:rPr lang="en-GB" sz="1600" dirty="0">
                <a:solidFill>
                  <a:schemeClr val="bg2">
                    <a:lumMod val="25000"/>
                  </a:schemeClr>
                </a:solidFill>
                <a:latin typeface="Calibri Light" panose="020F0302020204030204" pitchFamily="34" charset="0"/>
                <a:cs typeface="Calibri Light" panose="020F0302020204030204" pitchFamily="34" charset="0"/>
              </a:rPr>
              <a:t>the process of filling in the questionnaire, using both the online and offline resources available.</a:t>
            </a:r>
          </a:p>
          <a:p>
            <a:pPr marL="457178" indent="-457178">
              <a:buClr>
                <a:schemeClr val="tx1">
                  <a:lumMod val="65000"/>
                  <a:lumOff val="35000"/>
                </a:schemeClr>
              </a:buClr>
              <a:buSzPct val="120000"/>
              <a:buFont typeface="Wingdings 2" panose="05020102010507070707" pitchFamily="18" charset="2"/>
              <a:buChar char="R"/>
            </a:pPr>
            <a:endParaRPr lang="en-GB" sz="700" dirty="0">
              <a:solidFill>
                <a:schemeClr val="bg2">
                  <a:lumMod val="25000"/>
                </a:schemeClr>
              </a:solidFill>
              <a:latin typeface="Calibri Light" panose="020F0302020204030204" pitchFamily="34" charset="0"/>
              <a:cs typeface="Calibri Light" panose="020F0302020204030204" pitchFamily="34" charset="0"/>
            </a:endParaRPr>
          </a:p>
          <a:p>
            <a:pPr marL="457178" indent="-457178">
              <a:buClr>
                <a:schemeClr val="tx1">
                  <a:lumMod val="65000"/>
                  <a:lumOff val="35000"/>
                </a:schemeClr>
              </a:buClr>
              <a:buSzPct val="120000"/>
              <a:buFont typeface="Wingdings 2" panose="05020102010507070707" pitchFamily="18" charset="2"/>
              <a:buChar char="R"/>
            </a:pPr>
            <a:r>
              <a:rPr lang="en-GB" sz="1600" dirty="0">
                <a:solidFill>
                  <a:schemeClr val="bg2">
                    <a:lumMod val="25000"/>
                  </a:schemeClr>
                </a:solidFill>
                <a:latin typeface="Calibri Light" panose="020F0302020204030204" pitchFamily="34" charset="0"/>
                <a:cs typeface="Calibri Light" panose="020F0302020204030204" pitchFamily="34" charset="0"/>
              </a:rPr>
              <a:t>Will know the relevant </a:t>
            </a:r>
            <a:r>
              <a:rPr lang="en-GB" sz="1600" dirty="0" smtClean="0">
                <a:solidFill>
                  <a:schemeClr val="bg2">
                    <a:lumMod val="25000"/>
                  </a:schemeClr>
                </a:solidFill>
                <a:latin typeface="Calibri Light" panose="020F0302020204030204" pitchFamily="34" charset="0"/>
                <a:cs typeface="Calibri Light" panose="020F0302020204030204" pitchFamily="34" charset="0"/>
              </a:rPr>
              <a:t>Sustainable Development Goals (SDGs) </a:t>
            </a:r>
            <a:r>
              <a:rPr lang="en-GB" sz="1600" dirty="0">
                <a:solidFill>
                  <a:schemeClr val="bg2">
                    <a:lumMod val="25000"/>
                  </a:schemeClr>
                </a:solidFill>
                <a:latin typeface="Calibri Light" panose="020F0302020204030204" pitchFamily="34" charset="0"/>
                <a:cs typeface="Calibri Light" panose="020F0302020204030204" pitchFamily="34" charset="0"/>
              </a:rPr>
              <a:t>for planning and </a:t>
            </a:r>
            <a:r>
              <a:rPr lang="en-GB" sz="1600" dirty="0" smtClean="0">
                <a:solidFill>
                  <a:schemeClr val="bg2">
                    <a:lumMod val="25000"/>
                  </a:schemeClr>
                </a:solidFill>
                <a:latin typeface="Calibri Light" panose="020F0302020204030204" pitchFamily="34" charset="0"/>
                <a:cs typeface="Calibri Light" panose="020F0302020204030204" pitchFamily="34" charset="0"/>
              </a:rPr>
              <a:t>advocacy.</a:t>
            </a:r>
            <a:endParaRPr lang="en-GB" sz="1600" dirty="0">
              <a:solidFill>
                <a:schemeClr val="bg2">
                  <a:lumMod val="25000"/>
                </a:schemeClr>
              </a:solidFill>
              <a:latin typeface="Calibri Light" panose="020F0302020204030204" pitchFamily="34" charset="0"/>
              <a:cs typeface="Calibri Light" panose="020F0302020204030204" pitchFamily="34" charset="0"/>
            </a:endParaRPr>
          </a:p>
          <a:p>
            <a:pPr marL="457178" indent="-457178">
              <a:buClr>
                <a:schemeClr val="tx1">
                  <a:lumMod val="65000"/>
                  <a:lumOff val="35000"/>
                </a:schemeClr>
              </a:buClr>
              <a:buSzPct val="120000"/>
              <a:buFont typeface="Wingdings 2" panose="05020102010507070707" pitchFamily="18" charset="2"/>
              <a:buChar char="R"/>
            </a:pPr>
            <a:endParaRPr lang="en-GB" sz="1000" dirty="0">
              <a:solidFill>
                <a:schemeClr val="bg2">
                  <a:lumMod val="25000"/>
                </a:schemeClr>
              </a:solidFill>
              <a:latin typeface="Calibri Light" panose="020F0302020204030204" pitchFamily="34" charset="0"/>
              <a:cs typeface="Calibri Light" panose="020F0302020204030204" pitchFamily="34" charset="0"/>
            </a:endParaRPr>
          </a:p>
          <a:p>
            <a:pPr marL="457178" indent="-457178">
              <a:buClr>
                <a:schemeClr val="tx1">
                  <a:lumMod val="65000"/>
                  <a:lumOff val="35000"/>
                </a:schemeClr>
              </a:buClr>
              <a:buSzPct val="120000"/>
              <a:buFont typeface="Wingdings 2" panose="05020102010507070707" pitchFamily="18" charset="2"/>
              <a:buChar char="R"/>
            </a:pPr>
            <a:r>
              <a:rPr lang="en-GB" sz="1600" dirty="0">
                <a:solidFill>
                  <a:schemeClr val="bg2">
                    <a:lumMod val="25000"/>
                  </a:schemeClr>
                </a:solidFill>
                <a:latin typeface="Calibri Light" panose="020F0302020204030204" pitchFamily="34" charset="0"/>
                <a:cs typeface="Calibri Light" panose="020F0302020204030204" pitchFamily="34" charset="0"/>
              </a:rPr>
              <a:t>Will be able to check the progress made at the global level for the achievement of the relevant SDG.</a:t>
            </a:r>
          </a:p>
          <a:p>
            <a:pPr marL="457178" indent="-457178">
              <a:buClr>
                <a:schemeClr val="tx1">
                  <a:lumMod val="65000"/>
                  <a:lumOff val="35000"/>
                </a:schemeClr>
              </a:buClr>
              <a:buSzPct val="120000"/>
              <a:buFont typeface="Wingdings 2" panose="05020102010507070707" pitchFamily="18" charset="2"/>
              <a:buChar char="R"/>
            </a:pPr>
            <a:endParaRPr lang="en-GB" sz="1000" dirty="0">
              <a:solidFill>
                <a:schemeClr val="bg2">
                  <a:lumMod val="25000"/>
                </a:schemeClr>
              </a:solidFill>
              <a:latin typeface="Calibri Light" panose="020F0302020204030204" pitchFamily="34" charset="0"/>
              <a:cs typeface="Calibri Light" panose="020F0302020204030204" pitchFamily="34" charset="0"/>
            </a:endParaRPr>
          </a:p>
          <a:p>
            <a:pPr marL="457178" indent="-457178">
              <a:buClr>
                <a:schemeClr val="tx1">
                  <a:lumMod val="65000"/>
                  <a:lumOff val="35000"/>
                </a:schemeClr>
              </a:buClr>
              <a:buSzPct val="120000"/>
              <a:buFont typeface="Wingdings 2" panose="05020102010507070707" pitchFamily="18" charset="2"/>
              <a:buChar char="R"/>
            </a:pPr>
            <a:r>
              <a:rPr lang="en-GB" sz="1600" dirty="0">
                <a:solidFill>
                  <a:schemeClr val="bg2">
                    <a:lumMod val="25000"/>
                  </a:schemeClr>
                </a:solidFill>
                <a:latin typeface="Calibri Light" panose="020F0302020204030204" pitchFamily="34" charset="0"/>
                <a:cs typeface="Calibri Light" panose="020F0302020204030204" pitchFamily="34" charset="0"/>
              </a:rPr>
              <a:t>Will be aware of the context set by the 2030 Agenda </a:t>
            </a:r>
            <a:r>
              <a:rPr lang="en-GB" sz="1600" dirty="0" smtClean="0">
                <a:solidFill>
                  <a:schemeClr val="bg2">
                    <a:lumMod val="25000"/>
                  </a:schemeClr>
                </a:solidFill>
                <a:latin typeface="Calibri Light" panose="020F0302020204030204" pitchFamily="34" charset="0"/>
                <a:cs typeface="Calibri Light" panose="020F0302020204030204" pitchFamily="34" charset="0"/>
              </a:rPr>
              <a:t>and </a:t>
            </a:r>
            <a:r>
              <a:rPr lang="en-GB" sz="1600" dirty="0">
                <a:solidFill>
                  <a:schemeClr val="bg2">
                    <a:lumMod val="25000"/>
                  </a:schemeClr>
                </a:solidFill>
                <a:latin typeface="Calibri Light" panose="020F0302020204030204" pitchFamily="34" charset="0"/>
                <a:cs typeface="Calibri Light" panose="020F0302020204030204" pitchFamily="34" charset="0"/>
              </a:rPr>
              <a:t>how each </a:t>
            </a:r>
            <a:r>
              <a:rPr lang="en-GB" sz="1600" dirty="0" smtClean="0">
                <a:solidFill>
                  <a:schemeClr val="bg2">
                    <a:lumMod val="25000"/>
                  </a:schemeClr>
                </a:solidFill>
                <a:latin typeface="Calibri Light" panose="020F0302020204030204" pitchFamily="34" charset="0"/>
                <a:cs typeface="Calibri Light" panose="020F0302020204030204" pitchFamily="34" charset="0"/>
              </a:rPr>
              <a:t>State Party </a:t>
            </a:r>
            <a:r>
              <a:rPr lang="en-GB" sz="1600" dirty="0">
                <a:solidFill>
                  <a:schemeClr val="bg2">
                    <a:lumMod val="25000"/>
                  </a:schemeClr>
                </a:solidFill>
                <a:latin typeface="Calibri Light" panose="020F0302020204030204" pitchFamily="34" charset="0"/>
                <a:cs typeface="Calibri Light" panose="020F0302020204030204" pitchFamily="34" charset="0"/>
              </a:rPr>
              <a:t>at the national level might contribute to the achievement of SDG in the framework of the implementation of the World Heritage Convention as well as through other </a:t>
            </a:r>
            <a:r>
              <a:rPr lang="en-GB" sz="1600" dirty="0" smtClean="0">
                <a:solidFill>
                  <a:schemeClr val="bg2">
                    <a:lumMod val="25000"/>
                  </a:schemeClr>
                </a:solidFill>
                <a:latin typeface="Calibri Light" panose="020F0302020204030204" pitchFamily="34" charset="0"/>
                <a:cs typeface="Calibri Light" panose="020F0302020204030204" pitchFamily="34" charset="0"/>
              </a:rPr>
              <a:t>UNESCO Conventions </a:t>
            </a:r>
            <a:r>
              <a:rPr lang="en-GB" sz="1600" dirty="0">
                <a:solidFill>
                  <a:schemeClr val="bg2">
                    <a:lumMod val="25000"/>
                  </a:schemeClr>
                </a:solidFill>
                <a:latin typeface="Calibri Light" panose="020F0302020204030204" pitchFamily="34" charset="0"/>
                <a:cs typeface="Calibri Light" panose="020F0302020204030204" pitchFamily="34" charset="0"/>
              </a:rPr>
              <a:t>and programmes. </a:t>
            </a:r>
          </a:p>
          <a:p>
            <a:pPr marL="457178" indent="-457178">
              <a:buClr>
                <a:schemeClr val="tx1">
                  <a:lumMod val="65000"/>
                  <a:lumOff val="35000"/>
                </a:schemeClr>
              </a:buClr>
              <a:buSzPct val="120000"/>
              <a:buFont typeface="Wingdings 2" panose="05020102010507070707" pitchFamily="18" charset="2"/>
              <a:buChar char="R"/>
            </a:pPr>
            <a:endParaRPr lang="en-GB" sz="1000" dirty="0">
              <a:solidFill>
                <a:srgbClr val="FF0000"/>
              </a:solidFill>
              <a:latin typeface="Calibri Light" panose="020F0302020204030204" pitchFamily="34" charset="0"/>
              <a:cs typeface="Calibri Light" panose="020F0302020204030204" pitchFamily="34" charset="0"/>
            </a:endParaRPr>
          </a:p>
        </p:txBody>
      </p:sp>
      <p:sp>
        <p:nvSpPr>
          <p:cNvPr id="7" name="Rectangle 4"/>
          <p:cNvSpPr/>
          <p:nvPr/>
        </p:nvSpPr>
        <p:spPr>
          <a:xfrm>
            <a:off x="-12432" y="195488"/>
            <a:ext cx="2950032" cy="400110"/>
          </a:xfrm>
          <a:prstGeom prst="rect">
            <a:avLst/>
          </a:prstGeom>
          <a:solidFill>
            <a:schemeClr val="bg2">
              <a:lumMod val="50000"/>
            </a:schemeClr>
          </a:solidFill>
        </p:spPr>
        <p:txBody>
          <a:bodyPr wrap="square">
            <a:spAutoFit/>
          </a:bodyPr>
          <a:lstStyle/>
          <a:p>
            <a:pPr marL="627063" indent="1588"/>
            <a:r>
              <a:rPr lang="en-US" sz="2000" dirty="0" smtClean="0">
                <a:solidFill>
                  <a:schemeClr val="bg1"/>
                </a:solidFill>
                <a:latin typeface="+mj-lt"/>
                <a:ea typeface="Calibri" panose="020F0502020204030204" pitchFamily="34" charset="0"/>
                <a:cs typeface="Arial" panose="020B0604020202020204" pitchFamily="34" charset="0"/>
              </a:rPr>
              <a:t>Learning objectives</a:t>
            </a:r>
            <a:endParaRPr lang="en-US" sz="2000" dirty="0">
              <a:solidFill>
                <a:schemeClr val="bg1"/>
              </a:solidFill>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67576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646331"/>
          </a:xfrm>
          <a:prstGeom prst="rect">
            <a:avLst/>
          </a:prstGeom>
        </p:spPr>
        <p:txBody>
          <a:bodyPr wrap="square">
            <a:spAutoFit/>
          </a:bodyPr>
          <a:lstStyle/>
          <a:p>
            <a:r>
              <a:rPr lang="en-US" b="1" dirty="0" smtClean="0">
                <a:solidFill>
                  <a:schemeClr val="tx1">
                    <a:lumMod val="65000"/>
                    <a:lumOff val="35000"/>
                  </a:schemeClr>
                </a:solidFill>
              </a:rPr>
              <a:t>Policy for the Integration of a Sustainable Development Perspective into the Processes of the World Heritage Convention (2015)</a:t>
            </a:r>
            <a:endParaRPr lang="en-US" b="1" dirty="0">
              <a:solidFill>
                <a:schemeClr val="tx1">
                  <a:lumMod val="65000"/>
                  <a:lumOff val="35000"/>
                </a:schemeClr>
              </a:solidFill>
            </a:endParaRPr>
          </a:p>
        </p:txBody>
      </p:sp>
      <p:sp>
        <p:nvSpPr>
          <p:cNvPr id="2" name="Rectangle 1"/>
          <p:cNvSpPr/>
          <p:nvPr/>
        </p:nvSpPr>
        <p:spPr>
          <a:xfrm>
            <a:off x="708661" y="3450729"/>
            <a:ext cx="7987850" cy="1692771"/>
          </a:xfrm>
          <a:prstGeom prst="rect">
            <a:avLst/>
          </a:prstGeom>
        </p:spPr>
        <p:txBody>
          <a:bodyPr wrap="square">
            <a:spAutoFit/>
          </a:bodyPr>
          <a:lstStyle/>
          <a:p>
            <a:pPr algn="just"/>
            <a:r>
              <a:rPr lang="en-US" sz="1400" dirty="0">
                <a:solidFill>
                  <a:schemeClr val="bg2">
                    <a:lumMod val="25000"/>
                  </a:schemeClr>
                </a:solidFill>
                <a:latin typeface="Calibri Light" panose="020F0302020204030204" pitchFamily="34" charset="0"/>
                <a:cs typeface="Calibri Light" panose="020F0302020204030204" pitchFamily="34" charset="0"/>
              </a:rPr>
              <a:t>In line with the “2030 Agenda for Sustainable Development”, adopted by the United Nations General Assembly, </a:t>
            </a:r>
            <a:r>
              <a:rPr lang="en-US" sz="1400" dirty="0" smtClean="0">
                <a:solidFill>
                  <a:schemeClr val="bg2">
                    <a:lumMod val="25000"/>
                  </a:schemeClr>
                </a:solidFill>
                <a:latin typeface="Calibri Light" panose="020F0302020204030204" pitchFamily="34" charset="0"/>
                <a:cs typeface="Calibri Light" panose="020F0302020204030204" pitchFamily="34" charset="0"/>
              </a:rPr>
              <a:t>the policy </a:t>
            </a:r>
            <a:r>
              <a:rPr lang="en-US" sz="1400" dirty="0">
                <a:solidFill>
                  <a:schemeClr val="bg2">
                    <a:lumMod val="25000"/>
                  </a:schemeClr>
                </a:solidFill>
                <a:latin typeface="Calibri Light" panose="020F0302020204030204" pitchFamily="34" charset="0"/>
                <a:cs typeface="Calibri Light" panose="020F0302020204030204" pitchFamily="34" charset="0"/>
              </a:rPr>
              <a:t>revolves around the three dimensions of sustainable development, </a:t>
            </a:r>
            <a:r>
              <a:rPr lang="en-US" sz="1400" dirty="0" smtClean="0">
                <a:solidFill>
                  <a:schemeClr val="bg2">
                    <a:lumMod val="25000"/>
                  </a:schemeClr>
                </a:solidFill>
                <a:latin typeface="Calibri Light" panose="020F0302020204030204" pitchFamily="34" charset="0"/>
                <a:cs typeface="Calibri Light" panose="020F0302020204030204" pitchFamily="34" charset="0"/>
              </a:rPr>
              <a:t>namely:</a:t>
            </a:r>
          </a:p>
          <a:p>
            <a:pPr marL="342900" indent="-168275" algn="just">
              <a:buClr>
                <a:schemeClr val="accent5"/>
              </a:buClr>
              <a:buSzPct val="112000"/>
              <a:buFont typeface="Arial" panose="020B0604020202020204" pitchFamily="34" charset="0"/>
              <a:buChar char="•"/>
            </a:pPr>
            <a:r>
              <a:rPr lang="en-US" sz="1400" b="1" i="1" dirty="0" smtClean="0">
                <a:solidFill>
                  <a:schemeClr val="bg2">
                    <a:lumMod val="25000"/>
                  </a:schemeClr>
                </a:solidFill>
                <a:latin typeface="Calibri Light" panose="020F0302020204030204" pitchFamily="34" charset="0"/>
                <a:cs typeface="Calibri Light" panose="020F0302020204030204" pitchFamily="34" charset="0"/>
              </a:rPr>
              <a:t>environmental </a:t>
            </a:r>
            <a:r>
              <a:rPr lang="en-US" sz="1400" b="1" i="1" dirty="0">
                <a:solidFill>
                  <a:schemeClr val="bg2">
                    <a:lumMod val="25000"/>
                  </a:schemeClr>
                </a:solidFill>
                <a:latin typeface="Calibri Light" panose="020F0302020204030204" pitchFamily="34" charset="0"/>
                <a:cs typeface="Calibri Light" panose="020F0302020204030204" pitchFamily="34" charset="0"/>
              </a:rPr>
              <a:t>sustainability, </a:t>
            </a:r>
            <a:endParaRPr lang="en-US" sz="1400" b="1" i="1" dirty="0" smtClean="0">
              <a:solidFill>
                <a:schemeClr val="bg2">
                  <a:lumMod val="25000"/>
                </a:schemeClr>
              </a:solidFill>
              <a:latin typeface="Calibri Light" panose="020F0302020204030204" pitchFamily="34" charset="0"/>
              <a:cs typeface="Calibri Light" panose="020F0302020204030204" pitchFamily="34" charset="0"/>
            </a:endParaRPr>
          </a:p>
          <a:p>
            <a:pPr marL="342900" indent="-168275" algn="just">
              <a:buClr>
                <a:schemeClr val="accent5"/>
              </a:buClr>
              <a:buSzPct val="112000"/>
              <a:buFont typeface="Arial" panose="020B0604020202020204" pitchFamily="34" charset="0"/>
              <a:buChar char="•"/>
            </a:pPr>
            <a:r>
              <a:rPr lang="en-US" sz="1400" b="1" i="1" dirty="0" smtClean="0">
                <a:solidFill>
                  <a:schemeClr val="bg2">
                    <a:lumMod val="25000"/>
                  </a:schemeClr>
                </a:solidFill>
                <a:latin typeface="Calibri Light" panose="020F0302020204030204" pitchFamily="34" charset="0"/>
                <a:cs typeface="Calibri Light" panose="020F0302020204030204" pitchFamily="34" charset="0"/>
              </a:rPr>
              <a:t>inclusive </a:t>
            </a:r>
            <a:r>
              <a:rPr lang="en-US" sz="1400" b="1" i="1" dirty="0">
                <a:solidFill>
                  <a:schemeClr val="bg2">
                    <a:lumMod val="25000"/>
                  </a:schemeClr>
                </a:solidFill>
                <a:latin typeface="Calibri Light" panose="020F0302020204030204" pitchFamily="34" charset="0"/>
                <a:cs typeface="Calibri Light" panose="020F0302020204030204" pitchFamily="34" charset="0"/>
              </a:rPr>
              <a:t>social development </a:t>
            </a:r>
            <a:endParaRPr lang="en-US" sz="1400" b="1" i="1" dirty="0" smtClean="0">
              <a:solidFill>
                <a:schemeClr val="bg2">
                  <a:lumMod val="25000"/>
                </a:schemeClr>
              </a:solidFill>
              <a:latin typeface="Calibri Light" panose="020F0302020204030204" pitchFamily="34" charset="0"/>
              <a:cs typeface="Calibri Light" panose="020F0302020204030204" pitchFamily="34" charset="0"/>
            </a:endParaRPr>
          </a:p>
          <a:p>
            <a:pPr marL="342900" indent="-168275" algn="just">
              <a:buClr>
                <a:schemeClr val="accent5"/>
              </a:buClr>
              <a:buSzPct val="112000"/>
              <a:buFont typeface="Arial" panose="020B0604020202020204" pitchFamily="34" charset="0"/>
              <a:buChar char="•"/>
            </a:pPr>
            <a:r>
              <a:rPr lang="en-US" sz="1400" b="1" i="1" dirty="0" smtClean="0">
                <a:solidFill>
                  <a:schemeClr val="bg2">
                    <a:lumMod val="25000"/>
                  </a:schemeClr>
                </a:solidFill>
                <a:latin typeface="Calibri Light" panose="020F0302020204030204" pitchFamily="34" charset="0"/>
                <a:cs typeface="Calibri Light" panose="020F0302020204030204" pitchFamily="34" charset="0"/>
              </a:rPr>
              <a:t>inclusive </a:t>
            </a:r>
            <a:r>
              <a:rPr lang="en-US" sz="1400" b="1" i="1" dirty="0">
                <a:solidFill>
                  <a:schemeClr val="bg2">
                    <a:lumMod val="25000"/>
                  </a:schemeClr>
                </a:solidFill>
                <a:latin typeface="Calibri Light" panose="020F0302020204030204" pitchFamily="34" charset="0"/>
                <a:cs typeface="Calibri Light" panose="020F0302020204030204" pitchFamily="34" charset="0"/>
              </a:rPr>
              <a:t>economic </a:t>
            </a:r>
            <a:r>
              <a:rPr lang="en-US" sz="1400" b="1" i="1" dirty="0" smtClean="0">
                <a:solidFill>
                  <a:schemeClr val="bg2">
                    <a:lumMod val="25000"/>
                  </a:schemeClr>
                </a:solidFill>
                <a:latin typeface="Calibri Light" panose="020F0302020204030204" pitchFamily="34" charset="0"/>
                <a:cs typeface="Calibri Light" panose="020F0302020204030204" pitchFamily="34" charset="0"/>
              </a:rPr>
              <a:t>development</a:t>
            </a:r>
            <a:endParaRPr lang="en-US" sz="1000" b="1" i="1" dirty="0">
              <a:solidFill>
                <a:schemeClr val="bg2">
                  <a:lumMod val="25000"/>
                </a:schemeClr>
              </a:solidFill>
              <a:latin typeface="Calibri Light" panose="020F0302020204030204" pitchFamily="34" charset="0"/>
              <a:cs typeface="Calibri Light" panose="020F0302020204030204" pitchFamily="34" charset="0"/>
            </a:endParaRPr>
          </a:p>
          <a:p>
            <a:pPr algn="just"/>
            <a:r>
              <a:rPr lang="en-US" sz="1400" dirty="0">
                <a:solidFill>
                  <a:schemeClr val="bg2">
                    <a:lumMod val="25000"/>
                  </a:schemeClr>
                </a:solidFill>
                <a:latin typeface="Calibri Light" panose="020F0302020204030204" pitchFamily="34" charset="0"/>
                <a:cs typeface="Calibri Light" panose="020F0302020204030204" pitchFamily="34" charset="0"/>
              </a:rPr>
              <a:t>complemented by the fostering of peace </a:t>
            </a:r>
            <a:r>
              <a:rPr lang="en-US" sz="1400" dirty="0" smtClean="0">
                <a:solidFill>
                  <a:schemeClr val="bg2">
                    <a:lumMod val="25000"/>
                  </a:schemeClr>
                </a:solidFill>
                <a:latin typeface="Calibri Light" panose="020F0302020204030204" pitchFamily="34" charset="0"/>
                <a:cs typeface="Calibri Light" panose="020F0302020204030204" pitchFamily="34" charset="0"/>
              </a:rPr>
              <a:t>and </a:t>
            </a:r>
            <a:r>
              <a:rPr lang="en-US" sz="1400" dirty="0">
                <a:solidFill>
                  <a:schemeClr val="bg2">
                    <a:lumMod val="25000"/>
                  </a:schemeClr>
                </a:solidFill>
                <a:latin typeface="Calibri Light" panose="020F0302020204030204" pitchFamily="34" charset="0"/>
                <a:cs typeface="Calibri Light" panose="020F0302020204030204" pitchFamily="34" charset="0"/>
              </a:rPr>
              <a:t>security</a:t>
            </a:r>
            <a:r>
              <a:rPr lang="en-US" sz="2000" dirty="0">
                <a:solidFill>
                  <a:schemeClr val="bg2">
                    <a:lumMod val="25000"/>
                  </a:schemeClr>
                </a:solidFill>
                <a:latin typeface="Calibri Light" panose="020F0302020204030204" pitchFamily="34" charset="0"/>
                <a:cs typeface="Calibri Light" panose="020F0302020204030204" pitchFamily="34" charset="0"/>
              </a:rPr>
              <a:t>. </a:t>
            </a:r>
            <a:endParaRPr lang="fr-FR" sz="2000" dirty="0">
              <a:solidFill>
                <a:schemeClr val="bg2">
                  <a:lumMod val="25000"/>
                </a:schemeClr>
              </a:solidFill>
              <a:latin typeface="Calibri Light" panose="020F0302020204030204" pitchFamily="34" charset="0"/>
              <a:cs typeface="Calibri Light" panose="020F0302020204030204" pitchFamily="34" charset="0"/>
            </a:endParaRPr>
          </a:p>
          <a:p>
            <a:pPr marL="342900" indent="-168275" algn="just">
              <a:buClr>
                <a:schemeClr val="accent5"/>
              </a:buClr>
              <a:buSzPct val="112000"/>
              <a:buFont typeface="Arial" panose="020B0604020202020204" pitchFamily="34" charset="0"/>
              <a:buChar char="•"/>
            </a:pPr>
            <a:endParaRPr lang="en-US" sz="1400" dirty="0" smtClean="0">
              <a:solidFill>
                <a:schemeClr val="bg2">
                  <a:lumMod val="25000"/>
                </a:schemeClr>
              </a:solidFill>
              <a:latin typeface="Calibri Light" panose="020F0302020204030204" pitchFamily="34" charset="0"/>
              <a:cs typeface="Calibri Light" panose="020F03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081278"/>
            <a:ext cx="6854116" cy="2234442"/>
          </a:xfrm>
          <a:prstGeom prst="rect">
            <a:avLst/>
          </a:prstGeom>
        </p:spPr>
      </p:pic>
    </p:spTree>
    <p:extLst>
      <p:ext uri="{BB962C8B-B14F-4D97-AF65-F5344CB8AC3E}">
        <p14:creationId xmlns:p14="http://schemas.microsoft.com/office/powerpoint/2010/main" val="4052915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646331"/>
          </a:xfrm>
          <a:prstGeom prst="rect">
            <a:avLst/>
          </a:prstGeom>
        </p:spPr>
        <p:txBody>
          <a:bodyPr wrap="square">
            <a:spAutoFit/>
          </a:bodyPr>
          <a:lstStyle/>
          <a:p>
            <a:r>
              <a:rPr lang="en-US" b="1" dirty="0" smtClean="0">
                <a:solidFill>
                  <a:schemeClr val="tx1">
                    <a:lumMod val="65000"/>
                    <a:lumOff val="35000"/>
                  </a:schemeClr>
                </a:solidFill>
              </a:rPr>
              <a:t>Policy for the Integration of a Sustainable Development Perspective into the Processes of the World Heritage Convention (2015)</a:t>
            </a:r>
            <a:endParaRPr lang="en-US" b="1" dirty="0">
              <a:solidFill>
                <a:schemeClr val="tx1">
                  <a:lumMod val="65000"/>
                  <a:lumOff val="35000"/>
                </a:schemeClr>
              </a:solidFill>
            </a:endParaRPr>
          </a:p>
        </p:txBody>
      </p:sp>
      <p:pic>
        <p:nvPicPr>
          <p:cNvPr id="4" name="Picture 3"/>
          <p:cNvPicPr>
            <a:picLocks noChangeAspect="1"/>
          </p:cNvPicPr>
          <p:nvPr/>
        </p:nvPicPr>
        <p:blipFill>
          <a:blip r:embed="rId3"/>
          <a:stretch>
            <a:fillRect/>
          </a:stretch>
        </p:blipFill>
        <p:spPr>
          <a:xfrm flipH="1">
            <a:off x="3846364" y="2747612"/>
            <a:ext cx="5186761" cy="1998008"/>
          </a:xfrm>
          <a:prstGeom prst="rect">
            <a:avLst/>
          </a:prstGeom>
        </p:spPr>
      </p:pic>
      <p:sp>
        <p:nvSpPr>
          <p:cNvPr id="8" name="TextBox 7"/>
          <p:cNvSpPr txBox="1"/>
          <p:nvPr/>
        </p:nvSpPr>
        <p:spPr>
          <a:xfrm>
            <a:off x="636607" y="1156410"/>
            <a:ext cx="3023392" cy="369332"/>
          </a:xfrm>
          <a:prstGeom prst="rect">
            <a:avLst/>
          </a:prstGeom>
          <a:noFill/>
        </p:spPr>
        <p:txBody>
          <a:bodyPr wrap="none" rtlCol="0">
            <a:spAutoFit/>
          </a:bodyPr>
          <a:lstStyle/>
          <a:p>
            <a:pPr marL="285750" indent="-285750">
              <a:buClr>
                <a:schemeClr val="accent5"/>
              </a:buClr>
              <a:buSzPct val="110000"/>
              <a:buFont typeface="Symbol" panose="05050102010706020507" pitchFamily="18" charset="2"/>
              <a:buChar char="·"/>
            </a:pPr>
            <a:r>
              <a:rPr lang="en-GB" b="1" dirty="0" smtClean="0"/>
              <a:t>Environment sustainability</a:t>
            </a:r>
            <a:endParaRPr lang="fr-FR" b="1" dirty="0"/>
          </a:p>
        </p:txBody>
      </p:sp>
      <p:sp>
        <p:nvSpPr>
          <p:cNvPr id="9" name="Rectangle 8"/>
          <p:cNvSpPr/>
          <p:nvPr/>
        </p:nvSpPr>
        <p:spPr>
          <a:xfrm>
            <a:off x="862314" y="1565695"/>
            <a:ext cx="4572000" cy="1477328"/>
          </a:xfrm>
          <a:prstGeom prst="rect">
            <a:avLst/>
          </a:prstGeom>
        </p:spPr>
        <p:txBody>
          <a:bodyPr>
            <a:spAutoFit/>
          </a:bodyPr>
          <a:lstStyle/>
          <a:p>
            <a:pPr algn="just"/>
            <a:r>
              <a:rPr lang="en-US" i="1" dirty="0" smtClean="0"/>
              <a:t>by </a:t>
            </a:r>
            <a:r>
              <a:rPr lang="en-US" i="1" dirty="0"/>
              <a:t>valuing and conserving places of outstanding natural heritage value, containing exceptional biodiversity, geodiversity or other exceptional natural features, which are essential for human </a:t>
            </a:r>
            <a:r>
              <a:rPr lang="en-US" i="1" dirty="0" smtClean="0"/>
              <a:t>well-being. </a:t>
            </a:r>
            <a:endParaRPr lang="fr-FR" i="1" dirty="0"/>
          </a:p>
        </p:txBody>
      </p:sp>
    </p:spTree>
    <p:extLst>
      <p:ext uri="{BB962C8B-B14F-4D97-AF65-F5344CB8AC3E}">
        <p14:creationId xmlns:p14="http://schemas.microsoft.com/office/powerpoint/2010/main" val="2638356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646331"/>
          </a:xfrm>
          <a:prstGeom prst="rect">
            <a:avLst/>
          </a:prstGeom>
        </p:spPr>
        <p:txBody>
          <a:bodyPr wrap="square">
            <a:spAutoFit/>
          </a:bodyPr>
          <a:lstStyle/>
          <a:p>
            <a:r>
              <a:rPr lang="en-US" b="1" dirty="0" smtClean="0">
                <a:solidFill>
                  <a:schemeClr val="tx1">
                    <a:lumMod val="65000"/>
                    <a:lumOff val="35000"/>
                  </a:schemeClr>
                </a:solidFill>
              </a:rPr>
              <a:t>Policy for the Integration of a Sustainable Development Perspective into the Processes of the World Heritage Convention (2015)</a:t>
            </a:r>
            <a:endParaRPr lang="en-US" b="1" dirty="0">
              <a:solidFill>
                <a:schemeClr val="tx1">
                  <a:lumMod val="65000"/>
                  <a:lumOff val="35000"/>
                </a:schemeClr>
              </a:solidFill>
            </a:endParaRPr>
          </a:p>
        </p:txBody>
      </p:sp>
      <p:pic>
        <p:nvPicPr>
          <p:cNvPr id="4" name="Picture 3"/>
          <p:cNvPicPr>
            <a:picLocks noChangeAspect="1"/>
          </p:cNvPicPr>
          <p:nvPr/>
        </p:nvPicPr>
        <p:blipFill>
          <a:blip r:embed="rId3"/>
          <a:stretch>
            <a:fillRect/>
          </a:stretch>
        </p:blipFill>
        <p:spPr>
          <a:xfrm flipH="1">
            <a:off x="3846364" y="2747612"/>
            <a:ext cx="5186761" cy="1998008"/>
          </a:xfrm>
          <a:prstGeom prst="rect">
            <a:avLst/>
          </a:prstGeom>
        </p:spPr>
      </p:pic>
      <p:sp>
        <p:nvSpPr>
          <p:cNvPr id="8" name="TextBox 7"/>
          <p:cNvSpPr txBox="1"/>
          <p:nvPr/>
        </p:nvSpPr>
        <p:spPr>
          <a:xfrm>
            <a:off x="636607" y="1156410"/>
            <a:ext cx="3023392" cy="369332"/>
          </a:xfrm>
          <a:prstGeom prst="rect">
            <a:avLst/>
          </a:prstGeom>
          <a:noFill/>
        </p:spPr>
        <p:txBody>
          <a:bodyPr wrap="none" rtlCol="0">
            <a:spAutoFit/>
          </a:bodyPr>
          <a:lstStyle/>
          <a:p>
            <a:pPr marL="285750" indent="-285750">
              <a:buClr>
                <a:schemeClr val="accent5"/>
              </a:buClr>
              <a:buSzPct val="110000"/>
              <a:buFont typeface="Symbol" panose="05050102010706020507" pitchFamily="18" charset="2"/>
              <a:buChar char="·"/>
            </a:pPr>
            <a:r>
              <a:rPr lang="en-GB" b="1" dirty="0" smtClean="0"/>
              <a:t>Environment sustainability</a:t>
            </a:r>
            <a:endParaRPr lang="fr-FR" b="1" dirty="0"/>
          </a:p>
        </p:txBody>
      </p:sp>
      <p:sp>
        <p:nvSpPr>
          <p:cNvPr id="9" name="Rectangle 8"/>
          <p:cNvSpPr/>
          <p:nvPr/>
        </p:nvSpPr>
        <p:spPr>
          <a:xfrm>
            <a:off x="862314" y="1565695"/>
            <a:ext cx="4572000" cy="1754326"/>
          </a:xfrm>
          <a:prstGeom prst="rect">
            <a:avLst/>
          </a:prstGeom>
        </p:spPr>
        <p:txBody>
          <a:bodyPr>
            <a:spAutoFit/>
          </a:bodyPr>
          <a:lstStyle/>
          <a:p>
            <a:pPr algn="just"/>
            <a:r>
              <a:rPr lang="en-US" i="1" dirty="0" smtClean="0"/>
              <a:t>involves </a:t>
            </a:r>
            <a:r>
              <a:rPr lang="en-US" i="1" dirty="0"/>
              <a:t>a responsible interaction with the environment in both cultural and natural properties, to avoid depletion or degradation of natural resources, ensuring long-term environmental quality and the strengthening of resilience to disasters and climate change. </a:t>
            </a:r>
          </a:p>
        </p:txBody>
      </p:sp>
    </p:spTree>
    <p:extLst>
      <p:ext uri="{BB962C8B-B14F-4D97-AF65-F5344CB8AC3E}">
        <p14:creationId xmlns:p14="http://schemas.microsoft.com/office/powerpoint/2010/main" val="1877324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646331"/>
          </a:xfrm>
          <a:prstGeom prst="rect">
            <a:avLst/>
          </a:prstGeom>
        </p:spPr>
        <p:txBody>
          <a:bodyPr wrap="square">
            <a:spAutoFit/>
          </a:bodyPr>
          <a:lstStyle/>
          <a:p>
            <a:r>
              <a:rPr lang="en-US" b="1" dirty="0" smtClean="0">
                <a:solidFill>
                  <a:schemeClr val="tx1">
                    <a:lumMod val="65000"/>
                    <a:lumOff val="35000"/>
                  </a:schemeClr>
                </a:solidFill>
              </a:rPr>
              <a:t>Policy for the Integration of a Sustainable Development Perspective into the Processes of the World Heritage Convention (2015)</a:t>
            </a:r>
            <a:endParaRPr lang="en-US" b="1" dirty="0">
              <a:solidFill>
                <a:schemeClr val="tx1">
                  <a:lumMod val="65000"/>
                  <a:lumOff val="35000"/>
                </a:schemeClr>
              </a:solidFill>
            </a:endParaRPr>
          </a:p>
        </p:txBody>
      </p:sp>
      <p:sp>
        <p:nvSpPr>
          <p:cNvPr id="8" name="TextBox 7"/>
          <p:cNvSpPr txBox="1"/>
          <p:nvPr/>
        </p:nvSpPr>
        <p:spPr>
          <a:xfrm>
            <a:off x="636607" y="1156410"/>
            <a:ext cx="3328668" cy="369332"/>
          </a:xfrm>
          <a:prstGeom prst="rect">
            <a:avLst/>
          </a:prstGeom>
          <a:noFill/>
        </p:spPr>
        <p:txBody>
          <a:bodyPr wrap="none" rtlCol="0">
            <a:spAutoFit/>
          </a:bodyPr>
          <a:lstStyle/>
          <a:p>
            <a:pPr marL="285750" indent="-285750">
              <a:buClr>
                <a:schemeClr val="accent5"/>
              </a:buClr>
              <a:buSzPct val="110000"/>
              <a:buFont typeface="Symbol" panose="05050102010706020507" pitchFamily="18" charset="2"/>
              <a:buChar char="·"/>
            </a:pPr>
            <a:r>
              <a:rPr lang="en-GB" b="1" dirty="0" smtClean="0"/>
              <a:t>Inclusive social development</a:t>
            </a:r>
            <a:endParaRPr lang="fr-FR" b="1" dirty="0"/>
          </a:p>
        </p:txBody>
      </p:sp>
      <p:sp>
        <p:nvSpPr>
          <p:cNvPr id="9" name="Rectangle 8"/>
          <p:cNvSpPr/>
          <p:nvPr/>
        </p:nvSpPr>
        <p:spPr>
          <a:xfrm>
            <a:off x="862314" y="1565695"/>
            <a:ext cx="4195823" cy="1200329"/>
          </a:xfrm>
          <a:prstGeom prst="rect">
            <a:avLst/>
          </a:prstGeom>
        </p:spPr>
        <p:txBody>
          <a:bodyPr wrap="square">
            <a:spAutoFit/>
          </a:bodyPr>
          <a:lstStyle/>
          <a:p>
            <a:pPr algn="just"/>
            <a:r>
              <a:rPr lang="en-US" i="1" dirty="0" smtClean="0"/>
              <a:t>States Parties </a:t>
            </a:r>
            <a:r>
              <a:rPr lang="en-US" i="1" dirty="0"/>
              <a:t>should </a:t>
            </a:r>
            <a:r>
              <a:rPr lang="en-US" i="1" dirty="0" err="1" smtClean="0"/>
              <a:t>recognise</a:t>
            </a:r>
            <a:r>
              <a:rPr lang="en-US" i="1" dirty="0" smtClean="0"/>
              <a:t> that </a:t>
            </a:r>
            <a:r>
              <a:rPr lang="en-US" i="1" dirty="0"/>
              <a:t>inclusive social development is at the heart of the implementation of this provision of the </a:t>
            </a:r>
            <a:r>
              <a:rPr lang="en-US" i="1" dirty="0" smtClean="0"/>
              <a:t>World Heritage Convention</a:t>
            </a:r>
            <a:r>
              <a:rPr lang="en-US" i="1" dirty="0"/>
              <a:t>.</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15546"/>
          <a:stretch/>
        </p:blipFill>
        <p:spPr>
          <a:xfrm>
            <a:off x="4502553" y="2650768"/>
            <a:ext cx="4606724" cy="2657903"/>
          </a:xfrm>
          <a:prstGeom prst="rect">
            <a:avLst/>
          </a:prstGeom>
        </p:spPr>
      </p:pic>
    </p:spTree>
    <p:extLst>
      <p:ext uri="{BB962C8B-B14F-4D97-AF65-F5344CB8AC3E}">
        <p14:creationId xmlns:p14="http://schemas.microsoft.com/office/powerpoint/2010/main" val="27863668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646331"/>
          </a:xfrm>
          <a:prstGeom prst="rect">
            <a:avLst/>
          </a:prstGeom>
        </p:spPr>
        <p:txBody>
          <a:bodyPr wrap="square">
            <a:spAutoFit/>
          </a:bodyPr>
          <a:lstStyle/>
          <a:p>
            <a:r>
              <a:rPr lang="en-US" b="1" dirty="0" smtClean="0">
                <a:solidFill>
                  <a:schemeClr val="tx1">
                    <a:lumMod val="65000"/>
                    <a:lumOff val="35000"/>
                  </a:schemeClr>
                </a:solidFill>
              </a:rPr>
              <a:t>Policy for the Integration of a Sustainable Development Perspective into the Processes of the World Heritage Convention (2015)</a:t>
            </a:r>
            <a:endParaRPr lang="en-US" b="1" dirty="0">
              <a:solidFill>
                <a:schemeClr val="tx1">
                  <a:lumMod val="65000"/>
                  <a:lumOff val="35000"/>
                </a:schemeClr>
              </a:solidFill>
            </a:endParaRPr>
          </a:p>
        </p:txBody>
      </p:sp>
      <p:sp>
        <p:nvSpPr>
          <p:cNvPr id="8" name="TextBox 7"/>
          <p:cNvSpPr txBox="1"/>
          <p:nvPr/>
        </p:nvSpPr>
        <p:spPr>
          <a:xfrm>
            <a:off x="636607" y="1156410"/>
            <a:ext cx="3328668" cy="369332"/>
          </a:xfrm>
          <a:prstGeom prst="rect">
            <a:avLst/>
          </a:prstGeom>
          <a:noFill/>
        </p:spPr>
        <p:txBody>
          <a:bodyPr wrap="none" rtlCol="0">
            <a:spAutoFit/>
          </a:bodyPr>
          <a:lstStyle/>
          <a:p>
            <a:pPr marL="285750" indent="-285750">
              <a:buClr>
                <a:schemeClr val="accent5"/>
              </a:buClr>
              <a:buSzPct val="110000"/>
              <a:buFont typeface="Symbol" panose="05050102010706020507" pitchFamily="18" charset="2"/>
              <a:buChar char="·"/>
            </a:pPr>
            <a:r>
              <a:rPr lang="en-GB" b="1" dirty="0" smtClean="0"/>
              <a:t>Inclusive social development</a:t>
            </a:r>
            <a:endParaRPr lang="fr-FR" b="1" dirty="0"/>
          </a:p>
        </p:txBody>
      </p:sp>
      <p:sp>
        <p:nvSpPr>
          <p:cNvPr id="9" name="Rectangle 8"/>
          <p:cNvSpPr/>
          <p:nvPr/>
        </p:nvSpPr>
        <p:spPr>
          <a:xfrm>
            <a:off x="862314" y="1565695"/>
            <a:ext cx="4288420" cy="2031325"/>
          </a:xfrm>
          <a:prstGeom prst="rect">
            <a:avLst/>
          </a:prstGeom>
        </p:spPr>
        <p:txBody>
          <a:bodyPr wrap="square">
            <a:spAutoFit/>
          </a:bodyPr>
          <a:lstStyle/>
          <a:p>
            <a:r>
              <a:rPr lang="en-US" i="1" dirty="0" smtClean="0"/>
              <a:t>States Parties </a:t>
            </a:r>
            <a:r>
              <a:rPr lang="en-US" i="1" dirty="0"/>
              <a:t>should </a:t>
            </a:r>
            <a:r>
              <a:rPr lang="en-US" i="1" dirty="0" smtClean="0"/>
              <a:t>further </a:t>
            </a:r>
            <a:r>
              <a:rPr lang="en-US" i="1" dirty="0" err="1"/>
              <a:t>recognise</a:t>
            </a:r>
            <a:r>
              <a:rPr lang="en-US" i="1" dirty="0"/>
              <a:t> that full inclusion, respect and equity of all stakeholders, including local and concerned communities and indigenous peoples, together with a commitment to gender equality, are a fundamental premise for inclusive social development. </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15546"/>
          <a:stretch/>
        </p:blipFill>
        <p:spPr>
          <a:xfrm>
            <a:off x="4502553" y="2650768"/>
            <a:ext cx="4606724" cy="2657903"/>
          </a:xfrm>
          <a:prstGeom prst="rect">
            <a:avLst/>
          </a:prstGeom>
        </p:spPr>
      </p:pic>
    </p:spTree>
    <p:extLst>
      <p:ext uri="{BB962C8B-B14F-4D97-AF65-F5344CB8AC3E}">
        <p14:creationId xmlns:p14="http://schemas.microsoft.com/office/powerpoint/2010/main" val="367454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646331"/>
          </a:xfrm>
          <a:prstGeom prst="rect">
            <a:avLst/>
          </a:prstGeom>
        </p:spPr>
        <p:txBody>
          <a:bodyPr wrap="square">
            <a:spAutoFit/>
          </a:bodyPr>
          <a:lstStyle/>
          <a:p>
            <a:r>
              <a:rPr lang="en-US" b="1" dirty="0" smtClean="0">
                <a:solidFill>
                  <a:schemeClr val="tx1">
                    <a:lumMod val="65000"/>
                    <a:lumOff val="35000"/>
                  </a:schemeClr>
                </a:solidFill>
              </a:rPr>
              <a:t>Policy for the Integration of a Sustainable Development Perspective into the Processes of the World Heritage Convention (2015)</a:t>
            </a:r>
            <a:endParaRPr lang="en-US" b="1" dirty="0">
              <a:solidFill>
                <a:schemeClr val="tx1">
                  <a:lumMod val="65000"/>
                  <a:lumOff val="35000"/>
                </a:schemeClr>
              </a:solidFill>
            </a:endParaRPr>
          </a:p>
        </p:txBody>
      </p:sp>
      <p:sp>
        <p:nvSpPr>
          <p:cNvPr id="8" name="TextBox 7"/>
          <p:cNvSpPr txBox="1"/>
          <p:nvPr/>
        </p:nvSpPr>
        <p:spPr>
          <a:xfrm>
            <a:off x="636607" y="1156410"/>
            <a:ext cx="3202287" cy="369332"/>
          </a:xfrm>
          <a:prstGeom prst="rect">
            <a:avLst/>
          </a:prstGeom>
          <a:noFill/>
        </p:spPr>
        <p:txBody>
          <a:bodyPr wrap="none" rtlCol="0">
            <a:spAutoFit/>
          </a:bodyPr>
          <a:lstStyle/>
          <a:p>
            <a:pPr marL="285750" indent="-285750">
              <a:buClr>
                <a:schemeClr val="accent5"/>
              </a:buClr>
              <a:buSzPct val="110000"/>
              <a:buFont typeface="Symbol" panose="05050102010706020507" pitchFamily="18" charset="2"/>
              <a:buChar char="·"/>
            </a:pPr>
            <a:r>
              <a:rPr lang="en-GB" b="1" dirty="0" smtClean="0"/>
              <a:t>Inclusive social development</a:t>
            </a:r>
            <a:endParaRPr lang="fr-FR" b="1" dirty="0"/>
          </a:p>
        </p:txBody>
      </p:sp>
      <p:sp>
        <p:nvSpPr>
          <p:cNvPr id="9" name="Rectangle 8"/>
          <p:cNvSpPr/>
          <p:nvPr/>
        </p:nvSpPr>
        <p:spPr>
          <a:xfrm>
            <a:off x="527872" y="1558350"/>
            <a:ext cx="4357868" cy="3185487"/>
          </a:xfrm>
          <a:prstGeom prst="rect">
            <a:avLst/>
          </a:prstGeom>
        </p:spPr>
        <p:txBody>
          <a:bodyPr wrap="square">
            <a:spAutoFit/>
          </a:bodyPr>
          <a:lstStyle/>
          <a:p>
            <a:pPr marL="432000" indent="-432000">
              <a:buClr>
                <a:schemeClr val="accent6">
                  <a:lumMod val="75000"/>
                </a:schemeClr>
              </a:buClr>
              <a:buFont typeface="Calibri" panose="020F0502020204030204" pitchFamily="34" charset="0"/>
              <a:buChar char="→"/>
            </a:pPr>
            <a:r>
              <a:rPr lang="en-US" sz="1700" i="1" dirty="0" smtClean="0"/>
              <a:t>Contributing to inclusion and equity</a:t>
            </a:r>
          </a:p>
          <a:p>
            <a:pPr>
              <a:buClr>
                <a:schemeClr val="accent6">
                  <a:lumMod val="75000"/>
                </a:schemeClr>
              </a:buClr>
            </a:pPr>
            <a:endParaRPr lang="en-US" sz="700" i="1" dirty="0" smtClean="0"/>
          </a:p>
          <a:p>
            <a:pPr marL="432000" indent="-432000">
              <a:buClr>
                <a:schemeClr val="accent6">
                  <a:lumMod val="75000"/>
                </a:schemeClr>
              </a:buClr>
              <a:buFont typeface="Calibri" panose="020F0502020204030204" pitchFamily="34" charset="0"/>
              <a:buChar char="→"/>
            </a:pPr>
            <a:r>
              <a:rPr lang="en-US" sz="1700" i="1" dirty="0" smtClean="0"/>
              <a:t>Enhancing quality of life and well-being</a:t>
            </a:r>
          </a:p>
          <a:p>
            <a:pPr marL="432000" indent="-432000">
              <a:buClr>
                <a:schemeClr val="accent6">
                  <a:lumMod val="75000"/>
                </a:schemeClr>
              </a:buClr>
              <a:buFont typeface="Calibri" panose="020F0502020204030204" pitchFamily="34" charset="0"/>
              <a:buChar char="→"/>
            </a:pPr>
            <a:endParaRPr lang="en-US" sz="700" i="1" dirty="0" smtClean="0"/>
          </a:p>
          <a:p>
            <a:pPr marL="432000" indent="-432000">
              <a:buClr>
                <a:schemeClr val="accent6">
                  <a:lumMod val="75000"/>
                </a:schemeClr>
              </a:buClr>
              <a:buFont typeface="Calibri" panose="020F0502020204030204" pitchFamily="34" charset="0"/>
              <a:buChar char="→"/>
            </a:pPr>
            <a:r>
              <a:rPr lang="en-US" sz="1700" i="1" dirty="0" smtClean="0"/>
              <a:t>Respecting, protecting and promoting human rights</a:t>
            </a:r>
          </a:p>
          <a:p>
            <a:pPr marL="432000" indent="-432000">
              <a:buClr>
                <a:schemeClr val="accent6">
                  <a:lumMod val="75000"/>
                </a:schemeClr>
              </a:buClr>
              <a:buFont typeface="Calibri" panose="020F0502020204030204" pitchFamily="34" charset="0"/>
              <a:buChar char="→"/>
            </a:pPr>
            <a:endParaRPr lang="en-US" sz="700" i="1" dirty="0" smtClean="0"/>
          </a:p>
          <a:p>
            <a:pPr marL="432000" indent="-432000">
              <a:buClr>
                <a:schemeClr val="accent6">
                  <a:lumMod val="75000"/>
                </a:schemeClr>
              </a:buClr>
              <a:buFont typeface="Calibri" panose="020F0502020204030204" pitchFamily="34" charset="0"/>
              <a:buChar char="→"/>
            </a:pPr>
            <a:r>
              <a:rPr lang="en-US" sz="1700" i="1" dirty="0"/>
              <a:t>Respecting, consulting and involving indigenous peoples and local </a:t>
            </a:r>
            <a:r>
              <a:rPr lang="en-US" sz="1700" i="1" dirty="0" smtClean="0"/>
              <a:t>communities</a:t>
            </a:r>
          </a:p>
          <a:p>
            <a:pPr marL="432000" indent="-432000">
              <a:buClr>
                <a:schemeClr val="accent6">
                  <a:lumMod val="75000"/>
                </a:schemeClr>
              </a:buClr>
              <a:buFont typeface="Calibri" panose="020F0502020204030204" pitchFamily="34" charset="0"/>
              <a:buChar char="→"/>
            </a:pPr>
            <a:endParaRPr lang="en-US" sz="700" i="1" dirty="0" smtClean="0"/>
          </a:p>
          <a:p>
            <a:pPr marL="432000" indent="-432000">
              <a:buClr>
                <a:schemeClr val="accent6">
                  <a:lumMod val="75000"/>
                </a:schemeClr>
              </a:buClr>
              <a:buFont typeface="Calibri" panose="020F0502020204030204" pitchFamily="34" charset="0"/>
              <a:buChar char="→"/>
            </a:pPr>
            <a:r>
              <a:rPr lang="fr-FR" sz="1700" i="1" dirty="0" err="1"/>
              <a:t>Achieving</a:t>
            </a:r>
            <a:r>
              <a:rPr lang="fr-FR" sz="1700" i="1" dirty="0"/>
              <a:t> </a:t>
            </a:r>
            <a:r>
              <a:rPr lang="fr-FR" sz="1700" i="1" dirty="0" err="1"/>
              <a:t>gender</a:t>
            </a:r>
            <a:r>
              <a:rPr lang="fr-FR" sz="1700" i="1" dirty="0"/>
              <a:t> </a:t>
            </a:r>
            <a:r>
              <a:rPr lang="fr-FR" sz="1700" i="1" dirty="0" err="1"/>
              <a:t>equality</a:t>
            </a:r>
            <a:endParaRPr lang="en-US" sz="1700" i="1" dirty="0" smtClean="0"/>
          </a:p>
          <a:p>
            <a:endParaRPr lang="en-US" i="1" dirty="0" smtClean="0"/>
          </a:p>
          <a:p>
            <a:endParaRPr lang="en-US" i="1" dirty="0"/>
          </a:p>
          <a:p>
            <a:endParaRPr lang="en-US" i="1" dirty="0" smtClean="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15546"/>
          <a:stretch/>
        </p:blipFill>
        <p:spPr>
          <a:xfrm>
            <a:off x="4502553" y="2650768"/>
            <a:ext cx="4606724" cy="2657903"/>
          </a:xfrm>
          <a:prstGeom prst="rect">
            <a:avLst/>
          </a:prstGeom>
        </p:spPr>
      </p:pic>
    </p:spTree>
    <p:extLst>
      <p:ext uri="{BB962C8B-B14F-4D97-AF65-F5344CB8AC3E}">
        <p14:creationId xmlns:p14="http://schemas.microsoft.com/office/powerpoint/2010/main" val="1774096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646331"/>
          </a:xfrm>
          <a:prstGeom prst="rect">
            <a:avLst/>
          </a:prstGeom>
        </p:spPr>
        <p:txBody>
          <a:bodyPr wrap="square">
            <a:spAutoFit/>
          </a:bodyPr>
          <a:lstStyle/>
          <a:p>
            <a:r>
              <a:rPr lang="en-US" b="1" dirty="0" smtClean="0">
                <a:solidFill>
                  <a:schemeClr val="tx1">
                    <a:lumMod val="65000"/>
                    <a:lumOff val="35000"/>
                  </a:schemeClr>
                </a:solidFill>
              </a:rPr>
              <a:t>Policy for the Integration of a Sustainable Development Perspective into the Processes of the World Heritage Convention (2015)</a:t>
            </a:r>
            <a:endParaRPr lang="en-US" b="1" dirty="0">
              <a:solidFill>
                <a:schemeClr val="tx1">
                  <a:lumMod val="65000"/>
                  <a:lumOff val="35000"/>
                </a:schemeClr>
              </a:solidFill>
            </a:endParaRPr>
          </a:p>
        </p:txBody>
      </p:sp>
      <p:sp>
        <p:nvSpPr>
          <p:cNvPr id="8" name="TextBox 7"/>
          <p:cNvSpPr txBox="1"/>
          <p:nvPr/>
        </p:nvSpPr>
        <p:spPr>
          <a:xfrm>
            <a:off x="636607" y="1156410"/>
            <a:ext cx="3712235" cy="369332"/>
          </a:xfrm>
          <a:prstGeom prst="rect">
            <a:avLst/>
          </a:prstGeom>
          <a:noFill/>
        </p:spPr>
        <p:txBody>
          <a:bodyPr wrap="none" rtlCol="0">
            <a:spAutoFit/>
          </a:bodyPr>
          <a:lstStyle/>
          <a:p>
            <a:pPr marL="285750" indent="-285750">
              <a:buClr>
                <a:schemeClr val="accent5"/>
              </a:buClr>
              <a:buSzPct val="110000"/>
              <a:buFont typeface="Symbol" panose="05050102010706020507" pitchFamily="18" charset="2"/>
              <a:buChar char="·"/>
            </a:pPr>
            <a:r>
              <a:rPr lang="en-GB" b="1" dirty="0" smtClean="0"/>
              <a:t>Inclusive economic </a:t>
            </a:r>
            <a:r>
              <a:rPr lang="en-GB" b="1" dirty="0" err="1" smtClean="0"/>
              <a:t>developement</a:t>
            </a:r>
            <a:endParaRPr lang="fr-FR" b="1" dirty="0"/>
          </a:p>
        </p:txBody>
      </p:sp>
      <p:sp>
        <p:nvSpPr>
          <p:cNvPr id="9" name="Rectangle 8"/>
          <p:cNvSpPr/>
          <p:nvPr/>
        </p:nvSpPr>
        <p:spPr>
          <a:xfrm>
            <a:off x="862314" y="1565695"/>
            <a:ext cx="4357868" cy="1200329"/>
          </a:xfrm>
          <a:prstGeom prst="rect">
            <a:avLst/>
          </a:prstGeom>
        </p:spPr>
        <p:txBody>
          <a:bodyPr wrap="square">
            <a:spAutoFit/>
          </a:bodyPr>
          <a:lstStyle/>
          <a:p>
            <a:pPr algn="just"/>
            <a:r>
              <a:rPr lang="en-US" i="1" dirty="0"/>
              <a:t>World Heritage properties, offer great potential to alleviate poverty and enhance sustainable livelihoods of local communities, including those of marginalized populations. </a:t>
            </a:r>
          </a:p>
        </p:txBody>
      </p:sp>
      <p:pic>
        <p:nvPicPr>
          <p:cNvPr id="3" name="Picture 2"/>
          <p:cNvPicPr>
            <a:picLocks noChangeAspect="1"/>
          </p:cNvPicPr>
          <p:nvPr/>
        </p:nvPicPr>
        <p:blipFill>
          <a:blip r:embed="rId3"/>
          <a:stretch>
            <a:fillRect/>
          </a:stretch>
        </p:blipFill>
        <p:spPr>
          <a:xfrm>
            <a:off x="3067291" y="2332872"/>
            <a:ext cx="6076709" cy="2470741"/>
          </a:xfrm>
          <a:prstGeom prst="rect">
            <a:avLst/>
          </a:prstGeom>
        </p:spPr>
      </p:pic>
    </p:spTree>
    <p:extLst>
      <p:ext uri="{BB962C8B-B14F-4D97-AF65-F5344CB8AC3E}">
        <p14:creationId xmlns:p14="http://schemas.microsoft.com/office/powerpoint/2010/main" val="3828926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646331"/>
          </a:xfrm>
          <a:prstGeom prst="rect">
            <a:avLst/>
          </a:prstGeom>
        </p:spPr>
        <p:txBody>
          <a:bodyPr wrap="square">
            <a:spAutoFit/>
          </a:bodyPr>
          <a:lstStyle/>
          <a:p>
            <a:r>
              <a:rPr lang="en-US" b="1" dirty="0" smtClean="0">
                <a:solidFill>
                  <a:schemeClr val="tx1">
                    <a:lumMod val="65000"/>
                    <a:lumOff val="35000"/>
                  </a:schemeClr>
                </a:solidFill>
              </a:rPr>
              <a:t>Policy for the Integration of a Sustainable Development Perspective into the Processes of the World Heritage Convention (2015)</a:t>
            </a:r>
            <a:endParaRPr lang="en-US" b="1" dirty="0">
              <a:solidFill>
                <a:schemeClr val="tx1">
                  <a:lumMod val="65000"/>
                  <a:lumOff val="35000"/>
                </a:schemeClr>
              </a:solidFill>
            </a:endParaRPr>
          </a:p>
        </p:txBody>
      </p:sp>
      <p:sp>
        <p:nvSpPr>
          <p:cNvPr id="8" name="TextBox 7"/>
          <p:cNvSpPr txBox="1"/>
          <p:nvPr/>
        </p:nvSpPr>
        <p:spPr>
          <a:xfrm>
            <a:off x="636607" y="1156410"/>
            <a:ext cx="3712235" cy="369332"/>
          </a:xfrm>
          <a:prstGeom prst="rect">
            <a:avLst/>
          </a:prstGeom>
          <a:noFill/>
        </p:spPr>
        <p:txBody>
          <a:bodyPr wrap="none" rtlCol="0">
            <a:spAutoFit/>
          </a:bodyPr>
          <a:lstStyle/>
          <a:p>
            <a:pPr marL="285750" indent="-285750">
              <a:buClr>
                <a:schemeClr val="accent5"/>
              </a:buClr>
              <a:buSzPct val="110000"/>
              <a:buFont typeface="Symbol" panose="05050102010706020507" pitchFamily="18" charset="2"/>
              <a:buChar char="·"/>
            </a:pPr>
            <a:r>
              <a:rPr lang="en-GB" b="1" dirty="0" smtClean="0"/>
              <a:t>Inclusive economic development</a:t>
            </a:r>
            <a:endParaRPr lang="fr-FR" b="1" dirty="0"/>
          </a:p>
        </p:txBody>
      </p:sp>
      <p:sp>
        <p:nvSpPr>
          <p:cNvPr id="9" name="Rectangle 8"/>
          <p:cNvSpPr/>
          <p:nvPr/>
        </p:nvSpPr>
        <p:spPr>
          <a:xfrm>
            <a:off x="862313" y="1565695"/>
            <a:ext cx="5897301" cy="1754326"/>
          </a:xfrm>
          <a:prstGeom prst="rect">
            <a:avLst/>
          </a:prstGeom>
        </p:spPr>
        <p:txBody>
          <a:bodyPr wrap="square">
            <a:spAutoFit/>
          </a:bodyPr>
          <a:lstStyle/>
          <a:p>
            <a:pPr algn="just"/>
            <a:r>
              <a:rPr lang="en-US" i="1" dirty="0"/>
              <a:t>As an indispensable requirement for sustainable development and the well-being of present and future generations, the Convention gears to contribute to promoting sustainable forms of inclusive and equitable economic development, productive and decent employment and income-generating activities for </a:t>
            </a:r>
            <a:r>
              <a:rPr lang="en-US" i="1" dirty="0" smtClean="0"/>
              <a:t>all.</a:t>
            </a:r>
            <a:endParaRPr lang="en-US" i="1" dirty="0"/>
          </a:p>
        </p:txBody>
      </p:sp>
      <p:pic>
        <p:nvPicPr>
          <p:cNvPr id="6" name="Picture 5"/>
          <p:cNvPicPr>
            <a:picLocks noChangeAspect="1"/>
          </p:cNvPicPr>
          <p:nvPr/>
        </p:nvPicPr>
        <p:blipFill>
          <a:blip r:embed="rId3"/>
          <a:stretch>
            <a:fillRect/>
          </a:stretch>
        </p:blipFill>
        <p:spPr>
          <a:xfrm>
            <a:off x="3067291" y="2332872"/>
            <a:ext cx="6076709" cy="2470741"/>
          </a:xfrm>
          <a:prstGeom prst="rect">
            <a:avLst/>
          </a:prstGeom>
        </p:spPr>
      </p:pic>
    </p:spTree>
    <p:extLst>
      <p:ext uri="{BB962C8B-B14F-4D97-AF65-F5344CB8AC3E}">
        <p14:creationId xmlns:p14="http://schemas.microsoft.com/office/powerpoint/2010/main" val="30394348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646331"/>
          </a:xfrm>
          <a:prstGeom prst="rect">
            <a:avLst/>
          </a:prstGeom>
        </p:spPr>
        <p:txBody>
          <a:bodyPr wrap="square">
            <a:spAutoFit/>
          </a:bodyPr>
          <a:lstStyle/>
          <a:p>
            <a:r>
              <a:rPr lang="en-US" b="1" dirty="0" smtClean="0">
                <a:solidFill>
                  <a:schemeClr val="tx1">
                    <a:lumMod val="65000"/>
                    <a:lumOff val="35000"/>
                  </a:schemeClr>
                </a:solidFill>
              </a:rPr>
              <a:t>Policy for the Integration of a Sustainable Development Perspective into the Processes of the World Heritage Convention (2015)</a:t>
            </a:r>
            <a:endParaRPr lang="en-US" b="1" dirty="0">
              <a:solidFill>
                <a:schemeClr val="tx1">
                  <a:lumMod val="65000"/>
                  <a:lumOff val="35000"/>
                </a:schemeClr>
              </a:solidFill>
            </a:endParaRPr>
          </a:p>
        </p:txBody>
      </p:sp>
      <p:sp>
        <p:nvSpPr>
          <p:cNvPr id="8" name="TextBox 7"/>
          <p:cNvSpPr txBox="1"/>
          <p:nvPr/>
        </p:nvSpPr>
        <p:spPr>
          <a:xfrm>
            <a:off x="636607" y="1156410"/>
            <a:ext cx="3712235" cy="369332"/>
          </a:xfrm>
          <a:prstGeom prst="rect">
            <a:avLst/>
          </a:prstGeom>
          <a:noFill/>
        </p:spPr>
        <p:txBody>
          <a:bodyPr wrap="none" rtlCol="0">
            <a:spAutoFit/>
          </a:bodyPr>
          <a:lstStyle/>
          <a:p>
            <a:pPr marL="285750" indent="-285750">
              <a:buClr>
                <a:schemeClr val="accent5"/>
              </a:buClr>
              <a:buSzPct val="110000"/>
              <a:buFont typeface="Symbol" panose="05050102010706020507" pitchFamily="18" charset="2"/>
              <a:buChar char="·"/>
            </a:pPr>
            <a:r>
              <a:rPr lang="en-GB" b="1" dirty="0" smtClean="0"/>
              <a:t>Inclusive economic development</a:t>
            </a:r>
            <a:endParaRPr lang="fr-FR" b="1" dirty="0"/>
          </a:p>
        </p:txBody>
      </p:sp>
      <p:pic>
        <p:nvPicPr>
          <p:cNvPr id="6" name="Picture 5"/>
          <p:cNvPicPr>
            <a:picLocks noChangeAspect="1"/>
          </p:cNvPicPr>
          <p:nvPr/>
        </p:nvPicPr>
        <p:blipFill>
          <a:blip r:embed="rId3"/>
          <a:stretch>
            <a:fillRect/>
          </a:stretch>
        </p:blipFill>
        <p:spPr>
          <a:xfrm>
            <a:off x="3067291" y="2332872"/>
            <a:ext cx="6076709" cy="2470741"/>
          </a:xfrm>
          <a:prstGeom prst="rect">
            <a:avLst/>
          </a:prstGeom>
        </p:spPr>
      </p:pic>
      <p:sp>
        <p:nvSpPr>
          <p:cNvPr id="10" name="Rectangle 9"/>
          <p:cNvSpPr/>
          <p:nvPr/>
        </p:nvSpPr>
        <p:spPr>
          <a:xfrm>
            <a:off x="527872" y="1558350"/>
            <a:ext cx="4357868" cy="2400657"/>
          </a:xfrm>
          <a:prstGeom prst="rect">
            <a:avLst/>
          </a:prstGeom>
        </p:spPr>
        <p:txBody>
          <a:bodyPr wrap="square">
            <a:spAutoFit/>
          </a:bodyPr>
          <a:lstStyle/>
          <a:p>
            <a:pPr marL="432000" indent="-432000">
              <a:buClr>
                <a:schemeClr val="accent6">
                  <a:lumMod val="75000"/>
                </a:schemeClr>
              </a:buClr>
              <a:buFont typeface="Calibri" panose="020F0502020204030204" pitchFamily="34" charset="0"/>
              <a:buChar char="→"/>
            </a:pPr>
            <a:r>
              <a:rPr lang="en-US" sz="1700" i="1" dirty="0"/>
              <a:t>Ensuring growth, employment, income and </a:t>
            </a:r>
            <a:r>
              <a:rPr lang="en-US" sz="1700" i="1" dirty="0" smtClean="0"/>
              <a:t>livelihoods</a:t>
            </a:r>
          </a:p>
          <a:p>
            <a:pPr marL="432000" indent="-432000">
              <a:buClr>
                <a:schemeClr val="accent6">
                  <a:lumMod val="75000"/>
                </a:schemeClr>
              </a:buClr>
              <a:buFont typeface="Calibri" panose="020F0502020204030204" pitchFamily="34" charset="0"/>
              <a:buChar char="→"/>
            </a:pPr>
            <a:endParaRPr lang="en-US" sz="700" i="1" dirty="0" smtClean="0"/>
          </a:p>
          <a:p>
            <a:pPr marL="432000" indent="-432000">
              <a:buClr>
                <a:schemeClr val="accent6">
                  <a:lumMod val="75000"/>
                </a:schemeClr>
              </a:buClr>
              <a:buFont typeface="Calibri" panose="020F0502020204030204" pitchFamily="34" charset="0"/>
              <a:buChar char="→"/>
            </a:pPr>
            <a:r>
              <a:rPr lang="en-US" sz="1700" i="1" dirty="0"/>
              <a:t>Promoting economic investment and quality </a:t>
            </a:r>
            <a:r>
              <a:rPr lang="en-US" sz="1700" i="1" dirty="0" smtClean="0"/>
              <a:t>tourism</a:t>
            </a:r>
          </a:p>
          <a:p>
            <a:pPr marL="432000" indent="-432000">
              <a:buClr>
                <a:schemeClr val="accent6">
                  <a:lumMod val="75000"/>
                </a:schemeClr>
              </a:buClr>
              <a:buFont typeface="Calibri" panose="020F0502020204030204" pitchFamily="34" charset="0"/>
              <a:buChar char="→"/>
            </a:pPr>
            <a:endParaRPr lang="en-US" sz="700" i="1" dirty="0" smtClean="0"/>
          </a:p>
          <a:p>
            <a:pPr marL="432000" indent="-432000">
              <a:buClr>
                <a:schemeClr val="accent6">
                  <a:lumMod val="75000"/>
                </a:schemeClr>
              </a:buClr>
              <a:buFont typeface="Calibri" panose="020F0502020204030204" pitchFamily="34" charset="0"/>
              <a:buChar char="→"/>
            </a:pPr>
            <a:r>
              <a:rPr lang="en-US" sz="1600" i="1" dirty="0"/>
              <a:t>Strengthening capacity-building, innovation and local </a:t>
            </a:r>
            <a:r>
              <a:rPr lang="en-US" sz="1600" i="1" dirty="0" smtClean="0"/>
              <a:t>entrepreneurship</a:t>
            </a:r>
            <a:endParaRPr lang="en-US" i="1" dirty="0" smtClean="0"/>
          </a:p>
          <a:p>
            <a:endParaRPr lang="en-US" i="1" dirty="0"/>
          </a:p>
          <a:p>
            <a:endParaRPr lang="en-US" i="1" dirty="0" smtClean="0"/>
          </a:p>
        </p:txBody>
      </p:sp>
    </p:spTree>
    <p:extLst>
      <p:ext uri="{BB962C8B-B14F-4D97-AF65-F5344CB8AC3E}">
        <p14:creationId xmlns:p14="http://schemas.microsoft.com/office/powerpoint/2010/main" val="31865534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646331"/>
          </a:xfrm>
          <a:prstGeom prst="rect">
            <a:avLst/>
          </a:prstGeom>
        </p:spPr>
        <p:txBody>
          <a:bodyPr wrap="square">
            <a:spAutoFit/>
          </a:bodyPr>
          <a:lstStyle/>
          <a:p>
            <a:r>
              <a:rPr lang="en-US" b="1" dirty="0" smtClean="0">
                <a:solidFill>
                  <a:schemeClr val="tx1">
                    <a:lumMod val="65000"/>
                    <a:lumOff val="35000"/>
                  </a:schemeClr>
                </a:solidFill>
              </a:rPr>
              <a:t>Policy for the Integration of a Sustainable Development Perspective into the Processes of the World Heritage Convention (2015)</a:t>
            </a:r>
            <a:endParaRPr lang="en-US" b="1" dirty="0">
              <a:solidFill>
                <a:schemeClr val="tx1">
                  <a:lumMod val="65000"/>
                  <a:lumOff val="35000"/>
                </a:schemeClr>
              </a:solidFill>
            </a:endParaRPr>
          </a:p>
        </p:txBody>
      </p:sp>
      <p:sp>
        <p:nvSpPr>
          <p:cNvPr id="8" name="TextBox 7"/>
          <p:cNvSpPr txBox="1"/>
          <p:nvPr/>
        </p:nvSpPr>
        <p:spPr>
          <a:xfrm>
            <a:off x="636607" y="1156410"/>
            <a:ext cx="2899961" cy="369332"/>
          </a:xfrm>
          <a:prstGeom prst="rect">
            <a:avLst/>
          </a:prstGeom>
          <a:noFill/>
        </p:spPr>
        <p:txBody>
          <a:bodyPr wrap="none" rtlCol="0">
            <a:spAutoFit/>
          </a:bodyPr>
          <a:lstStyle/>
          <a:p>
            <a:pPr>
              <a:buClr>
                <a:schemeClr val="accent5"/>
              </a:buClr>
              <a:buSzPct val="110000"/>
            </a:pPr>
            <a:r>
              <a:rPr lang="en-GB" b="1" dirty="0" smtClean="0"/>
              <a:t>Fostering peace and security</a:t>
            </a:r>
            <a:endParaRPr lang="fr-FR" b="1" dirty="0"/>
          </a:p>
        </p:txBody>
      </p:sp>
      <p:sp>
        <p:nvSpPr>
          <p:cNvPr id="10" name="Rectangle 9"/>
          <p:cNvSpPr/>
          <p:nvPr/>
        </p:nvSpPr>
        <p:spPr>
          <a:xfrm>
            <a:off x="527872" y="1558350"/>
            <a:ext cx="6949374" cy="1785104"/>
          </a:xfrm>
          <a:prstGeom prst="rect">
            <a:avLst/>
          </a:prstGeom>
        </p:spPr>
        <p:txBody>
          <a:bodyPr wrap="square">
            <a:spAutoFit/>
          </a:bodyPr>
          <a:lstStyle/>
          <a:p>
            <a:pPr marL="432000" indent="-432000">
              <a:buClr>
                <a:schemeClr val="accent6">
                  <a:lumMod val="75000"/>
                </a:schemeClr>
              </a:buClr>
              <a:buFont typeface="Calibri" panose="020F0502020204030204" pitchFamily="34" charset="0"/>
              <a:buChar char="→"/>
            </a:pPr>
            <a:r>
              <a:rPr lang="en-US" sz="1700" i="1" dirty="0"/>
              <a:t>Ensuring conflict </a:t>
            </a:r>
            <a:r>
              <a:rPr lang="en-US" sz="1700" i="1" dirty="0" smtClean="0"/>
              <a:t>prevention</a:t>
            </a:r>
          </a:p>
          <a:p>
            <a:pPr marL="432000" indent="-432000">
              <a:buClr>
                <a:schemeClr val="accent6">
                  <a:lumMod val="75000"/>
                </a:schemeClr>
              </a:buClr>
              <a:buFont typeface="Calibri" panose="020F0502020204030204" pitchFamily="34" charset="0"/>
              <a:buChar char="→"/>
            </a:pPr>
            <a:endParaRPr lang="en-US" sz="700" i="1" dirty="0" smtClean="0"/>
          </a:p>
          <a:p>
            <a:pPr marL="432000" indent="-432000">
              <a:buClr>
                <a:schemeClr val="accent6">
                  <a:lumMod val="75000"/>
                </a:schemeClr>
              </a:buClr>
              <a:buFont typeface="Calibri" panose="020F0502020204030204" pitchFamily="34" charset="0"/>
              <a:buChar char="→"/>
            </a:pPr>
            <a:r>
              <a:rPr lang="en-US" sz="1700" i="1" dirty="0"/>
              <a:t>Protecting heritage during </a:t>
            </a:r>
            <a:r>
              <a:rPr lang="en-US" sz="1700" i="1" dirty="0" smtClean="0"/>
              <a:t>conflict</a:t>
            </a:r>
          </a:p>
          <a:p>
            <a:pPr marL="432000" indent="-432000">
              <a:buClr>
                <a:schemeClr val="accent6">
                  <a:lumMod val="75000"/>
                </a:schemeClr>
              </a:buClr>
              <a:buFont typeface="Calibri" panose="020F0502020204030204" pitchFamily="34" charset="0"/>
              <a:buChar char="→"/>
            </a:pPr>
            <a:endParaRPr lang="en-US" sz="700" i="1" dirty="0" smtClean="0"/>
          </a:p>
          <a:p>
            <a:pPr marL="432000" indent="-432000">
              <a:buClr>
                <a:schemeClr val="accent6">
                  <a:lumMod val="75000"/>
                </a:schemeClr>
              </a:buClr>
              <a:buFont typeface="Calibri" panose="020F0502020204030204" pitchFamily="34" charset="0"/>
              <a:buChar char="→"/>
            </a:pPr>
            <a:r>
              <a:rPr lang="en-US" sz="1600" i="1" dirty="0"/>
              <a:t>Promoting conflict resolution </a:t>
            </a:r>
            <a:endParaRPr lang="en-US" sz="1600" i="1" dirty="0" smtClean="0"/>
          </a:p>
          <a:p>
            <a:pPr marL="432000" indent="-432000">
              <a:buClr>
                <a:schemeClr val="accent6">
                  <a:lumMod val="75000"/>
                </a:schemeClr>
              </a:buClr>
              <a:buFont typeface="Calibri" panose="020F0502020204030204" pitchFamily="34" charset="0"/>
              <a:buChar char="→"/>
            </a:pPr>
            <a:endParaRPr lang="en-US" sz="700" i="1" dirty="0" smtClean="0"/>
          </a:p>
          <a:p>
            <a:pPr marL="432000" indent="-432000">
              <a:buClr>
                <a:schemeClr val="accent6">
                  <a:lumMod val="75000"/>
                </a:schemeClr>
              </a:buClr>
              <a:buFont typeface="Calibri" panose="020F0502020204030204" pitchFamily="34" charset="0"/>
              <a:buChar char="→"/>
            </a:pPr>
            <a:r>
              <a:rPr lang="en-US" sz="1600" i="1" dirty="0"/>
              <a:t>Contributing to post-conflict </a:t>
            </a:r>
            <a:r>
              <a:rPr lang="en-US" sz="1600" i="1" dirty="0" smtClean="0"/>
              <a:t>recovery</a:t>
            </a:r>
          </a:p>
          <a:p>
            <a:pPr marL="432000" indent="-432000">
              <a:buClr>
                <a:schemeClr val="accent6">
                  <a:lumMod val="75000"/>
                </a:schemeClr>
              </a:buClr>
              <a:buFont typeface="Calibri" panose="020F0502020204030204" pitchFamily="34" charset="0"/>
              <a:buChar char="→"/>
            </a:pPr>
            <a:endParaRPr lang="en-US" sz="1600" i="1" dirty="0"/>
          </a:p>
          <a:p>
            <a:pPr marL="432000" indent="-432000">
              <a:buClr>
                <a:schemeClr val="accent6">
                  <a:lumMod val="75000"/>
                </a:schemeClr>
              </a:buClr>
              <a:buFont typeface="Calibri" panose="020F0502020204030204" pitchFamily="34" charset="0"/>
              <a:buChar char="→"/>
            </a:pPr>
            <a:endParaRPr lang="en-US" sz="7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6350" y="2909559"/>
            <a:ext cx="6163198" cy="2002185"/>
          </a:xfrm>
          <a:prstGeom prst="rect">
            <a:avLst/>
          </a:prstGeom>
        </p:spPr>
      </p:pic>
    </p:spTree>
    <p:extLst>
      <p:ext uri="{BB962C8B-B14F-4D97-AF65-F5344CB8AC3E}">
        <p14:creationId xmlns:p14="http://schemas.microsoft.com/office/powerpoint/2010/main" val="4181355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p:nvPr/>
        </p:nvSpPr>
        <p:spPr>
          <a:xfrm>
            <a:off x="-12432" y="195488"/>
            <a:ext cx="2950032" cy="400110"/>
          </a:xfrm>
          <a:prstGeom prst="rect">
            <a:avLst/>
          </a:prstGeom>
          <a:solidFill>
            <a:schemeClr val="bg2">
              <a:lumMod val="50000"/>
            </a:schemeClr>
          </a:solidFill>
        </p:spPr>
        <p:txBody>
          <a:bodyPr wrap="square">
            <a:spAutoFit/>
          </a:bodyPr>
          <a:lstStyle/>
          <a:p>
            <a:pPr marL="627063" indent="1588"/>
            <a:r>
              <a:rPr lang="fr-FR" sz="2000" dirty="0" smtClean="0">
                <a:solidFill>
                  <a:schemeClr val="bg1"/>
                </a:solidFill>
                <a:latin typeface="+mj-lt"/>
                <a:ea typeface="Calibri" panose="020F0502020204030204" pitchFamily="34" charset="0"/>
                <a:cs typeface="Arial" panose="020B0604020202020204" pitchFamily="34" charset="0"/>
              </a:rPr>
              <a:t>Module </a:t>
            </a:r>
            <a:r>
              <a:rPr lang="fr-FR" sz="2000" dirty="0" err="1" smtClean="0">
                <a:solidFill>
                  <a:schemeClr val="bg1"/>
                </a:solidFill>
                <a:latin typeface="+mj-lt"/>
                <a:ea typeface="Calibri" panose="020F0502020204030204" pitchFamily="34" charset="0"/>
                <a:cs typeface="Arial" panose="020B0604020202020204" pitchFamily="34" charset="0"/>
              </a:rPr>
              <a:t>outline</a:t>
            </a:r>
            <a:endParaRPr lang="en-US" sz="2000" dirty="0">
              <a:solidFill>
                <a:schemeClr val="bg1"/>
              </a:solidFill>
              <a:latin typeface="+mj-lt"/>
              <a:ea typeface="Calibri" panose="020F0502020204030204" pitchFamily="34" charset="0"/>
              <a:cs typeface="Arial" panose="020B0604020202020204" pitchFamily="34" charset="0"/>
            </a:endParaRPr>
          </a:p>
        </p:txBody>
      </p:sp>
      <p:sp>
        <p:nvSpPr>
          <p:cNvPr id="4" name="CasellaDiTesto 1"/>
          <p:cNvSpPr txBox="1"/>
          <p:nvPr/>
        </p:nvSpPr>
        <p:spPr>
          <a:xfrm>
            <a:off x="651970" y="849476"/>
            <a:ext cx="7901629" cy="4154984"/>
          </a:xfrm>
          <a:prstGeom prst="rect">
            <a:avLst/>
          </a:prstGeom>
          <a:noFill/>
          <a:ln>
            <a:noFill/>
          </a:ln>
        </p:spPr>
        <p:txBody>
          <a:bodyPr wrap="square" rtlCol="0">
            <a:spAutoFit/>
          </a:bodyPr>
          <a:lstStyle/>
          <a:p>
            <a:pPr marL="342900" indent="-342900">
              <a:buClr>
                <a:schemeClr val="tx1">
                  <a:lumMod val="65000"/>
                  <a:lumOff val="35000"/>
                </a:schemeClr>
              </a:buClr>
              <a:buSzPct val="120000"/>
              <a:buFont typeface="+mj-lt"/>
              <a:buAutoNum type="arabicPeriod"/>
            </a:pPr>
            <a:r>
              <a:rPr lang="en-GB" sz="1600" b="1" dirty="0" smtClean="0">
                <a:solidFill>
                  <a:schemeClr val="bg2">
                    <a:lumMod val="25000"/>
                  </a:schemeClr>
                </a:solidFill>
                <a:latin typeface="Calibri Light" panose="020F0302020204030204" pitchFamily="34" charset="0"/>
                <a:cs typeface="Calibri Light" panose="020F0302020204030204" pitchFamily="34" charset="0"/>
              </a:rPr>
              <a:t>The 2030 </a:t>
            </a:r>
            <a:r>
              <a:rPr lang="en-GB" sz="1600" b="1" dirty="0">
                <a:solidFill>
                  <a:schemeClr val="bg2">
                    <a:lumMod val="25000"/>
                  </a:schemeClr>
                </a:solidFill>
                <a:latin typeface="Calibri Light" panose="020F0302020204030204" pitchFamily="34" charset="0"/>
                <a:cs typeface="Calibri Light" panose="020F0302020204030204" pitchFamily="34" charset="0"/>
              </a:rPr>
              <a:t>Agenda for Sustainable Development </a:t>
            </a:r>
            <a:endParaRPr lang="en-GB" sz="1600" b="1" dirty="0" smtClean="0">
              <a:solidFill>
                <a:schemeClr val="bg2">
                  <a:lumMod val="25000"/>
                </a:schemeClr>
              </a:solidFill>
              <a:latin typeface="Calibri Light" panose="020F0302020204030204" pitchFamily="34" charset="0"/>
              <a:cs typeface="Calibri Light" panose="020F0302020204030204" pitchFamily="34" charset="0"/>
            </a:endParaRPr>
          </a:p>
          <a:p>
            <a:pPr marL="444500" lvl="3">
              <a:buClr>
                <a:schemeClr val="accent6">
                  <a:lumMod val="50000"/>
                </a:schemeClr>
              </a:buClr>
              <a:buSzPct val="125000"/>
            </a:pPr>
            <a:r>
              <a:rPr lang="en-GB" sz="1600" dirty="0" smtClean="0">
                <a:solidFill>
                  <a:schemeClr val="bg2">
                    <a:lumMod val="25000"/>
                  </a:schemeClr>
                </a:solidFill>
                <a:latin typeface="Calibri Light" panose="020F0302020204030204" pitchFamily="34" charset="0"/>
                <a:cs typeface="Calibri Light" panose="020F0302020204030204" pitchFamily="34" charset="0"/>
              </a:rPr>
              <a:t>Key Information</a:t>
            </a:r>
            <a:br>
              <a:rPr lang="en-GB" sz="1600" dirty="0" smtClean="0">
                <a:solidFill>
                  <a:schemeClr val="bg2">
                    <a:lumMod val="25000"/>
                  </a:schemeClr>
                </a:solidFill>
                <a:latin typeface="Calibri Light" panose="020F0302020204030204" pitchFamily="34" charset="0"/>
                <a:cs typeface="Calibri Light" panose="020F0302020204030204" pitchFamily="34" charset="0"/>
              </a:rPr>
            </a:br>
            <a:r>
              <a:rPr lang="en-GB" sz="200" dirty="0" smtClean="0">
                <a:solidFill>
                  <a:schemeClr val="bg2">
                    <a:lumMod val="25000"/>
                  </a:schemeClr>
                </a:solidFill>
                <a:latin typeface="Calibri Light" panose="020F0302020204030204" pitchFamily="34" charset="0"/>
                <a:cs typeface="Calibri Light" panose="020F0302020204030204" pitchFamily="34" charset="0"/>
              </a:rPr>
              <a:t> </a:t>
            </a:r>
            <a:r>
              <a:rPr lang="en-GB" sz="800" dirty="0" smtClean="0">
                <a:solidFill>
                  <a:schemeClr val="bg2">
                    <a:lumMod val="25000"/>
                  </a:schemeClr>
                </a:solidFill>
                <a:latin typeface="Calibri Light" panose="020F0302020204030204" pitchFamily="34" charset="0"/>
                <a:cs typeface="Calibri Light" panose="020F0302020204030204" pitchFamily="34" charset="0"/>
              </a:rPr>
              <a:t> </a:t>
            </a:r>
            <a:endParaRPr lang="en-GB" sz="1400" dirty="0" smtClean="0">
              <a:solidFill>
                <a:schemeClr val="bg2">
                  <a:lumMod val="25000"/>
                </a:schemeClr>
              </a:solidFill>
              <a:latin typeface="Calibri Light" panose="020F0302020204030204" pitchFamily="34" charset="0"/>
              <a:cs typeface="Calibri Light" panose="020F0302020204030204" pitchFamily="34" charset="0"/>
            </a:endParaRPr>
          </a:p>
          <a:p>
            <a:pPr marL="342900" indent="-342900">
              <a:buClr>
                <a:schemeClr val="tx1">
                  <a:lumMod val="65000"/>
                  <a:lumOff val="35000"/>
                </a:schemeClr>
              </a:buClr>
              <a:buSzPct val="120000"/>
              <a:buFont typeface="+mj-lt"/>
              <a:buAutoNum type="arabicPeriod"/>
            </a:pPr>
            <a:r>
              <a:rPr lang="en-GB" sz="1600" b="1" dirty="0" smtClean="0">
                <a:solidFill>
                  <a:schemeClr val="bg2">
                    <a:lumMod val="25000"/>
                  </a:schemeClr>
                </a:solidFill>
                <a:latin typeface="Calibri Light" panose="020F0302020204030204" pitchFamily="34" charset="0"/>
                <a:cs typeface="Calibri Light" panose="020F0302020204030204" pitchFamily="34" charset="0"/>
              </a:rPr>
              <a:t>World Heritage and Sustainable Development</a:t>
            </a:r>
          </a:p>
          <a:p>
            <a:pPr marL="625475" lvl="3" indent="-266700">
              <a:lnSpc>
                <a:spcPct val="150000"/>
              </a:lnSpc>
              <a:buClr>
                <a:schemeClr val="accent1"/>
              </a:buClr>
              <a:buSzPct val="118000"/>
              <a:buFont typeface="Calibri" panose="020F0502020204030204" pitchFamily="34" charset="0"/>
              <a:buChar char="●"/>
            </a:pPr>
            <a:r>
              <a:rPr lang="it-IT" sz="1600" dirty="0">
                <a:solidFill>
                  <a:schemeClr val="bg2">
                    <a:lumMod val="25000"/>
                  </a:schemeClr>
                </a:solidFill>
                <a:latin typeface="Calibri Light" panose="020F0302020204030204" pitchFamily="34" charset="0"/>
                <a:cs typeface="Calibri Light" panose="020F0302020204030204" pitchFamily="34" charset="0"/>
              </a:rPr>
              <a:t>WH-SD </a:t>
            </a:r>
            <a:r>
              <a:rPr lang="it-IT" sz="1600" dirty="0" smtClean="0">
                <a:solidFill>
                  <a:schemeClr val="bg2">
                    <a:lumMod val="25000"/>
                  </a:schemeClr>
                </a:solidFill>
                <a:latin typeface="Calibri Light" panose="020F0302020204030204" pitchFamily="34" charset="0"/>
                <a:cs typeface="Calibri Light" panose="020F0302020204030204" pitchFamily="34" charset="0"/>
              </a:rPr>
              <a:t>Policy</a:t>
            </a:r>
          </a:p>
          <a:p>
            <a:pPr marL="625475" lvl="3" indent="-266700">
              <a:lnSpc>
                <a:spcPct val="150000"/>
              </a:lnSpc>
              <a:buClr>
                <a:schemeClr val="accent1"/>
              </a:buClr>
              <a:buSzPct val="118000"/>
              <a:buFont typeface="Calibri" panose="020F0502020204030204" pitchFamily="34" charset="0"/>
              <a:buChar char="●"/>
            </a:pPr>
            <a:r>
              <a:rPr lang="it-IT" sz="1600" dirty="0" err="1">
                <a:solidFill>
                  <a:schemeClr val="bg2">
                    <a:lumMod val="25000"/>
                  </a:schemeClr>
                </a:solidFill>
                <a:latin typeface="Calibri Light" panose="020F0302020204030204" pitchFamily="34" charset="0"/>
                <a:cs typeface="Calibri Light" panose="020F0302020204030204" pitchFamily="34" charset="0"/>
              </a:rPr>
              <a:t>Contribution</a:t>
            </a:r>
            <a:r>
              <a:rPr lang="it-IT" sz="1600" dirty="0">
                <a:solidFill>
                  <a:schemeClr val="bg2">
                    <a:lumMod val="25000"/>
                  </a:schemeClr>
                </a:solidFill>
                <a:latin typeface="Calibri Light" panose="020F0302020204030204" pitchFamily="34" charset="0"/>
                <a:cs typeface="Calibri Light" panose="020F0302020204030204" pitchFamily="34" charset="0"/>
              </a:rPr>
              <a:t> of the</a:t>
            </a:r>
            <a:r>
              <a:rPr lang="it-IT" sz="1600" i="1" dirty="0">
                <a:solidFill>
                  <a:schemeClr val="bg2">
                    <a:lumMod val="25000"/>
                  </a:schemeClr>
                </a:solidFill>
                <a:latin typeface="Calibri Light" panose="020F0302020204030204" pitchFamily="34" charset="0"/>
                <a:cs typeface="Calibri Light" panose="020F0302020204030204" pitchFamily="34" charset="0"/>
              </a:rPr>
              <a:t> World </a:t>
            </a:r>
            <a:r>
              <a:rPr lang="it-IT" sz="1600" i="1" dirty="0" smtClean="0">
                <a:solidFill>
                  <a:schemeClr val="bg2">
                    <a:lumMod val="25000"/>
                  </a:schemeClr>
                </a:solidFill>
                <a:latin typeface="Calibri Light" panose="020F0302020204030204" pitchFamily="34" charset="0"/>
                <a:cs typeface="Calibri Light" panose="020F0302020204030204" pitchFamily="34" charset="0"/>
              </a:rPr>
              <a:t>Heritage Convention </a:t>
            </a:r>
            <a:r>
              <a:rPr lang="it-IT" sz="1600" dirty="0">
                <a:solidFill>
                  <a:schemeClr val="bg2">
                    <a:lumMod val="25000"/>
                  </a:schemeClr>
                </a:solidFill>
                <a:latin typeface="Calibri Light" panose="020F0302020204030204" pitchFamily="34" charset="0"/>
                <a:cs typeface="Calibri Light" panose="020F0302020204030204" pitchFamily="34" charset="0"/>
              </a:rPr>
              <a:t>to </a:t>
            </a:r>
            <a:r>
              <a:rPr lang="it-IT" sz="1600" dirty="0" err="1">
                <a:solidFill>
                  <a:schemeClr val="bg2">
                    <a:lumMod val="25000"/>
                  </a:schemeClr>
                </a:solidFill>
                <a:latin typeface="Calibri Light" panose="020F0302020204030204" pitchFamily="34" charset="0"/>
                <a:cs typeface="Calibri Light" panose="020F0302020204030204" pitchFamily="34" charset="0"/>
              </a:rPr>
              <a:t>Sustainable</a:t>
            </a:r>
            <a:r>
              <a:rPr lang="it-IT" sz="1600" dirty="0">
                <a:solidFill>
                  <a:schemeClr val="bg2">
                    <a:lumMod val="25000"/>
                  </a:schemeClr>
                </a:solidFill>
                <a:latin typeface="Calibri Light" panose="020F0302020204030204" pitchFamily="34" charset="0"/>
                <a:cs typeface="Calibri Light" panose="020F0302020204030204" pitchFamily="34" charset="0"/>
              </a:rPr>
              <a:t> </a:t>
            </a:r>
            <a:r>
              <a:rPr lang="it-IT" sz="1600" dirty="0" smtClean="0">
                <a:solidFill>
                  <a:schemeClr val="bg2">
                    <a:lumMod val="25000"/>
                  </a:schemeClr>
                </a:solidFill>
                <a:latin typeface="Calibri Light" panose="020F0302020204030204" pitchFamily="34" charset="0"/>
                <a:cs typeface="Calibri Light" panose="020F0302020204030204" pitchFamily="34" charset="0"/>
              </a:rPr>
              <a:t>Development Agenda </a:t>
            </a:r>
            <a:endParaRPr lang="it-IT" sz="1600" dirty="0">
              <a:solidFill>
                <a:schemeClr val="bg2">
                  <a:lumMod val="25000"/>
                </a:schemeClr>
              </a:solidFill>
              <a:latin typeface="Calibri Light" panose="020F0302020204030204" pitchFamily="34" charset="0"/>
              <a:cs typeface="Calibri Light" panose="020F0302020204030204" pitchFamily="34" charset="0"/>
            </a:endParaRPr>
          </a:p>
          <a:p>
            <a:pPr marL="342900" indent="-342900">
              <a:buClr>
                <a:schemeClr val="tx1">
                  <a:lumMod val="65000"/>
                  <a:lumOff val="35000"/>
                </a:schemeClr>
              </a:buClr>
              <a:buSzPct val="120000"/>
              <a:buFont typeface="+mj-lt"/>
              <a:buAutoNum type="arabicPeriod"/>
            </a:pPr>
            <a:endParaRPr lang="en-GB" sz="1600" dirty="0">
              <a:solidFill>
                <a:schemeClr val="bg2">
                  <a:lumMod val="25000"/>
                </a:schemeClr>
              </a:solidFill>
              <a:latin typeface="Calibri Light" panose="020F0302020204030204" pitchFamily="34" charset="0"/>
              <a:cs typeface="Calibri Light" panose="020F0302020204030204" pitchFamily="34" charset="0"/>
            </a:endParaRPr>
          </a:p>
          <a:p>
            <a:pPr marL="342900" indent="-342900">
              <a:buClr>
                <a:schemeClr val="tx1">
                  <a:lumMod val="65000"/>
                  <a:lumOff val="35000"/>
                </a:schemeClr>
              </a:buClr>
              <a:buSzPct val="120000"/>
              <a:buFont typeface="+mj-lt"/>
              <a:buAutoNum type="arabicPeriod"/>
            </a:pPr>
            <a:r>
              <a:rPr lang="en-GB" sz="1600" b="1" dirty="0" err="1" smtClean="0">
                <a:solidFill>
                  <a:schemeClr val="bg2">
                    <a:lumMod val="25000"/>
                  </a:schemeClr>
                </a:solidFill>
                <a:latin typeface="Calibri Light" panose="020F0302020204030204" pitchFamily="34" charset="0"/>
                <a:cs typeface="Calibri Light" panose="020F0302020204030204" pitchFamily="34" charset="0"/>
              </a:rPr>
              <a:t>Exemples</a:t>
            </a:r>
            <a:r>
              <a:rPr lang="en-GB" sz="1600" b="1" dirty="0" smtClean="0">
                <a:solidFill>
                  <a:schemeClr val="bg2">
                    <a:lumMod val="25000"/>
                  </a:schemeClr>
                </a:solidFill>
                <a:latin typeface="Calibri Light" panose="020F0302020204030204" pitchFamily="34" charset="0"/>
                <a:cs typeface="Calibri Light" panose="020F0302020204030204" pitchFamily="34" charset="0"/>
              </a:rPr>
              <a:t> of Sustainable </a:t>
            </a:r>
            <a:r>
              <a:rPr lang="en-GB" sz="1600" b="1" dirty="0">
                <a:solidFill>
                  <a:schemeClr val="bg2">
                    <a:lumMod val="25000"/>
                  </a:schemeClr>
                </a:solidFill>
                <a:latin typeface="Calibri Light" panose="020F0302020204030204" pitchFamily="34" charset="0"/>
                <a:cs typeface="Calibri Light" panose="020F0302020204030204" pitchFamily="34" charset="0"/>
              </a:rPr>
              <a:t>Development in the Periodic Reporting </a:t>
            </a:r>
            <a:r>
              <a:rPr lang="en-GB" sz="1600" b="1" dirty="0" smtClean="0">
                <a:solidFill>
                  <a:schemeClr val="bg2">
                    <a:lumMod val="25000"/>
                  </a:schemeClr>
                </a:solidFill>
                <a:latin typeface="Calibri Light" panose="020F0302020204030204" pitchFamily="34" charset="0"/>
                <a:cs typeface="Calibri Light" panose="020F0302020204030204" pitchFamily="34" charset="0"/>
              </a:rPr>
              <a:t>Questionnaire</a:t>
            </a:r>
          </a:p>
          <a:p>
            <a:pPr marL="625475" lvl="3" indent="-266700">
              <a:lnSpc>
                <a:spcPct val="150000"/>
              </a:lnSpc>
              <a:buClr>
                <a:schemeClr val="accent1"/>
              </a:buClr>
              <a:buSzPct val="118000"/>
              <a:buFont typeface="Calibri" panose="020F0502020204030204" pitchFamily="34" charset="0"/>
              <a:buChar char="●"/>
            </a:pPr>
            <a:r>
              <a:rPr lang="pt-BR" sz="1600" dirty="0" err="1" smtClean="0">
                <a:solidFill>
                  <a:schemeClr val="bg2">
                    <a:lumMod val="25000"/>
                  </a:schemeClr>
                </a:solidFill>
                <a:latin typeface="Calibri Light" panose="020F0302020204030204" pitchFamily="34" charset="0"/>
                <a:cs typeface="Calibri Light" panose="020F0302020204030204" pitchFamily="34" charset="0"/>
              </a:rPr>
              <a:t>Sustainable</a:t>
            </a:r>
            <a:r>
              <a:rPr lang="pt-BR" sz="1600" dirty="0" smtClean="0">
                <a:solidFill>
                  <a:schemeClr val="bg2">
                    <a:lumMod val="25000"/>
                  </a:schemeClr>
                </a:solidFill>
                <a:latin typeface="Calibri Light" panose="020F0302020204030204" pitchFamily="34" charset="0"/>
                <a:cs typeface="Calibri Light" panose="020F0302020204030204" pitchFamily="34" charset="0"/>
              </a:rPr>
              <a:t> </a:t>
            </a:r>
            <a:r>
              <a:rPr lang="pt-BR" sz="1600" dirty="0" err="1">
                <a:solidFill>
                  <a:schemeClr val="bg2">
                    <a:lumMod val="25000"/>
                  </a:schemeClr>
                </a:solidFill>
                <a:latin typeface="Calibri Light" panose="020F0302020204030204" pitchFamily="34" charset="0"/>
                <a:cs typeface="Calibri Light" panose="020F0302020204030204" pitchFamily="34" charset="0"/>
              </a:rPr>
              <a:t>Tourism</a:t>
            </a:r>
            <a:r>
              <a:rPr lang="pt-BR" sz="1600" dirty="0">
                <a:solidFill>
                  <a:schemeClr val="bg2">
                    <a:lumMod val="25000"/>
                  </a:schemeClr>
                </a:solidFill>
                <a:latin typeface="Calibri Light" panose="020F0302020204030204" pitchFamily="34" charset="0"/>
                <a:cs typeface="Calibri Light" panose="020F0302020204030204" pitchFamily="34" charset="0"/>
              </a:rPr>
              <a:t> </a:t>
            </a:r>
          </a:p>
          <a:p>
            <a:pPr marL="625475" lvl="3" indent="-266700">
              <a:lnSpc>
                <a:spcPct val="150000"/>
              </a:lnSpc>
              <a:buClr>
                <a:schemeClr val="accent1"/>
              </a:buClr>
              <a:buSzPct val="118000"/>
              <a:buFont typeface="Calibri" panose="020F0502020204030204" pitchFamily="34" charset="0"/>
              <a:buChar char="●"/>
            </a:pPr>
            <a:r>
              <a:rPr lang="it-IT" sz="1600" dirty="0" err="1" smtClean="0">
                <a:solidFill>
                  <a:schemeClr val="bg2">
                    <a:lumMod val="25000"/>
                  </a:schemeClr>
                </a:solidFill>
                <a:latin typeface="Calibri Light" panose="020F0302020204030204" pitchFamily="34" charset="0"/>
                <a:cs typeface="Calibri Light" panose="020F0302020204030204" pitchFamily="34" charset="0"/>
              </a:rPr>
              <a:t>Monitoring</a:t>
            </a:r>
            <a:r>
              <a:rPr lang="it-IT" sz="1600" dirty="0" smtClean="0">
                <a:solidFill>
                  <a:schemeClr val="bg2">
                    <a:lumMod val="25000"/>
                  </a:schemeClr>
                </a:solidFill>
                <a:latin typeface="Calibri Light" panose="020F0302020204030204" pitchFamily="34" charset="0"/>
                <a:cs typeface="Calibri Light" panose="020F0302020204030204" pitchFamily="34" charset="0"/>
              </a:rPr>
              <a:t> </a:t>
            </a:r>
            <a:r>
              <a:rPr lang="it-IT" sz="1600" dirty="0" err="1">
                <a:solidFill>
                  <a:schemeClr val="bg2">
                    <a:lumMod val="25000"/>
                  </a:schemeClr>
                </a:solidFill>
                <a:latin typeface="Calibri Light" panose="020F0302020204030204" pitchFamily="34" charset="0"/>
                <a:cs typeface="Calibri Light" panose="020F0302020204030204" pitchFamily="34" charset="0"/>
              </a:rPr>
              <a:t>Sustainable</a:t>
            </a:r>
            <a:r>
              <a:rPr lang="it-IT" sz="1600" dirty="0">
                <a:solidFill>
                  <a:schemeClr val="bg2">
                    <a:lumMod val="25000"/>
                  </a:schemeClr>
                </a:solidFill>
                <a:latin typeface="Calibri Light" panose="020F0302020204030204" pitchFamily="34" charset="0"/>
                <a:cs typeface="Calibri Light" panose="020F0302020204030204" pitchFamily="34" charset="0"/>
              </a:rPr>
              <a:t> Development </a:t>
            </a:r>
            <a:r>
              <a:rPr lang="it-IT" sz="1600" dirty="0" err="1">
                <a:solidFill>
                  <a:schemeClr val="bg2">
                    <a:lumMod val="25000"/>
                  </a:schemeClr>
                </a:solidFill>
                <a:latin typeface="Calibri Light" panose="020F0302020204030204" pitchFamily="34" charset="0"/>
                <a:cs typeface="Calibri Light" panose="020F0302020204030204" pitchFamily="34" charset="0"/>
              </a:rPr>
              <a:t>Goals</a:t>
            </a:r>
            <a:endParaRPr lang="it-IT" sz="1600" dirty="0">
              <a:solidFill>
                <a:schemeClr val="bg2">
                  <a:lumMod val="25000"/>
                </a:schemeClr>
              </a:solidFill>
              <a:latin typeface="Calibri Light" panose="020F0302020204030204" pitchFamily="34" charset="0"/>
              <a:cs typeface="Calibri Light" panose="020F0302020204030204" pitchFamily="34" charset="0"/>
            </a:endParaRPr>
          </a:p>
          <a:p>
            <a:pPr marL="625475" lvl="3" indent="-266700">
              <a:lnSpc>
                <a:spcPct val="150000"/>
              </a:lnSpc>
              <a:buClr>
                <a:schemeClr val="accent1"/>
              </a:buClr>
              <a:buSzPct val="118000"/>
              <a:buFont typeface="Calibri" panose="020F0502020204030204" pitchFamily="34" charset="0"/>
              <a:buChar char="●"/>
            </a:pPr>
            <a:r>
              <a:rPr lang="it-IT" sz="1600" dirty="0">
                <a:solidFill>
                  <a:schemeClr val="bg2">
                    <a:lumMod val="25000"/>
                  </a:schemeClr>
                </a:solidFill>
                <a:latin typeface="Calibri Light" panose="020F0302020204030204" pitchFamily="34" charset="0"/>
                <a:cs typeface="Calibri Light" panose="020F0302020204030204" pitchFamily="34" charset="0"/>
              </a:rPr>
              <a:t>Gender balance/</a:t>
            </a:r>
            <a:r>
              <a:rPr lang="it-IT" sz="1600" dirty="0" err="1">
                <a:solidFill>
                  <a:schemeClr val="bg2">
                    <a:lumMod val="25000"/>
                  </a:schemeClr>
                </a:solidFill>
                <a:latin typeface="Calibri Light" panose="020F0302020204030204" pitchFamily="34" charset="0"/>
                <a:cs typeface="Calibri Light" panose="020F0302020204030204" pitchFamily="34" charset="0"/>
              </a:rPr>
              <a:t>equity</a:t>
            </a:r>
            <a:endParaRPr lang="it-IT" sz="1600" dirty="0">
              <a:solidFill>
                <a:schemeClr val="bg2">
                  <a:lumMod val="25000"/>
                </a:schemeClr>
              </a:solidFill>
              <a:latin typeface="Calibri Light" panose="020F0302020204030204" pitchFamily="34" charset="0"/>
              <a:cs typeface="Calibri Light" panose="020F0302020204030204" pitchFamily="34" charset="0"/>
            </a:endParaRPr>
          </a:p>
          <a:p>
            <a:pPr marL="625475" lvl="3" indent="-266700">
              <a:lnSpc>
                <a:spcPct val="150000"/>
              </a:lnSpc>
              <a:buClr>
                <a:schemeClr val="accent1"/>
              </a:buClr>
              <a:buSzPct val="118000"/>
              <a:buFont typeface="Calibri" panose="020F0502020204030204" pitchFamily="34" charset="0"/>
              <a:buChar char="●"/>
            </a:pPr>
            <a:r>
              <a:rPr lang="it-IT" sz="1600" dirty="0" err="1">
                <a:solidFill>
                  <a:schemeClr val="bg2">
                    <a:lumMod val="25000"/>
                  </a:schemeClr>
                </a:solidFill>
                <a:latin typeface="Calibri Light" panose="020F0302020204030204" pitchFamily="34" charset="0"/>
                <a:cs typeface="Calibri Light" panose="020F0302020204030204" pitchFamily="34" charset="0"/>
              </a:rPr>
              <a:t>Involvement</a:t>
            </a:r>
            <a:r>
              <a:rPr lang="it-IT" sz="1600" dirty="0">
                <a:solidFill>
                  <a:schemeClr val="bg2">
                    <a:lumMod val="25000"/>
                  </a:schemeClr>
                </a:solidFill>
                <a:latin typeface="Calibri Light" panose="020F0302020204030204" pitchFamily="34" charset="0"/>
                <a:cs typeface="Calibri Light" panose="020F0302020204030204" pitchFamily="34" charset="0"/>
              </a:rPr>
              <a:t> of </a:t>
            </a:r>
            <a:r>
              <a:rPr lang="it-IT" sz="1600" dirty="0" err="1">
                <a:solidFill>
                  <a:schemeClr val="bg2">
                    <a:lumMod val="25000"/>
                  </a:schemeClr>
                </a:solidFill>
                <a:latin typeface="Calibri Light" panose="020F0302020204030204" pitchFamily="34" charset="0"/>
                <a:cs typeface="Calibri Light" panose="020F0302020204030204" pitchFamily="34" charset="0"/>
              </a:rPr>
              <a:t>communities</a:t>
            </a:r>
            <a:r>
              <a:rPr lang="it-IT" sz="1600" dirty="0">
                <a:solidFill>
                  <a:schemeClr val="bg2">
                    <a:lumMod val="25000"/>
                  </a:schemeClr>
                </a:solidFill>
                <a:latin typeface="Calibri Light" panose="020F0302020204030204" pitchFamily="34" charset="0"/>
                <a:cs typeface="Calibri Light" panose="020F0302020204030204" pitchFamily="34" charset="0"/>
              </a:rPr>
              <a:t> </a:t>
            </a:r>
          </a:p>
          <a:p>
            <a:pPr marL="342900" indent="-342900">
              <a:buClr>
                <a:schemeClr val="tx1">
                  <a:lumMod val="65000"/>
                  <a:lumOff val="35000"/>
                </a:schemeClr>
              </a:buClr>
              <a:buSzPct val="120000"/>
              <a:buFont typeface="+mj-lt"/>
              <a:buAutoNum type="arabicPeriod"/>
            </a:pPr>
            <a:endParaRPr lang="en-GB" sz="1600" b="1" dirty="0">
              <a:solidFill>
                <a:schemeClr val="bg2">
                  <a:lumMod val="25000"/>
                </a:schemeClr>
              </a:solidFill>
              <a:latin typeface="Calibri Light" panose="020F0302020204030204" pitchFamily="34" charset="0"/>
              <a:cs typeface="Calibri Light" panose="020F0302020204030204" pitchFamily="34" charset="0"/>
            </a:endParaRPr>
          </a:p>
          <a:p>
            <a:pPr>
              <a:buClr>
                <a:schemeClr val="tx1">
                  <a:lumMod val="65000"/>
                  <a:lumOff val="35000"/>
                </a:schemeClr>
              </a:buClr>
              <a:buSzPct val="120000"/>
            </a:pPr>
            <a:endParaRPr lang="en-GB" sz="1600" dirty="0">
              <a:solidFill>
                <a:schemeClr val="bg2">
                  <a:lumMod val="2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798220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smtClean="0">
                <a:solidFill>
                  <a:schemeClr val="tx2">
                    <a:lumMod val="75000"/>
                  </a:schemeClr>
                </a:solidFill>
                <a:latin typeface="Tw Cen MT" panose="020B0602020104020603" pitchFamily="34" charset="0"/>
              </a:rPr>
              <a:t>3.</a:t>
            </a:r>
            <a:r>
              <a:rPr lang="en-US" sz="2400" baseline="0" dirty="0" smtClean="0">
                <a:solidFill>
                  <a:schemeClr val="tx2">
                    <a:lumMod val="75000"/>
                  </a:schemeClr>
                </a:solidFill>
                <a:latin typeface="Tw Cen MT" panose="020B0602020104020603" pitchFamily="34" charset="0"/>
              </a:rPr>
              <a:t> </a:t>
            </a:r>
            <a:r>
              <a:rPr lang="en-US" sz="2400" baseline="0" dirty="0" smtClean="0">
                <a:latin typeface="Tw Cen MT" panose="020B0602020104020603" pitchFamily="34" charset="0"/>
              </a:rPr>
              <a:t>Sustainable Development </a:t>
            </a:r>
            <a:r>
              <a:rPr lang="en-US" sz="2400" baseline="0" dirty="0" smtClean="0">
                <a:solidFill>
                  <a:schemeClr val="tx2">
                    <a:lumMod val="75000"/>
                  </a:schemeClr>
                </a:solidFill>
                <a:latin typeface="Tw Cen MT" panose="020B0602020104020603" pitchFamily="34" charset="0"/>
              </a:rPr>
              <a:t>and Periodic Reporting</a:t>
            </a:r>
            <a:endParaRPr lang="en-US" sz="2400" dirty="0">
              <a:solidFill>
                <a:schemeClr val="tx2">
                  <a:lumMod val="75000"/>
                </a:schemeClr>
              </a:solidFill>
              <a:latin typeface="Tw Cen MT" panose="020B0602020104020603" pitchFamily="34" charset="0"/>
            </a:endParaRPr>
          </a:p>
        </p:txBody>
      </p:sp>
      <p:sp>
        <p:nvSpPr>
          <p:cNvPr id="6" name="Rectangle 5"/>
          <p:cNvSpPr/>
          <p:nvPr/>
        </p:nvSpPr>
        <p:spPr>
          <a:xfrm>
            <a:off x="815234" y="616147"/>
            <a:ext cx="6361069" cy="369332"/>
          </a:xfrm>
          <a:prstGeom prst="rect">
            <a:avLst/>
          </a:prstGeom>
        </p:spPr>
        <p:txBody>
          <a:bodyPr wrap="square">
            <a:spAutoFit/>
          </a:bodyPr>
          <a:lstStyle/>
          <a:p>
            <a:r>
              <a:rPr lang="en-US" b="1" dirty="0" smtClean="0">
                <a:solidFill>
                  <a:schemeClr val="tx1">
                    <a:lumMod val="65000"/>
                    <a:lumOff val="35000"/>
                  </a:schemeClr>
                </a:solidFill>
              </a:rPr>
              <a:t>Example of relevant questions in </a:t>
            </a:r>
            <a:r>
              <a:rPr lang="en-US" b="1" dirty="0" smtClean="0"/>
              <a:t>Section I</a:t>
            </a:r>
            <a:r>
              <a:rPr lang="en-US" b="1" dirty="0" smtClean="0">
                <a:solidFill>
                  <a:schemeClr val="tx1">
                    <a:lumMod val="65000"/>
                    <a:lumOff val="35000"/>
                  </a:schemeClr>
                </a:solidFill>
              </a:rPr>
              <a:t> </a:t>
            </a:r>
            <a:r>
              <a:rPr lang="en-US" sz="1600" dirty="0" smtClean="0">
                <a:solidFill>
                  <a:schemeClr val="tx1">
                    <a:lumMod val="65000"/>
                    <a:lumOff val="35000"/>
                  </a:schemeClr>
                </a:solidFill>
              </a:rPr>
              <a:t>(State Party level)</a:t>
            </a:r>
            <a:endParaRPr lang="en-US" sz="1600" dirty="0">
              <a:solidFill>
                <a:schemeClr val="tx1">
                  <a:lumMod val="65000"/>
                  <a:lumOff val="35000"/>
                </a:schemeClr>
              </a:solidFill>
            </a:endParaRPr>
          </a:p>
        </p:txBody>
      </p:sp>
      <p:sp>
        <p:nvSpPr>
          <p:cNvPr id="7" name="Rectangle 6"/>
          <p:cNvSpPr/>
          <p:nvPr/>
        </p:nvSpPr>
        <p:spPr>
          <a:xfrm>
            <a:off x="459635" y="1054744"/>
            <a:ext cx="6083405" cy="543162"/>
          </a:xfrm>
          <a:prstGeom prst="rect">
            <a:avLst/>
          </a:prstGeom>
        </p:spPr>
        <p:txBody>
          <a:bodyPr wrap="square">
            <a:spAutoFit/>
          </a:bodyPr>
          <a:lstStyle/>
          <a:p>
            <a:pPr marL="447675" indent="-447675" algn="just">
              <a:lnSpc>
                <a:spcPct val="107000"/>
              </a:lnSpc>
              <a:spcAft>
                <a:spcPts val="800"/>
              </a:spcAft>
            </a:pPr>
            <a:r>
              <a:rPr lang="en-GB" sz="1400" dirty="0" smtClean="0">
                <a:latin typeface="Calibri" panose="020F0502020204030204" pitchFamily="34" charset="0"/>
                <a:ea typeface="Calibri" panose="020F0502020204030204" pitchFamily="34" charset="0"/>
                <a:cs typeface="Arial" panose="020B0604020202020204" pitchFamily="34" charset="0"/>
              </a:rPr>
              <a:t>1.3</a:t>
            </a:r>
            <a:r>
              <a:rPr lang="en-GB" sz="1400" dirty="0">
                <a:latin typeface="Calibri" panose="020F0502020204030204" pitchFamily="34" charset="0"/>
                <a:ea typeface="Calibri" panose="020F0502020204030204" pitchFamily="34" charset="0"/>
                <a:cs typeface="Arial" panose="020B0604020202020204" pitchFamily="34" charset="0"/>
              </a:rPr>
              <a:t>. </a:t>
            </a:r>
            <a:r>
              <a:rPr lang="en-GB" sz="1400" dirty="0" smtClean="0">
                <a:latin typeface="Calibri" panose="020F0502020204030204" pitchFamily="34" charset="0"/>
                <a:ea typeface="Calibri" panose="020F0502020204030204" pitchFamily="34" charset="0"/>
                <a:cs typeface="Arial" panose="020B0604020202020204" pitchFamily="34" charset="0"/>
              </a:rPr>
              <a:t>	Groups </a:t>
            </a:r>
            <a:r>
              <a:rPr lang="en-GB" sz="1400" dirty="0">
                <a:latin typeface="Calibri" panose="020F0502020204030204" pitchFamily="34" charset="0"/>
                <a:ea typeface="Calibri" panose="020F0502020204030204" pitchFamily="34" charset="0"/>
                <a:cs typeface="Arial" panose="020B0604020202020204" pitchFamily="34" charset="0"/>
              </a:rPr>
              <a:t>and institutions involved in the preparation of Section I of the Periodic </a:t>
            </a:r>
            <a:r>
              <a:rPr lang="en-GB" sz="1400" dirty="0" smtClean="0">
                <a:latin typeface="Calibri" panose="020F0502020204030204" pitchFamily="34" charset="0"/>
                <a:ea typeface="Calibri" panose="020F0502020204030204" pitchFamily="34" charset="0"/>
                <a:cs typeface="Arial" panose="020B0604020202020204" pitchFamily="34" charset="0"/>
              </a:rPr>
              <a:t>Report - </a:t>
            </a:r>
            <a:r>
              <a:rPr lang="en-GB" sz="1400" b="1" dirty="0" smtClean="0">
                <a:solidFill>
                  <a:srgbClr val="00B050"/>
                </a:solidFill>
              </a:rPr>
              <a:t>Involvement</a:t>
            </a:r>
            <a:r>
              <a:rPr lang="it-IT" sz="1400" b="1" dirty="0" smtClean="0">
                <a:solidFill>
                  <a:srgbClr val="00B050"/>
                </a:solidFill>
              </a:rPr>
              <a:t> </a:t>
            </a:r>
            <a:r>
              <a:rPr lang="it-IT" sz="1400" b="1" dirty="0">
                <a:solidFill>
                  <a:srgbClr val="00B050"/>
                </a:solidFill>
              </a:rPr>
              <a:t>of </a:t>
            </a:r>
            <a:r>
              <a:rPr lang="it-IT" sz="1400" b="1" dirty="0" err="1" smtClean="0">
                <a:solidFill>
                  <a:srgbClr val="00B050"/>
                </a:solidFill>
              </a:rPr>
              <a:t>communities</a:t>
            </a:r>
            <a:r>
              <a:rPr lang="it-IT" sz="1400" b="1" dirty="0" smtClean="0">
                <a:solidFill>
                  <a:srgbClr val="00B050"/>
                </a:solidFill>
              </a:rPr>
              <a:t> </a:t>
            </a:r>
          </a:p>
        </p:txBody>
      </p:sp>
      <p:grpSp>
        <p:nvGrpSpPr>
          <p:cNvPr id="13" name="Group 12"/>
          <p:cNvGrpSpPr/>
          <p:nvPr/>
        </p:nvGrpSpPr>
        <p:grpSpPr>
          <a:xfrm>
            <a:off x="7050130" y="1177448"/>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a:ln w="6350">
                <a:solidFill>
                  <a:srgbClr val="ABC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pic>
        <p:nvPicPr>
          <p:cNvPr id="2" name="Picture 1"/>
          <p:cNvPicPr>
            <a:picLocks noChangeAspect="1"/>
          </p:cNvPicPr>
          <p:nvPr/>
        </p:nvPicPr>
        <p:blipFill>
          <a:blip r:embed="rId5"/>
          <a:stretch>
            <a:fillRect/>
          </a:stretch>
        </p:blipFill>
        <p:spPr>
          <a:xfrm>
            <a:off x="984780" y="1667171"/>
            <a:ext cx="5558259" cy="3211844"/>
          </a:xfrm>
          <a:prstGeom prst="rect">
            <a:avLst/>
          </a:prstGeom>
        </p:spPr>
      </p:pic>
    </p:spTree>
    <p:extLst>
      <p:ext uri="{BB962C8B-B14F-4D97-AF65-F5344CB8AC3E}">
        <p14:creationId xmlns:p14="http://schemas.microsoft.com/office/powerpoint/2010/main" val="1906724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068829"/>
            <a:ext cx="6083405" cy="773673"/>
          </a:xfrm>
          <a:prstGeom prst="rect">
            <a:avLst/>
          </a:prstGeom>
        </p:spPr>
        <p:txBody>
          <a:bodyPr wrap="square">
            <a:spAutoFit/>
          </a:bodyPr>
          <a:lstStyle/>
          <a:p>
            <a:pPr marL="447675" indent="-447675" algn="just">
              <a:lnSpc>
                <a:spcPct val="107000"/>
              </a:lnSpc>
              <a:spcAft>
                <a:spcPts val="800"/>
              </a:spcAft>
            </a:pPr>
            <a:r>
              <a:rPr lang="en-GB" sz="1400" dirty="0" smtClean="0">
                <a:latin typeface="Calibri" panose="020F0502020204030204" pitchFamily="34" charset="0"/>
                <a:ea typeface="Calibri" panose="020F0502020204030204" pitchFamily="34" charset="0"/>
                <a:cs typeface="Arial" panose="020B0604020202020204" pitchFamily="34" charset="0"/>
              </a:rPr>
              <a:t>3.4 	Do </a:t>
            </a:r>
            <a:r>
              <a:rPr lang="en-GB" sz="1400" dirty="0">
                <a:latin typeface="Calibri" panose="020F0502020204030204" pitchFamily="34" charset="0"/>
                <a:ea typeface="Calibri" panose="020F0502020204030204" pitchFamily="34" charset="0"/>
                <a:cs typeface="Arial" panose="020B0604020202020204" pitchFamily="34" charset="0"/>
              </a:rPr>
              <a:t>any of the sites registered on your Tentative List have the potential to generate dialogue and cooperation among States Parties and different communities</a:t>
            </a:r>
            <a:r>
              <a:rPr lang="en-GB" sz="1400" dirty="0" smtClean="0">
                <a:latin typeface="Calibri" panose="020F0502020204030204" pitchFamily="34" charset="0"/>
                <a:ea typeface="Calibri" panose="020F0502020204030204" pitchFamily="34" charset="0"/>
                <a:cs typeface="Arial" panose="020B0604020202020204" pitchFamily="34" charset="0"/>
              </a:rPr>
              <a:t>? - </a:t>
            </a:r>
            <a:r>
              <a:rPr lang="en-GB" sz="1400" b="1" dirty="0" smtClean="0">
                <a:solidFill>
                  <a:srgbClr val="00B050"/>
                </a:solidFill>
                <a:latin typeface="Calibri" panose="020F0502020204030204" pitchFamily="34" charset="0"/>
                <a:ea typeface="Calibri" panose="020F0502020204030204" pitchFamily="34" charset="0"/>
                <a:cs typeface="Arial" panose="020B0604020202020204" pitchFamily="34" charset="0"/>
              </a:rPr>
              <a:t>Conflict prevention and respect for cultural diversity</a:t>
            </a:r>
            <a:endParaRPr lang="it-IT" sz="1400" b="1" dirty="0">
              <a:solidFill>
                <a:srgbClr val="00B050"/>
              </a:solidFill>
            </a:endParaRPr>
          </a:p>
        </p:txBody>
      </p:sp>
      <p:pic>
        <p:nvPicPr>
          <p:cNvPr id="14" name="Picture 13"/>
          <p:cNvPicPr>
            <a:picLocks noChangeAspect="1"/>
          </p:cNvPicPr>
          <p:nvPr/>
        </p:nvPicPr>
        <p:blipFill rotWithShape="1">
          <a:blip r:embed="rId3"/>
          <a:srcRect b="50525"/>
          <a:stretch/>
        </p:blipFill>
        <p:spPr>
          <a:xfrm>
            <a:off x="977662" y="1925853"/>
            <a:ext cx="5565378" cy="2584038"/>
          </a:xfrm>
          <a:prstGeom prst="rect">
            <a:avLst/>
          </a:prstGeom>
        </p:spPr>
      </p:pic>
      <p:grpSp>
        <p:nvGrpSpPr>
          <p:cNvPr id="15" name="Group 14"/>
          <p:cNvGrpSpPr/>
          <p:nvPr/>
        </p:nvGrpSpPr>
        <p:grpSpPr>
          <a:xfrm>
            <a:off x="7050130" y="1177448"/>
            <a:ext cx="1829962" cy="2996423"/>
            <a:chOff x="723795" y="1186987"/>
            <a:chExt cx="1855029" cy="3025515"/>
          </a:xfrm>
        </p:grpSpPr>
        <p:grpSp>
          <p:nvGrpSpPr>
            <p:cNvPr id="16" name="Group 15"/>
            <p:cNvGrpSpPr/>
            <p:nvPr/>
          </p:nvGrpSpPr>
          <p:grpSpPr>
            <a:xfrm>
              <a:off x="723795" y="1186987"/>
              <a:ext cx="1855029" cy="2848126"/>
              <a:chOff x="815235" y="1186987"/>
              <a:chExt cx="1855029" cy="2848126"/>
            </a:xfrm>
          </p:grpSpPr>
          <p:sp>
            <p:nvSpPr>
              <p:cNvPr id="18" name="Rectangle 17"/>
              <p:cNvSpPr/>
              <p:nvPr/>
            </p:nvSpPr>
            <p:spPr>
              <a:xfrm>
                <a:off x="815235" y="1186987"/>
                <a:ext cx="1855029" cy="2848126"/>
              </a:xfrm>
              <a:prstGeom prst="rect">
                <a:avLst/>
              </a:prstGeom>
              <a:solidFill>
                <a:schemeClr val="bg1"/>
              </a:solidFill>
              <a:ln w="6350">
                <a:solidFill>
                  <a:srgbClr val="ABC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20" name="Rectangle 19"/>
          <p:cNvSpPr/>
          <p:nvPr/>
        </p:nvSpPr>
        <p:spPr>
          <a:xfrm>
            <a:off x="815234" y="616147"/>
            <a:ext cx="6361069" cy="369332"/>
          </a:xfrm>
          <a:prstGeom prst="rect">
            <a:avLst/>
          </a:prstGeom>
        </p:spPr>
        <p:txBody>
          <a:bodyPr wrap="square">
            <a:spAutoFit/>
          </a:bodyPr>
          <a:lstStyle/>
          <a:p>
            <a:r>
              <a:rPr lang="en-US" b="1" dirty="0" smtClean="0">
                <a:solidFill>
                  <a:schemeClr val="tx1">
                    <a:lumMod val="65000"/>
                    <a:lumOff val="35000"/>
                  </a:schemeClr>
                </a:solidFill>
              </a:rPr>
              <a:t>Example of relevant questions in </a:t>
            </a:r>
            <a:r>
              <a:rPr lang="en-US" b="1" dirty="0" smtClean="0"/>
              <a:t>Section I</a:t>
            </a:r>
            <a:r>
              <a:rPr lang="en-US" b="1" dirty="0" smtClean="0">
                <a:solidFill>
                  <a:schemeClr val="tx1">
                    <a:lumMod val="65000"/>
                    <a:lumOff val="35000"/>
                  </a:schemeClr>
                </a:solidFill>
              </a:rPr>
              <a:t> </a:t>
            </a:r>
            <a:r>
              <a:rPr lang="en-US" sz="1600" dirty="0" smtClean="0">
                <a:solidFill>
                  <a:schemeClr val="tx1">
                    <a:lumMod val="65000"/>
                    <a:lumOff val="35000"/>
                  </a:schemeClr>
                </a:solidFill>
              </a:rPr>
              <a:t>(State Party level)</a:t>
            </a:r>
            <a:endParaRPr lang="en-US" sz="1600" dirty="0">
              <a:solidFill>
                <a:schemeClr val="tx1">
                  <a:lumMod val="65000"/>
                  <a:lumOff val="35000"/>
                </a:schemeClr>
              </a:solidFill>
            </a:endParaRPr>
          </a:p>
        </p:txBody>
      </p:sp>
      <p:sp>
        <p:nvSpPr>
          <p:cNvPr id="21" name="TextBox 20">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smtClean="0">
                <a:solidFill>
                  <a:schemeClr val="tx2">
                    <a:lumMod val="75000"/>
                  </a:schemeClr>
                </a:solidFill>
                <a:latin typeface="Tw Cen MT" panose="020B0602020104020603" pitchFamily="34" charset="0"/>
              </a:rPr>
              <a:t>3.</a:t>
            </a:r>
            <a:r>
              <a:rPr lang="en-US" sz="2400" baseline="0" dirty="0" smtClean="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1538547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068829"/>
            <a:ext cx="6083405" cy="543162"/>
          </a:xfrm>
          <a:prstGeom prst="rect">
            <a:avLst/>
          </a:prstGeom>
        </p:spPr>
        <p:txBody>
          <a:bodyPr wrap="square">
            <a:spAutoFit/>
          </a:bodyPr>
          <a:lstStyle/>
          <a:p>
            <a:pPr marL="447675" indent="-447675" algn="just">
              <a:lnSpc>
                <a:spcPct val="107000"/>
              </a:lnSpc>
              <a:spcAft>
                <a:spcPts val="800"/>
              </a:spcAft>
            </a:pPr>
            <a:r>
              <a:rPr lang="en-GB" sz="1400" dirty="0" smtClean="0">
                <a:latin typeface="Calibri" panose="020F0502020204030204" pitchFamily="34" charset="0"/>
                <a:ea typeface="Calibri" panose="020F0502020204030204" pitchFamily="34" charset="0"/>
                <a:cs typeface="Arial" panose="020B0604020202020204" pitchFamily="34" charset="0"/>
              </a:rPr>
              <a:t>3.6 	Please </a:t>
            </a:r>
            <a:r>
              <a:rPr lang="en-GB" sz="1400" dirty="0">
                <a:latin typeface="Calibri" panose="020F0502020204030204" pitchFamily="34" charset="0"/>
                <a:ea typeface="Calibri" panose="020F0502020204030204" pitchFamily="34" charset="0"/>
                <a:cs typeface="Arial" panose="020B0604020202020204" pitchFamily="34" charset="0"/>
              </a:rPr>
              <a:t>rate the level of involvement of the following (if applicable) in the preparation of the Tentative </a:t>
            </a:r>
            <a:r>
              <a:rPr lang="en-GB" sz="1400" dirty="0" smtClean="0">
                <a:latin typeface="Calibri" panose="020F0502020204030204" pitchFamily="34" charset="0"/>
                <a:ea typeface="Calibri" panose="020F0502020204030204" pitchFamily="34" charset="0"/>
                <a:cs typeface="Arial" panose="020B0604020202020204" pitchFamily="34" charset="0"/>
              </a:rPr>
              <a:t>List -  </a:t>
            </a:r>
            <a:r>
              <a:rPr lang="it-IT" sz="1400" b="1" dirty="0">
                <a:solidFill>
                  <a:srgbClr val="00B050"/>
                </a:solidFill>
              </a:rPr>
              <a:t>Gender </a:t>
            </a:r>
            <a:r>
              <a:rPr lang="it-IT" sz="1400" b="1" dirty="0" smtClean="0">
                <a:solidFill>
                  <a:srgbClr val="00B050"/>
                </a:solidFill>
              </a:rPr>
              <a:t>balance/</a:t>
            </a:r>
            <a:r>
              <a:rPr lang="it-IT" sz="1400" b="1" dirty="0" err="1" smtClean="0">
                <a:solidFill>
                  <a:srgbClr val="00B050"/>
                </a:solidFill>
              </a:rPr>
              <a:t>equity</a:t>
            </a:r>
            <a:endParaRPr lang="it-IT" sz="1400" b="1" dirty="0">
              <a:solidFill>
                <a:srgbClr val="00B050"/>
              </a:solidFill>
            </a:endParaRPr>
          </a:p>
        </p:txBody>
      </p:sp>
      <p:pic>
        <p:nvPicPr>
          <p:cNvPr id="4" name="Picture 3"/>
          <p:cNvPicPr>
            <a:picLocks noChangeAspect="1"/>
          </p:cNvPicPr>
          <p:nvPr/>
        </p:nvPicPr>
        <p:blipFill>
          <a:blip r:embed="rId3"/>
          <a:stretch>
            <a:fillRect/>
          </a:stretch>
        </p:blipFill>
        <p:spPr>
          <a:xfrm>
            <a:off x="977662" y="1710026"/>
            <a:ext cx="5400000" cy="2895395"/>
          </a:xfrm>
          <a:prstGeom prst="rect">
            <a:avLst/>
          </a:prstGeom>
        </p:spPr>
      </p:pic>
      <p:grpSp>
        <p:nvGrpSpPr>
          <p:cNvPr id="15" name="Group 14"/>
          <p:cNvGrpSpPr/>
          <p:nvPr/>
        </p:nvGrpSpPr>
        <p:grpSpPr>
          <a:xfrm>
            <a:off x="7050130" y="1177448"/>
            <a:ext cx="1829962" cy="2996423"/>
            <a:chOff x="723795" y="1186987"/>
            <a:chExt cx="1855029" cy="3025515"/>
          </a:xfrm>
        </p:grpSpPr>
        <p:grpSp>
          <p:nvGrpSpPr>
            <p:cNvPr id="16" name="Group 15"/>
            <p:cNvGrpSpPr/>
            <p:nvPr/>
          </p:nvGrpSpPr>
          <p:grpSpPr>
            <a:xfrm>
              <a:off x="723795" y="1186987"/>
              <a:ext cx="1855029" cy="2848126"/>
              <a:chOff x="815235" y="1186987"/>
              <a:chExt cx="1855029" cy="2848126"/>
            </a:xfrm>
          </p:grpSpPr>
          <p:sp>
            <p:nvSpPr>
              <p:cNvPr id="18" name="Rectangle 17"/>
              <p:cNvSpPr/>
              <p:nvPr/>
            </p:nvSpPr>
            <p:spPr>
              <a:xfrm>
                <a:off x="815235" y="1186987"/>
                <a:ext cx="1855029" cy="2848126"/>
              </a:xfrm>
              <a:prstGeom prst="rect">
                <a:avLst/>
              </a:prstGeom>
              <a:solidFill>
                <a:schemeClr val="bg1"/>
              </a:solidFill>
              <a:ln w="6350">
                <a:solidFill>
                  <a:srgbClr val="ABC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20" name="Rectangle 19"/>
          <p:cNvSpPr/>
          <p:nvPr/>
        </p:nvSpPr>
        <p:spPr>
          <a:xfrm>
            <a:off x="815234" y="616147"/>
            <a:ext cx="6361069" cy="369332"/>
          </a:xfrm>
          <a:prstGeom prst="rect">
            <a:avLst/>
          </a:prstGeom>
        </p:spPr>
        <p:txBody>
          <a:bodyPr wrap="square">
            <a:spAutoFit/>
          </a:bodyPr>
          <a:lstStyle/>
          <a:p>
            <a:r>
              <a:rPr lang="en-US" b="1" dirty="0" smtClean="0">
                <a:solidFill>
                  <a:schemeClr val="tx1">
                    <a:lumMod val="65000"/>
                    <a:lumOff val="35000"/>
                  </a:schemeClr>
                </a:solidFill>
              </a:rPr>
              <a:t>Example of relevant questions in </a:t>
            </a:r>
            <a:r>
              <a:rPr lang="en-US" b="1" dirty="0" smtClean="0"/>
              <a:t>Section I</a:t>
            </a:r>
            <a:r>
              <a:rPr lang="en-US" b="1" dirty="0" smtClean="0">
                <a:solidFill>
                  <a:schemeClr val="tx1">
                    <a:lumMod val="65000"/>
                    <a:lumOff val="35000"/>
                  </a:schemeClr>
                </a:solidFill>
              </a:rPr>
              <a:t> </a:t>
            </a:r>
            <a:r>
              <a:rPr lang="en-US" sz="1600" dirty="0" smtClean="0">
                <a:solidFill>
                  <a:schemeClr val="tx1">
                    <a:lumMod val="65000"/>
                    <a:lumOff val="35000"/>
                  </a:schemeClr>
                </a:solidFill>
              </a:rPr>
              <a:t>(State Party level)</a:t>
            </a:r>
            <a:endParaRPr lang="en-US" sz="1600" dirty="0">
              <a:solidFill>
                <a:schemeClr val="tx1">
                  <a:lumMod val="65000"/>
                  <a:lumOff val="35000"/>
                </a:schemeClr>
              </a:solidFill>
            </a:endParaRPr>
          </a:p>
        </p:txBody>
      </p:sp>
      <p:sp>
        <p:nvSpPr>
          <p:cNvPr id="21" name="TextBox 20">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smtClean="0">
                <a:solidFill>
                  <a:schemeClr val="tx2">
                    <a:lumMod val="75000"/>
                  </a:schemeClr>
                </a:solidFill>
                <a:latin typeface="Tw Cen MT" panose="020B0602020104020603" pitchFamily="34" charset="0"/>
              </a:rPr>
              <a:t>3.</a:t>
            </a:r>
            <a:r>
              <a:rPr lang="en-US" sz="2400" baseline="0" dirty="0" smtClean="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3100325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068829"/>
            <a:ext cx="6083405" cy="773673"/>
          </a:xfrm>
          <a:prstGeom prst="rect">
            <a:avLst/>
          </a:prstGeom>
        </p:spPr>
        <p:txBody>
          <a:bodyPr wrap="square">
            <a:spAutoFit/>
          </a:bodyPr>
          <a:lstStyle/>
          <a:p>
            <a:pPr marL="447675" indent="-447675" algn="just">
              <a:lnSpc>
                <a:spcPct val="107000"/>
              </a:lnSpc>
              <a:spcAft>
                <a:spcPts val="800"/>
              </a:spcAft>
            </a:pPr>
            <a:r>
              <a:rPr lang="en-GB" sz="1400" dirty="0" smtClean="0">
                <a:latin typeface="Calibri" panose="020F0502020204030204" pitchFamily="34" charset="0"/>
                <a:ea typeface="Calibri" panose="020F0502020204030204" pitchFamily="34" charset="0"/>
                <a:cs typeface="Arial" panose="020B0604020202020204" pitchFamily="34" charset="0"/>
              </a:rPr>
              <a:t>3.7 	Has </a:t>
            </a:r>
            <a:r>
              <a:rPr lang="en-GB" sz="1400" dirty="0">
                <a:latin typeface="Calibri" panose="020F0502020204030204" pitchFamily="34" charset="0"/>
                <a:ea typeface="Calibri" panose="020F0502020204030204" pitchFamily="34" charset="0"/>
                <a:cs typeface="Arial" panose="020B0604020202020204" pitchFamily="34" charset="0"/>
              </a:rPr>
              <a:t>a gender balanced contribution and participation been considered and implemented in the process of preparing the Tentative </a:t>
            </a:r>
            <a:r>
              <a:rPr lang="en-GB" sz="1400" dirty="0" smtClean="0">
                <a:latin typeface="Calibri" panose="020F0502020204030204" pitchFamily="34" charset="0"/>
                <a:ea typeface="Calibri" panose="020F0502020204030204" pitchFamily="34" charset="0"/>
                <a:cs typeface="Arial" panose="020B0604020202020204" pitchFamily="34" charset="0"/>
              </a:rPr>
              <a:t>List? - </a:t>
            </a:r>
            <a:r>
              <a:rPr lang="it-IT" sz="1400" b="1" dirty="0" smtClean="0">
                <a:solidFill>
                  <a:srgbClr val="00B050"/>
                </a:solidFill>
              </a:rPr>
              <a:t>Gender balance/</a:t>
            </a:r>
            <a:r>
              <a:rPr lang="it-IT" sz="1400" b="1" dirty="0" err="1" smtClean="0">
                <a:solidFill>
                  <a:srgbClr val="00B050"/>
                </a:solidFill>
              </a:rPr>
              <a:t>equity</a:t>
            </a:r>
            <a:endParaRPr lang="it-IT" sz="1400" b="1" dirty="0">
              <a:solidFill>
                <a:srgbClr val="00B050"/>
              </a:solidFill>
            </a:endParaRPr>
          </a:p>
        </p:txBody>
      </p:sp>
      <p:pic>
        <p:nvPicPr>
          <p:cNvPr id="2" name="Picture 1"/>
          <p:cNvPicPr>
            <a:picLocks noChangeAspect="1"/>
          </p:cNvPicPr>
          <p:nvPr/>
        </p:nvPicPr>
        <p:blipFill>
          <a:blip r:embed="rId3"/>
          <a:stretch>
            <a:fillRect/>
          </a:stretch>
        </p:blipFill>
        <p:spPr>
          <a:xfrm>
            <a:off x="977662" y="1925852"/>
            <a:ext cx="5565378" cy="2883268"/>
          </a:xfrm>
          <a:prstGeom prst="rect">
            <a:avLst/>
          </a:prstGeom>
        </p:spPr>
      </p:pic>
      <p:grpSp>
        <p:nvGrpSpPr>
          <p:cNvPr id="14" name="Group 13"/>
          <p:cNvGrpSpPr/>
          <p:nvPr/>
        </p:nvGrpSpPr>
        <p:grpSpPr>
          <a:xfrm>
            <a:off x="7050130" y="1177448"/>
            <a:ext cx="1829962" cy="2996423"/>
            <a:chOff x="723795" y="1186987"/>
            <a:chExt cx="1855029" cy="3025515"/>
          </a:xfrm>
        </p:grpSpPr>
        <p:grpSp>
          <p:nvGrpSpPr>
            <p:cNvPr id="15" name="Group 14"/>
            <p:cNvGrpSpPr/>
            <p:nvPr/>
          </p:nvGrpSpPr>
          <p:grpSpPr>
            <a:xfrm>
              <a:off x="723795" y="1186987"/>
              <a:ext cx="1855029" cy="2848126"/>
              <a:chOff x="815235" y="1186987"/>
              <a:chExt cx="1855029" cy="2848126"/>
            </a:xfrm>
          </p:grpSpPr>
          <p:sp>
            <p:nvSpPr>
              <p:cNvPr id="17" name="Rectangle 16"/>
              <p:cNvSpPr/>
              <p:nvPr/>
            </p:nvSpPr>
            <p:spPr>
              <a:xfrm>
                <a:off x="815235" y="1186987"/>
                <a:ext cx="1855029" cy="2848126"/>
              </a:xfrm>
              <a:prstGeom prst="rect">
                <a:avLst/>
              </a:prstGeom>
              <a:solidFill>
                <a:schemeClr val="bg1"/>
              </a:solidFill>
              <a:ln w="6350">
                <a:solidFill>
                  <a:srgbClr val="ABC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9" name="Rectangle 18"/>
          <p:cNvSpPr/>
          <p:nvPr/>
        </p:nvSpPr>
        <p:spPr>
          <a:xfrm>
            <a:off x="815234" y="616147"/>
            <a:ext cx="6361069" cy="369332"/>
          </a:xfrm>
          <a:prstGeom prst="rect">
            <a:avLst/>
          </a:prstGeom>
        </p:spPr>
        <p:txBody>
          <a:bodyPr wrap="square">
            <a:spAutoFit/>
          </a:bodyPr>
          <a:lstStyle/>
          <a:p>
            <a:r>
              <a:rPr lang="en-US" b="1" dirty="0" smtClean="0">
                <a:solidFill>
                  <a:schemeClr val="tx1">
                    <a:lumMod val="65000"/>
                    <a:lumOff val="35000"/>
                  </a:schemeClr>
                </a:solidFill>
              </a:rPr>
              <a:t>Example of relevant questions in </a:t>
            </a:r>
            <a:r>
              <a:rPr lang="en-US" b="1" dirty="0" smtClean="0"/>
              <a:t>Section I</a:t>
            </a:r>
            <a:r>
              <a:rPr lang="en-US" b="1" dirty="0" smtClean="0">
                <a:solidFill>
                  <a:schemeClr val="tx1">
                    <a:lumMod val="65000"/>
                    <a:lumOff val="35000"/>
                  </a:schemeClr>
                </a:solidFill>
              </a:rPr>
              <a:t> </a:t>
            </a:r>
            <a:r>
              <a:rPr lang="en-US" sz="1600" dirty="0" smtClean="0">
                <a:solidFill>
                  <a:schemeClr val="tx1">
                    <a:lumMod val="65000"/>
                    <a:lumOff val="35000"/>
                  </a:schemeClr>
                </a:solidFill>
              </a:rPr>
              <a:t>(State Party level)</a:t>
            </a:r>
            <a:endParaRPr lang="en-US" sz="1600" dirty="0">
              <a:solidFill>
                <a:schemeClr val="tx1">
                  <a:lumMod val="65000"/>
                  <a:lumOff val="35000"/>
                </a:schemeClr>
              </a:solidFill>
            </a:endParaRPr>
          </a:p>
        </p:txBody>
      </p:sp>
      <p:sp>
        <p:nvSpPr>
          <p:cNvPr id="20" name="TextBox 19">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smtClean="0">
                <a:solidFill>
                  <a:schemeClr val="tx2">
                    <a:lumMod val="75000"/>
                  </a:schemeClr>
                </a:solidFill>
                <a:latin typeface="Tw Cen MT" panose="020B0602020104020603" pitchFamily="34" charset="0"/>
              </a:rPr>
              <a:t>3.</a:t>
            </a:r>
            <a:r>
              <a:rPr lang="en-US" sz="2400" baseline="0" dirty="0" smtClean="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14408910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068829"/>
            <a:ext cx="6083405" cy="773673"/>
          </a:xfrm>
          <a:prstGeom prst="rect">
            <a:avLst/>
          </a:prstGeom>
        </p:spPr>
        <p:txBody>
          <a:bodyPr wrap="square">
            <a:spAutoFit/>
          </a:bodyPr>
          <a:lstStyle/>
          <a:p>
            <a:pPr marL="447675" indent="-447675" algn="just">
              <a:lnSpc>
                <a:spcPct val="107000"/>
              </a:lnSpc>
              <a:spcAft>
                <a:spcPts val="800"/>
              </a:spcAft>
            </a:pPr>
            <a:r>
              <a:rPr lang="en-GB" sz="1400" dirty="0" smtClean="0">
                <a:latin typeface="Calibri" panose="020F0502020204030204" pitchFamily="34" charset="0"/>
                <a:ea typeface="Calibri" panose="020F0502020204030204" pitchFamily="34" charset="0"/>
                <a:cs typeface="Arial" panose="020B0604020202020204" pitchFamily="34" charset="0"/>
              </a:rPr>
              <a:t>4.1 	Please rate the level of involvement of the following entities in the preparation of the most recent nomination dossiers - </a:t>
            </a:r>
            <a:r>
              <a:rPr lang="it-IT" sz="1400" b="1" dirty="0" err="1" smtClean="0">
                <a:solidFill>
                  <a:srgbClr val="00B050"/>
                </a:solidFill>
              </a:rPr>
              <a:t>Involvement</a:t>
            </a:r>
            <a:r>
              <a:rPr lang="it-IT" sz="1400" b="1" dirty="0" smtClean="0">
                <a:solidFill>
                  <a:srgbClr val="00B050"/>
                </a:solidFill>
              </a:rPr>
              <a:t> of </a:t>
            </a:r>
            <a:r>
              <a:rPr lang="en-GB" sz="1400" b="1" dirty="0" smtClean="0">
                <a:solidFill>
                  <a:srgbClr val="00B050"/>
                </a:solidFill>
              </a:rPr>
              <a:t>communities</a:t>
            </a:r>
            <a:r>
              <a:rPr lang="it-IT" sz="1400" b="1" dirty="0" smtClean="0">
                <a:solidFill>
                  <a:srgbClr val="00B050"/>
                </a:solidFill>
              </a:rPr>
              <a:t> </a:t>
            </a:r>
            <a:endParaRPr lang="it-IT" sz="1400" b="1" dirty="0">
              <a:solidFill>
                <a:srgbClr val="00B050"/>
              </a:solidFill>
            </a:endParaRPr>
          </a:p>
        </p:txBody>
      </p:sp>
      <p:grpSp>
        <p:nvGrpSpPr>
          <p:cNvPr id="14" name="Group 13"/>
          <p:cNvGrpSpPr/>
          <p:nvPr/>
        </p:nvGrpSpPr>
        <p:grpSpPr>
          <a:xfrm>
            <a:off x="7050130" y="1177448"/>
            <a:ext cx="1829962" cy="2996423"/>
            <a:chOff x="723795" y="1186987"/>
            <a:chExt cx="1855029" cy="3025515"/>
          </a:xfrm>
        </p:grpSpPr>
        <p:grpSp>
          <p:nvGrpSpPr>
            <p:cNvPr id="15" name="Group 14"/>
            <p:cNvGrpSpPr/>
            <p:nvPr/>
          </p:nvGrpSpPr>
          <p:grpSpPr>
            <a:xfrm>
              <a:off x="723795" y="1186987"/>
              <a:ext cx="1855029" cy="2848126"/>
              <a:chOff x="815235" y="1186987"/>
              <a:chExt cx="1855029" cy="2848126"/>
            </a:xfrm>
          </p:grpSpPr>
          <p:sp>
            <p:nvSpPr>
              <p:cNvPr id="17" name="Rectangle 16"/>
              <p:cNvSpPr/>
              <p:nvPr/>
            </p:nvSpPr>
            <p:spPr>
              <a:xfrm>
                <a:off x="815235" y="1186987"/>
                <a:ext cx="1855029" cy="2848126"/>
              </a:xfrm>
              <a:prstGeom prst="rect">
                <a:avLst/>
              </a:prstGeom>
              <a:solidFill>
                <a:schemeClr val="bg1"/>
              </a:solidFill>
              <a:ln w="6350">
                <a:solidFill>
                  <a:srgbClr val="ABC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pic>
        <p:nvPicPr>
          <p:cNvPr id="2" name="Picture 1"/>
          <p:cNvPicPr>
            <a:picLocks noChangeAspect="1"/>
          </p:cNvPicPr>
          <p:nvPr/>
        </p:nvPicPr>
        <p:blipFill>
          <a:blip r:embed="rId5"/>
          <a:stretch>
            <a:fillRect/>
          </a:stretch>
        </p:blipFill>
        <p:spPr>
          <a:xfrm>
            <a:off x="977662" y="1787701"/>
            <a:ext cx="5400000" cy="3355799"/>
          </a:xfrm>
          <a:prstGeom prst="rect">
            <a:avLst/>
          </a:prstGeom>
        </p:spPr>
      </p:pic>
      <p:sp>
        <p:nvSpPr>
          <p:cNvPr id="19" name="Rectangle 18"/>
          <p:cNvSpPr/>
          <p:nvPr/>
        </p:nvSpPr>
        <p:spPr>
          <a:xfrm>
            <a:off x="815234" y="616147"/>
            <a:ext cx="6361069" cy="369332"/>
          </a:xfrm>
          <a:prstGeom prst="rect">
            <a:avLst/>
          </a:prstGeom>
        </p:spPr>
        <p:txBody>
          <a:bodyPr wrap="square">
            <a:spAutoFit/>
          </a:bodyPr>
          <a:lstStyle/>
          <a:p>
            <a:r>
              <a:rPr lang="en-US" b="1" dirty="0" smtClean="0">
                <a:solidFill>
                  <a:schemeClr val="tx1">
                    <a:lumMod val="65000"/>
                    <a:lumOff val="35000"/>
                  </a:schemeClr>
                </a:solidFill>
              </a:rPr>
              <a:t>Example of relevant questions in </a:t>
            </a:r>
            <a:r>
              <a:rPr lang="en-US" b="1" dirty="0" smtClean="0"/>
              <a:t>Section I</a:t>
            </a:r>
            <a:r>
              <a:rPr lang="en-US" b="1" dirty="0" smtClean="0">
                <a:solidFill>
                  <a:schemeClr val="tx1">
                    <a:lumMod val="65000"/>
                    <a:lumOff val="35000"/>
                  </a:schemeClr>
                </a:solidFill>
              </a:rPr>
              <a:t> </a:t>
            </a:r>
            <a:r>
              <a:rPr lang="en-US" sz="1600" dirty="0" smtClean="0">
                <a:solidFill>
                  <a:schemeClr val="tx1">
                    <a:lumMod val="65000"/>
                    <a:lumOff val="35000"/>
                  </a:schemeClr>
                </a:solidFill>
              </a:rPr>
              <a:t>(State Party level)</a:t>
            </a:r>
            <a:endParaRPr lang="en-US" sz="1600" dirty="0">
              <a:solidFill>
                <a:schemeClr val="tx1">
                  <a:lumMod val="65000"/>
                  <a:lumOff val="35000"/>
                </a:schemeClr>
              </a:solidFill>
            </a:endParaRPr>
          </a:p>
        </p:txBody>
      </p:sp>
      <p:sp>
        <p:nvSpPr>
          <p:cNvPr id="20" name="TextBox 19">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smtClean="0">
                <a:solidFill>
                  <a:schemeClr val="tx2">
                    <a:lumMod val="75000"/>
                  </a:schemeClr>
                </a:solidFill>
                <a:latin typeface="Tw Cen MT" panose="020B0602020104020603" pitchFamily="34" charset="0"/>
              </a:rPr>
              <a:t>3.</a:t>
            </a:r>
            <a:r>
              <a:rPr lang="en-US" sz="2400" baseline="0" dirty="0" smtClean="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19656889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068829"/>
            <a:ext cx="6083405" cy="773673"/>
          </a:xfrm>
          <a:prstGeom prst="rect">
            <a:avLst/>
          </a:prstGeom>
        </p:spPr>
        <p:txBody>
          <a:bodyPr wrap="square">
            <a:spAutoFit/>
          </a:bodyPr>
          <a:lstStyle/>
          <a:p>
            <a:pPr marL="538163" indent="-538163" algn="just">
              <a:lnSpc>
                <a:spcPct val="107000"/>
              </a:lnSpc>
              <a:spcAft>
                <a:spcPts val="800"/>
              </a:spcAft>
            </a:pPr>
            <a:r>
              <a:rPr lang="en-GB" sz="1400" dirty="0">
                <a:latin typeface="+mj-lt"/>
                <a:ea typeface="Calibri" panose="020F0502020204030204" pitchFamily="34" charset="0"/>
                <a:cs typeface="Arial" panose="020B0604020202020204" pitchFamily="34" charset="0"/>
              </a:rPr>
              <a:t>4.2 	Has a gender balanced contribution and participation been considered and implemented in the preparation of the most recent nomination dossiers? </a:t>
            </a:r>
            <a:r>
              <a:rPr lang="it-IT" sz="1400" b="1" dirty="0">
                <a:solidFill>
                  <a:srgbClr val="00B050"/>
                </a:solidFill>
                <a:latin typeface="+mj-lt"/>
              </a:rPr>
              <a:t>Gender balance</a:t>
            </a:r>
            <a:r>
              <a:rPr lang="it-IT" sz="1400" dirty="0">
                <a:latin typeface="+mj-lt"/>
              </a:rPr>
              <a:t>/</a:t>
            </a:r>
            <a:r>
              <a:rPr lang="it-IT" sz="1400" b="1" dirty="0" err="1">
                <a:solidFill>
                  <a:srgbClr val="00B050"/>
                </a:solidFill>
                <a:latin typeface="+mj-lt"/>
              </a:rPr>
              <a:t>equity</a:t>
            </a:r>
            <a:endParaRPr lang="it-IT" sz="1400" b="1" dirty="0">
              <a:solidFill>
                <a:srgbClr val="00B050"/>
              </a:solidFill>
              <a:latin typeface="+mj-lt"/>
            </a:endParaRPr>
          </a:p>
        </p:txBody>
      </p:sp>
      <p:grpSp>
        <p:nvGrpSpPr>
          <p:cNvPr id="14" name="Group 13"/>
          <p:cNvGrpSpPr/>
          <p:nvPr/>
        </p:nvGrpSpPr>
        <p:grpSpPr>
          <a:xfrm>
            <a:off x="7050130" y="1177448"/>
            <a:ext cx="1829962" cy="2996423"/>
            <a:chOff x="723795" y="1186987"/>
            <a:chExt cx="1855029" cy="3025515"/>
          </a:xfrm>
        </p:grpSpPr>
        <p:grpSp>
          <p:nvGrpSpPr>
            <p:cNvPr id="15" name="Group 14"/>
            <p:cNvGrpSpPr/>
            <p:nvPr/>
          </p:nvGrpSpPr>
          <p:grpSpPr>
            <a:xfrm>
              <a:off x="723795" y="1186987"/>
              <a:ext cx="1855029" cy="2848126"/>
              <a:chOff x="815235" y="1186987"/>
              <a:chExt cx="1855029" cy="2848126"/>
            </a:xfrm>
          </p:grpSpPr>
          <p:sp>
            <p:nvSpPr>
              <p:cNvPr id="17" name="Rectangle 16"/>
              <p:cNvSpPr/>
              <p:nvPr/>
            </p:nvSpPr>
            <p:spPr>
              <a:xfrm>
                <a:off x="815235" y="1186987"/>
                <a:ext cx="1855029" cy="2848126"/>
              </a:xfrm>
              <a:prstGeom prst="rect">
                <a:avLst/>
              </a:prstGeom>
              <a:solidFill>
                <a:schemeClr val="bg1"/>
              </a:solidFill>
              <a:ln w="6350">
                <a:solidFill>
                  <a:srgbClr val="ABC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9" name="Rectangle 18"/>
          <p:cNvSpPr/>
          <p:nvPr/>
        </p:nvSpPr>
        <p:spPr>
          <a:xfrm>
            <a:off x="815234" y="616147"/>
            <a:ext cx="6361069" cy="369332"/>
          </a:xfrm>
          <a:prstGeom prst="rect">
            <a:avLst/>
          </a:prstGeom>
        </p:spPr>
        <p:txBody>
          <a:bodyPr wrap="square">
            <a:spAutoFit/>
          </a:bodyPr>
          <a:lstStyle/>
          <a:p>
            <a:r>
              <a:rPr lang="en-US" b="1" dirty="0" smtClean="0">
                <a:solidFill>
                  <a:schemeClr val="tx1">
                    <a:lumMod val="65000"/>
                    <a:lumOff val="35000"/>
                  </a:schemeClr>
                </a:solidFill>
              </a:rPr>
              <a:t>Example of relevant questions in </a:t>
            </a:r>
            <a:r>
              <a:rPr lang="en-US" b="1" dirty="0" smtClean="0"/>
              <a:t>Section I</a:t>
            </a:r>
            <a:r>
              <a:rPr lang="en-US" b="1" dirty="0" smtClean="0">
                <a:solidFill>
                  <a:schemeClr val="tx1">
                    <a:lumMod val="65000"/>
                    <a:lumOff val="35000"/>
                  </a:schemeClr>
                </a:solidFill>
              </a:rPr>
              <a:t> </a:t>
            </a:r>
            <a:r>
              <a:rPr lang="en-US" sz="1600" dirty="0" smtClean="0">
                <a:solidFill>
                  <a:schemeClr val="tx1">
                    <a:lumMod val="65000"/>
                    <a:lumOff val="35000"/>
                  </a:schemeClr>
                </a:solidFill>
              </a:rPr>
              <a:t>(State Party level)</a:t>
            </a:r>
            <a:endParaRPr lang="en-US" sz="1600" dirty="0">
              <a:solidFill>
                <a:schemeClr val="tx1">
                  <a:lumMod val="65000"/>
                  <a:lumOff val="35000"/>
                </a:schemeClr>
              </a:solidFill>
            </a:endParaRPr>
          </a:p>
        </p:txBody>
      </p:sp>
      <p:pic>
        <p:nvPicPr>
          <p:cNvPr id="3" name="Picture 2"/>
          <p:cNvPicPr>
            <a:picLocks noChangeAspect="1"/>
          </p:cNvPicPr>
          <p:nvPr/>
        </p:nvPicPr>
        <p:blipFill>
          <a:blip r:embed="rId5"/>
          <a:stretch>
            <a:fillRect/>
          </a:stretch>
        </p:blipFill>
        <p:spPr>
          <a:xfrm>
            <a:off x="1143040" y="1925852"/>
            <a:ext cx="5400000" cy="1829703"/>
          </a:xfrm>
          <a:prstGeom prst="rect">
            <a:avLst/>
          </a:prstGeom>
        </p:spPr>
      </p:pic>
      <p:sp>
        <p:nvSpPr>
          <p:cNvPr id="12" name="TextBox 11">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smtClean="0">
                <a:solidFill>
                  <a:schemeClr val="tx2">
                    <a:lumMod val="75000"/>
                  </a:schemeClr>
                </a:solidFill>
                <a:latin typeface="Tw Cen MT" panose="020B0602020104020603" pitchFamily="34" charset="0"/>
              </a:rPr>
              <a:t>3.</a:t>
            </a:r>
            <a:r>
              <a:rPr lang="en-US" sz="2400" baseline="0" dirty="0" smtClean="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40154903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124010"/>
            <a:ext cx="6083405" cy="1234697"/>
          </a:xfrm>
          <a:prstGeom prst="rect">
            <a:avLst/>
          </a:prstGeom>
        </p:spPr>
        <p:txBody>
          <a:bodyPr wrap="square">
            <a:spAutoFit/>
          </a:bodyPr>
          <a:lstStyle/>
          <a:p>
            <a:pPr marL="538163" indent="-538163" algn="just">
              <a:lnSpc>
                <a:spcPct val="107000"/>
              </a:lnSpc>
              <a:spcAft>
                <a:spcPts val="800"/>
              </a:spcAft>
            </a:pPr>
            <a:r>
              <a:rPr lang="en-GB" sz="1400" dirty="0" smtClean="0">
                <a:latin typeface="Calibri" panose="020F0502020204030204" pitchFamily="34" charset="0"/>
                <a:ea typeface="Calibri" panose="020F0502020204030204" pitchFamily="34" charset="0"/>
                <a:cs typeface="Arial" panose="020B0604020202020204" pitchFamily="34" charset="0"/>
              </a:rPr>
              <a:t>4.4 	Please </a:t>
            </a:r>
            <a:r>
              <a:rPr lang="en-GB" sz="1400" dirty="0">
                <a:latin typeface="Calibri" panose="020F0502020204030204" pitchFamily="34" charset="0"/>
                <a:ea typeface="Calibri" panose="020F0502020204030204" pitchFamily="34" charset="0"/>
                <a:cs typeface="Arial" panose="020B0604020202020204" pitchFamily="34" charset="0"/>
              </a:rPr>
              <a:t>rate the extent to which the inscription of properties on the World Heritage List will contribute to achieving the objectives of the 2015 World Heritage and Sustainable Development Policy and the 2030 Agenda for Sustainable Development. </a:t>
            </a:r>
            <a:r>
              <a:rPr lang="it-IT" sz="1200" b="1" dirty="0" err="1">
                <a:solidFill>
                  <a:srgbClr val="00B050"/>
                </a:solidFill>
              </a:rPr>
              <a:t>Contribution</a:t>
            </a:r>
            <a:r>
              <a:rPr lang="it-IT" sz="1200" b="1" dirty="0">
                <a:solidFill>
                  <a:srgbClr val="00B050"/>
                </a:solidFill>
              </a:rPr>
              <a:t> of the Convention to </a:t>
            </a:r>
            <a:r>
              <a:rPr lang="it-IT" sz="1200" b="1" dirty="0" err="1">
                <a:solidFill>
                  <a:srgbClr val="00B050"/>
                </a:solidFill>
              </a:rPr>
              <a:t>Sustainable</a:t>
            </a:r>
            <a:r>
              <a:rPr lang="it-IT" sz="1200" b="1" dirty="0">
                <a:solidFill>
                  <a:srgbClr val="00B050"/>
                </a:solidFill>
              </a:rPr>
              <a:t> </a:t>
            </a:r>
            <a:r>
              <a:rPr lang="it-IT" sz="1200" b="1" dirty="0" err="1" smtClean="0">
                <a:solidFill>
                  <a:srgbClr val="00B050"/>
                </a:solidFill>
              </a:rPr>
              <a:t>development</a:t>
            </a:r>
            <a:r>
              <a:rPr lang="it-IT" sz="1200" b="1" dirty="0" smtClean="0">
                <a:solidFill>
                  <a:srgbClr val="00B050"/>
                </a:solidFill>
              </a:rPr>
              <a:t> </a:t>
            </a:r>
            <a:r>
              <a:rPr lang="it-IT" sz="1200" dirty="0" smtClean="0"/>
              <a:t>/ </a:t>
            </a:r>
            <a:r>
              <a:rPr lang="it-IT" sz="1200" b="1" dirty="0" err="1" smtClean="0">
                <a:solidFill>
                  <a:srgbClr val="00B050"/>
                </a:solidFill>
              </a:rPr>
              <a:t>Monitoring</a:t>
            </a:r>
            <a:r>
              <a:rPr lang="it-IT" sz="1200" b="1" dirty="0" smtClean="0">
                <a:solidFill>
                  <a:srgbClr val="00B050"/>
                </a:solidFill>
              </a:rPr>
              <a:t> </a:t>
            </a:r>
            <a:r>
              <a:rPr lang="it-IT" sz="1200" b="1" dirty="0" err="1">
                <a:solidFill>
                  <a:srgbClr val="00B050"/>
                </a:solidFill>
              </a:rPr>
              <a:t>Sustainable</a:t>
            </a:r>
            <a:r>
              <a:rPr lang="it-IT" sz="1200" b="1" dirty="0">
                <a:solidFill>
                  <a:srgbClr val="00B050"/>
                </a:solidFill>
              </a:rPr>
              <a:t> Development </a:t>
            </a:r>
            <a:r>
              <a:rPr lang="it-IT" sz="1200" b="1" dirty="0" err="1" smtClean="0">
                <a:solidFill>
                  <a:srgbClr val="00B050"/>
                </a:solidFill>
              </a:rPr>
              <a:t>Goals</a:t>
            </a:r>
            <a:endParaRPr lang="it-IT" sz="1200" b="1" dirty="0">
              <a:solidFill>
                <a:srgbClr val="00B050"/>
              </a:solidFill>
            </a:endParaRPr>
          </a:p>
        </p:txBody>
      </p:sp>
      <p:grpSp>
        <p:nvGrpSpPr>
          <p:cNvPr id="13" name="Group 12"/>
          <p:cNvGrpSpPr/>
          <p:nvPr/>
        </p:nvGrpSpPr>
        <p:grpSpPr>
          <a:xfrm>
            <a:off x="7050130" y="1177448"/>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pic>
        <p:nvPicPr>
          <p:cNvPr id="2" name="Picture 1"/>
          <p:cNvPicPr>
            <a:picLocks noChangeAspect="1"/>
          </p:cNvPicPr>
          <p:nvPr/>
        </p:nvPicPr>
        <p:blipFill rotWithShape="1">
          <a:blip r:embed="rId5"/>
          <a:srcRect b="25612"/>
          <a:stretch/>
        </p:blipFill>
        <p:spPr>
          <a:xfrm>
            <a:off x="1116698" y="2428330"/>
            <a:ext cx="5400000" cy="2652956"/>
          </a:xfrm>
          <a:prstGeom prst="rect">
            <a:avLst/>
          </a:prstGeom>
        </p:spPr>
      </p:pic>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smtClean="0">
                <a:solidFill>
                  <a:schemeClr val="tx2">
                    <a:lumMod val="75000"/>
                  </a:schemeClr>
                </a:solidFill>
                <a:latin typeface="Tw Cen MT" panose="020B0602020104020603" pitchFamily="34" charset="0"/>
              </a:rPr>
              <a:t>3.</a:t>
            </a:r>
            <a:r>
              <a:rPr lang="en-US" sz="2400" baseline="0" dirty="0" smtClean="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
        <p:nvSpPr>
          <p:cNvPr id="15" name="Rectangle 14"/>
          <p:cNvSpPr/>
          <p:nvPr/>
        </p:nvSpPr>
        <p:spPr>
          <a:xfrm>
            <a:off x="815234" y="616147"/>
            <a:ext cx="6361069" cy="369332"/>
          </a:xfrm>
          <a:prstGeom prst="rect">
            <a:avLst/>
          </a:prstGeom>
        </p:spPr>
        <p:txBody>
          <a:bodyPr wrap="square">
            <a:spAutoFit/>
          </a:bodyPr>
          <a:lstStyle/>
          <a:p>
            <a:r>
              <a:rPr lang="en-US" b="1" dirty="0" smtClean="0">
                <a:solidFill>
                  <a:schemeClr val="tx1">
                    <a:lumMod val="65000"/>
                    <a:lumOff val="35000"/>
                  </a:schemeClr>
                </a:solidFill>
              </a:rPr>
              <a:t>Example of relevant questions in </a:t>
            </a:r>
            <a:r>
              <a:rPr lang="en-US" b="1" dirty="0" smtClean="0"/>
              <a:t>Section I</a:t>
            </a:r>
            <a:r>
              <a:rPr lang="en-US" b="1" dirty="0" smtClean="0">
                <a:solidFill>
                  <a:schemeClr val="tx1">
                    <a:lumMod val="65000"/>
                    <a:lumOff val="35000"/>
                  </a:schemeClr>
                </a:solidFill>
              </a:rPr>
              <a:t> </a:t>
            </a:r>
            <a:r>
              <a:rPr lang="en-US" sz="1600" dirty="0" smtClean="0">
                <a:solidFill>
                  <a:schemeClr val="tx1">
                    <a:lumMod val="65000"/>
                    <a:lumOff val="35000"/>
                  </a:schemeClr>
                </a:solidFill>
              </a:rPr>
              <a:t>(State Party level)</a:t>
            </a:r>
            <a:endParaRPr lang="en-US" sz="1600" dirty="0">
              <a:solidFill>
                <a:schemeClr val="tx1">
                  <a:lumMod val="65000"/>
                  <a:lumOff val="35000"/>
                </a:schemeClr>
              </a:solidFill>
            </a:endParaRPr>
          </a:p>
        </p:txBody>
      </p:sp>
    </p:spTree>
    <p:extLst>
      <p:ext uri="{BB962C8B-B14F-4D97-AF65-F5344CB8AC3E}">
        <p14:creationId xmlns:p14="http://schemas.microsoft.com/office/powerpoint/2010/main" val="29478439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124010"/>
            <a:ext cx="6083405" cy="750975"/>
          </a:xfrm>
          <a:prstGeom prst="rect">
            <a:avLst/>
          </a:prstGeom>
        </p:spPr>
        <p:txBody>
          <a:bodyPr wrap="square">
            <a:spAutoFit/>
          </a:bodyPr>
          <a:lstStyle/>
          <a:p>
            <a:pPr marL="538163" indent="-538163" algn="just">
              <a:lnSpc>
                <a:spcPct val="107000"/>
              </a:lnSpc>
              <a:spcAft>
                <a:spcPts val="800"/>
              </a:spcAft>
            </a:pPr>
            <a:r>
              <a:rPr lang="en-GB" sz="1400" dirty="0" smtClean="0">
                <a:latin typeface="Calibri" panose="020F0502020204030204" pitchFamily="34" charset="0"/>
                <a:ea typeface="Calibri" panose="020F0502020204030204" pitchFamily="34" charset="0"/>
                <a:cs typeface="Arial" panose="020B0604020202020204" pitchFamily="34" charset="0"/>
              </a:rPr>
              <a:t>5.10 	</a:t>
            </a:r>
            <a:r>
              <a:rPr lang="en-US" sz="1400" dirty="0">
                <a:latin typeface="Calibri" panose="020F0502020204030204" pitchFamily="34" charset="0"/>
                <a:ea typeface="Calibri" panose="020F0502020204030204" pitchFamily="34" charset="0"/>
                <a:cs typeface="Arial" panose="020B0604020202020204" pitchFamily="34" charset="0"/>
              </a:rPr>
              <a:t>Please provide examples of specific policies that give heritage a function in the life of </a:t>
            </a:r>
            <a:r>
              <a:rPr lang="en-US" sz="1400" dirty="0" smtClean="0">
                <a:latin typeface="Calibri" panose="020F0502020204030204" pitchFamily="34" charset="0"/>
                <a:ea typeface="Calibri" panose="020F0502020204030204" pitchFamily="34" charset="0"/>
                <a:cs typeface="Arial" panose="020B0604020202020204" pitchFamily="34" charset="0"/>
              </a:rPr>
              <a:t>communities - </a:t>
            </a:r>
            <a:r>
              <a:rPr lang="it-IT" sz="1200" b="1" dirty="0" err="1" smtClean="0">
                <a:solidFill>
                  <a:srgbClr val="00B050"/>
                </a:solidFill>
              </a:rPr>
              <a:t>Contribution</a:t>
            </a:r>
            <a:r>
              <a:rPr lang="it-IT" sz="1200" b="1" dirty="0" smtClean="0">
                <a:solidFill>
                  <a:srgbClr val="00B050"/>
                </a:solidFill>
              </a:rPr>
              <a:t> </a:t>
            </a:r>
            <a:r>
              <a:rPr lang="it-IT" sz="1200" b="1" dirty="0">
                <a:solidFill>
                  <a:srgbClr val="00B050"/>
                </a:solidFill>
              </a:rPr>
              <a:t>of the Convention to </a:t>
            </a:r>
            <a:r>
              <a:rPr lang="it-IT" sz="1200" b="1" dirty="0" err="1">
                <a:solidFill>
                  <a:srgbClr val="00B050"/>
                </a:solidFill>
              </a:rPr>
              <a:t>Sustainable</a:t>
            </a:r>
            <a:r>
              <a:rPr lang="it-IT" sz="1200" b="1" dirty="0">
                <a:solidFill>
                  <a:srgbClr val="00B050"/>
                </a:solidFill>
              </a:rPr>
              <a:t> </a:t>
            </a:r>
            <a:r>
              <a:rPr lang="it-IT" sz="1200" b="1" dirty="0" err="1" smtClean="0">
                <a:solidFill>
                  <a:srgbClr val="00B050"/>
                </a:solidFill>
              </a:rPr>
              <a:t>development</a:t>
            </a:r>
            <a:r>
              <a:rPr lang="it-IT" sz="1200" b="1" dirty="0" smtClean="0">
                <a:solidFill>
                  <a:srgbClr val="00B050"/>
                </a:solidFill>
              </a:rPr>
              <a:t>/</a:t>
            </a:r>
            <a:r>
              <a:rPr lang="it-IT" sz="1200" b="1" dirty="0" err="1" smtClean="0">
                <a:solidFill>
                  <a:srgbClr val="00B050"/>
                </a:solidFill>
              </a:rPr>
              <a:t>involvement</a:t>
            </a:r>
            <a:r>
              <a:rPr lang="it-IT" sz="1200" b="1" dirty="0" smtClean="0">
                <a:solidFill>
                  <a:srgbClr val="00B050"/>
                </a:solidFill>
              </a:rPr>
              <a:t> of </a:t>
            </a:r>
            <a:r>
              <a:rPr lang="it-IT" sz="1200" b="1" dirty="0" err="1" smtClean="0">
                <a:solidFill>
                  <a:srgbClr val="00B050"/>
                </a:solidFill>
              </a:rPr>
              <a:t>communities</a:t>
            </a:r>
            <a:r>
              <a:rPr lang="it-IT" sz="1200" b="1" dirty="0" smtClean="0">
                <a:solidFill>
                  <a:srgbClr val="00B050"/>
                </a:solidFill>
              </a:rPr>
              <a:t> </a:t>
            </a:r>
            <a:endParaRPr lang="it-IT" sz="1200" b="1" dirty="0">
              <a:solidFill>
                <a:srgbClr val="00B050"/>
              </a:solidFill>
            </a:endParaRPr>
          </a:p>
        </p:txBody>
      </p:sp>
      <p:grpSp>
        <p:nvGrpSpPr>
          <p:cNvPr id="13" name="Group 12"/>
          <p:cNvGrpSpPr/>
          <p:nvPr/>
        </p:nvGrpSpPr>
        <p:grpSpPr>
          <a:xfrm>
            <a:off x="7050130" y="1353131"/>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pic>
        <p:nvPicPr>
          <p:cNvPr id="2" name="Picture 1"/>
          <p:cNvPicPr>
            <a:picLocks noChangeAspect="1"/>
          </p:cNvPicPr>
          <p:nvPr/>
        </p:nvPicPr>
        <p:blipFill>
          <a:blip r:embed="rId5"/>
          <a:stretch>
            <a:fillRect/>
          </a:stretch>
        </p:blipFill>
        <p:spPr>
          <a:xfrm>
            <a:off x="977662" y="2013516"/>
            <a:ext cx="5565378" cy="2091604"/>
          </a:xfrm>
          <a:prstGeom prst="rect">
            <a:avLst/>
          </a:prstGeom>
        </p:spPr>
      </p:pic>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smtClean="0">
                <a:solidFill>
                  <a:schemeClr val="tx2">
                    <a:lumMod val="75000"/>
                  </a:schemeClr>
                </a:solidFill>
                <a:latin typeface="Tw Cen MT" panose="020B0602020104020603" pitchFamily="34" charset="0"/>
              </a:rPr>
              <a:t>3.</a:t>
            </a:r>
            <a:r>
              <a:rPr lang="en-US" sz="2400" baseline="0" dirty="0" smtClean="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
        <p:nvSpPr>
          <p:cNvPr id="15" name="Rectangle 14"/>
          <p:cNvSpPr/>
          <p:nvPr/>
        </p:nvSpPr>
        <p:spPr>
          <a:xfrm>
            <a:off x="815234" y="616147"/>
            <a:ext cx="6361069" cy="369332"/>
          </a:xfrm>
          <a:prstGeom prst="rect">
            <a:avLst/>
          </a:prstGeom>
        </p:spPr>
        <p:txBody>
          <a:bodyPr wrap="square">
            <a:spAutoFit/>
          </a:bodyPr>
          <a:lstStyle/>
          <a:p>
            <a:r>
              <a:rPr lang="en-US" b="1" dirty="0" smtClean="0">
                <a:solidFill>
                  <a:schemeClr val="tx1">
                    <a:lumMod val="65000"/>
                    <a:lumOff val="35000"/>
                  </a:schemeClr>
                </a:solidFill>
              </a:rPr>
              <a:t>Example of relevant questions in </a:t>
            </a:r>
            <a:r>
              <a:rPr lang="en-US" b="1" dirty="0" smtClean="0"/>
              <a:t>Section I</a:t>
            </a:r>
            <a:r>
              <a:rPr lang="en-US" b="1" dirty="0" smtClean="0">
                <a:solidFill>
                  <a:schemeClr val="tx1">
                    <a:lumMod val="65000"/>
                    <a:lumOff val="35000"/>
                  </a:schemeClr>
                </a:solidFill>
              </a:rPr>
              <a:t> </a:t>
            </a:r>
            <a:r>
              <a:rPr lang="en-US" sz="1600" dirty="0" smtClean="0">
                <a:solidFill>
                  <a:schemeClr val="tx1">
                    <a:lumMod val="65000"/>
                    <a:lumOff val="35000"/>
                  </a:schemeClr>
                </a:solidFill>
              </a:rPr>
              <a:t>(State Party level)</a:t>
            </a:r>
            <a:endParaRPr lang="en-US" sz="1600" dirty="0">
              <a:solidFill>
                <a:schemeClr val="tx1">
                  <a:lumMod val="65000"/>
                  <a:lumOff val="35000"/>
                </a:schemeClr>
              </a:solidFill>
            </a:endParaRPr>
          </a:p>
        </p:txBody>
      </p:sp>
    </p:spTree>
    <p:extLst>
      <p:ext uri="{BB962C8B-B14F-4D97-AF65-F5344CB8AC3E}">
        <p14:creationId xmlns:p14="http://schemas.microsoft.com/office/powerpoint/2010/main" val="4098110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124010"/>
            <a:ext cx="6083405" cy="773673"/>
          </a:xfrm>
          <a:prstGeom prst="rect">
            <a:avLst/>
          </a:prstGeom>
        </p:spPr>
        <p:txBody>
          <a:bodyPr wrap="square">
            <a:spAutoFit/>
          </a:bodyPr>
          <a:lstStyle/>
          <a:p>
            <a:pPr marL="538163" indent="-538163" algn="just">
              <a:lnSpc>
                <a:spcPct val="107000"/>
              </a:lnSpc>
              <a:spcAft>
                <a:spcPts val="800"/>
              </a:spcAft>
            </a:pPr>
            <a:r>
              <a:rPr lang="en-GB" sz="1400" dirty="0" smtClean="0">
                <a:latin typeface="Calibri" panose="020F0502020204030204" pitchFamily="34" charset="0"/>
                <a:ea typeface="Calibri" panose="020F0502020204030204" pitchFamily="34" charset="0"/>
                <a:cs typeface="Arial" panose="020B0604020202020204" pitchFamily="34" charset="0"/>
              </a:rPr>
              <a:t>8.5 	</a:t>
            </a:r>
            <a:r>
              <a:rPr lang="en-US" sz="1400" dirty="0">
                <a:latin typeface="Calibri" panose="020F0502020204030204" pitchFamily="34" charset="0"/>
                <a:ea typeface="Calibri" panose="020F0502020204030204" pitchFamily="34" charset="0"/>
                <a:cs typeface="Arial" panose="020B0604020202020204" pitchFamily="34" charset="0"/>
              </a:rPr>
              <a:t>Please estimate the percentage of the total annual public </a:t>
            </a:r>
            <a:r>
              <a:rPr lang="en-US" sz="1400" dirty="0" smtClean="0">
                <a:latin typeface="Calibri" panose="020F0502020204030204" pitchFamily="34" charset="0"/>
                <a:ea typeface="Calibri" panose="020F0502020204030204" pitchFamily="34" charset="0"/>
                <a:cs typeface="Arial" panose="020B0604020202020204" pitchFamily="34" charset="0"/>
              </a:rPr>
              <a:t>expenditure that </a:t>
            </a:r>
            <a:r>
              <a:rPr lang="en-US" sz="1400" dirty="0">
                <a:latin typeface="Calibri" panose="020F0502020204030204" pitchFamily="34" charset="0"/>
                <a:ea typeface="Calibri" panose="020F0502020204030204" pitchFamily="34" charset="0"/>
                <a:cs typeface="Arial" panose="020B0604020202020204" pitchFamily="34" charset="0"/>
              </a:rPr>
              <a:t>is spent on cultural and natural heritage at each governmental </a:t>
            </a:r>
            <a:r>
              <a:rPr lang="en-US" sz="1400" dirty="0" err="1">
                <a:latin typeface="Calibri" panose="020F0502020204030204" pitchFamily="34" charset="0"/>
                <a:ea typeface="Calibri" panose="020F0502020204030204" pitchFamily="34" charset="0"/>
                <a:cs typeface="Arial" panose="020B0604020202020204" pitchFamily="34" charset="0"/>
              </a:rPr>
              <a:t>leve</a:t>
            </a:r>
            <a:r>
              <a:rPr lang="it-IT" sz="1400" b="1" dirty="0" err="1" smtClean="0">
                <a:solidFill>
                  <a:srgbClr val="00B050"/>
                </a:solidFill>
              </a:rPr>
              <a:t>Monitoring</a:t>
            </a:r>
            <a:r>
              <a:rPr lang="it-IT" sz="1400" b="1" dirty="0" smtClean="0">
                <a:solidFill>
                  <a:srgbClr val="00B050"/>
                </a:solidFill>
              </a:rPr>
              <a:t> </a:t>
            </a:r>
            <a:r>
              <a:rPr lang="it-IT" sz="1400" b="1" dirty="0" err="1" smtClean="0">
                <a:solidFill>
                  <a:srgbClr val="00B050"/>
                </a:solidFill>
              </a:rPr>
              <a:t>Sustainable</a:t>
            </a:r>
            <a:r>
              <a:rPr lang="it-IT" sz="1400" b="1" dirty="0" smtClean="0">
                <a:solidFill>
                  <a:srgbClr val="00B050"/>
                </a:solidFill>
              </a:rPr>
              <a:t> Development </a:t>
            </a:r>
            <a:r>
              <a:rPr lang="it-IT" sz="1400" b="1" dirty="0" err="1" smtClean="0">
                <a:solidFill>
                  <a:srgbClr val="00B050"/>
                </a:solidFill>
              </a:rPr>
              <a:t>Goals</a:t>
            </a:r>
            <a:endParaRPr lang="it-IT" sz="1400" b="1" dirty="0">
              <a:solidFill>
                <a:srgbClr val="00B050"/>
              </a:solidFill>
            </a:endParaRPr>
          </a:p>
        </p:txBody>
      </p:sp>
      <p:grpSp>
        <p:nvGrpSpPr>
          <p:cNvPr id="13" name="Group 12"/>
          <p:cNvGrpSpPr/>
          <p:nvPr/>
        </p:nvGrpSpPr>
        <p:grpSpPr>
          <a:xfrm>
            <a:off x="6969107" y="1307952"/>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pic>
        <p:nvPicPr>
          <p:cNvPr id="2" name="Picture 1"/>
          <p:cNvPicPr>
            <a:picLocks noChangeAspect="1"/>
          </p:cNvPicPr>
          <p:nvPr/>
        </p:nvPicPr>
        <p:blipFill>
          <a:blip r:embed="rId5"/>
          <a:stretch>
            <a:fillRect/>
          </a:stretch>
        </p:blipFill>
        <p:spPr>
          <a:xfrm>
            <a:off x="1116698" y="2036214"/>
            <a:ext cx="5400000" cy="2505459"/>
          </a:xfrm>
          <a:prstGeom prst="rect">
            <a:avLst/>
          </a:prstGeom>
        </p:spPr>
      </p:pic>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smtClean="0">
                <a:solidFill>
                  <a:schemeClr val="tx2">
                    <a:lumMod val="75000"/>
                  </a:schemeClr>
                </a:solidFill>
                <a:latin typeface="Tw Cen MT" panose="020B0602020104020603" pitchFamily="34" charset="0"/>
              </a:rPr>
              <a:t>3.</a:t>
            </a:r>
            <a:r>
              <a:rPr lang="en-US" sz="2400" baseline="0" dirty="0" smtClean="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
        <p:nvSpPr>
          <p:cNvPr id="15" name="Rectangle 14"/>
          <p:cNvSpPr/>
          <p:nvPr/>
        </p:nvSpPr>
        <p:spPr>
          <a:xfrm>
            <a:off x="815234" y="616147"/>
            <a:ext cx="6361069" cy="369332"/>
          </a:xfrm>
          <a:prstGeom prst="rect">
            <a:avLst/>
          </a:prstGeom>
        </p:spPr>
        <p:txBody>
          <a:bodyPr wrap="square">
            <a:spAutoFit/>
          </a:bodyPr>
          <a:lstStyle/>
          <a:p>
            <a:r>
              <a:rPr lang="en-US" b="1" dirty="0" smtClean="0">
                <a:solidFill>
                  <a:schemeClr val="tx1">
                    <a:lumMod val="65000"/>
                    <a:lumOff val="35000"/>
                  </a:schemeClr>
                </a:solidFill>
              </a:rPr>
              <a:t>Example of relevant questions in </a:t>
            </a:r>
            <a:r>
              <a:rPr lang="en-US" b="1" dirty="0" smtClean="0"/>
              <a:t>Section I</a:t>
            </a:r>
            <a:r>
              <a:rPr lang="en-US" b="1" dirty="0" smtClean="0">
                <a:solidFill>
                  <a:schemeClr val="tx1">
                    <a:lumMod val="65000"/>
                    <a:lumOff val="35000"/>
                  </a:schemeClr>
                </a:solidFill>
              </a:rPr>
              <a:t> </a:t>
            </a:r>
            <a:r>
              <a:rPr lang="en-US" sz="1600" dirty="0" smtClean="0">
                <a:solidFill>
                  <a:schemeClr val="tx1">
                    <a:lumMod val="65000"/>
                    <a:lumOff val="35000"/>
                  </a:schemeClr>
                </a:solidFill>
              </a:rPr>
              <a:t>(State Party level)</a:t>
            </a:r>
            <a:endParaRPr lang="en-US" sz="1600" dirty="0">
              <a:solidFill>
                <a:schemeClr val="tx1">
                  <a:lumMod val="65000"/>
                  <a:lumOff val="35000"/>
                </a:schemeClr>
              </a:solidFill>
            </a:endParaRPr>
          </a:p>
        </p:txBody>
      </p:sp>
    </p:spTree>
    <p:extLst>
      <p:ext uri="{BB962C8B-B14F-4D97-AF65-F5344CB8AC3E}">
        <p14:creationId xmlns:p14="http://schemas.microsoft.com/office/powerpoint/2010/main" val="20319918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124010"/>
            <a:ext cx="6083405" cy="773673"/>
          </a:xfrm>
          <a:prstGeom prst="rect">
            <a:avLst/>
          </a:prstGeom>
        </p:spPr>
        <p:txBody>
          <a:bodyPr wrap="square">
            <a:spAutoFit/>
          </a:bodyPr>
          <a:lstStyle/>
          <a:p>
            <a:pPr marL="538163" indent="-538163" algn="just">
              <a:lnSpc>
                <a:spcPct val="107000"/>
              </a:lnSpc>
              <a:spcAft>
                <a:spcPts val="800"/>
              </a:spcAft>
            </a:pPr>
            <a:r>
              <a:rPr lang="en-GB" sz="1400" dirty="0" smtClean="0">
                <a:latin typeface="Calibri" panose="020F0502020204030204" pitchFamily="34" charset="0"/>
                <a:ea typeface="Calibri" panose="020F0502020204030204" pitchFamily="34" charset="0"/>
                <a:cs typeface="Arial" panose="020B0604020202020204" pitchFamily="34" charset="0"/>
              </a:rPr>
              <a:t>8.5 	</a:t>
            </a:r>
            <a:r>
              <a:rPr lang="en-US" sz="1400" dirty="0">
                <a:latin typeface="Calibri" panose="020F0502020204030204" pitchFamily="34" charset="0"/>
                <a:ea typeface="Calibri" panose="020F0502020204030204" pitchFamily="34" charset="0"/>
                <a:cs typeface="Arial" panose="020B0604020202020204" pitchFamily="34" charset="0"/>
              </a:rPr>
              <a:t>Please estimate the percentage of the total annual public </a:t>
            </a:r>
            <a:r>
              <a:rPr lang="en-US" sz="1400" dirty="0" smtClean="0">
                <a:latin typeface="Calibri" panose="020F0502020204030204" pitchFamily="34" charset="0"/>
                <a:ea typeface="Calibri" panose="020F0502020204030204" pitchFamily="34" charset="0"/>
                <a:cs typeface="Arial" panose="020B0604020202020204" pitchFamily="34" charset="0"/>
              </a:rPr>
              <a:t>expenditure that </a:t>
            </a:r>
            <a:r>
              <a:rPr lang="en-US" sz="1400" dirty="0">
                <a:latin typeface="Calibri" panose="020F0502020204030204" pitchFamily="34" charset="0"/>
                <a:ea typeface="Calibri" panose="020F0502020204030204" pitchFamily="34" charset="0"/>
                <a:cs typeface="Arial" panose="020B0604020202020204" pitchFamily="34" charset="0"/>
              </a:rPr>
              <a:t>is spent on cultural and natural heritage at each governmental </a:t>
            </a:r>
            <a:r>
              <a:rPr lang="en-US" sz="1400" dirty="0" err="1">
                <a:latin typeface="Calibri" panose="020F0502020204030204" pitchFamily="34" charset="0"/>
                <a:ea typeface="Calibri" panose="020F0502020204030204" pitchFamily="34" charset="0"/>
                <a:cs typeface="Arial" panose="020B0604020202020204" pitchFamily="34" charset="0"/>
              </a:rPr>
              <a:t>leve</a:t>
            </a:r>
            <a:r>
              <a:rPr lang="it-IT" sz="1400" b="1" dirty="0" err="1" smtClean="0">
                <a:solidFill>
                  <a:srgbClr val="00B050"/>
                </a:solidFill>
              </a:rPr>
              <a:t>Monitoring</a:t>
            </a:r>
            <a:r>
              <a:rPr lang="it-IT" sz="1400" b="1" dirty="0" smtClean="0">
                <a:solidFill>
                  <a:srgbClr val="00B050"/>
                </a:solidFill>
              </a:rPr>
              <a:t> </a:t>
            </a:r>
            <a:r>
              <a:rPr lang="it-IT" sz="1400" b="1" dirty="0" err="1" smtClean="0">
                <a:solidFill>
                  <a:srgbClr val="00B050"/>
                </a:solidFill>
              </a:rPr>
              <a:t>Sustainable</a:t>
            </a:r>
            <a:r>
              <a:rPr lang="it-IT" sz="1400" b="1" dirty="0" smtClean="0">
                <a:solidFill>
                  <a:srgbClr val="00B050"/>
                </a:solidFill>
              </a:rPr>
              <a:t> Development </a:t>
            </a:r>
            <a:r>
              <a:rPr lang="it-IT" sz="1400" b="1" dirty="0" err="1" smtClean="0">
                <a:solidFill>
                  <a:srgbClr val="00B050"/>
                </a:solidFill>
              </a:rPr>
              <a:t>Goals</a:t>
            </a:r>
            <a:endParaRPr lang="it-IT" sz="1400" b="1" dirty="0">
              <a:solidFill>
                <a:srgbClr val="00B050"/>
              </a:solidFill>
            </a:endParaRPr>
          </a:p>
        </p:txBody>
      </p:sp>
      <p:grpSp>
        <p:nvGrpSpPr>
          <p:cNvPr id="13" name="Group 12"/>
          <p:cNvGrpSpPr/>
          <p:nvPr/>
        </p:nvGrpSpPr>
        <p:grpSpPr>
          <a:xfrm>
            <a:off x="6969107" y="1307952"/>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pic>
        <p:nvPicPr>
          <p:cNvPr id="2" name="Picture 1"/>
          <p:cNvPicPr>
            <a:picLocks noChangeAspect="1"/>
          </p:cNvPicPr>
          <p:nvPr/>
        </p:nvPicPr>
        <p:blipFill>
          <a:blip r:embed="rId5"/>
          <a:stretch>
            <a:fillRect/>
          </a:stretch>
        </p:blipFill>
        <p:spPr>
          <a:xfrm>
            <a:off x="1116698" y="2036214"/>
            <a:ext cx="5400000" cy="2505459"/>
          </a:xfrm>
          <a:prstGeom prst="rect">
            <a:avLst/>
          </a:prstGeom>
        </p:spPr>
      </p:pic>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smtClean="0">
                <a:solidFill>
                  <a:schemeClr val="tx2">
                    <a:lumMod val="75000"/>
                  </a:schemeClr>
                </a:solidFill>
                <a:latin typeface="Tw Cen MT" panose="020B0602020104020603" pitchFamily="34" charset="0"/>
              </a:rPr>
              <a:t>3.</a:t>
            </a:r>
            <a:r>
              <a:rPr lang="en-US" sz="2400" baseline="0" dirty="0" smtClean="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
        <p:nvSpPr>
          <p:cNvPr id="15" name="Rectangle 14"/>
          <p:cNvSpPr/>
          <p:nvPr/>
        </p:nvSpPr>
        <p:spPr>
          <a:xfrm>
            <a:off x="815234" y="616147"/>
            <a:ext cx="6361069" cy="369332"/>
          </a:xfrm>
          <a:prstGeom prst="rect">
            <a:avLst/>
          </a:prstGeom>
        </p:spPr>
        <p:txBody>
          <a:bodyPr wrap="square">
            <a:spAutoFit/>
          </a:bodyPr>
          <a:lstStyle/>
          <a:p>
            <a:r>
              <a:rPr lang="en-US" b="1" dirty="0" smtClean="0">
                <a:solidFill>
                  <a:schemeClr val="tx1">
                    <a:lumMod val="65000"/>
                    <a:lumOff val="35000"/>
                  </a:schemeClr>
                </a:solidFill>
              </a:rPr>
              <a:t>Example of relevant questions in </a:t>
            </a:r>
            <a:r>
              <a:rPr lang="en-US" b="1" dirty="0" smtClean="0"/>
              <a:t>Section I</a:t>
            </a:r>
            <a:r>
              <a:rPr lang="en-US" b="1" dirty="0" smtClean="0">
                <a:solidFill>
                  <a:schemeClr val="tx1">
                    <a:lumMod val="65000"/>
                    <a:lumOff val="35000"/>
                  </a:schemeClr>
                </a:solidFill>
              </a:rPr>
              <a:t> </a:t>
            </a:r>
            <a:r>
              <a:rPr lang="en-US" sz="1600" dirty="0" smtClean="0">
                <a:solidFill>
                  <a:schemeClr val="tx1">
                    <a:lumMod val="65000"/>
                    <a:lumOff val="35000"/>
                  </a:schemeClr>
                </a:solidFill>
              </a:rPr>
              <a:t>(State Party level)</a:t>
            </a:r>
            <a:endParaRPr lang="en-US" sz="1600" dirty="0">
              <a:solidFill>
                <a:schemeClr val="tx1">
                  <a:lumMod val="65000"/>
                  <a:lumOff val="35000"/>
                </a:schemeClr>
              </a:solidFill>
            </a:endParaRPr>
          </a:p>
        </p:txBody>
      </p:sp>
    </p:spTree>
    <p:extLst>
      <p:ext uri="{BB962C8B-B14F-4D97-AF65-F5344CB8AC3E}">
        <p14:creationId xmlns:p14="http://schemas.microsoft.com/office/powerpoint/2010/main" val="4196733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290288" y="926041"/>
            <a:ext cx="6563425" cy="3173377"/>
            <a:chOff x="682624" y="1512923"/>
            <a:chExt cx="4733601" cy="2288668"/>
          </a:xfrm>
        </p:grpSpPr>
        <p:pic>
          <p:nvPicPr>
            <p:cNvPr id="12" name="Picture 11"/>
            <p:cNvPicPr>
              <a:picLocks noChangeAspect="1"/>
            </p:cNvPicPr>
            <p:nvPr/>
          </p:nvPicPr>
          <p:blipFill>
            <a:blip r:embed="rId3"/>
            <a:stretch>
              <a:fillRect/>
            </a:stretch>
          </p:blipFill>
          <p:spPr>
            <a:xfrm>
              <a:off x="689557" y="1514591"/>
              <a:ext cx="716089" cy="716400"/>
            </a:xfrm>
            <a:prstGeom prst="rect">
              <a:avLst/>
            </a:prstGeom>
          </p:spPr>
        </p:pic>
        <p:sp>
          <p:nvSpPr>
            <p:cNvPr id="13" name="AutoShape 4"/>
            <p:cNvSpPr>
              <a:spLocks noChangeAspect="1" noChangeArrowheads="1" noTextEdit="1"/>
            </p:cNvSpPr>
            <p:nvPr/>
          </p:nvSpPr>
          <p:spPr bwMode="auto">
            <a:xfrm>
              <a:off x="1501790" y="1514511"/>
              <a:ext cx="3100417" cy="72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 name="Rectangle 6"/>
            <p:cNvSpPr>
              <a:spLocks noChangeArrowheads="1"/>
            </p:cNvSpPr>
            <p:nvPr/>
          </p:nvSpPr>
          <p:spPr bwMode="auto">
            <a:xfrm>
              <a:off x="1495440" y="1512923"/>
              <a:ext cx="717557" cy="716400"/>
            </a:xfrm>
            <a:prstGeom prst="rect">
              <a:avLst/>
            </a:prstGeom>
            <a:solidFill>
              <a:srgbClr val="D19F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 name="Rectangle 7"/>
            <p:cNvSpPr>
              <a:spLocks noChangeArrowheads="1"/>
            </p:cNvSpPr>
            <p:nvPr/>
          </p:nvSpPr>
          <p:spPr bwMode="auto">
            <a:xfrm>
              <a:off x="3891000" y="1512923"/>
              <a:ext cx="717557" cy="716400"/>
            </a:xfrm>
            <a:prstGeom prst="rect">
              <a:avLst/>
            </a:prstGeom>
            <a:solidFill>
              <a:srgbClr val="EF41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 name="Rectangle 8"/>
            <p:cNvSpPr>
              <a:spLocks noChangeArrowheads="1"/>
            </p:cNvSpPr>
            <p:nvPr/>
          </p:nvSpPr>
          <p:spPr bwMode="auto">
            <a:xfrm>
              <a:off x="3090893" y="1512923"/>
              <a:ext cx="717557" cy="716400"/>
            </a:xfrm>
            <a:prstGeom prst="rect">
              <a:avLst/>
            </a:prstGeom>
            <a:solidFill>
              <a:srgbClr val="C220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 name="Rectangle 9"/>
            <p:cNvSpPr>
              <a:spLocks noChangeArrowheads="1"/>
            </p:cNvSpPr>
            <p:nvPr/>
          </p:nvSpPr>
          <p:spPr bwMode="auto">
            <a:xfrm>
              <a:off x="2289198" y="1512923"/>
              <a:ext cx="717557" cy="716400"/>
            </a:xfrm>
            <a:prstGeom prst="rect">
              <a:avLst/>
            </a:prstGeom>
            <a:solidFill>
              <a:srgbClr val="2D9A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 name="Freeform 10"/>
            <p:cNvSpPr>
              <a:spLocks/>
            </p:cNvSpPr>
            <p:nvPr/>
          </p:nvSpPr>
          <p:spPr bwMode="auto">
            <a:xfrm>
              <a:off x="1657366" y="1976484"/>
              <a:ext cx="385766" cy="165104"/>
            </a:xfrm>
            <a:custGeom>
              <a:avLst/>
              <a:gdLst>
                <a:gd name="T0" fmla="*/ 122 w 359"/>
                <a:gd name="T1" fmla="*/ 138 h 152"/>
                <a:gd name="T2" fmla="*/ 122 w 359"/>
                <a:gd name="T3" fmla="*/ 147 h 152"/>
                <a:gd name="T4" fmla="*/ 122 w 359"/>
                <a:gd name="T5" fmla="*/ 148 h 152"/>
                <a:gd name="T6" fmla="*/ 122 w 359"/>
                <a:gd name="T7" fmla="*/ 148 h 152"/>
                <a:gd name="T8" fmla="*/ 126 w 359"/>
                <a:gd name="T9" fmla="*/ 152 h 152"/>
                <a:gd name="T10" fmla="*/ 127 w 359"/>
                <a:gd name="T11" fmla="*/ 152 h 152"/>
                <a:gd name="T12" fmla="*/ 127 w 359"/>
                <a:gd name="T13" fmla="*/ 152 h 152"/>
                <a:gd name="T14" fmla="*/ 236 w 359"/>
                <a:gd name="T15" fmla="*/ 152 h 152"/>
                <a:gd name="T16" fmla="*/ 237 w 359"/>
                <a:gd name="T17" fmla="*/ 152 h 152"/>
                <a:gd name="T18" fmla="*/ 237 w 359"/>
                <a:gd name="T19" fmla="*/ 152 h 152"/>
                <a:gd name="T20" fmla="*/ 241 w 359"/>
                <a:gd name="T21" fmla="*/ 148 h 152"/>
                <a:gd name="T22" fmla="*/ 241 w 359"/>
                <a:gd name="T23" fmla="*/ 148 h 152"/>
                <a:gd name="T24" fmla="*/ 241 w 359"/>
                <a:gd name="T25" fmla="*/ 148 h 152"/>
                <a:gd name="T26" fmla="*/ 241 w 359"/>
                <a:gd name="T27" fmla="*/ 137 h 152"/>
                <a:gd name="T28" fmla="*/ 359 w 359"/>
                <a:gd name="T29" fmla="*/ 5 h 152"/>
                <a:gd name="T30" fmla="*/ 359 w 359"/>
                <a:gd name="T31" fmla="*/ 5 h 152"/>
                <a:gd name="T32" fmla="*/ 359 w 359"/>
                <a:gd name="T33" fmla="*/ 5 h 152"/>
                <a:gd name="T34" fmla="*/ 355 w 359"/>
                <a:gd name="T35" fmla="*/ 0 h 152"/>
                <a:gd name="T36" fmla="*/ 7 w 359"/>
                <a:gd name="T37" fmla="*/ 0 h 152"/>
                <a:gd name="T38" fmla="*/ 5 w 359"/>
                <a:gd name="T39" fmla="*/ 0 h 152"/>
                <a:gd name="T40" fmla="*/ 0 w 359"/>
                <a:gd name="T41" fmla="*/ 5 h 152"/>
                <a:gd name="T42" fmla="*/ 1 w 359"/>
                <a:gd name="T43" fmla="*/ 7 h 152"/>
                <a:gd name="T44" fmla="*/ 122 w 359"/>
                <a:gd name="T45"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9" h="152">
                  <a:moveTo>
                    <a:pt x="122" y="138"/>
                  </a:moveTo>
                  <a:cubicBezTo>
                    <a:pt x="122" y="147"/>
                    <a:pt x="122" y="147"/>
                    <a:pt x="122" y="147"/>
                  </a:cubicBezTo>
                  <a:cubicBezTo>
                    <a:pt x="122" y="147"/>
                    <a:pt x="122" y="147"/>
                    <a:pt x="122" y="148"/>
                  </a:cubicBezTo>
                  <a:cubicBezTo>
                    <a:pt x="122" y="148"/>
                    <a:pt x="122" y="148"/>
                    <a:pt x="122" y="148"/>
                  </a:cubicBezTo>
                  <a:cubicBezTo>
                    <a:pt x="122" y="150"/>
                    <a:pt x="124" y="152"/>
                    <a:pt x="126" y="152"/>
                  </a:cubicBezTo>
                  <a:cubicBezTo>
                    <a:pt x="126" y="152"/>
                    <a:pt x="126" y="152"/>
                    <a:pt x="127" y="152"/>
                  </a:cubicBezTo>
                  <a:cubicBezTo>
                    <a:pt x="127" y="152"/>
                    <a:pt x="127" y="152"/>
                    <a:pt x="127" y="152"/>
                  </a:cubicBezTo>
                  <a:cubicBezTo>
                    <a:pt x="236" y="152"/>
                    <a:pt x="236" y="152"/>
                    <a:pt x="236" y="152"/>
                  </a:cubicBezTo>
                  <a:cubicBezTo>
                    <a:pt x="236" y="152"/>
                    <a:pt x="236" y="152"/>
                    <a:pt x="237" y="152"/>
                  </a:cubicBezTo>
                  <a:cubicBezTo>
                    <a:pt x="237" y="152"/>
                    <a:pt x="237" y="152"/>
                    <a:pt x="237" y="152"/>
                  </a:cubicBezTo>
                  <a:cubicBezTo>
                    <a:pt x="239" y="152"/>
                    <a:pt x="241" y="150"/>
                    <a:pt x="241" y="148"/>
                  </a:cubicBezTo>
                  <a:cubicBezTo>
                    <a:pt x="241" y="148"/>
                    <a:pt x="241" y="148"/>
                    <a:pt x="241" y="148"/>
                  </a:cubicBezTo>
                  <a:cubicBezTo>
                    <a:pt x="241" y="148"/>
                    <a:pt x="241" y="148"/>
                    <a:pt x="241" y="148"/>
                  </a:cubicBezTo>
                  <a:cubicBezTo>
                    <a:pt x="241" y="137"/>
                    <a:pt x="241" y="137"/>
                    <a:pt x="241" y="137"/>
                  </a:cubicBezTo>
                  <a:cubicBezTo>
                    <a:pt x="303" y="117"/>
                    <a:pt x="349" y="67"/>
                    <a:pt x="359" y="5"/>
                  </a:cubicBezTo>
                  <a:cubicBezTo>
                    <a:pt x="359" y="5"/>
                    <a:pt x="359" y="5"/>
                    <a:pt x="359" y="5"/>
                  </a:cubicBezTo>
                  <a:cubicBezTo>
                    <a:pt x="359" y="5"/>
                    <a:pt x="359" y="5"/>
                    <a:pt x="359" y="5"/>
                  </a:cubicBezTo>
                  <a:cubicBezTo>
                    <a:pt x="359" y="2"/>
                    <a:pt x="357" y="0"/>
                    <a:pt x="355" y="0"/>
                  </a:cubicBezTo>
                  <a:cubicBezTo>
                    <a:pt x="7" y="0"/>
                    <a:pt x="7" y="0"/>
                    <a:pt x="7" y="0"/>
                  </a:cubicBezTo>
                  <a:cubicBezTo>
                    <a:pt x="5" y="0"/>
                    <a:pt x="5" y="0"/>
                    <a:pt x="5" y="0"/>
                  </a:cubicBezTo>
                  <a:cubicBezTo>
                    <a:pt x="2" y="0"/>
                    <a:pt x="0" y="2"/>
                    <a:pt x="0" y="5"/>
                  </a:cubicBezTo>
                  <a:cubicBezTo>
                    <a:pt x="1" y="7"/>
                    <a:pt x="1" y="7"/>
                    <a:pt x="1" y="7"/>
                  </a:cubicBezTo>
                  <a:cubicBezTo>
                    <a:pt x="11" y="68"/>
                    <a:pt x="59" y="119"/>
                    <a:pt x="122" y="1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 name="Freeform 11"/>
            <p:cNvSpPr>
              <a:spLocks/>
            </p:cNvSpPr>
            <p:nvPr/>
          </p:nvSpPr>
          <p:spPr bwMode="auto">
            <a:xfrm>
              <a:off x="1878031" y="1809793"/>
              <a:ext cx="80963" cy="152404"/>
            </a:xfrm>
            <a:custGeom>
              <a:avLst/>
              <a:gdLst>
                <a:gd name="T0" fmla="*/ 35 w 74"/>
                <a:gd name="T1" fmla="*/ 6 h 141"/>
                <a:gd name="T2" fmla="*/ 36 w 74"/>
                <a:gd name="T3" fmla="*/ 96 h 141"/>
                <a:gd name="T4" fmla="*/ 46 w 74"/>
                <a:gd name="T5" fmla="*/ 141 h 141"/>
                <a:gd name="T6" fmla="*/ 69 w 74"/>
                <a:gd name="T7" fmla="*/ 141 h 141"/>
                <a:gd name="T8" fmla="*/ 53 w 74"/>
                <a:gd name="T9" fmla="*/ 84 h 141"/>
                <a:gd name="T10" fmla="*/ 54 w 74"/>
                <a:gd name="T11" fmla="*/ 15 h 141"/>
                <a:gd name="T12" fmla="*/ 50 w 74"/>
                <a:gd name="T13" fmla="*/ 2 h 141"/>
                <a:gd name="T14" fmla="*/ 35 w 74"/>
                <a:gd name="T15" fmla="*/ 6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41">
                  <a:moveTo>
                    <a:pt x="35" y="6"/>
                  </a:moveTo>
                  <a:cubicBezTo>
                    <a:pt x="33" y="8"/>
                    <a:pt x="0" y="56"/>
                    <a:pt x="36" y="96"/>
                  </a:cubicBezTo>
                  <a:cubicBezTo>
                    <a:pt x="52" y="114"/>
                    <a:pt x="51" y="130"/>
                    <a:pt x="46" y="141"/>
                  </a:cubicBezTo>
                  <a:cubicBezTo>
                    <a:pt x="69" y="141"/>
                    <a:pt x="69" y="141"/>
                    <a:pt x="69" y="141"/>
                  </a:cubicBezTo>
                  <a:cubicBezTo>
                    <a:pt x="74" y="125"/>
                    <a:pt x="72" y="105"/>
                    <a:pt x="53" y="84"/>
                  </a:cubicBezTo>
                  <a:cubicBezTo>
                    <a:pt x="27" y="55"/>
                    <a:pt x="53" y="16"/>
                    <a:pt x="54" y="15"/>
                  </a:cubicBezTo>
                  <a:cubicBezTo>
                    <a:pt x="57" y="11"/>
                    <a:pt x="55" y="5"/>
                    <a:pt x="50" y="2"/>
                  </a:cubicBezTo>
                  <a:cubicBezTo>
                    <a:pt x="45" y="0"/>
                    <a:pt x="38" y="1"/>
                    <a:pt x="35"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 name="Freeform 12"/>
            <p:cNvSpPr>
              <a:spLocks/>
            </p:cNvSpPr>
            <p:nvPr/>
          </p:nvSpPr>
          <p:spPr bwMode="auto">
            <a:xfrm>
              <a:off x="1803418" y="1809793"/>
              <a:ext cx="79376" cy="152404"/>
            </a:xfrm>
            <a:custGeom>
              <a:avLst/>
              <a:gdLst>
                <a:gd name="T0" fmla="*/ 46 w 74"/>
                <a:gd name="T1" fmla="*/ 141 h 141"/>
                <a:gd name="T2" fmla="*/ 69 w 74"/>
                <a:gd name="T3" fmla="*/ 141 h 141"/>
                <a:gd name="T4" fmla="*/ 53 w 74"/>
                <a:gd name="T5" fmla="*/ 84 h 141"/>
                <a:gd name="T6" fmla="*/ 54 w 74"/>
                <a:gd name="T7" fmla="*/ 15 h 141"/>
                <a:gd name="T8" fmla="*/ 50 w 74"/>
                <a:gd name="T9" fmla="*/ 2 h 141"/>
                <a:gd name="T10" fmla="*/ 35 w 74"/>
                <a:gd name="T11" fmla="*/ 6 h 141"/>
                <a:gd name="T12" fmla="*/ 36 w 74"/>
                <a:gd name="T13" fmla="*/ 96 h 141"/>
                <a:gd name="T14" fmla="*/ 46 w 74"/>
                <a:gd name="T15" fmla="*/ 141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41">
                  <a:moveTo>
                    <a:pt x="46" y="141"/>
                  </a:moveTo>
                  <a:cubicBezTo>
                    <a:pt x="69" y="141"/>
                    <a:pt x="69" y="141"/>
                    <a:pt x="69" y="141"/>
                  </a:cubicBezTo>
                  <a:cubicBezTo>
                    <a:pt x="74" y="125"/>
                    <a:pt x="72" y="105"/>
                    <a:pt x="53" y="84"/>
                  </a:cubicBezTo>
                  <a:cubicBezTo>
                    <a:pt x="27" y="55"/>
                    <a:pt x="54" y="16"/>
                    <a:pt x="54" y="15"/>
                  </a:cubicBezTo>
                  <a:cubicBezTo>
                    <a:pt x="57" y="11"/>
                    <a:pt x="56" y="5"/>
                    <a:pt x="50" y="2"/>
                  </a:cubicBezTo>
                  <a:cubicBezTo>
                    <a:pt x="45" y="0"/>
                    <a:pt x="38" y="1"/>
                    <a:pt x="35" y="6"/>
                  </a:cubicBezTo>
                  <a:cubicBezTo>
                    <a:pt x="34" y="8"/>
                    <a:pt x="0" y="56"/>
                    <a:pt x="36" y="96"/>
                  </a:cubicBezTo>
                  <a:cubicBezTo>
                    <a:pt x="52" y="114"/>
                    <a:pt x="51" y="130"/>
                    <a:pt x="46" y="1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 name="Freeform 13"/>
            <p:cNvSpPr>
              <a:spLocks/>
            </p:cNvSpPr>
            <p:nvPr/>
          </p:nvSpPr>
          <p:spPr bwMode="auto">
            <a:xfrm>
              <a:off x="1727217" y="1809793"/>
              <a:ext cx="80963" cy="152404"/>
            </a:xfrm>
            <a:custGeom>
              <a:avLst/>
              <a:gdLst>
                <a:gd name="T0" fmla="*/ 36 w 74"/>
                <a:gd name="T1" fmla="*/ 6 h 141"/>
                <a:gd name="T2" fmla="*/ 36 w 74"/>
                <a:gd name="T3" fmla="*/ 96 h 141"/>
                <a:gd name="T4" fmla="*/ 47 w 74"/>
                <a:gd name="T5" fmla="*/ 141 h 141"/>
                <a:gd name="T6" fmla="*/ 70 w 74"/>
                <a:gd name="T7" fmla="*/ 141 h 141"/>
                <a:gd name="T8" fmla="*/ 54 w 74"/>
                <a:gd name="T9" fmla="*/ 84 h 141"/>
                <a:gd name="T10" fmla="*/ 55 w 74"/>
                <a:gd name="T11" fmla="*/ 15 h 141"/>
                <a:gd name="T12" fmla="*/ 51 w 74"/>
                <a:gd name="T13" fmla="*/ 2 h 141"/>
                <a:gd name="T14" fmla="*/ 36 w 74"/>
                <a:gd name="T15" fmla="*/ 6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41">
                  <a:moveTo>
                    <a:pt x="36" y="6"/>
                  </a:moveTo>
                  <a:cubicBezTo>
                    <a:pt x="34" y="8"/>
                    <a:pt x="0" y="56"/>
                    <a:pt x="36" y="96"/>
                  </a:cubicBezTo>
                  <a:cubicBezTo>
                    <a:pt x="53" y="114"/>
                    <a:pt x="51" y="130"/>
                    <a:pt x="47" y="141"/>
                  </a:cubicBezTo>
                  <a:cubicBezTo>
                    <a:pt x="70" y="141"/>
                    <a:pt x="70" y="141"/>
                    <a:pt x="70" y="141"/>
                  </a:cubicBezTo>
                  <a:cubicBezTo>
                    <a:pt x="74" y="125"/>
                    <a:pt x="73" y="105"/>
                    <a:pt x="54" y="84"/>
                  </a:cubicBezTo>
                  <a:cubicBezTo>
                    <a:pt x="27" y="55"/>
                    <a:pt x="54" y="16"/>
                    <a:pt x="55" y="15"/>
                  </a:cubicBezTo>
                  <a:cubicBezTo>
                    <a:pt x="58" y="11"/>
                    <a:pt x="56" y="5"/>
                    <a:pt x="51" y="2"/>
                  </a:cubicBezTo>
                  <a:cubicBezTo>
                    <a:pt x="46" y="0"/>
                    <a:pt x="39" y="1"/>
                    <a:pt x="36"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 name="Freeform 14"/>
            <p:cNvSpPr>
              <a:spLocks noEditPoints="1"/>
            </p:cNvSpPr>
            <p:nvPr/>
          </p:nvSpPr>
          <p:spPr bwMode="auto">
            <a:xfrm>
              <a:off x="4125952" y="1785980"/>
              <a:ext cx="282578" cy="384184"/>
            </a:xfrm>
            <a:custGeom>
              <a:avLst/>
              <a:gdLst>
                <a:gd name="T0" fmla="*/ 262 w 263"/>
                <a:gd name="T1" fmla="*/ 0 h 355"/>
                <a:gd name="T2" fmla="*/ 179 w 263"/>
                <a:gd name="T3" fmla="*/ 0 h 355"/>
                <a:gd name="T4" fmla="*/ 178 w 263"/>
                <a:gd name="T5" fmla="*/ 1 h 355"/>
                <a:gd name="T6" fmla="*/ 178 w 263"/>
                <a:gd name="T7" fmla="*/ 29 h 355"/>
                <a:gd name="T8" fmla="*/ 179 w 263"/>
                <a:gd name="T9" fmla="*/ 30 h 355"/>
                <a:gd name="T10" fmla="*/ 212 w 263"/>
                <a:gd name="T11" fmla="*/ 30 h 355"/>
                <a:gd name="T12" fmla="*/ 175 w 263"/>
                <a:gd name="T13" fmla="*/ 66 h 355"/>
                <a:gd name="T14" fmla="*/ 109 w 263"/>
                <a:gd name="T15" fmla="*/ 43 h 355"/>
                <a:gd name="T16" fmla="*/ 0 w 263"/>
                <a:gd name="T17" fmla="*/ 152 h 355"/>
                <a:gd name="T18" fmla="*/ 95 w 263"/>
                <a:gd name="T19" fmla="*/ 259 h 355"/>
                <a:gd name="T20" fmla="*/ 95 w 263"/>
                <a:gd name="T21" fmla="*/ 291 h 355"/>
                <a:gd name="T22" fmla="*/ 62 w 263"/>
                <a:gd name="T23" fmla="*/ 291 h 355"/>
                <a:gd name="T24" fmla="*/ 61 w 263"/>
                <a:gd name="T25" fmla="*/ 292 h 355"/>
                <a:gd name="T26" fmla="*/ 61 w 263"/>
                <a:gd name="T27" fmla="*/ 321 h 355"/>
                <a:gd name="T28" fmla="*/ 62 w 263"/>
                <a:gd name="T29" fmla="*/ 322 h 355"/>
                <a:gd name="T30" fmla="*/ 95 w 263"/>
                <a:gd name="T31" fmla="*/ 322 h 355"/>
                <a:gd name="T32" fmla="*/ 95 w 263"/>
                <a:gd name="T33" fmla="*/ 353 h 355"/>
                <a:gd name="T34" fmla="*/ 96 w 263"/>
                <a:gd name="T35" fmla="*/ 355 h 355"/>
                <a:gd name="T36" fmla="*/ 125 w 263"/>
                <a:gd name="T37" fmla="*/ 355 h 355"/>
                <a:gd name="T38" fmla="*/ 126 w 263"/>
                <a:gd name="T39" fmla="*/ 353 h 355"/>
                <a:gd name="T40" fmla="*/ 126 w 263"/>
                <a:gd name="T41" fmla="*/ 322 h 355"/>
                <a:gd name="T42" fmla="*/ 159 w 263"/>
                <a:gd name="T43" fmla="*/ 322 h 355"/>
                <a:gd name="T44" fmla="*/ 160 w 263"/>
                <a:gd name="T45" fmla="*/ 321 h 355"/>
                <a:gd name="T46" fmla="*/ 160 w 263"/>
                <a:gd name="T47" fmla="*/ 292 h 355"/>
                <a:gd name="T48" fmla="*/ 159 w 263"/>
                <a:gd name="T49" fmla="*/ 291 h 355"/>
                <a:gd name="T50" fmla="*/ 126 w 263"/>
                <a:gd name="T51" fmla="*/ 291 h 355"/>
                <a:gd name="T52" fmla="*/ 126 w 263"/>
                <a:gd name="T53" fmla="*/ 259 h 355"/>
                <a:gd name="T54" fmla="*/ 217 w 263"/>
                <a:gd name="T55" fmla="*/ 152 h 355"/>
                <a:gd name="T56" fmla="*/ 197 w 263"/>
                <a:gd name="T57" fmla="*/ 89 h 355"/>
                <a:gd name="T58" fmla="*/ 233 w 263"/>
                <a:gd name="T59" fmla="*/ 53 h 355"/>
                <a:gd name="T60" fmla="*/ 233 w 263"/>
                <a:gd name="T61" fmla="*/ 84 h 355"/>
                <a:gd name="T62" fmla="*/ 234 w 263"/>
                <a:gd name="T63" fmla="*/ 85 h 355"/>
                <a:gd name="T64" fmla="*/ 262 w 263"/>
                <a:gd name="T65" fmla="*/ 85 h 355"/>
                <a:gd name="T66" fmla="*/ 263 w 263"/>
                <a:gd name="T67" fmla="*/ 84 h 355"/>
                <a:gd name="T68" fmla="*/ 263 w 263"/>
                <a:gd name="T69" fmla="*/ 1 h 355"/>
                <a:gd name="T70" fmla="*/ 262 w 263"/>
                <a:gd name="T71" fmla="*/ 0 h 355"/>
                <a:gd name="T72" fmla="*/ 109 w 263"/>
                <a:gd name="T73" fmla="*/ 231 h 355"/>
                <a:gd name="T74" fmla="*/ 29 w 263"/>
                <a:gd name="T75" fmla="*/ 152 h 355"/>
                <a:gd name="T76" fmla="*/ 109 w 263"/>
                <a:gd name="T77" fmla="*/ 72 h 355"/>
                <a:gd name="T78" fmla="*/ 188 w 263"/>
                <a:gd name="T79" fmla="*/ 152 h 355"/>
                <a:gd name="T80" fmla="*/ 109 w 263"/>
                <a:gd name="T81" fmla="*/ 2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55">
                  <a:moveTo>
                    <a:pt x="262" y="0"/>
                  </a:moveTo>
                  <a:cubicBezTo>
                    <a:pt x="179" y="0"/>
                    <a:pt x="179" y="0"/>
                    <a:pt x="179" y="0"/>
                  </a:cubicBezTo>
                  <a:cubicBezTo>
                    <a:pt x="179" y="0"/>
                    <a:pt x="178" y="1"/>
                    <a:pt x="178" y="1"/>
                  </a:cubicBezTo>
                  <a:cubicBezTo>
                    <a:pt x="178" y="29"/>
                    <a:pt x="178" y="29"/>
                    <a:pt x="178" y="29"/>
                  </a:cubicBezTo>
                  <a:cubicBezTo>
                    <a:pt x="178" y="29"/>
                    <a:pt x="179" y="30"/>
                    <a:pt x="179" y="30"/>
                  </a:cubicBezTo>
                  <a:cubicBezTo>
                    <a:pt x="212" y="30"/>
                    <a:pt x="212" y="30"/>
                    <a:pt x="212" y="30"/>
                  </a:cubicBezTo>
                  <a:cubicBezTo>
                    <a:pt x="175" y="66"/>
                    <a:pt x="175" y="66"/>
                    <a:pt x="175" y="66"/>
                  </a:cubicBezTo>
                  <a:cubicBezTo>
                    <a:pt x="157" y="52"/>
                    <a:pt x="134" y="43"/>
                    <a:pt x="109" y="43"/>
                  </a:cubicBezTo>
                  <a:cubicBezTo>
                    <a:pt x="49" y="43"/>
                    <a:pt x="0" y="92"/>
                    <a:pt x="0" y="152"/>
                  </a:cubicBezTo>
                  <a:cubicBezTo>
                    <a:pt x="0" y="207"/>
                    <a:pt x="41" y="252"/>
                    <a:pt x="95" y="259"/>
                  </a:cubicBezTo>
                  <a:cubicBezTo>
                    <a:pt x="95" y="291"/>
                    <a:pt x="95" y="291"/>
                    <a:pt x="95" y="291"/>
                  </a:cubicBezTo>
                  <a:cubicBezTo>
                    <a:pt x="62" y="291"/>
                    <a:pt x="62" y="291"/>
                    <a:pt x="62" y="291"/>
                  </a:cubicBezTo>
                  <a:cubicBezTo>
                    <a:pt x="61" y="291"/>
                    <a:pt x="61" y="291"/>
                    <a:pt x="61" y="292"/>
                  </a:cubicBezTo>
                  <a:cubicBezTo>
                    <a:pt x="61" y="321"/>
                    <a:pt x="61" y="321"/>
                    <a:pt x="61" y="321"/>
                  </a:cubicBezTo>
                  <a:cubicBezTo>
                    <a:pt x="61" y="322"/>
                    <a:pt x="61" y="322"/>
                    <a:pt x="62" y="322"/>
                  </a:cubicBezTo>
                  <a:cubicBezTo>
                    <a:pt x="95" y="322"/>
                    <a:pt x="95" y="322"/>
                    <a:pt x="95" y="322"/>
                  </a:cubicBezTo>
                  <a:cubicBezTo>
                    <a:pt x="95" y="353"/>
                    <a:pt x="95" y="353"/>
                    <a:pt x="95" y="353"/>
                  </a:cubicBezTo>
                  <a:cubicBezTo>
                    <a:pt x="95" y="354"/>
                    <a:pt x="95" y="355"/>
                    <a:pt x="96" y="355"/>
                  </a:cubicBezTo>
                  <a:cubicBezTo>
                    <a:pt x="125" y="355"/>
                    <a:pt x="125" y="355"/>
                    <a:pt x="125" y="355"/>
                  </a:cubicBezTo>
                  <a:cubicBezTo>
                    <a:pt x="126" y="355"/>
                    <a:pt x="126" y="354"/>
                    <a:pt x="126" y="353"/>
                  </a:cubicBezTo>
                  <a:cubicBezTo>
                    <a:pt x="126" y="322"/>
                    <a:pt x="126" y="322"/>
                    <a:pt x="126" y="322"/>
                  </a:cubicBezTo>
                  <a:cubicBezTo>
                    <a:pt x="159" y="322"/>
                    <a:pt x="159" y="322"/>
                    <a:pt x="159" y="322"/>
                  </a:cubicBezTo>
                  <a:cubicBezTo>
                    <a:pt x="159" y="322"/>
                    <a:pt x="160" y="322"/>
                    <a:pt x="160" y="321"/>
                  </a:cubicBezTo>
                  <a:cubicBezTo>
                    <a:pt x="160" y="292"/>
                    <a:pt x="160" y="292"/>
                    <a:pt x="160" y="292"/>
                  </a:cubicBezTo>
                  <a:cubicBezTo>
                    <a:pt x="160" y="291"/>
                    <a:pt x="159" y="291"/>
                    <a:pt x="159" y="291"/>
                  </a:cubicBezTo>
                  <a:cubicBezTo>
                    <a:pt x="126" y="291"/>
                    <a:pt x="126" y="291"/>
                    <a:pt x="126" y="291"/>
                  </a:cubicBezTo>
                  <a:cubicBezTo>
                    <a:pt x="126" y="259"/>
                    <a:pt x="126" y="259"/>
                    <a:pt x="126" y="259"/>
                  </a:cubicBezTo>
                  <a:cubicBezTo>
                    <a:pt x="178" y="250"/>
                    <a:pt x="217" y="205"/>
                    <a:pt x="217" y="152"/>
                  </a:cubicBezTo>
                  <a:cubicBezTo>
                    <a:pt x="217" y="128"/>
                    <a:pt x="210" y="107"/>
                    <a:pt x="197" y="89"/>
                  </a:cubicBezTo>
                  <a:cubicBezTo>
                    <a:pt x="233" y="53"/>
                    <a:pt x="233" y="53"/>
                    <a:pt x="233" y="53"/>
                  </a:cubicBezTo>
                  <a:cubicBezTo>
                    <a:pt x="233" y="84"/>
                    <a:pt x="233" y="84"/>
                    <a:pt x="233" y="84"/>
                  </a:cubicBezTo>
                  <a:cubicBezTo>
                    <a:pt x="233" y="85"/>
                    <a:pt x="234" y="85"/>
                    <a:pt x="234" y="85"/>
                  </a:cubicBezTo>
                  <a:cubicBezTo>
                    <a:pt x="262" y="85"/>
                    <a:pt x="262" y="85"/>
                    <a:pt x="262" y="85"/>
                  </a:cubicBezTo>
                  <a:cubicBezTo>
                    <a:pt x="262" y="85"/>
                    <a:pt x="263" y="85"/>
                    <a:pt x="263" y="84"/>
                  </a:cubicBezTo>
                  <a:cubicBezTo>
                    <a:pt x="263" y="1"/>
                    <a:pt x="263" y="1"/>
                    <a:pt x="263" y="1"/>
                  </a:cubicBezTo>
                  <a:cubicBezTo>
                    <a:pt x="263" y="1"/>
                    <a:pt x="262" y="0"/>
                    <a:pt x="262" y="0"/>
                  </a:cubicBezTo>
                  <a:moveTo>
                    <a:pt x="109" y="231"/>
                  </a:moveTo>
                  <a:cubicBezTo>
                    <a:pt x="65" y="231"/>
                    <a:pt x="29" y="196"/>
                    <a:pt x="29" y="152"/>
                  </a:cubicBezTo>
                  <a:cubicBezTo>
                    <a:pt x="29" y="108"/>
                    <a:pt x="65" y="72"/>
                    <a:pt x="109" y="72"/>
                  </a:cubicBezTo>
                  <a:cubicBezTo>
                    <a:pt x="153" y="72"/>
                    <a:pt x="188" y="108"/>
                    <a:pt x="188" y="152"/>
                  </a:cubicBezTo>
                  <a:cubicBezTo>
                    <a:pt x="188" y="196"/>
                    <a:pt x="153" y="231"/>
                    <a:pt x="109" y="2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 name="Freeform 15"/>
            <p:cNvSpPr>
              <a:spLocks/>
            </p:cNvSpPr>
            <p:nvPr/>
          </p:nvSpPr>
          <p:spPr bwMode="auto">
            <a:xfrm>
              <a:off x="4189453" y="1914570"/>
              <a:ext cx="106364" cy="26988"/>
            </a:xfrm>
            <a:custGeom>
              <a:avLst/>
              <a:gdLst>
                <a:gd name="T0" fmla="*/ 97 w 98"/>
                <a:gd name="T1" fmla="*/ 0 h 25"/>
                <a:gd name="T2" fmla="*/ 1 w 98"/>
                <a:gd name="T3" fmla="*/ 0 h 25"/>
                <a:gd name="T4" fmla="*/ 0 w 98"/>
                <a:gd name="T5" fmla="*/ 1 h 25"/>
                <a:gd name="T6" fmla="*/ 0 w 98"/>
                <a:gd name="T7" fmla="*/ 24 h 25"/>
                <a:gd name="T8" fmla="*/ 1 w 98"/>
                <a:gd name="T9" fmla="*/ 25 h 25"/>
                <a:gd name="T10" fmla="*/ 97 w 98"/>
                <a:gd name="T11" fmla="*/ 25 h 25"/>
                <a:gd name="T12" fmla="*/ 98 w 98"/>
                <a:gd name="T13" fmla="*/ 24 h 25"/>
                <a:gd name="T14" fmla="*/ 98 w 98"/>
                <a:gd name="T15" fmla="*/ 1 h 25"/>
                <a:gd name="T16" fmla="*/ 97 w 98"/>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25">
                  <a:moveTo>
                    <a:pt x="97" y="0"/>
                  </a:moveTo>
                  <a:cubicBezTo>
                    <a:pt x="1" y="0"/>
                    <a:pt x="1" y="0"/>
                    <a:pt x="1" y="0"/>
                  </a:cubicBezTo>
                  <a:cubicBezTo>
                    <a:pt x="0" y="0"/>
                    <a:pt x="0" y="0"/>
                    <a:pt x="0" y="1"/>
                  </a:cubicBezTo>
                  <a:cubicBezTo>
                    <a:pt x="0" y="24"/>
                    <a:pt x="0" y="24"/>
                    <a:pt x="0" y="24"/>
                  </a:cubicBezTo>
                  <a:cubicBezTo>
                    <a:pt x="0" y="25"/>
                    <a:pt x="0" y="25"/>
                    <a:pt x="1" y="25"/>
                  </a:cubicBezTo>
                  <a:cubicBezTo>
                    <a:pt x="97" y="25"/>
                    <a:pt x="97" y="25"/>
                    <a:pt x="97" y="25"/>
                  </a:cubicBezTo>
                  <a:cubicBezTo>
                    <a:pt x="98" y="25"/>
                    <a:pt x="98" y="25"/>
                    <a:pt x="98" y="24"/>
                  </a:cubicBezTo>
                  <a:cubicBezTo>
                    <a:pt x="98" y="1"/>
                    <a:pt x="98" y="1"/>
                    <a:pt x="98" y="1"/>
                  </a:cubicBezTo>
                  <a:cubicBezTo>
                    <a:pt x="98" y="0"/>
                    <a:pt x="98" y="0"/>
                    <a:pt x="9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 name="Freeform 16"/>
            <p:cNvSpPr>
              <a:spLocks/>
            </p:cNvSpPr>
            <p:nvPr/>
          </p:nvSpPr>
          <p:spPr bwMode="auto">
            <a:xfrm>
              <a:off x="4189453" y="1960609"/>
              <a:ext cx="106364" cy="26988"/>
            </a:xfrm>
            <a:custGeom>
              <a:avLst/>
              <a:gdLst>
                <a:gd name="T0" fmla="*/ 97 w 98"/>
                <a:gd name="T1" fmla="*/ 0 h 25"/>
                <a:gd name="T2" fmla="*/ 1 w 98"/>
                <a:gd name="T3" fmla="*/ 0 h 25"/>
                <a:gd name="T4" fmla="*/ 0 w 98"/>
                <a:gd name="T5" fmla="*/ 1 h 25"/>
                <a:gd name="T6" fmla="*/ 0 w 98"/>
                <a:gd name="T7" fmla="*/ 24 h 25"/>
                <a:gd name="T8" fmla="*/ 1 w 98"/>
                <a:gd name="T9" fmla="*/ 25 h 25"/>
                <a:gd name="T10" fmla="*/ 97 w 98"/>
                <a:gd name="T11" fmla="*/ 25 h 25"/>
                <a:gd name="T12" fmla="*/ 98 w 98"/>
                <a:gd name="T13" fmla="*/ 24 h 25"/>
                <a:gd name="T14" fmla="*/ 98 w 98"/>
                <a:gd name="T15" fmla="*/ 1 h 25"/>
                <a:gd name="T16" fmla="*/ 97 w 98"/>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25">
                  <a:moveTo>
                    <a:pt x="97" y="0"/>
                  </a:moveTo>
                  <a:cubicBezTo>
                    <a:pt x="1" y="0"/>
                    <a:pt x="1" y="0"/>
                    <a:pt x="1" y="0"/>
                  </a:cubicBezTo>
                  <a:cubicBezTo>
                    <a:pt x="0" y="0"/>
                    <a:pt x="0" y="0"/>
                    <a:pt x="0" y="1"/>
                  </a:cubicBezTo>
                  <a:cubicBezTo>
                    <a:pt x="0" y="24"/>
                    <a:pt x="0" y="24"/>
                    <a:pt x="0" y="24"/>
                  </a:cubicBezTo>
                  <a:cubicBezTo>
                    <a:pt x="0" y="25"/>
                    <a:pt x="0" y="25"/>
                    <a:pt x="1" y="25"/>
                  </a:cubicBezTo>
                  <a:cubicBezTo>
                    <a:pt x="97" y="25"/>
                    <a:pt x="97" y="25"/>
                    <a:pt x="97" y="25"/>
                  </a:cubicBezTo>
                  <a:cubicBezTo>
                    <a:pt x="98" y="25"/>
                    <a:pt x="98" y="25"/>
                    <a:pt x="98" y="24"/>
                  </a:cubicBezTo>
                  <a:cubicBezTo>
                    <a:pt x="98" y="1"/>
                    <a:pt x="98" y="1"/>
                    <a:pt x="98" y="1"/>
                  </a:cubicBezTo>
                  <a:cubicBezTo>
                    <a:pt x="98" y="0"/>
                    <a:pt x="98" y="0"/>
                    <a:pt x="9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 name="Freeform 17"/>
            <p:cNvSpPr>
              <a:spLocks/>
            </p:cNvSpPr>
            <p:nvPr/>
          </p:nvSpPr>
          <p:spPr bwMode="auto">
            <a:xfrm>
              <a:off x="2779740" y="1927271"/>
              <a:ext cx="122239" cy="112715"/>
            </a:xfrm>
            <a:custGeom>
              <a:avLst/>
              <a:gdLst>
                <a:gd name="T0" fmla="*/ 113 w 113"/>
                <a:gd name="T1" fmla="*/ 34 h 105"/>
                <a:gd name="T2" fmla="*/ 82 w 113"/>
                <a:gd name="T3" fmla="*/ 0 h 105"/>
                <a:gd name="T4" fmla="*/ 56 w 113"/>
                <a:gd name="T5" fmla="*/ 17 h 105"/>
                <a:gd name="T6" fmla="*/ 31 w 113"/>
                <a:gd name="T7" fmla="*/ 0 h 105"/>
                <a:gd name="T8" fmla="*/ 0 w 113"/>
                <a:gd name="T9" fmla="*/ 34 h 105"/>
                <a:gd name="T10" fmla="*/ 10 w 113"/>
                <a:gd name="T11" fmla="*/ 58 h 105"/>
                <a:gd name="T12" fmla="*/ 56 w 113"/>
                <a:gd name="T13" fmla="*/ 105 h 105"/>
                <a:gd name="T14" fmla="*/ 103 w 113"/>
                <a:gd name="T15" fmla="*/ 58 h 105"/>
                <a:gd name="T16" fmla="*/ 103 w 113"/>
                <a:gd name="T17" fmla="*/ 58 h 105"/>
                <a:gd name="T18" fmla="*/ 113 w 113"/>
                <a:gd name="T19" fmla="*/ 3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05">
                  <a:moveTo>
                    <a:pt x="113" y="34"/>
                  </a:moveTo>
                  <a:cubicBezTo>
                    <a:pt x="113" y="16"/>
                    <a:pt x="100" y="0"/>
                    <a:pt x="82" y="0"/>
                  </a:cubicBezTo>
                  <a:cubicBezTo>
                    <a:pt x="73" y="0"/>
                    <a:pt x="62" y="10"/>
                    <a:pt x="56" y="17"/>
                  </a:cubicBezTo>
                  <a:cubicBezTo>
                    <a:pt x="50" y="10"/>
                    <a:pt x="40" y="0"/>
                    <a:pt x="31" y="0"/>
                  </a:cubicBezTo>
                  <a:cubicBezTo>
                    <a:pt x="13" y="0"/>
                    <a:pt x="0" y="16"/>
                    <a:pt x="0" y="34"/>
                  </a:cubicBezTo>
                  <a:cubicBezTo>
                    <a:pt x="0" y="44"/>
                    <a:pt x="4" y="52"/>
                    <a:pt x="10" y="58"/>
                  </a:cubicBezTo>
                  <a:cubicBezTo>
                    <a:pt x="56" y="105"/>
                    <a:pt x="56" y="105"/>
                    <a:pt x="56" y="105"/>
                  </a:cubicBezTo>
                  <a:cubicBezTo>
                    <a:pt x="103" y="58"/>
                    <a:pt x="103" y="58"/>
                    <a:pt x="103" y="58"/>
                  </a:cubicBezTo>
                  <a:cubicBezTo>
                    <a:pt x="103" y="58"/>
                    <a:pt x="103" y="58"/>
                    <a:pt x="103" y="58"/>
                  </a:cubicBezTo>
                  <a:cubicBezTo>
                    <a:pt x="109" y="52"/>
                    <a:pt x="113" y="44"/>
                    <a:pt x="113"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 name="Freeform 18"/>
            <p:cNvSpPr>
              <a:spLocks/>
            </p:cNvSpPr>
            <p:nvPr/>
          </p:nvSpPr>
          <p:spPr bwMode="auto">
            <a:xfrm>
              <a:off x="2419374" y="1785980"/>
              <a:ext cx="419104" cy="336558"/>
            </a:xfrm>
            <a:custGeom>
              <a:avLst/>
              <a:gdLst>
                <a:gd name="T0" fmla="*/ 248 w 388"/>
                <a:gd name="T1" fmla="*/ 312 h 312"/>
                <a:gd name="T2" fmla="*/ 247 w 388"/>
                <a:gd name="T3" fmla="*/ 312 h 312"/>
                <a:gd name="T4" fmla="*/ 240 w 388"/>
                <a:gd name="T5" fmla="*/ 306 h 312"/>
                <a:gd name="T6" fmla="*/ 217 w 388"/>
                <a:gd name="T7" fmla="*/ 168 h 312"/>
                <a:gd name="T8" fmla="*/ 181 w 388"/>
                <a:gd name="T9" fmla="*/ 235 h 312"/>
                <a:gd name="T10" fmla="*/ 173 w 388"/>
                <a:gd name="T11" fmla="*/ 238 h 312"/>
                <a:gd name="T12" fmla="*/ 166 w 388"/>
                <a:gd name="T13" fmla="*/ 232 h 312"/>
                <a:gd name="T14" fmla="*/ 151 w 388"/>
                <a:gd name="T15" fmla="*/ 125 h 312"/>
                <a:gd name="T16" fmla="*/ 123 w 388"/>
                <a:gd name="T17" fmla="*/ 188 h 312"/>
                <a:gd name="T18" fmla="*/ 116 w 388"/>
                <a:gd name="T19" fmla="*/ 193 h 312"/>
                <a:gd name="T20" fmla="*/ 8 w 388"/>
                <a:gd name="T21" fmla="*/ 193 h 312"/>
                <a:gd name="T22" fmla="*/ 0 w 388"/>
                <a:gd name="T23" fmla="*/ 185 h 312"/>
                <a:gd name="T24" fmla="*/ 8 w 388"/>
                <a:gd name="T25" fmla="*/ 177 h 312"/>
                <a:gd name="T26" fmla="*/ 111 w 388"/>
                <a:gd name="T27" fmla="*/ 177 h 312"/>
                <a:gd name="T28" fmla="*/ 148 w 388"/>
                <a:gd name="T29" fmla="*/ 95 h 312"/>
                <a:gd name="T30" fmla="*/ 156 w 388"/>
                <a:gd name="T31" fmla="*/ 90 h 312"/>
                <a:gd name="T32" fmla="*/ 162 w 388"/>
                <a:gd name="T33" fmla="*/ 97 h 312"/>
                <a:gd name="T34" fmla="*/ 178 w 388"/>
                <a:gd name="T35" fmla="*/ 207 h 312"/>
                <a:gd name="T36" fmla="*/ 214 w 388"/>
                <a:gd name="T37" fmla="*/ 141 h 312"/>
                <a:gd name="T38" fmla="*/ 222 w 388"/>
                <a:gd name="T39" fmla="*/ 137 h 312"/>
                <a:gd name="T40" fmla="*/ 228 w 388"/>
                <a:gd name="T41" fmla="*/ 143 h 312"/>
                <a:gd name="T42" fmla="*/ 250 w 388"/>
                <a:gd name="T43" fmla="*/ 271 h 312"/>
                <a:gd name="T44" fmla="*/ 330 w 388"/>
                <a:gd name="T45" fmla="*/ 6 h 312"/>
                <a:gd name="T46" fmla="*/ 337 w 388"/>
                <a:gd name="T47" fmla="*/ 0 h 312"/>
                <a:gd name="T48" fmla="*/ 344 w 388"/>
                <a:gd name="T49" fmla="*/ 4 h 312"/>
                <a:gd name="T50" fmla="*/ 386 w 388"/>
                <a:gd name="T51" fmla="*/ 92 h 312"/>
                <a:gd name="T52" fmla="*/ 383 w 388"/>
                <a:gd name="T53" fmla="*/ 102 h 312"/>
                <a:gd name="T54" fmla="*/ 372 w 388"/>
                <a:gd name="T55" fmla="*/ 98 h 312"/>
                <a:gd name="T56" fmla="*/ 339 w 388"/>
                <a:gd name="T57" fmla="*/ 29 h 312"/>
                <a:gd name="T58" fmla="*/ 255 w 388"/>
                <a:gd name="T59" fmla="*/ 307 h 312"/>
                <a:gd name="T60" fmla="*/ 248 w 388"/>
                <a:gd name="T61"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8" h="312">
                  <a:moveTo>
                    <a:pt x="248" y="312"/>
                  </a:moveTo>
                  <a:cubicBezTo>
                    <a:pt x="248" y="312"/>
                    <a:pt x="248" y="312"/>
                    <a:pt x="247" y="312"/>
                  </a:cubicBezTo>
                  <a:cubicBezTo>
                    <a:pt x="244" y="312"/>
                    <a:pt x="241" y="310"/>
                    <a:pt x="240" y="306"/>
                  </a:cubicBezTo>
                  <a:cubicBezTo>
                    <a:pt x="217" y="168"/>
                    <a:pt x="217" y="168"/>
                    <a:pt x="217" y="168"/>
                  </a:cubicBezTo>
                  <a:cubicBezTo>
                    <a:pt x="181" y="235"/>
                    <a:pt x="181" y="235"/>
                    <a:pt x="181" y="235"/>
                  </a:cubicBezTo>
                  <a:cubicBezTo>
                    <a:pt x="179" y="237"/>
                    <a:pt x="176" y="239"/>
                    <a:pt x="173" y="238"/>
                  </a:cubicBezTo>
                  <a:cubicBezTo>
                    <a:pt x="169" y="238"/>
                    <a:pt x="167" y="235"/>
                    <a:pt x="166" y="232"/>
                  </a:cubicBezTo>
                  <a:cubicBezTo>
                    <a:pt x="151" y="125"/>
                    <a:pt x="151" y="125"/>
                    <a:pt x="151" y="125"/>
                  </a:cubicBezTo>
                  <a:cubicBezTo>
                    <a:pt x="123" y="188"/>
                    <a:pt x="123" y="188"/>
                    <a:pt x="123" y="188"/>
                  </a:cubicBezTo>
                  <a:cubicBezTo>
                    <a:pt x="122" y="191"/>
                    <a:pt x="119" y="193"/>
                    <a:pt x="116" y="193"/>
                  </a:cubicBezTo>
                  <a:cubicBezTo>
                    <a:pt x="8" y="193"/>
                    <a:pt x="8" y="193"/>
                    <a:pt x="8" y="193"/>
                  </a:cubicBezTo>
                  <a:cubicBezTo>
                    <a:pt x="4" y="193"/>
                    <a:pt x="0" y="189"/>
                    <a:pt x="0" y="185"/>
                  </a:cubicBezTo>
                  <a:cubicBezTo>
                    <a:pt x="0" y="181"/>
                    <a:pt x="4" y="177"/>
                    <a:pt x="8" y="177"/>
                  </a:cubicBezTo>
                  <a:cubicBezTo>
                    <a:pt x="111" y="177"/>
                    <a:pt x="111" y="177"/>
                    <a:pt x="111" y="177"/>
                  </a:cubicBezTo>
                  <a:cubicBezTo>
                    <a:pt x="148" y="95"/>
                    <a:pt x="148" y="95"/>
                    <a:pt x="148" y="95"/>
                  </a:cubicBezTo>
                  <a:cubicBezTo>
                    <a:pt x="149" y="92"/>
                    <a:pt x="153" y="90"/>
                    <a:pt x="156" y="90"/>
                  </a:cubicBezTo>
                  <a:cubicBezTo>
                    <a:pt x="159" y="91"/>
                    <a:pt x="162" y="94"/>
                    <a:pt x="162" y="97"/>
                  </a:cubicBezTo>
                  <a:cubicBezTo>
                    <a:pt x="178" y="207"/>
                    <a:pt x="178" y="207"/>
                    <a:pt x="178" y="207"/>
                  </a:cubicBezTo>
                  <a:cubicBezTo>
                    <a:pt x="214" y="141"/>
                    <a:pt x="214" y="141"/>
                    <a:pt x="214" y="141"/>
                  </a:cubicBezTo>
                  <a:cubicBezTo>
                    <a:pt x="215" y="138"/>
                    <a:pt x="218" y="137"/>
                    <a:pt x="222" y="137"/>
                  </a:cubicBezTo>
                  <a:cubicBezTo>
                    <a:pt x="225" y="138"/>
                    <a:pt x="227" y="140"/>
                    <a:pt x="228" y="143"/>
                  </a:cubicBezTo>
                  <a:cubicBezTo>
                    <a:pt x="250" y="271"/>
                    <a:pt x="250" y="271"/>
                    <a:pt x="250" y="271"/>
                  </a:cubicBezTo>
                  <a:cubicBezTo>
                    <a:pt x="330" y="6"/>
                    <a:pt x="330" y="6"/>
                    <a:pt x="330" y="6"/>
                  </a:cubicBezTo>
                  <a:cubicBezTo>
                    <a:pt x="331" y="3"/>
                    <a:pt x="333" y="0"/>
                    <a:pt x="337" y="0"/>
                  </a:cubicBezTo>
                  <a:cubicBezTo>
                    <a:pt x="340" y="0"/>
                    <a:pt x="343" y="2"/>
                    <a:pt x="344" y="4"/>
                  </a:cubicBezTo>
                  <a:cubicBezTo>
                    <a:pt x="386" y="92"/>
                    <a:pt x="386" y="92"/>
                    <a:pt x="386" y="92"/>
                  </a:cubicBezTo>
                  <a:cubicBezTo>
                    <a:pt x="388" y="96"/>
                    <a:pt x="386" y="100"/>
                    <a:pt x="383" y="102"/>
                  </a:cubicBezTo>
                  <a:cubicBezTo>
                    <a:pt x="379" y="104"/>
                    <a:pt x="374" y="102"/>
                    <a:pt x="372" y="98"/>
                  </a:cubicBezTo>
                  <a:cubicBezTo>
                    <a:pt x="339" y="29"/>
                    <a:pt x="339" y="29"/>
                    <a:pt x="339" y="29"/>
                  </a:cubicBezTo>
                  <a:cubicBezTo>
                    <a:pt x="255" y="307"/>
                    <a:pt x="255" y="307"/>
                    <a:pt x="255" y="307"/>
                  </a:cubicBezTo>
                  <a:cubicBezTo>
                    <a:pt x="254" y="310"/>
                    <a:pt x="251" y="312"/>
                    <a:pt x="248" y="3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 name="Freeform 19"/>
            <p:cNvSpPr>
              <a:spLocks/>
            </p:cNvSpPr>
            <p:nvPr/>
          </p:nvSpPr>
          <p:spPr bwMode="auto">
            <a:xfrm>
              <a:off x="3279807" y="1825668"/>
              <a:ext cx="128589" cy="279407"/>
            </a:xfrm>
            <a:custGeom>
              <a:avLst/>
              <a:gdLst>
                <a:gd name="T0" fmla="*/ 81 w 81"/>
                <a:gd name="T1" fmla="*/ 47 h 176"/>
                <a:gd name="T2" fmla="*/ 0 w 81"/>
                <a:gd name="T3" fmla="*/ 0 h 176"/>
                <a:gd name="T4" fmla="*/ 0 w 81"/>
                <a:gd name="T5" fmla="*/ 152 h 176"/>
                <a:gd name="T6" fmla="*/ 81 w 81"/>
                <a:gd name="T7" fmla="*/ 176 h 176"/>
                <a:gd name="T8" fmla="*/ 81 w 81"/>
                <a:gd name="T9" fmla="*/ 47 h 176"/>
              </a:gdLst>
              <a:ahLst/>
              <a:cxnLst>
                <a:cxn ang="0">
                  <a:pos x="T0" y="T1"/>
                </a:cxn>
                <a:cxn ang="0">
                  <a:pos x="T2" y="T3"/>
                </a:cxn>
                <a:cxn ang="0">
                  <a:pos x="T4" y="T5"/>
                </a:cxn>
                <a:cxn ang="0">
                  <a:pos x="T6" y="T7"/>
                </a:cxn>
                <a:cxn ang="0">
                  <a:pos x="T8" y="T9"/>
                </a:cxn>
              </a:cxnLst>
              <a:rect l="0" t="0" r="r" b="b"/>
              <a:pathLst>
                <a:path w="81" h="176">
                  <a:moveTo>
                    <a:pt x="81" y="47"/>
                  </a:moveTo>
                  <a:lnTo>
                    <a:pt x="0" y="0"/>
                  </a:lnTo>
                  <a:lnTo>
                    <a:pt x="0" y="152"/>
                  </a:lnTo>
                  <a:lnTo>
                    <a:pt x="81" y="176"/>
                  </a:lnTo>
                  <a:lnTo>
                    <a:pt x="81"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 name="Freeform 20"/>
            <p:cNvSpPr>
              <a:spLocks/>
            </p:cNvSpPr>
            <p:nvPr/>
          </p:nvSpPr>
          <p:spPr bwMode="auto">
            <a:xfrm>
              <a:off x="3422683" y="1825668"/>
              <a:ext cx="130176" cy="279407"/>
            </a:xfrm>
            <a:custGeom>
              <a:avLst/>
              <a:gdLst>
                <a:gd name="T0" fmla="*/ 0 w 82"/>
                <a:gd name="T1" fmla="*/ 47 h 176"/>
                <a:gd name="T2" fmla="*/ 0 w 82"/>
                <a:gd name="T3" fmla="*/ 176 h 176"/>
                <a:gd name="T4" fmla="*/ 82 w 82"/>
                <a:gd name="T5" fmla="*/ 152 h 176"/>
                <a:gd name="T6" fmla="*/ 82 w 82"/>
                <a:gd name="T7" fmla="*/ 0 h 176"/>
                <a:gd name="T8" fmla="*/ 0 w 82"/>
                <a:gd name="T9" fmla="*/ 47 h 176"/>
              </a:gdLst>
              <a:ahLst/>
              <a:cxnLst>
                <a:cxn ang="0">
                  <a:pos x="T0" y="T1"/>
                </a:cxn>
                <a:cxn ang="0">
                  <a:pos x="T2" y="T3"/>
                </a:cxn>
                <a:cxn ang="0">
                  <a:pos x="T4" y="T5"/>
                </a:cxn>
                <a:cxn ang="0">
                  <a:pos x="T6" y="T7"/>
                </a:cxn>
                <a:cxn ang="0">
                  <a:pos x="T8" y="T9"/>
                </a:cxn>
              </a:cxnLst>
              <a:rect l="0" t="0" r="r" b="b"/>
              <a:pathLst>
                <a:path w="82" h="176">
                  <a:moveTo>
                    <a:pt x="0" y="47"/>
                  </a:moveTo>
                  <a:lnTo>
                    <a:pt x="0" y="176"/>
                  </a:lnTo>
                  <a:lnTo>
                    <a:pt x="82" y="152"/>
                  </a:lnTo>
                  <a:lnTo>
                    <a:pt x="82" y="0"/>
                  </a:lnTo>
                  <a:lnTo>
                    <a:pt x="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 name="Freeform 21"/>
            <p:cNvSpPr>
              <a:spLocks/>
            </p:cNvSpPr>
            <p:nvPr/>
          </p:nvSpPr>
          <p:spPr bwMode="auto">
            <a:xfrm>
              <a:off x="3622710" y="1847894"/>
              <a:ext cx="30163" cy="268294"/>
            </a:xfrm>
            <a:custGeom>
              <a:avLst/>
              <a:gdLst>
                <a:gd name="T0" fmla="*/ 3 w 19"/>
                <a:gd name="T1" fmla="*/ 135 h 169"/>
                <a:gd name="T2" fmla="*/ 0 w 19"/>
                <a:gd name="T3" fmla="*/ 135 h 169"/>
                <a:gd name="T4" fmla="*/ 9 w 19"/>
                <a:gd name="T5" fmla="*/ 169 h 169"/>
                <a:gd name="T6" fmla="*/ 19 w 19"/>
                <a:gd name="T7" fmla="*/ 135 h 169"/>
                <a:gd name="T8" fmla="*/ 17 w 19"/>
                <a:gd name="T9" fmla="*/ 135 h 169"/>
                <a:gd name="T10" fmla="*/ 19 w 19"/>
                <a:gd name="T11" fmla="*/ 135 h 169"/>
                <a:gd name="T12" fmla="*/ 19 w 19"/>
                <a:gd name="T13" fmla="*/ 0 h 169"/>
                <a:gd name="T14" fmla="*/ 17 w 19"/>
                <a:gd name="T15" fmla="*/ 0 h 169"/>
                <a:gd name="T16" fmla="*/ 14 w 19"/>
                <a:gd name="T17" fmla="*/ 0 h 169"/>
                <a:gd name="T18" fmla="*/ 12 w 19"/>
                <a:gd name="T19" fmla="*/ 0 h 169"/>
                <a:gd name="T20" fmla="*/ 7 w 19"/>
                <a:gd name="T21" fmla="*/ 0 h 169"/>
                <a:gd name="T22" fmla="*/ 5 w 19"/>
                <a:gd name="T23" fmla="*/ 0 h 169"/>
                <a:gd name="T24" fmla="*/ 3 w 19"/>
                <a:gd name="T25" fmla="*/ 0 h 169"/>
                <a:gd name="T26" fmla="*/ 0 w 19"/>
                <a:gd name="T27" fmla="*/ 0 h 169"/>
                <a:gd name="T28" fmla="*/ 0 w 19"/>
                <a:gd name="T29" fmla="*/ 135 h 169"/>
                <a:gd name="T30" fmla="*/ 3 w 19"/>
                <a:gd name="T31"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69">
                  <a:moveTo>
                    <a:pt x="3" y="135"/>
                  </a:moveTo>
                  <a:lnTo>
                    <a:pt x="0" y="135"/>
                  </a:lnTo>
                  <a:lnTo>
                    <a:pt x="9" y="169"/>
                  </a:lnTo>
                  <a:lnTo>
                    <a:pt x="19" y="135"/>
                  </a:lnTo>
                  <a:lnTo>
                    <a:pt x="17" y="135"/>
                  </a:lnTo>
                  <a:lnTo>
                    <a:pt x="19" y="135"/>
                  </a:lnTo>
                  <a:lnTo>
                    <a:pt x="19" y="0"/>
                  </a:lnTo>
                  <a:lnTo>
                    <a:pt x="17" y="0"/>
                  </a:lnTo>
                  <a:lnTo>
                    <a:pt x="14" y="0"/>
                  </a:lnTo>
                  <a:lnTo>
                    <a:pt x="12" y="0"/>
                  </a:lnTo>
                  <a:lnTo>
                    <a:pt x="7" y="0"/>
                  </a:lnTo>
                  <a:lnTo>
                    <a:pt x="5" y="0"/>
                  </a:lnTo>
                  <a:lnTo>
                    <a:pt x="3" y="0"/>
                  </a:lnTo>
                  <a:lnTo>
                    <a:pt x="0" y="0"/>
                  </a:lnTo>
                  <a:lnTo>
                    <a:pt x="0" y="135"/>
                  </a:lnTo>
                  <a:lnTo>
                    <a:pt x="3"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 name="Freeform 22"/>
            <p:cNvSpPr>
              <a:spLocks/>
            </p:cNvSpPr>
            <p:nvPr/>
          </p:nvSpPr>
          <p:spPr bwMode="auto">
            <a:xfrm>
              <a:off x="3252819" y="1825668"/>
              <a:ext cx="327028" cy="306395"/>
            </a:xfrm>
            <a:custGeom>
              <a:avLst/>
              <a:gdLst>
                <a:gd name="T0" fmla="*/ 206 w 206"/>
                <a:gd name="T1" fmla="*/ 7 h 193"/>
                <a:gd name="T2" fmla="*/ 197 w 206"/>
                <a:gd name="T3" fmla="*/ 0 h 193"/>
                <a:gd name="T4" fmla="*/ 197 w 206"/>
                <a:gd name="T5" fmla="*/ 156 h 193"/>
                <a:gd name="T6" fmla="*/ 107 w 206"/>
                <a:gd name="T7" fmla="*/ 185 h 193"/>
                <a:gd name="T8" fmla="*/ 103 w 206"/>
                <a:gd name="T9" fmla="*/ 185 h 193"/>
                <a:gd name="T10" fmla="*/ 102 w 206"/>
                <a:gd name="T11" fmla="*/ 185 h 193"/>
                <a:gd name="T12" fmla="*/ 98 w 206"/>
                <a:gd name="T13" fmla="*/ 185 h 193"/>
                <a:gd name="T14" fmla="*/ 8 w 206"/>
                <a:gd name="T15" fmla="*/ 160 h 193"/>
                <a:gd name="T16" fmla="*/ 8 w 206"/>
                <a:gd name="T17" fmla="*/ 0 h 193"/>
                <a:gd name="T18" fmla="*/ 0 w 206"/>
                <a:gd name="T19" fmla="*/ 7 h 193"/>
                <a:gd name="T20" fmla="*/ 0 w 206"/>
                <a:gd name="T21" fmla="*/ 166 h 193"/>
                <a:gd name="T22" fmla="*/ 98 w 206"/>
                <a:gd name="T23" fmla="*/ 193 h 193"/>
                <a:gd name="T24" fmla="*/ 102 w 206"/>
                <a:gd name="T25" fmla="*/ 193 h 193"/>
                <a:gd name="T26" fmla="*/ 103 w 206"/>
                <a:gd name="T27" fmla="*/ 193 h 193"/>
                <a:gd name="T28" fmla="*/ 107 w 206"/>
                <a:gd name="T29" fmla="*/ 193 h 193"/>
                <a:gd name="T30" fmla="*/ 198 w 206"/>
                <a:gd name="T31" fmla="*/ 165 h 193"/>
                <a:gd name="T32" fmla="*/ 206 w 206"/>
                <a:gd name="T33" fmla="*/ 163 h 193"/>
                <a:gd name="T34" fmla="*/ 206 w 206"/>
                <a:gd name="T35" fmla="*/ 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93">
                  <a:moveTo>
                    <a:pt x="206" y="7"/>
                  </a:moveTo>
                  <a:lnTo>
                    <a:pt x="197" y="0"/>
                  </a:lnTo>
                  <a:lnTo>
                    <a:pt x="197" y="156"/>
                  </a:lnTo>
                  <a:lnTo>
                    <a:pt x="107" y="185"/>
                  </a:lnTo>
                  <a:lnTo>
                    <a:pt x="103" y="185"/>
                  </a:lnTo>
                  <a:lnTo>
                    <a:pt x="102" y="185"/>
                  </a:lnTo>
                  <a:lnTo>
                    <a:pt x="98" y="185"/>
                  </a:lnTo>
                  <a:lnTo>
                    <a:pt x="8" y="160"/>
                  </a:lnTo>
                  <a:lnTo>
                    <a:pt x="8" y="0"/>
                  </a:lnTo>
                  <a:lnTo>
                    <a:pt x="0" y="7"/>
                  </a:lnTo>
                  <a:lnTo>
                    <a:pt x="0" y="166"/>
                  </a:lnTo>
                  <a:lnTo>
                    <a:pt x="98" y="193"/>
                  </a:lnTo>
                  <a:lnTo>
                    <a:pt x="102" y="193"/>
                  </a:lnTo>
                  <a:lnTo>
                    <a:pt x="103" y="193"/>
                  </a:lnTo>
                  <a:lnTo>
                    <a:pt x="107" y="193"/>
                  </a:lnTo>
                  <a:lnTo>
                    <a:pt x="198" y="165"/>
                  </a:lnTo>
                  <a:lnTo>
                    <a:pt x="206" y="163"/>
                  </a:lnTo>
                  <a:lnTo>
                    <a:pt x="20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 name="Freeform 23"/>
            <p:cNvSpPr>
              <a:spLocks/>
            </p:cNvSpPr>
            <p:nvPr/>
          </p:nvSpPr>
          <p:spPr bwMode="auto">
            <a:xfrm>
              <a:off x="3622710" y="1805030"/>
              <a:ext cx="30163" cy="31751"/>
            </a:xfrm>
            <a:custGeom>
              <a:avLst/>
              <a:gdLst>
                <a:gd name="T0" fmla="*/ 28 w 28"/>
                <a:gd name="T1" fmla="*/ 14 h 29"/>
                <a:gd name="T2" fmla="*/ 14 w 28"/>
                <a:gd name="T3" fmla="*/ 0 h 29"/>
                <a:gd name="T4" fmla="*/ 0 w 28"/>
                <a:gd name="T5" fmla="*/ 14 h 29"/>
                <a:gd name="T6" fmla="*/ 0 w 28"/>
                <a:gd name="T7" fmla="*/ 29 h 29"/>
                <a:gd name="T8" fmla="*/ 28 w 28"/>
                <a:gd name="T9" fmla="*/ 29 h 29"/>
                <a:gd name="T10" fmla="*/ 28 w 28"/>
                <a:gd name="T11" fmla="*/ 14 h 29"/>
              </a:gdLst>
              <a:ahLst/>
              <a:cxnLst>
                <a:cxn ang="0">
                  <a:pos x="T0" y="T1"/>
                </a:cxn>
                <a:cxn ang="0">
                  <a:pos x="T2" y="T3"/>
                </a:cxn>
                <a:cxn ang="0">
                  <a:pos x="T4" y="T5"/>
                </a:cxn>
                <a:cxn ang="0">
                  <a:pos x="T6" y="T7"/>
                </a:cxn>
                <a:cxn ang="0">
                  <a:pos x="T8" y="T9"/>
                </a:cxn>
                <a:cxn ang="0">
                  <a:pos x="T10" y="T11"/>
                </a:cxn>
              </a:cxnLst>
              <a:rect l="0" t="0" r="r" b="b"/>
              <a:pathLst>
                <a:path w="28" h="29">
                  <a:moveTo>
                    <a:pt x="28" y="14"/>
                  </a:moveTo>
                  <a:cubicBezTo>
                    <a:pt x="28" y="6"/>
                    <a:pt x="22" y="0"/>
                    <a:pt x="14" y="0"/>
                  </a:cubicBezTo>
                  <a:cubicBezTo>
                    <a:pt x="6" y="0"/>
                    <a:pt x="0" y="6"/>
                    <a:pt x="0" y="14"/>
                  </a:cubicBezTo>
                  <a:cubicBezTo>
                    <a:pt x="0" y="29"/>
                    <a:pt x="0" y="29"/>
                    <a:pt x="0" y="29"/>
                  </a:cubicBezTo>
                  <a:cubicBezTo>
                    <a:pt x="28" y="29"/>
                    <a:pt x="28" y="29"/>
                    <a:pt x="28" y="29"/>
                  </a:cubicBezTo>
                  <a:lnTo>
                    <a:pt x="2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Freeform 24"/>
            <p:cNvSpPr>
              <a:spLocks/>
            </p:cNvSpPr>
            <p:nvPr/>
          </p:nvSpPr>
          <p:spPr bwMode="auto">
            <a:xfrm>
              <a:off x="1576403" y="1571662"/>
              <a:ext cx="65088" cy="147641"/>
            </a:xfrm>
            <a:custGeom>
              <a:avLst/>
              <a:gdLst>
                <a:gd name="T0" fmla="*/ 58 w 60"/>
                <a:gd name="T1" fmla="*/ 118 h 136"/>
                <a:gd name="T2" fmla="*/ 21 w 60"/>
                <a:gd name="T3" fmla="*/ 118 h 136"/>
                <a:gd name="T4" fmla="*/ 21 w 60"/>
                <a:gd name="T5" fmla="*/ 112 h 136"/>
                <a:gd name="T6" fmla="*/ 31 w 60"/>
                <a:gd name="T7" fmla="*/ 91 h 136"/>
                <a:gd name="T8" fmla="*/ 45 w 60"/>
                <a:gd name="T9" fmla="*/ 76 h 136"/>
                <a:gd name="T10" fmla="*/ 60 w 60"/>
                <a:gd name="T11" fmla="*/ 42 h 136"/>
                <a:gd name="T12" fmla="*/ 60 w 60"/>
                <a:gd name="T13" fmla="*/ 29 h 136"/>
                <a:gd name="T14" fmla="*/ 30 w 60"/>
                <a:gd name="T15" fmla="*/ 0 h 136"/>
                <a:gd name="T16" fmla="*/ 0 w 60"/>
                <a:gd name="T17" fmla="*/ 30 h 136"/>
                <a:gd name="T18" fmla="*/ 0 w 60"/>
                <a:gd name="T19" fmla="*/ 46 h 136"/>
                <a:gd name="T20" fmla="*/ 21 w 60"/>
                <a:gd name="T21" fmla="*/ 46 h 136"/>
                <a:gd name="T22" fmla="*/ 21 w 60"/>
                <a:gd name="T23" fmla="*/ 29 h 136"/>
                <a:gd name="T24" fmla="*/ 29 w 60"/>
                <a:gd name="T25" fmla="*/ 19 h 136"/>
                <a:gd name="T26" fmla="*/ 38 w 60"/>
                <a:gd name="T27" fmla="*/ 29 h 136"/>
                <a:gd name="T28" fmla="*/ 38 w 60"/>
                <a:gd name="T29" fmla="*/ 40 h 136"/>
                <a:gd name="T30" fmla="*/ 29 w 60"/>
                <a:gd name="T31" fmla="*/ 63 h 136"/>
                <a:gd name="T32" fmla="*/ 17 w 60"/>
                <a:gd name="T33" fmla="*/ 76 h 136"/>
                <a:gd name="T34" fmla="*/ 0 w 60"/>
                <a:gd name="T35" fmla="*/ 112 h 136"/>
                <a:gd name="T36" fmla="*/ 0 w 60"/>
                <a:gd name="T37" fmla="*/ 136 h 136"/>
                <a:gd name="T38" fmla="*/ 58 w 60"/>
                <a:gd name="T39" fmla="*/ 136 h 136"/>
                <a:gd name="T40" fmla="*/ 58 w 60"/>
                <a:gd name="T41"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136">
                  <a:moveTo>
                    <a:pt x="58" y="118"/>
                  </a:moveTo>
                  <a:cubicBezTo>
                    <a:pt x="21" y="118"/>
                    <a:pt x="21" y="118"/>
                    <a:pt x="21" y="118"/>
                  </a:cubicBezTo>
                  <a:cubicBezTo>
                    <a:pt x="21" y="112"/>
                    <a:pt x="21" y="112"/>
                    <a:pt x="21" y="112"/>
                  </a:cubicBezTo>
                  <a:cubicBezTo>
                    <a:pt x="21" y="101"/>
                    <a:pt x="25" y="97"/>
                    <a:pt x="31" y="91"/>
                  </a:cubicBezTo>
                  <a:cubicBezTo>
                    <a:pt x="45" y="76"/>
                    <a:pt x="45" y="76"/>
                    <a:pt x="45" y="76"/>
                  </a:cubicBezTo>
                  <a:cubicBezTo>
                    <a:pt x="57" y="63"/>
                    <a:pt x="60" y="55"/>
                    <a:pt x="60" y="42"/>
                  </a:cubicBezTo>
                  <a:cubicBezTo>
                    <a:pt x="60" y="29"/>
                    <a:pt x="60" y="29"/>
                    <a:pt x="60" y="29"/>
                  </a:cubicBezTo>
                  <a:cubicBezTo>
                    <a:pt x="60" y="10"/>
                    <a:pt x="50" y="0"/>
                    <a:pt x="30" y="0"/>
                  </a:cubicBezTo>
                  <a:cubicBezTo>
                    <a:pt x="10" y="0"/>
                    <a:pt x="0" y="11"/>
                    <a:pt x="0" y="30"/>
                  </a:cubicBezTo>
                  <a:cubicBezTo>
                    <a:pt x="0" y="46"/>
                    <a:pt x="0" y="46"/>
                    <a:pt x="0" y="46"/>
                  </a:cubicBezTo>
                  <a:cubicBezTo>
                    <a:pt x="21" y="46"/>
                    <a:pt x="21" y="46"/>
                    <a:pt x="21" y="46"/>
                  </a:cubicBezTo>
                  <a:cubicBezTo>
                    <a:pt x="21" y="29"/>
                    <a:pt x="21" y="29"/>
                    <a:pt x="21" y="29"/>
                  </a:cubicBezTo>
                  <a:cubicBezTo>
                    <a:pt x="21" y="21"/>
                    <a:pt x="25" y="19"/>
                    <a:pt x="29" y="19"/>
                  </a:cubicBezTo>
                  <a:cubicBezTo>
                    <a:pt x="34" y="19"/>
                    <a:pt x="38" y="20"/>
                    <a:pt x="38" y="29"/>
                  </a:cubicBezTo>
                  <a:cubicBezTo>
                    <a:pt x="38" y="40"/>
                    <a:pt x="38" y="40"/>
                    <a:pt x="38" y="40"/>
                  </a:cubicBezTo>
                  <a:cubicBezTo>
                    <a:pt x="38" y="51"/>
                    <a:pt x="37" y="55"/>
                    <a:pt x="29" y="63"/>
                  </a:cubicBezTo>
                  <a:cubicBezTo>
                    <a:pt x="17" y="76"/>
                    <a:pt x="17" y="76"/>
                    <a:pt x="17" y="76"/>
                  </a:cubicBezTo>
                  <a:cubicBezTo>
                    <a:pt x="4" y="90"/>
                    <a:pt x="0" y="98"/>
                    <a:pt x="0" y="112"/>
                  </a:cubicBezTo>
                  <a:cubicBezTo>
                    <a:pt x="0" y="136"/>
                    <a:pt x="0" y="136"/>
                    <a:pt x="0" y="136"/>
                  </a:cubicBezTo>
                  <a:cubicBezTo>
                    <a:pt x="58" y="136"/>
                    <a:pt x="58" y="136"/>
                    <a:pt x="58" y="136"/>
                  </a:cubicBezTo>
                  <a:lnTo>
                    <a:pt x="5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Freeform 25"/>
            <p:cNvSpPr>
              <a:spLocks/>
            </p:cNvSpPr>
            <p:nvPr/>
          </p:nvSpPr>
          <p:spPr bwMode="auto">
            <a:xfrm>
              <a:off x="3960851" y="1574837"/>
              <a:ext cx="68263" cy="146054"/>
            </a:xfrm>
            <a:custGeom>
              <a:avLst/>
              <a:gdLst>
                <a:gd name="T0" fmla="*/ 40 w 63"/>
                <a:gd name="T1" fmla="*/ 43 h 136"/>
                <a:gd name="T2" fmla="*/ 21 w 63"/>
                <a:gd name="T3" fmla="*/ 52 h 136"/>
                <a:gd name="T4" fmla="*/ 21 w 63"/>
                <a:gd name="T5" fmla="*/ 52 h 136"/>
                <a:gd name="T6" fmla="*/ 21 w 63"/>
                <a:gd name="T7" fmla="*/ 18 h 136"/>
                <a:gd name="T8" fmla="*/ 60 w 63"/>
                <a:gd name="T9" fmla="*/ 18 h 136"/>
                <a:gd name="T10" fmla="*/ 60 w 63"/>
                <a:gd name="T11" fmla="*/ 0 h 136"/>
                <a:gd name="T12" fmla="*/ 1 w 63"/>
                <a:gd name="T13" fmla="*/ 0 h 136"/>
                <a:gd name="T14" fmla="*/ 1 w 63"/>
                <a:gd name="T15" fmla="*/ 76 h 136"/>
                <a:gd name="T16" fmla="*/ 21 w 63"/>
                <a:gd name="T17" fmla="*/ 76 h 136"/>
                <a:gd name="T18" fmla="*/ 21 w 63"/>
                <a:gd name="T19" fmla="*/ 73 h 136"/>
                <a:gd name="T20" fmla="*/ 31 w 63"/>
                <a:gd name="T21" fmla="*/ 60 h 136"/>
                <a:gd name="T22" fmla="*/ 41 w 63"/>
                <a:gd name="T23" fmla="*/ 72 h 136"/>
                <a:gd name="T24" fmla="*/ 41 w 63"/>
                <a:gd name="T25" fmla="*/ 105 h 136"/>
                <a:gd name="T26" fmla="*/ 31 w 63"/>
                <a:gd name="T27" fmla="*/ 117 h 136"/>
                <a:gd name="T28" fmla="*/ 21 w 63"/>
                <a:gd name="T29" fmla="*/ 104 h 136"/>
                <a:gd name="T30" fmla="*/ 21 w 63"/>
                <a:gd name="T31" fmla="*/ 87 h 136"/>
                <a:gd name="T32" fmla="*/ 0 w 63"/>
                <a:gd name="T33" fmla="*/ 87 h 136"/>
                <a:gd name="T34" fmla="*/ 0 w 63"/>
                <a:gd name="T35" fmla="*/ 102 h 136"/>
                <a:gd name="T36" fmla="*/ 31 w 63"/>
                <a:gd name="T37" fmla="*/ 136 h 136"/>
                <a:gd name="T38" fmla="*/ 63 w 63"/>
                <a:gd name="T39" fmla="*/ 105 h 136"/>
                <a:gd name="T40" fmla="*/ 63 w 63"/>
                <a:gd name="T41" fmla="*/ 72 h 136"/>
                <a:gd name="T42" fmla="*/ 40 w 63"/>
                <a:gd name="T43"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6">
                  <a:moveTo>
                    <a:pt x="40" y="43"/>
                  </a:moveTo>
                  <a:cubicBezTo>
                    <a:pt x="32" y="43"/>
                    <a:pt x="25" y="46"/>
                    <a:pt x="21" y="52"/>
                  </a:cubicBezTo>
                  <a:cubicBezTo>
                    <a:pt x="21" y="52"/>
                    <a:pt x="21" y="52"/>
                    <a:pt x="21" y="52"/>
                  </a:cubicBezTo>
                  <a:cubicBezTo>
                    <a:pt x="21" y="18"/>
                    <a:pt x="21" y="18"/>
                    <a:pt x="21" y="18"/>
                  </a:cubicBezTo>
                  <a:cubicBezTo>
                    <a:pt x="60" y="18"/>
                    <a:pt x="60" y="18"/>
                    <a:pt x="60" y="18"/>
                  </a:cubicBezTo>
                  <a:cubicBezTo>
                    <a:pt x="60" y="0"/>
                    <a:pt x="60" y="0"/>
                    <a:pt x="60" y="0"/>
                  </a:cubicBezTo>
                  <a:cubicBezTo>
                    <a:pt x="1" y="0"/>
                    <a:pt x="1" y="0"/>
                    <a:pt x="1" y="0"/>
                  </a:cubicBezTo>
                  <a:cubicBezTo>
                    <a:pt x="1" y="76"/>
                    <a:pt x="1" y="76"/>
                    <a:pt x="1" y="76"/>
                  </a:cubicBezTo>
                  <a:cubicBezTo>
                    <a:pt x="21" y="76"/>
                    <a:pt x="21" y="76"/>
                    <a:pt x="21" y="76"/>
                  </a:cubicBezTo>
                  <a:cubicBezTo>
                    <a:pt x="21" y="73"/>
                    <a:pt x="21" y="73"/>
                    <a:pt x="21" y="73"/>
                  </a:cubicBezTo>
                  <a:cubicBezTo>
                    <a:pt x="21" y="65"/>
                    <a:pt x="25" y="60"/>
                    <a:pt x="31" y="60"/>
                  </a:cubicBezTo>
                  <a:cubicBezTo>
                    <a:pt x="38" y="60"/>
                    <a:pt x="41" y="65"/>
                    <a:pt x="41" y="72"/>
                  </a:cubicBezTo>
                  <a:cubicBezTo>
                    <a:pt x="41" y="105"/>
                    <a:pt x="41" y="105"/>
                    <a:pt x="41" y="105"/>
                  </a:cubicBezTo>
                  <a:cubicBezTo>
                    <a:pt x="41" y="112"/>
                    <a:pt x="38" y="117"/>
                    <a:pt x="31" y="117"/>
                  </a:cubicBezTo>
                  <a:cubicBezTo>
                    <a:pt x="24" y="117"/>
                    <a:pt x="21" y="112"/>
                    <a:pt x="21" y="104"/>
                  </a:cubicBezTo>
                  <a:cubicBezTo>
                    <a:pt x="21" y="87"/>
                    <a:pt x="21" y="87"/>
                    <a:pt x="21" y="87"/>
                  </a:cubicBezTo>
                  <a:cubicBezTo>
                    <a:pt x="0" y="87"/>
                    <a:pt x="0" y="87"/>
                    <a:pt x="0" y="87"/>
                  </a:cubicBezTo>
                  <a:cubicBezTo>
                    <a:pt x="0" y="102"/>
                    <a:pt x="0" y="102"/>
                    <a:pt x="0" y="102"/>
                  </a:cubicBezTo>
                  <a:cubicBezTo>
                    <a:pt x="0" y="123"/>
                    <a:pt x="8" y="136"/>
                    <a:pt x="31" y="136"/>
                  </a:cubicBezTo>
                  <a:cubicBezTo>
                    <a:pt x="54" y="136"/>
                    <a:pt x="63" y="124"/>
                    <a:pt x="63" y="105"/>
                  </a:cubicBezTo>
                  <a:cubicBezTo>
                    <a:pt x="63" y="72"/>
                    <a:pt x="63" y="72"/>
                    <a:pt x="63" y="72"/>
                  </a:cubicBezTo>
                  <a:cubicBezTo>
                    <a:pt x="63" y="51"/>
                    <a:pt x="53" y="43"/>
                    <a:pt x="4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Freeform 26"/>
            <p:cNvSpPr>
              <a:spLocks noEditPoints="1"/>
            </p:cNvSpPr>
            <p:nvPr/>
          </p:nvSpPr>
          <p:spPr bwMode="auto">
            <a:xfrm>
              <a:off x="3160743" y="1574837"/>
              <a:ext cx="74613" cy="144466"/>
            </a:xfrm>
            <a:custGeom>
              <a:avLst/>
              <a:gdLst>
                <a:gd name="T0" fmla="*/ 26 w 47"/>
                <a:gd name="T1" fmla="*/ 91 h 91"/>
                <a:gd name="T2" fmla="*/ 41 w 47"/>
                <a:gd name="T3" fmla="*/ 91 h 91"/>
                <a:gd name="T4" fmla="*/ 41 w 47"/>
                <a:gd name="T5" fmla="*/ 77 h 91"/>
                <a:gd name="T6" fmla="*/ 47 w 47"/>
                <a:gd name="T7" fmla="*/ 77 h 91"/>
                <a:gd name="T8" fmla="*/ 47 w 47"/>
                <a:gd name="T9" fmla="*/ 64 h 91"/>
                <a:gd name="T10" fmla="*/ 41 w 47"/>
                <a:gd name="T11" fmla="*/ 64 h 91"/>
                <a:gd name="T12" fmla="*/ 41 w 47"/>
                <a:gd name="T13" fmla="*/ 0 h 91"/>
                <a:gd name="T14" fmla="*/ 26 w 47"/>
                <a:gd name="T15" fmla="*/ 0 h 91"/>
                <a:gd name="T16" fmla="*/ 0 w 47"/>
                <a:gd name="T17" fmla="*/ 67 h 91"/>
                <a:gd name="T18" fmla="*/ 0 w 47"/>
                <a:gd name="T19" fmla="*/ 77 h 91"/>
                <a:gd name="T20" fmla="*/ 26 w 47"/>
                <a:gd name="T21" fmla="*/ 77 h 91"/>
                <a:gd name="T22" fmla="*/ 26 w 47"/>
                <a:gd name="T23" fmla="*/ 91 h 91"/>
                <a:gd name="T24" fmla="*/ 13 w 47"/>
                <a:gd name="T25" fmla="*/ 64 h 91"/>
                <a:gd name="T26" fmla="*/ 27 w 47"/>
                <a:gd name="T27" fmla="*/ 27 h 91"/>
                <a:gd name="T28" fmla="*/ 27 w 47"/>
                <a:gd name="T29" fmla="*/ 27 h 91"/>
                <a:gd name="T30" fmla="*/ 27 w 47"/>
                <a:gd name="T31" fmla="*/ 64 h 91"/>
                <a:gd name="T32" fmla="*/ 13 w 47"/>
                <a:gd name="T33" fmla="*/ 6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91">
                  <a:moveTo>
                    <a:pt x="26" y="91"/>
                  </a:moveTo>
                  <a:lnTo>
                    <a:pt x="41" y="91"/>
                  </a:lnTo>
                  <a:lnTo>
                    <a:pt x="41" y="77"/>
                  </a:lnTo>
                  <a:lnTo>
                    <a:pt x="47" y="77"/>
                  </a:lnTo>
                  <a:lnTo>
                    <a:pt x="47" y="64"/>
                  </a:lnTo>
                  <a:lnTo>
                    <a:pt x="41" y="64"/>
                  </a:lnTo>
                  <a:lnTo>
                    <a:pt x="41" y="0"/>
                  </a:lnTo>
                  <a:lnTo>
                    <a:pt x="26" y="0"/>
                  </a:lnTo>
                  <a:lnTo>
                    <a:pt x="0" y="67"/>
                  </a:lnTo>
                  <a:lnTo>
                    <a:pt x="0" y="77"/>
                  </a:lnTo>
                  <a:lnTo>
                    <a:pt x="26" y="77"/>
                  </a:lnTo>
                  <a:lnTo>
                    <a:pt x="26" y="91"/>
                  </a:lnTo>
                  <a:close/>
                  <a:moveTo>
                    <a:pt x="13" y="64"/>
                  </a:moveTo>
                  <a:lnTo>
                    <a:pt x="27" y="27"/>
                  </a:lnTo>
                  <a:lnTo>
                    <a:pt x="27" y="27"/>
                  </a:lnTo>
                  <a:lnTo>
                    <a:pt x="27" y="64"/>
                  </a:lnTo>
                  <a:lnTo>
                    <a:pt x="1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Freeform 27"/>
            <p:cNvSpPr>
              <a:spLocks/>
            </p:cNvSpPr>
            <p:nvPr/>
          </p:nvSpPr>
          <p:spPr bwMode="auto">
            <a:xfrm>
              <a:off x="2370161" y="1573249"/>
              <a:ext cx="69851" cy="147641"/>
            </a:xfrm>
            <a:custGeom>
              <a:avLst/>
              <a:gdLst>
                <a:gd name="T0" fmla="*/ 31 w 64"/>
                <a:gd name="T1" fmla="*/ 137 h 137"/>
                <a:gd name="T2" fmla="*/ 64 w 64"/>
                <a:gd name="T3" fmla="*/ 106 h 137"/>
                <a:gd name="T4" fmla="*/ 64 w 64"/>
                <a:gd name="T5" fmla="*/ 87 h 137"/>
                <a:gd name="T6" fmla="*/ 47 w 64"/>
                <a:gd name="T7" fmla="*/ 64 h 137"/>
                <a:gd name="T8" fmla="*/ 63 w 64"/>
                <a:gd name="T9" fmla="*/ 42 h 137"/>
                <a:gd name="T10" fmla="*/ 63 w 64"/>
                <a:gd name="T11" fmla="*/ 30 h 137"/>
                <a:gd name="T12" fmla="*/ 33 w 64"/>
                <a:gd name="T13" fmla="*/ 0 h 137"/>
                <a:gd name="T14" fmla="*/ 1 w 64"/>
                <a:gd name="T15" fmla="*/ 33 h 137"/>
                <a:gd name="T16" fmla="*/ 1 w 64"/>
                <a:gd name="T17" fmla="*/ 45 h 137"/>
                <a:gd name="T18" fmla="*/ 22 w 64"/>
                <a:gd name="T19" fmla="*/ 45 h 137"/>
                <a:gd name="T20" fmla="*/ 22 w 64"/>
                <a:gd name="T21" fmla="*/ 32 h 137"/>
                <a:gd name="T22" fmla="*/ 31 w 64"/>
                <a:gd name="T23" fmla="*/ 19 h 137"/>
                <a:gd name="T24" fmla="*/ 41 w 64"/>
                <a:gd name="T25" fmla="*/ 31 h 137"/>
                <a:gd name="T26" fmla="*/ 41 w 64"/>
                <a:gd name="T27" fmla="*/ 45 h 137"/>
                <a:gd name="T28" fmla="*/ 29 w 64"/>
                <a:gd name="T29" fmla="*/ 56 h 137"/>
                <a:gd name="T30" fmla="*/ 21 w 64"/>
                <a:gd name="T31" fmla="*/ 56 h 137"/>
                <a:gd name="T32" fmla="*/ 21 w 64"/>
                <a:gd name="T33" fmla="*/ 73 h 137"/>
                <a:gd name="T34" fmla="*/ 30 w 64"/>
                <a:gd name="T35" fmla="*/ 73 h 137"/>
                <a:gd name="T36" fmla="*/ 41 w 64"/>
                <a:gd name="T37" fmla="*/ 84 h 137"/>
                <a:gd name="T38" fmla="*/ 41 w 64"/>
                <a:gd name="T39" fmla="*/ 106 h 137"/>
                <a:gd name="T40" fmla="*/ 31 w 64"/>
                <a:gd name="T41" fmla="*/ 118 h 137"/>
                <a:gd name="T42" fmla="*/ 21 w 64"/>
                <a:gd name="T43" fmla="*/ 105 h 137"/>
                <a:gd name="T44" fmla="*/ 21 w 64"/>
                <a:gd name="T45" fmla="*/ 86 h 137"/>
                <a:gd name="T46" fmla="*/ 0 w 64"/>
                <a:gd name="T47" fmla="*/ 86 h 137"/>
                <a:gd name="T48" fmla="*/ 0 w 64"/>
                <a:gd name="T49" fmla="*/ 104 h 137"/>
                <a:gd name="T50" fmla="*/ 31 w 64"/>
                <a:gd name="T51"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137">
                  <a:moveTo>
                    <a:pt x="31" y="137"/>
                  </a:moveTo>
                  <a:cubicBezTo>
                    <a:pt x="54" y="137"/>
                    <a:pt x="64" y="125"/>
                    <a:pt x="64" y="106"/>
                  </a:cubicBezTo>
                  <a:cubicBezTo>
                    <a:pt x="64" y="87"/>
                    <a:pt x="64" y="87"/>
                    <a:pt x="64" y="87"/>
                  </a:cubicBezTo>
                  <a:cubicBezTo>
                    <a:pt x="64" y="74"/>
                    <a:pt x="58" y="66"/>
                    <a:pt x="47" y="64"/>
                  </a:cubicBezTo>
                  <a:cubicBezTo>
                    <a:pt x="56" y="61"/>
                    <a:pt x="63" y="53"/>
                    <a:pt x="63" y="42"/>
                  </a:cubicBezTo>
                  <a:cubicBezTo>
                    <a:pt x="63" y="30"/>
                    <a:pt x="63" y="30"/>
                    <a:pt x="63" y="30"/>
                  </a:cubicBezTo>
                  <a:cubicBezTo>
                    <a:pt x="63" y="11"/>
                    <a:pt x="53" y="0"/>
                    <a:pt x="33" y="0"/>
                  </a:cubicBezTo>
                  <a:cubicBezTo>
                    <a:pt x="9" y="0"/>
                    <a:pt x="1" y="14"/>
                    <a:pt x="1" y="33"/>
                  </a:cubicBezTo>
                  <a:cubicBezTo>
                    <a:pt x="1" y="45"/>
                    <a:pt x="1" y="45"/>
                    <a:pt x="1" y="45"/>
                  </a:cubicBezTo>
                  <a:cubicBezTo>
                    <a:pt x="22" y="45"/>
                    <a:pt x="22" y="45"/>
                    <a:pt x="22" y="45"/>
                  </a:cubicBezTo>
                  <a:cubicBezTo>
                    <a:pt x="22" y="32"/>
                    <a:pt x="22" y="32"/>
                    <a:pt x="22" y="32"/>
                  </a:cubicBezTo>
                  <a:cubicBezTo>
                    <a:pt x="22" y="23"/>
                    <a:pt x="24" y="19"/>
                    <a:pt x="31" y="19"/>
                  </a:cubicBezTo>
                  <a:cubicBezTo>
                    <a:pt x="39" y="19"/>
                    <a:pt x="41" y="23"/>
                    <a:pt x="41" y="31"/>
                  </a:cubicBezTo>
                  <a:cubicBezTo>
                    <a:pt x="41" y="45"/>
                    <a:pt x="41" y="45"/>
                    <a:pt x="41" y="45"/>
                  </a:cubicBezTo>
                  <a:cubicBezTo>
                    <a:pt x="41" y="52"/>
                    <a:pt x="36" y="56"/>
                    <a:pt x="29" y="56"/>
                  </a:cubicBezTo>
                  <a:cubicBezTo>
                    <a:pt x="21" y="56"/>
                    <a:pt x="21" y="56"/>
                    <a:pt x="21" y="56"/>
                  </a:cubicBezTo>
                  <a:cubicBezTo>
                    <a:pt x="21" y="73"/>
                    <a:pt x="21" y="73"/>
                    <a:pt x="21" y="73"/>
                  </a:cubicBezTo>
                  <a:cubicBezTo>
                    <a:pt x="30" y="73"/>
                    <a:pt x="30" y="73"/>
                    <a:pt x="30" y="73"/>
                  </a:cubicBezTo>
                  <a:cubicBezTo>
                    <a:pt x="38" y="73"/>
                    <a:pt x="41" y="77"/>
                    <a:pt x="41" y="84"/>
                  </a:cubicBezTo>
                  <a:cubicBezTo>
                    <a:pt x="41" y="106"/>
                    <a:pt x="41" y="106"/>
                    <a:pt x="41" y="106"/>
                  </a:cubicBezTo>
                  <a:cubicBezTo>
                    <a:pt x="41" y="113"/>
                    <a:pt x="38" y="118"/>
                    <a:pt x="31" y="118"/>
                  </a:cubicBezTo>
                  <a:cubicBezTo>
                    <a:pt x="23" y="118"/>
                    <a:pt x="21" y="113"/>
                    <a:pt x="21" y="105"/>
                  </a:cubicBezTo>
                  <a:cubicBezTo>
                    <a:pt x="21" y="86"/>
                    <a:pt x="21" y="86"/>
                    <a:pt x="21" y="86"/>
                  </a:cubicBezTo>
                  <a:cubicBezTo>
                    <a:pt x="0" y="86"/>
                    <a:pt x="0" y="86"/>
                    <a:pt x="0" y="86"/>
                  </a:cubicBezTo>
                  <a:cubicBezTo>
                    <a:pt x="0" y="104"/>
                    <a:pt x="0" y="104"/>
                    <a:pt x="0" y="104"/>
                  </a:cubicBezTo>
                  <a:cubicBezTo>
                    <a:pt x="0" y="124"/>
                    <a:pt x="8" y="137"/>
                    <a:pt x="31" y="1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 name="Freeform 28"/>
            <p:cNvSpPr>
              <a:spLocks/>
            </p:cNvSpPr>
            <p:nvPr/>
          </p:nvSpPr>
          <p:spPr bwMode="auto">
            <a:xfrm>
              <a:off x="1709754" y="1576425"/>
              <a:ext cx="26988" cy="60326"/>
            </a:xfrm>
            <a:custGeom>
              <a:avLst/>
              <a:gdLst>
                <a:gd name="T0" fmla="*/ 7 w 17"/>
                <a:gd name="T1" fmla="*/ 33 h 38"/>
                <a:gd name="T2" fmla="*/ 16 w 17"/>
                <a:gd name="T3" fmla="*/ 33 h 38"/>
                <a:gd name="T4" fmla="*/ 16 w 17"/>
                <a:gd name="T5" fmla="*/ 38 h 38"/>
                <a:gd name="T6" fmla="*/ 0 w 17"/>
                <a:gd name="T7" fmla="*/ 38 h 38"/>
                <a:gd name="T8" fmla="*/ 0 w 17"/>
                <a:gd name="T9" fmla="*/ 33 h 38"/>
                <a:gd name="T10" fmla="*/ 10 w 17"/>
                <a:gd name="T11" fmla="*/ 5 h 38"/>
                <a:gd name="T12" fmla="*/ 1 w 17"/>
                <a:gd name="T13" fmla="*/ 5 h 38"/>
                <a:gd name="T14" fmla="*/ 1 w 17"/>
                <a:gd name="T15" fmla="*/ 0 h 38"/>
                <a:gd name="T16" fmla="*/ 17 w 17"/>
                <a:gd name="T17" fmla="*/ 0 h 38"/>
                <a:gd name="T18" fmla="*/ 17 w 17"/>
                <a:gd name="T19" fmla="*/ 5 h 38"/>
                <a:gd name="T20" fmla="*/ 7 w 17"/>
                <a:gd name="T21"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8">
                  <a:moveTo>
                    <a:pt x="7" y="33"/>
                  </a:moveTo>
                  <a:lnTo>
                    <a:pt x="16" y="33"/>
                  </a:lnTo>
                  <a:lnTo>
                    <a:pt x="16" y="38"/>
                  </a:lnTo>
                  <a:lnTo>
                    <a:pt x="0" y="38"/>
                  </a:lnTo>
                  <a:lnTo>
                    <a:pt x="0" y="33"/>
                  </a:lnTo>
                  <a:lnTo>
                    <a:pt x="10" y="5"/>
                  </a:lnTo>
                  <a:lnTo>
                    <a:pt x="1" y="5"/>
                  </a:lnTo>
                  <a:lnTo>
                    <a:pt x="1" y="0"/>
                  </a:lnTo>
                  <a:lnTo>
                    <a:pt x="17" y="0"/>
                  </a:lnTo>
                  <a:lnTo>
                    <a:pt x="17" y="5"/>
                  </a:lnTo>
                  <a:lnTo>
                    <a:pt x="7"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Freeform 29"/>
            <p:cNvSpPr>
              <a:spLocks/>
            </p:cNvSpPr>
            <p:nvPr/>
          </p:nvSpPr>
          <p:spPr bwMode="auto">
            <a:xfrm>
              <a:off x="1741505" y="1576425"/>
              <a:ext cx="25400" cy="60326"/>
            </a:xfrm>
            <a:custGeom>
              <a:avLst/>
              <a:gdLst>
                <a:gd name="T0" fmla="*/ 0 w 16"/>
                <a:gd name="T1" fmla="*/ 0 h 38"/>
                <a:gd name="T2" fmla="*/ 16 w 16"/>
                <a:gd name="T3" fmla="*/ 0 h 38"/>
                <a:gd name="T4" fmla="*/ 16 w 16"/>
                <a:gd name="T5" fmla="*/ 5 h 38"/>
                <a:gd name="T6" fmla="*/ 6 w 16"/>
                <a:gd name="T7" fmla="*/ 5 h 38"/>
                <a:gd name="T8" fmla="*/ 6 w 16"/>
                <a:gd name="T9" fmla="*/ 16 h 38"/>
                <a:gd name="T10" fmla="*/ 13 w 16"/>
                <a:gd name="T11" fmla="*/ 16 h 38"/>
                <a:gd name="T12" fmla="*/ 13 w 16"/>
                <a:gd name="T13" fmla="*/ 21 h 38"/>
                <a:gd name="T14" fmla="*/ 6 w 16"/>
                <a:gd name="T15" fmla="*/ 21 h 38"/>
                <a:gd name="T16" fmla="*/ 6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5"/>
                  </a:lnTo>
                  <a:lnTo>
                    <a:pt x="6" y="5"/>
                  </a:lnTo>
                  <a:lnTo>
                    <a:pt x="6" y="16"/>
                  </a:lnTo>
                  <a:lnTo>
                    <a:pt x="13" y="16"/>
                  </a:lnTo>
                  <a:lnTo>
                    <a:pt x="13" y="21"/>
                  </a:lnTo>
                  <a:lnTo>
                    <a:pt x="6" y="21"/>
                  </a:lnTo>
                  <a:lnTo>
                    <a:pt x="6"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Freeform 30"/>
            <p:cNvSpPr>
              <a:spLocks noEditPoints="1"/>
            </p:cNvSpPr>
            <p:nvPr/>
          </p:nvSpPr>
          <p:spPr bwMode="auto">
            <a:xfrm>
              <a:off x="1771668" y="1576425"/>
              <a:ext cx="30163" cy="60326"/>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19 h 56"/>
                <a:gd name="T14" fmla="*/ 19 w 28"/>
                <a:gd name="T15" fmla="*/ 30 h 56"/>
                <a:gd name="T16" fmla="*/ 28 w 28"/>
                <a:gd name="T17" fmla="*/ 56 h 56"/>
                <a:gd name="T18" fmla="*/ 18 w 28"/>
                <a:gd name="T19" fmla="*/ 56 h 56"/>
                <a:gd name="T20" fmla="*/ 9 w 28"/>
                <a:gd name="T21" fmla="*/ 30 h 56"/>
                <a:gd name="T22" fmla="*/ 9 w 28"/>
                <a:gd name="T23" fmla="*/ 7 h 56"/>
                <a:gd name="T24" fmla="*/ 9 w 28"/>
                <a:gd name="T25" fmla="*/ 25 h 56"/>
                <a:gd name="T26" fmla="*/ 12 w 28"/>
                <a:gd name="T27" fmla="*/ 25 h 56"/>
                <a:gd name="T28" fmla="*/ 17 w 28"/>
                <a:gd name="T29" fmla="*/ 20 h 56"/>
                <a:gd name="T30" fmla="*/ 17 w 28"/>
                <a:gd name="T31" fmla="*/ 12 h 56"/>
                <a:gd name="T32" fmla="*/ 12 w 28"/>
                <a:gd name="T33" fmla="*/ 7 h 56"/>
                <a:gd name="T34" fmla="*/ 9 w 28"/>
                <a:gd name="T3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4"/>
                    <a:pt x="26" y="12"/>
                  </a:cubicBezTo>
                  <a:cubicBezTo>
                    <a:pt x="26" y="19"/>
                    <a:pt x="26" y="19"/>
                    <a:pt x="26" y="19"/>
                  </a:cubicBezTo>
                  <a:cubicBezTo>
                    <a:pt x="26" y="25"/>
                    <a:pt x="24" y="29"/>
                    <a:pt x="19" y="30"/>
                  </a:cubicBezTo>
                  <a:cubicBezTo>
                    <a:pt x="28" y="56"/>
                    <a:pt x="28" y="56"/>
                    <a:pt x="28" y="56"/>
                  </a:cubicBezTo>
                  <a:cubicBezTo>
                    <a:pt x="18" y="56"/>
                    <a:pt x="18" y="56"/>
                    <a:pt x="18" y="56"/>
                  </a:cubicBezTo>
                  <a:lnTo>
                    <a:pt x="9" y="30"/>
                  </a:lnTo>
                  <a:close/>
                  <a:moveTo>
                    <a:pt x="9" y="7"/>
                  </a:moveTo>
                  <a:cubicBezTo>
                    <a:pt x="9" y="25"/>
                    <a:pt x="9" y="25"/>
                    <a:pt x="9" y="25"/>
                  </a:cubicBezTo>
                  <a:cubicBezTo>
                    <a:pt x="12" y="25"/>
                    <a:pt x="12" y="25"/>
                    <a:pt x="12" y="25"/>
                  </a:cubicBezTo>
                  <a:cubicBezTo>
                    <a:pt x="15" y="25"/>
                    <a:pt x="17" y="23"/>
                    <a:pt x="17" y="20"/>
                  </a:cubicBezTo>
                  <a:cubicBezTo>
                    <a:pt x="17" y="12"/>
                    <a:pt x="17" y="12"/>
                    <a:pt x="17" y="12"/>
                  </a:cubicBezTo>
                  <a:cubicBezTo>
                    <a:pt x="17" y="9"/>
                    <a:pt x="15" y="7"/>
                    <a:pt x="12" y="7"/>
                  </a:cubicBez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Freeform 31"/>
            <p:cNvSpPr>
              <a:spLocks noEditPoints="1"/>
            </p:cNvSpPr>
            <p:nvPr/>
          </p:nvSpPr>
          <p:spPr bwMode="auto">
            <a:xfrm>
              <a:off x="1805005" y="1574837"/>
              <a:ext cx="31750" cy="61914"/>
            </a:xfrm>
            <a:custGeom>
              <a:avLst/>
              <a:gdLst>
                <a:gd name="T0" fmla="*/ 0 w 29"/>
                <a:gd name="T1" fmla="*/ 42 h 57"/>
                <a:gd name="T2" fmla="*/ 0 w 29"/>
                <a:gd name="T3" fmla="*/ 15 h 57"/>
                <a:gd name="T4" fmla="*/ 15 w 29"/>
                <a:gd name="T5" fmla="*/ 0 h 57"/>
                <a:gd name="T6" fmla="*/ 29 w 29"/>
                <a:gd name="T7" fmla="*/ 15 h 57"/>
                <a:gd name="T8" fmla="*/ 29 w 29"/>
                <a:gd name="T9" fmla="*/ 42 h 57"/>
                <a:gd name="T10" fmla="*/ 15 w 29"/>
                <a:gd name="T11" fmla="*/ 57 h 57"/>
                <a:gd name="T12" fmla="*/ 0 w 29"/>
                <a:gd name="T13" fmla="*/ 42 h 57"/>
                <a:gd name="T14" fmla="*/ 20 w 29"/>
                <a:gd name="T15" fmla="*/ 44 h 57"/>
                <a:gd name="T16" fmla="*/ 20 w 29"/>
                <a:gd name="T17" fmla="*/ 14 h 57"/>
                <a:gd name="T18" fmla="*/ 15 w 29"/>
                <a:gd name="T19" fmla="*/ 8 h 57"/>
                <a:gd name="T20" fmla="*/ 10 w 29"/>
                <a:gd name="T21" fmla="*/ 14 h 57"/>
                <a:gd name="T22" fmla="*/ 10 w 29"/>
                <a:gd name="T23" fmla="*/ 44 h 57"/>
                <a:gd name="T24" fmla="*/ 15 w 29"/>
                <a:gd name="T25" fmla="*/ 50 h 57"/>
                <a:gd name="T26" fmla="*/ 20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7"/>
                    <a:pt x="15" y="57"/>
                  </a:cubicBezTo>
                  <a:cubicBezTo>
                    <a:pt x="5" y="57"/>
                    <a:pt x="0" y="51"/>
                    <a:pt x="0" y="42"/>
                  </a:cubicBezTo>
                  <a:moveTo>
                    <a:pt x="20" y="44"/>
                  </a:moveTo>
                  <a:cubicBezTo>
                    <a:pt x="20" y="14"/>
                    <a:pt x="20" y="14"/>
                    <a:pt x="20" y="14"/>
                  </a:cubicBezTo>
                  <a:cubicBezTo>
                    <a:pt x="20" y="10"/>
                    <a:pt x="18" y="8"/>
                    <a:pt x="15" y="8"/>
                  </a:cubicBezTo>
                  <a:cubicBezTo>
                    <a:pt x="11" y="8"/>
                    <a:pt x="10" y="10"/>
                    <a:pt x="10" y="14"/>
                  </a:cubicBezTo>
                  <a:cubicBezTo>
                    <a:pt x="10" y="44"/>
                    <a:pt x="10" y="44"/>
                    <a:pt x="10" y="44"/>
                  </a:cubicBezTo>
                  <a:cubicBezTo>
                    <a:pt x="10" y="47"/>
                    <a:pt x="11" y="50"/>
                    <a:pt x="15" y="50"/>
                  </a:cubicBezTo>
                  <a:cubicBezTo>
                    <a:pt x="18" y="50"/>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Freeform 32"/>
            <p:cNvSpPr>
              <a:spLocks/>
            </p:cNvSpPr>
            <p:nvPr/>
          </p:nvSpPr>
          <p:spPr bwMode="auto">
            <a:xfrm>
              <a:off x="1711342" y="1660564"/>
              <a:ext cx="30163" cy="60326"/>
            </a:xfrm>
            <a:custGeom>
              <a:avLst/>
              <a:gdLst>
                <a:gd name="T0" fmla="*/ 12 w 19"/>
                <a:gd name="T1" fmla="*/ 22 h 38"/>
                <a:gd name="T2" fmla="*/ 6 w 19"/>
                <a:gd name="T3" fmla="*/ 22 h 38"/>
                <a:gd name="T4" fmla="*/ 6 w 19"/>
                <a:gd name="T5" fmla="*/ 38 h 38"/>
                <a:gd name="T6" fmla="*/ 0 w 19"/>
                <a:gd name="T7" fmla="*/ 38 h 38"/>
                <a:gd name="T8" fmla="*/ 0 w 19"/>
                <a:gd name="T9" fmla="*/ 0 h 38"/>
                <a:gd name="T10" fmla="*/ 6 w 19"/>
                <a:gd name="T11" fmla="*/ 0 h 38"/>
                <a:gd name="T12" fmla="*/ 6 w 19"/>
                <a:gd name="T13" fmla="*/ 16 h 38"/>
                <a:gd name="T14" fmla="*/ 12 w 19"/>
                <a:gd name="T15" fmla="*/ 16 h 38"/>
                <a:gd name="T16" fmla="*/ 12 w 19"/>
                <a:gd name="T17" fmla="*/ 0 h 38"/>
                <a:gd name="T18" fmla="*/ 19 w 19"/>
                <a:gd name="T19" fmla="*/ 0 h 38"/>
                <a:gd name="T20" fmla="*/ 19 w 19"/>
                <a:gd name="T21" fmla="*/ 38 h 38"/>
                <a:gd name="T22" fmla="*/ 12 w 19"/>
                <a:gd name="T23" fmla="*/ 38 h 38"/>
                <a:gd name="T24" fmla="*/ 12 w 19"/>
                <a:gd name="T2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8">
                  <a:moveTo>
                    <a:pt x="12" y="22"/>
                  </a:moveTo>
                  <a:lnTo>
                    <a:pt x="6" y="22"/>
                  </a:lnTo>
                  <a:lnTo>
                    <a:pt x="6" y="38"/>
                  </a:lnTo>
                  <a:lnTo>
                    <a:pt x="0" y="38"/>
                  </a:lnTo>
                  <a:lnTo>
                    <a:pt x="0" y="0"/>
                  </a:lnTo>
                  <a:lnTo>
                    <a:pt x="6" y="0"/>
                  </a:lnTo>
                  <a:lnTo>
                    <a:pt x="6" y="16"/>
                  </a:lnTo>
                  <a:lnTo>
                    <a:pt x="12" y="16"/>
                  </a:lnTo>
                  <a:lnTo>
                    <a:pt x="12" y="0"/>
                  </a:lnTo>
                  <a:lnTo>
                    <a:pt x="19" y="0"/>
                  </a:lnTo>
                  <a:lnTo>
                    <a:pt x="19" y="38"/>
                  </a:lnTo>
                  <a:lnTo>
                    <a:pt x="12" y="38"/>
                  </a:lnTo>
                  <a:lnTo>
                    <a:pt x="1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Freeform 33"/>
            <p:cNvSpPr>
              <a:spLocks/>
            </p:cNvSpPr>
            <p:nvPr/>
          </p:nvSpPr>
          <p:spPr bwMode="auto">
            <a:xfrm>
              <a:off x="1746267" y="1660564"/>
              <a:ext cx="30163" cy="61914"/>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4 h 57"/>
                <a:gd name="T14" fmla="*/ 14 w 28"/>
                <a:gd name="T15" fmla="*/ 49 h 57"/>
                <a:gd name="T16" fmla="*/ 19 w 28"/>
                <a:gd name="T17" fmla="*/ 44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1"/>
                    <a:pt x="24" y="57"/>
                    <a:pt x="14" y="57"/>
                  </a:cubicBezTo>
                  <a:cubicBezTo>
                    <a:pt x="5" y="57"/>
                    <a:pt x="0" y="51"/>
                    <a:pt x="0" y="43"/>
                  </a:cubicBezTo>
                  <a:cubicBezTo>
                    <a:pt x="0" y="0"/>
                    <a:pt x="0" y="0"/>
                    <a:pt x="0" y="0"/>
                  </a:cubicBezTo>
                  <a:cubicBezTo>
                    <a:pt x="10" y="0"/>
                    <a:pt x="10" y="0"/>
                    <a:pt x="10" y="0"/>
                  </a:cubicBezTo>
                  <a:cubicBezTo>
                    <a:pt x="10" y="44"/>
                    <a:pt x="10" y="44"/>
                    <a:pt x="10" y="44"/>
                  </a:cubicBezTo>
                  <a:cubicBezTo>
                    <a:pt x="10" y="47"/>
                    <a:pt x="11" y="49"/>
                    <a:pt x="14" y="49"/>
                  </a:cubicBezTo>
                  <a:cubicBezTo>
                    <a:pt x="18" y="49"/>
                    <a:pt x="19" y="47"/>
                    <a:pt x="19" y="44"/>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 name="Freeform 34"/>
            <p:cNvSpPr>
              <a:spLocks/>
            </p:cNvSpPr>
            <p:nvPr/>
          </p:nvSpPr>
          <p:spPr bwMode="auto">
            <a:xfrm>
              <a:off x="1781193" y="1660564"/>
              <a:ext cx="30163" cy="60326"/>
            </a:xfrm>
            <a:custGeom>
              <a:avLst/>
              <a:gdLst>
                <a:gd name="T0" fmla="*/ 6 w 19"/>
                <a:gd name="T1" fmla="*/ 14 h 38"/>
                <a:gd name="T2" fmla="*/ 6 w 19"/>
                <a:gd name="T3" fmla="*/ 38 h 38"/>
                <a:gd name="T4" fmla="*/ 0 w 19"/>
                <a:gd name="T5" fmla="*/ 38 h 38"/>
                <a:gd name="T6" fmla="*/ 0 w 19"/>
                <a:gd name="T7" fmla="*/ 0 h 38"/>
                <a:gd name="T8" fmla="*/ 6 w 19"/>
                <a:gd name="T9" fmla="*/ 0 h 38"/>
                <a:gd name="T10" fmla="*/ 14 w 19"/>
                <a:gd name="T11" fmla="*/ 22 h 38"/>
                <a:gd name="T12" fmla="*/ 14 w 19"/>
                <a:gd name="T13" fmla="*/ 0 h 38"/>
                <a:gd name="T14" fmla="*/ 19 w 19"/>
                <a:gd name="T15" fmla="*/ 0 h 38"/>
                <a:gd name="T16" fmla="*/ 19 w 19"/>
                <a:gd name="T17" fmla="*/ 38 h 38"/>
                <a:gd name="T18" fmla="*/ 13 w 19"/>
                <a:gd name="T19" fmla="*/ 38 h 38"/>
                <a:gd name="T20" fmla="*/ 6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6" y="14"/>
                  </a:moveTo>
                  <a:lnTo>
                    <a:pt x="6" y="38"/>
                  </a:lnTo>
                  <a:lnTo>
                    <a:pt x="0" y="38"/>
                  </a:lnTo>
                  <a:lnTo>
                    <a:pt x="0" y="0"/>
                  </a:lnTo>
                  <a:lnTo>
                    <a:pt x="6" y="0"/>
                  </a:lnTo>
                  <a:lnTo>
                    <a:pt x="14" y="22"/>
                  </a:lnTo>
                  <a:lnTo>
                    <a:pt x="14" y="0"/>
                  </a:lnTo>
                  <a:lnTo>
                    <a:pt x="19" y="0"/>
                  </a:lnTo>
                  <a:lnTo>
                    <a:pt x="19"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Freeform 35"/>
            <p:cNvSpPr>
              <a:spLocks/>
            </p:cNvSpPr>
            <p:nvPr/>
          </p:nvSpPr>
          <p:spPr bwMode="auto">
            <a:xfrm>
              <a:off x="1817706" y="1660564"/>
              <a:ext cx="30163" cy="61914"/>
            </a:xfrm>
            <a:custGeom>
              <a:avLst/>
              <a:gdLst>
                <a:gd name="T0" fmla="*/ 14 w 28"/>
                <a:gd name="T1" fmla="*/ 26 h 57"/>
                <a:gd name="T2" fmla="*/ 28 w 28"/>
                <a:gd name="T3" fmla="*/ 26 h 57"/>
                <a:gd name="T4" fmla="*/ 28 w 28"/>
                <a:gd name="T5" fmla="*/ 56 h 57"/>
                <a:gd name="T6" fmla="*/ 21 w 28"/>
                <a:gd name="T7" fmla="*/ 56 h 57"/>
                <a:gd name="T8" fmla="*/ 21 w 28"/>
                <a:gd name="T9" fmla="*/ 50 h 57"/>
                <a:gd name="T10" fmla="*/ 12 w 28"/>
                <a:gd name="T11" fmla="*/ 57 h 57"/>
                <a:gd name="T12" fmla="*/ 0 w 28"/>
                <a:gd name="T13" fmla="*/ 42 h 57"/>
                <a:gd name="T14" fmla="*/ 0 w 28"/>
                <a:gd name="T15" fmla="*/ 15 h 57"/>
                <a:gd name="T16" fmla="*/ 14 w 28"/>
                <a:gd name="T17" fmla="*/ 0 h 57"/>
                <a:gd name="T18" fmla="*/ 28 w 28"/>
                <a:gd name="T19" fmla="*/ 14 h 57"/>
                <a:gd name="T20" fmla="*/ 28 w 28"/>
                <a:gd name="T21" fmla="*/ 19 h 57"/>
                <a:gd name="T22" fmla="*/ 19 w 28"/>
                <a:gd name="T23" fmla="*/ 19 h 57"/>
                <a:gd name="T24" fmla="*/ 19 w 28"/>
                <a:gd name="T25" fmla="*/ 13 h 57"/>
                <a:gd name="T26" fmla="*/ 14 w 28"/>
                <a:gd name="T27" fmla="*/ 7 h 57"/>
                <a:gd name="T28" fmla="*/ 9 w 28"/>
                <a:gd name="T29" fmla="*/ 13 h 57"/>
                <a:gd name="T30" fmla="*/ 9 w 28"/>
                <a:gd name="T31" fmla="*/ 43 h 57"/>
                <a:gd name="T32" fmla="*/ 14 w 28"/>
                <a:gd name="T33" fmla="*/ 49 h 57"/>
                <a:gd name="T34" fmla="*/ 19 w 28"/>
                <a:gd name="T35" fmla="*/ 44 h 57"/>
                <a:gd name="T36" fmla="*/ 19 w 28"/>
                <a:gd name="T37" fmla="*/ 34 h 57"/>
                <a:gd name="T38" fmla="*/ 14 w 28"/>
                <a:gd name="T39" fmla="*/ 34 h 57"/>
                <a:gd name="T40" fmla="*/ 14 w 28"/>
                <a:gd name="T41"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7">
                  <a:moveTo>
                    <a:pt x="14" y="26"/>
                  </a:moveTo>
                  <a:cubicBezTo>
                    <a:pt x="28" y="26"/>
                    <a:pt x="28" y="26"/>
                    <a:pt x="28" y="26"/>
                  </a:cubicBezTo>
                  <a:cubicBezTo>
                    <a:pt x="28" y="56"/>
                    <a:pt x="28" y="56"/>
                    <a:pt x="28" y="56"/>
                  </a:cubicBezTo>
                  <a:cubicBezTo>
                    <a:pt x="21" y="56"/>
                    <a:pt x="21" y="56"/>
                    <a:pt x="21" y="56"/>
                  </a:cubicBezTo>
                  <a:cubicBezTo>
                    <a:pt x="21" y="50"/>
                    <a:pt x="21" y="50"/>
                    <a:pt x="21" y="50"/>
                  </a:cubicBezTo>
                  <a:cubicBezTo>
                    <a:pt x="19" y="54"/>
                    <a:pt x="17" y="57"/>
                    <a:pt x="12" y="57"/>
                  </a:cubicBezTo>
                  <a:cubicBezTo>
                    <a:pt x="4" y="57"/>
                    <a:pt x="0" y="51"/>
                    <a:pt x="0" y="42"/>
                  </a:cubicBezTo>
                  <a:cubicBezTo>
                    <a:pt x="0" y="15"/>
                    <a:pt x="0" y="15"/>
                    <a:pt x="0" y="15"/>
                  </a:cubicBezTo>
                  <a:cubicBezTo>
                    <a:pt x="0" y="6"/>
                    <a:pt x="4" y="0"/>
                    <a:pt x="14" y="0"/>
                  </a:cubicBezTo>
                  <a:cubicBezTo>
                    <a:pt x="24" y="0"/>
                    <a:pt x="28" y="5"/>
                    <a:pt x="28" y="14"/>
                  </a:cubicBezTo>
                  <a:cubicBezTo>
                    <a:pt x="28" y="19"/>
                    <a:pt x="28" y="19"/>
                    <a:pt x="28" y="19"/>
                  </a:cubicBezTo>
                  <a:cubicBezTo>
                    <a:pt x="19" y="19"/>
                    <a:pt x="19" y="19"/>
                    <a:pt x="19" y="19"/>
                  </a:cubicBezTo>
                  <a:cubicBezTo>
                    <a:pt x="19" y="13"/>
                    <a:pt x="19" y="13"/>
                    <a:pt x="19" y="13"/>
                  </a:cubicBezTo>
                  <a:cubicBezTo>
                    <a:pt x="19" y="9"/>
                    <a:pt x="18" y="7"/>
                    <a:pt x="14" y="7"/>
                  </a:cubicBezTo>
                  <a:cubicBezTo>
                    <a:pt x="11" y="7"/>
                    <a:pt x="9" y="10"/>
                    <a:pt x="9" y="13"/>
                  </a:cubicBezTo>
                  <a:cubicBezTo>
                    <a:pt x="9" y="43"/>
                    <a:pt x="9" y="43"/>
                    <a:pt x="9" y="43"/>
                  </a:cubicBezTo>
                  <a:cubicBezTo>
                    <a:pt x="9" y="47"/>
                    <a:pt x="11" y="49"/>
                    <a:pt x="14" y="49"/>
                  </a:cubicBezTo>
                  <a:cubicBezTo>
                    <a:pt x="17" y="49"/>
                    <a:pt x="19" y="47"/>
                    <a:pt x="19" y="44"/>
                  </a:cubicBezTo>
                  <a:cubicBezTo>
                    <a:pt x="19" y="34"/>
                    <a:pt x="19" y="34"/>
                    <a:pt x="19" y="34"/>
                  </a:cubicBezTo>
                  <a:cubicBezTo>
                    <a:pt x="14" y="34"/>
                    <a:pt x="14" y="34"/>
                    <a:pt x="14" y="34"/>
                  </a:cubicBezTo>
                  <a:lnTo>
                    <a:pt x="1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Freeform 36"/>
            <p:cNvSpPr>
              <a:spLocks/>
            </p:cNvSpPr>
            <p:nvPr/>
          </p:nvSpPr>
          <p:spPr bwMode="auto">
            <a:xfrm>
              <a:off x="1852631" y="1660564"/>
              <a:ext cx="23813" cy="60326"/>
            </a:xfrm>
            <a:custGeom>
              <a:avLst/>
              <a:gdLst>
                <a:gd name="T0" fmla="*/ 0 w 15"/>
                <a:gd name="T1" fmla="*/ 0 h 38"/>
                <a:gd name="T2" fmla="*/ 15 w 15"/>
                <a:gd name="T3" fmla="*/ 0 h 38"/>
                <a:gd name="T4" fmla="*/ 15 w 15"/>
                <a:gd name="T5" fmla="*/ 6 h 38"/>
                <a:gd name="T6" fmla="*/ 6 w 15"/>
                <a:gd name="T7" fmla="*/ 6 h 38"/>
                <a:gd name="T8" fmla="*/ 6 w 15"/>
                <a:gd name="T9" fmla="*/ 16 h 38"/>
                <a:gd name="T10" fmla="*/ 13 w 15"/>
                <a:gd name="T11" fmla="*/ 16 h 38"/>
                <a:gd name="T12" fmla="*/ 13 w 15"/>
                <a:gd name="T13" fmla="*/ 22 h 38"/>
                <a:gd name="T14" fmla="*/ 6 w 15"/>
                <a:gd name="T15" fmla="*/ 22 h 38"/>
                <a:gd name="T16" fmla="*/ 6 w 15"/>
                <a:gd name="T17" fmla="*/ 34 h 38"/>
                <a:gd name="T18" fmla="*/ 15 w 15"/>
                <a:gd name="T19" fmla="*/ 34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6" y="6"/>
                  </a:lnTo>
                  <a:lnTo>
                    <a:pt x="6" y="16"/>
                  </a:lnTo>
                  <a:lnTo>
                    <a:pt x="13" y="16"/>
                  </a:lnTo>
                  <a:lnTo>
                    <a:pt x="13" y="22"/>
                  </a:lnTo>
                  <a:lnTo>
                    <a:pt x="6" y="22"/>
                  </a:lnTo>
                  <a:lnTo>
                    <a:pt x="6" y="34"/>
                  </a:lnTo>
                  <a:lnTo>
                    <a:pt x="15" y="34"/>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Freeform 37"/>
            <p:cNvSpPr>
              <a:spLocks noEditPoints="1"/>
            </p:cNvSpPr>
            <p:nvPr/>
          </p:nvSpPr>
          <p:spPr bwMode="auto">
            <a:xfrm>
              <a:off x="1881206" y="1660564"/>
              <a:ext cx="31750" cy="60326"/>
            </a:xfrm>
            <a:custGeom>
              <a:avLst/>
              <a:gdLst>
                <a:gd name="T0" fmla="*/ 10 w 29"/>
                <a:gd name="T1" fmla="*/ 31 h 56"/>
                <a:gd name="T2" fmla="*/ 10 w 29"/>
                <a:gd name="T3" fmla="*/ 56 h 56"/>
                <a:gd name="T4" fmla="*/ 0 w 29"/>
                <a:gd name="T5" fmla="*/ 56 h 56"/>
                <a:gd name="T6" fmla="*/ 0 w 29"/>
                <a:gd name="T7" fmla="*/ 0 h 56"/>
                <a:gd name="T8" fmla="*/ 14 w 29"/>
                <a:gd name="T9" fmla="*/ 0 h 56"/>
                <a:gd name="T10" fmla="*/ 27 w 29"/>
                <a:gd name="T11" fmla="*/ 13 h 56"/>
                <a:gd name="T12" fmla="*/ 27 w 29"/>
                <a:gd name="T13" fmla="*/ 20 h 56"/>
                <a:gd name="T14" fmla="*/ 20 w 29"/>
                <a:gd name="T15" fmla="*/ 31 h 56"/>
                <a:gd name="T16" fmla="*/ 29 w 29"/>
                <a:gd name="T17" fmla="*/ 56 h 56"/>
                <a:gd name="T18" fmla="*/ 19 w 29"/>
                <a:gd name="T19" fmla="*/ 56 h 56"/>
                <a:gd name="T20" fmla="*/ 10 w 29"/>
                <a:gd name="T21" fmla="*/ 31 h 56"/>
                <a:gd name="T22" fmla="*/ 10 w 29"/>
                <a:gd name="T23" fmla="*/ 8 h 56"/>
                <a:gd name="T24" fmla="*/ 10 w 29"/>
                <a:gd name="T25" fmla="*/ 25 h 56"/>
                <a:gd name="T26" fmla="*/ 13 w 29"/>
                <a:gd name="T27" fmla="*/ 25 h 56"/>
                <a:gd name="T28" fmla="*/ 18 w 29"/>
                <a:gd name="T29" fmla="*/ 21 h 56"/>
                <a:gd name="T30" fmla="*/ 18 w 29"/>
                <a:gd name="T31" fmla="*/ 12 h 56"/>
                <a:gd name="T32" fmla="*/ 13 w 29"/>
                <a:gd name="T33" fmla="*/ 8 h 56"/>
                <a:gd name="T34" fmla="*/ 10 w 29"/>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56">
                  <a:moveTo>
                    <a:pt x="10" y="31"/>
                  </a:moveTo>
                  <a:cubicBezTo>
                    <a:pt x="10" y="56"/>
                    <a:pt x="10" y="56"/>
                    <a:pt x="10" y="56"/>
                  </a:cubicBezTo>
                  <a:cubicBezTo>
                    <a:pt x="0" y="56"/>
                    <a:pt x="0" y="56"/>
                    <a:pt x="0" y="56"/>
                  </a:cubicBezTo>
                  <a:cubicBezTo>
                    <a:pt x="0" y="0"/>
                    <a:pt x="0" y="0"/>
                    <a:pt x="0" y="0"/>
                  </a:cubicBezTo>
                  <a:cubicBezTo>
                    <a:pt x="14" y="0"/>
                    <a:pt x="14" y="0"/>
                    <a:pt x="14" y="0"/>
                  </a:cubicBezTo>
                  <a:cubicBezTo>
                    <a:pt x="24" y="0"/>
                    <a:pt x="27" y="5"/>
                    <a:pt x="27" y="13"/>
                  </a:cubicBezTo>
                  <a:cubicBezTo>
                    <a:pt x="27" y="20"/>
                    <a:pt x="27" y="20"/>
                    <a:pt x="27" y="20"/>
                  </a:cubicBezTo>
                  <a:cubicBezTo>
                    <a:pt x="27" y="26"/>
                    <a:pt x="25" y="30"/>
                    <a:pt x="20" y="31"/>
                  </a:cubicBezTo>
                  <a:cubicBezTo>
                    <a:pt x="29" y="56"/>
                    <a:pt x="29" y="56"/>
                    <a:pt x="29" y="56"/>
                  </a:cubicBezTo>
                  <a:cubicBezTo>
                    <a:pt x="19" y="56"/>
                    <a:pt x="19" y="56"/>
                    <a:pt x="19" y="56"/>
                  </a:cubicBezTo>
                  <a:lnTo>
                    <a:pt x="10" y="31"/>
                  </a:lnTo>
                  <a:close/>
                  <a:moveTo>
                    <a:pt x="10" y="8"/>
                  </a:moveTo>
                  <a:cubicBezTo>
                    <a:pt x="10" y="25"/>
                    <a:pt x="10" y="25"/>
                    <a:pt x="10" y="25"/>
                  </a:cubicBezTo>
                  <a:cubicBezTo>
                    <a:pt x="13" y="25"/>
                    <a:pt x="13" y="25"/>
                    <a:pt x="13" y="25"/>
                  </a:cubicBezTo>
                  <a:cubicBezTo>
                    <a:pt x="16" y="25"/>
                    <a:pt x="18" y="24"/>
                    <a:pt x="18" y="21"/>
                  </a:cubicBezTo>
                  <a:cubicBezTo>
                    <a:pt x="18" y="12"/>
                    <a:pt x="18" y="12"/>
                    <a:pt x="18" y="12"/>
                  </a:cubicBezTo>
                  <a:cubicBezTo>
                    <a:pt x="18"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 name="Freeform 38"/>
            <p:cNvSpPr>
              <a:spLocks/>
            </p:cNvSpPr>
            <p:nvPr/>
          </p:nvSpPr>
          <p:spPr bwMode="auto">
            <a:xfrm>
              <a:off x="2508275" y="1574837"/>
              <a:ext cx="28575" cy="61914"/>
            </a:xfrm>
            <a:custGeom>
              <a:avLst/>
              <a:gdLst>
                <a:gd name="T0" fmla="*/ 14 w 27"/>
                <a:gd name="T1" fmla="*/ 27 h 57"/>
                <a:gd name="T2" fmla="*/ 27 w 27"/>
                <a:gd name="T3" fmla="*/ 27 h 57"/>
                <a:gd name="T4" fmla="*/ 27 w 27"/>
                <a:gd name="T5" fmla="*/ 57 h 57"/>
                <a:gd name="T6" fmla="*/ 20 w 27"/>
                <a:gd name="T7" fmla="*/ 57 h 57"/>
                <a:gd name="T8" fmla="*/ 20 w 27"/>
                <a:gd name="T9" fmla="*/ 51 h 57"/>
                <a:gd name="T10" fmla="*/ 11 w 27"/>
                <a:gd name="T11" fmla="*/ 57 h 57"/>
                <a:gd name="T12" fmla="*/ 0 w 27"/>
                <a:gd name="T13" fmla="*/ 42 h 57"/>
                <a:gd name="T14" fmla="*/ 0 w 27"/>
                <a:gd name="T15" fmla="*/ 15 h 57"/>
                <a:gd name="T16" fmla="*/ 14 w 27"/>
                <a:gd name="T17" fmla="*/ 0 h 57"/>
                <a:gd name="T18" fmla="*/ 27 w 27"/>
                <a:gd name="T19" fmla="*/ 14 h 57"/>
                <a:gd name="T20" fmla="*/ 27 w 27"/>
                <a:gd name="T21" fmla="*/ 19 h 57"/>
                <a:gd name="T22" fmla="*/ 19 w 27"/>
                <a:gd name="T23" fmla="*/ 19 h 57"/>
                <a:gd name="T24" fmla="*/ 19 w 27"/>
                <a:gd name="T25" fmla="*/ 13 h 57"/>
                <a:gd name="T26" fmla="*/ 14 w 27"/>
                <a:gd name="T27" fmla="*/ 8 h 57"/>
                <a:gd name="T28" fmla="*/ 9 w 27"/>
                <a:gd name="T29" fmla="*/ 14 h 57"/>
                <a:gd name="T30" fmla="*/ 9 w 27"/>
                <a:gd name="T31" fmla="*/ 44 h 57"/>
                <a:gd name="T32" fmla="*/ 14 w 27"/>
                <a:gd name="T33" fmla="*/ 50 h 57"/>
                <a:gd name="T34" fmla="*/ 18 w 27"/>
                <a:gd name="T35" fmla="*/ 44 h 57"/>
                <a:gd name="T36" fmla="*/ 18 w 27"/>
                <a:gd name="T37" fmla="*/ 34 h 57"/>
                <a:gd name="T38" fmla="*/ 14 w 27"/>
                <a:gd name="T39" fmla="*/ 34 h 57"/>
                <a:gd name="T40" fmla="*/ 14 w 27"/>
                <a:gd name="T4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57">
                  <a:moveTo>
                    <a:pt x="14" y="27"/>
                  </a:moveTo>
                  <a:cubicBezTo>
                    <a:pt x="27" y="27"/>
                    <a:pt x="27" y="27"/>
                    <a:pt x="27" y="27"/>
                  </a:cubicBezTo>
                  <a:cubicBezTo>
                    <a:pt x="27" y="57"/>
                    <a:pt x="27" y="57"/>
                    <a:pt x="27" y="57"/>
                  </a:cubicBezTo>
                  <a:cubicBezTo>
                    <a:pt x="20" y="57"/>
                    <a:pt x="20" y="57"/>
                    <a:pt x="20" y="57"/>
                  </a:cubicBezTo>
                  <a:cubicBezTo>
                    <a:pt x="20" y="51"/>
                    <a:pt x="20" y="51"/>
                    <a:pt x="20" y="51"/>
                  </a:cubicBezTo>
                  <a:cubicBezTo>
                    <a:pt x="19" y="55"/>
                    <a:pt x="17" y="57"/>
                    <a:pt x="11" y="57"/>
                  </a:cubicBezTo>
                  <a:cubicBezTo>
                    <a:pt x="3" y="57"/>
                    <a:pt x="0" y="51"/>
                    <a:pt x="0" y="42"/>
                  </a:cubicBezTo>
                  <a:cubicBezTo>
                    <a:pt x="0" y="15"/>
                    <a:pt x="0" y="15"/>
                    <a:pt x="0" y="15"/>
                  </a:cubicBezTo>
                  <a:cubicBezTo>
                    <a:pt x="0" y="6"/>
                    <a:pt x="4" y="0"/>
                    <a:pt x="14" y="0"/>
                  </a:cubicBezTo>
                  <a:cubicBezTo>
                    <a:pt x="24" y="0"/>
                    <a:pt x="27" y="6"/>
                    <a:pt x="27" y="14"/>
                  </a:cubicBezTo>
                  <a:cubicBezTo>
                    <a:pt x="27" y="19"/>
                    <a:pt x="27" y="19"/>
                    <a:pt x="27" y="19"/>
                  </a:cubicBezTo>
                  <a:cubicBezTo>
                    <a:pt x="19" y="19"/>
                    <a:pt x="19" y="19"/>
                    <a:pt x="19" y="19"/>
                  </a:cubicBezTo>
                  <a:cubicBezTo>
                    <a:pt x="19" y="13"/>
                    <a:pt x="19" y="13"/>
                    <a:pt x="19" y="13"/>
                  </a:cubicBezTo>
                  <a:cubicBezTo>
                    <a:pt x="19" y="10"/>
                    <a:pt x="17" y="8"/>
                    <a:pt x="14" y="8"/>
                  </a:cubicBezTo>
                  <a:cubicBezTo>
                    <a:pt x="10" y="8"/>
                    <a:pt x="9" y="10"/>
                    <a:pt x="9" y="14"/>
                  </a:cubicBezTo>
                  <a:cubicBezTo>
                    <a:pt x="9" y="44"/>
                    <a:pt x="9" y="44"/>
                    <a:pt x="9" y="44"/>
                  </a:cubicBezTo>
                  <a:cubicBezTo>
                    <a:pt x="9" y="47"/>
                    <a:pt x="10" y="50"/>
                    <a:pt x="14" y="50"/>
                  </a:cubicBezTo>
                  <a:cubicBezTo>
                    <a:pt x="17" y="50"/>
                    <a:pt x="18" y="48"/>
                    <a:pt x="18" y="44"/>
                  </a:cubicBezTo>
                  <a:cubicBezTo>
                    <a:pt x="18" y="34"/>
                    <a:pt x="18" y="34"/>
                    <a:pt x="18" y="34"/>
                  </a:cubicBezTo>
                  <a:cubicBezTo>
                    <a:pt x="14" y="34"/>
                    <a:pt x="14" y="34"/>
                    <a:pt x="14" y="34"/>
                  </a:cubicBez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 name="Freeform 39"/>
            <p:cNvSpPr>
              <a:spLocks noEditPoints="1"/>
            </p:cNvSpPr>
            <p:nvPr/>
          </p:nvSpPr>
          <p:spPr bwMode="auto">
            <a:xfrm>
              <a:off x="2543200" y="1574837"/>
              <a:ext cx="30163" cy="61914"/>
            </a:xfrm>
            <a:custGeom>
              <a:avLst/>
              <a:gdLst>
                <a:gd name="T0" fmla="*/ 0 w 28"/>
                <a:gd name="T1" fmla="*/ 42 h 57"/>
                <a:gd name="T2" fmla="*/ 0 w 28"/>
                <a:gd name="T3" fmla="*/ 15 h 57"/>
                <a:gd name="T4" fmla="*/ 14 w 28"/>
                <a:gd name="T5" fmla="*/ 0 h 57"/>
                <a:gd name="T6" fmla="*/ 28 w 28"/>
                <a:gd name="T7" fmla="*/ 15 h 57"/>
                <a:gd name="T8" fmla="*/ 28 w 28"/>
                <a:gd name="T9" fmla="*/ 42 h 57"/>
                <a:gd name="T10" fmla="*/ 14 w 28"/>
                <a:gd name="T11" fmla="*/ 57 h 57"/>
                <a:gd name="T12" fmla="*/ 0 w 28"/>
                <a:gd name="T13" fmla="*/ 42 h 57"/>
                <a:gd name="T14" fmla="*/ 19 w 28"/>
                <a:gd name="T15" fmla="*/ 44 h 57"/>
                <a:gd name="T16" fmla="*/ 19 w 28"/>
                <a:gd name="T17" fmla="*/ 14 h 57"/>
                <a:gd name="T18" fmla="*/ 14 w 28"/>
                <a:gd name="T19" fmla="*/ 8 h 57"/>
                <a:gd name="T20" fmla="*/ 9 w 28"/>
                <a:gd name="T21" fmla="*/ 14 h 57"/>
                <a:gd name="T22" fmla="*/ 9 w 28"/>
                <a:gd name="T23" fmla="*/ 44 h 57"/>
                <a:gd name="T24" fmla="*/ 14 w 28"/>
                <a:gd name="T25" fmla="*/ 50 h 57"/>
                <a:gd name="T26" fmla="*/ 19 w 28"/>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7">
                  <a:moveTo>
                    <a:pt x="0" y="42"/>
                  </a:moveTo>
                  <a:cubicBezTo>
                    <a:pt x="0" y="15"/>
                    <a:pt x="0" y="15"/>
                    <a:pt x="0" y="15"/>
                  </a:cubicBezTo>
                  <a:cubicBezTo>
                    <a:pt x="0" y="6"/>
                    <a:pt x="4" y="0"/>
                    <a:pt x="14" y="0"/>
                  </a:cubicBezTo>
                  <a:cubicBezTo>
                    <a:pt x="24" y="0"/>
                    <a:pt x="28" y="6"/>
                    <a:pt x="28" y="15"/>
                  </a:cubicBezTo>
                  <a:cubicBezTo>
                    <a:pt x="28" y="42"/>
                    <a:pt x="28" y="42"/>
                    <a:pt x="28" y="42"/>
                  </a:cubicBezTo>
                  <a:cubicBezTo>
                    <a:pt x="28" y="51"/>
                    <a:pt x="24" y="57"/>
                    <a:pt x="14" y="57"/>
                  </a:cubicBezTo>
                  <a:cubicBezTo>
                    <a:pt x="4" y="57"/>
                    <a:pt x="0" y="51"/>
                    <a:pt x="0" y="42"/>
                  </a:cubicBezTo>
                  <a:moveTo>
                    <a:pt x="19" y="44"/>
                  </a:moveTo>
                  <a:cubicBezTo>
                    <a:pt x="19" y="14"/>
                    <a:pt x="19" y="14"/>
                    <a:pt x="19" y="14"/>
                  </a:cubicBezTo>
                  <a:cubicBezTo>
                    <a:pt x="19" y="10"/>
                    <a:pt x="17" y="8"/>
                    <a:pt x="14" y="8"/>
                  </a:cubicBezTo>
                  <a:cubicBezTo>
                    <a:pt x="11" y="8"/>
                    <a:pt x="9" y="10"/>
                    <a:pt x="9" y="14"/>
                  </a:cubicBezTo>
                  <a:cubicBezTo>
                    <a:pt x="9" y="44"/>
                    <a:pt x="9" y="44"/>
                    <a:pt x="9" y="44"/>
                  </a:cubicBezTo>
                  <a:cubicBezTo>
                    <a:pt x="9" y="47"/>
                    <a:pt x="11" y="50"/>
                    <a:pt x="14" y="50"/>
                  </a:cubicBezTo>
                  <a:cubicBezTo>
                    <a:pt x="17"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 name="Freeform 40"/>
            <p:cNvSpPr>
              <a:spLocks noEditPoints="1"/>
            </p:cNvSpPr>
            <p:nvPr/>
          </p:nvSpPr>
          <p:spPr bwMode="auto">
            <a:xfrm>
              <a:off x="2579713" y="1574837"/>
              <a:ext cx="30163" cy="61914"/>
            </a:xfrm>
            <a:custGeom>
              <a:avLst/>
              <a:gdLst>
                <a:gd name="T0" fmla="*/ 0 w 29"/>
                <a:gd name="T1" fmla="*/ 42 h 57"/>
                <a:gd name="T2" fmla="*/ 0 w 29"/>
                <a:gd name="T3" fmla="*/ 15 h 57"/>
                <a:gd name="T4" fmla="*/ 15 w 29"/>
                <a:gd name="T5" fmla="*/ 0 h 57"/>
                <a:gd name="T6" fmla="*/ 29 w 29"/>
                <a:gd name="T7" fmla="*/ 15 h 57"/>
                <a:gd name="T8" fmla="*/ 29 w 29"/>
                <a:gd name="T9" fmla="*/ 42 h 57"/>
                <a:gd name="T10" fmla="*/ 15 w 29"/>
                <a:gd name="T11" fmla="*/ 57 h 57"/>
                <a:gd name="T12" fmla="*/ 0 w 29"/>
                <a:gd name="T13" fmla="*/ 42 h 57"/>
                <a:gd name="T14" fmla="*/ 20 w 29"/>
                <a:gd name="T15" fmla="*/ 44 h 57"/>
                <a:gd name="T16" fmla="*/ 20 w 29"/>
                <a:gd name="T17" fmla="*/ 14 h 57"/>
                <a:gd name="T18" fmla="*/ 15 w 29"/>
                <a:gd name="T19" fmla="*/ 8 h 57"/>
                <a:gd name="T20" fmla="*/ 10 w 29"/>
                <a:gd name="T21" fmla="*/ 14 h 57"/>
                <a:gd name="T22" fmla="*/ 10 w 29"/>
                <a:gd name="T23" fmla="*/ 44 h 57"/>
                <a:gd name="T24" fmla="*/ 15 w 29"/>
                <a:gd name="T25" fmla="*/ 50 h 57"/>
                <a:gd name="T26" fmla="*/ 20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7"/>
                    <a:pt x="15" y="57"/>
                  </a:cubicBezTo>
                  <a:cubicBezTo>
                    <a:pt x="5" y="57"/>
                    <a:pt x="0" y="51"/>
                    <a:pt x="0" y="42"/>
                  </a:cubicBezTo>
                  <a:moveTo>
                    <a:pt x="20" y="44"/>
                  </a:moveTo>
                  <a:cubicBezTo>
                    <a:pt x="20" y="14"/>
                    <a:pt x="20" y="14"/>
                    <a:pt x="20" y="14"/>
                  </a:cubicBezTo>
                  <a:cubicBezTo>
                    <a:pt x="20" y="10"/>
                    <a:pt x="18" y="8"/>
                    <a:pt x="15" y="8"/>
                  </a:cubicBezTo>
                  <a:cubicBezTo>
                    <a:pt x="11" y="8"/>
                    <a:pt x="10" y="10"/>
                    <a:pt x="10" y="14"/>
                  </a:cubicBezTo>
                  <a:cubicBezTo>
                    <a:pt x="10" y="44"/>
                    <a:pt x="10" y="44"/>
                    <a:pt x="10" y="44"/>
                  </a:cubicBezTo>
                  <a:cubicBezTo>
                    <a:pt x="10" y="47"/>
                    <a:pt x="11" y="50"/>
                    <a:pt x="15" y="50"/>
                  </a:cubicBezTo>
                  <a:cubicBezTo>
                    <a:pt x="18" y="50"/>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 name="Freeform 41"/>
            <p:cNvSpPr>
              <a:spLocks noEditPoints="1"/>
            </p:cNvSpPr>
            <p:nvPr/>
          </p:nvSpPr>
          <p:spPr bwMode="auto">
            <a:xfrm>
              <a:off x="2616226" y="1576425"/>
              <a:ext cx="31750" cy="60326"/>
            </a:xfrm>
            <a:custGeom>
              <a:avLst/>
              <a:gdLst>
                <a:gd name="T0" fmla="*/ 29 w 29"/>
                <a:gd name="T1" fmla="*/ 15 h 56"/>
                <a:gd name="T2" fmla="*/ 29 w 29"/>
                <a:gd name="T3" fmla="*/ 41 h 56"/>
                <a:gd name="T4" fmla="*/ 15 w 29"/>
                <a:gd name="T5" fmla="*/ 56 h 56"/>
                <a:gd name="T6" fmla="*/ 0 w 29"/>
                <a:gd name="T7" fmla="*/ 56 h 56"/>
                <a:gd name="T8" fmla="*/ 0 w 29"/>
                <a:gd name="T9" fmla="*/ 0 h 56"/>
                <a:gd name="T10" fmla="*/ 15 w 29"/>
                <a:gd name="T11" fmla="*/ 0 h 56"/>
                <a:gd name="T12" fmla="*/ 29 w 29"/>
                <a:gd name="T13" fmla="*/ 15 h 56"/>
                <a:gd name="T14" fmla="*/ 14 w 29"/>
                <a:gd name="T15" fmla="*/ 48 h 56"/>
                <a:gd name="T16" fmla="*/ 19 w 29"/>
                <a:gd name="T17" fmla="*/ 42 h 56"/>
                <a:gd name="T18" fmla="*/ 19 w 29"/>
                <a:gd name="T19" fmla="*/ 13 h 56"/>
                <a:gd name="T20" fmla="*/ 14 w 29"/>
                <a:gd name="T21" fmla="*/ 7 h 56"/>
                <a:gd name="T22" fmla="*/ 10 w 29"/>
                <a:gd name="T23" fmla="*/ 7 h 56"/>
                <a:gd name="T24" fmla="*/ 10 w 29"/>
                <a:gd name="T25" fmla="*/ 48 h 56"/>
                <a:gd name="T26" fmla="*/ 14 w 29"/>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6">
                  <a:moveTo>
                    <a:pt x="29" y="15"/>
                  </a:moveTo>
                  <a:cubicBezTo>
                    <a:pt x="29" y="41"/>
                    <a:pt x="29" y="41"/>
                    <a:pt x="29" y="41"/>
                  </a:cubicBezTo>
                  <a:cubicBezTo>
                    <a:pt x="29" y="49"/>
                    <a:pt x="25" y="56"/>
                    <a:pt x="15" y="56"/>
                  </a:cubicBezTo>
                  <a:cubicBezTo>
                    <a:pt x="0" y="56"/>
                    <a:pt x="0" y="56"/>
                    <a:pt x="0" y="56"/>
                  </a:cubicBezTo>
                  <a:cubicBezTo>
                    <a:pt x="0" y="0"/>
                    <a:pt x="0" y="0"/>
                    <a:pt x="0" y="0"/>
                  </a:cubicBezTo>
                  <a:cubicBezTo>
                    <a:pt x="15" y="0"/>
                    <a:pt x="15" y="0"/>
                    <a:pt x="15" y="0"/>
                  </a:cubicBezTo>
                  <a:cubicBezTo>
                    <a:pt x="25" y="0"/>
                    <a:pt x="29" y="6"/>
                    <a:pt x="29" y="15"/>
                  </a:cubicBezTo>
                  <a:moveTo>
                    <a:pt x="14" y="48"/>
                  </a:moveTo>
                  <a:cubicBezTo>
                    <a:pt x="18" y="48"/>
                    <a:pt x="19" y="46"/>
                    <a:pt x="19" y="42"/>
                  </a:cubicBezTo>
                  <a:cubicBezTo>
                    <a:pt x="19" y="13"/>
                    <a:pt x="19" y="13"/>
                    <a:pt x="19" y="13"/>
                  </a:cubicBezTo>
                  <a:cubicBezTo>
                    <a:pt x="19" y="10"/>
                    <a:pt x="18" y="7"/>
                    <a:pt x="14" y="7"/>
                  </a:cubicBezTo>
                  <a:cubicBezTo>
                    <a:pt x="10" y="7"/>
                    <a:pt x="10" y="7"/>
                    <a:pt x="10" y="7"/>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 name="Freeform 42"/>
            <p:cNvSpPr>
              <a:spLocks/>
            </p:cNvSpPr>
            <p:nvPr/>
          </p:nvSpPr>
          <p:spPr bwMode="auto">
            <a:xfrm>
              <a:off x="2662264" y="1576425"/>
              <a:ext cx="30163" cy="60326"/>
            </a:xfrm>
            <a:custGeom>
              <a:avLst/>
              <a:gdLst>
                <a:gd name="T0" fmla="*/ 12 w 19"/>
                <a:gd name="T1" fmla="*/ 21 h 38"/>
                <a:gd name="T2" fmla="*/ 6 w 19"/>
                <a:gd name="T3" fmla="*/ 21 h 38"/>
                <a:gd name="T4" fmla="*/ 6 w 19"/>
                <a:gd name="T5" fmla="*/ 38 h 38"/>
                <a:gd name="T6" fmla="*/ 0 w 19"/>
                <a:gd name="T7" fmla="*/ 38 h 38"/>
                <a:gd name="T8" fmla="*/ 0 w 19"/>
                <a:gd name="T9" fmla="*/ 0 h 38"/>
                <a:gd name="T10" fmla="*/ 6 w 19"/>
                <a:gd name="T11" fmla="*/ 0 h 38"/>
                <a:gd name="T12" fmla="*/ 6 w 19"/>
                <a:gd name="T13" fmla="*/ 16 h 38"/>
                <a:gd name="T14" fmla="*/ 12 w 19"/>
                <a:gd name="T15" fmla="*/ 16 h 38"/>
                <a:gd name="T16" fmla="*/ 12 w 19"/>
                <a:gd name="T17" fmla="*/ 0 h 38"/>
                <a:gd name="T18" fmla="*/ 19 w 19"/>
                <a:gd name="T19" fmla="*/ 0 h 38"/>
                <a:gd name="T20" fmla="*/ 19 w 19"/>
                <a:gd name="T21" fmla="*/ 38 h 38"/>
                <a:gd name="T22" fmla="*/ 12 w 19"/>
                <a:gd name="T23" fmla="*/ 38 h 38"/>
                <a:gd name="T24" fmla="*/ 12 w 19"/>
                <a:gd name="T25"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8">
                  <a:moveTo>
                    <a:pt x="12" y="21"/>
                  </a:moveTo>
                  <a:lnTo>
                    <a:pt x="6" y="21"/>
                  </a:lnTo>
                  <a:lnTo>
                    <a:pt x="6" y="38"/>
                  </a:lnTo>
                  <a:lnTo>
                    <a:pt x="0" y="38"/>
                  </a:lnTo>
                  <a:lnTo>
                    <a:pt x="0" y="0"/>
                  </a:lnTo>
                  <a:lnTo>
                    <a:pt x="6" y="0"/>
                  </a:lnTo>
                  <a:lnTo>
                    <a:pt x="6" y="16"/>
                  </a:lnTo>
                  <a:lnTo>
                    <a:pt x="12" y="16"/>
                  </a:lnTo>
                  <a:lnTo>
                    <a:pt x="12" y="0"/>
                  </a:lnTo>
                  <a:lnTo>
                    <a:pt x="19" y="0"/>
                  </a:lnTo>
                  <a:lnTo>
                    <a:pt x="19" y="38"/>
                  </a:lnTo>
                  <a:lnTo>
                    <a:pt x="12" y="38"/>
                  </a:lnTo>
                  <a:lnTo>
                    <a:pt x="1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1" name="Freeform 43"/>
            <p:cNvSpPr>
              <a:spLocks/>
            </p:cNvSpPr>
            <p:nvPr/>
          </p:nvSpPr>
          <p:spPr bwMode="auto">
            <a:xfrm>
              <a:off x="2697189" y="1576425"/>
              <a:ext cx="25400" cy="60326"/>
            </a:xfrm>
            <a:custGeom>
              <a:avLst/>
              <a:gdLst>
                <a:gd name="T0" fmla="*/ 0 w 16"/>
                <a:gd name="T1" fmla="*/ 0 h 38"/>
                <a:gd name="T2" fmla="*/ 16 w 16"/>
                <a:gd name="T3" fmla="*/ 0 h 38"/>
                <a:gd name="T4" fmla="*/ 16 w 16"/>
                <a:gd name="T5" fmla="*/ 5 h 38"/>
                <a:gd name="T6" fmla="*/ 7 w 16"/>
                <a:gd name="T7" fmla="*/ 5 h 38"/>
                <a:gd name="T8" fmla="*/ 7 w 16"/>
                <a:gd name="T9" fmla="*/ 16 h 38"/>
                <a:gd name="T10" fmla="*/ 13 w 16"/>
                <a:gd name="T11" fmla="*/ 16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5"/>
                  </a:lnTo>
                  <a:lnTo>
                    <a:pt x="7" y="5"/>
                  </a:lnTo>
                  <a:lnTo>
                    <a:pt x="7" y="16"/>
                  </a:lnTo>
                  <a:lnTo>
                    <a:pt x="13" y="16"/>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2" name="Freeform 44"/>
            <p:cNvSpPr>
              <a:spLocks noEditPoints="1"/>
            </p:cNvSpPr>
            <p:nvPr/>
          </p:nvSpPr>
          <p:spPr bwMode="auto">
            <a:xfrm>
              <a:off x="2725764" y="1576425"/>
              <a:ext cx="34925" cy="60326"/>
            </a:xfrm>
            <a:custGeom>
              <a:avLst/>
              <a:gdLst>
                <a:gd name="T0" fmla="*/ 0 w 22"/>
                <a:gd name="T1" fmla="*/ 38 h 38"/>
                <a:gd name="T2" fmla="*/ 7 w 22"/>
                <a:gd name="T3" fmla="*/ 0 h 38"/>
                <a:gd name="T4" fmla="*/ 15 w 22"/>
                <a:gd name="T5" fmla="*/ 0 h 38"/>
                <a:gd name="T6" fmla="*/ 22 w 22"/>
                <a:gd name="T7" fmla="*/ 38 h 38"/>
                <a:gd name="T8" fmla="*/ 16 w 22"/>
                <a:gd name="T9" fmla="*/ 38 h 38"/>
                <a:gd name="T10" fmla="*/ 14 w 22"/>
                <a:gd name="T11" fmla="*/ 31 h 38"/>
                <a:gd name="T12" fmla="*/ 7 w 22"/>
                <a:gd name="T13" fmla="*/ 31 h 38"/>
                <a:gd name="T14" fmla="*/ 6 w 22"/>
                <a:gd name="T15" fmla="*/ 38 h 38"/>
                <a:gd name="T16" fmla="*/ 0 w 22"/>
                <a:gd name="T17" fmla="*/ 38 h 38"/>
                <a:gd name="T18" fmla="*/ 8 w 22"/>
                <a:gd name="T19" fmla="*/ 26 h 38"/>
                <a:gd name="T20" fmla="*/ 14 w 22"/>
                <a:gd name="T21" fmla="*/ 26 h 38"/>
                <a:gd name="T22" fmla="*/ 11 w 22"/>
                <a:gd name="T23" fmla="*/ 10 h 38"/>
                <a:gd name="T24" fmla="*/ 11 w 22"/>
                <a:gd name="T25" fmla="*/ 10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5" y="0"/>
                  </a:lnTo>
                  <a:lnTo>
                    <a:pt x="22" y="38"/>
                  </a:lnTo>
                  <a:lnTo>
                    <a:pt x="16" y="38"/>
                  </a:lnTo>
                  <a:lnTo>
                    <a:pt x="14" y="31"/>
                  </a:lnTo>
                  <a:lnTo>
                    <a:pt x="7" y="31"/>
                  </a:lnTo>
                  <a:lnTo>
                    <a:pt x="6" y="38"/>
                  </a:lnTo>
                  <a:lnTo>
                    <a:pt x="0" y="38"/>
                  </a:lnTo>
                  <a:close/>
                  <a:moveTo>
                    <a:pt x="8" y="26"/>
                  </a:moveTo>
                  <a:lnTo>
                    <a:pt x="14" y="26"/>
                  </a:lnTo>
                  <a:lnTo>
                    <a:pt x="11" y="10"/>
                  </a:lnTo>
                  <a:lnTo>
                    <a:pt x="11" y="10"/>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3" name="Freeform 45"/>
            <p:cNvSpPr>
              <a:spLocks/>
            </p:cNvSpPr>
            <p:nvPr/>
          </p:nvSpPr>
          <p:spPr bwMode="auto">
            <a:xfrm>
              <a:off x="2763865" y="1576425"/>
              <a:ext cx="23813" cy="60326"/>
            </a:xfrm>
            <a:custGeom>
              <a:avLst/>
              <a:gdLst>
                <a:gd name="T0" fmla="*/ 0 w 15"/>
                <a:gd name="T1" fmla="*/ 0 h 38"/>
                <a:gd name="T2" fmla="*/ 7 w 15"/>
                <a:gd name="T3" fmla="*/ 0 h 38"/>
                <a:gd name="T4" fmla="*/ 7 w 15"/>
                <a:gd name="T5" fmla="*/ 33 h 38"/>
                <a:gd name="T6" fmla="*/ 15 w 15"/>
                <a:gd name="T7" fmla="*/ 33 h 38"/>
                <a:gd name="T8" fmla="*/ 15 w 15"/>
                <a:gd name="T9" fmla="*/ 38 h 38"/>
                <a:gd name="T10" fmla="*/ 0 w 15"/>
                <a:gd name="T11" fmla="*/ 38 h 38"/>
                <a:gd name="T12" fmla="*/ 0 w 1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0" y="0"/>
                  </a:moveTo>
                  <a:lnTo>
                    <a:pt x="7" y="0"/>
                  </a:lnTo>
                  <a:lnTo>
                    <a:pt x="7"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4" name="Freeform 46"/>
            <p:cNvSpPr>
              <a:spLocks/>
            </p:cNvSpPr>
            <p:nvPr/>
          </p:nvSpPr>
          <p:spPr bwMode="auto">
            <a:xfrm>
              <a:off x="2784502" y="1576425"/>
              <a:ext cx="26988" cy="60326"/>
            </a:xfrm>
            <a:custGeom>
              <a:avLst/>
              <a:gdLst>
                <a:gd name="T0" fmla="*/ 0 w 17"/>
                <a:gd name="T1" fmla="*/ 0 h 38"/>
                <a:gd name="T2" fmla="*/ 17 w 17"/>
                <a:gd name="T3" fmla="*/ 0 h 38"/>
                <a:gd name="T4" fmla="*/ 17 w 17"/>
                <a:gd name="T5" fmla="*/ 5 h 38"/>
                <a:gd name="T6" fmla="*/ 12 w 17"/>
                <a:gd name="T7" fmla="*/ 5 h 38"/>
                <a:gd name="T8" fmla="*/ 12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2" y="5"/>
                  </a:lnTo>
                  <a:lnTo>
                    <a:pt x="12"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5" name="Freeform 47"/>
            <p:cNvSpPr>
              <a:spLocks/>
            </p:cNvSpPr>
            <p:nvPr/>
          </p:nvSpPr>
          <p:spPr bwMode="auto">
            <a:xfrm>
              <a:off x="2816253" y="1576425"/>
              <a:ext cx="30163" cy="60326"/>
            </a:xfrm>
            <a:custGeom>
              <a:avLst/>
              <a:gdLst>
                <a:gd name="T0" fmla="*/ 13 w 19"/>
                <a:gd name="T1" fmla="*/ 21 h 38"/>
                <a:gd name="T2" fmla="*/ 7 w 19"/>
                <a:gd name="T3" fmla="*/ 21 h 38"/>
                <a:gd name="T4" fmla="*/ 7 w 19"/>
                <a:gd name="T5" fmla="*/ 38 h 38"/>
                <a:gd name="T6" fmla="*/ 0 w 19"/>
                <a:gd name="T7" fmla="*/ 38 h 38"/>
                <a:gd name="T8" fmla="*/ 0 w 19"/>
                <a:gd name="T9" fmla="*/ 0 h 38"/>
                <a:gd name="T10" fmla="*/ 7 w 19"/>
                <a:gd name="T11" fmla="*/ 0 h 38"/>
                <a:gd name="T12" fmla="*/ 7 w 19"/>
                <a:gd name="T13" fmla="*/ 16 h 38"/>
                <a:gd name="T14" fmla="*/ 13 w 19"/>
                <a:gd name="T15" fmla="*/ 16 h 38"/>
                <a:gd name="T16" fmla="*/ 13 w 19"/>
                <a:gd name="T17" fmla="*/ 0 h 38"/>
                <a:gd name="T18" fmla="*/ 19 w 19"/>
                <a:gd name="T19" fmla="*/ 0 h 38"/>
                <a:gd name="T20" fmla="*/ 19 w 19"/>
                <a:gd name="T21" fmla="*/ 38 h 38"/>
                <a:gd name="T22" fmla="*/ 13 w 19"/>
                <a:gd name="T23" fmla="*/ 38 h 38"/>
                <a:gd name="T24" fmla="*/ 13 w 19"/>
                <a:gd name="T25"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8">
                  <a:moveTo>
                    <a:pt x="13" y="21"/>
                  </a:moveTo>
                  <a:lnTo>
                    <a:pt x="7" y="21"/>
                  </a:lnTo>
                  <a:lnTo>
                    <a:pt x="7" y="38"/>
                  </a:lnTo>
                  <a:lnTo>
                    <a:pt x="0" y="38"/>
                  </a:lnTo>
                  <a:lnTo>
                    <a:pt x="0" y="0"/>
                  </a:lnTo>
                  <a:lnTo>
                    <a:pt x="7" y="0"/>
                  </a:lnTo>
                  <a:lnTo>
                    <a:pt x="7" y="16"/>
                  </a:lnTo>
                  <a:lnTo>
                    <a:pt x="13" y="16"/>
                  </a:lnTo>
                  <a:lnTo>
                    <a:pt x="13" y="0"/>
                  </a:lnTo>
                  <a:lnTo>
                    <a:pt x="19" y="0"/>
                  </a:lnTo>
                  <a:lnTo>
                    <a:pt x="19" y="38"/>
                  </a:lnTo>
                  <a:lnTo>
                    <a:pt x="13" y="38"/>
                  </a:lnTo>
                  <a:lnTo>
                    <a:pt x="13"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6" name="Freeform 48"/>
            <p:cNvSpPr>
              <a:spLocks noEditPoints="1"/>
            </p:cNvSpPr>
            <p:nvPr/>
          </p:nvSpPr>
          <p:spPr bwMode="auto">
            <a:xfrm>
              <a:off x="2506687" y="1660564"/>
              <a:ext cx="33338" cy="60326"/>
            </a:xfrm>
            <a:custGeom>
              <a:avLst/>
              <a:gdLst>
                <a:gd name="T0" fmla="*/ 0 w 21"/>
                <a:gd name="T1" fmla="*/ 38 h 38"/>
                <a:gd name="T2" fmla="*/ 7 w 21"/>
                <a:gd name="T3" fmla="*/ 0 h 38"/>
                <a:gd name="T4" fmla="*/ 14 w 21"/>
                <a:gd name="T5" fmla="*/ 0 h 38"/>
                <a:gd name="T6" fmla="*/ 21 w 21"/>
                <a:gd name="T7" fmla="*/ 38 h 38"/>
                <a:gd name="T8" fmla="*/ 15 w 21"/>
                <a:gd name="T9" fmla="*/ 38 h 38"/>
                <a:gd name="T10" fmla="*/ 14 w 21"/>
                <a:gd name="T11" fmla="*/ 31 h 38"/>
                <a:gd name="T12" fmla="*/ 7 w 21"/>
                <a:gd name="T13" fmla="*/ 31 h 38"/>
                <a:gd name="T14" fmla="*/ 6 w 21"/>
                <a:gd name="T15" fmla="*/ 38 h 38"/>
                <a:gd name="T16" fmla="*/ 0 w 21"/>
                <a:gd name="T17" fmla="*/ 38 h 38"/>
                <a:gd name="T18" fmla="*/ 8 w 21"/>
                <a:gd name="T19" fmla="*/ 27 h 38"/>
                <a:gd name="T20" fmla="*/ 13 w 21"/>
                <a:gd name="T21" fmla="*/ 27 h 38"/>
                <a:gd name="T22" fmla="*/ 11 w 21"/>
                <a:gd name="T23" fmla="*/ 11 h 38"/>
                <a:gd name="T24" fmla="*/ 11 w 21"/>
                <a:gd name="T25" fmla="*/ 11 h 38"/>
                <a:gd name="T26" fmla="*/ 8 w 21"/>
                <a:gd name="T2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0" y="38"/>
                  </a:moveTo>
                  <a:lnTo>
                    <a:pt x="7" y="0"/>
                  </a:lnTo>
                  <a:lnTo>
                    <a:pt x="14" y="0"/>
                  </a:lnTo>
                  <a:lnTo>
                    <a:pt x="21" y="38"/>
                  </a:lnTo>
                  <a:lnTo>
                    <a:pt x="15" y="38"/>
                  </a:lnTo>
                  <a:lnTo>
                    <a:pt x="14" y="31"/>
                  </a:lnTo>
                  <a:lnTo>
                    <a:pt x="7" y="31"/>
                  </a:lnTo>
                  <a:lnTo>
                    <a:pt x="6" y="38"/>
                  </a:lnTo>
                  <a:lnTo>
                    <a:pt x="0" y="38"/>
                  </a:lnTo>
                  <a:close/>
                  <a:moveTo>
                    <a:pt x="8" y="27"/>
                  </a:moveTo>
                  <a:lnTo>
                    <a:pt x="13" y="27"/>
                  </a:lnTo>
                  <a:lnTo>
                    <a:pt x="11" y="11"/>
                  </a:lnTo>
                  <a:lnTo>
                    <a:pt x="11" y="11"/>
                  </a:lnTo>
                  <a:lnTo>
                    <a:pt x="8"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7" name="Freeform 49"/>
            <p:cNvSpPr>
              <a:spLocks/>
            </p:cNvSpPr>
            <p:nvPr/>
          </p:nvSpPr>
          <p:spPr bwMode="auto">
            <a:xfrm>
              <a:off x="2544787" y="1660564"/>
              <a:ext cx="28575" cy="60326"/>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3" y="22"/>
                  </a:lnTo>
                  <a:lnTo>
                    <a:pt x="13"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8" name="Freeform 50"/>
            <p:cNvSpPr>
              <a:spLocks noEditPoints="1"/>
            </p:cNvSpPr>
            <p:nvPr/>
          </p:nvSpPr>
          <p:spPr bwMode="auto">
            <a:xfrm>
              <a:off x="2579713" y="1660564"/>
              <a:ext cx="30163" cy="60326"/>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9 h 56"/>
                <a:gd name="T16" fmla="*/ 18 w 28"/>
                <a:gd name="T17" fmla="*/ 43 h 56"/>
                <a:gd name="T18" fmla="*/ 18 w 28"/>
                <a:gd name="T19" fmla="*/ 14 h 56"/>
                <a:gd name="T20" fmla="*/ 13 w 28"/>
                <a:gd name="T21" fmla="*/ 8 h 56"/>
                <a:gd name="T22" fmla="*/ 9 w 28"/>
                <a:gd name="T23" fmla="*/ 8 h 56"/>
                <a:gd name="T24" fmla="*/ 9 w 28"/>
                <a:gd name="T25" fmla="*/ 49 h 56"/>
                <a:gd name="T26" fmla="*/ 13 w 28"/>
                <a:gd name="T2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50"/>
                    <a:pt x="24" y="56"/>
                    <a:pt x="14" y="56"/>
                  </a:cubicBezTo>
                  <a:cubicBezTo>
                    <a:pt x="0" y="56"/>
                    <a:pt x="0" y="56"/>
                    <a:pt x="0" y="56"/>
                  </a:cubicBezTo>
                  <a:cubicBezTo>
                    <a:pt x="0" y="0"/>
                    <a:pt x="0" y="0"/>
                    <a:pt x="0" y="0"/>
                  </a:cubicBezTo>
                  <a:cubicBezTo>
                    <a:pt x="14" y="0"/>
                    <a:pt x="14" y="0"/>
                    <a:pt x="14" y="0"/>
                  </a:cubicBezTo>
                  <a:cubicBezTo>
                    <a:pt x="24" y="0"/>
                    <a:pt x="28" y="7"/>
                    <a:pt x="28" y="15"/>
                  </a:cubicBezTo>
                  <a:moveTo>
                    <a:pt x="13" y="49"/>
                  </a:moveTo>
                  <a:cubicBezTo>
                    <a:pt x="17" y="49"/>
                    <a:pt x="18" y="46"/>
                    <a:pt x="18" y="43"/>
                  </a:cubicBezTo>
                  <a:cubicBezTo>
                    <a:pt x="18" y="14"/>
                    <a:pt x="18" y="14"/>
                    <a:pt x="18" y="14"/>
                  </a:cubicBezTo>
                  <a:cubicBezTo>
                    <a:pt x="18" y="10"/>
                    <a:pt x="17" y="8"/>
                    <a:pt x="13" y="8"/>
                  </a:cubicBezTo>
                  <a:cubicBezTo>
                    <a:pt x="9" y="8"/>
                    <a:pt x="9" y="8"/>
                    <a:pt x="9" y="8"/>
                  </a:cubicBezTo>
                  <a:cubicBezTo>
                    <a:pt x="9" y="49"/>
                    <a:pt x="9" y="49"/>
                    <a:pt x="9" y="49"/>
                  </a:cubicBez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9" name="Freeform 51"/>
            <p:cNvSpPr>
              <a:spLocks/>
            </p:cNvSpPr>
            <p:nvPr/>
          </p:nvSpPr>
          <p:spPr bwMode="auto">
            <a:xfrm>
              <a:off x="2624163" y="1660564"/>
              <a:ext cx="46038" cy="60326"/>
            </a:xfrm>
            <a:custGeom>
              <a:avLst/>
              <a:gdLst>
                <a:gd name="T0" fmla="*/ 15 w 29"/>
                <a:gd name="T1" fmla="*/ 15 h 38"/>
                <a:gd name="T2" fmla="*/ 11 w 29"/>
                <a:gd name="T3" fmla="*/ 38 h 38"/>
                <a:gd name="T4" fmla="*/ 5 w 29"/>
                <a:gd name="T5" fmla="*/ 38 h 38"/>
                <a:gd name="T6" fmla="*/ 0 w 29"/>
                <a:gd name="T7" fmla="*/ 0 h 38"/>
                <a:gd name="T8" fmla="*/ 6 w 29"/>
                <a:gd name="T9" fmla="*/ 0 h 38"/>
                <a:gd name="T10" fmla="*/ 9 w 29"/>
                <a:gd name="T11" fmla="*/ 25 h 38"/>
                <a:gd name="T12" fmla="*/ 9 w 29"/>
                <a:gd name="T13" fmla="*/ 25 h 38"/>
                <a:gd name="T14" fmla="*/ 12 w 29"/>
                <a:gd name="T15" fmla="*/ 0 h 38"/>
                <a:gd name="T16" fmla="*/ 18 w 29"/>
                <a:gd name="T17" fmla="*/ 0 h 38"/>
                <a:gd name="T18" fmla="*/ 21 w 29"/>
                <a:gd name="T19" fmla="*/ 25 h 38"/>
                <a:gd name="T20" fmla="*/ 21 w 29"/>
                <a:gd name="T21" fmla="*/ 25 h 38"/>
                <a:gd name="T22" fmla="*/ 24 w 29"/>
                <a:gd name="T23" fmla="*/ 0 h 38"/>
                <a:gd name="T24" fmla="*/ 29 w 29"/>
                <a:gd name="T25" fmla="*/ 0 h 38"/>
                <a:gd name="T26" fmla="*/ 25 w 29"/>
                <a:gd name="T27" fmla="*/ 38 h 38"/>
                <a:gd name="T28" fmla="*/ 19 w 29"/>
                <a:gd name="T29" fmla="*/ 38 h 38"/>
                <a:gd name="T30" fmla="*/ 15 w 29"/>
                <a:gd name="T31" fmla="*/ 15 h 38"/>
                <a:gd name="T32" fmla="*/ 15 w 29"/>
                <a:gd name="T33"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8">
                  <a:moveTo>
                    <a:pt x="15" y="15"/>
                  </a:moveTo>
                  <a:lnTo>
                    <a:pt x="11" y="38"/>
                  </a:lnTo>
                  <a:lnTo>
                    <a:pt x="5" y="38"/>
                  </a:lnTo>
                  <a:lnTo>
                    <a:pt x="0" y="0"/>
                  </a:lnTo>
                  <a:lnTo>
                    <a:pt x="6" y="0"/>
                  </a:lnTo>
                  <a:lnTo>
                    <a:pt x="9" y="25"/>
                  </a:lnTo>
                  <a:lnTo>
                    <a:pt x="9" y="25"/>
                  </a:lnTo>
                  <a:lnTo>
                    <a:pt x="12" y="0"/>
                  </a:lnTo>
                  <a:lnTo>
                    <a:pt x="18" y="0"/>
                  </a:lnTo>
                  <a:lnTo>
                    <a:pt x="21" y="25"/>
                  </a:lnTo>
                  <a:lnTo>
                    <a:pt x="21" y="25"/>
                  </a:lnTo>
                  <a:lnTo>
                    <a:pt x="24" y="0"/>
                  </a:lnTo>
                  <a:lnTo>
                    <a:pt x="29" y="0"/>
                  </a:lnTo>
                  <a:lnTo>
                    <a:pt x="25" y="38"/>
                  </a:lnTo>
                  <a:lnTo>
                    <a:pt x="19" y="38"/>
                  </a:lnTo>
                  <a:lnTo>
                    <a:pt x="15" y="15"/>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0" name="Freeform 52"/>
            <p:cNvSpPr>
              <a:spLocks/>
            </p:cNvSpPr>
            <p:nvPr/>
          </p:nvSpPr>
          <p:spPr bwMode="auto">
            <a:xfrm>
              <a:off x="2674964" y="1660564"/>
              <a:ext cx="25400" cy="60326"/>
            </a:xfrm>
            <a:custGeom>
              <a:avLst/>
              <a:gdLst>
                <a:gd name="T0" fmla="*/ 0 w 16"/>
                <a:gd name="T1" fmla="*/ 0 h 38"/>
                <a:gd name="T2" fmla="*/ 16 w 16"/>
                <a:gd name="T3" fmla="*/ 0 h 38"/>
                <a:gd name="T4" fmla="*/ 16 w 16"/>
                <a:gd name="T5" fmla="*/ 6 h 38"/>
                <a:gd name="T6" fmla="*/ 7 w 16"/>
                <a:gd name="T7" fmla="*/ 6 h 38"/>
                <a:gd name="T8" fmla="*/ 7 w 16"/>
                <a:gd name="T9" fmla="*/ 16 h 38"/>
                <a:gd name="T10" fmla="*/ 13 w 16"/>
                <a:gd name="T11" fmla="*/ 16 h 38"/>
                <a:gd name="T12" fmla="*/ 13 w 16"/>
                <a:gd name="T13" fmla="*/ 22 h 38"/>
                <a:gd name="T14" fmla="*/ 7 w 16"/>
                <a:gd name="T15" fmla="*/ 22 h 38"/>
                <a:gd name="T16" fmla="*/ 7 w 16"/>
                <a:gd name="T17" fmla="*/ 34 h 38"/>
                <a:gd name="T18" fmla="*/ 16 w 16"/>
                <a:gd name="T19" fmla="*/ 34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6"/>
                  </a:lnTo>
                  <a:lnTo>
                    <a:pt x="7" y="6"/>
                  </a:lnTo>
                  <a:lnTo>
                    <a:pt x="7" y="16"/>
                  </a:lnTo>
                  <a:lnTo>
                    <a:pt x="13" y="16"/>
                  </a:lnTo>
                  <a:lnTo>
                    <a:pt x="13" y="22"/>
                  </a:lnTo>
                  <a:lnTo>
                    <a:pt x="7" y="22"/>
                  </a:lnTo>
                  <a:lnTo>
                    <a:pt x="7" y="34"/>
                  </a:lnTo>
                  <a:lnTo>
                    <a:pt x="16" y="34"/>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1" name="Freeform 53"/>
            <p:cNvSpPr>
              <a:spLocks/>
            </p:cNvSpPr>
            <p:nvPr/>
          </p:nvSpPr>
          <p:spPr bwMode="auto">
            <a:xfrm>
              <a:off x="2705126" y="1660564"/>
              <a:ext cx="22225" cy="60326"/>
            </a:xfrm>
            <a:custGeom>
              <a:avLst/>
              <a:gdLst>
                <a:gd name="T0" fmla="*/ 0 w 14"/>
                <a:gd name="T1" fmla="*/ 0 h 38"/>
                <a:gd name="T2" fmla="*/ 6 w 14"/>
                <a:gd name="T3" fmla="*/ 0 h 38"/>
                <a:gd name="T4" fmla="*/ 6 w 14"/>
                <a:gd name="T5" fmla="*/ 34 h 38"/>
                <a:gd name="T6" fmla="*/ 14 w 14"/>
                <a:gd name="T7" fmla="*/ 34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4"/>
                  </a:lnTo>
                  <a:lnTo>
                    <a:pt x="14" y="34"/>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2" name="Freeform 54"/>
            <p:cNvSpPr>
              <a:spLocks/>
            </p:cNvSpPr>
            <p:nvPr/>
          </p:nvSpPr>
          <p:spPr bwMode="auto">
            <a:xfrm>
              <a:off x="2732114" y="1660564"/>
              <a:ext cx="22225" cy="60326"/>
            </a:xfrm>
            <a:custGeom>
              <a:avLst/>
              <a:gdLst>
                <a:gd name="T0" fmla="*/ 0 w 14"/>
                <a:gd name="T1" fmla="*/ 0 h 38"/>
                <a:gd name="T2" fmla="*/ 6 w 14"/>
                <a:gd name="T3" fmla="*/ 0 h 38"/>
                <a:gd name="T4" fmla="*/ 6 w 14"/>
                <a:gd name="T5" fmla="*/ 34 h 38"/>
                <a:gd name="T6" fmla="*/ 14 w 14"/>
                <a:gd name="T7" fmla="*/ 34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4"/>
                  </a:lnTo>
                  <a:lnTo>
                    <a:pt x="14" y="34"/>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3" name="Rectangle 55"/>
            <p:cNvSpPr>
              <a:spLocks noChangeArrowheads="1"/>
            </p:cNvSpPr>
            <p:nvPr/>
          </p:nvSpPr>
          <p:spPr bwMode="auto">
            <a:xfrm>
              <a:off x="2752752" y="1689140"/>
              <a:ext cx="14288"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4" name="Freeform 56"/>
            <p:cNvSpPr>
              <a:spLocks noEditPoints="1"/>
            </p:cNvSpPr>
            <p:nvPr/>
          </p:nvSpPr>
          <p:spPr bwMode="auto">
            <a:xfrm>
              <a:off x="2771802" y="1660564"/>
              <a:ext cx="30163" cy="60326"/>
            </a:xfrm>
            <a:custGeom>
              <a:avLst/>
              <a:gdLst>
                <a:gd name="T0" fmla="*/ 0 w 28"/>
                <a:gd name="T1" fmla="*/ 0 h 56"/>
                <a:gd name="T2" fmla="*/ 14 w 28"/>
                <a:gd name="T3" fmla="*/ 0 h 56"/>
                <a:gd name="T4" fmla="*/ 26 w 28"/>
                <a:gd name="T5" fmla="*/ 13 h 56"/>
                <a:gd name="T6" fmla="*/ 26 w 28"/>
                <a:gd name="T7" fmla="*/ 18 h 56"/>
                <a:gd name="T8" fmla="*/ 21 w 28"/>
                <a:gd name="T9" fmla="*/ 27 h 56"/>
                <a:gd name="T10" fmla="*/ 28 w 28"/>
                <a:gd name="T11" fmla="*/ 37 h 56"/>
                <a:gd name="T12" fmla="*/ 28 w 28"/>
                <a:gd name="T13" fmla="*/ 44 h 56"/>
                <a:gd name="T14" fmla="*/ 15 w 28"/>
                <a:gd name="T15" fmla="*/ 56 h 56"/>
                <a:gd name="T16" fmla="*/ 0 w 28"/>
                <a:gd name="T17" fmla="*/ 56 h 56"/>
                <a:gd name="T18" fmla="*/ 0 w 28"/>
                <a:gd name="T19" fmla="*/ 0 h 56"/>
                <a:gd name="T20" fmla="*/ 10 w 28"/>
                <a:gd name="T21" fmla="*/ 24 h 56"/>
                <a:gd name="T22" fmla="*/ 13 w 28"/>
                <a:gd name="T23" fmla="*/ 24 h 56"/>
                <a:gd name="T24" fmla="*/ 17 w 28"/>
                <a:gd name="T25" fmla="*/ 19 h 56"/>
                <a:gd name="T26" fmla="*/ 17 w 28"/>
                <a:gd name="T27" fmla="*/ 12 h 56"/>
                <a:gd name="T28" fmla="*/ 13 w 28"/>
                <a:gd name="T29" fmla="*/ 8 h 56"/>
                <a:gd name="T30" fmla="*/ 10 w 28"/>
                <a:gd name="T31" fmla="*/ 8 h 56"/>
                <a:gd name="T32" fmla="*/ 10 w 28"/>
                <a:gd name="T33" fmla="*/ 24 h 56"/>
                <a:gd name="T34" fmla="*/ 10 w 28"/>
                <a:gd name="T35" fmla="*/ 31 h 56"/>
                <a:gd name="T36" fmla="*/ 10 w 28"/>
                <a:gd name="T37" fmla="*/ 49 h 56"/>
                <a:gd name="T38" fmla="*/ 14 w 28"/>
                <a:gd name="T39" fmla="*/ 49 h 56"/>
                <a:gd name="T40" fmla="*/ 18 w 28"/>
                <a:gd name="T41" fmla="*/ 44 h 56"/>
                <a:gd name="T42" fmla="*/ 18 w 28"/>
                <a:gd name="T43" fmla="*/ 36 h 56"/>
                <a:gd name="T44" fmla="*/ 14 w 28"/>
                <a:gd name="T45" fmla="*/ 31 h 56"/>
                <a:gd name="T46" fmla="*/ 10 w 28"/>
                <a:gd name="T4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56">
                  <a:moveTo>
                    <a:pt x="0" y="0"/>
                  </a:moveTo>
                  <a:cubicBezTo>
                    <a:pt x="14" y="0"/>
                    <a:pt x="14" y="0"/>
                    <a:pt x="14" y="0"/>
                  </a:cubicBezTo>
                  <a:cubicBezTo>
                    <a:pt x="23" y="0"/>
                    <a:pt x="26" y="5"/>
                    <a:pt x="26" y="13"/>
                  </a:cubicBezTo>
                  <a:cubicBezTo>
                    <a:pt x="26" y="18"/>
                    <a:pt x="26" y="18"/>
                    <a:pt x="26" y="18"/>
                  </a:cubicBezTo>
                  <a:cubicBezTo>
                    <a:pt x="26" y="23"/>
                    <a:pt x="25" y="26"/>
                    <a:pt x="21" y="27"/>
                  </a:cubicBezTo>
                  <a:cubicBezTo>
                    <a:pt x="26" y="28"/>
                    <a:pt x="28" y="31"/>
                    <a:pt x="28" y="37"/>
                  </a:cubicBezTo>
                  <a:cubicBezTo>
                    <a:pt x="28" y="44"/>
                    <a:pt x="28" y="44"/>
                    <a:pt x="28" y="44"/>
                  </a:cubicBezTo>
                  <a:cubicBezTo>
                    <a:pt x="28" y="52"/>
                    <a:pt x="24" y="56"/>
                    <a:pt x="15" y="56"/>
                  </a:cubicBezTo>
                  <a:cubicBezTo>
                    <a:pt x="0" y="56"/>
                    <a:pt x="0" y="56"/>
                    <a:pt x="0" y="56"/>
                  </a:cubicBezTo>
                  <a:lnTo>
                    <a:pt x="0" y="0"/>
                  </a:lnTo>
                  <a:close/>
                  <a:moveTo>
                    <a:pt x="10" y="24"/>
                  </a:moveTo>
                  <a:cubicBezTo>
                    <a:pt x="13" y="24"/>
                    <a:pt x="13" y="24"/>
                    <a:pt x="13" y="24"/>
                  </a:cubicBezTo>
                  <a:cubicBezTo>
                    <a:pt x="16" y="24"/>
                    <a:pt x="17" y="22"/>
                    <a:pt x="17" y="19"/>
                  </a:cubicBezTo>
                  <a:cubicBezTo>
                    <a:pt x="17" y="12"/>
                    <a:pt x="17" y="12"/>
                    <a:pt x="17" y="12"/>
                  </a:cubicBezTo>
                  <a:cubicBezTo>
                    <a:pt x="17" y="9"/>
                    <a:pt x="16" y="8"/>
                    <a:pt x="13" y="8"/>
                  </a:cubicBezTo>
                  <a:cubicBezTo>
                    <a:pt x="10" y="8"/>
                    <a:pt x="10" y="8"/>
                    <a:pt x="10" y="8"/>
                  </a:cubicBezTo>
                  <a:lnTo>
                    <a:pt x="10" y="24"/>
                  </a:lnTo>
                  <a:close/>
                  <a:moveTo>
                    <a:pt x="10" y="31"/>
                  </a:moveTo>
                  <a:cubicBezTo>
                    <a:pt x="10" y="49"/>
                    <a:pt x="10" y="49"/>
                    <a:pt x="10" y="49"/>
                  </a:cubicBezTo>
                  <a:cubicBezTo>
                    <a:pt x="14" y="49"/>
                    <a:pt x="14" y="49"/>
                    <a:pt x="14" y="49"/>
                  </a:cubicBezTo>
                  <a:cubicBezTo>
                    <a:pt x="17" y="49"/>
                    <a:pt x="18" y="47"/>
                    <a:pt x="18" y="44"/>
                  </a:cubicBezTo>
                  <a:cubicBezTo>
                    <a:pt x="18" y="36"/>
                    <a:pt x="18" y="36"/>
                    <a:pt x="18" y="36"/>
                  </a:cubicBezTo>
                  <a:cubicBezTo>
                    <a:pt x="18" y="33"/>
                    <a:pt x="17" y="31"/>
                    <a:pt x="14" y="31"/>
                  </a:cubicBezTo>
                  <a:lnTo>
                    <a:pt x="1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5" name="Freeform 57"/>
            <p:cNvSpPr>
              <a:spLocks/>
            </p:cNvSpPr>
            <p:nvPr/>
          </p:nvSpPr>
          <p:spPr bwMode="auto">
            <a:xfrm>
              <a:off x="2808315" y="1660564"/>
              <a:ext cx="22225" cy="60326"/>
            </a:xfrm>
            <a:custGeom>
              <a:avLst/>
              <a:gdLst>
                <a:gd name="T0" fmla="*/ 0 w 14"/>
                <a:gd name="T1" fmla="*/ 0 h 38"/>
                <a:gd name="T2" fmla="*/ 14 w 14"/>
                <a:gd name="T3" fmla="*/ 0 h 38"/>
                <a:gd name="T4" fmla="*/ 14 w 14"/>
                <a:gd name="T5" fmla="*/ 6 h 38"/>
                <a:gd name="T6" fmla="*/ 6 w 14"/>
                <a:gd name="T7" fmla="*/ 6 h 38"/>
                <a:gd name="T8" fmla="*/ 6 w 14"/>
                <a:gd name="T9" fmla="*/ 16 h 38"/>
                <a:gd name="T10" fmla="*/ 12 w 14"/>
                <a:gd name="T11" fmla="*/ 16 h 38"/>
                <a:gd name="T12" fmla="*/ 12 w 14"/>
                <a:gd name="T13" fmla="*/ 22 h 38"/>
                <a:gd name="T14" fmla="*/ 6 w 14"/>
                <a:gd name="T15" fmla="*/ 22 h 38"/>
                <a:gd name="T16" fmla="*/ 6 w 14"/>
                <a:gd name="T17" fmla="*/ 34 h 38"/>
                <a:gd name="T18" fmla="*/ 14 w 14"/>
                <a:gd name="T19" fmla="*/ 34 h 38"/>
                <a:gd name="T20" fmla="*/ 14 w 14"/>
                <a:gd name="T21" fmla="*/ 38 h 38"/>
                <a:gd name="T22" fmla="*/ 0 w 14"/>
                <a:gd name="T23" fmla="*/ 38 h 38"/>
                <a:gd name="T24" fmla="*/ 0 w 14"/>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8">
                  <a:moveTo>
                    <a:pt x="0" y="0"/>
                  </a:moveTo>
                  <a:lnTo>
                    <a:pt x="14" y="0"/>
                  </a:lnTo>
                  <a:lnTo>
                    <a:pt x="14" y="6"/>
                  </a:lnTo>
                  <a:lnTo>
                    <a:pt x="6" y="6"/>
                  </a:lnTo>
                  <a:lnTo>
                    <a:pt x="6" y="16"/>
                  </a:lnTo>
                  <a:lnTo>
                    <a:pt x="12" y="16"/>
                  </a:lnTo>
                  <a:lnTo>
                    <a:pt x="12" y="22"/>
                  </a:lnTo>
                  <a:lnTo>
                    <a:pt x="6" y="22"/>
                  </a:lnTo>
                  <a:lnTo>
                    <a:pt x="6" y="34"/>
                  </a:lnTo>
                  <a:lnTo>
                    <a:pt x="14" y="34"/>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6" name="Rectangle 58"/>
            <p:cNvSpPr>
              <a:spLocks noChangeArrowheads="1"/>
            </p:cNvSpPr>
            <p:nvPr/>
          </p:nvSpPr>
          <p:spPr bwMode="auto">
            <a:xfrm>
              <a:off x="2836890" y="1660564"/>
              <a:ext cx="11113" cy="60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7" name="Freeform 59"/>
            <p:cNvSpPr>
              <a:spLocks/>
            </p:cNvSpPr>
            <p:nvPr/>
          </p:nvSpPr>
          <p:spPr bwMode="auto">
            <a:xfrm>
              <a:off x="2852765" y="1660564"/>
              <a:ext cx="28575" cy="60326"/>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3" y="22"/>
                  </a:lnTo>
                  <a:lnTo>
                    <a:pt x="13" y="0"/>
                  </a:lnTo>
                  <a:lnTo>
                    <a:pt x="18" y="0"/>
                  </a:lnTo>
                  <a:lnTo>
                    <a:pt x="18"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8" name="Freeform 60"/>
            <p:cNvSpPr>
              <a:spLocks/>
            </p:cNvSpPr>
            <p:nvPr/>
          </p:nvSpPr>
          <p:spPr bwMode="auto">
            <a:xfrm>
              <a:off x="2887691" y="1660564"/>
              <a:ext cx="30163" cy="61914"/>
            </a:xfrm>
            <a:custGeom>
              <a:avLst/>
              <a:gdLst>
                <a:gd name="T0" fmla="*/ 14 w 27"/>
                <a:gd name="T1" fmla="*/ 26 h 57"/>
                <a:gd name="T2" fmla="*/ 27 w 27"/>
                <a:gd name="T3" fmla="*/ 26 h 57"/>
                <a:gd name="T4" fmla="*/ 27 w 27"/>
                <a:gd name="T5" fmla="*/ 56 h 57"/>
                <a:gd name="T6" fmla="*/ 21 w 27"/>
                <a:gd name="T7" fmla="*/ 56 h 57"/>
                <a:gd name="T8" fmla="*/ 21 w 27"/>
                <a:gd name="T9" fmla="*/ 50 h 57"/>
                <a:gd name="T10" fmla="*/ 12 w 27"/>
                <a:gd name="T11" fmla="*/ 57 h 57"/>
                <a:gd name="T12" fmla="*/ 0 w 27"/>
                <a:gd name="T13" fmla="*/ 42 h 57"/>
                <a:gd name="T14" fmla="*/ 0 w 27"/>
                <a:gd name="T15" fmla="*/ 15 h 57"/>
                <a:gd name="T16" fmla="*/ 14 w 27"/>
                <a:gd name="T17" fmla="*/ 0 h 57"/>
                <a:gd name="T18" fmla="*/ 27 w 27"/>
                <a:gd name="T19" fmla="*/ 14 h 57"/>
                <a:gd name="T20" fmla="*/ 27 w 27"/>
                <a:gd name="T21" fmla="*/ 19 h 57"/>
                <a:gd name="T22" fmla="*/ 19 w 27"/>
                <a:gd name="T23" fmla="*/ 19 h 57"/>
                <a:gd name="T24" fmla="*/ 19 w 27"/>
                <a:gd name="T25" fmla="*/ 13 h 57"/>
                <a:gd name="T26" fmla="*/ 14 w 27"/>
                <a:gd name="T27" fmla="*/ 7 h 57"/>
                <a:gd name="T28" fmla="*/ 9 w 27"/>
                <a:gd name="T29" fmla="*/ 13 h 57"/>
                <a:gd name="T30" fmla="*/ 9 w 27"/>
                <a:gd name="T31" fmla="*/ 43 h 57"/>
                <a:gd name="T32" fmla="*/ 14 w 27"/>
                <a:gd name="T33" fmla="*/ 49 h 57"/>
                <a:gd name="T34" fmla="*/ 18 w 27"/>
                <a:gd name="T35" fmla="*/ 44 h 57"/>
                <a:gd name="T36" fmla="*/ 18 w 27"/>
                <a:gd name="T37" fmla="*/ 34 h 57"/>
                <a:gd name="T38" fmla="*/ 14 w 27"/>
                <a:gd name="T39" fmla="*/ 34 h 57"/>
                <a:gd name="T40" fmla="*/ 14 w 27"/>
                <a:gd name="T41"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57">
                  <a:moveTo>
                    <a:pt x="14" y="26"/>
                  </a:moveTo>
                  <a:cubicBezTo>
                    <a:pt x="27" y="26"/>
                    <a:pt x="27" y="26"/>
                    <a:pt x="27" y="26"/>
                  </a:cubicBezTo>
                  <a:cubicBezTo>
                    <a:pt x="27" y="56"/>
                    <a:pt x="27" y="56"/>
                    <a:pt x="27" y="56"/>
                  </a:cubicBezTo>
                  <a:cubicBezTo>
                    <a:pt x="21" y="56"/>
                    <a:pt x="21" y="56"/>
                    <a:pt x="21" y="56"/>
                  </a:cubicBezTo>
                  <a:cubicBezTo>
                    <a:pt x="21" y="50"/>
                    <a:pt x="21" y="50"/>
                    <a:pt x="21" y="50"/>
                  </a:cubicBezTo>
                  <a:cubicBezTo>
                    <a:pt x="19" y="54"/>
                    <a:pt x="17" y="57"/>
                    <a:pt x="12" y="57"/>
                  </a:cubicBezTo>
                  <a:cubicBezTo>
                    <a:pt x="3" y="57"/>
                    <a:pt x="0" y="51"/>
                    <a:pt x="0" y="42"/>
                  </a:cubicBezTo>
                  <a:cubicBezTo>
                    <a:pt x="0" y="15"/>
                    <a:pt x="0" y="15"/>
                    <a:pt x="0" y="15"/>
                  </a:cubicBezTo>
                  <a:cubicBezTo>
                    <a:pt x="0" y="6"/>
                    <a:pt x="4" y="0"/>
                    <a:pt x="14" y="0"/>
                  </a:cubicBezTo>
                  <a:cubicBezTo>
                    <a:pt x="24" y="0"/>
                    <a:pt x="27" y="5"/>
                    <a:pt x="27" y="14"/>
                  </a:cubicBezTo>
                  <a:cubicBezTo>
                    <a:pt x="27" y="19"/>
                    <a:pt x="27" y="19"/>
                    <a:pt x="27" y="19"/>
                  </a:cubicBezTo>
                  <a:cubicBezTo>
                    <a:pt x="19" y="19"/>
                    <a:pt x="19" y="19"/>
                    <a:pt x="19" y="19"/>
                  </a:cubicBezTo>
                  <a:cubicBezTo>
                    <a:pt x="19" y="13"/>
                    <a:pt x="19" y="13"/>
                    <a:pt x="19" y="13"/>
                  </a:cubicBezTo>
                  <a:cubicBezTo>
                    <a:pt x="19" y="9"/>
                    <a:pt x="17" y="7"/>
                    <a:pt x="14" y="7"/>
                  </a:cubicBezTo>
                  <a:cubicBezTo>
                    <a:pt x="11" y="7"/>
                    <a:pt x="9" y="10"/>
                    <a:pt x="9" y="13"/>
                  </a:cubicBezTo>
                  <a:cubicBezTo>
                    <a:pt x="9" y="43"/>
                    <a:pt x="9" y="43"/>
                    <a:pt x="9" y="43"/>
                  </a:cubicBezTo>
                  <a:cubicBezTo>
                    <a:pt x="9" y="47"/>
                    <a:pt x="11" y="49"/>
                    <a:pt x="14" y="49"/>
                  </a:cubicBezTo>
                  <a:cubicBezTo>
                    <a:pt x="17" y="49"/>
                    <a:pt x="18" y="47"/>
                    <a:pt x="18" y="44"/>
                  </a:cubicBezTo>
                  <a:cubicBezTo>
                    <a:pt x="18" y="34"/>
                    <a:pt x="18" y="34"/>
                    <a:pt x="18" y="34"/>
                  </a:cubicBezTo>
                  <a:cubicBezTo>
                    <a:pt x="14" y="34"/>
                    <a:pt x="14" y="34"/>
                    <a:pt x="14" y="34"/>
                  </a:cubicBezTo>
                  <a:lnTo>
                    <a:pt x="1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9" name="Freeform 61"/>
            <p:cNvSpPr>
              <a:spLocks noEditPoints="1"/>
            </p:cNvSpPr>
            <p:nvPr/>
          </p:nvSpPr>
          <p:spPr bwMode="auto">
            <a:xfrm>
              <a:off x="3302032" y="1574837"/>
              <a:ext cx="30163" cy="69852"/>
            </a:xfrm>
            <a:custGeom>
              <a:avLst/>
              <a:gdLst>
                <a:gd name="T0" fmla="*/ 11 w 29"/>
                <a:gd name="T1" fmla="*/ 61 h 64"/>
                <a:gd name="T2" fmla="*/ 11 w 29"/>
                <a:gd name="T3" fmla="*/ 57 h 64"/>
                <a:gd name="T4" fmla="*/ 0 w 29"/>
                <a:gd name="T5" fmla="*/ 42 h 64"/>
                <a:gd name="T6" fmla="*/ 0 w 29"/>
                <a:gd name="T7" fmla="*/ 15 h 64"/>
                <a:gd name="T8" fmla="*/ 15 w 29"/>
                <a:gd name="T9" fmla="*/ 0 h 64"/>
                <a:gd name="T10" fmla="*/ 29 w 29"/>
                <a:gd name="T11" fmla="*/ 15 h 64"/>
                <a:gd name="T12" fmla="*/ 29 w 29"/>
                <a:gd name="T13" fmla="*/ 42 h 64"/>
                <a:gd name="T14" fmla="*/ 22 w 29"/>
                <a:gd name="T15" fmla="*/ 55 h 64"/>
                <a:gd name="T16" fmla="*/ 29 w 29"/>
                <a:gd name="T17" fmla="*/ 57 h 64"/>
                <a:gd name="T18" fmla="*/ 29 w 29"/>
                <a:gd name="T19" fmla="*/ 64 h 64"/>
                <a:gd name="T20" fmla="*/ 11 w 29"/>
                <a:gd name="T21" fmla="*/ 61 h 64"/>
                <a:gd name="T22" fmla="*/ 19 w 29"/>
                <a:gd name="T23" fmla="*/ 44 h 64"/>
                <a:gd name="T24" fmla="*/ 19 w 29"/>
                <a:gd name="T25" fmla="*/ 14 h 64"/>
                <a:gd name="T26" fmla="*/ 15 w 29"/>
                <a:gd name="T27" fmla="*/ 8 h 64"/>
                <a:gd name="T28" fmla="*/ 10 w 29"/>
                <a:gd name="T29" fmla="*/ 14 h 64"/>
                <a:gd name="T30" fmla="*/ 10 w 29"/>
                <a:gd name="T31" fmla="*/ 44 h 64"/>
                <a:gd name="T32" fmla="*/ 15 w 29"/>
                <a:gd name="T33" fmla="*/ 50 h 64"/>
                <a:gd name="T34" fmla="*/ 19 w 29"/>
                <a:gd name="T35" fmla="*/ 4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64">
                  <a:moveTo>
                    <a:pt x="11" y="61"/>
                  </a:moveTo>
                  <a:cubicBezTo>
                    <a:pt x="11" y="57"/>
                    <a:pt x="11" y="57"/>
                    <a:pt x="11" y="57"/>
                  </a:cubicBezTo>
                  <a:cubicBezTo>
                    <a:pt x="3" y="55"/>
                    <a:pt x="0" y="50"/>
                    <a:pt x="0" y="42"/>
                  </a:cubicBezTo>
                  <a:cubicBezTo>
                    <a:pt x="0" y="15"/>
                    <a:pt x="0" y="15"/>
                    <a:pt x="0" y="15"/>
                  </a:cubicBezTo>
                  <a:cubicBezTo>
                    <a:pt x="0" y="6"/>
                    <a:pt x="5" y="0"/>
                    <a:pt x="15" y="0"/>
                  </a:cubicBezTo>
                  <a:cubicBezTo>
                    <a:pt x="25" y="0"/>
                    <a:pt x="29" y="6"/>
                    <a:pt x="29" y="15"/>
                  </a:cubicBezTo>
                  <a:cubicBezTo>
                    <a:pt x="29" y="42"/>
                    <a:pt x="29" y="42"/>
                    <a:pt x="29" y="42"/>
                  </a:cubicBezTo>
                  <a:cubicBezTo>
                    <a:pt x="29" y="48"/>
                    <a:pt x="27" y="53"/>
                    <a:pt x="22" y="55"/>
                  </a:cubicBezTo>
                  <a:cubicBezTo>
                    <a:pt x="29" y="57"/>
                    <a:pt x="29" y="57"/>
                    <a:pt x="29" y="57"/>
                  </a:cubicBezTo>
                  <a:cubicBezTo>
                    <a:pt x="29" y="64"/>
                    <a:pt x="29" y="64"/>
                    <a:pt x="29" y="64"/>
                  </a:cubicBezTo>
                  <a:lnTo>
                    <a:pt x="11" y="61"/>
                  </a:lnTo>
                  <a:close/>
                  <a:moveTo>
                    <a:pt x="19" y="44"/>
                  </a:moveTo>
                  <a:cubicBezTo>
                    <a:pt x="19" y="14"/>
                    <a:pt x="19" y="14"/>
                    <a:pt x="19" y="14"/>
                  </a:cubicBezTo>
                  <a:cubicBezTo>
                    <a:pt x="19" y="10"/>
                    <a:pt x="18" y="8"/>
                    <a:pt x="15" y="8"/>
                  </a:cubicBezTo>
                  <a:cubicBezTo>
                    <a:pt x="11" y="8"/>
                    <a:pt x="10" y="10"/>
                    <a:pt x="10" y="14"/>
                  </a:cubicBezTo>
                  <a:cubicBezTo>
                    <a:pt x="10" y="44"/>
                    <a:pt x="10" y="44"/>
                    <a:pt x="10" y="44"/>
                  </a:cubicBezTo>
                  <a:cubicBezTo>
                    <a:pt x="10" y="48"/>
                    <a:pt x="11" y="50"/>
                    <a:pt x="15" y="50"/>
                  </a:cubicBezTo>
                  <a:cubicBezTo>
                    <a:pt x="18" y="50"/>
                    <a:pt x="19" y="48"/>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0" name="Freeform 62"/>
            <p:cNvSpPr>
              <a:spLocks/>
            </p:cNvSpPr>
            <p:nvPr/>
          </p:nvSpPr>
          <p:spPr bwMode="auto">
            <a:xfrm>
              <a:off x="3338545" y="1576425"/>
              <a:ext cx="30163" cy="60326"/>
            </a:xfrm>
            <a:custGeom>
              <a:avLst/>
              <a:gdLst>
                <a:gd name="T0" fmla="*/ 28 w 28"/>
                <a:gd name="T1" fmla="*/ 0 h 56"/>
                <a:gd name="T2" fmla="*/ 28 w 28"/>
                <a:gd name="T3" fmla="*/ 42 h 56"/>
                <a:gd name="T4" fmla="*/ 14 w 28"/>
                <a:gd name="T5" fmla="*/ 56 h 56"/>
                <a:gd name="T6" fmla="*/ 0 w 28"/>
                <a:gd name="T7" fmla="*/ 42 h 56"/>
                <a:gd name="T8" fmla="*/ 0 w 28"/>
                <a:gd name="T9" fmla="*/ 0 h 56"/>
                <a:gd name="T10" fmla="*/ 10 w 28"/>
                <a:gd name="T11" fmla="*/ 0 h 56"/>
                <a:gd name="T12" fmla="*/ 10 w 28"/>
                <a:gd name="T13" fmla="*/ 43 h 56"/>
                <a:gd name="T14" fmla="*/ 14 w 28"/>
                <a:gd name="T15" fmla="*/ 49 h 56"/>
                <a:gd name="T16" fmla="*/ 19 w 28"/>
                <a:gd name="T17" fmla="*/ 43 h 56"/>
                <a:gd name="T18" fmla="*/ 19 w 28"/>
                <a:gd name="T19" fmla="*/ 0 h 56"/>
                <a:gd name="T20" fmla="*/ 28 w 2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6">
                  <a:moveTo>
                    <a:pt x="28" y="0"/>
                  </a:moveTo>
                  <a:cubicBezTo>
                    <a:pt x="28" y="42"/>
                    <a:pt x="28" y="42"/>
                    <a:pt x="28" y="42"/>
                  </a:cubicBezTo>
                  <a:cubicBezTo>
                    <a:pt x="28" y="51"/>
                    <a:pt x="24" y="56"/>
                    <a:pt x="14" y="56"/>
                  </a:cubicBezTo>
                  <a:cubicBezTo>
                    <a:pt x="4" y="56"/>
                    <a:pt x="0" y="51"/>
                    <a:pt x="0" y="42"/>
                  </a:cubicBezTo>
                  <a:cubicBezTo>
                    <a:pt x="0" y="0"/>
                    <a:pt x="0" y="0"/>
                    <a:pt x="0" y="0"/>
                  </a:cubicBezTo>
                  <a:cubicBezTo>
                    <a:pt x="10" y="0"/>
                    <a:pt x="10" y="0"/>
                    <a:pt x="10" y="0"/>
                  </a:cubicBezTo>
                  <a:cubicBezTo>
                    <a:pt x="10" y="43"/>
                    <a:pt x="10" y="43"/>
                    <a:pt x="10" y="43"/>
                  </a:cubicBezTo>
                  <a:cubicBezTo>
                    <a:pt x="10" y="46"/>
                    <a:pt x="11" y="49"/>
                    <a:pt x="14" y="49"/>
                  </a:cubicBezTo>
                  <a:cubicBezTo>
                    <a:pt x="18" y="49"/>
                    <a:pt x="19" y="46"/>
                    <a:pt x="19" y="43"/>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1" name="Freeform 63"/>
            <p:cNvSpPr>
              <a:spLocks noEditPoints="1"/>
            </p:cNvSpPr>
            <p:nvPr/>
          </p:nvSpPr>
          <p:spPr bwMode="auto">
            <a:xfrm>
              <a:off x="3370295" y="1576425"/>
              <a:ext cx="34925" cy="60326"/>
            </a:xfrm>
            <a:custGeom>
              <a:avLst/>
              <a:gdLst>
                <a:gd name="T0" fmla="*/ 0 w 22"/>
                <a:gd name="T1" fmla="*/ 38 h 38"/>
                <a:gd name="T2" fmla="*/ 8 w 22"/>
                <a:gd name="T3" fmla="*/ 0 h 38"/>
                <a:gd name="T4" fmla="*/ 15 w 22"/>
                <a:gd name="T5" fmla="*/ 0 h 38"/>
                <a:gd name="T6" fmla="*/ 22 w 22"/>
                <a:gd name="T7" fmla="*/ 38 h 38"/>
                <a:gd name="T8" fmla="*/ 16 w 22"/>
                <a:gd name="T9" fmla="*/ 38 h 38"/>
                <a:gd name="T10" fmla="*/ 14 w 22"/>
                <a:gd name="T11" fmla="*/ 31 h 38"/>
                <a:gd name="T12" fmla="*/ 8 w 22"/>
                <a:gd name="T13" fmla="*/ 31 h 38"/>
                <a:gd name="T14" fmla="*/ 6 w 22"/>
                <a:gd name="T15" fmla="*/ 38 h 38"/>
                <a:gd name="T16" fmla="*/ 0 w 22"/>
                <a:gd name="T17" fmla="*/ 38 h 38"/>
                <a:gd name="T18" fmla="*/ 8 w 22"/>
                <a:gd name="T19" fmla="*/ 26 h 38"/>
                <a:gd name="T20" fmla="*/ 14 w 22"/>
                <a:gd name="T21" fmla="*/ 26 h 38"/>
                <a:gd name="T22" fmla="*/ 11 w 22"/>
                <a:gd name="T23" fmla="*/ 10 h 38"/>
                <a:gd name="T24" fmla="*/ 11 w 22"/>
                <a:gd name="T25" fmla="*/ 10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8" y="0"/>
                  </a:lnTo>
                  <a:lnTo>
                    <a:pt x="15" y="0"/>
                  </a:lnTo>
                  <a:lnTo>
                    <a:pt x="22" y="38"/>
                  </a:lnTo>
                  <a:lnTo>
                    <a:pt x="16" y="38"/>
                  </a:lnTo>
                  <a:lnTo>
                    <a:pt x="14" y="31"/>
                  </a:lnTo>
                  <a:lnTo>
                    <a:pt x="8" y="31"/>
                  </a:lnTo>
                  <a:lnTo>
                    <a:pt x="6" y="38"/>
                  </a:lnTo>
                  <a:lnTo>
                    <a:pt x="0" y="38"/>
                  </a:lnTo>
                  <a:close/>
                  <a:moveTo>
                    <a:pt x="8" y="26"/>
                  </a:moveTo>
                  <a:lnTo>
                    <a:pt x="14" y="26"/>
                  </a:lnTo>
                  <a:lnTo>
                    <a:pt x="11" y="10"/>
                  </a:lnTo>
                  <a:lnTo>
                    <a:pt x="11" y="10"/>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2" name="Freeform 64"/>
            <p:cNvSpPr>
              <a:spLocks/>
            </p:cNvSpPr>
            <p:nvPr/>
          </p:nvSpPr>
          <p:spPr bwMode="auto">
            <a:xfrm>
              <a:off x="3409983" y="1576425"/>
              <a:ext cx="22225" cy="60326"/>
            </a:xfrm>
            <a:custGeom>
              <a:avLst/>
              <a:gdLst>
                <a:gd name="T0" fmla="*/ 0 w 14"/>
                <a:gd name="T1" fmla="*/ 0 h 38"/>
                <a:gd name="T2" fmla="*/ 6 w 14"/>
                <a:gd name="T3" fmla="*/ 0 h 38"/>
                <a:gd name="T4" fmla="*/ 6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3" name="Rectangle 65"/>
            <p:cNvSpPr>
              <a:spLocks noChangeArrowheads="1"/>
            </p:cNvSpPr>
            <p:nvPr/>
          </p:nvSpPr>
          <p:spPr bwMode="auto">
            <a:xfrm>
              <a:off x="3436971" y="1576425"/>
              <a:ext cx="9525" cy="60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4" name="Freeform 66"/>
            <p:cNvSpPr>
              <a:spLocks/>
            </p:cNvSpPr>
            <p:nvPr/>
          </p:nvSpPr>
          <p:spPr bwMode="auto">
            <a:xfrm>
              <a:off x="3451259" y="1576425"/>
              <a:ext cx="26988" cy="60326"/>
            </a:xfrm>
            <a:custGeom>
              <a:avLst/>
              <a:gdLst>
                <a:gd name="T0" fmla="*/ 0 w 17"/>
                <a:gd name="T1" fmla="*/ 0 h 38"/>
                <a:gd name="T2" fmla="*/ 17 w 17"/>
                <a:gd name="T3" fmla="*/ 0 h 38"/>
                <a:gd name="T4" fmla="*/ 17 w 17"/>
                <a:gd name="T5" fmla="*/ 5 h 38"/>
                <a:gd name="T6" fmla="*/ 12 w 17"/>
                <a:gd name="T7" fmla="*/ 5 h 38"/>
                <a:gd name="T8" fmla="*/ 12 w 17"/>
                <a:gd name="T9" fmla="*/ 38 h 38"/>
                <a:gd name="T10" fmla="*/ 6 w 17"/>
                <a:gd name="T11" fmla="*/ 38 h 38"/>
                <a:gd name="T12" fmla="*/ 6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2" y="5"/>
                  </a:lnTo>
                  <a:lnTo>
                    <a:pt x="12" y="38"/>
                  </a:lnTo>
                  <a:lnTo>
                    <a:pt x="6" y="38"/>
                  </a:lnTo>
                  <a:lnTo>
                    <a:pt x="6"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5" name="Freeform 67"/>
            <p:cNvSpPr>
              <a:spLocks/>
            </p:cNvSpPr>
            <p:nvPr/>
          </p:nvSpPr>
          <p:spPr bwMode="auto">
            <a:xfrm>
              <a:off x="3481421" y="1576425"/>
              <a:ext cx="31750" cy="60326"/>
            </a:xfrm>
            <a:custGeom>
              <a:avLst/>
              <a:gdLst>
                <a:gd name="T0" fmla="*/ 14 w 20"/>
                <a:gd name="T1" fmla="*/ 23 h 38"/>
                <a:gd name="T2" fmla="*/ 14 w 20"/>
                <a:gd name="T3" fmla="*/ 38 h 38"/>
                <a:gd name="T4" fmla="*/ 7 w 20"/>
                <a:gd name="T5" fmla="*/ 38 h 38"/>
                <a:gd name="T6" fmla="*/ 7 w 20"/>
                <a:gd name="T7" fmla="*/ 23 h 38"/>
                <a:gd name="T8" fmla="*/ 0 w 20"/>
                <a:gd name="T9" fmla="*/ 0 h 38"/>
                <a:gd name="T10" fmla="*/ 7 w 20"/>
                <a:gd name="T11" fmla="*/ 0 h 38"/>
                <a:gd name="T12" fmla="*/ 10 w 20"/>
                <a:gd name="T13" fmla="*/ 14 h 38"/>
                <a:gd name="T14" fmla="*/ 10 w 20"/>
                <a:gd name="T15" fmla="*/ 14 h 38"/>
                <a:gd name="T16" fmla="*/ 14 w 20"/>
                <a:gd name="T17" fmla="*/ 0 h 38"/>
                <a:gd name="T18" fmla="*/ 20 w 20"/>
                <a:gd name="T19" fmla="*/ 0 h 38"/>
                <a:gd name="T20" fmla="*/ 14 w 20"/>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8">
                  <a:moveTo>
                    <a:pt x="14" y="23"/>
                  </a:moveTo>
                  <a:lnTo>
                    <a:pt x="14" y="38"/>
                  </a:lnTo>
                  <a:lnTo>
                    <a:pt x="7" y="38"/>
                  </a:lnTo>
                  <a:lnTo>
                    <a:pt x="7" y="23"/>
                  </a:lnTo>
                  <a:lnTo>
                    <a:pt x="0" y="0"/>
                  </a:lnTo>
                  <a:lnTo>
                    <a:pt x="7" y="0"/>
                  </a:lnTo>
                  <a:lnTo>
                    <a:pt x="10" y="14"/>
                  </a:lnTo>
                  <a:lnTo>
                    <a:pt x="10" y="14"/>
                  </a:lnTo>
                  <a:lnTo>
                    <a:pt x="14" y="0"/>
                  </a:lnTo>
                  <a:lnTo>
                    <a:pt x="20" y="0"/>
                  </a:lnTo>
                  <a:lnTo>
                    <a:pt x="1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6" name="Freeform 68"/>
            <p:cNvSpPr>
              <a:spLocks/>
            </p:cNvSpPr>
            <p:nvPr/>
          </p:nvSpPr>
          <p:spPr bwMode="auto">
            <a:xfrm>
              <a:off x="3302032" y="1660564"/>
              <a:ext cx="23813" cy="60326"/>
            </a:xfrm>
            <a:custGeom>
              <a:avLst/>
              <a:gdLst>
                <a:gd name="T0" fmla="*/ 0 w 15"/>
                <a:gd name="T1" fmla="*/ 0 h 38"/>
                <a:gd name="T2" fmla="*/ 15 w 15"/>
                <a:gd name="T3" fmla="*/ 0 h 38"/>
                <a:gd name="T4" fmla="*/ 15 w 15"/>
                <a:gd name="T5" fmla="*/ 6 h 38"/>
                <a:gd name="T6" fmla="*/ 7 w 15"/>
                <a:gd name="T7" fmla="*/ 6 h 38"/>
                <a:gd name="T8" fmla="*/ 7 w 15"/>
                <a:gd name="T9" fmla="*/ 16 h 38"/>
                <a:gd name="T10" fmla="*/ 13 w 15"/>
                <a:gd name="T11" fmla="*/ 16 h 38"/>
                <a:gd name="T12" fmla="*/ 13 w 15"/>
                <a:gd name="T13" fmla="*/ 22 h 38"/>
                <a:gd name="T14" fmla="*/ 7 w 15"/>
                <a:gd name="T15" fmla="*/ 22 h 38"/>
                <a:gd name="T16" fmla="*/ 7 w 15"/>
                <a:gd name="T17" fmla="*/ 34 h 38"/>
                <a:gd name="T18" fmla="*/ 15 w 15"/>
                <a:gd name="T19" fmla="*/ 34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7" y="6"/>
                  </a:lnTo>
                  <a:lnTo>
                    <a:pt x="7" y="16"/>
                  </a:lnTo>
                  <a:lnTo>
                    <a:pt x="13" y="16"/>
                  </a:lnTo>
                  <a:lnTo>
                    <a:pt x="13" y="22"/>
                  </a:lnTo>
                  <a:lnTo>
                    <a:pt x="7" y="22"/>
                  </a:lnTo>
                  <a:lnTo>
                    <a:pt x="7" y="34"/>
                  </a:lnTo>
                  <a:lnTo>
                    <a:pt x="15" y="34"/>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7" name="Freeform 69"/>
            <p:cNvSpPr>
              <a:spLocks noEditPoints="1"/>
            </p:cNvSpPr>
            <p:nvPr/>
          </p:nvSpPr>
          <p:spPr bwMode="auto">
            <a:xfrm>
              <a:off x="3332195" y="1660564"/>
              <a:ext cx="30163" cy="60326"/>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9 h 56"/>
                <a:gd name="T16" fmla="*/ 19 w 28"/>
                <a:gd name="T17" fmla="*/ 43 h 56"/>
                <a:gd name="T18" fmla="*/ 19 w 28"/>
                <a:gd name="T19" fmla="*/ 14 h 56"/>
                <a:gd name="T20" fmla="*/ 13 w 28"/>
                <a:gd name="T21" fmla="*/ 8 h 56"/>
                <a:gd name="T22" fmla="*/ 9 w 28"/>
                <a:gd name="T23" fmla="*/ 8 h 56"/>
                <a:gd name="T24" fmla="*/ 9 w 28"/>
                <a:gd name="T25" fmla="*/ 49 h 56"/>
                <a:gd name="T26" fmla="*/ 13 w 28"/>
                <a:gd name="T2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50"/>
                    <a:pt x="24" y="56"/>
                    <a:pt x="14" y="56"/>
                  </a:cubicBezTo>
                  <a:cubicBezTo>
                    <a:pt x="0" y="56"/>
                    <a:pt x="0" y="56"/>
                    <a:pt x="0" y="56"/>
                  </a:cubicBezTo>
                  <a:cubicBezTo>
                    <a:pt x="0" y="0"/>
                    <a:pt x="0" y="0"/>
                    <a:pt x="0" y="0"/>
                  </a:cubicBezTo>
                  <a:cubicBezTo>
                    <a:pt x="14" y="0"/>
                    <a:pt x="14" y="0"/>
                    <a:pt x="14" y="0"/>
                  </a:cubicBezTo>
                  <a:cubicBezTo>
                    <a:pt x="24" y="0"/>
                    <a:pt x="28" y="7"/>
                    <a:pt x="28" y="15"/>
                  </a:cubicBezTo>
                  <a:moveTo>
                    <a:pt x="13" y="49"/>
                  </a:moveTo>
                  <a:cubicBezTo>
                    <a:pt x="17" y="49"/>
                    <a:pt x="19" y="46"/>
                    <a:pt x="19" y="43"/>
                  </a:cubicBezTo>
                  <a:cubicBezTo>
                    <a:pt x="19" y="14"/>
                    <a:pt x="19" y="14"/>
                    <a:pt x="19" y="14"/>
                  </a:cubicBezTo>
                  <a:cubicBezTo>
                    <a:pt x="19" y="10"/>
                    <a:pt x="17" y="8"/>
                    <a:pt x="13" y="8"/>
                  </a:cubicBezTo>
                  <a:cubicBezTo>
                    <a:pt x="9" y="8"/>
                    <a:pt x="9" y="8"/>
                    <a:pt x="9" y="8"/>
                  </a:cubicBezTo>
                  <a:cubicBezTo>
                    <a:pt x="9" y="49"/>
                    <a:pt x="9" y="49"/>
                    <a:pt x="9" y="49"/>
                  </a:cubicBez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8" name="Freeform 70"/>
            <p:cNvSpPr>
              <a:spLocks/>
            </p:cNvSpPr>
            <p:nvPr/>
          </p:nvSpPr>
          <p:spPr bwMode="auto">
            <a:xfrm>
              <a:off x="3367120" y="1660564"/>
              <a:ext cx="30163" cy="61914"/>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4 h 57"/>
                <a:gd name="T14" fmla="*/ 14 w 28"/>
                <a:gd name="T15" fmla="*/ 49 h 57"/>
                <a:gd name="T16" fmla="*/ 19 w 28"/>
                <a:gd name="T17" fmla="*/ 44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1"/>
                    <a:pt x="24" y="57"/>
                    <a:pt x="14" y="57"/>
                  </a:cubicBezTo>
                  <a:cubicBezTo>
                    <a:pt x="5" y="57"/>
                    <a:pt x="0" y="51"/>
                    <a:pt x="0" y="43"/>
                  </a:cubicBezTo>
                  <a:cubicBezTo>
                    <a:pt x="0" y="0"/>
                    <a:pt x="0" y="0"/>
                    <a:pt x="0" y="0"/>
                  </a:cubicBezTo>
                  <a:cubicBezTo>
                    <a:pt x="10" y="0"/>
                    <a:pt x="10" y="0"/>
                    <a:pt x="10" y="0"/>
                  </a:cubicBezTo>
                  <a:cubicBezTo>
                    <a:pt x="10" y="44"/>
                    <a:pt x="10" y="44"/>
                    <a:pt x="10" y="44"/>
                  </a:cubicBezTo>
                  <a:cubicBezTo>
                    <a:pt x="10" y="47"/>
                    <a:pt x="11" y="49"/>
                    <a:pt x="14" y="49"/>
                  </a:cubicBezTo>
                  <a:cubicBezTo>
                    <a:pt x="18" y="49"/>
                    <a:pt x="19" y="47"/>
                    <a:pt x="19" y="44"/>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9" name="Freeform 71"/>
            <p:cNvSpPr>
              <a:spLocks/>
            </p:cNvSpPr>
            <p:nvPr/>
          </p:nvSpPr>
          <p:spPr bwMode="auto">
            <a:xfrm>
              <a:off x="3403633" y="1660564"/>
              <a:ext cx="30163" cy="61914"/>
            </a:xfrm>
            <a:custGeom>
              <a:avLst/>
              <a:gdLst>
                <a:gd name="T0" fmla="*/ 0 w 28"/>
                <a:gd name="T1" fmla="*/ 42 h 57"/>
                <a:gd name="T2" fmla="*/ 0 w 28"/>
                <a:gd name="T3" fmla="*/ 15 h 57"/>
                <a:gd name="T4" fmla="*/ 14 w 28"/>
                <a:gd name="T5" fmla="*/ 0 h 57"/>
                <a:gd name="T6" fmla="*/ 28 w 28"/>
                <a:gd name="T7" fmla="*/ 14 h 57"/>
                <a:gd name="T8" fmla="*/ 28 w 28"/>
                <a:gd name="T9" fmla="*/ 20 h 57"/>
                <a:gd name="T10" fmla="*/ 19 w 28"/>
                <a:gd name="T11" fmla="*/ 20 h 57"/>
                <a:gd name="T12" fmla="*/ 19 w 28"/>
                <a:gd name="T13" fmla="*/ 13 h 57"/>
                <a:gd name="T14" fmla="*/ 14 w 28"/>
                <a:gd name="T15" fmla="*/ 7 h 57"/>
                <a:gd name="T16" fmla="*/ 10 w 28"/>
                <a:gd name="T17" fmla="*/ 13 h 57"/>
                <a:gd name="T18" fmla="*/ 10 w 28"/>
                <a:gd name="T19" fmla="*/ 43 h 57"/>
                <a:gd name="T20" fmla="*/ 14 w 28"/>
                <a:gd name="T21" fmla="*/ 49 h 57"/>
                <a:gd name="T22" fmla="*/ 19 w 28"/>
                <a:gd name="T23" fmla="*/ 44 h 57"/>
                <a:gd name="T24" fmla="*/ 19 w 28"/>
                <a:gd name="T25" fmla="*/ 33 h 57"/>
                <a:gd name="T26" fmla="*/ 28 w 28"/>
                <a:gd name="T27" fmla="*/ 33 h 57"/>
                <a:gd name="T28" fmla="*/ 28 w 28"/>
                <a:gd name="T29" fmla="*/ 43 h 57"/>
                <a:gd name="T30" fmla="*/ 14 w 28"/>
                <a:gd name="T31" fmla="*/ 57 h 57"/>
                <a:gd name="T32" fmla="*/ 0 w 28"/>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57">
                  <a:moveTo>
                    <a:pt x="0" y="42"/>
                  </a:moveTo>
                  <a:cubicBezTo>
                    <a:pt x="0" y="15"/>
                    <a:pt x="0" y="15"/>
                    <a:pt x="0" y="15"/>
                  </a:cubicBezTo>
                  <a:cubicBezTo>
                    <a:pt x="0" y="6"/>
                    <a:pt x="4" y="0"/>
                    <a:pt x="14" y="0"/>
                  </a:cubicBezTo>
                  <a:cubicBezTo>
                    <a:pt x="25" y="0"/>
                    <a:pt x="28" y="5"/>
                    <a:pt x="28" y="14"/>
                  </a:cubicBezTo>
                  <a:cubicBezTo>
                    <a:pt x="28" y="20"/>
                    <a:pt x="28" y="20"/>
                    <a:pt x="28" y="20"/>
                  </a:cubicBezTo>
                  <a:cubicBezTo>
                    <a:pt x="19" y="20"/>
                    <a:pt x="19" y="20"/>
                    <a:pt x="19" y="20"/>
                  </a:cubicBezTo>
                  <a:cubicBezTo>
                    <a:pt x="19" y="13"/>
                    <a:pt x="19" y="13"/>
                    <a:pt x="19" y="13"/>
                  </a:cubicBezTo>
                  <a:cubicBezTo>
                    <a:pt x="19" y="9"/>
                    <a:pt x="18" y="7"/>
                    <a:pt x="14" y="7"/>
                  </a:cubicBezTo>
                  <a:cubicBezTo>
                    <a:pt x="11" y="7"/>
                    <a:pt x="10" y="10"/>
                    <a:pt x="10" y="13"/>
                  </a:cubicBezTo>
                  <a:cubicBezTo>
                    <a:pt x="10" y="43"/>
                    <a:pt x="10" y="43"/>
                    <a:pt x="10" y="43"/>
                  </a:cubicBezTo>
                  <a:cubicBezTo>
                    <a:pt x="10" y="47"/>
                    <a:pt x="11" y="49"/>
                    <a:pt x="14" y="49"/>
                  </a:cubicBezTo>
                  <a:cubicBezTo>
                    <a:pt x="18" y="49"/>
                    <a:pt x="19" y="47"/>
                    <a:pt x="19" y="44"/>
                  </a:cubicBezTo>
                  <a:cubicBezTo>
                    <a:pt x="19" y="33"/>
                    <a:pt x="19" y="33"/>
                    <a:pt x="19" y="33"/>
                  </a:cubicBezTo>
                  <a:cubicBezTo>
                    <a:pt x="28" y="33"/>
                    <a:pt x="28" y="33"/>
                    <a:pt x="28" y="33"/>
                  </a:cubicBezTo>
                  <a:cubicBezTo>
                    <a:pt x="28" y="43"/>
                    <a:pt x="28" y="43"/>
                    <a:pt x="28" y="43"/>
                  </a:cubicBezTo>
                  <a:cubicBezTo>
                    <a:pt x="28"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0" name="Freeform 72"/>
            <p:cNvSpPr>
              <a:spLocks noEditPoints="1"/>
            </p:cNvSpPr>
            <p:nvPr/>
          </p:nvSpPr>
          <p:spPr bwMode="auto">
            <a:xfrm>
              <a:off x="3435383" y="1660564"/>
              <a:ext cx="34925" cy="60326"/>
            </a:xfrm>
            <a:custGeom>
              <a:avLst/>
              <a:gdLst>
                <a:gd name="T0" fmla="*/ 0 w 22"/>
                <a:gd name="T1" fmla="*/ 38 h 38"/>
                <a:gd name="T2" fmla="*/ 7 w 22"/>
                <a:gd name="T3" fmla="*/ 0 h 38"/>
                <a:gd name="T4" fmla="*/ 15 w 22"/>
                <a:gd name="T5" fmla="*/ 0 h 38"/>
                <a:gd name="T6" fmla="*/ 22 w 22"/>
                <a:gd name="T7" fmla="*/ 38 h 38"/>
                <a:gd name="T8" fmla="*/ 16 w 22"/>
                <a:gd name="T9" fmla="*/ 38 h 38"/>
                <a:gd name="T10" fmla="*/ 14 w 22"/>
                <a:gd name="T11" fmla="*/ 31 h 38"/>
                <a:gd name="T12" fmla="*/ 7 w 22"/>
                <a:gd name="T13" fmla="*/ 31 h 38"/>
                <a:gd name="T14" fmla="*/ 6 w 22"/>
                <a:gd name="T15" fmla="*/ 38 h 38"/>
                <a:gd name="T16" fmla="*/ 0 w 22"/>
                <a:gd name="T17" fmla="*/ 38 h 38"/>
                <a:gd name="T18" fmla="*/ 8 w 22"/>
                <a:gd name="T19" fmla="*/ 27 h 38"/>
                <a:gd name="T20" fmla="*/ 13 w 22"/>
                <a:gd name="T21" fmla="*/ 27 h 38"/>
                <a:gd name="T22" fmla="*/ 11 w 22"/>
                <a:gd name="T23" fmla="*/ 11 h 38"/>
                <a:gd name="T24" fmla="*/ 11 w 22"/>
                <a:gd name="T25" fmla="*/ 11 h 38"/>
                <a:gd name="T26" fmla="*/ 8 w 22"/>
                <a:gd name="T2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5" y="0"/>
                  </a:lnTo>
                  <a:lnTo>
                    <a:pt x="22" y="38"/>
                  </a:lnTo>
                  <a:lnTo>
                    <a:pt x="16" y="38"/>
                  </a:lnTo>
                  <a:lnTo>
                    <a:pt x="14" y="31"/>
                  </a:lnTo>
                  <a:lnTo>
                    <a:pt x="7" y="31"/>
                  </a:lnTo>
                  <a:lnTo>
                    <a:pt x="6" y="38"/>
                  </a:lnTo>
                  <a:lnTo>
                    <a:pt x="0" y="38"/>
                  </a:lnTo>
                  <a:close/>
                  <a:moveTo>
                    <a:pt x="8" y="27"/>
                  </a:moveTo>
                  <a:lnTo>
                    <a:pt x="13" y="27"/>
                  </a:lnTo>
                  <a:lnTo>
                    <a:pt x="11" y="11"/>
                  </a:lnTo>
                  <a:lnTo>
                    <a:pt x="11" y="11"/>
                  </a:lnTo>
                  <a:lnTo>
                    <a:pt x="8"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1" name="Freeform 73"/>
            <p:cNvSpPr>
              <a:spLocks/>
            </p:cNvSpPr>
            <p:nvPr/>
          </p:nvSpPr>
          <p:spPr bwMode="auto">
            <a:xfrm>
              <a:off x="3468721" y="1660564"/>
              <a:ext cx="26988" cy="60326"/>
            </a:xfrm>
            <a:custGeom>
              <a:avLst/>
              <a:gdLst>
                <a:gd name="T0" fmla="*/ 0 w 17"/>
                <a:gd name="T1" fmla="*/ 0 h 38"/>
                <a:gd name="T2" fmla="*/ 17 w 17"/>
                <a:gd name="T3" fmla="*/ 0 h 38"/>
                <a:gd name="T4" fmla="*/ 17 w 17"/>
                <a:gd name="T5" fmla="*/ 6 h 38"/>
                <a:gd name="T6" fmla="*/ 11 w 17"/>
                <a:gd name="T7" fmla="*/ 6 h 38"/>
                <a:gd name="T8" fmla="*/ 11 w 17"/>
                <a:gd name="T9" fmla="*/ 38 h 38"/>
                <a:gd name="T10" fmla="*/ 5 w 17"/>
                <a:gd name="T11" fmla="*/ 38 h 38"/>
                <a:gd name="T12" fmla="*/ 5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1" y="6"/>
                  </a:lnTo>
                  <a:lnTo>
                    <a:pt x="11" y="38"/>
                  </a:lnTo>
                  <a:lnTo>
                    <a:pt x="5" y="38"/>
                  </a:lnTo>
                  <a:lnTo>
                    <a:pt x="5"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2" name="Rectangle 74"/>
            <p:cNvSpPr>
              <a:spLocks noChangeArrowheads="1"/>
            </p:cNvSpPr>
            <p:nvPr/>
          </p:nvSpPr>
          <p:spPr bwMode="auto">
            <a:xfrm>
              <a:off x="3500472" y="1660564"/>
              <a:ext cx="9525" cy="60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3" name="Freeform 75"/>
            <p:cNvSpPr>
              <a:spLocks noEditPoints="1"/>
            </p:cNvSpPr>
            <p:nvPr/>
          </p:nvSpPr>
          <p:spPr bwMode="auto">
            <a:xfrm>
              <a:off x="3516347" y="1660564"/>
              <a:ext cx="30163" cy="61914"/>
            </a:xfrm>
            <a:custGeom>
              <a:avLst/>
              <a:gdLst>
                <a:gd name="T0" fmla="*/ 0 w 29"/>
                <a:gd name="T1" fmla="*/ 42 h 57"/>
                <a:gd name="T2" fmla="*/ 0 w 29"/>
                <a:gd name="T3" fmla="*/ 15 h 57"/>
                <a:gd name="T4" fmla="*/ 15 w 29"/>
                <a:gd name="T5" fmla="*/ 0 h 57"/>
                <a:gd name="T6" fmla="*/ 29 w 29"/>
                <a:gd name="T7" fmla="*/ 15 h 57"/>
                <a:gd name="T8" fmla="*/ 29 w 29"/>
                <a:gd name="T9" fmla="*/ 42 h 57"/>
                <a:gd name="T10" fmla="*/ 15 w 29"/>
                <a:gd name="T11" fmla="*/ 57 h 57"/>
                <a:gd name="T12" fmla="*/ 0 w 29"/>
                <a:gd name="T13" fmla="*/ 42 h 57"/>
                <a:gd name="T14" fmla="*/ 20 w 29"/>
                <a:gd name="T15" fmla="*/ 43 h 57"/>
                <a:gd name="T16" fmla="*/ 20 w 29"/>
                <a:gd name="T17" fmla="*/ 13 h 57"/>
                <a:gd name="T18" fmla="*/ 15 w 29"/>
                <a:gd name="T19" fmla="*/ 7 h 57"/>
                <a:gd name="T20" fmla="*/ 10 w 29"/>
                <a:gd name="T21" fmla="*/ 13 h 57"/>
                <a:gd name="T22" fmla="*/ 10 w 29"/>
                <a:gd name="T23" fmla="*/ 43 h 57"/>
                <a:gd name="T24" fmla="*/ 15 w 29"/>
                <a:gd name="T25" fmla="*/ 49 h 57"/>
                <a:gd name="T26" fmla="*/ 20 w 29"/>
                <a:gd name="T27" fmla="*/ 4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7"/>
                    <a:pt x="15" y="57"/>
                  </a:cubicBezTo>
                  <a:cubicBezTo>
                    <a:pt x="5" y="57"/>
                    <a:pt x="0" y="51"/>
                    <a:pt x="0" y="42"/>
                  </a:cubicBezTo>
                  <a:moveTo>
                    <a:pt x="20" y="43"/>
                  </a:moveTo>
                  <a:cubicBezTo>
                    <a:pt x="20" y="13"/>
                    <a:pt x="20" y="13"/>
                    <a:pt x="20" y="13"/>
                  </a:cubicBezTo>
                  <a:cubicBezTo>
                    <a:pt x="20" y="10"/>
                    <a:pt x="18" y="7"/>
                    <a:pt x="15" y="7"/>
                  </a:cubicBezTo>
                  <a:cubicBezTo>
                    <a:pt x="11" y="7"/>
                    <a:pt x="10" y="10"/>
                    <a:pt x="10" y="13"/>
                  </a:cubicBezTo>
                  <a:cubicBezTo>
                    <a:pt x="10" y="43"/>
                    <a:pt x="10" y="43"/>
                    <a:pt x="10" y="43"/>
                  </a:cubicBezTo>
                  <a:cubicBezTo>
                    <a:pt x="10" y="47"/>
                    <a:pt x="11" y="49"/>
                    <a:pt x="15" y="49"/>
                  </a:cubicBezTo>
                  <a:cubicBezTo>
                    <a:pt x="18" y="49"/>
                    <a:pt x="20" y="47"/>
                    <a:pt x="2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4" name="Freeform 76"/>
            <p:cNvSpPr>
              <a:spLocks/>
            </p:cNvSpPr>
            <p:nvPr/>
          </p:nvSpPr>
          <p:spPr bwMode="auto">
            <a:xfrm>
              <a:off x="3552860" y="1660564"/>
              <a:ext cx="30163" cy="60326"/>
            </a:xfrm>
            <a:custGeom>
              <a:avLst/>
              <a:gdLst>
                <a:gd name="T0" fmla="*/ 5 w 19"/>
                <a:gd name="T1" fmla="*/ 14 h 38"/>
                <a:gd name="T2" fmla="*/ 5 w 19"/>
                <a:gd name="T3" fmla="*/ 38 h 38"/>
                <a:gd name="T4" fmla="*/ 0 w 19"/>
                <a:gd name="T5" fmla="*/ 38 h 38"/>
                <a:gd name="T6" fmla="*/ 0 w 19"/>
                <a:gd name="T7" fmla="*/ 0 h 38"/>
                <a:gd name="T8" fmla="*/ 7 w 19"/>
                <a:gd name="T9" fmla="*/ 0 h 38"/>
                <a:gd name="T10" fmla="*/ 13 w 19"/>
                <a:gd name="T11" fmla="*/ 22 h 38"/>
                <a:gd name="T12" fmla="*/ 13 w 19"/>
                <a:gd name="T13" fmla="*/ 0 h 38"/>
                <a:gd name="T14" fmla="*/ 19 w 19"/>
                <a:gd name="T15" fmla="*/ 0 h 38"/>
                <a:gd name="T16" fmla="*/ 19 w 19"/>
                <a:gd name="T17" fmla="*/ 38 h 38"/>
                <a:gd name="T18" fmla="*/ 13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7" y="0"/>
                  </a:lnTo>
                  <a:lnTo>
                    <a:pt x="13" y="22"/>
                  </a:lnTo>
                  <a:lnTo>
                    <a:pt x="13" y="0"/>
                  </a:lnTo>
                  <a:lnTo>
                    <a:pt x="19" y="0"/>
                  </a:lnTo>
                  <a:lnTo>
                    <a:pt x="19"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5" name="Freeform 77"/>
            <p:cNvSpPr>
              <a:spLocks/>
            </p:cNvSpPr>
            <p:nvPr/>
          </p:nvSpPr>
          <p:spPr bwMode="auto">
            <a:xfrm>
              <a:off x="4098965" y="1576425"/>
              <a:ext cx="28575" cy="61914"/>
            </a:xfrm>
            <a:custGeom>
              <a:avLst/>
              <a:gdLst>
                <a:gd name="T0" fmla="*/ 14 w 27"/>
                <a:gd name="T1" fmla="*/ 27 h 57"/>
                <a:gd name="T2" fmla="*/ 27 w 27"/>
                <a:gd name="T3" fmla="*/ 27 h 57"/>
                <a:gd name="T4" fmla="*/ 27 w 27"/>
                <a:gd name="T5" fmla="*/ 57 h 57"/>
                <a:gd name="T6" fmla="*/ 20 w 27"/>
                <a:gd name="T7" fmla="*/ 57 h 57"/>
                <a:gd name="T8" fmla="*/ 20 w 27"/>
                <a:gd name="T9" fmla="*/ 50 h 57"/>
                <a:gd name="T10" fmla="*/ 11 w 27"/>
                <a:gd name="T11" fmla="*/ 57 h 57"/>
                <a:gd name="T12" fmla="*/ 0 w 27"/>
                <a:gd name="T13" fmla="*/ 42 h 57"/>
                <a:gd name="T14" fmla="*/ 0 w 27"/>
                <a:gd name="T15" fmla="*/ 15 h 57"/>
                <a:gd name="T16" fmla="*/ 14 w 27"/>
                <a:gd name="T17" fmla="*/ 0 h 57"/>
                <a:gd name="T18" fmla="*/ 27 w 27"/>
                <a:gd name="T19" fmla="*/ 14 h 57"/>
                <a:gd name="T20" fmla="*/ 27 w 27"/>
                <a:gd name="T21" fmla="*/ 19 h 57"/>
                <a:gd name="T22" fmla="*/ 19 w 27"/>
                <a:gd name="T23" fmla="*/ 19 h 57"/>
                <a:gd name="T24" fmla="*/ 19 w 27"/>
                <a:gd name="T25" fmla="*/ 13 h 57"/>
                <a:gd name="T26" fmla="*/ 14 w 27"/>
                <a:gd name="T27" fmla="*/ 8 h 57"/>
                <a:gd name="T28" fmla="*/ 9 w 27"/>
                <a:gd name="T29" fmla="*/ 13 h 57"/>
                <a:gd name="T30" fmla="*/ 9 w 27"/>
                <a:gd name="T31" fmla="*/ 44 h 57"/>
                <a:gd name="T32" fmla="*/ 14 w 27"/>
                <a:gd name="T33" fmla="*/ 49 h 57"/>
                <a:gd name="T34" fmla="*/ 18 w 27"/>
                <a:gd name="T35" fmla="*/ 44 h 57"/>
                <a:gd name="T36" fmla="*/ 18 w 27"/>
                <a:gd name="T37" fmla="*/ 34 h 57"/>
                <a:gd name="T38" fmla="*/ 14 w 27"/>
                <a:gd name="T39" fmla="*/ 34 h 57"/>
                <a:gd name="T40" fmla="*/ 14 w 27"/>
                <a:gd name="T4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57">
                  <a:moveTo>
                    <a:pt x="14" y="27"/>
                  </a:moveTo>
                  <a:cubicBezTo>
                    <a:pt x="27" y="27"/>
                    <a:pt x="27" y="27"/>
                    <a:pt x="27" y="27"/>
                  </a:cubicBezTo>
                  <a:cubicBezTo>
                    <a:pt x="27" y="57"/>
                    <a:pt x="27" y="57"/>
                    <a:pt x="27" y="57"/>
                  </a:cubicBezTo>
                  <a:cubicBezTo>
                    <a:pt x="20" y="57"/>
                    <a:pt x="20" y="57"/>
                    <a:pt x="20" y="57"/>
                  </a:cubicBezTo>
                  <a:cubicBezTo>
                    <a:pt x="20" y="50"/>
                    <a:pt x="20" y="50"/>
                    <a:pt x="20" y="50"/>
                  </a:cubicBezTo>
                  <a:cubicBezTo>
                    <a:pt x="19" y="55"/>
                    <a:pt x="16" y="57"/>
                    <a:pt x="11" y="57"/>
                  </a:cubicBezTo>
                  <a:cubicBezTo>
                    <a:pt x="3" y="57"/>
                    <a:pt x="0" y="51"/>
                    <a:pt x="0" y="42"/>
                  </a:cubicBezTo>
                  <a:cubicBezTo>
                    <a:pt x="0" y="15"/>
                    <a:pt x="0" y="15"/>
                    <a:pt x="0" y="15"/>
                  </a:cubicBezTo>
                  <a:cubicBezTo>
                    <a:pt x="0" y="6"/>
                    <a:pt x="4" y="0"/>
                    <a:pt x="14" y="0"/>
                  </a:cubicBezTo>
                  <a:cubicBezTo>
                    <a:pt x="24" y="0"/>
                    <a:pt x="27" y="6"/>
                    <a:pt x="27" y="14"/>
                  </a:cubicBezTo>
                  <a:cubicBezTo>
                    <a:pt x="27" y="19"/>
                    <a:pt x="27" y="19"/>
                    <a:pt x="27" y="19"/>
                  </a:cubicBezTo>
                  <a:cubicBezTo>
                    <a:pt x="19" y="19"/>
                    <a:pt x="19" y="19"/>
                    <a:pt x="19" y="19"/>
                  </a:cubicBezTo>
                  <a:cubicBezTo>
                    <a:pt x="19" y="13"/>
                    <a:pt x="19" y="13"/>
                    <a:pt x="19" y="13"/>
                  </a:cubicBezTo>
                  <a:cubicBezTo>
                    <a:pt x="19" y="10"/>
                    <a:pt x="17" y="8"/>
                    <a:pt x="14" y="8"/>
                  </a:cubicBezTo>
                  <a:cubicBezTo>
                    <a:pt x="10" y="8"/>
                    <a:pt x="9" y="10"/>
                    <a:pt x="9" y="13"/>
                  </a:cubicBezTo>
                  <a:cubicBezTo>
                    <a:pt x="9" y="44"/>
                    <a:pt x="9" y="44"/>
                    <a:pt x="9" y="44"/>
                  </a:cubicBezTo>
                  <a:cubicBezTo>
                    <a:pt x="9" y="47"/>
                    <a:pt x="10" y="49"/>
                    <a:pt x="14" y="49"/>
                  </a:cubicBezTo>
                  <a:cubicBezTo>
                    <a:pt x="17" y="49"/>
                    <a:pt x="18" y="48"/>
                    <a:pt x="18" y="44"/>
                  </a:cubicBezTo>
                  <a:cubicBezTo>
                    <a:pt x="18" y="34"/>
                    <a:pt x="18" y="34"/>
                    <a:pt x="18" y="34"/>
                  </a:cubicBezTo>
                  <a:cubicBezTo>
                    <a:pt x="14" y="34"/>
                    <a:pt x="14" y="34"/>
                    <a:pt x="14" y="34"/>
                  </a:cubicBez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6" name="Freeform 78"/>
            <p:cNvSpPr>
              <a:spLocks/>
            </p:cNvSpPr>
            <p:nvPr/>
          </p:nvSpPr>
          <p:spPr bwMode="auto">
            <a:xfrm>
              <a:off x="4133890" y="1576425"/>
              <a:ext cx="23813" cy="61914"/>
            </a:xfrm>
            <a:custGeom>
              <a:avLst/>
              <a:gdLst>
                <a:gd name="T0" fmla="*/ 0 w 15"/>
                <a:gd name="T1" fmla="*/ 0 h 39"/>
                <a:gd name="T2" fmla="*/ 15 w 15"/>
                <a:gd name="T3" fmla="*/ 0 h 39"/>
                <a:gd name="T4" fmla="*/ 15 w 15"/>
                <a:gd name="T5" fmla="*/ 5 h 39"/>
                <a:gd name="T6" fmla="*/ 6 w 15"/>
                <a:gd name="T7" fmla="*/ 5 h 39"/>
                <a:gd name="T8" fmla="*/ 6 w 15"/>
                <a:gd name="T9" fmla="*/ 16 h 39"/>
                <a:gd name="T10" fmla="*/ 12 w 15"/>
                <a:gd name="T11" fmla="*/ 16 h 39"/>
                <a:gd name="T12" fmla="*/ 12 w 15"/>
                <a:gd name="T13" fmla="*/ 22 h 39"/>
                <a:gd name="T14" fmla="*/ 6 w 15"/>
                <a:gd name="T15" fmla="*/ 22 h 39"/>
                <a:gd name="T16" fmla="*/ 6 w 15"/>
                <a:gd name="T17" fmla="*/ 33 h 39"/>
                <a:gd name="T18" fmla="*/ 15 w 15"/>
                <a:gd name="T19" fmla="*/ 33 h 39"/>
                <a:gd name="T20" fmla="*/ 15 w 15"/>
                <a:gd name="T21" fmla="*/ 39 h 39"/>
                <a:gd name="T22" fmla="*/ 0 w 15"/>
                <a:gd name="T23" fmla="*/ 39 h 39"/>
                <a:gd name="T24" fmla="*/ 0 w 15"/>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9">
                  <a:moveTo>
                    <a:pt x="0" y="0"/>
                  </a:moveTo>
                  <a:lnTo>
                    <a:pt x="15" y="0"/>
                  </a:lnTo>
                  <a:lnTo>
                    <a:pt x="15" y="5"/>
                  </a:lnTo>
                  <a:lnTo>
                    <a:pt x="6" y="5"/>
                  </a:lnTo>
                  <a:lnTo>
                    <a:pt x="6" y="16"/>
                  </a:lnTo>
                  <a:lnTo>
                    <a:pt x="12" y="16"/>
                  </a:lnTo>
                  <a:lnTo>
                    <a:pt x="12" y="22"/>
                  </a:lnTo>
                  <a:lnTo>
                    <a:pt x="6" y="22"/>
                  </a:lnTo>
                  <a:lnTo>
                    <a:pt x="6" y="33"/>
                  </a:lnTo>
                  <a:lnTo>
                    <a:pt x="15" y="33"/>
                  </a:lnTo>
                  <a:lnTo>
                    <a:pt x="15"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7" name="Freeform 79"/>
            <p:cNvSpPr>
              <a:spLocks/>
            </p:cNvSpPr>
            <p:nvPr/>
          </p:nvSpPr>
          <p:spPr bwMode="auto">
            <a:xfrm>
              <a:off x="4162465" y="1576425"/>
              <a:ext cx="30163" cy="61914"/>
            </a:xfrm>
            <a:custGeom>
              <a:avLst/>
              <a:gdLst>
                <a:gd name="T0" fmla="*/ 6 w 19"/>
                <a:gd name="T1" fmla="*/ 14 h 39"/>
                <a:gd name="T2" fmla="*/ 6 w 19"/>
                <a:gd name="T3" fmla="*/ 39 h 39"/>
                <a:gd name="T4" fmla="*/ 0 w 19"/>
                <a:gd name="T5" fmla="*/ 39 h 39"/>
                <a:gd name="T6" fmla="*/ 0 w 19"/>
                <a:gd name="T7" fmla="*/ 0 h 39"/>
                <a:gd name="T8" fmla="*/ 6 w 19"/>
                <a:gd name="T9" fmla="*/ 0 h 39"/>
                <a:gd name="T10" fmla="*/ 14 w 19"/>
                <a:gd name="T11" fmla="*/ 22 h 39"/>
                <a:gd name="T12" fmla="*/ 14 w 19"/>
                <a:gd name="T13" fmla="*/ 0 h 39"/>
                <a:gd name="T14" fmla="*/ 19 w 19"/>
                <a:gd name="T15" fmla="*/ 0 h 39"/>
                <a:gd name="T16" fmla="*/ 19 w 19"/>
                <a:gd name="T17" fmla="*/ 39 h 39"/>
                <a:gd name="T18" fmla="*/ 13 w 19"/>
                <a:gd name="T19" fmla="*/ 39 h 39"/>
                <a:gd name="T20" fmla="*/ 6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6" y="14"/>
                  </a:moveTo>
                  <a:lnTo>
                    <a:pt x="6" y="39"/>
                  </a:lnTo>
                  <a:lnTo>
                    <a:pt x="0" y="39"/>
                  </a:lnTo>
                  <a:lnTo>
                    <a:pt x="0" y="0"/>
                  </a:lnTo>
                  <a:lnTo>
                    <a:pt x="6" y="0"/>
                  </a:lnTo>
                  <a:lnTo>
                    <a:pt x="14" y="22"/>
                  </a:lnTo>
                  <a:lnTo>
                    <a:pt x="14" y="0"/>
                  </a:lnTo>
                  <a:lnTo>
                    <a:pt x="19" y="0"/>
                  </a:lnTo>
                  <a:lnTo>
                    <a:pt x="19"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8" name="Freeform 80"/>
            <p:cNvSpPr>
              <a:spLocks noEditPoints="1"/>
            </p:cNvSpPr>
            <p:nvPr/>
          </p:nvSpPr>
          <p:spPr bwMode="auto">
            <a:xfrm>
              <a:off x="4198978" y="1578012"/>
              <a:ext cx="30163" cy="60326"/>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9 w 28"/>
                <a:gd name="T17" fmla="*/ 42 h 56"/>
                <a:gd name="T18" fmla="*/ 19 w 28"/>
                <a:gd name="T19" fmla="*/ 13 h 56"/>
                <a:gd name="T20" fmla="*/ 13 w 28"/>
                <a:gd name="T21" fmla="*/ 7 h 56"/>
                <a:gd name="T22" fmla="*/ 9 w 28"/>
                <a:gd name="T23" fmla="*/ 7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9" y="46"/>
                    <a:pt x="19" y="42"/>
                  </a:cubicBezTo>
                  <a:cubicBezTo>
                    <a:pt x="19" y="13"/>
                    <a:pt x="19" y="13"/>
                    <a:pt x="19" y="13"/>
                  </a:cubicBezTo>
                  <a:cubicBezTo>
                    <a:pt x="19" y="10"/>
                    <a:pt x="17" y="7"/>
                    <a:pt x="13" y="7"/>
                  </a:cubicBezTo>
                  <a:cubicBezTo>
                    <a:pt x="9" y="7"/>
                    <a:pt x="9" y="7"/>
                    <a:pt x="9" y="7"/>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9" name="Freeform 81"/>
            <p:cNvSpPr>
              <a:spLocks/>
            </p:cNvSpPr>
            <p:nvPr/>
          </p:nvSpPr>
          <p:spPr bwMode="auto">
            <a:xfrm>
              <a:off x="4233903" y="1576425"/>
              <a:ext cx="25400" cy="61914"/>
            </a:xfrm>
            <a:custGeom>
              <a:avLst/>
              <a:gdLst>
                <a:gd name="T0" fmla="*/ 0 w 16"/>
                <a:gd name="T1" fmla="*/ 0 h 39"/>
                <a:gd name="T2" fmla="*/ 16 w 16"/>
                <a:gd name="T3" fmla="*/ 0 h 39"/>
                <a:gd name="T4" fmla="*/ 16 w 16"/>
                <a:gd name="T5" fmla="*/ 5 h 39"/>
                <a:gd name="T6" fmla="*/ 7 w 16"/>
                <a:gd name="T7" fmla="*/ 5 h 39"/>
                <a:gd name="T8" fmla="*/ 7 w 16"/>
                <a:gd name="T9" fmla="*/ 16 h 39"/>
                <a:gd name="T10" fmla="*/ 13 w 16"/>
                <a:gd name="T11" fmla="*/ 16 h 39"/>
                <a:gd name="T12" fmla="*/ 13 w 16"/>
                <a:gd name="T13" fmla="*/ 22 h 39"/>
                <a:gd name="T14" fmla="*/ 7 w 16"/>
                <a:gd name="T15" fmla="*/ 22 h 39"/>
                <a:gd name="T16" fmla="*/ 7 w 16"/>
                <a:gd name="T17" fmla="*/ 33 h 39"/>
                <a:gd name="T18" fmla="*/ 16 w 16"/>
                <a:gd name="T19" fmla="*/ 33 h 39"/>
                <a:gd name="T20" fmla="*/ 16 w 16"/>
                <a:gd name="T21" fmla="*/ 39 h 39"/>
                <a:gd name="T22" fmla="*/ 0 w 16"/>
                <a:gd name="T23" fmla="*/ 39 h 39"/>
                <a:gd name="T24" fmla="*/ 0 w 16"/>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9">
                  <a:moveTo>
                    <a:pt x="0" y="0"/>
                  </a:moveTo>
                  <a:lnTo>
                    <a:pt x="16" y="0"/>
                  </a:lnTo>
                  <a:lnTo>
                    <a:pt x="16" y="5"/>
                  </a:lnTo>
                  <a:lnTo>
                    <a:pt x="7" y="5"/>
                  </a:lnTo>
                  <a:lnTo>
                    <a:pt x="7" y="16"/>
                  </a:lnTo>
                  <a:lnTo>
                    <a:pt x="13" y="16"/>
                  </a:lnTo>
                  <a:lnTo>
                    <a:pt x="13" y="22"/>
                  </a:lnTo>
                  <a:lnTo>
                    <a:pt x="7" y="22"/>
                  </a:lnTo>
                  <a:lnTo>
                    <a:pt x="7" y="33"/>
                  </a:lnTo>
                  <a:lnTo>
                    <a:pt x="16" y="33"/>
                  </a:lnTo>
                  <a:lnTo>
                    <a:pt x="16"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0" name="Freeform 82"/>
            <p:cNvSpPr>
              <a:spLocks noEditPoints="1"/>
            </p:cNvSpPr>
            <p:nvPr/>
          </p:nvSpPr>
          <p:spPr bwMode="auto">
            <a:xfrm>
              <a:off x="4264066" y="1576425"/>
              <a:ext cx="30163" cy="61914"/>
            </a:xfrm>
            <a:custGeom>
              <a:avLst/>
              <a:gdLst>
                <a:gd name="T0" fmla="*/ 9 w 28"/>
                <a:gd name="T1" fmla="*/ 31 h 57"/>
                <a:gd name="T2" fmla="*/ 9 w 28"/>
                <a:gd name="T3" fmla="*/ 57 h 57"/>
                <a:gd name="T4" fmla="*/ 0 w 28"/>
                <a:gd name="T5" fmla="*/ 57 h 57"/>
                <a:gd name="T6" fmla="*/ 0 w 28"/>
                <a:gd name="T7" fmla="*/ 0 h 57"/>
                <a:gd name="T8" fmla="*/ 14 w 28"/>
                <a:gd name="T9" fmla="*/ 0 h 57"/>
                <a:gd name="T10" fmla="*/ 27 w 28"/>
                <a:gd name="T11" fmla="*/ 13 h 57"/>
                <a:gd name="T12" fmla="*/ 27 w 28"/>
                <a:gd name="T13" fmla="*/ 20 h 57"/>
                <a:gd name="T14" fmla="*/ 19 w 28"/>
                <a:gd name="T15" fmla="*/ 31 h 57"/>
                <a:gd name="T16" fmla="*/ 28 w 28"/>
                <a:gd name="T17" fmla="*/ 57 h 57"/>
                <a:gd name="T18" fmla="*/ 18 w 28"/>
                <a:gd name="T19" fmla="*/ 57 h 57"/>
                <a:gd name="T20" fmla="*/ 9 w 28"/>
                <a:gd name="T21" fmla="*/ 31 h 57"/>
                <a:gd name="T22" fmla="*/ 9 w 28"/>
                <a:gd name="T23" fmla="*/ 8 h 57"/>
                <a:gd name="T24" fmla="*/ 9 w 28"/>
                <a:gd name="T25" fmla="*/ 26 h 57"/>
                <a:gd name="T26" fmla="*/ 12 w 28"/>
                <a:gd name="T27" fmla="*/ 26 h 57"/>
                <a:gd name="T28" fmla="*/ 17 w 28"/>
                <a:gd name="T29" fmla="*/ 21 h 57"/>
                <a:gd name="T30" fmla="*/ 17 w 28"/>
                <a:gd name="T31" fmla="*/ 13 h 57"/>
                <a:gd name="T32" fmla="*/ 12 w 28"/>
                <a:gd name="T33" fmla="*/ 8 h 57"/>
                <a:gd name="T34" fmla="*/ 9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9" y="31"/>
                  </a:moveTo>
                  <a:cubicBezTo>
                    <a:pt x="9" y="57"/>
                    <a:pt x="9" y="57"/>
                    <a:pt x="9" y="57"/>
                  </a:cubicBezTo>
                  <a:cubicBezTo>
                    <a:pt x="0" y="57"/>
                    <a:pt x="0" y="57"/>
                    <a:pt x="0" y="57"/>
                  </a:cubicBezTo>
                  <a:cubicBezTo>
                    <a:pt x="0" y="0"/>
                    <a:pt x="0" y="0"/>
                    <a:pt x="0" y="0"/>
                  </a:cubicBezTo>
                  <a:cubicBezTo>
                    <a:pt x="14" y="0"/>
                    <a:pt x="14" y="0"/>
                    <a:pt x="14" y="0"/>
                  </a:cubicBezTo>
                  <a:cubicBezTo>
                    <a:pt x="23" y="0"/>
                    <a:pt x="27" y="5"/>
                    <a:pt x="27" y="13"/>
                  </a:cubicBezTo>
                  <a:cubicBezTo>
                    <a:pt x="27" y="20"/>
                    <a:pt x="27" y="20"/>
                    <a:pt x="27" y="20"/>
                  </a:cubicBezTo>
                  <a:cubicBezTo>
                    <a:pt x="27" y="26"/>
                    <a:pt x="24" y="30"/>
                    <a:pt x="19" y="31"/>
                  </a:cubicBezTo>
                  <a:cubicBezTo>
                    <a:pt x="28" y="57"/>
                    <a:pt x="28" y="57"/>
                    <a:pt x="28" y="57"/>
                  </a:cubicBezTo>
                  <a:cubicBezTo>
                    <a:pt x="18" y="57"/>
                    <a:pt x="18" y="57"/>
                    <a:pt x="18" y="57"/>
                  </a:cubicBezTo>
                  <a:lnTo>
                    <a:pt x="9" y="31"/>
                  </a:lnTo>
                  <a:close/>
                  <a:moveTo>
                    <a:pt x="9" y="8"/>
                  </a:moveTo>
                  <a:cubicBezTo>
                    <a:pt x="9" y="26"/>
                    <a:pt x="9" y="26"/>
                    <a:pt x="9" y="26"/>
                  </a:cubicBezTo>
                  <a:cubicBezTo>
                    <a:pt x="12" y="26"/>
                    <a:pt x="12" y="26"/>
                    <a:pt x="12" y="26"/>
                  </a:cubicBezTo>
                  <a:cubicBezTo>
                    <a:pt x="16" y="26"/>
                    <a:pt x="17" y="24"/>
                    <a:pt x="17" y="21"/>
                  </a:cubicBezTo>
                  <a:cubicBezTo>
                    <a:pt x="17" y="13"/>
                    <a:pt x="17" y="13"/>
                    <a:pt x="17" y="13"/>
                  </a:cubicBezTo>
                  <a:cubicBezTo>
                    <a:pt x="17" y="10"/>
                    <a:pt x="16"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1" name="Freeform 83"/>
            <p:cNvSpPr>
              <a:spLocks/>
            </p:cNvSpPr>
            <p:nvPr/>
          </p:nvSpPr>
          <p:spPr bwMode="auto">
            <a:xfrm>
              <a:off x="4098965" y="1662152"/>
              <a:ext cx="23813" cy="60326"/>
            </a:xfrm>
            <a:custGeom>
              <a:avLst/>
              <a:gdLst>
                <a:gd name="T0" fmla="*/ 0 w 15"/>
                <a:gd name="T1" fmla="*/ 0 h 38"/>
                <a:gd name="T2" fmla="*/ 15 w 15"/>
                <a:gd name="T3" fmla="*/ 0 h 38"/>
                <a:gd name="T4" fmla="*/ 15 w 15"/>
                <a:gd name="T5" fmla="*/ 5 h 38"/>
                <a:gd name="T6" fmla="*/ 6 w 15"/>
                <a:gd name="T7" fmla="*/ 5 h 38"/>
                <a:gd name="T8" fmla="*/ 6 w 15"/>
                <a:gd name="T9" fmla="*/ 16 h 38"/>
                <a:gd name="T10" fmla="*/ 12 w 15"/>
                <a:gd name="T11" fmla="*/ 16 h 38"/>
                <a:gd name="T12" fmla="*/ 12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5"/>
                  </a:lnTo>
                  <a:lnTo>
                    <a:pt x="6" y="5"/>
                  </a:lnTo>
                  <a:lnTo>
                    <a:pt x="6" y="16"/>
                  </a:lnTo>
                  <a:lnTo>
                    <a:pt x="12" y="16"/>
                  </a:lnTo>
                  <a:lnTo>
                    <a:pt x="12"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2" name="Freeform 84"/>
            <p:cNvSpPr>
              <a:spLocks noEditPoints="1"/>
            </p:cNvSpPr>
            <p:nvPr/>
          </p:nvSpPr>
          <p:spPr bwMode="auto">
            <a:xfrm>
              <a:off x="4125952" y="1660564"/>
              <a:ext cx="31750" cy="69852"/>
            </a:xfrm>
            <a:custGeom>
              <a:avLst/>
              <a:gdLst>
                <a:gd name="T0" fmla="*/ 11 w 29"/>
                <a:gd name="T1" fmla="*/ 61 h 64"/>
                <a:gd name="T2" fmla="*/ 11 w 29"/>
                <a:gd name="T3" fmla="*/ 57 h 64"/>
                <a:gd name="T4" fmla="*/ 0 w 29"/>
                <a:gd name="T5" fmla="*/ 43 h 64"/>
                <a:gd name="T6" fmla="*/ 0 w 29"/>
                <a:gd name="T7" fmla="*/ 16 h 64"/>
                <a:gd name="T8" fmla="*/ 14 w 29"/>
                <a:gd name="T9" fmla="*/ 0 h 64"/>
                <a:gd name="T10" fmla="*/ 29 w 29"/>
                <a:gd name="T11" fmla="*/ 16 h 64"/>
                <a:gd name="T12" fmla="*/ 29 w 29"/>
                <a:gd name="T13" fmla="*/ 43 h 64"/>
                <a:gd name="T14" fmla="*/ 22 w 29"/>
                <a:gd name="T15" fmla="*/ 56 h 64"/>
                <a:gd name="T16" fmla="*/ 29 w 29"/>
                <a:gd name="T17" fmla="*/ 57 h 64"/>
                <a:gd name="T18" fmla="*/ 29 w 29"/>
                <a:gd name="T19" fmla="*/ 64 h 64"/>
                <a:gd name="T20" fmla="*/ 11 w 29"/>
                <a:gd name="T21" fmla="*/ 61 h 64"/>
                <a:gd name="T22" fmla="*/ 19 w 29"/>
                <a:gd name="T23" fmla="*/ 45 h 64"/>
                <a:gd name="T24" fmla="*/ 19 w 29"/>
                <a:gd name="T25" fmla="*/ 14 h 64"/>
                <a:gd name="T26" fmla="*/ 14 w 29"/>
                <a:gd name="T27" fmla="*/ 8 h 64"/>
                <a:gd name="T28" fmla="*/ 10 w 29"/>
                <a:gd name="T29" fmla="*/ 14 h 64"/>
                <a:gd name="T30" fmla="*/ 10 w 29"/>
                <a:gd name="T31" fmla="*/ 45 h 64"/>
                <a:gd name="T32" fmla="*/ 14 w 29"/>
                <a:gd name="T33" fmla="*/ 51 h 64"/>
                <a:gd name="T34" fmla="*/ 19 w 29"/>
                <a:gd name="T35"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64">
                  <a:moveTo>
                    <a:pt x="11" y="61"/>
                  </a:moveTo>
                  <a:cubicBezTo>
                    <a:pt x="11" y="57"/>
                    <a:pt x="11" y="57"/>
                    <a:pt x="11" y="57"/>
                  </a:cubicBezTo>
                  <a:cubicBezTo>
                    <a:pt x="3" y="56"/>
                    <a:pt x="0" y="50"/>
                    <a:pt x="0" y="43"/>
                  </a:cubicBezTo>
                  <a:cubicBezTo>
                    <a:pt x="0" y="16"/>
                    <a:pt x="0" y="16"/>
                    <a:pt x="0" y="16"/>
                  </a:cubicBezTo>
                  <a:cubicBezTo>
                    <a:pt x="0" y="7"/>
                    <a:pt x="5" y="0"/>
                    <a:pt x="14" y="0"/>
                  </a:cubicBezTo>
                  <a:cubicBezTo>
                    <a:pt x="25" y="0"/>
                    <a:pt x="29" y="7"/>
                    <a:pt x="29" y="16"/>
                  </a:cubicBezTo>
                  <a:cubicBezTo>
                    <a:pt x="29" y="43"/>
                    <a:pt x="29" y="43"/>
                    <a:pt x="29" y="43"/>
                  </a:cubicBezTo>
                  <a:cubicBezTo>
                    <a:pt x="29" y="49"/>
                    <a:pt x="27" y="54"/>
                    <a:pt x="22" y="56"/>
                  </a:cubicBezTo>
                  <a:cubicBezTo>
                    <a:pt x="29" y="57"/>
                    <a:pt x="29" y="57"/>
                    <a:pt x="29" y="57"/>
                  </a:cubicBezTo>
                  <a:cubicBezTo>
                    <a:pt x="29" y="64"/>
                    <a:pt x="29" y="64"/>
                    <a:pt x="29" y="64"/>
                  </a:cubicBezTo>
                  <a:lnTo>
                    <a:pt x="11" y="61"/>
                  </a:lnTo>
                  <a:close/>
                  <a:moveTo>
                    <a:pt x="19" y="45"/>
                  </a:moveTo>
                  <a:cubicBezTo>
                    <a:pt x="19" y="14"/>
                    <a:pt x="19" y="14"/>
                    <a:pt x="19" y="14"/>
                  </a:cubicBezTo>
                  <a:cubicBezTo>
                    <a:pt x="19" y="11"/>
                    <a:pt x="18" y="8"/>
                    <a:pt x="14" y="8"/>
                  </a:cubicBezTo>
                  <a:cubicBezTo>
                    <a:pt x="11" y="8"/>
                    <a:pt x="10" y="11"/>
                    <a:pt x="10" y="14"/>
                  </a:cubicBezTo>
                  <a:cubicBezTo>
                    <a:pt x="10" y="45"/>
                    <a:pt x="10" y="45"/>
                    <a:pt x="10" y="45"/>
                  </a:cubicBezTo>
                  <a:cubicBezTo>
                    <a:pt x="10" y="48"/>
                    <a:pt x="11" y="51"/>
                    <a:pt x="14" y="51"/>
                  </a:cubicBezTo>
                  <a:cubicBezTo>
                    <a:pt x="18" y="51"/>
                    <a:pt x="19" y="48"/>
                    <a:pt x="19"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3" name="Freeform 85"/>
            <p:cNvSpPr>
              <a:spLocks/>
            </p:cNvSpPr>
            <p:nvPr/>
          </p:nvSpPr>
          <p:spPr bwMode="auto">
            <a:xfrm>
              <a:off x="4162465" y="1662152"/>
              <a:ext cx="30163" cy="61914"/>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3 h 57"/>
                <a:gd name="T14" fmla="*/ 14 w 28"/>
                <a:gd name="T15" fmla="*/ 49 h 57"/>
                <a:gd name="T16" fmla="*/ 19 w 28"/>
                <a:gd name="T17" fmla="*/ 43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1"/>
                    <a:pt x="24" y="57"/>
                    <a:pt x="14" y="57"/>
                  </a:cubicBezTo>
                  <a:cubicBezTo>
                    <a:pt x="4" y="57"/>
                    <a:pt x="0" y="51"/>
                    <a:pt x="0" y="43"/>
                  </a:cubicBezTo>
                  <a:cubicBezTo>
                    <a:pt x="0" y="0"/>
                    <a:pt x="0" y="0"/>
                    <a:pt x="0" y="0"/>
                  </a:cubicBezTo>
                  <a:cubicBezTo>
                    <a:pt x="10" y="0"/>
                    <a:pt x="10" y="0"/>
                    <a:pt x="10" y="0"/>
                  </a:cubicBezTo>
                  <a:cubicBezTo>
                    <a:pt x="10" y="43"/>
                    <a:pt x="10" y="43"/>
                    <a:pt x="10" y="43"/>
                  </a:cubicBezTo>
                  <a:cubicBezTo>
                    <a:pt x="10" y="47"/>
                    <a:pt x="11" y="49"/>
                    <a:pt x="14" y="49"/>
                  </a:cubicBezTo>
                  <a:cubicBezTo>
                    <a:pt x="18" y="49"/>
                    <a:pt x="19" y="47"/>
                    <a:pt x="19" y="43"/>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4" name="Freeform 86"/>
            <p:cNvSpPr>
              <a:spLocks noEditPoints="1"/>
            </p:cNvSpPr>
            <p:nvPr/>
          </p:nvSpPr>
          <p:spPr bwMode="auto">
            <a:xfrm>
              <a:off x="4195803" y="1662152"/>
              <a:ext cx="33338" cy="60326"/>
            </a:xfrm>
            <a:custGeom>
              <a:avLst/>
              <a:gdLst>
                <a:gd name="T0" fmla="*/ 0 w 21"/>
                <a:gd name="T1" fmla="*/ 38 h 38"/>
                <a:gd name="T2" fmla="*/ 7 w 21"/>
                <a:gd name="T3" fmla="*/ 0 h 38"/>
                <a:gd name="T4" fmla="*/ 15 w 21"/>
                <a:gd name="T5" fmla="*/ 0 h 38"/>
                <a:gd name="T6" fmla="*/ 21 w 21"/>
                <a:gd name="T7" fmla="*/ 38 h 38"/>
                <a:gd name="T8" fmla="*/ 15 w 21"/>
                <a:gd name="T9" fmla="*/ 38 h 38"/>
                <a:gd name="T10" fmla="*/ 14 w 21"/>
                <a:gd name="T11" fmla="*/ 31 h 38"/>
                <a:gd name="T12" fmla="*/ 7 w 21"/>
                <a:gd name="T13" fmla="*/ 31 h 38"/>
                <a:gd name="T14" fmla="*/ 6 w 21"/>
                <a:gd name="T15" fmla="*/ 38 h 38"/>
                <a:gd name="T16" fmla="*/ 0 w 21"/>
                <a:gd name="T17" fmla="*/ 38 h 38"/>
                <a:gd name="T18" fmla="*/ 8 w 21"/>
                <a:gd name="T19" fmla="*/ 26 h 38"/>
                <a:gd name="T20" fmla="*/ 13 w 21"/>
                <a:gd name="T21" fmla="*/ 26 h 38"/>
                <a:gd name="T22" fmla="*/ 11 w 21"/>
                <a:gd name="T23" fmla="*/ 11 h 38"/>
                <a:gd name="T24" fmla="*/ 11 w 21"/>
                <a:gd name="T25" fmla="*/ 11 h 38"/>
                <a:gd name="T26" fmla="*/ 8 w 21"/>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0" y="38"/>
                  </a:moveTo>
                  <a:lnTo>
                    <a:pt x="7" y="0"/>
                  </a:lnTo>
                  <a:lnTo>
                    <a:pt x="15" y="0"/>
                  </a:lnTo>
                  <a:lnTo>
                    <a:pt x="21" y="38"/>
                  </a:lnTo>
                  <a:lnTo>
                    <a:pt x="15" y="38"/>
                  </a:lnTo>
                  <a:lnTo>
                    <a:pt x="14" y="31"/>
                  </a:lnTo>
                  <a:lnTo>
                    <a:pt x="7"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5" name="Freeform 87"/>
            <p:cNvSpPr>
              <a:spLocks/>
            </p:cNvSpPr>
            <p:nvPr/>
          </p:nvSpPr>
          <p:spPr bwMode="auto">
            <a:xfrm>
              <a:off x="4233903" y="1662152"/>
              <a:ext cx="22225" cy="60326"/>
            </a:xfrm>
            <a:custGeom>
              <a:avLst/>
              <a:gdLst>
                <a:gd name="T0" fmla="*/ 0 w 14"/>
                <a:gd name="T1" fmla="*/ 0 h 38"/>
                <a:gd name="T2" fmla="*/ 7 w 14"/>
                <a:gd name="T3" fmla="*/ 0 h 38"/>
                <a:gd name="T4" fmla="*/ 7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7" y="0"/>
                  </a:lnTo>
                  <a:lnTo>
                    <a:pt x="7"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6" name="Rectangle 88"/>
            <p:cNvSpPr>
              <a:spLocks noChangeArrowheads="1"/>
            </p:cNvSpPr>
            <p:nvPr/>
          </p:nvSpPr>
          <p:spPr bwMode="auto">
            <a:xfrm>
              <a:off x="4260891" y="1662152"/>
              <a:ext cx="11113" cy="60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7" name="Freeform 89"/>
            <p:cNvSpPr>
              <a:spLocks/>
            </p:cNvSpPr>
            <p:nvPr/>
          </p:nvSpPr>
          <p:spPr bwMode="auto">
            <a:xfrm>
              <a:off x="4276766" y="1662152"/>
              <a:ext cx="25400" cy="60326"/>
            </a:xfrm>
            <a:custGeom>
              <a:avLst/>
              <a:gdLst>
                <a:gd name="T0" fmla="*/ 0 w 16"/>
                <a:gd name="T1" fmla="*/ 0 h 38"/>
                <a:gd name="T2" fmla="*/ 16 w 16"/>
                <a:gd name="T3" fmla="*/ 0 h 38"/>
                <a:gd name="T4" fmla="*/ 16 w 16"/>
                <a:gd name="T5" fmla="*/ 5 h 38"/>
                <a:gd name="T6" fmla="*/ 11 w 16"/>
                <a:gd name="T7" fmla="*/ 5 h 38"/>
                <a:gd name="T8" fmla="*/ 11 w 16"/>
                <a:gd name="T9" fmla="*/ 38 h 38"/>
                <a:gd name="T10" fmla="*/ 5 w 16"/>
                <a:gd name="T11" fmla="*/ 38 h 38"/>
                <a:gd name="T12" fmla="*/ 5 w 16"/>
                <a:gd name="T13" fmla="*/ 5 h 38"/>
                <a:gd name="T14" fmla="*/ 0 w 16"/>
                <a:gd name="T15" fmla="*/ 5 h 38"/>
                <a:gd name="T16" fmla="*/ 0 w 1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8">
                  <a:moveTo>
                    <a:pt x="0" y="0"/>
                  </a:moveTo>
                  <a:lnTo>
                    <a:pt x="16" y="0"/>
                  </a:lnTo>
                  <a:lnTo>
                    <a:pt x="16" y="5"/>
                  </a:lnTo>
                  <a:lnTo>
                    <a:pt x="11" y="5"/>
                  </a:lnTo>
                  <a:lnTo>
                    <a:pt x="11"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8" name="Freeform 90"/>
            <p:cNvSpPr>
              <a:spLocks/>
            </p:cNvSpPr>
            <p:nvPr/>
          </p:nvSpPr>
          <p:spPr bwMode="auto">
            <a:xfrm>
              <a:off x="4306929" y="1662152"/>
              <a:ext cx="31750" cy="60326"/>
            </a:xfrm>
            <a:custGeom>
              <a:avLst/>
              <a:gdLst>
                <a:gd name="T0" fmla="*/ 13 w 20"/>
                <a:gd name="T1" fmla="*/ 24 h 38"/>
                <a:gd name="T2" fmla="*/ 13 w 20"/>
                <a:gd name="T3" fmla="*/ 38 h 38"/>
                <a:gd name="T4" fmla="*/ 6 w 20"/>
                <a:gd name="T5" fmla="*/ 38 h 38"/>
                <a:gd name="T6" fmla="*/ 6 w 20"/>
                <a:gd name="T7" fmla="*/ 24 h 38"/>
                <a:gd name="T8" fmla="*/ 0 w 20"/>
                <a:gd name="T9" fmla="*/ 0 h 38"/>
                <a:gd name="T10" fmla="*/ 6 w 20"/>
                <a:gd name="T11" fmla="*/ 0 h 38"/>
                <a:gd name="T12" fmla="*/ 10 w 20"/>
                <a:gd name="T13" fmla="*/ 14 h 38"/>
                <a:gd name="T14" fmla="*/ 10 w 20"/>
                <a:gd name="T15" fmla="*/ 14 h 38"/>
                <a:gd name="T16" fmla="*/ 14 w 20"/>
                <a:gd name="T17" fmla="*/ 0 h 38"/>
                <a:gd name="T18" fmla="*/ 20 w 20"/>
                <a:gd name="T19" fmla="*/ 0 h 38"/>
                <a:gd name="T20" fmla="*/ 13 w 20"/>
                <a:gd name="T21"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8">
                  <a:moveTo>
                    <a:pt x="13" y="24"/>
                  </a:moveTo>
                  <a:lnTo>
                    <a:pt x="13" y="38"/>
                  </a:lnTo>
                  <a:lnTo>
                    <a:pt x="6" y="38"/>
                  </a:lnTo>
                  <a:lnTo>
                    <a:pt x="6" y="24"/>
                  </a:lnTo>
                  <a:lnTo>
                    <a:pt x="0" y="0"/>
                  </a:lnTo>
                  <a:lnTo>
                    <a:pt x="6" y="0"/>
                  </a:lnTo>
                  <a:lnTo>
                    <a:pt x="10" y="14"/>
                  </a:lnTo>
                  <a:lnTo>
                    <a:pt x="10" y="14"/>
                  </a:lnTo>
                  <a:lnTo>
                    <a:pt x="14" y="0"/>
                  </a:lnTo>
                  <a:lnTo>
                    <a:pt x="20" y="0"/>
                  </a:lnTo>
                  <a:lnTo>
                    <a:pt x="1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pic>
          <p:nvPicPr>
            <p:cNvPr id="99" name="Picture 98"/>
            <p:cNvPicPr>
              <a:picLocks noChangeAspect="1"/>
            </p:cNvPicPr>
            <p:nvPr/>
          </p:nvPicPr>
          <p:blipFill>
            <a:blip r:embed="rId4"/>
            <a:stretch>
              <a:fillRect/>
            </a:stretch>
          </p:blipFill>
          <p:spPr>
            <a:xfrm>
              <a:off x="4687608" y="1513665"/>
              <a:ext cx="716088" cy="716400"/>
            </a:xfrm>
            <a:prstGeom prst="rect">
              <a:avLst/>
            </a:prstGeom>
          </p:spPr>
        </p:pic>
        <p:sp>
          <p:nvSpPr>
            <p:cNvPr id="100" name="AutoShape 642"/>
            <p:cNvSpPr>
              <a:spLocks noChangeAspect="1" noChangeArrowheads="1" noTextEdit="1"/>
            </p:cNvSpPr>
            <p:nvPr/>
          </p:nvSpPr>
          <p:spPr bwMode="auto">
            <a:xfrm>
              <a:off x="693738" y="2293938"/>
              <a:ext cx="4668837"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1" name="Rectangle 644"/>
            <p:cNvSpPr>
              <a:spLocks noChangeArrowheads="1"/>
            </p:cNvSpPr>
            <p:nvPr/>
          </p:nvSpPr>
          <p:spPr bwMode="auto">
            <a:xfrm>
              <a:off x="4693058" y="2286000"/>
              <a:ext cx="723167" cy="726388"/>
            </a:xfrm>
            <a:prstGeom prst="rect">
              <a:avLst/>
            </a:prstGeom>
            <a:solidFill>
              <a:srgbClr val="CD8B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2" name="Rectangle 645"/>
            <p:cNvSpPr>
              <a:spLocks noChangeArrowheads="1"/>
            </p:cNvSpPr>
            <p:nvPr/>
          </p:nvSpPr>
          <p:spPr bwMode="auto">
            <a:xfrm>
              <a:off x="1484711" y="2286000"/>
              <a:ext cx="724777" cy="726388"/>
            </a:xfrm>
            <a:prstGeom prst="rect">
              <a:avLst/>
            </a:prstGeom>
            <a:solidFill>
              <a:srgbClr val="8F18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3" name="Rectangle 646"/>
            <p:cNvSpPr>
              <a:spLocks noChangeArrowheads="1"/>
            </p:cNvSpPr>
            <p:nvPr/>
          </p:nvSpPr>
          <p:spPr bwMode="auto">
            <a:xfrm>
              <a:off x="3088885" y="2286000"/>
              <a:ext cx="723167" cy="726388"/>
            </a:xfrm>
            <a:prstGeom prst="rect">
              <a:avLst/>
            </a:prstGeom>
            <a:solidFill>
              <a:srgbClr val="E01A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4" name="Rectangle 647"/>
            <p:cNvSpPr>
              <a:spLocks noChangeArrowheads="1"/>
            </p:cNvSpPr>
            <p:nvPr/>
          </p:nvSpPr>
          <p:spPr bwMode="auto">
            <a:xfrm>
              <a:off x="682624" y="2286000"/>
              <a:ext cx="723167" cy="726388"/>
            </a:xfrm>
            <a:prstGeom prst="rect">
              <a:avLst/>
            </a:prstGeom>
            <a:solidFill>
              <a:srgbClr val="FDB7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5" name="Rectangle 648"/>
            <p:cNvSpPr>
              <a:spLocks noChangeArrowheads="1"/>
            </p:cNvSpPr>
            <p:nvPr/>
          </p:nvSpPr>
          <p:spPr bwMode="auto">
            <a:xfrm>
              <a:off x="3890971" y="2286000"/>
              <a:ext cx="724777" cy="726388"/>
            </a:xfrm>
            <a:prstGeom prst="rect">
              <a:avLst/>
            </a:prstGeom>
            <a:solidFill>
              <a:srgbClr val="F99D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6" name="Rectangle 649"/>
            <p:cNvSpPr>
              <a:spLocks noChangeArrowheads="1"/>
            </p:cNvSpPr>
            <p:nvPr/>
          </p:nvSpPr>
          <p:spPr bwMode="auto">
            <a:xfrm>
              <a:off x="2286798" y="2286000"/>
              <a:ext cx="723167" cy="726388"/>
            </a:xfrm>
            <a:prstGeom prst="rect">
              <a:avLst/>
            </a:prstGeom>
            <a:solidFill>
              <a:srgbClr val="F36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7" name="Rectangle 650"/>
            <p:cNvSpPr>
              <a:spLocks noChangeArrowheads="1"/>
            </p:cNvSpPr>
            <p:nvPr/>
          </p:nvSpPr>
          <p:spPr bwMode="auto">
            <a:xfrm>
              <a:off x="3088885" y="3075203"/>
              <a:ext cx="723167" cy="726388"/>
            </a:xfrm>
            <a:prstGeom prst="rect">
              <a:avLst/>
            </a:prstGeom>
            <a:solidFill>
              <a:srgbClr val="0055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8" name="Rectangle 651"/>
            <p:cNvSpPr>
              <a:spLocks noChangeArrowheads="1"/>
            </p:cNvSpPr>
            <p:nvPr/>
          </p:nvSpPr>
          <p:spPr bwMode="auto">
            <a:xfrm>
              <a:off x="3890971" y="3075203"/>
              <a:ext cx="724777" cy="726388"/>
            </a:xfrm>
            <a:prstGeom prst="rect">
              <a:avLst/>
            </a:prstGeom>
            <a:solidFill>
              <a:srgbClr val="1A3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9" name="Rectangle 652"/>
            <p:cNvSpPr>
              <a:spLocks noChangeArrowheads="1"/>
            </p:cNvSpPr>
            <p:nvPr/>
          </p:nvSpPr>
          <p:spPr bwMode="auto">
            <a:xfrm>
              <a:off x="682624" y="3075203"/>
              <a:ext cx="723167" cy="726388"/>
            </a:xfrm>
            <a:prstGeom prst="rect">
              <a:avLst/>
            </a:prstGeom>
            <a:solidFill>
              <a:srgbClr val="4877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0" name="Rectangle 653"/>
            <p:cNvSpPr>
              <a:spLocks noChangeArrowheads="1"/>
            </p:cNvSpPr>
            <p:nvPr/>
          </p:nvSpPr>
          <p:spPr bwMode="auto">
            <a:xfrm>
              <a:off x="1484711" y="3075203"/>
              <a:ext cx="724777" cy="726388"/>
            </a:xfrm>
            <a:prstGeom prst="rect">
              <a:avLst/>
            </a:prstGeom>
            <a:solidFill>
              <a:srgbClr val="007D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1" name="Rectangle 654"/>
            <p:cNvSpPr>
              <a:spLocks noChangeArrowheads="1"/>
            </p:cNvSpPr>
            <p:nvPr/>
          </p:nvSpPr>
          <p:spPr bwMode="auto">
            <a:xfrm>
              <a:off x="2286798" y="3075203"/>
              <a:ext cx="723167" cy="726388"/>
            </a:xfrm>
            <a:prstGeom prst="rect">
              <a:avLst/>
            </a:prstGeom>
            <a:solidFill>
              <a:srgbClr val="40A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2" name="Rectangle 655"/>
            <p:cNvSpPr>
              <a:spLocks noChangeArrowheads="1"/>
            </p:cNvSpPr>
            <p:nvPr/>
          </p:nvSpPr>
          <p:spPr bwMode="auto">
            <a:xfrm>
              <a:off x="4693058" y="3075203"/>
              <a:ext cx="723167" cy="724778"/>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3" name="Freeform 656"/>
            <p:cNvSpPr>
              <a:spLocks/>
            </p:cNvSpPr>
            <p:nvPr/>
          </p:nvSpPr>
          <p:spPr bwMode="auto">
            <a:xfrm>
              <a:off x="4826739" y="2637115"/>
              <a:ext cx="450973" cy="239982"/>
            </a:xfrm>
            <a:custGeom>
              <a:avLst/>
              <a:gdLst>
                <a:gd name="T0" fmla="*/ 380 w 415"/>
                <a:gd name="T1" fmla="*/ 24 h 221"/>
                <a:gd name="T2" fmla="*/ 297 w 415"/>
                <a:gd name="T3" fmla="*/ 4 h 221"/>
                <a:gd name="T4" fmla="*/ 295 w 415"/>
                <a:gd name="T5" fmla="*/ 4 h 221"/>
                <a:gd name="T6" fmla="*/ 222 w 415"/>
                <a:gd name="T7" fmla="*/ 53 h 221"/>
                <a:gd name="T8" fmla="*/ 221 w 415"/>
                <a:gd name="T9" fmla="*/ 53 h 221"/>
                <a:gd name="T10" fmla="*/ 221 w 415"/>
                <a:gd name="T11" fmla="*/ 54 h 221"/>
                <a:gd name="T12" fmla="*/ 221 w 415"/>
                <a:gd name="T13" fmla="*/ 55 h 221"/>
                <a:gd name="T14" fmla="*/ 221 w 415"/>
                <a:gd name="T15" fmla="*/ 57 h 221"/>
                <a:gd name="T16" fmla="*/ 222 w 415"/>
                <a:gd name="T17" fmla="*/ 58 h 221"/>
                <a:gd name="T18" fmla="*/ 234 w 415"/>
                <a:gd name="T19" fmla="*/ 80 h 221"/>
                <a:gd name="T20" fmla="*/ 235 w 415"/>
                <a:gd name="T21" fmla="*/ 80 h 221"/>
                <a:gd name="T22" fmla="*/ 237 w 415"/>
                <a:gd name="T23" fmla="*/ 82 h 221"/>
                <a:gd name="T24" fmla="*/ 239 w 415"/>
                <a:gd name="T25" fmla="*/ 81 h 221"/>
                <a:gd name="T26" fmla="*/ 239 w 415"/>
                <a:gd name="T27" fmla="*/ 80 h 221"/>
                <a:gd name="T28" fmla="*/ 302 w 415"/>
                <a:gd name="T29" fmla="*/ 34 h 221"/>
                <a:gd name="T30" fmla="*/ 304 w 415"/>
                <a:gd name="T31" fmla="*/ 34 h 221"/>
                <a:gd name="T32" fmla="*/ 361 w 415"/>
                <a:gd name="T33" fmla="*/ 48 h 221"/>
                <a:gd name="T34" fmla="*/ 385 w 415"/>
                <a:gd name="T35" fmla="*/ 108 h 221"/>
                <a:gd name="T36" fmla="*/ 344 w 415"/>
                <a:gd name="T37" fmla="*/ 179 h 221"/>
                <a:gd name="T38" fmla="*/ 288 w 415"/>
                <a:gd name="T39" fmla="*/ 175 h 221"/>
                <a:gd name="T40" fmla="*/ 286 w 415"/>
                <a:gd name="T41" fmla="*/ 174 h 221"/>
                <a:gd name="T42" fmla="*/ 225 w 415"/>
                <a:gd name="T43" fmla="*/ 108 h 221"/>
                <a:gd name="T44" fmla="*/ 118 w 415"/>
                <a:gd name="T45" fmla="*/ 4 h 221"/>
                <a:gd name="T46" fmla="*/ 116 w 415"/>
                <a:gd name="T47" fmla="*/ 4 h 221"/>
                <a:gd name="T48" fmla="*/ 35 w 415"/>
                <a:gd name="T49" fmla="*/ 24 h 221"/>
                <a:gd name="T50" fmla="*/ 0 w 415"/>
                <a:gd name="T51" fmla="*/ 108 h 221"/>
                <a:gd name="T52" fmla="*/ 20 w 415"/>
                <a:gd name="T53" fmla="*/ 174 h 221"/>
                <a:gd name="T54" fmla="*/ 121 w 415"/>
                <a:gd name="T55" fmla="*/ 209 h 221"/>
                <a:gd name="T56" fmla="*/ 160 w 415"/>
                <a:gd name="T57" fmla="*/ 191 h 221"/>
                <a:gd name="T58" fmla="*/ 174 w 415"/>
                <a:gd name="T59" fmla="*/ 203 h 221"/>
                <a:gd name="T60" fmla="*/ 178 w 415"/>
                <a:gd name="T61" fmla="*/ 203 h 221"/>
                <a:gd name="T62" fmla="*/ 178 w 415"/>
                <a:gd name="T63" fmla="*/ 202 h 221"/>
                <a:gd name="T64" fmla="*/ 178 w 415"/>
                <a:gd name="T65" fmla="*/ 201 h 221"/>
                <a:gd name="T66" fmla="*/ 188 w 415"/>
                <a:gd name="T67" fmla="*/ 139 h 221"/>
                <a:gd name="T68" fmla="*/ 188 w 415"/>
                <a:gd name="T69" fmla="*/ 138 h 221"/>
                <a:gd name="T70" fmla="*/ 188 w 415"/>
                <a:gd name="T71" fmla="*/ 136 h 221"/>
                <a:gd name="T72" fmla="*/ 186 w 415"/>
                <a:gd name="T73" fmla="*/ 136 h 221"/>
                <a:gd name="T74" fmla="*/ 186 w 415"/>
                <a:gd name="T75" fmla="*/ 136 h 221"/>
                <a:gd name="T76" fmla="*/ 185 w 415"/>
                <a:gd name="T77" fmla="*/ 136 h 221"/>
                <a:gd name="T78" fmla="*/ 125 w 415"/>
                <a:gd name="T79" fmla="*/ 153 h 221"/>
                <a:gd name="T80" fmla="*/ 124 w 415"/>
                <a:gd name="T81" fmla="*/ 153 h 221"/>
                <a:gd name="T82" fmla="*/ 123 w 415"/>
                <a:gd name="T83" fmla="*/ 154 h 221"/>
                <a:gd name="T84" fmla="*/ 123 w 415"/>
                <a:gd name="T85" fmla="*/ 157 h 221"/>
                <a:gd name="T86" fmla="*/ 124 w 415"/>
                <a:gd name="T87" fmla="*/ 158 h 221"/>
                <a:gd name="T88" fmla="*/ 137 w 415"/>
                <a:gd name="T89" fmla="*/ 170 h 221"/>
                <a:gd name="T90" fmla="*/ 115 w 415"/>
                <a:gd name="T91" fmla="*/ 179 h 221"/>
                <a:gd name="T92" fmla="*/ 45 w 415"/>
                <a:gd name="T93" fmla="*/ 156 h 221"/>
                <a:gd name="T94" fmla="*/ 44 w 415"/>
                <a:gd name="T95" fmla="*/ 156 h 221"/>
                <a:gd name="T96" fmla="*/ 30 w 415"/>
                <a:gd name="T97" fmla="*/ 108 h 221"/>
                <a:gd name="T98" fmla="*/ 54 w 415"/>
                <a:gd name="T99" fmla="*/ 48 h 221"/>
                <a:gd name="T100" fmla="*/ 109 w 415"/>
                <a:gd name="T101" fmla="*/ 34 h 221"/>
                <a:gd name="T102" fmla="*/ 111 w 415"/>
                <a:gd name="T103" fmla="*/ 34 h 221"/>
                <a:gd name="T104" fmla="*/ 197 w 415"/>
                <a:gd name="T105" fmla="*/ 122 h 221"/>
                <a:gd name="T106" fmla="*/ 274 w 415"/>
                <a:gd name="T107" fmla="*/ 202 h 221"/>
                <a:gd name="T108" fmla="*/ 321 w 415"/>
                <a:gd name="T109" fmla="*/ 213 h 221"/>
                <a:gd name="T110" fmla="*/ 355 w 415"/>
                <a:gd name="T111" fmla="*/ 207 h 221"/>
                <a:gd name="T112" fmla="*/ 415 w 415"/>
                <a:gd name="T113" fmla="*/ 108 h 221"/>
                <a:gd name="T114" fmla="*/ 380 w 415"/>
                <a:gd name="T115" fmla="*/ 2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221">
                  <a:moveTo>
                    <a:pt x="380" y="24"/>
                  </a:moveTo>
                  <a:cubicBezTo>
                    <a:pt x="350" y="1"/>
                    <a:pt x="311" y="1"/>
                    <a:pt x="297" y="4"/>
                  </a:cubicBezTo>
                  <a:cubicBezTo>
                    <a:pt x="295" y="4"/>
                    <a:pt x="295" y="4"/>
                    <a:pt x="295" y="4"/>
                  </a:cubicBezTo>
                  <a:cubicBezTo>
                    <a:pt x="279" y="8"/>
                    <a:pt x="253" y="15"/>
                    <a:pt x="222" y="53"/>
                  </a:cubicBezTo>
                  <a:cubicBezTo>
                    <a:pt x="222" y="53"/>
                    <a:pt x="222" y="53"/>
                    <a:pt x="221" y="53"/>
                  </a:cubicBezTo>
                  <a:cubicBezTo>
                    <a:pt x="221" y="54"/>
                    <a:pt x="221" y="54"/>
                    <a:pt x="221" y="54"/>
                  </a:cubicBezTo>
                  <a:cubicBezTo>
                    <a:pt x="221" y="54"/>
                    <a:pt x="221" y="55"/>
                    <a:pt x="221" y="55"/>
                  </a:cubicBezTo>
                  <a:cubicBezTo>
                    <a:pt x="221" y="56"/>
                    <a:pt x="221" y="56"/>
                    <a:pt x="221" y="57"/>
                  </a:cubicBezTo>
                  <a:cubicBezTo>
                    <a:pt x="222" y="58"/>
                    <a:pt x="222" y="58"/>
                    <a:pt x="222" y="58"/>
                  </a:cubicBezTo>
                  <a:cubicBezTo>
                    <a:pt x="225" y="64"/>
                    <a:pt x="230" y="72"/>
                    <a:pt x="234" y="80"/>
                  </a:cubicBezTo>
                  <a:cubicBezTo>
                    <a:pt x="234" y="80"/>
                    <a:pt x="234" y="80"/>
                    <a:pt x="235" y="80"/>
                  </a:cubicBezTo>
                  <a:cubicBezTo>
                    <a:pt x="235" y="81"/>
                    <a:pt x="236" y="82"/>
                    <a:pt x="237" y="82"/>
                  </a:cubicBezTo>
                  <a:cubicBezTo>
                    <a:pt x="238" y="82"/>
                    <a:pt x="238" y="82"/>
                    <a:pt x="239" y="81"/>
                  </a:cubicBezTo>
                  <a:cubicBezTo>
                    <a:pt x="239" y="81"/>
                    <a:pt x="239" y="81"/>
                    <a:pt x="239" y="80"/>
                  </a:cubicBezTo>
                  <a:cubicBezTo>
                    <a:pt x="266" y="43"/>
                    <a:pt x="288" y="37"/>
                    <a:pt x="302" y="34"/>
                  </a:cubicBezTo>
                  <a:cubicBezTo>
                    <a:pt x="304" y="34"/>
                    <a:pt x="304" y="34"/>
                    <a:pt x="304" y="34"/>
                  </a:cubicBezTo>
                  <a:cubicBezTo>
                    <a:pt x="311" y="32"/>
                    <a:pt x="340" y="32"/>
                    <a:pt x="361" y="48"/>
                  </a:cubicBezTo>
                  <a:cubicBezTo>
                    <a:pt x="377" y="61"/>
                    <a:pt x="385" y="81"/>
                    <a:pt x="385" y="108"/>
                  </a:cubicBezTo>
                  <a:cubicBezTo>
                    <a:pt x="385" y="154"/>
                    <a:pt x="363" y="172"/>
                    <a:pt x="344" y="179"/>
                  </a:cubicBezTo>
                  <a:cubicBezTo>
                    <a:pt x="315" y="189"/>
                    <a:pt x="288" y="175"/>
                    <a:pt x="288" y="175"/>
                  </a:cubicBezTo>
                  <a:cubicBezTo>
                    <a:pt x="286" y="174"/>
                    <a:pt x="286" y="174"/>
                    <a:pt x="286" y="174"/>
                  </a:cubicBezTo>
                  <a:cubicBezTo>
                    <a:pt x="271" y="167"/>
                    <a:pt x="247" y="153"/>
                    <a:pt x="225" y="108"/>
                  </a:cubicBezTo>
                  <a:cubicBezTo>
                    <a:pt x="180" y="18"/>
                    <a:pt x="142" y="10"/>
                    <a:pt x="118" y="4"/>
                  </a:cubicBezTo>
                  <a:cubicBezTo>
                    <a:pt x="116" y="4"/>
                    <a:pt x="116" y="4"/>
                    <a:pt x="116" y="4"/>
                  </a:cubicBezTo>
                  <a:cubicBezTo>
                    <a:pt x="105" y="1"/>
                    <a:pt x="66" y="0"/>
                    <a:pt x="35" y="24"/>
                  </a:cubicBezTo>
                  <a:cubicBezTo>
                    <a:pt x="19" y="37"/>
                    <a:pt x="0" y="62"/>
                    <a:pt x="0" y="108"/>
                  </a:cubicBezTo>
                  <a:cubicBezTo>
                    <a:pt x="0" y="136"/>
                    <a:pt x="5" y="155"/>
                    <a:pt x="20" y="174"/>
                  </a:cubicBezTo>
                  <a:cubicBezTo>
                    <a:pt x="23" y="179"/>
                    <a:pt x="57" y="221"/>
                    <a:pt x="121" y="209"/>
                  </a:cubicBezTo>
                  <a:cubicBezTo>
                    <a:pt x="131" y="207"/>
                    <a:pt x="145" y="202"/>
                    <a:pt x="160" y="191"/>
                  </a:cubicBezTo>
                  <a:cubicBezTo>
                    <a:pt x="174" y="203"/>
                    <a:pt x="174" y="203"/>
                    <a:pt x="174" y="203"/>
                  </a:cubicBezTo>
                  <a:cubicBezTo>
                    <a:pt x="175" y="204"/>
                    <a:pt x="177" y="204"/>
                    <a:pt x="178" y="203"/>
                  </a:cubicBezTo>
                  <a:cubicBezTo>
                    <a:pt x="178" y="203"/>
                    <a:pt x="178" y="202"/>
                    <a:pt x="178" y="202"/>
                  </a:cubicBezTo>
                  <a:cubicBezTo>
                    <a:pt x="178" y="201"/>
                    <a:pt x="178" y="201"/>
                    <a:pt x="178" y="201"/>
                  </a:cubicBezTo>
                  <a:cubicBezTo>
                    <a:pt x="188" y="139"/>
                    <a:pt x="188" y="139"/>
                    <a:pt x="188" y="139"/>
                  </a:cubicBezTo>
                  <a:cubicBezTo>
                    <a:pt x="188" y="138"/>
                    <a:pt x="188" y="138"/>
                    <a:pt x="188" y="138"/>
                  </a:cubicBezTo>
                  <a:cubicBezTo>
                    <a:pt x="188" y="137"/>
                    <a:pt x="188" y="137"/>
                    <a:pt x="188" y="136"/>
                  </a:cubicBezTo>
                  <a:cubicBezTo>
                    <a:pt x="187" y="136"/>
                    <a:pt x="187" y="136"/>
                    <a:pt x="186" y="136"/>
                  </a:cubicBezTo>
                  <a:cubicBezTo>
                    <a:pt x="186" y="136"/>
                    <a:pt x="186" y="136"/>
                    <a:pt x="186" y="136"/>
                  </a:cubicBezTo>
                  <a:cubicBezTo>
                    <a:pt x="185" y="136"/>
                    <a:pt x="185" y="136"/>
                    <a:pt x="185" y="136"/>
                  </a:cubicBezTo>
                  <a:cubicBezTo>
                    <a:pt x="125" y="153"/>
                    <a:pt x="125" y="153"/>
                    <a:pt x="125" y="153"/>
                  </a:cubicBezTo>
                  <a:cubicBezTo>
                    <a:pt x="124" y="153"/>
                    <a:pt x="124" y="153"/>
                    <a:pt x="124" y="153"/>
                  </a:cubicBezTo>
                  <a:cubicBezTo>
                    <a:pt x="123" y="153"/>
                    <a:pt x="123" y="153"/>
                    <a:pt x="123" y="154"/>
                  </a:cubicBezTo>
                  <a:cubicBezTo>
                    <a:pt x="122" y="155"/>
                    <a:pt x="122" y="156"/>
                    <a:pt x="123" y="157"/>
                  </a:cubicBezTo>
                  <a:cubicBezTo>
                    <a:pt x="124" y="158"/>
                    <a:pt x="124" y="158"/>
                    <a:pt x="124" y="158"/>
                  </a:cubicBezTo>
                  <a:cubicBezTo>
                    <a:pt x="137" y="170"/>
                    <a:pt x="137" y="170"/>
                    <a:pt x="137" y="170"/>
                  </a:cubicBezTo>
                  <a:cubicBezTo>
                    <a:pt x="128" y="175"/>
                    <a:pt x="121" y="178"/>
                    <a:pt x="115" y="179"/>
                  </a:cubicBezTo>
                  <a:cubicBezTo>
                    <a:pt x="69" y="188"/>
                    <a:pt x="46" y="157"/>
                    <a:pt x="45" y="156"/>
                  </a:cubicBezTo>
                  <a:cubicBezTo>
                    <a:pt x="44" y="156"/>
                    <a:pt x="44" y="156"/>
                    <a:pt x="44" y="156"/>
                  </a:cubicBezTo>
                  <a:cubicBezTo>
                    <a:pt x="34" y="142"/>
                    <a:pt x="30" y="130"/>
                    <a:pt x="30" y="108"/>
                  </a:cubicBezTo>
                  <a:cubicBezTo>
                    <a:pt x="30" y="81"/>
                    <a:pt x="38" y="61"/>
                    <a:pt x="54" y="48"/>
                  </a:cubicBezTo>
                  <a:cubicBezTo>
                    <a:pt x="74" y="32"/>
                    <a:pt x="102" y="32"/>
                    <a:pt x="109" y="34"/>
                  </a:cubicBezTo>
                  <a:cubicBezTo>
                    <a:pt x="111" y="34"/>
                    <a:pt x="111" y="34"/>
                    <a:pt x="111" y="34"/>
                  </a:cubicBezTo>
                  <a:cubicBezTo>
                    <a:pt x="131" y="39"/>
                    <a:pt x="159" y="45"/>
                    <a:pt x="197" y="122"/>
                  </a:cubicBezTo>
                  <a:cubicBezTo>
                    <a:pt x="217" y="162"/>
                    <a:pt x="242" y="188"/>
                    <a:pt x="274" y="202"/>
                  </a:cubicBezTo>
                  <a:cubicBezTo>
                    <a:pt x="278" y="204"/>
                    <a:pt x="297" y="213"/>
                    <a:pt x="321" y="213"/>
                  </a:cubicBezTo>
                  <a:cubicBezTo>
                    <a:pt x="332" y="213"/>
                    <a:pt x="343" y="211"/>
                    <a:pt x="355" y="207"/>
                  </a:cubicBezTo>
                  <a:cubicBezTo>
                    <a:pt x="373" y="200"/>
                    <a:pt x="415" y="177"/>
                    <a:pt x="415" y="108"/>
                  </a:cubicBezTo>
                  <a:cubicBezTo>
                    <a:pt x="415" y="62"/>
                    <a:pt x="396" y="37"/>
                    <a:pt x="380"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4" name="Freeform 657"/>
            <p:cNvSpPr>
              <a:spLocks/>
            </p:cNvSpPr>
            <p:nvPr/>
          </p:nvSpPr>
          <p:spPr bwMode="auto">
            <a:xfrm>
              <a:off x="1905082" y="2638725"/>
              <a:ext cx="85363" cy="286690"/>
            </a:xfrm>
            <a:custGeom>
              <a:avLst/>
              <a:gdLst>
                <a:gd name="T0" fmla="*/ 72 w 78"/>
                <a:gd name="T1" fmla="*/ 4 h 263"/>
                <a:gd name="T2" fmla="*/ 4 w 78"/>
                <a:gd name="T3" fmla="*/ 69 h 263"/>
                <a:gd name="T4" fmla="*/ 0 w 78"/>
                <a:gd name="T5" fmla="*/ 78 h 263"/>
                <a:gd name="T6" fmla="*/ 0 w 78"/>
                <a:gd name="T7" fmla="*/ 259 h 263"/>
                <a:gd name="T8" fmla="*/ 4 w 78"/>
                <a:gd name="T9" fmla="*/ 263 h 263"/>
                <a:gd name="T10" fmla="*/ 74 w 78"/>
                <a:gd name="T11" fmla="*/ 263 h 263"/>
                <a:gd name="T12" fmla="*/ 78 w 78"/>
                <a:gd name="T13" fmla="*/ 259 h 263"/>
                <a:gd name="T14" fmla="*/ 78 w 78"/>
                <a:gd name="T15" fmla="*/ 6 h 263"/>
                <a:gd name="T16" fmla="*/ 72 w 78"/>
                <a:gd name="T17" fmla="*/ 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63">
                  <a:moveTo>
                    <a:pt x="72" y="4"/>
                  </a:moveTo>
                  <a:cubicBezTo>
                    <a:pt x="4" y="69"/>
                    <a:pt x="4" y="69"/>
                    <a:pt x="4" y="69"/>
                  </a:cubicBezTo>
                  <a:cubicBezTo>
                    <a:pt x="2" y="71"/>
                    <a:pt x="0" y="73"/>
                    <a:pt x="0" y="78"/>
                  </a:cubicBezTo>
                  <a:cubicBezTo>
                    <a:pt x="0" y="259"/>
                    <a:pt x="0" y="259"/>
                    <a:pt x="0" y="259"/>
                  </a:cubicBezTo>
                  <a:cubicBezTo>
                    <a:pt x="0" y="261"/>
                    <a:pt x="2" y="263"/>
                    <a:pt x="4" y="263"/>
                  </a:cubicBezTo>
                  <a:cubicBezTo>
                    <a:pt x="74" y="263"/>
                    <a:pt x="74" y="263"/>
                    <a:pt x="74" y="263"/>
                  </a:cubicBezTo>
                  <a:cubicBezTo>
                    <a:pt x="76" y="263"/>
                    <a:pt x="78" y="261"/>
                    <a:pt x="78" y="259"/>
                  </a:cubicBezTo>
                  <a:cubicBezTo>
                    <a:pt x="78" y="6"/>
                    <a:pt x="78" y="6"/>
                    <a:pt x="78" y="6"/>
                  </a:cubicBezTo>
                  <a:cubicBezTo>
                    <a:pt x="78" y="4"/>
                    <a:pt x="76" y="0"/>
                    <a:pt x="7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5" name="Freeform 658"/>
            <p:cNvSpPr>
              <a:spLocks/>
            </p:cNvSpPr>
            <p:nvPr/>
          </p:nvSpPr>
          <p:spPr bwMode="auto">
            <a:xfrm>
              <a:off x="1694091" y="2730530"/>
              <a:ext cx="83752" cy="194885"/>
            </a:xfrm>
            <a:custGeom>
              <a:avLst/>
              <a:gdLst>
                <a:gd name="T0" fmla="*/ 72 w 78"/>
                <a:gd name="T1" fmla="*/ 4 h 179"/>
                <a:gd name="T2" fmla="*/ 4 w 78"/>
                <a:gd name="T3" fmla="*/ 69 h 179"/>
                <a:gd name="T4" fmla="*/ 0 w 78"/>
                <a:gd name="T5" fmla="*/ 78 h 179"/>
                <a:gd name="T6" fmla="*/ 0 w 78"/>
                <a:gd name="T7" fmla="*/ 175 h 179"/>
                <a:gd name="T8" fmla="*/ 4 w 78"/>
                <a:gd name="T9" fmla="*/ 179 h 179"/>
                <a:gd name="T10" fmla="*/ 74 w 78"/>
                <a:gd name="T11" fmla="*/ 179 h 179"/>
                <a:gd name="T12" fmla="*/ 78 w 78"/>
                <a:gd name="T13" fmla="*/ 175 h 179"/>
                <a:gd name="T14" fmla="*/ 78 w 78"/>
                <a:gd name="T15" fmla="*/ 6 h 179"/>
                <a:gd name="T16" fmla="*/ 72 w 78"/>
                <a:gd name="T17" fmla="*/ 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79">
                  <a:moveTo>
                    <a:pt x="72" y="4"/>
                  </a:moveTo>
                  <a:cubicBezTo>
                    <a:pt x="4" y="69"/>
                    <a:pt x="4" y="69"/>
                    <a:pt x="4" y="69"/>
                  </a:cubicBezTo>
                  <a:cubicBezTo>
                    <a:pt x="2" y="71"/>
                    <a:pt x="0" y="73"/>
                    <a:pt x="0" y="78"/>
                  </a:cubicBezTo>
                  <a:cubicBezTo>
                    <a:pt x="0" y="175"/>
                    <a:pt x="0" y="175"/>
                    <a:pt x="0" y="175"/>
                  </a:cubicBezTo>
                  <a:cubicBezTo>
                    <a:pt x="0" y="177"/>
                    <a:pt x="2" y="179"/>
                    <a:pt x="4" y="179"/>
                  </a:cubicBezTo>
                  <a:cubicBezTo>
                    <a:pt x="74" y="179"/>
                    <a:pt x="74" y="179"/>
                    <a:pt x="74" y="179"/>
                  </a:cubicBezTo>
                  <a:cubicBezTo>
                    <a:pt x="76" y="179"/>
                    <a:pt x="78" y="177"/>
                    <a:pt x="78" y="175"/>
                  </a:cubicBezTo>
                  <a:cubicBezTo>
                    <a:pt x="78" y="6"/>
                    <a:pt x="78" y="6"/>
                    <a:pt x="78" y="6"/>
                  </a:cubicBezTo>
                  <a:cubicBezTo>
                    <a:pt x="78" y="4"/>
                    <a:pt x="76" y="0"/>
                    <a:pt x="7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6" name="Freeform 659"/>
            <p:cNvSpPr>
              <a:spLocks/>
            </p:cNvSpPr>
            <p:nvPr/>
          </p:nvSpPr>
          <p:spPr bwMode="auto">
            <a:xfrm>
              <a:off x="1668321" y="2556584"/>
              <a:ext cx="349504" cy="228708"/>
            </a:xfrm>
            <a:custGeom>
              <a:avLst/>
              <a:gdLst>
                <a:gd name="T0" fmla="*/ 321 w 321"/>
                <a:gd name="T1" fmla="*/ 2 h 210"/>
                <a:gd name="T2" fmla="*/ 320 w 321"/>
                <a:gd name="T3" fmla="*/ 1 h 210"/>
                <a:gd name="T4" fmla="*/ 319 w 321"/>
                <a:gd name="T5" fmla="*/ 0 h 210"/>
                <a:gd name="T6" fmla="*/ 318 w 321"/>
                <a:gd name="T7" fmla="*/ 0 h 210"/>
                <a:gd name="T8" fmla="*/ 318 w 321"/>
                <a:gd name="T9" fmla="*/ 0 h 210"/>
                <a:gd name="T10" fmla="*/ 266 w 321"/>
                <a:gd name="T11" fmla="*/ 12 h 210"/>
                <a:gd name="T12" fmla="*/ 265 w 321"/>
                <a:gd name="T13" fmla="*/ 12 h 210"/>
                <a:gd name="T14" fmla="*/ 264 w 321"/>
                <a:gd name="T15" fmla="*/ 13 h 210"/>
                <a:gd name="T16" fmla="*/ 264 w 321"/>
                <a:gd name="T17" fmla="*/ 16 h 210"/>
                <a:gd name="T18" fmla="*/ 265 w 321"/>
                <a:gd name="T19" fmla="*/ 16 h 210"/>
                <a:gd name="T20" fmla="*/ 276 w 321"/>
                <a:gd name="T21" fmla="*/ 28 h 210"/>
                <a:gd name="T22" fmla="*/ 159 w 321"/>
                <a:gd name="T23" fmla="*/ 145 h 210"/>
                <a:gd name="T24" fmla="*/ 105 w 321"/>
                <a:gd name="T25" fmla="*/ 91 h 210"/>
                <a:gd name="T26" fmla="*/ 103 w 321"/>
                <a:gd name="T27" fmla="*/ 91 h 210"/>
                <a:gd name="T28" fmla="*/ 88 w 321"/>
                <a:gd name="T29" fmla="*/ 106 h 210"/>
                <a:gd name="T30" fmla="*/ 88 w 321"/>
                <a:gd name="T31" fmla="*/ 106 h 210"/>
                <a:gd name="T32" fmla="*/ 1 w 321"/>
                <a:gd name="T33" fmla="*/ 193 h 210"/>
                <a:gd name="T34" fmla="*/ 1 w 321"/>
                <a:gd name="T35" fmla="*/ 195 h 210"/>
                <a:gd name="T36" fmla="*/ 16 w 321"/>
                <a:gd name="T37" fmla="*/ 210 h 210"/>
                <a:gd name="T38" fmla="*/ 18 w 321"/>
                <a:gd name="T39" fmla="*/ 210 h 210"/>
                <a:gd name="T40" fmla="*/ 104 w 321"/>
                <a:gd name="T41" fmla="*/ 124 h 210"/>
                <a:gd name="T42" fmla="*/ 143 w 321"/>
                <a:gd name="T43" fmla="*/ 163 h 210"/>
                <a:gd name="T44" fmla="*/ 143 w 321"/>
                <a:gd name="T45" fmla="*/ 163 h 210"/>
                <a:gd name="T46" fmla="*/ 158 w 321"/>
                <a:gd name="T47" fmla="*/ 178 h 210"/>
                <a:gd name="T48" fmla="*/ 160 w 321"/>
                <a:gd name="T49" fmla="*/ 178 h 210"/>
                <a:gd name="T50" fmla="*/ 293 w 321"/>
                <a:gd name="T51" fmla="*/ 45 h 210"/>
                <a:gd name="T52" fmla="*/ 306 w 321"/>
                <a:gd name="T53" fmla="*/ 57 h 210"/>
                <a:gd name="T54" fmla="*/ 309 w 321"/>
                <a:gd name="T55" fmla="*/ 57 h 210"/>
                <a:gd name="T56" fmla="*/ 309 w 321"/>
                <a:gd name="T57" fmla="*/ 56 h 210"/>
                <a:gd name="T58" fmla="*/ 309 w 321"/>
                <a:gd name="T59" fmla="*/ 56 h 210"/>
                <a:gd name="T60" fmla="*/ 320 w 321"/>
                <a:gd name="T61" fmla="*/ 3 h 210"/>
                <a:gd name="T62" fmla="*/ 321 w 321"/>
                <a:gd name="T63" fmla="*/ 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1" h="210">
                  <a:moveTo>
                    <a:pt x="321" y="2"/>
                  </a:moveTo>
                  <a:cubicBezTo>
                    <a:pt x="321" y="2"/>
                    <a:pt x="320" y="1"/>
                    <a:pt x="320" y="1"/>
                  </a:cubicBezTo>
                  <a:cubicBezTo>
                    <a:pt x="320" y="1"/>
                    <a:pt x="319" y="0"/>
                    <a:pt x="319" y="0"/>
                  </a:cubicBezTo>
                  <a:cubicBezTo>
                    <a:pt x="318" y="0"/>
                    <a:pt x="318" y="0"/>
                    <a:pt x="318" y="0"/>
                  </a:cubicBezTo>
                  <a:cubicBezTo>
                    <a:pt x="318" y="0"/>
                    <a:pt x="318" y="0"/>
                    <a:pt x="318" y="0"/>
                  </a:cubicBezTo>
                  <a:cubicBezTo>
                    <a:pt x="266" y="12"/>
                    <a:pt x="266" y="12"/>
                    <a:pt x="266" y="12"/>
                  </a:cubicBezTo>
                  <a:cubicBezTo>
                    <a:pt x="265" y="12"/>
                    <a:pt x="265" y="12"/>
                    <a:pt x="265" y="12"/>
                  </a:cubicBezTo>
                  <a:cubicBezTo>
                    <a:pt x="265" y="12"/>
                    <a:pt x="264" y="12"/>
                    <a:pt x="264" y="13"/>
                  </a:cubicBezTo>
                  <a:cubicBezTo>
                    <a:pt x="263" y="13"/>
                    <a:pt x="263" y="15"/>
                    <a:pt x="264" y="16"/>
                  </a:cubicBezTo>
                  <a:cubicBezTo>
                    <a:pt x="265" y="16"/>
                    <a:pt x="265" y="16"/>
                    <a:pt x="265" y="16"/>
                  </a:cubicBezTo>
                  <a:cubicBezTo>
                    <a:pt x="276" y="28"/>
                    <a:pt x="276" y="28"/>
                    <a:pt x="276" y="28"/>
                  </a:cubicBezTo>
                  <a:cubicBezTo>
                    <a:pt x="159" y="145"/>
                    <a:pt x="159" y="145"/>
                    <a:pt x="159" y="145"/>
                  </a:cubicBezTo>
                  <a:cubicBezTo>
                    <a:pt x="105" y="91"/>
                    <a:pt x="105" y="91"/>
                    <a:pt x="105" y="91"/>
                  </a:cubicBezTo>
                  <a:cubicBezTo>
                    <a:pt x="104" y="90"/>
                    <a:pt x="103" y="90"/>
                    <a:pt x="103" y="91"/>
                  </a:cubicBezTo>
                  <a:cubicBezTo>
                    <a:pt x="88" y="106"/>
                    <a:pt x="88" y="106"/>
                    <a:pt x="88" y="106"/>
                  </a:cubicBezTo>
                  <a:cubicBezTo>
                    <a:pt x="88" y="106"/>
                    <a:pt x="88" y="106"/>
                    <a:pt x="88" y="106"/>
                  </a:cubicBezTo>
                  <a:cubicBezTo>
                    <a:pt x="1" y="193"/>
                    <a:pt x="1" y="193"/>
                    <a:pt x="1" y="193"/>
                  </a:cubicBezTo>
                  <a:cubicBezTo>
                    <a:pt x="0" y="193"/>
                    <a:pt x="0" y="194"/>
                    <a:pt x="1" y="195"/>
                  </a:cubicBezTo>
                  <a:cubicBezTo>
                    <a:pt x="16" y="210"/>
                    <a:pt x="16" y="210"/>
                    <a:pt x="16" y="210"/>
                  </a:cubicBezTo>
                  <a:cubicBezTo>
                    <a:pt x="16" y="210"/>
                    <a:pt x="17" y="210"/>
                    <a:pt x="18" y="210"/>
                  </a:cubicBezTo>
                  <a:cubicBezTo>
                    <a:pt x="104" y="124"/>
                    <a:pt x="104" y="124"/>
                    <a:pt x="104" y="124"/>
                  </a:cubicBezTo>
                  <a:cubicBezTo>
                    <a:pt x="143" y="163"/>
                    <a:pt x="143" y="163"/>
                    <a:pt x="143" y="163"/>
                  </a:cubicBezTo>
                  <a:cubicBezTo>
                    <a:pt x="143" y="163"/>
                    <a:pt x="143" y="163"/>
                    <a:pt x="143" y="163"/>
                  </a:cubicBezTo>
                  <a:cubicBezTo>
                    <a:pt x="158" y="178"/>
                    <a:pt x="158" y="178"/>
                    <a:pt x="158" y="178"/>
                  </a:cubicBezTo>
                  <a:cubicBezTo>
                    <a:pt x="158" y="179"/>
                    <a:pt x="159" y="179"/>
                    <a:pt x="160" y="178"/>
                  </a:cubicBezTo>
                  <a:cubicBezTo>
                    <a:pt x="293" y="45"/>
                    <a:pt x="293" y="45"/>
                    <a:pt x="293" y="45"/>
                  </a:cubicBezTo>
                  <a:cubicBezTo>
                    <a:pt x="306" y="57"/>
                    <a:pt x="306" y="57"/>
                    <a:pt x="306" y="57"/>
                  </a:cubicBezTo>
                  <a:cubicBezTo>
                    <a:pt x="307" y="58"/>
                    <a:pt x="308" y="58"/>
                    <a:pt x="309" y="57"/>
                  </a:cubicBezTo>
                  <a:cubicBezTo>
                    <a:pt x="309" y="57"/>
                    <a:pt x="309" y="56"/>
                    <a:pt x="309" y="56"/>
                  </a:cubicBezTo>
                  <a:cubicBezTo>
                    <a:pt x="309" y="56"/>
                    <a:pt x="309" y="56"/>
                    <a:pt x="309" y="56"/>
                  </a:cubicBezTo>
                  <a:cubicBezTo>
                    <a:pt x="320" y="3"/>
                    <a:pt x="320" y="3"/>
                    <a:pt x="320" y="3"/>
                  </a:cubicBezTo>
                  <a:lnTo>
                    <a:pt x="32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7" name="Freeform 660"/>
            <p:cNvSpPr>
              <a:spLocks/>
            </p:cNvSpPr>
            <p:nvPr/>
          </p:nvSpPr>
          <p:spPr bwMode="auto">
            <a:xfrm>
              <a:off x="1800392" y="2741805"/>
              <a:ext cx="83752" cy="183610"/>
            </a:xfrm>
            <a:custGeom>
              <a:avLst/>
              <a:gdLst>
                <a:gd name="T0" fmla="*/ 71 w 77"/>
                <a:gd name="T1" fmla="*/ 5 h 168"/>
                <a:gd name="T2" fmla="*/ 38 w 77"/>
                <a:gd name="T3" fmla="*/ 38 h 168"/>
                <a:gd name="T4" fmla="*/ 36 w 77"/>
                <a:gd name="T5" fmla="*/ 38 h 168"/>
                <a:gd name="T6" fmla="*/ 6 w 77"/>
                <a:gd name="T7" fmla="*/ 7 h 168"/>
                <a:gd name="T8" fmla="*/ 0 w 77"/>
                <a:gd name="T9" fmla="*/ 8 h 168"/>
                <a:gd name="T10" fmla="*/ 0 w 77"/>
                <a:gd name="T11" fmla="*/ 164 h 168"/>
                <a:gd name="T12" fmla="*/ 3 w 77"/>
                <a:gd name="T13" fmla="*/ 168 h 168"/>
                <a:gd name="T14" fmla="*/ 73 w 77"/>
                <a:gd name="T15" fmla="*/ 168 h 168"/>
                <a:gd name="T16" fmla="*/ 77 w 77"/>
                <a:gd name="T17" fmla="*/ 164 h 168"/>
                <a:gd name="T18" fmla="*/ 77 w 77"/>
                <a:gd name="T19" fmla="*/ 6 h 168"/>
                <a:gd name="T20" fmla="*/ 71 w 77"/>
                <a:gd name="T21" fmla="*/ 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68">
                  <a:moveTo>
                    <a:pt x="71" y="5"/>
                  </a:moveTo>
                  <a:cubicBezTo>
                    <a:pt x="38" y="38"/>
                    <a:pt x="38" y="38"/>
                    <a:pt x="38" y="38"/>
                  </a:cubicBezTo>
                  <a:cubicBezTo>
                    <a:pt x="37" y="38"/>
                    <a:pt x="36" y="38"/>
                    <a:pt x="36" y="38"/>
                  </a:cubicBezTo>
                  <a:cubicBezTo>
                    <a:pt x="6" y="7"/>
                    <a:pt x="6" y="7"/>
                    <a:pt x="6" y="7"/>
                  </a:cubicBezTo>
                  <a:cubicBezTo>
                    <a:pt x="1" y="2"/>
                    <a:pt x="0" y="6"/>
                    <a:pt x="0" y="8"/>
                  </a:cubicBezTo>
                  <a:cubicBezTo>
                    <a:pt x="0" y="164"/>
                    <a:pt x="0" y="164"/>
                    <a:pt x="0" y="164"/>
                  </a:cubicBezTo>
                  <a:cubicBezTo>
                    <a:pt x="0" y="166"/>
                    <a:pt x="1" y="168"/>
                    <a:pt x="3" y="168"/>
                  </a:cubicBezTo>
                  <a:cubicBezTo>
                    <a:pt x="73" y="168"/>
                    <a:pt x="73" y="168"/>
                    <a:pt x="73" y="168"/>
                  </a:cubicBezTo>
                  <a:cubicBezTo>
                    <a:pt x="75" y="168"/>
                    <a:pt x="77" y="166"/>
                    <a:pt x="77" y="164"/>
                  </a:cubicBezTo>
                  <a:cubicBezTo>
                    <a:pt x="77" y="6"/>
                    <a:pt x="77" y="6"/>
                    <a:pt x="77" y="6"/>
                  </a:cubicBezTo>
                  <a:cubicBezTo>
                    <a:pt x="77" y="4"/>
                    <a:pt x="75" y="0"/>
                    <a:pt x="71"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8" name="Freeform 661"/>
            <p:cNvSpPr>
              <a:spLocks noEditPoints="1"/>
            </p:cNvSpPr>
            <p:nvPr/>
          </p:nvSpPr>
          <p:spPr bwMode="auto">
            <a:xfrm>
              <a:off x="4076192" y="3358671"/>
              <a:ext cx="360778" cy="352725"/>
            </a:xfrm>
            <a:custGeom>
              <a:avLst/>
              <a:gdLst>
                <a:gd name="T0" fmla="*/ 247 w 331"/>
                <a:gd name="T1" fmla="*/ 58 h 324"/>
                <a:gd name="T2" fmla="*/ 84 w 331"/>
                <a:gd name="T3" fmla="*/ 58 h 324"/>
                <a:gd name="T4" fmla="*/ 34 w 331"/>
                <a:gd name="T5" fmla="*/ 213 h 324"/>
                <a:gd name="T6" fmla="*/ 117 w 331"/>
                <a:gd name="T7" fmla="*/ 324 h 324"/>
                <a:gd name="T8" fmla="*/ 214 w 331"/>
                <a:gd name="T9" fmla="*/ 323 h 324"/>
                <a:gd name="T10" fmla="*/ 298 w 331"/>
                <a:gd name="T11" fmla="*/ 213 h 324"/>
                <a:gd name="T12" fmla="*/ 235 w 331"/>
                <a:gd name="T13" fmla="*/ 87 h 324"/>
                <a:gd name="T14" fmla="*/ 175 w 331"/>
                <a:gd name="T15" fmla="*/ 145 h 324"/>
                <a:gd name="T16" fmla="*/ 235 w 331"/>
                <a:gd name="T17" fmla="*/ 87 h 324"/>
                <a:gd name="T18" fmla="*/ 145 w 331"/>
                <a:gd name="T19" fmla="*/ 237 h 324"/>
                <a:gd name="T20" fmla="*/ 186 w 331"/>
                <a:gd name="T21" fmla="*/ 237 h 324"/>
                <a:gd name="T22" fmla="*/ 97 w 331"/>
                <a:gd name="T23" fmla="*/ 76 h 324"/>
                <a:gd name="T24" fmla="*/ 155 w 331"/>
                <a:gd name="T25" fmla="*/ 155 h 324"/>
                <a:gd name="T26" fmla="*/ 97 w 331"/>
                <a:gd name="T27" fmla="*/ 76 h 324"/>
                <a:gd name="T28" fmla="*/ 87 w 331"/>
                <a:gd name="T29" fmla="*/ 214 h 324"/>
                <a:gd name="T30" fmla="*/ 117 w 331"/>
                <a:gd name="T31" fmla="*/ 168 h 324"/>
                <a:gd name="T32" fmla="*/ 182 w 331"/>
                <a:gd name="T33" fmla="*/ 175 h 324"/>
                <a:gd name="T34" fmla="*/ 276 w 331"/>
                <a:gd name="T35" fmla="*/ 206 h 324"/>
                <a:gd name="T36" fmla="*/ 182 w 331"/>
                <a:gd name="T37" fmla="*/ 175 h 324"/>
                <a:gd name="T38" fmla="*/ 229 w 331"/>
                <a:gd name="T39" fmla="*/ 59 h 324"/>
                <a:gd name="T40" fmla="*/ 102 w 331"/>
                <a:gd name="T41" fmla="*/ 59 h 324"/>
                <a:gd name="T42" fmla="*/ 18 w 331"/>
                <a:gd name="T43" fmla="*/ 145 h 324"/>
                <a:gd name="T44" fmla="*/ 79 w 331"/>
                <a:gd name="T45" fmla="*/ 87 h 324"/>
                <a:gd name="T46" fmla="*/ 41 w 331"/>
                <a:gd name="T47" fmla="*/ 196 h 324"/>
                <a:gd name="T48" fmla="*/ 48 w 331"/>
                <a:gd name="T49" fmla="*/ 237 h 324"/>
                <a:gd name="T50" fmla="*/ 87 w 331"/>
                <a:gd name="T51" fmla="*/ 231 h 324"/>
                <a:gd name="T52" fmla="*/ 128 w 331"/>
                <a:gd name="T53" fmla="*/ 237 h 324"/>
                <a:gd name="T54" fmla="*/ 117 w 331"/>
                <a:gd name="T55" fmla="*/ 306 h 324"/>
                <a:gd name="T56" fmla="*/ 283 w 331"/>
                <a:gd name="T57" fmla="*/ 237 h 324"/>
                <a:gd name="T58" fmla="*/ 180 w 331"/>
                <a:gd name="T59" fmla="*/ 297 h 324"/>
                <a:gd name="T60" fmla="*/ 202 w 331"/>
                <a:gd name="T61" fmla="*/ 221 h 324"/>
                <a:gd name="T62" fmla="*/ 282 w 331"/>
                <a:gd name="T63" fmla="*/ 223 h 324"/>
                <a:gd name="T64" fmla="*/ 225 w 331"/>
                <a:gd name="T65" fmla="*/ 150 h 324"/>
                <a:gd name="T66" fmla="*/ 252 w 331"/>
                <a:gd name="T67" fmla="*/ 76 h 324"/>
                <a:gd name="T68" fmla="*/ 291 w 331"/>
                <a:gd name="T69" fmla="*/ 1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1" h="324">
                  <a:moveTo>
                    <a:pt x="331" y="145"/>
                  </a:moveTo>
                  <a:cubicBezTo>
                    <a:pt x="331" y="98"/>
                    <a:pt x="294" y="60"/>
                    <a:pt x="247" y="58"/>
                  </a:cubicBezTo>
                  <a:cubicBezTo>
                    <a:pt x="236" y="24"/>
                    <a:pt x="203" y="0"/>
                    <a:pt x="166" y="0"/>
                  </a:cubicBezTo>
                  <a:cubicBezTo>
                    <a:pt x="128" y="0"/>
                    <a:pt x="96" y="24"/>
                    <a:pt x="84" y="58"/>
                  </a:cubicBezTo>
                  <a:cubicBezTo>
                    <a:pt x="38" y="60"/>
                    <a:pt x="0" y="98"/>
                    <a:pt x="0" y="145"/>
                  </a:cubicBezTo>
                  <a:cubicBezTo>
                    <a:pt x="0" y="172"/>
                    <a:pt x="14" y="197"/>
                    <a:pt x="34" y="213"/>
                  </a:cubicBezTo>
                  <a:cubicBezTo>
                    <a:pt x="32" y="221"/>
                    <a:pt x="30" y="229"/>
                    <a:pt x="30" y="237"/>
                  </a:cubicBezTo>
                  <a:cubicBezTo>
                    <a:pt x="30" y="285"/>
                    <a:pt x="69" y="324"/>
                    <a:pt x="117" y="324"/>
                  </a:cubicBezTo>
                  <a:cubicBezTo>
                    <a:pt x="135" y="324"/>
                    <a:pt x="152" y="318"/>
                    <a:pt x="166" y="309"/>
                  </a:cubicBezTo>
                  <a:cubicBezTo>
                    <a:pt x="180" y="318"/>
                    <a:pt x="196" y="323"/>
                    <a:pt x="214" y="323"/>
                  </a:cubicBezTo>
                  <a:cubicBezTo>
                    <a:pt x="262" y="323"/>
                    <a:pt x="301" y="284"/>
                    <a:pt x="301" y="237"/>
                  </a:cubicBezTo>
                  <a:cubicBezTo>
                    <a:pt x="301" y="228"/>
                    <a:pt x="300" y="220"/>
                    <a:pt x="298" y="213"/>
                  </a:cubicBezTo>
                  <a:cubicBezTo>
                    <a:pt x="318" y="197"/>
                    <a:pt x="331" y="172"/>
                    <a:pt x="331" y="145"/>
                  </a:cubicBezTo>
                  <a:moveTo>
                    <a:pt x="235" y="87"/>
                  </a:moveTo>
                  <a:cubicBezTo>
                    <a:pt x="235" y="122"/>
                    <a:pt x="209" y="150"/>
                    <a:pt x="176" y="155"/>
                  </a:cubicBezTo>
                  <a:cubicBezTo>
                    <a:pt x="175" y="152"/>
                    <a:pt x="175" y="148"/>
                    <a:pt x="175" y="145"/>
                  </a:cubicBezTo>
                  <a:cubicBezTo>
                    <a:pt x="175" y="110"/>
                    <a:pt x="201" y="81"/>
                    <a:pt x="234" y="76"/>
                  </a:cubicBezTo>
                  <a:cubicBezTo>
                    <a:pt x="235" y="80"/>
                    <a:pt x="235" y="83"/>
                    <a:pt x="235" y="87"/>
                  </a:cubicBezTo>
                  <a:moveTo>
                    <a:pt x="166" y="286"/>
                  </a:moveTo>
                  <a:cubicBezTo>
                    <a:pt x="153" y="274"/>
                    <a:pt x="145" y="256"/>
                    <a:pt x="145" y="237"/>
                  </a:cubicBezTo>
                  <a:cubicBezTo>
                    <a:pt x="145" y="217"/>
                    <a:pt x="153" y="200"/>
                    <a:pt x="165" y="187"/>
                  </a:cubicBezTo>
                  <a:cubicBezTo>
                    <a:pt x="178" y="200"/>
                    <a:pt x="186" y="218"/>
                    <a:pt x="186" y="237"/>
                  </a:cubicBezTo>
                  <a:cubicBezTo>
                    <a:pt x="186" y="256"/>
                    <a:pt x="179" y="274"/>
                    <a:pt x="166" y="286"/>
                  </a:cubicBezTo>
                  <a:moveTo>
                    <a:pt x="97" y="76"/>
                  </a:moveTo>
                  <a:cubicBezTo>
                    <a:pt x="131" y="81"/>
                    <a:pt x="156" y="110"/>
                    <a:pt x="156" y="145"/>
                  </a:cubicBezTo>
                  <a:cubicBezTo>
                    <a:pt x="156" y="148"/>
                    <a:pt x="156" y="152"/>
                    <a:pt x="155" y="155"/>
                  </a:cubicBezTo>
                  <a:cubicBezTo>
                    <a:pt x="122" y="150"/>
                    <a:pt x="96" y="122"/>
                    <a:pt x="96" y="87"/>
                  </a:cubicBezTo>
                  <a:cubicBezTo>
                    <a:pt x="96" y="83"/>
                    <a:pt x="97" y="80"/>
                    <a:pt x="97" y="76"/>
                  </a:cubicBezTo>
                  <a:moveTo>
                    <a:pt x="149" y="176"/>
                  </a:moveTo>
                  <a:cubicBezTo>
                    <a:pt x="138" y="198"/>
                    <a:pt x="114" y="214"/>
                    <a:pt x="87" y="214"/>
                  </a:cubicBezTo>
                  <a:cubicBezTo>
                    <a:pt x="76" y="214"/>
                    <a:pt x="65" y="211"/>
                    <a:pt x="55" y="206"/>
                  </a:cubicBezTo>
                  <a:cubicBezTo>
                    <a:pt x="67" y="183"/>
                    <a:pt x="90" y="168"/>
                    <a:pt x="117" y="168"/>
                  </a:cubicBezTo>
                  <a:cubicBezTo>
                    <a:pt x="129" y="168"/>
                    <a:pt x="139" y="171"/>
                    <a:pt x="149" y="176"/>
                  </a:cubicBezTo>
                  <a:moveTo>
                    <a:pt x="182" y="175"/>
                  </a:moveTo>
                  <a:cubicBezTo>
                    <a:pt x="192" y="170"/>
                    <a:pt x="203" y="167"/>
                    <a:pt x="214" y="167"/>
                  </a:cubicBezTo>
                  <a:cubicBezTo>
                    <a:pt x="241" y="167"/>
                    <a:pt x="265" y="183"/>
                    <a:pt x="276" y="206"/>
                  </a:cubicBezTo>
                  <a:cubicBezTo>
                    <a:pt x="267" y="211"/>
                    <a:pt x="256" y="214"/>
                    <a:pt x="244" y="214"/>
                  </a:cubicBezTo>
                  <a:cubicBezTo>
                    <a:pt x="217" y="214"/>
                    <a:pt x="194" y="198"/>
                    <a:pt x="182" y="175"/>
                  </a:cubicBezTo>
                  <a:moveTo>
                    <a:pt x="166" y="18"/>
                  </a:moveTo>
                  <a:cubicBezTo>
                    <a:pt x="194" y="18"/>
                    <a:pt x="218" y="35"/>
                    <a:pt x="229" y="59"/>
                  </a:cubicBezTo>
                  <a:cubicBezTo>
                    <a:pt x="201" y="64"/>
                    <a:pt x="178" y="83"/>
                    <a:pt x="166" y="108"/>
                  </a:cubicBezTo>
                  <a:cubicBezTo>
                    <a:pt x="154" y="83"/>
                    <a:pt x="130" y="64"/>
                    <a:pt x="102" y="59"/>
                  </a:cubicBezTo>
                  <a:cubicBezTo>
                    <a:pt x="113" y="35"/>
                    <a:pt x="137" y="18"/>
                    <a:pt x="166" y="18"/>
                  </a:cubicBezTo>
                  <a:moveTo>
                    <a:pt x="18" y="145"/>
                  </a:moveTo>
                  <a:cubicBezTo>
                    <a:pt x="18" y="109"/>
                    <a:pt x="45" y="80"/>
                    <a:pt x="80" y="76"/>
                  </a:cubicBezTo>
                  <a:cubicBezTo>
                    <a:pt x="79" y="79"/>
                    <a:pt x="79" y="83"/>
                    <a:pt x="79" y="87"/>
                  </a:cubicBezTo>
                  <a:cubicBezTo>
                    <a:pt x="79" y="112"/>
                    <a:pt x="90" y="135"/>
                    <a:pt x="107" y="151"/>
                  </a:cubicBezTo>
                  <a:cubicBezTo>
                    <a:pt x="79" y="154"/>
                    <a:pt x="54" y="172"/>
                    <a:pt x="41" y="196"/>
                  </a:cubicBezTo>
                  <a:cubicBezTo>
                    <a:pt x="27" y="183"/>
                    <a:pt x="18" y="165"/>
                    <a:pt x="18" y="145"/>
                  </a:cubicBezTo>
                  <a:moveTo>
                    <a:pt x="48" y="237"/>
                  </a:moveTo>
                  <a:cubicBezTo>
                    <a:pt x="48" y="232"/>
                    <a:pt x="48" y="227"/>
                    <a:pt x="49" y="223"/>
                  </a:cubicBezTo>
                  <a:cubicBezTo>
                    <a:pt x="61" y="228"/>
                    <a:pt x="74" y="231"/>
                    <a:pt x="87" y="231"/>
                  </a:cubicBezTo>
                  <a:cubicBezTo>
                    <a:pt x="102" y="231"/>
                    <a:pt x="117" y="227"/>
                    <a:pt x="129" y="221"/>
                  </a:cubicBezTo>
                  <a:cubicBezTo>
                    <a:pt x="128" y="226"/>
                    <a:pt x="128" y="231"/>
                    <a:pt x="128" y="237"/>
                  </a:cubicBezTo>
                  <a:cubicBezTo>
                    <a:pt x="128" y="260"/>
                    <a:pt x="137" y="281"/>
                    <a:pt x="152" y="297"/>
                  </a:cubicBezTo>
                  <a:cubicBezTo>
                    <a:pt x="142" y="303"/>
                    <a:pt x="130" y="306"/>
                    <a:pt x="117" y="306"/>
                  </a:cubicBezTo>
                  <a:cubicBezTo>
                    <a:pt x="79" y="306"/>
                    <a:pt x="48" y="275"/>
                    <a:pt x="48" y="237"/>
                  </a:cubicBezTo>
                  <a:moveTo>
                    <a:pt x="283" y="237"/>
                  </a:moveTo>
                  <a:cubicBezTo>
                    <a:pt x="283" y="275"/>
                    <a:pt x="252" y="306"/>
                    <a:pt x="214" y="306"/>
                  </a:cubicBezTo>
                  <a:cubicBezTo>
                    <a:pt x="202" y="306"/>
                    <a:pt x="190" y="302"/>
                    <a:pt x="180" y="297"/>
                  </a:cubicBezTo>
                  <a:cubicBezTo>
                    <a:pt x="195" y="281"/>
                    <a:pt x="204" y="260"/>
                    <a:pt x="204" y="237"/>
                  </a:cubicBezTo>
                  <a:cubicBezTo>
                    <a:pt x="204" y="231"/>
                    <a:pt x="203" y="226"/>
                    <a:pt x="202" y="221"/>
                  </a:cubicBezTo>
                  <a:cubicBezTo>
                    <a:pt x="215" y="227"/>
                    <a:pt x="229" y="231"/>
                    <a:pt x="244" y="231"/>
                  </a:cubicBezTo>
                  <a:cubicBezTo>
                    <a:pt x="258" y="231"/>
                    <a:pt x="271" y="228"/>
                    <a:pt x="282" y="223"/>
                  </a:cubicBezTo>
                  <a:cubicBezTo>
                    <a:pt x="283" y="227"/>
                    <a:pt x="283" y="232"/>
                    <a:pt x="283" y="237"/>
                  </a:cubicBezTo>
                  <a:moveTo>
                    <a:pt x="225" y="150"/>
                  </a:moveTo>
                  <a:cubicBezTo>
                    <a:pt x="242" y="135"/>
                    <a:pt x="252" y="112"/>
                    <a:pt x="252" y="87"/>
                  </a:cubicBezTo>
                  <a:cubicBezTo>
                    <a:pt x="252" y="83"/>
                    <a:pt x="252" y="79"/>
                    <a:pt x="252" y="76"/>
                  </a:cubicBezTo>
                  <a:cubicBezTo>
                    <a:pt x="286" y="80"/>
                    <a:pt x="314" y="109"/>
                    <a:pt x="314" y="145"/>
                  </a:cubicBezTo>
                  <a:cubicBezTo>
                    <a:pt x="314" y="165"/>
                    <a:pt x="305" y="183"/>
                    <a:pt x="291" y="196"/>
                  </a:cubicBezTo>
                  <a:cubicBezTo>
                    <a:pt x="278" y="171"/>
                    <a:pt x="253" y="154"/>
                    <a:pt x="225" y="1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9" name="Freeform 662"/>
            <p:cNvSpPr>
              <a:spLocks/>
            </p:cNvSpPr>
            <p:nvPr/>
          </p:nvSpPr>
          <p:spPr bwMode="auto">
            <a:xfrm>
              <a:off x="4013378" y="2762743"/>
              <a:ext cx="114354" cy="75699"/>
            </a:xfrm>
            <a:custGeom>
              <a:avLst/>
              <a:gdLst>
                <a:gd name="T0" fmla="*/ 2 w 105"/>
                <a:gd name="T1" fmla="*/ 70 h 70"/>
                <a:gd name="T2" fmla="*/ 3 w 105"/>
                <a:gd name="T3" fmla="*/ 70 h 70"/>
                <a:gd name="T4" fmla="*/ 103 w 105"/>
                <a:gd name="T5" fmla="*/ 70 h 70"/>
                <a:gd name="T6" fmla="*/ 105 w 105"/>
                <a:gd name="T7" fmla="*/ 67 h 70"/>
                <a:gd name="T8" fmla="*/ 104 w 105"/>
                <a:gd name="T9" fmla="*/ 66 h 70"/>
                <a:gd name="T10" fmla="*/ 104 w 105"/>
                <a:gd name="T11" fmla="*/ 66 h 70"/>
                <a:gd name="T12" fmla="*/ 54 w 105"/>
                <a:gd name="T13" fmla="*/ 1 h 70"/>
                <a:gd name="T14" fmla="*/ 54 w 105"/>
                <a:gd name="T15" fmla="*/ 1 h 70"/>
                <a:gd name="T16" fmla="*/ 52 w 105"/>
                <a:gd name="T17" fmla="*/ 0 h 70"/>
                <a:gd name="T18" fmla="*/ 51 w 105"/>
                <a:gd name="T19" fmla="*/ 0 h 70"/>
                <a:gd name="T20" fmla="*/ 50 w 105"/>
                <a:gd name="T21" fmla="*/ 1 h 70"/>
                <a:gd name="T22" fmla="*/ 50 w 105"/>
                <a:gd name="T23" fmla="*/ 1 h 70"/>
                <a:gd name="T24" fmla="*/ 1 w 105"/>
                <a:gd name="T25" fmla="*/ 65 h 70"/>
                <a:gd name="T26" fmla="*/ 0 w 105"/>
                <a:gd name="T27" fmla="*/ 66 h 70"/>
                <a:gd name="T28" fmla="*/ 0 w 105"/>
                <a:gd name="T29" fmla="*/ 67 h 70"/>
                <a:gd name="T30" fmla="*/ 2 w 105"/>
                <a:gd name="T3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70">
                  <a:moveTo>
                    <a:pt x="2" y="70"/>
                  </a:moveTo>
                  <a:cubicBezTo>
                    <a:pt x="3" y="70"/>
                    <a:pt x="3" y="70"/>
                    <a:pt x="3" y="70"/>
                  </a:cubicBezTo>
                  <a:cubicBezTo>
                    <a:pt x="103" y="70"/>
                    <a:pt x="103" y="70"/>
                    <a:pt x="103" y="70"/>
                  </a:cubicBezTo>
                  <a:cubicBezTo>
                    <a:pt x="104" y="70"/>
                    <a:pt x="105" y="69"/>
                    <a:pt x="105" y="67"/>
                  </a:cubicBezTo>
                  <a:cubicBezTo>
                    <a:pt x="105" y="67"/>
                    <a:pt x="105" y="66"/>
                    <a:pt x="104" y="66"/>
                  </a:cubicBezTo>
                  <a:cubicBezTo>
                    <a:pt x="104" y="66"/>
                    <a:pt x="104" y="66"/>
                    <a:pt x="104" y="66"/>
                  </a:cubicBezTo>
                  <a:cubicBezTo>
                    <a:pt x="54" y="1"/>
                    <a:pt x="54" y="1"/>
                    <a:pt x="54" y="1"/>
                  </a:cubicBezTo>
                  <a:cubicBezTo>
                    <a:pt x="54" y="1"/>
                    <a:pt x="54" y="1"/>
                    <a:pt x="54" y="1"/>
                  </a:cubicBezTo>
                  <a:cubicBezTo>
                    <a:pt x="53" y="0"/>
                    <a:pt x="53" y="0"/>
                    <a:pt x="52" y="0"/>
                  </a:cubicBezTo>
                  <a:cubicBezTo>
                    <a:pt x="51" y="0"/>
                    <a:pt x="51" y="0"/>
                    <a:pt x="51" y="0"/>
                  </a:cubicBezTo>
                  <a:cubicBezTo>
                    <a:pt x="50" y="1"/>
                    <a:pt x="50" y="1"/>
                    <a:pt x="50" y="1"/>
                  </a:cubicBezTo>
                  <a:cubicBezTo>
                    <a:pt x="50" y="1"/>
                    <a:pt x="50" y="1"/>
                    <a:pt x="50" y="1"/>
                  </a:cubicBezTo>
                  <a:cubicBezTo>
                    <a:pt x="1" y="65"/>
                    <a:pt x="1" y="65"/>
                    <a:pt x="1" y="65"/>
                  </a:cubicBezTo>
                  <a:cubicBezTo>
                    <a:pt x="0" y="66"/>
                    <a:pt x="0" y="66"/>
                    <a:pt x="0" y="66"/>
                  </a:cubicBezTo>
                  <a:cubicBezTo>
                    <a:pt x="0" y="66"/>
                    <a:pt x="0" y="67"/>
                    <a:pt x="0" y="67"/>
                  </a:cubicBezTo>
                  <a:cubicBezTo>
                    <a:pt x="0" y="69"/>
                    <a:pt x="1" y="70"/>
                    <a:pt x="2" y="7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0" name="Freeform 663"/>
            <p:cNvSpPr>
              <a:spLocks/>
            </p:cNvSpPr>
            <p:nvPr/>
          </p:nvSpPr>
          <p:spPr bwMode="auto">
            <a:xfrm>
              <a:off x="4011768" y="2849716"/>
              <a:ext cx="115964" cy="90195"/>
            </a:xfrm>
            <a:custGeom>
              <a:avLst/>
              <a:gdLst>
                <a:gd name="T0" fmla="*/ 103 w 106"/>
                <a:gd name="T1" fmla="*/ 0 h 83"/>
                <a:gd name="T2" fmla="*/ 3 w 106"/>
                <a:gd name="T3" fmla="*/ 0 h 83"/>
                <a:gd name="T4" fmla="*/ 0 w 106"/>
                <a:gd name="T5" fmla="*/ 2 h 83"/>
                <a:gd name="T6" fmla="*/ 0 w 106"/>
                <a:gd name="T7" fmla="*/ 81 h 83"/>
                <a:gd name="T8" fmla="*/ 3 w 106"/>
                <a:gd name="T9" fmla="*/ 83 h 83"/>
                <a:gd name="T10" fmla="*/ 35 w 106"/>
                <a:gd name="T11" fmla="*/ 83 h 83"/>
                <a:gd name="T12" fmla="*/ 35 w 106"/>
                <a:gd name="T13" fmla="*/ 34 h 83"/>
                <a:gd name="T14" fmla="*/ 38 w 106"/>
                <a:gd name="T15" fmla="*/ 31 h 83"/>
                <a:gd name="T16" fmla="*/ 68 w 106"/>
                <a:gd name="T17" fmla="*/ 31 h 83"/>
                <a:gd name="T18" fmla="*/ 70 w 106"/>
                <a:gd name="T19" fmla="*/ 34 h 83"/>
                <a:gd name="T20" fmla="*/ 70 w 106"/>
                <a:gd name="T21" fmla="*/ 83 h 83"/>
                <a:gd name="T22" fmla="*/ 103 w 106"/>
                <a:gd name="T23" fmla="*/ 83 h 83"/>
                <a:gd name="T24" fmla="*/ 106 w 106"/>
                <a:gd name="T25" fmla="*/ 81 h 83"/>
                <a:gd name="T26" fmla="*/ 106 w 106"/>
                <a:gd name="T27" fmla="*/ 2 h 83"/>
                <a:gd name="T28" fmla="*/ 103 w 106"/>
                <a:gd name="T2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83">
                  <a:moveTo>
                    <a:pt x="103" y="0"/>
                  </a:moveTo>
                  <a:cubicBezTo>
                    <a:pt x="3" y="0"/>
                    <a:pt x="3" y="0"/>
                    <a:pt x="3" y="0"/>
                  </a:cubicBezTo>
                  <a:cubicBezTo>
                    <a:pt x="2" y="0"/>
                    <a:pt x="0" y="1"/>
                    <a:pt x="0" y="2"/>
                  </a:cubicBezTo>
                  <a:cubicBezTo>
                    <a:pt x="0" y="81"/>
                    <a:pt x="0" y="81"/>
                    <a:pt x="0" y="81"/>
                  </a:cubicBezTo>
                  <a:cubicBezTo>
                    <a:pt x="0" y="82"/>
                    <a:pt x="2" y="83"/>
                    <a:pt x="3" y="83"/>
                  </a:cubicBezTo>
                  <a:cubicBezTo>
                    <a:pt x="35" y="83"/>
                    <a:pt x="35" y="83"/>
                    <a:pt x="35" y="83"/>
                  </a:cubicBezTo>
                  <a:cubicBezTo>
                    <a:pt x="35" y="34"/>
                    <a:pt x="35" y="34"/>
                    <a:pt x="35" y="34"/>
                  </a:cubicBezTo>
                  <a:cubicBezTo>
                    <a:pt x="35" y="33"/>
                    <a:pt x="36" y="31"/>
                    <a:pt x="38" y="31"/>
                  </a:cubicBezTo>
                  <a:cubicBezTo>
                    <a:pt x="68" y="31"/>
                    <a:pt x="68" y="31"/>
                    <a:pt x="68" y="31"/>
                  </a:cubicBezTo>
                  <a:cubicBezTo>
                    <a:pt x="69" y="31"/>
                    <a:pt x="70" y="33"/>
                    <a:pt x="70" y="34"/>
                  </a:cubicBezTo>
                  <a:cubicBezTo>
                    <a:pt x="70" y="83"/>
                    <a:pt x="70" y="83"/>
                    <a:pt x="70" y="83"/>
                  </a:cubicBezTo>
                  <a:cubicBezTo>
                    <a:pt x="103" y="83"/>
                    <a:pt x="103" y="83"/>
                    <a:pt x="103" y="83"/>
                  </a:cubicBezTo>
                  <a:cubicBezTo>
                    <a:pt x="105" y="83"/>
                    <a:pt x="106" y="82"/>
                    <a:pt x="106" y="81"/>
                  </a:cubicBezTo>
                  <a:cubicBezTo>
                    <a:pt x="106" y="2"/>
                    <a:pt x="106" y="2"/>
                    <a:pt x="106" y="2"/>
                  </a:cubicBezTo>
                  <a:cubicBezTo>
                    <a:pt x="106" y="1"/>
                    <a:pt x="105" y="0"/>
                    <a:pt x="1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1" name="Freeform 664"/>
            <p:cNvSpPr>
              <a:spLocks noEditPoints="1"/>
            </p:cNvSpPr>
            <p:nvPr/>
          </p:nvSpPr>
          <p:spPr bwMode="auto">
            <a:xfrm>
              <a:off x="4390262" y="2825557"/>
              <a:ext cx="112743" cy="114354"/>
            </a:xfrm>
            <a:custGeom>
              <a:avLst/>
              <a:gdLst>
                <a:gd name="T0" fmla="*/ 102 w 104"/>
                <a:gd name="T1" fmla="*/ 0 h 105"/>
                <a:gd name="T2" fmla="*/ 3 w 104"/>
                <a:gd name="T3" fmla="*/ 0 h 105"/>
                <a:gd name="T4" fmla="*/ 0 w 104"/>
                <a:gd name="T5" fmla="*/ 3 h 105"/>
                <a:gd name="T6" fmla="*/ 0 w 104"/>
                <a:gd name="T7" fmla="*/ 103 h 105"/>
                <a:gd name="T8" fmla="*/ 3 w 104"/>
                <a:gd name="T9" fmla="*/ 105 h 105"/>
                <a:gd name="T10" fmla="*/ 102 w 104"/>
                <a:gd name="T11" fmla="*/ 105 h 105"/>
                <a:gd name="T12" fmla="*/ 104 w 104"/>
                <a:gd name="T13" fmla="*/ 103 h 105"/>
                <a:gd name="T14" fmla="*/ 104 w 104"/>
                <a:gd name="T15" fmla="*/ 3 h 105"/>
                <a:gd name="T16" fmla="*/ 102 w 104"/>
                <a:gd name="T17" fmla="*/ 0 h 105"/>
                <a:gd name="T18" fmla="*/ 48 w 104"/>
                <a:gd name="T19" fmla="*/ 66 h 105"/>
                <a:gd name="T20" fmla="*/ 45 w 104"/>
                <a:gd name="T21" fmla="*/ 68 h 105"/>
                <a:gd name="T22" fmla="*/ 16 w 104"/>
                <a:gd name="T23" fmla="*/ 68 h 105"/>
                <a:gd name="T24" fmla="*/ 13 w 104"/>
                <a:gd name="T25" fmla="*/ 66 h 105"/>
                <a:gd name="T26" fmla="*/ 13 w 104"/>
                <a:gd name="T27" fmla="*/ 48 h 105"/>
                <a:gd name="T28" fmla="*/ 16 w 104"/>
                <a:gd name="T29" fmla="*/ 45 h 105"/>
                <a:gd name="T30" fmla="*/ 45 w 104"/>
                <a:gd name="T31" fmla="*/ 45 h 105"/>
                <a:gd name="T32" fmla="*/ 48 w 104"/>
                <a:gd name="T33" fmla="*/ 48 h 105"/>
                <a:gd name="T34" fmla="*/ 48 w 104"/>
                <a:gd name="T35" fmla="*/ 66 h 105"/>
                <a:gd name="T36" fmla="*/ 48 w 104"/>
                <a:gd name="T37" fmla="*/ 32 h 105"/>
                <a:gd name="T38" fmla="*/ 45 w 104"/>
                <a:gd name="T39" fmla="*/ 35 h 105"/>
                <a:gd name="T40" fmla="*/ 16 w 104"/>
                <a:gd name="T41" fmla="*/ 35 h 105"/>
                <a:gd name="T42" fmla="*/ 13 w 104"/>
                <a:gd name="T43" fmla="*/ 32 h 105"/>
                <a:gd name="T44" fmla="*/ 13 w 104"/>
                <a:gd name="T45" fmla="*/ 14 h 105"/>
                <a:gd name="T46" fmla="*/ 16 w 104"/>
                <a:gd name="T47" fmla="*/ 12 h 105"/>
                <a:gd name="T48" fmla="*/ 45 w 104"/>
                <a:gd name="T49" fmla="*/ 12 h 105"/>
                <a:gd name="T50" fmla="*/ 48 w 104"/>
                <a:gd name="T51" fmla="*/ 14 h 105"/>
                <a:gd name="T52" fmla="*/ 48 w 104"/>
                <a:gd name="T53" fmla="*/ 32 h 105"/>
                <a:gd name="T54" fmla="*/ 93 w 104"/>
                <a:gd name="T55" fmla="*/ 66 h 105"/>
                <a:gd name="T56" fmla="*/ 91 w 104"/>
                <a:gd name="T57" fmla="*/ 68 h 105"/>
                <a:gd name="T58" fmla="*/ 61 w 104"/>
                <a:gd name="T59" fmla="*/ 68 h 105"/>
                <a:gd name="T60" fmla="*/ 59 w 104"/>
                <a:gd name="T61" fmla="*/ 66 h 105"/>
                <a:gd name="T62" fmla="*/ 59 w 104"/>
                <a:gd name="T63" fmla="*/ 48 h 105"/>
                <a:gd name="T64" fmla="*/ 61 w 104"/>
                <a:gd name="T65" fmla="*/ 45 h 105"/>
                <a:gd name="T66" fmla="*/ 91 w 104"/>
                <a:gd name="T67" fmla="*/ 45 h 105"/>
                <a:gd name="T68" fmla="*/ 93 w 104"/>
                <a:gd name="T69" fmla="*/ 48 h 105"/>
                <a:gd name="T70" fmla="*/ 93 w 104"/>
                <a:gd name="T71" fmla="*/ 66 h 105"/>
                <a:gd name="T72" fmla="*/ 93 w 104"/>
                <a:gd name="T73" fmla="*/ 32 h 105"/>
                <a:gd name="T74" fmla="*/ 91 w 104"/>
                <a:gd name="T75" fmla="*/ 35 h 105"/>
                <a:gd name="T76" fmla="*/ 61 w 104"/>
                <a:gd name="T77" fmla="*/ 35 h 105"/>
                <a:gd name="T78" fmla="*/ 59 w 104"/>
                <a:gd name="T79" fmla="*/ 32 h 105"/>
                <a:gd name="T80" fmla="*/ 59 w 104"/>
                <a:gd name="T81" fmla="*/ 14 h 105"/>
                <a:gd name="T82" fmla="*/ 61 w 104"/>
                <a:gd name="T83" fmla="*/ 12 h 105"/>
                <a:gd name="T84" fmla="*/ 91 w 104"/>
                <a:gd name="T85" fmla="*/ 12 h 105"/>
                <a:gd name="T86" fmla="*/ 93 w 104"/>
                <a:gd name="T87" fmla="*/ 14 h 105"/>
                <a:gd name="T88" fmla="*/ 93 w 104"/>
                <a:gd name="T89" fmla="*/ 3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05">
                  <a:moveTo>
                    <a:pt x="102" y="0"/>
                  </a:moveTo>
                  <a:cubicBezTo>
                    <a:pt x="3" y="0"/>
                    <a:pt x="3" y="0"/>
                    <a:pt x="3" y="0"/>
                  </a:cubicBezTo>
                  <a:cubicBezTo>
                    <a:pt x="1" y="0"/>
                    <a:pt x="0" y="1"/>
                    <a:pt x="0" y="3"/>
                  </a:cubicBezTo>
                  <a:cubicBezTo>
                    <a:pt x="0" y="103"/>
                    <a:pt x="0" y="103"/>
                    <a:pt x="0" y="103"/>
                  </a:cubicBezTo>
                  <a:cubicBezTo>
                    <a:pt x="0" y="104"/>
                    <a:pt x="1" y="105"/>
                    <a:pt x="3" y="105"/>
                  </a:cubicBezTo>
                  <a:cubicBezTo>
                    <a:pt x="102" y="105"/>
                    <a:pt x="102" y="105"/>
                    <a:pt x="102" y="105"/>
                  </a:cubicBezTo>
                  <a:cubicBezTo>
                    <a:pt x="103" y="105"/>
                    <a:pt x="104" y="104"/>
                    <a:pt x="104" y="103"/>
                  </a:cubicBezTo>
                  <a:cubicBezTo>
                    <a:pt x="104" y="3"/>
                    <a:pt x="104" y="3"/>
                    <a:pt x="104" y="3"/>
                  </a:cubicBezTo>
                  <a:cubicBezTo>
                    <a:pt x="104" y="1"/>
                    <a:pt x="103" y="0"/>
                    <a:pt x="102" y="0"/>
                  </a:cubicBezTo>
                  <a:moveTo>
                    <a:pt x="48" y="66"/>
                  </a:moveTo>
                  <a:cubicBezTo>
                    <a:pt x="48" y="67"/>
                    <a:pt x="47" y="68"/>
                    <a:pt x="45" y="68"/>
                  </a:cubicBezTo>
                  <a:cubicBezTo>
                    <a:pt x="16" y="68"/>
                    <a:pt x="16" y="68"/>
                    <a:pt x="16" y="68"/>
                  </a:cubicBezTo>
                  <a:cubicBezTo>
                    <a:pt x="14" y="68"/>
                    <a:pt x="13" y="67"/>
                    <a:pt x="13" y="66"/>
                  </a:cubicBezTo>
                  <a:cubicBezTo>
                    <a:pt x="13" y="48"/>
                    <a:pt x="13" y="48"/>
                    <a:pt x="13" y="48"/>
                  </a:cubicBezTo>
                  <a:cubicBezTo>
                    <a:pt x="13" y="46"/>
                    <a:pt x="14" y="45"/>
                    <a:pt x="16" y="45"/>
                  </a:cubicBezTo>
                  <a:cubicBezTo>
                    <a:pt x="45" y="45"/>
                    <a:pt x="45" y="45"/>
                    <a:pt x="45" y="45"/>
                  </a:cubicBezTo>
                  <a:cubicBezTo>
                    <a:pt x="47" y="45"/>
                    <a:pt x="48" y="46"/>
                    <a:pt x="48" y="48"/>
                  </a:cubicBezTo>
                  <a:lnTo>
                    <a:pt x="48" y="66"/>
                  </a:lnTo>
                  <a:close/>
                  <a:moveTo>
                    <a:pt x="48" y="32"/>
                  </a:moveTo>
                  <a:cubicBezTo>
                    <a:pt x="48" y="34"/>
                    <a:pt x="47" y="35"/>
                    <a:pt x="45" y="35"/>
                  </a:cubicBezTo>
                  <a:cubicBezTo>
                    <a:pt x="16" y="35"/>
                    <a:pt x="16" y="35"/>
                    <a:pt x="16" y="35"/>
                  </a:cubicBezTo>
                  <a:cubicBezTo>
                    <a:pt x="14" y="35"/>
                    <a:pt x="13" y="34"/>
                    <a:pt x="13" y="32"/>
                  </a:cubicBezTo>
                  <a:cubicBezTo>
                    <a:pt x="13" y="14"/>
                    <a:pt x="13" y="14"/>
                    <a:pt x="13" y="14"/>
                  </a:cubicBezTo>
                  <a:cubicBezTo>
                    <a:pt x="13" y="13"/>
                    <a:pt x="14" y="12"/>
                    <a:pt x="16" y="12"/>
                  </a:cubicBezTo>
                  <a:cubicBezTo>
                    <a:pt x="45" y="12"/>
                    <a:pt x="45" y="12"/>
                    <a:pt x="45" y="12"/>
                  </a:cubicBezTo>
                  <a:cubicBezTo>
                    <a:pt x="47" y="12"/>
                    <a:pt x="48" y="13"/>
                    <a:pt x="48" y="14"/>
                  </a:cubicBezTo>
                  <a:lnTo>
                    <a:pt x="48" y="32"/>
                  </a:lnTo>
                  <a:close/>
                  <a:moveTo>
                    <a:pt x="93" y="66"/>
                  </a:moveTo>
                  <a:cubicBezTo>
                    <a:pt x="93" y="67"/>
                    <a:pt x="92" y="68"/>
                    <a:pt x="91" y="68"/>
                  </a:cubicBezTo>
                  <a:cubicBezTo>
                    <a:pt x="61" y="68"/>
                    <a:pt x="61" y="68"/>
                    <a:pt x="61" y="68"/>
                  </a:cubicBezTo>
                  <a:cubicBezTo>
                    <a:pt x="60" y="68"/>
                    <a:pt x="59" y="67"/>
                    <a:pt x="59" y="66"/>
                  </a:cubicBezTo>
                  <a:cubicBezTo>
                    <a:pt x="59" y="48"/>
                    <a:pt x="59" y="48"/>
                    <a:pt x="59" y="48"/>
                  </a:cubicBezTo>
                  <a:cubicBezTo>
                    <a:pt x="59" y="46"/>
                    <a:pt x="60" y="45"/>
                    <a:pt x="61" y="45"/>
                  </a:cubicBezTo>
                  <a:cubicBezTo>
                    <a:pt x="91" y="45"/>
                    <a:pt x="91" y="45"/>
                    <a:pt x="91" y="45"/>
                  </a:cubicBezTo>
                  <a:cubicBezTo>
                    <a:pt x="92" y="45"/>
                    <a:pt x="93" y="46"/>
                    <a:pt x="93" y="48"/>
                  </a:cubicBezTo>
                  <a:lnTo>
                    <a:pt x="93" y="66"/>
                  </a:lnTo>
                  <a:close/>
                  <a:moveTo>
                    <a:pt x="93" y="32"/>
                  </a:moveTo>
                  <a:cubicBezTo>
                    <a:pt x="93" y="34"/>
                    <a:pt x="92" y="35"/>
                    <a:pt x="91" y="35"/>
                  </a:cubicBezTo>
                  <a:cubicBezTo>
                    <a:pt x="61" y="35"/>
                    <a:pt x="61" y="35"/>
                    <a:pt x="61" y="35"/>
                  </a:cubicBezTo>
                  <a:cubicBezTo>
                    <a:pt x="60" y="35"/>
                    <a:pt x="59" y="34"/>
                    <a:pt x="59" y="32"/>
                  </a:cubicBezTo>
                  <a:cubicBezTo>
                    <a:pt x="59" y="14"/>
                    <a:pt x="59" y="14"/>
                    <a:pt x="59" y="14"/>
                  </a:cubicBezTo>
                  <a:cubicBezTo>
                    <a:pt x="59" y="13"/>
                    <a:pt x="60" y="12"/>
                    <a:pt x="61" y="12"/>
                  </a:cubicBezTo>
                  <a:cubicBezTo>
                    <a:pt x="91" y="12"/>
                    <a:pt x="91" y="12"/>
                    <a:pt x="91" y="12"/>
                  </a:cubicBezTo>
                  <a:cubicBezTo>
                    <a:pt x="92" y="12"/>
                    <a:pt x="93" y="13"/>
                    <a:pt x="93" y="14"/>
                  </a:cubicBezTo>
                  <a:lnTo>
                    <a:pt x="9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2" name="Freeform 665"/>
            <p:cNvSpPr>
              <a:spLocks noEditPoints="1"/>
            </p:cNvSpPr>
            <p:nvPr/>
          </p:nvSpPr>
          <p:spPr bwMode="auto">
            <a:xfrm>
              <a:off x="4142228" y="2572690"/>
              <a:ext cx="111133" cy="367221"/>
            </a:xfrm>
            <a:custGeom>
              <a:avLst/>
              <a:gdLst>
                <a:gd name="T0" fmla="*/ 2 w 102"/>
                <a:gd name="T1" fmla="*/ 0 h 337"/>
                <a:gd name="T2" fmla="*/ 0 w 102"/>
                <a:gd name="T3" fmla="*/ 335 h 337"/>
                <a:gd name="T4" fmla="*/ 99 w 102"/>
                <a:gd name="T5" fmla="*/ 337 h 337"/>
                <a:gd name="T6" fmla="*/ 102 w 102"/>
                <a:gd name="T7" fmla="*/ 3 h 337"/>
                <a:gd name="T8" fmla="*/ 41 w 102"/>
                <a:gd name="T9" fmla="*/ 300 h 337"/>
                <a:gd name="T10" fmla="*/ 18 w 102"/>
                <a:gd name="T11" fmla="*/ 301 h 337"/>
                <a:gd name="T12" fmla="*/ 17 w 102"/>
                <a:gd name="T13" fmla="*/ 275 h 337"/>
                <a:gd name="T14" fmla="*/ 40 w 102"/>
                <a:gd name="T15" fmla="*/ 274 h 337"/>
                <a:gd name="T16" fmla="*/ 41 w 102"/>
                <a:gd name="T17" fmla="*/ 300 h 337"/>
                <a:gd name="T18" fmla="*/ 40 w 102"/>
                <a:gd name="T19" fmla="*/ 244 h 337"/>
                <a:gd name="T20" fmla="*/ 17 w 102"/>
                <a:gd name="T21" fmla="*/ 243 h 337"/>
                <a:gd name="T22" fmla="*/ 18 w 102"/>
                <a:gd name="T23" fmla="*/ 217 h 337"/>
                <a:gd name="T24" fmla="*/ 41 w 102"/>
                <a:gd name="T25" fmla="*/ 218 h 337"/>
                <a:gd name="T26" fmla="*/ 41 w 102"/>
                <a:gd name="T27" fmla="*/ 186 h 337"/>
                <a:gd name="T28" fmla="*/ 18 w 102"/>
                <a:gd name="T29" fmla="*/ 187 h 337"/>
                <a:gd name="T30" fmla="*/ 17 w 102"/>
                <a:gd name="T31" fmla="*/ 161 h 337"/>
                <a:gd name="T32" fmla="*/ 40 w 102"/>
                <a:gd name="T33" fmla="*/ 160 h 337"/>
                <a:gd name="T34" fmla="*/ 41 w 102"/>
                <a:gd name="T35" fmla="*/ 186 h 337"/>
                <a:gd name="T36" fmla="*/ 40 w 102"/>
                <a:gd name="T37" fmla="*/ 130 h 337"/>
                <a:gd name="T38" fmla="*/ 17 w 102"/>
                <a:gd name="T39" fmla="*/ 129 h 337"/>
                <a:gd name="T40" fmla="*/ 18 w 102"/>
                <a:gd name="T41" fmla="*/ 103 h 337"/>
                <a:gd name="T42" fmla="*/ 41 w 102"/>
                <a:gd name="T43" fmla="*/ 104 h 337"/>
                <a:gd name="T44" fmla="*/ 41 w 102"/>
                <a:gd name="T45" fmla="*/ 72 h 337"/>
                <a:gd name="T46" fmla="*/ 18 w 102"/>
                <a:gd name="T47" fmla="*/ 73 h 337"/>
                <a:gd name="T48" fmla="*/ 17 w 102"/>
                <a:gd name="T49" fmla="*/ 47 h 337"/>
                <a:gd name="T50" fmla="*/ 40 w 102"/>
                <a:gd name="T51" fmla="*/ 46 h 337"/>
                <a:gd name="T52" fmla="*/ 41 w 102"/>
                <a:gd name="T53" fmla="*/ 72 h 337"/>
                <a:gd name="T54" fmla="*/ 84 w 102"/>
                <a:gd name="T55" fmla="*/ 301 h 337"/>
                <a:gd name="T56" fmla="*/ 60 w 102"/>
                <a:gd name="T57" fmla="*/ 300 h 337"/>
                <a:gd name="T58" fmla="*/ 61 w 102"/>
                <a:gd name="T59" fmla="*/ 274 h 337"/>
                <a:gd name="T60" fmla="*/ 85 w 102"/>
                <a:gd name="T61" fmla="*/ 275 h 337"/>
                <a:gd name="T62" fmla="*/ 85 w 102"/>
                <a:gd name="T63" fmla="*/ 243 h 337"/>
                <a:gd name="T64" fmla="*/ 61 w 102"/>
                <a:gd name="T65" fmla="*/ 244 h 337"/>
                <a:gd name="T66" fmla="*/ 60 w 102"/>
                <a:gd name="T67" fmla="*/ 218 h 337"/>
                <a:gd name="T68" fmla="*/ 84 w 102"/>
                <a:gd name="T69" fmla="*/ 217 h 337"/>
                <a:gd name="T70" fmla="*/ 85 w 102"/>
                <a:gd name="T71" fmla="*/ 243 h 337"/>
                <a:gd name="T72" fmla="*/ 84 w 102"/>
                <a:gd name="T73" fmla="*/ 187 h 337"/>
                <a:gd name="T74" fmla="*/ 60 w 102"/>
                <a:gd name="T75" fmla="*/ 186 h 337"/>
                <a:gd name="T76" fmla="*/ 61 w 102"/>
                <a:gd name="T77" fmla="*/ 160 h 337"/>
                <a:gd name="T78" fmla="*/ 85 w 102"/>
                <a:gd name="T79" fmla="*/ 161 h 337"/>
                <a:gd name="T80" fmla="*/ 85 w 102"/>
                <a:gd name="T81" fmla="*/ 129 h 337"/>
                <a:gd name="T82" fmla="*/ 61 w 102"/>
                <a:gd name="T83" fmla="*/ 130 h 337"/>
                <a:gd name="T84" fmla="*/ 60 w 102"/>
                <a:gd name="T85" fmla="*/ 104 h 337"/>
                <a:gd name="T86" fmla="*/ 84 w 102"/>
                <a:gd name="T87" fmla="*/ 103 h 337"/>
                <a:gd name="T88" fmla="*/ 85 w 102"/>
                <a:gd name="T89" fmla="*/ 129 h 337"/>
                <a:gd name="T90" fmla="*/ 84 w 102"/>
                <a:gd name="T91" fmla="*/ 73 h 337"/>
                <a:gd name="T92" fmla="*/ 60 w 102"/>
                <a:gd name="T93" fmla="*/ 72 h 337"/>
                <a:gd name="T94" fmla="*/ 61 w 102"/>
                <a:gd name="T95" fmla="*/ 46 h 337"/>
                <a:gd name="T96" fmla="*/ 85 w 102"/>
                <a:gd name="T97"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337">
                  <a:moveTo>
                    <a:pt x="99" y="0"/>
                  </a:moveTo>
                  <a:cubicBezTo>
                    <a:pt x="2" y="0"/>
                    <a:pt x="2" y="0"/>
                    <a:pt x="2" y="0"/>
                  </a:cubicBezTo>
                  <a:cubicBezTo>
                    <a:pt x="1" y="0"/>
                    <a:pt x="0" y="2"/>
                    <a:pt x="0" y="3"/>
                  </a:cubicBezTo>
                  <a:cubicBezTo>
                    <a:pt x="0" y="335"/>
                    <a:pt x="0" y="335"/>
                    <a:pt x="0" y="335"/>
                  </a:cubicBezTo>
                  <a:cubicBezTo>
                    <a:pt x="0" y="336"/>
                    <a:pt x="1" y="337"/>
                    <a:pt x="2" y="337"/>
                  </a:cubicBezTo>
                  <a:cubicBezTo>
                    <a:pt x="99" y="337"/>
                    <a:pt x="99" y="337"/>
                    <a:pt x="99" y="337"/>
                  </a:cubicBezTo>
                  <a:cubicBezTo>
                    <a:pt x="100" y="337"/>
                    <a:pt x="102" y="336"/>
                    <a:pt x="102" y="335"/>
                  </a:cubicBezTo>
                  <a:cubicBezTo>
                    <a:pt x="102" y="3"/>
                    <a:pt x="102" y="3"/>
                    <a:pt x="102" y="3"/>
                  </a:cubicBezTo>
                  <a:cubicBezTo>
                    <a:pt x="102" y="2"/>
                    <a:pt x="100" y="0"/>
                    <a:pt x="99" y="0"/>
                  </a:cubicBezTo>
                  <a:moveTo>
                    <a:pt x="41" y="300"/>
                  </a:moveTo>
                  <a:cubicBezTo>
                    <a:pt x="41" y="300"/>
                    <a:pt x="41" y="301"/>
                    <a:pt x="40" y="301"/>
                  </a:cubicBezTo>
                  <a:cubicBezTo>
                    <a:pt x="18" y="301"/>
                    <a:pt x="18" y="301"/>
                    <a:pt x="18" y="301"/>
                  </a:cubicBezTo>
                  <a:cubicBezTo>
                    <a:pt x="17" y="301"/>
                    <a:pt x="17" y="300"/>
                    <a:pt x="17" y="300"/>
                  </a:cubicBezTo>
                  <a:cubicBezTo>
                    <a:pt x="17" y="275"/>
                    <a:pt x="17" y="275"/>
                    <a:pt x="17" y="275"/>
                  </a:cubicBezTo>
                  <a:cubicBezTo>
                    <a:pt x="17" y="274"/>
                    <a:pt x="17" y="274"/>
                    <a:pt x="18" y="274"/>
                  </a:cubicBezTo>
                  <a:cubicBezTo>
                    <a:pt x="40" y="274"/>
                    <a:pt x="40" y="274"/>
                    <a:pt x="40" y="274"/>
                  </a:cubicBezTo>
                  <a:cubicBezTo>
                    <a:pt x="41" y="274"/>
                    <a:pt x="41" y="274"/>
                    <a:pt x="41" y="275"/>
                  </a:cubicBezTo>
                  <a:lnTo>
                    <a:pt x="41" y="300"/>
                  </a:lnTo>
                  <a:close/>
                  <a:moveTo>
                    <a:pt x="41" y="243"/>
                  </a:moveTo>
                  <a:cubicBezTo>
                    <a:pt x="41" y="243"/>
                    <a:pt x="41" y="244"/>
                    <a:pt x="40" y="244"/>
                  </a:cubicBezTo>
                  <a:cubicBezTo>
                    <a:pt x="18" y="244"/>
                    <a:pt x="18" y="244"/>
                    <a:pt x="18" y="244"/>
                  </a:cubicBezTo>
                  <a:cubicBezTo>
                    <a:pt x="17" y="244"/>
                    <a:pt x="17" y="243"/>
                    <a:pt x="17" y="243"/>
                  </a:cubicBezTo>
                  <a:cubicBezTo>
                    <a:pt x="17" y="218"/>
                    <a:pt x="17" y="218"/>
                    <a:pt x="17" y="218"/>
                  </a:cubicBezTo>
                  <a:cubicBezTo>
                    <a:pt x="17" y="217"/>
                    <a:pt x="17" y="217"/>
                    <a:pt x="18" y="217"/>
                  </a:cubicBezTo>
                  <a:cubicBezTo>
                    <a:pt x="40" y="217"/>
                    <a:pt x="40" y="217"/>
                    <a:pt x="40" y="217"/>
                  </a:cubicBezTo>
                  <a:cubicBezTo>
                    <a:pt x="41" y="217"/>
                    <a:pt x="41" y="217"/>
                    <a:pt x="41" y="218"/>
                  </a:cubicBezTo>
                  <a:lnTo>
                    <a:pt x="41" y="243"/>
                  </a:lnTo>
                  <a:close/>
                  <a:moveTo>
                    <a:pt x="41" y="186"/>
                  </a:moveTo>
                  <a:cubicBezTo>
                    <a:pt x="41" y="186"/>
                    <a:pt x="41" y="187"/>
                    <a:pt x="40" y="187"/>
                  </a:cubicBezTo>
                  <a:cubicBezTo>
                    <a:pt x="18" y="187"/>
                    <a:pt x="18" y="187"/>
                    <a:pt x="18" y="187"/>
                  </a:cubicBezTo>
                  <a:cubicBezTo>
                    <a:pt x="17" y="187"/>
                    <a:pt x="17" y="186"/>
                    <a:pt x="17" y="186"/>
                  </a:cubicBezTo>
                  <a:cubicBezTo>
                    <a:pt x="17" y="161"/>
                    <a:pt x="17" y="161"/>
                    <a:pt x="17" y="161"/>
                  </a:cubicBezTo>
                  <a:cubicBezTo>
                    <a:pt x="17" y="160"/>
                    <a:pt x="17" y="160"/>
                    <a:pt x="18" y="160"/>
                  </a:cubicBezTo>
                  <a:cubicBezTo>
                    <a:pt x="40" y="160"/>
                    <a:pt x="40" y="160"/>
                    <a:pt x="40" y="160"/>
                  </a:cubicBezTo>
                  <a:cubicBezTo>
                    <a:pt x="41" y="160"/>
                    <a:pt x="41" y="160"/>
                    <a:pt x="41" y="161"/>
                  </a:cubicBezTo>
                  <a:lnTo>
                    <a:pt x="41" y="186"/>
                  </a:lnTo>
                  <a:close/>
                  <a:moveTo>
                    <a:pt x="41" y="129"/>
                  </a:moveTo>
                  <a:cubicBezTo>
                    <a:pt x="41" y="129"/>
                    <a:pt x="41" y="130"/>
                    <a:pt x="40" y="130"/>
                  </a:cubicBezTo>
                  <a:cubicBezTo>
                    <a:pt x="18" y="130"/>
                    <a:pt x="18" y="130"/>
                    <a:pt x="18" y="130"/>
                  </a:cubicBezTo>
                  <a:cubicBezTo>
                    <a:pt x="17" y="130"/>
                    <a:pt x="17" y="129"/>
                    <a:pt x="17" y="129"/>
                  </a:cubicBezTo>
                  <a:cubicBezTo>
                    <a:pt x="17" y="104"/>
                    <a:pt x="17" y="104"/>
                    <a:pt x="17" y="104"/>
                  </a:cubicBezTo>
                  <a:cubicBezTo>
                    <a:pt x="17" y="103"/>
                    <a:pt x="17" y="103"/>
                    <a:pt x="18" y="103"/>
                  </a:cubicBezTo>
                  <a:cubicBezTo>
                    <a:pt x="40" y="103"/>
                    <a:pt x="40" y="103"/>
                    <a:pt x="40" y="103"/>
                  </a:cubicBezTo>
                  <a:cubicBezTo>
                    <a:pt x="41" y="103"/>
                    <a:pt x="41" y="103"/>
                    <a:pt x="41" y="104"/>
                  </a:cubicBezTo>
                  <a:lnTo>
                    <a:pt x="41" y="129"/>
                  </a:lnTo>
                  <a:close/>
                  <a:moveTo>
                    <a:pt x="41" y="72"/>
                  </a:moveTo>
                  <a:cubicBezTo>
                    <a:pt x="41" y="72"/>
                    <a:pt x="41" y="73"/>
                    <a:pt x="40" y="73"/>
                  </a:cubicBezTo>
                  <a:cubicBezTo>
                    <a:pt x="18" y="73"/>
                    <a:pt x="18" y="73"/>
                    <a:pt x="18" y="73"/>
                  </a:cubicBezTo>
                  <a:cubicBezTo>
                    <a:pt x="17" y="73"/>
                    <a:pt x="17" y="72"/>
                    <a:pt x="17" y="72"/>
                  </a:cubicBezTo>
                  <a:cubicBezTo>
                    <a:pt x="17" y="47"/>
                    <a:pt x="17" y="47"/>
                    <a:pt x="17" y="47"/>
                  </a:cubicBezTo>
                  <a:cubicBezTo>
                    <a:pt x="17" y="46"/>
                    <a:pt x="17" y="46"/>
                    <a:pt x="18" y="46"/>
                  </a:cubicBezTo>
                  <a:cubicBezTo>
                    <a:pt x="40" y="46"/>
                    <a:pt x="40" y="46"/>
                    <a:pt x="40" y="46"/>
                  </a:cubicBezTo>
                  <a:cubicBezTo>
                    <a:pt x="41" y="46"/>
                    <a:pt x="41" y="46"/>
                    <a:pt x="41" y="47"/>
                  </a:cubicBezTo>
                  <a:lnTo>
                    <a:pt x="41" y="72"/>
                  </a:lnTo>
                  <a:close/>
                  <a:moveTo>
                    <a:pt x="85" y="300"/>
                  </a:moveTo>
                  <a:cubicBezTo>
                    <a:pt x="85" y="300"/>
                    <a:pt x="84" y="301"/>
                    <a:pt x="84" y="301"/>
                  </a:cubicBezTo>
                  <a:cubicBezTo>
                    <a:pt x="61" y="301"/>
                    <a:pt x="61" y="301"/>
                    <a:pt x="61" y="301"/>
                  </a:cubicBezTo>
                  <a:cubicBezTo>
                    <a:pt x="61" y="301"/>
                    <a:pt x="60" y="300"/>
                    <a:pt x="60" y="300"/>
                  </a:cubicBezTo>
                  <a:cubicBezTo>
                    <a:pt x="60" y="275"/>
                    <a:pt x="60" y="275"/>
                    <a:pt x="60" y="275"/>
                  </a:cubicBezTo>
                  <a:cubicBezTo>
                    <a:pt x="60" y="274"/>
                    <a:pt x="61" y="274"/>
                    <a:pt x="61" y="274"/>
                  </a:cubicBezTo>
                  <a:cubicBezTo>
                    <a:pt x="84" y="274"/>
                    <a:pt x="84" y="274"/>
                    <a:pt x="84" y="274"/>
                  </a:cubicBezTo>
                  <a:cubicBezTo>
                    <a:pt x="84" y="274"/>
                    <a:pt x="85" y="274"/>
                    <a:pt x="85" y="275"/>
                  </a:cubicBezTo>
                  <a:lnTo>
                    <a:pt x="85" y="300"/>
                  </a:lnTo>
                  <a:close/>
                  <a:moveTo>
                    <a:pt x="85" y="243"/>
                  </a:moveTo>
                  <a:cubicBezTo>
                    <a:pt x="85" y="243"/>
                    <a:pt x="84" y="244"/>
                    <a:pt x="84" y="244"/>
                  </a:cubicBezTo>
                  <a:cubicBezTo>
                    <a:pt x="61" y="244"/>
                    <a:pt x="61" y="244"/>
                    <a:pt x="61" y="244"/>
                  </a:cubicBezTo>
                  <a:cubicBezTo>
                    <a:pt x="61" y="244"/>
                    <a:pt x="60" y="243"/>
                    <a:pt x="60" y="243"/>
                  </a:cubicBezTo>
                  <a:cubicBezTo>
                    <a:pt x="60" y="218"/>
                    <a:pt x="60" y="218"/>
                    <a:pt x="60" y="218"/>
                  </a:cubicBezTo>
                  <a:cubicBezTo>
                    <a:pt x="60" y="217"/>
                    <a:pt x="61" y="217"/>
                    <a:pt x="61" y="217"/>
                  </a:cubicBezTo>
                  <a:cubicBezTo>
                    <a:pt x="84" y="217"/>
                    <a:pt x="84" y="217"/>
                    <a:pt x="84" y="217"/>
                  </a:cubicBezTo>
                  <a:cubicBezTo>
                    <a:pt x="84" y="217"/>
                    <a:pt x="85" y="217"/>
                    <a:pt x="85" y="218"/>
                  </a:cubicBezTo>
                  <a:lnTo>
                    <a:pt x="85" y="243"/>
                  </a:lnTo>
                  <a:close/>
                  <a:moveTo>
                    <a:pt x="85" y="186"/>
                  </a:moveTo>
                  <a:cubicBezTo>
                    <a:pt x="85" y="186"/>
                    <a:pt x="84" y="187"/>
                    <a:pt x="84" y="187"/>
                  </a:cubicBezTo>
                  <a:cubicBezTo>
                    <a:pt x="61" y="187"/>
                    <a:pt x="61" y="187"/>
                    <a:pt x="61" y="187"/>
                  </a:cubicBezTo>
                  <a:cubicBezTo>
                    <a:pt x="61" y="187"/>
                    <a:pt x="60" y="186"/>
                    <a:pt x="60" y="186"/>
                  </a:cubicBezTo>
                  <a:cubicBezTo>
                    <a:pt x="60" y="161"/>
                    <a:pt x="60" y="161"/>
                    <a:pt x="60" y="161"/>
                  </a:cubicBezTo>
                  <a:cubicBezTo>
                    <a:pt x="60" y="160"/>
                    <a:pt x="61" y="160"/>
                    <a:pt x="61" y="160"/>
                  </a:cubicBezTo>
                  <a:cubicBezTo>
                    <a:pt x="84" y="160"/>
                    <a:pt x="84" y="160"/>
                    <a:pt x="84" y="160"/>
                  </a:cubicBezTo>
                  <a:cubicBezTo>
                    <a:pt x="84" y="160"/>
                    <a:pt x="85" y="160"/>
                    <a:pt x="85" y="161"/>
                  </a:cubicBezTo>
                  <a:lnTo>
                    <a:pt x="85" y="186"/>
                  </a:lnTo>
                  <a:close/>
                  <a:moveTo>
                    <a:pt x="85" y="129"/>
                  </a:moveTo>
                  <a:cubicBezTo>
                    <a:pt x="85" y="129"/>
                    <a:pt x="84" y="130"/>
                    <a:pt x="84" y="130"/>
                  </a:cubicBezTo>
                  <a:cubicBezTo>
                    <a:pt x="61" y="130"/>
                    <a:pt x="61" y="130"/>
                    <a:pt x="61" y="130"/>
                  </a:cubicBezTo>
                  <a:cubicBezTo>
                    <a:pt x="61" y="130"/>
                    <a:pt x="60" y="129"/>
                    <a:pt x="60" y="129"/>
                  </a:cubicBezTo>
                  <a:cubicBezTo>
                    <a:pt x="60" y="104"/>
                    <a:pt x="60" y="104"/>
                    <a:pt x="60" y="104"/>
                  </a:cubicBezTo>
                  <a:cubicBezTo>
                    <a:pt x="60" y="103"/>
                    <a:pt x="61" y="103"/>
                    <a:pt x="61" y="103"/>
                  </a:cubicBezTo>
                  <a:cubicBezTo>
                    <a:pt x="84" y="103"/>
                    <a:pt x="84" y="103"/>
                    <a:pt x="84" y="103"/>
                  </a:cubicBezTo>
                  <a:cubicBezTo>
                    <a:pt x="84" y="103"/>
                    <a:pt x="85" y="103"/>
                    <a:pt x="85" y="104"/>
                  </a:cubicBezTo>
                  <a:lnTo>
                    <a:pt x="85" y="129"/>
                  </a:lnTo>
                  <a:close/>
                  <a:moveTo>
                    <a:pt x="85" y="72"/>
                  </a:moveTo>
                  <a:cubicBezTo>
                    <a:pt x="85" y="72"/>
                    <a:pt x="84" y="73"/>
                    <a:pt x="84" y="73"/>
                  </a:cubicBezTo>
                  <a:cubicBezTo>
                    <a:pt x="61" y="73"/>
                    <a:pt x="61" y="73"/>
                    <a:pt x="61" y="73"/>
                  </a:cubicBezTo>
                  <a:cubicBezTo>
                    <a:pt x="61" y="73"/>
                    <a:pt x="60" y="72"/>
                    <a:pt x="60" y="72"/>
                  </a:cubicBezTo>
                  <a:cubicBezTo>
                    <a:pt x="60" y="47"/>
                    <a:pt x="60" y="47"/>
                    <a:pt x="60" y="47"/>
                  </a:cubicBezTo>
                  <a:cubicBezTo>
                    <a:pt x="60" y="46"/>
                    <a:pt x="61" y="46"/>
                    <a:pt x="61" y="46"/>
                  </a:cubicBezTo>
                  <a:cubicBezTo>
                    <a:pt x="84" y="46"/>
                    <a:pt x="84" y="46"/>
                    <a:pt x="84" y="46"/>
                  </a:cubicBezTo>
                  <a:cubicBezTo>
                    <a:pt x="84" y="46"/>
                    <a:pt x="85" y="46"/>
                    <a:pt x="85" y="47"/>
                  </a:cubicBezTo>
                  <a:lnTo>
                    <a:pt x="85"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3" name="Freeform 666"/>
            <p:cNvSpPr>
              <a:spLocks/>
            </p:cNvSpPr>
            <p:nvPr/>
          </p:nvSpPr>
          <p:spPr bwMode="auto">
            <a:xfrm>
              <a:off x="4390262" y="2791734"/>
              <a:ext cx="112743" cy="25770"/>
            </a:xfrm>
            <a:custGeom>
              <a:avLst/>
              <a:gdLst>
                <a:gd name="T0" fmla="*/ 104 w 104"/>
                <a:gd name="T1" fmla="*/ 22 h 24"/>
                <a:gd name="T2" fmla="*/ 102 w 104"/>
                <a:gd name="T3" fmla="*/ 24 h 24"/>
                <a:gd name="T4" fmla="*/ 2 w 104"/>
                <a:gd name="T5" fmla="*/ 24 h 24"/>
                <a:gd name="T6" fmla="*/ 0 w 104"/>
                <a:gd name="T7" fmla="*/ 22 h 24"/>
                <a:gd name="T8" fmla="*/ 0 w 104"/>
                <a:gd name="T9" fmla="*/ 2 h 24"/>
                <a:gd name="T10" fmla="*/ 2 w 104"/>
                <a:gd name="T11" fmla="*/ 0 h 24"/>
                <a:gd name="T12" fmla="*/ 102 w 104"/>
                <a:gd name="T13" fmla="*/ 0 h 24"/>
                <a:gd name="T14" fmla="*/ 104 w 104"/>
                <a:gd name="T15" fmla="*/ 2 h 24"/>
                <a:gd name="T16" fmla="*/ 104 w 104"/>
                <a:gd name="T1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24">
                  <a:moveTo>
                    <a:pt x="104" y="22"/>
                  </a:moveTo>
                  <a:cubicBezTo>
                    <a:pt x="104" y="23"/>
                    <a:pt x="103" y="24"/>
                    <a:pt x="102" y="24"/>
                  </a:cubicBezTo>
                  <a:cubicBezTo>
                    <a:pt x="2" y="24"/>
                    <a:pt x="2" y="24"/>
                    <a:pt x="2" y="24"/>
                  </a:cubicBezTo>
                  <a:cubicBezTo>
                    <a:pt x="1" y="24"/>
                    <a:pt x="0" y="23"/>
                    <a:pt x="0" y="22"/>
                  </a:cubicBezTo>
                  <a:cubicBezTo>
                    <a:pt x="0" y="2"/>
                    <a:pt x="0" y="2"/>
                    <a:pt x="0" y="2"/>
                  </a:cubicBezTo>
                  <a:cubicBezTo>
                    <a:pt x="0" y="1"/>
                    <a:pt x="1" y="0"/>
                    <a:pt x="2" y="0"/>
                  </a:cubicBezTo>
                  <a:cubicBezTo>
                    <a:pt x="102" y="0"/>
                    <a:pt x="102" y="0"/>
                    <a:pt x="102" y="0"/>
                  </a:cubicBezTo>
                  <a:cubicBezTo>
                    <a:pt x="103" y="0"/>
                    <a:pt x="104" y="1"/>
                    <a:pt x="104" y="2"/>
                  </a:cubicBezTo>
                  <a:lnTo>
                    <a:pt x="104"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4" name="Freeform 667"/>
            <p:cNvSpPr>
              <a:spLocks noEditPoints="1"/>
            </p:cNvSpPr>
            <p:nvPr/>
          </p:nvSpPr>
          <p:spPr bwMode="auto">
            <a:xfrm>
              <a:off x="4267856" y="2638725"/>
              <a:ext cx="111133" cy="301185"/>
            </a:xfrm>
            <a:custGeom>
              <a:avLst/>
              <a:gdLst>
                <a:gd name="T0" fmla="*/ 99 w 102"/>
                <a:gd name="T1" fmla="*/ 0 h 277"/>
                <a:gd name="T2" fmla="*/ 98 w 102"/>
                <a:gd name="T3" fmla="*/ 1 h 277"/>
                <a:gd name="T4" fmla="*/ 1 w 102"/>
                <a:gd name="T5" fmla="*/ 123 h 277"/>
                <a:gd name="T6" fmla="*/ 0 w 102"/>
                <a:gd name="T7" fmla="*/ 126 h 277"/>
                <a:gd name="T8" fmla="*/ 0 w 102"/>
                <a:gd name="T9" fmla="*/ 275 h 277"/>
                <a:gd name="T10" fmla="*/ 99 w 102"/>
                <a:gd name="T11" fmla="*/ 277 h 277"/>
                <a:gd name="T12" fmla="*/ 102 w 102"/>
                <a:gd name="T13" fmla="*/ 3 h 277"/>
                <a:gd name="T14" fmla="*/ 61 w 102"/>
                <a:gd name="T15" fmla="*/ 68 h 277"/>
                <a:gd name="T16" fmla="*/ 85 w 102"/>
                <a:gd name="T17" fmla="*/ 39 h 277"/>
                <a:gd name="T18" fmla="*/ 88 w 102"/>
                <a:gd name="T19" fmla="*/ 37 h 277"/>
                <a:gd name="T20" fmla="*/ 90 w 102"/>
                <a:gd name="T21" fmla="*/ 40 h 277"/>
                <a:gd name="T22" fmla="*/ 90 w 102"/>
                <a:gd name="T23" fmla="*/ 70 h 277"/>
                <a:gd name="T24" fmla="*/ 88 w 102"/>
                <a:gd name="T25" fmla="*/ 72 h 277"/>
                <a:gd name="T26" fmla="*/ 65 w 102"/>
                <a:gd name="T27" fmla="*/ 72 h 277"/>
                <a:gd name="T28" fmla="*/ 64 w 102"/>
                <a:gd name="T29" fmla="*/ 72 h 277"/>
                <a:gd name="T30" fmla="*/ 61 w 102"/>
                <a:gd name="T31" fmla="*/ 70 h 277"/>
                <a:gd name="T32" fmla="*/ 46 w 102"/>
                <a:gd name="T33" fmla="*/ 238 h 277"/>
                <a:gd name="T34" fmla="*/ 15 w 102"/>
                <a:gd name="T35" fmla="*/ 240 h 277"/>
                <a:gd name="T36" fmla="*/ 13 w 102"/>
                <a:gd name="T37" fmla="*/ 220 h 277"/>
                <a:gd name="T38" fmla="*/ 44 w 102"/>
                <a:gd name="T39" fmla="*/ 217 h 277"/>
                <a:gd name="T40" fmla="*/ 46 w 102"/>
                <a:gd name="T41" fmla="*/ 238 h 277"/>
                <a:gd name="T42" fmla="*/ 44 w 102"/>
                <a:gd name="T43" fmla="*/ 207 h 277"/>
                <a:gd name="T44" fmla="*/ 13 w 102"/>
                <a:gd name="T45" fmla="*/ 204 h 277"/>
                <a:gd name="T46" fmla="*/ 15 w 102"/>
                <a:gd name="T47" fmla="*/ 184 h 277"/>
                <a:gd name="T48" fmla="*/ 46 w 102"/>
                <a:gd name="T49" fmla="*/ 186 h 277"/>
                <a:gd name="T50" fmla="*/ 46 w 102"/>
                <a:gd name="T51" fmla="*/ 171 h 277"/>
                <a:gd name="T52" fmla="*/ 15 w 102"/>
                <a:gd name="T53" fmla="*/ 173 h 277"/>
                <a:gd name="T54" fmla="*/ 13 w 102"/>
                <a:gd name="T55" fmla="*/ 153 h 277"/>
                <a:gd name="T56" fmla="*/ 44 w 102"/>
                <a:gd name="T57" fmla="*/ 150 h 277"/>
                <a:gd name="T58" fmla="*/ 46 w 102"/>
                <a:gd name="T59" fmla="*/ 171 h 277"/>
                <a:gd name="T60" fmla="*/ 46 w 102"/>
                <a:gd name="T61" fmla="*/ 98 h 277"/>
                <a:gd name="T62" fmla="*/ 44 w 102"/>
                <a:gd name="T63" fmla="*/ 140 h 277"/>
                <a:gd name="T64" fmla="*/ 13 w 102"/>
                <a:gd name="T65" fmla="*/ 137 h 277"/>
                <a:gd name="T66" fmla="*/ 13 w 102"/>
                <a:gd name="T67" fmla="*/ 132 h 277"/>
                <a:gd name="T68" fmla="*/ 13 w 102"/>
                <a:gd name="T69" fmla="*/ 131 h 277"/>
                <a:gd name="T70" fmla="*/ 13 w 102"/>
                <a:gd name="T71" fmla="*/ 130 h 277"/>
                <a:gd name="T72" fmla="*/ 42 w 102"/>
                <a:gd name="T73" fmla="*/ 95 h 277"/>
                <a:gd name="T74" fmla="*/ 46 w 102"/>
                <a:gd name="T75" fmla="*/ 96 h 277"/>
                <a:gd name="T76" fmla="*/ 91 w 102"/>
                <a:gd name="T77" fmla="*/ 238 h 277"/>
                <a:gd name="T78" fmla="*/ 59 w 102"/>
                <a:gd name="T79" fmla="*/ 240 h 277"/>
                <a:gd name="T80" fmla="*/ 57 w 102"/>
                <a:gd name="T81" fmla="*/ 220 h 277"/>
                <a:gd name="T82" fmla="*/ 88 w 102"/>
                <a:gd name="T83" fmla="*/ 217 h 277"/>
                <a:gd name="T84" fmla="*/ 91 w 102"/>
                <a:gd name="T85" fmla="*/ 238 h 277"/>
                <a:gd name="T86" fmla="*/ 88 w 102"/>
                <a:gd name="T87" fmla="*/ 207 h 277"/>
                <a:gd name="T88" fmla="*/ 57 w 102"/>
                <a:gd name="T89" fmla="*/ 204 h 277"/>
                <a:gd name="T90" fmla="*/ 59 w 102"/>
                <a:gd name="T91" fmla="*/ 184 h 277"/>
                <a:gd name="T92" fmla="*/ 91 w 102"/>
                <a:gd name="T93" fmla="*/ 186 h 277"/>
                <a:gd name="T94" fmla="*/ 91 w 102"/>
                <a:gd name="T95" fmla="*/ 171 h 277"/>
                <a:gd name="T96" fmla="*/ 59 w 102"/>
                <a:gd name="T97" fmla="*/ 173 h 277"/>
                <a:gd name="T98" fmla="*/ 57 w 102"/>
                <a:gd name="T99" fmla="*/ 153 h 277"/>
                <a:gd name="T100" fmla="*/ 88 w 102"/>
                <a:gd name="T101" fmla="*/ 150 h 277"/>
                <a:gd name="T102" fmla="*/ 91 w 102"/>
                <a:gd name="T103" fmla="*/ 171 h 277"/>
                <a:gd name="T104" fmla="*/ 88 w 102"/>
                <a:gd name="T105" fmla="*/ 140 h 277"/>
                <a:gd name="T106" fmla="*/ 57 w 102"/>
                <a:gd name="T107" fmla="*/ 137 h 277"/>
                <a:gd name="T108" fmla="*/ 59 w 102"/>
                <a:gd name="T109" fmla="*/ 117 h 277"/>
                <a:gd name="T110" fmla="*/ 91 w 102"/>
                <a:gd name="T111" fmla="*/ 119 h 277"/>
                <a:gd name="T112" fmla="*/ 91 w 102"/>
                <a:gd name="T113" fmla="*/ 104 h 277"/>
                <a:gd name="T114" fmla="*/ 59 w 102"/>
                <a:gd name="T115" fmla="*/ 106 h 277"/>
                <a:gd name="T116" fmla="*/ 57 w 102"/>
                <a:gd name="T117" fmla="*/ 86 h 277"/>
                <a:gd name="T118" fmla="*/ 88 w 102"/>
                <a:gd name="T119" fmla="*/ 83 h 277"/>
                <a:gd name="T120" fmla="*/ 91 w 102"/>
                <a:gd name="T121" fmla="*/ 10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 h="277">
                  <a:moveTo>
                    <a:pt x="102" y="2"/>
                  </a:moveTo>
                  <a:cubicBezTo>
                    <a:pt x="101" y="1"/>
                    <a:pt x="100" y="0"/>
                    <a:pt x="99" y="0"/>
                  </a:cubicBezTo>
                  <a:cubicBezTo>
                    <a:pt x="99" y="0"/>
                    <a:pt x="98" y="1"/>
                    <a:pt x="98" y="1"/>
                  </a:cubicBezTo>
                  <a:cubicBezTo>
                    <a:pt x="98" y="1"/>
                    <a:pt x="98" y="1"/>
                    <a:pt x="98" y="1"/>
                  </a:cubicBezTo>
                  <a:cubicBezTo>
                    <a:pt x="97" y="2"/>
                    <a:pt x="97" y="2"/>
                    <a:pt x="97" y="2"/>
                  </a:cubicBezTo>
                  <a:cubicBezTo>
                    <a:pt x="1" y="123"/>
                    <a:pt x="1" y="123"/>
                    <a:pt x="1" y="123"/>
                  </a:cubicBezTo>
                  <a:cubicBezTo>
                    <a:pt x="1" y="124"/>
                    <a:pt x="1" y="124"/>
                    <a:pt x="1" y="124"/>
                  </a:cubicBezTo>
                  <a:cubicBezTo>
                    <a:pt x="0" y="124"/>
                    <a:pt x="0" y="125"/>
                    <a:pt x="0" y="126"/>
                  </a:cubicBezTo>
                  <a:cubicBezTo>
                    <a:pt x="0" y="126"/>
                    <a:pt x="0" y="126"/>
                    <a:pt x="0" y="126"/>
                  </a:cubicBezTo>
                  <a:cubicBezTo>
                    <a:pt x="0" y="275"/>
                    <a:pt x="0" y="275"/>
                    <a:pt x="0" y="275"/>
                  </a:cubicBezTo>
                  <a:cubicBezTo>
                    <a:pt x="0" y="276"/>
                    <a:pt x="1" y="277"/>
                    <a:pt x="2" y="277"/>
                  </a:cubicBezTo>
                  <a:cubicBezTo>
                    <a:pt x="99" y="277"/>
                    <a:pt x="99" y="277"/>
                    <a:pt x="99" y="277"/>
                  </a:cubicBezTo>
                  <a:cubicBezTo>
                    <a:pt x="101" y="277"/>
                    <a:pt x="102" y="276"/>
                    <a:pt x="102" y="275"/>
                  </a:cubicBezTo>
                  <a:cubicBezTo>
                    <a:pt x="102" y="3"/>
                    <a:pt x="102" y="3"/>
                    <a:pt x="102" y="3"/>
                  </a:cubicBezTo>
                  <a:cubicBezTo>
                    <a:pt x="102" y="3"/>
                    <a:pt x="102" y="3"/>
                    <a:pt x="102" y="2"/>
                  </a:cubicBezTo>
                  <a:moveTo>
                    <a:pt x="61" y="68"/>
                  </a:moveTo>
                  <a:cubicBezTo>
                    <a:pt x="62" y="67"/>
                    <a:pt x="62" y="67"/>
                    <a:pt x="62" y="67"/>
                  </a:cubicBezTo>
                  <a:cubicBezTo>
                    <a:pt x="69" y="59"/>
                    <a:pt x="80" y="45"/>
                    <a:pt x="85" y="39"/>
                  </a:cubicBezTo>
                  <a:cubicBezTo>
                    <a:pt x="86" y="38"/>
                    <a:pt x="86" y="38"/>
                    <a:pt x="86" y="38"/>
                  </a:cubicBezTo>
                  <a:cubicBezTo>
                    <a:pt x="86" y="37"/>
                    <a:pt x="87" y="37"/>
                    <a:pt x="88" y="37"/>
                  </a:cubicBezTo>
                  <a:cubicBezTo>
                    <a:pt x="89" y="37"/>
                    <a:pt x="90" y="38"/>
                    <a:pt x="90" y="39"/>
                  </a:cubicBezTo>
                  <a:cubicBezTo>
                    <a:pt x="90" y="40"/>
                    <a:pt x="90" y="40"/>
                    <a:pt x="90" y="40"/>
                  </a:cubicBezTo>
                  <a:cubicBezTo>
                    <a:pt x="90" y="41"/>
                    <a:pt x="90" y="41"/>
                    <a:pt x="90" y="41"/>
                  </a:cubicBezTo>
                  <a:cubicBezTo>
                    <a:pt x="90" y="70"/>
                    <a:pt x="90" y="70"/>
                    <a:pt x="90" y="70"/>
                  </a:cubicBezTo>
                  <a:cubicBezTo>
                    <a:pt x="90" y="71"/>
                    <a:pt x="89" y="72"/>
                    <a:pt x="88" y="72"/>
                  </a:cubicBezTo>
                  <a:cubicBezTo>
                    <a:pt x="88" y="72"/>
                    <a:pt x="88" y="72"/>
                    <a:pt x="88" y="72"/>
                  </a:cubicBezTo>
                  <a:cubicBezTo>
                    <a:pt x="88" y="72"/>
                    <a:pt x="88" y="72"/>
                    <a:pt x="88" y="72"/>
                  </a:cubicBezTo>
                  <a:cubicBezTo>
                    <a:pt x="65" y="72"/>
                    <a:pt x="65" y="72"/>
                    <a:pt x="65" y="72"/>
                  </a:cubicBezTo>
                  <a:cubicBezTo>
                    <a:pt x="64" y="72"/>
                    <a:pt x="64" y="72"/>
                    <a:pt x="64" y="72"/>
                  </a:cubicBezTo>
                  <a:cubicBezTo>
                    <a:pt x="64" y="72"/>
                    <a:pt x="64" y="72"/>
                    <a:pt x="64" y="72"/>
                  </a:cubicBezTo>
                  <a:cubicBezTo>
                    <a:pt x="64" y="72"/>
                    <a:pt x="64" y="72"/>
                    <a:pt x="63" y="72"/>
                  </a:cubicBezTo>
                  <a:cubicBezTo>
                    <a:pt x="62" y="72"/>
                    <a:pt x="61" y="71"/>
                    <a:pt x="61" y="70"/>
                  </a:cubicBezTo>
                  <a:cubicBezTo>
                    <a:pt x="61" y="69"/>
                    <a:pt x="61" y="68"/>
                    <a:pt x="61" y="68"/>
                  </a:cubicBezTo>
                  <a:moveTo>
                    <a:pt x="46" y="238"/>
                  </a:moveTo>
                  <a:cubicBezTo>
                    <a:pt x="46" y="239"/>
                    <a:pt x="45" y="240"/>
                    <a:pt x="44" y="240"/>
                  </a:cubicBezTo>
                  <a:cubicBezTo>
                    <a:pt x="15" y="240"/>
                    <a:pt x="15" y="240"/>
                    <a:pt x="15" y="240"/>
                  </a:cubicBezTo>
                  <a:cubicBezTo>
                    <a:pt x="14" y="240"/>
                    <a:pt x="13" y="239"/>
                    <a:pt x="13" y="238"/>
                  </a:cubicBezTo>
                  <a:cubicBezTo>
                    <a:pt x="13" y="220"/>
                    <a:pt x="13" y="220"/>
                    <a:pt x="13" y="220"/>
                  </a:cubicBezTo>
                  <a:cubicBezTo>
                    <a:pt x="13" y="218"/>
                    <a:pt x="14" y="217"/>
                    <a:pt x="15" y="217"/>
                  </a:cubicBezTo>
                  <a:cubicBezTo>
                    <a:pt x="44" y="217"/>
                    <a:pt x="44" y="217"/>
                    <a:pt x="44" y="217"/>
                  </a:cubicBezTo>
                  <a:cubicBezTo>
                    <a:pt x="45" y="217"/>
                    <a:pt x="46" y="218"/>
                    <a:pt x="46" y="220"/>
                  </a:cubicBezTo>
                  <a:lnTo>
                    <a:pt x="46" y="238"/>
                  </a:lnTo>
                  <a:close/>
                  <a:moveTo>
                    <a:pt x="46" y="204"/>
                  </a:moveTo>
                  <a:cubicBezTo>
                    <a:pt x="46" y="206"/>
                    <a:pt x="45" y="207"/>
                    <a:pt x="44" y="207"/>
                  </a:cubicBezTo>
                  <a:cubicBezTo>
                    <a:pt x="15" y="207"/>
                    <a:pt x="15" y="207"/>
                    <a:pt x="15" y="207"/>
                  </a:cubicBezTo>
                  <a:cubicBezTo>
                    <a:pt x="14" y="207"/>
                    <a:pt x="13" y="206"/>
                    <a:pt x="13" y="204"/>
                  </a:cubicBezTo>
                  <a:cubicBezTo>
                    <a:pt x="13" y="186"/>
                    <a:pt x="13" y="186"/>
                    <a:pt x="13" y="186"/>
                  </a:cubicBezTo>
                  <a:cubicBezTo>
                    <a:pt x="13" y="185"/>
                    <a:pt x="14" y="184"/>
                    <a:pt x="15" y="184"/>
                  </a:cubicBezTo>
                  <a:cubicBezTo>
                    <a:pt x="44" y="184"/>
                    <a:pt x="44" y="184"/>
                    <a:pt x="44" y="184"/>
                  </a:cubicBezTo>
                  <a:cubicBezTo>
                    <a:pt x="45" y="184"/>
                    <a:pt x="46" y="185"/>
                    <a:pt x="46" y="186"/>
                  </a:cubicBezTo>
                  <a:lnTo>
                    <a:pt x="46" y="204"/>
                  </a:lnTo>
                  <a:close/>
                  <a:moveTo>
                    <a:pt x="46" y="171"/>
                  </a:moveTo>
                  <a:cubicBezTo>
                    <a:pt x="46" y="172"/>
                    <a:pt x="45" y="173"/>
                    <a:pt x="44" y="173"/>
                  </a:cubicBezTo>
                  <a:cubicBezTo>
                    <a:pt x="15" y="173"/>
                    <a:pt x="15" y="173"/>
                    <a:pt x="15" y="173"/>
                  </a:cubicBezTo>
                  <a:cubicBezTo>
                    <a:pt x="14" y="173"/>
                    <a:pt x="13" y="172"/>
                    <a:pt x="13" y="171"/>
                  </a:cubicBezTo>
                  <a:cubicBezTo>
                    <a:pt x="13" y="153"/>
                    <a:pt x="13" y="153"/>
                    <a:pt x="13" y="153"/>
                  </a:cubicBezTo>
                  <a:cubicBezTo>
                    <a:pt x="13" y="151"/>
                    <a:pt x="14" y="150"/>
                    <a:pt x="15" y="150"/>
                  </a:cubicBezTo>
                  <a:cubicBezTo>
                    <a:pt x="44" y="150"/>
                    <a:pt x="44" y="150"/>
                    <a:pt x="44" y="150"/>
                  </a:cubicBezTo>
                  <a:cubicBezTo>
                    <a:pt x="45" y="150"/>
                    <a:pt x="46" y="151"/>
                    <a:pt x="46" y="153"/>
                  </a:cubicBezTo>
                  <a:lnTo>
                    <a:pt x="46" y="171"/>
                  </a:lnTo>
                  <a:close/>
                  <a:moveTo>
                    <a:pt x="46" y="97"/>
                  </a:moveTo>
                  <a:cubicBezTo>
                    <a:pt x="46" y="98"/>
                    <a:pt x="46" y="98"/>
                    <a:pt x="46" y="98"/>
                  </a:cubicBezTo>
                  <a:cubicBezTo>
                    <a:pt x="46" y="137"/>
                    <a:pt x="46" y="137"/>
                    <a:pt x="46" y="137"/>
                  </a:cubicBezTo>
                  <a:cubicBezTo>
                    <a:pt x="46" y="139"/>
                    <a:pt x="45" y="140"/>
                    <a:pt x="44" y="140"/>
                  </a:cubicBezTo>
                  <a:cubicBezTo>
                    <a:pt x="15" y="140"/>
                    <a:pt x="15" y="140"/>
                    <a:pt x="15" y="140"/>
                  </a:cubicBezTo>
                  <a:cubicBezTo>
                    <a:pt x="14" y="140"/>
                    <a:pt x="13" y="139"/>
                    <a:pt x="13" y="137"/>
                  </a:cubicBezTo>
                  <a:cubicBezTo>
                    <a:pt x="13" y="132"/>
                    <a:pt x="13" y="132"/>
                    <a:pt x="13" y="132"/>
                  </a:cubicBezTo>
                  <a:cubicBezTo>
                    <a:pt x="13" y="132"/>
                    <a:pt x="13" y="132"/>
                    <a:pt x="13" y="132"/>
                  </a:cubicBezTo>
                  <a:cubicBezTo>
                    <a:pt x="13" y="132"/>
                    <a:pt x="13" y="132"/>
                    <a:pt x="13" y="131"/>
                  </a:cubicBezTo>
                  <a:cubicBezTo>
                    <a:pt x="13" y="131"/>
                    <a:pt x="13" y="131"/>
                    <a:pt x="13" y="131"/>
                  </a:cubicBezTo>
                  <a:cubicBezTo>
                    <a:pt x="13" y="131"/>
                    <a:pt x="13" y="131"/>
                    <a:pt x="13" y="131"/>
                  </a:cubicBezTo>
                  <a:cubicBezTo>
                    <a:pt x="13" y="131"/>
                    <a:pt x="13" y="130"/>
                    <a:pt x="13" y="130"/>
                  </a:cubicBezTo>
                  <a:cubicBezTo>
                    <a:pt x="17" y="125"/>
                    <a:pt x="34" y="104"/>
                    <a:pt x="41" y="96"/>
                  </a:cubicBezTo>
                  <a:cubicBezTo>
                    <a:pt x="42" y="95"/>
                    <a:pt x="42" y="95"/>
                    <a:pt x="42" y="95"/>
                  </a:cubicBezTo>
                  <a:cubicBezTo>
                    <a:pt x="42" y="94"/>
                    <a:pt x="43" y="94"/>
                    <a:pt x="44" y="94"/>
                  </a:cubicBezTo>
                  <a:cubicBezTo>
                    <a:pt x="45" y="94"/>
                    <a:pt x="46" y="95"/>
                    <a:pt x="46" y="96"/>
                  </a:cubicBezTo>
                  <a:lnTo>
                    <a:pt x="46" y="97"/>
                  </a:lnTo>
                  <a:close/>
                  <a:moveTo>
                    <a:pt x="91" y="238"/>
                  </a:moveTo>
                  <a:cubicBezTo>
                    <a:pt x="91" y="239"/>
                    <a:pt x="89" y="240"/>
                    <a:pt x="88" y="240"/>
                  </a:cubicBezTo>
                  <a:cubicBezTo>
                    <a:pt x="59" y="240"/>
                    <a:pt x="59" y="240"/>
                    <a:pt x="59" y="240"/>
                  </a:cubicBezTo>
                  <a:cubicBezTo>
                    <a:pt x="58" y="240"/>
                    <a:pt x="57" y="239"/>
                    <a:pt x="57" y="238"/>
                  </a:cubicBezTo>
                  <a:cubicBezTo>
                    <a:pt x="57" y="220"/>
                    <a:pt x="57" y="220"/>
                    <a:pt x="57" y="220"/>
                  </a:cubicBezTo>
                  <a:cubicBezTo>
                    <a:pt x="57" y="218"/>
                    <a:pt x="58" y="217"/>
                    <a:pt x="59" y="217"/>
                  </a:cubicBezTo>
                  <a:cubicBezTo>
                    <a:pt x="88" y="217"/>
                    <a:pt x="88" y="217"/>
                    <a:pt x="88" y="217"/>
                  </a:cubicBezTo>
                  <a:cubicBezTo>
                    <a:pt x="89" y="217"/>
                    <a:pt x="91" y="218"/>
                    <a:pt x="91" y="220"/>
                  </a:cubicBezTo>
                  <a:lnTo>
                    <a:pt x="91" y="238"/>
                  </a:lnTo>
                  <a:close/>
                  <a:moveTo>
                    <a:pt x="91" y="204"/>
                  </a:moveTo>
                  <a:cubicBezTo>
                    <a:pt x="91" y="206"/>
                    <a:pt x="89" y="207"/>
                    <a:pt x="88" y="207"/>
                  </a:cubicBezTo>
                  <a:cubicBezTo>
                    <a:pt x="59" y="207"/>
                    <a:pt x="59" y="207"/>
                    <a:pt x="59" y="207"/>
                  </a:cubicBezTo>
                  <a:cubicBezTo>
                    <a:pt x="58" y="207"/>
                    <a:pt x="57" y="206"/>
                    <a:pt x="57" y="204"/>
                  </a:cubicBezTo>
                  <a:cubicBezTo>
                    <a:pt x="57" y="186"/>
                    <a:pt x="57" y="186"/>
                    <a:pt x="57" y="186"/>
                  </a:cubicBezTo>
                  <a:cubicBezTo>
                    <a:pt x="57" y="185"/>
                    <a:pt x="58" y="184"/>
                    <a:pt x="59" y="184"/>
                  </a:cubicBezTo>
                  <a:cubicBezTo>
                    <a:pt x="88" y="184"/>
                    <a:pt x="88" y="184"/>
                    <a:pt x="88" y="184"/>
                  </a:cubicBezTo>
                  <a:cubicBezTo>
                    <a:pt x="89" y="184"/>
                    <a:pt x="91" y="185"/>
                    <a:pt x="91" y="186"/>
                  </a:cubicBezTo>
                  <a:lnTo>
                    <a:pt x="91" y="204"/>
                  </a:lnTo>
                  <a:close/>
                  <a:moveTo>
                    <a:pt x="91" y="171"/>
                  </a:moveTo>
                  <a:cubicBezTo>
                    <a:pt x="91" y="172"/>
                    <a:pt x="89" y="173"/>
                    <a:pt x="88" y="173"/>
                  </a:cubicBezTo>
                  <a:cubicBezTo>
                    <a:pt x="59" y="173"/>
                    <a:pt x="59" y="173"/>
                    <a:pt x="59" y="173"/>
                  </a:cubicBezTo>
                  <a:cubicBezTo>
                    <a:pt x="58" y="173"/>
                    <a:pt x="57" y="172"/>
                    <a:pt x="57" y="171"/>
                  </a:cubicBezTo>
                  <a:cubicBezTo>
                    <a:pt x="57" y="153"/>
                    <a:pt x="57" y="153"/>
                    <a:pt x="57" y="153"/>
                  </a:cubicBezTo>
                  <a:cubicBezTo>
                    <a:pt x="57" y="151"/>
                    <a:pt x="58" y="150"/>
                    <a:pt x="59" y="150"/>
                  </a:cubicBezTo>
                  <a:cubicBezTo>
                    <a:pt x="88" y="150"/>
                    <a:pt x="88" y="150"/>
                    <a:pt x="88" y="150"/>
                  </a:cubicBezTo>
                  <a:cubicBezTo>
                    <a:pt x="89" y="150"/>
                    <a:pt x="91" y="151"/>
                    <a:pt x="91" y="153"/>
                  </a:cubicBezTo>
                  <a:lnTo>
                    <a:pt x="91" y="171"/>
                  </a:lnTo>
                  <a:close/>
                  <a:moveTo>
                    <a:pt x="91" y="137"/>
                  </a:moveTo>
                  <a:cubicBezTo>
                    <a:pt x="91" y="139"/>
                    <a:pt x="89" y="140"/>
                    <a:pt x="88" y="140"/>
                  </a:cubicBezTo>
                  <a:cubicBezTo>
                    <a:pt x="59" y="140"/>
                    <a:pt x="59" y="140"/>
                    <a:pt x="59" y="140"/>
                  </a:cubicBezTo>
                  <a:cubicBezTo>
                    <a:pt x="58" y="140"/>
                    <a:pt x="57" y="139"/>
                    <a:pt x="57" y="137"/>
                  </a:cubicBezTo>
                  <a:cubicBezTo>
                    <a:pt x="57" y="119"/>
                    <a:pt x="57" y="119"/>
                    <a:pt x="57" y="119"/>
                  </a:cubicBezTo>
                  <a:cubicBezTo>
                    <a:pt x="57" y="118"/>
                    <a:pt x="58" y="117"/>
                    <a:pt x="59" y="117"/>
                  </a:cubicBezTo>
                  <a:cubicBezTo>
                    <a:pt x="88" y="117"/>
                    <a:pt x="88" y="117"/>
                    <a:pt x="88" y="117"/>
                  </a:cubicBezTo>
                  <a:cubicBezTo>
                    <a:pt x="89" y="117"/>
                    <a:pt x="91" y="118"/>
                    <a:pt x="91" y="119"/>
                  </a:cubicBezTo>
                  <a:lnTo>
                    <a:pt x="91" y="137"/>
                  </a:lnTo>
                  <a:close/>
                  <a:moveTo>
                    <a:pt x="91" y="104"/>
                  </a:moveTo>
                  <a:cubicBezTo>
                    <a:pt x="91" y="105"/>
                    <a:pt x="89" y="106"/>
                    <a:pt x="88" y="106"/>
                  </a:cubicBezTo>
                  <a:cubicBezTo>
                    <a:pt x="59" y="106"/>
                    <a:pt x="59" y="106"/>
                    <a:pt x="59" y="106"/>
                  </a:cubicBezTo>
                  <a:cubicBezTo>
                    <a:pt x="58" y="106"/>
                    <a:pt x="57" y="105"/>
                    <a:pt x="57" y="104"/>
                  </a:cubicBezTo>
                  <a:cubicBezTo>
                    <a:pt x="57" y="86"/>
                    <a:pt x="57" y="86"/>
                    <a:pt x="57" y="86"/>
                  </a:cubicBezTo>
                  <a:cubicBezTo>
                    <a:pt x="57" y="84"/>
                    <a:pt x="58" y="83"/>
                    <a:pt x="59" y="83"/>
                  </a:cubicBezTo>
                  <a:cubicBezTo>
                    <a:pt x="88" y="83"/>
                    <a:pt x="88" y="83"/>
                    <a:pt x="88" y="83"/>
                  </a:cubicBezTo>
                  <a:cubicBezTo>
                    <a:pt x="89" y="83"/>
                    <a:pt x="91" y="84"/>
                    <a:pt x="91" y="86"/>
                  </a:cubicBezTo>
                  <a:lnTo>
                    <a:pt x="91"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5" name="Freeform 668"/>
            <p:cNvSpPr>
              <a:spLocks noEditPoints="1"/>
            </p:cNvSpPr>
            <p:nvPr/>
          </p:nvSpPr>
          <p:spPr bwMode="auto">
            <a:xfrm>
              <a:off x="782482" y="3395715"/>
              <a:ext cx="536335" cy="273805"/>
            </a:xfrm>
            <a:custGeom>
              <a:avLst/>
              <a:gdLst>
                <a:gd name="T0" fmla="*/ 2 w 493"/>
                <a:gd name="T1" fmla="*/ 123 h 251"/>
                <a:gd name="T2" fmla="*/ 246 w 493"/>
                <a:gd name="T3" fmla="*/ 251 h 251"/>
                <a:gd name="T4" fmla="*/ 491 w 493"/>
                <a:gd name="T5" fmla="*/ 123 h 251"/>
                <a:gd name="T6" fmla="*/ 175 w 493"/>
                <a:gd name="T7" fmla="*/ 52 h 251"/>
                <a:gd name="T8" fmla="*/ 167 w 493"/>
                <a:gd name="T9" fmla="*/ 65 h 251"/>
                <a:gd name="T10" fmla="*/ 159 w 493"/>
                <a:gd name="T11" fmla="*/ 72 h 251"/>
                <a:gd name="T12" fmla="*/ 166 w 493"/>
                <a:gd name="T13" fmla="*/ 77 h 251"/>
                <a:gd name="T14" fmla="*/ 159 w 493"/>
                <a:gd name="T15" fmla="*/ 72 h 251"/>
                <a:gd name="T16" fmla="*/ 194 w 493"/>
                <a:gd name="T17" fmla="*/ 204 h 251"/>
                <a:gd name="T18" fmla="*/ 177 w 493"/>
                <a:gd name="T19" fmla="*/ 171 h 251"/>
                <a:gd name="T20" fmla="*/ 152 w 493"/>
                <a:gd name="T21" fmla="*/ 166 h 251"/>
                <a:gd name="T22" fmla="*/ 144 w 493"/>
                <a:gd name="T23" fmla="*/ 116 h 251"/>
                <a:gd name="T24" fmla="*/ 156 w 493"/>
                <a:gd name="T25" fmla="*/ 105 h 251"/>
                <a:gd name="T26" fmla="*/ 200 w 493"/>
                <a:gd name="T27" fmla="*/ 107 h 251"/>
                <a:gd name="T28" fmla="*/ 187 w 493"/>
                <a:gd name="T29" fmla="*/ 108 h 251"/>
                <a:gd name="T30" fmla="*/ 155 w 493"/>
                <a:gd name="T31" fmla="*/ 102 h 251"/>
                <a:gd name="T32" fmla="*/ 160 w 493"/>
                <a:gd name="T33" fmla="*/ 93 h 251"/>
                <a:gd name="T34" fmla="*/ 168 w 493"/>
                <a:gd name="T35" fmla="*/ 85 h 251"/>
                <a:gd name="T36" fmla="*/ 202 w 493"/>
                <a:gd name="T37" fmla="*/ 78 h 251"/>
                <a:gd name="T38" fmla="*/ 193 w 493"/>
                <a:gd name="T39" fmla="*/ 77 h 251"/>
                <a:gd name="T40" fmla="*/ 205 w 493"/>
                <a:gd name="T41" fmla="*/ 59 h 251"/>
                <a:gd name="T42" fmla="*/ 231 w 493"/>
                <a:gd name="T43" fmla="*/ 60 h 251"/>
                <a:gd name="T44" fmla="*/ 246 w 493"/>
                <a:gd name="T45" fmla="*/ 23 h 251"/>
                <a:gd name="T46" fmla="*/ 334 w 493"/>
                <a:gd name="T47" fmla="*/ 108 h 251"/>
                <a:gd name="T48" fmla="*/ 318 w 493"/>
                <a:gd name="T49" fmla="*/ 126 h 251"/>
                <a:gd name="T50" fmla="*/ 300 w 493"/>
                <a:gd name="T51" fmla="*/ 138 h 251"/>
                <a:gd name="T52" fmla="*/ 283 w 493"/>
                <a:gd name="T53" fmla="*/ 130 h 251"/>
                <a:gd name="T54" fmla="*/ 235 w 493"/>
                <a:gd name="T55" fmla="*/ 107 h 251"/>
                <a:gd name="T56" fmla="*/ 234 w 493"/>
                <a:gd name="T57" fmla="*/ 133 h 251"/>
                <a:gd name="T58" fmla="*/ 224 w 493"/>
                <a:gd name="T59" fmla="*/ 138 h 251"/>
                <a:gd name="T60" fmla="*/ 222 w 493"/>
                <a:gd name="T61" fmla="*/ 165 h 251"/>
                <a:gd name="T62" fmla="*/ 324 w 493"/>
                <a:gd name="T63" fmla="*/ 145 h 251"/>
                <a:gd name="T64" fmla="*/ 324 w 493"/>
                <a:gd name="T65" fmla="*/ 145 h 251"/>
                <a:gd name="T66" fmla="*/ 320 w 493"/>
                <a:gd name="T67" fmla="*/ 135 h 251"/>
                <a:gd name="T68" fmla="*/ 274 w 493"/>
                <a:gd name="T69" fmla="*/ 141 h 251"/>
                <a:gd name="T70" fmla="*/ 274 w 493"/>
                <a:gd name="T71" fmla="*/ 141 h 251"/>
                <a:gd name="T72" fmla="*/ 226 w 493"/>
                <a:gd name="T73" fmla="*/ 158 h 251"/>
                <a:gd name="T74" fmla="*/ 218 w 493"/>
                <a:gd name="T75" fmla="*/ 225 h 251"/>
                <a:gd name="T76" fmla="*/ 278 w 493"/>
                <a:gd name="T77" fmla="*/ 216 h 251"/>
                <a:gd name="T78" fmla="*/ 246 w 493"/>
                <a:gd name="T79" fmla="*/ 229 h 251"/>
                <a:gd name="T80" fmla="*/ 308 w 493"/>
                <a:gd name="T81" fmla="*/ 198 h 251"/>
                <a:gd name="T82" fmla="*/ 304 w 493"/>
                <a:gd name="T83" fmla="*/ 164 h 251"/>
                <a:gd name="T84" fmla="*/ 341 w 493"/>
                <a:gd name="T85" fmla="*/ 156 h 251"/>
                <a:gd name="T86" fmla="*/ 347 w 493"/>
                <a:gd name="T87" fmla="*/ 147 h 251"/>
                <a:gd name="T88" fmla="*/ 349 w 493"/>
                <a:gd name="T89" fmla="*/ 12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3" h="251">
                  <a:moveTo>
                    <a:pt x="491" y="123"/>
                  </a:moveTo>
                  <a:cubicBezTo>
                    <a:pt x="473" y="98"/>
                    <a:pt x="394" y="0"/>
                    <a:pt x="246" y="0"/>
                  </a:cubicBezTo>
                  <a:cubicBezTo>
                    <a:pt x="99" y="0"/>
                    <a:pt x="19" y="98"/>
                    <a:pt x="2" y="123"/>
                  </a:cubicBezTo>
                  <a:cubicBezTo>
                    <a:pt x="1" y="124"/>
                    <a:pt x="0" y="125"/>
                    <a:pt x="0" y="125"/>
                  </a:cubicBezTo>
                  <a:cubicBezTo>
                    <a:pt x="0" y="126"/>
                    <a:pt x="1" y="127"/>
                    <a:pt x="2" y="128"/>
                  </a:cubicBezTo>
                  <a:cubicBezTo>
                    <a:pt x="19" y="153"/>
                    <a:pt x="99" y="251"/>
                    <a:pt x="246" y="251"/>
                  </a:cubicBezTo>
                  <a:cubicBezTo>
                    <a:pt x="394" y="251"/>
                    <a:pt x="473" y="153"/>
                    <a:pt x="491" y="128"/>
                  </a:cubicBezTo>
                  <a:cubicBezTo>
                    <a:pt x="491" y="127"/>
                    <a:pt x="492" y="126"/>
                    <a:pt x="493" y="125"/>
                  </a:cubicBezTo>
                  <a:cubicBezTo>
                    <a:pt x="492" y="125"/>
                    <a:pt x="491" y="124"/>
                    <a:pt x="491" y="123"/>
                  </a:cubicBezTo>
                  <a:moveTo>
                    <a:pt x="164" y="62"/>
                  </a:moveTo>
                  <a:cubicBezTo>
                    <a:pt x="165" y="60"/>
                    <a:pt x="170" y="54"/>
                    <a:pt x="170" y="54"/>
                  </a:cubicBezTo>
                  <a:cubicBezTo>
                    <a:pt x="171" y="52"/>
                    <a:pt x="174" y="52"/>
                    <a:pt x="175" y="52"/>
                  </a:cubicBezTo>
                  <a:cubicBezTo>
                    <a:pt x="177" y="51"/>
                    <a:pt x="179" y="52"/>
                    <a:pt x="179" y="53"/>
                  </a:cubicBezTo>
                  <a:cubicBezTo>
                    <a:pt x="179" y="55"/>
                    <a:pt x="179" y="59"/>
                    <a:pt x="178" y="60"/>
                  </a:cubicBezTo>
                  <a:cubicBezTo>
                    <a:pt x="176" y="62"/>
                    <a:pt x="170" y="65"/>
                    <a:pt x="167" y="65"/>
                  </a:cubicBezTo>
                  <a:cubicBezTo>
                    <a:pt x="164" y="65"/>
                    <a:pt x="164" y="63"/>
                    <a:pt x="164" y="62"/>
                  </a:cubicBezTo>
                  <a:moveTo>
                    <a:pt x="159" y="72"/>
                  </a:moveTo>
                  <a:cubicBezTo>
                    <a:pt x="159" y="72"/>
                    <a:pt x="159" y="72"/>
                    <a:pt x="159" y="72"/>
                  </a:cubicBezTo>
                  <a:cubicBezTo>
                    <a:pt x="161" y="70"/>
                    <a:pt x="165" y="69"/>
                    <a:pt x="167" y="69"/>
                  </a:cubicBezTo>
                  <a:cubicBezTo>
                    <a:pt x="170" y="68"/>
                    <a:pt x="173" y="70"/>
                    <a:pt x="174" y="71"/>
                  </a:cubicBezTo>
                  <a:cubicBezTo>
                    <a:pt x="174" y="73"/>
                    <a:pt x="167" y="76"/>
                    <a:pt x="166" y="77"/>
                  </a:cubicBezTo>
                  <a:cubicBezTo>
                    <a:pt x="163" y="81"/>
                    <a:pt x="157" y="87"/>
                    <a:pt x="154" y="88"/>
                  </a:cubicBezTo>
                  <a:cubicBezTo>
                    <a:pt x="153" y="88"/>
                    <a:pt x="152" y="88"/>
                    <a:pt x="151" y="88"/>
                  </a:cubicBezTo>
                  <a:cubicBezTo>
                    <a:pt x="153" y="82"/>
                    <a:pt x="156" y="77"/>
                    <a:pt x="159" y="72"/>
                  </a:cubicBezTo>
                  <a:moveTo>
                    <a:pt x="214" y="186"/>
                  </a:moveTo>
                  <a:cubicBezTo>
                    <a:pt x="212" y="194"/>
                    <a:pt x="210" y="196"/>
                    <a:pt x="208" y="199"/>
                  </a:cubicBezTo>
                  <a:cubicBezTo>
                    <a:pt x="206" y="201"/>
                    <a:pt x="198" y="205"/>
                    <a:pt x="194" y="204"/>
                  </a:cubicBezTo>
                  <a:cubicBezTo>
                    <a:pt x="189" y="204"/>
                    <a:pt x="188" y="191"/>
                    <a:pt x="188" y="185"/>
                  </a:cubicBezTo>
                  <a:cubicBezTo>
                    <a:pt x="188" y="183"/>
                    <a:pt x="185" y="189"/>
                    <a:pt x="184" y="176"/>
                  </a:cubicBezTo>
                  <a:cubicBezTo>
                    <a:pt x="182" y="167"/>
                    <a:pt x="177" y="177"/>
                    <a:pt x="177" y="171"/>
                  </a:cubicBezTo>
                  <a:cubicBezTo>
                    <a:pt x="176" y="165"/>
                    <a:pt x="173" y="167"/>
                    <a:pt x="171" y="163"/>
                  </a:cubicBezTo>
                  <a:cubicBezTo>
                    <a:pt x="168" y="160"/>
                    <a:pt x="164" y="163"/>
                    <a:pt x="160" y="165"/>
                  </a:cubicBezTo>
                  <a:cubicBezTo>
                    <a:pt x="156" y="167"/>
                    <a:pt x="158" y="168"/>
                    <a:pt x="152" y="166"/>
                  </a:cubicBezTo>
                  <a:cubicBezTo>
                    <a:pt x="152" y="166"/>
                    <a:pt x="152" y="166"/>
                    <a:pt x="152" y="166"/>
                  </a:cubicBezTo>
                  <a:cubicBezTo>
                    <a:pt x="147" y="154"/>
                    <a:pt x="144" y="140"/>
                    <a:pt x="144" y="126"/>
                  </a:cubicBezTo>
                  <a:cubicBezTo>
                    <a:pt x="144" y="123"/>
                    <a:pt x="144" y="119"/>
                    <a:pt x="144" y="116"/>
                  </a:cubicBezTo>
                  <a:cubicBezTo>
                    <a:pt x="144" y="115"/>
                    <a:pt x="145" y="115"/>
                    <a:pt x="145" y="115"/>
                  </a:cubicBezTo>
                  <a:cubicBezTo>
                    <a:pt x="150" y="108"/>
                    <a:pt x="150" y="107"/>
                    <a:pt x="150" y="107"/>
                  </a:cubicBezTo>
                  <a:cubicBezTo>
                    <a:pt x="156" y="105"/>
                    <a:pt x="156" y="105"/>
                    <a:pt x="156" y="105"/>
                  </a:cubicBezTo>
                  <a:cubicBezTo>
                    <a:pt x="156" y="105"/>
                    <a:pt x="166" y="106"/>
                    <a:pt x="173" y="109"/>
                  </a:cubicBezTo>
                  <a:cubicBezTo>
                    <a:pt x="179" y="111"/>
                    <a:pt x="188" y="116"/>
                    <a:pt x="194" y="114"/>
                  </a:cubicBezTo>
                  <a:cubicBezTo>
                    <a:pt x="198" y="112"/>
                    <a:pt x="201" y="110"/>
                    <a:pt x="200" y="107"/>
                  </a:cubicBezTo>
                  <a:cubicBezTo>
                    <a:pt x="200" y="103"/>
                    <a:pt x="197" y="102"/>
                    <a:pt x="193" y="105"/>
                  </a:cubicBezTo>
                  <a:cubicBezTo>
                    <a:pt x="191" y="106"/>
                    <a:pt x="188" y="98"/>
                    <a:pt x="186" y="99"/>
                  </a:cubicBezTo>
                  <a:cubicBezTo>
                    <a:pt x="183" y="99"/>
                    <a:pt x="189" y="107"/>
                    <a:pt x="187" y="108"/>
                  </a:cubicBezTo>
                  <a:cubicBezTo>
                    <a:pt x="185" y="108"/>
                    <a:pt x="181" y="99"/>
                    <a:pt x="180" y="98"/>
                  </a:cubicBezTo>
                  <a:cubicBezTo>
                    <a:pt x="179" y="96"/>
                    <a:pt x="176" y="93"/>
                    <a:pt x="173" y="95"/>
                  </a:cubicBezTo>
                  <a:cubicBezTo>
                    <a:pt x="167" y="101"/>
                    <a:pt x="157" y="101"/>
                    <a:pt x="155" y="102"/>
                  </a:cubicBezTo>
                  <a:cubicBezTo>
                    <a:pt x="149" y="107"/>
                    <a:pt x="148" y="101"/>
                    <a:pt x="148" y="97"/>
                  </a:cubicBezTo>
                  <a:cubicBezTo>
                    <a:pt x="148" y="96"/>
                    <a:pt x="148" y="96"/>
                    <a:pt x="149" y="95"/>
                  </a:cubicBezTo>
                  <a:cubicBezTo>
                    <a:pt x="151" y="93"/>
                    <a:pt x="158" y="92"/>
                    <a:pt x="160" y="93"/>
                  </a:cubicBezTo>
                  <a:cubicBezTo>
                    <a:pt x="163" y="95"/>
                    <a:pt x="165" y="93"/>
                    <a:pt x="166" y="92"/>
                  </a:cubicBezTo>
                  <a:cubicBezTo>
                    <a:pt x="167" y="91"/>
                    <a:pt x="166" y="89"/>
                    <a:pt x="166" y="88"/>
                  </a:cubicBezTo>
                  <a:cubicBezTo>
                    <a:pt x="165" y="86"/>
                    <a:pt x="167" y="85"/>
                    <a:pt x="168" y="85"/>
                  </a:cubicBezTo>
                  <a:cubicBezTo>
                    <a:pt x="170" y="85"/>
                    <a:pt x="174" y="81"/>
                    <a:pt x="176" y="80"/>
                  </a:cubicBezTo>
                  <a:cubicBezTo>
                    <a:pt x="178" y="79"/>
                    <a:pt x="187" y="78"/>
                    <a:pt x="192" y="80"/>
                  </a:cubicBezTo>
                  <a:cubicBezTo>
                    <a:pt x="196" y="82"/>
                    <a:pt x="200" y="81"/>
                    <a:pt x="202" y="78"/>
                  </a:cubicBezTo>
                  <a:cubicBezTo>
                    <a:pt x="205" y="75"/>
                    <a:pt x="208" y="73"/>
                    <a:pt x="209" y="72"/>
                  </a:cubicBezTo>
                  <a:cubicBezTo>
                    <a:pt x="211" y="71"/>
                    <a:pt x="206" y="66"/>
                    <a:pt x="201" y="72"/>
                  </a:cubicBezTo>
                  <a:cubicBezTo>
                    <a:pt x="197" y="77"/>
                    <a:pt x="195" y="77"/>
                    <a:pt x="193" y="77"/>
                  </a:cubicBezTo>
                  <a:cubicBezTo>
                    <a:pt x="191" y="77"/>
                    <a:pt x="179" y="74"/>
                    <a:pt x="178" y="71"/>
                  </a:cubicBezTo>
                  <a:cubicBezTo>
                    <a:pt x="176" y="67"/>
                    <a:pt x="181" y="64"/>
                    <a:pt x="186" y="62"/>
                  </a:cubicBezTo>
                  <a:cubicBezTo>
                    <a:pt x="190" y="60"/>
                    <a:pt x="202" y="60"/>
                    <a:pt x="205" y="59"/>
                  </a:cubicBezTo>
                  <a:cubicBezTo>
                    <a:pt x="211" y="58"/>
                    <a:pt x="219" y="55"/>
                    <a:pt x="223" y="57"/>
                  </a:cubicBezTo>
                  <a:cubicBezTo>
                    <a:pt x="227" y="60"/>
                    <a:pt x="207" y="65"/>
                    <a:pt x="214" y="69"/>
                  </a:cubicBezTo>
                  <a:cubicBezTo>
                    <a:pt x="216" y="70"/>
                    <a:pt x="227" y="62"/>
                    <a:pt x="231" y="60"/>
                  </a:cubicBezTo>
                  <a:cubicBezTo>
                    <a:pt x="240" y="56"/>
                    <a:pt x="222" y="54"/>
                    <a:pt x="224" y="45"/>
                  </a:cubicBezTo>
                  <a:cubicBezTo>
                    <a:pt x="227" y="34"/>
                    <a:pt x="203" y="39"/>
                    <a:pt x="191" y="39"/>
                  </a:cubicBezTo>
                  <a:cubicBezTo>
                    <a:pt x="207" y="29"/>
                    <a:pt x="226" y="23"/>
                    <a:pt x="246" y="23"/>
                  </a:cubicBezTo>
                  <a:cubicBezTo>
                    <a:pt x="295" y="23"/>
                    <a:pt x="336" y="57"/>
                    <a:pt x="346" y="102"/>
                  </a:cubicBezTo>
                  <a:cubicBezTo>
                    <a:pt x="346" y="104"/>
                    <a:pt x="346" y="106"/>
                    <a:pt x="346" y="107"/>
                  </a:cubicBezTo>
                  <a:cubicBezTo>
                    <a:pt x="345" y="110"/>
                    <a:pt x="338" y="114"/>
                    <a:pt x="334" y="108"/>
                  </a:cubicBezTo>
                  <a:cubicBezTo>
                    <a:pt x="333" y="106"/>
                    <a:pt x="328" y="102"/>
                    <a:pt x="329" y="109"/>
                  </a:cubicBezTo>
                  <a:cubicBezTo>
                    <a:pt x="329" y="116"/>
                    <a:pt x="335" y="117"/>
                    <a:pt x="329" y="121"/>
                  </a:cubicBezTo>
                  <a:cubicBezTo>
                    <a:pt x="322" y="126"/>
                    <a:pt x="321" y="124"/>
                    <a:pt x="318" y="126"/>
                  </a:cubicBezTo>
                  <a:cubicBezTo>
                    <a:pt x="315" y="127"/>
                    <a:pt x="312" y="134"/>
                    <a:pt x="313" y="138"/>
                  </a:cubicBezTo>
                  <a:cubicBezTo>
                    <a:pt x="314" y="142"/>
                    <a:pt x="323" y="153"/>
                    <a:pt x="316" y="152"/>
                  </a:cubicBezTo>
                  <a:cubicBezTo>
                    <a:pt x="314" y="152"/>
                    <a:pt x="302" y="144"/>
                    <a:pt x="300" y="138"/>
                  </a:cubicBezTo>
                  <a:cubicBezTo>
                    <a:pt x="298" y="133"/>
                    <a:pt x="296" y="127"/>
                    <a:pt x="294" y="123"/>
                  </a:cubicBezTo>
                  <a:cubicBezTo>
                    <a:pt x="292" y="118"/>
                    <a:pt x="288" y="117"/>
                    <a:pt x="284" y="120"/>
                  </a:cubicBezTo>
                  <a:cubicBezTo>
                    <a:pt x="281" y="122"/>
                    <a:pt x="285" y="125"/>
                    <a:pt x="283" y="130"/>
                  </a:cubicBezTo>
                  <a:cubicBezTo>
                    <a:pt x="280" y="136"/>
                    <a:pt x="278" y="140"/>
                    <a:pt x="274" y="136"/>
                  </a:cubicBezTo>
                  <a:cubicBezTo>
                    <a:pt x="264" y="124"/>
                    <a:pt x="250" y="130"/>
                    <a:pt x="247" y="117"/>
                  </a:cubicBezTo>
                  <a:cubicBezTo>
                    <a:pt x="246" y="110"/>
                    <a:pt x="240" y="111"/>
                    <a:pt x="235" y="107"/>
                  </a:cubicBezTo>
                  <a:cubicBezTo>
                    <a:pt x="230" y="103"/>
                    <a:pt x="227" y="101"/>
                    <a:pt x="227" y="104"/>
                  </a:cubicBezTo>
                  <a:cubicBezTo>
                    <a:pt x="226" y="106"/>
                    <a:pt x="242" y="119"/>
                    <a:pt x="243" y="123"/>
                  </a:cubicBezTo>
                  <a:cubicBezTo>
                    <a:pt x="245" y="128"/>
                    <a:pt x="238" y="132"/>
                    <a:pt x="234" y="133"/>
                  </a:cubicBezTo>
                  <a:cubicBezTo>
                    <a:pt x="229" y="134"/>
                    <a:pt x="227" y="131"/>
                    <a:pt x="222" y="126"/>
                  </a:cubicBezTo>
                  <a:cubicBezTo>
                    <a:pt x="217" y="121"/>
                    <a:pt x="215" y="117"/>
                    <a:pt x="215" y="121"/>
                  </a:cubicBezTo>
                  <a:cubicBezTo>
                    <a:pt x="214" y="127"/>
                    <a:pt x="219" y="135"/>
                    <a:pt x="224" y="138"/>
                  </a:cubicBezTo>
                  <a:cubicBezTo>
                    <a:pt x="228" y="141"/>
                    <a:pt x="233" y="142"/>
                    <a:pt x="231" y="146"/>
                  </a:cubicBezTo>
                  <a:cubicBezTo>
                    <a:pt x="230" y="150"/>
                    <a:pt x="231" y="148"/>
                    <a:pt x="227" y="153"/>
                  </a:cubicBezTo>
                  <a:cubicBezTo>
                    <a:pt x="222" y="157"/>
                    <a:pt x="221" y="159"/>
                    <a:pt x="222" y="165"/>
                  </a:cubicBezTo>
                  <a:cubicBezTo>
                    <a:pt x="222" y="171"/>
                    <a:pt x="220" y="172"/>
                    <a:pt x="219" y="177"/>
                  </a:cubicBezTo>
                  <a:cubicBezTo>
                    <a:pt x="218" y="182"/>
                    <a:pt x="216" y="178"/>
                    <a:pt x="214" y="186"/>
                  </a:cubicBezTo>
                  <a:moveTo>
                    <a:pt x="324" y="145"/>
                  </a:moveTo>
                  <a:cubicBezTo>
                    <a:pt x="328" y="144"/>
                    <a:pt x="333" y="149"/>
                    <a:pt x="331" y="151"/>
                  </a:cubicBezTo>
                  <a:cubicBezTo>
                    <a:pt x="329" y="153"/>
                    <a:pt x="324" y="152"/>
                    <a:pt x="321" y="150"/>
                  </a:cubicBezTo>
                  <a:cubicBezTo>
                    <a:pt x="318" y="148"/>
                    <a:pt x="323" y="145"/>
                    <a:pt x="324" y="145"/>
                  </a:cubicBezTo>
                  <a:moveTo>
                    <a:pt x="320" y="142"/>
                  </a:moveTo>
                  <a:cubicBezTo>
                    <a:pt x="319" y="141"/>
                    <a:pt x="318" y="140"/>
                    <a:pt x="317" y="138"/>
                  </a:cubicBezTo>
                  <a:cubicBezTo>
                    <a:pt x="316" y="135"/>
                    <a:pt x="318" y="134"/>
                    <a:pt x="320" y="135"/>
                  </a:cubicBezTo>
                  <a:cubicBezTo>
                    <a:pt x="322" y="136"/>
                    <a:pt x="325" y="139"/>
                    <a:pt x="325" y="141"/>
                  </a:cubicBezTo>
                  <a:cubicBezTo>
                    <a:pt x="325" y="142"/>
                    <a:pt x="321" y="142"/>
                    <a:pt x="320" y="142"/>
                  </a:cubicBezTo>
                  <a:moveTo>
                    <a:pt x="274" y="141"/>
                  </a:moveTo>
                  <a:cubicBezTo>
                    <a:pt x="272" y="143"/>
                    <a:pt x="267" y="143"/>
                    <a:pt x="265" y="141"/>
                  </a:cubicBezTo>
                  <a:cubicBezTo>
                    <a:pt x="262" y="139"/>
                    <a:pt x="266" y="135"/>
                    <a:pt x="268" y="135"/>
                  </a:cubicBezTo>
                  <a:cubicBezTo>
                    <a:pt x="271" y="135"/>
                    <a:pt x="276" y="140"/>
                    <a:pt x="274" y="141"/>
                  </a:cubicBezTo>
                  <a:moveTo>
                    <a:pt x="232" y="162"/>
                  </a:moveTo>
                  <a:cubicBezTo>
                    <a:pt x="231" y="164"/>
                    <a:pt x="227" y="181"/>
                    <a:pt x="225" y="179"/>
                  </a:cubicBezTo>
                  <a:cubicBezTo>
                    <a:pt x="222" y="177"/>
                    <a:pt x="226" y="159"/>
                    <a:pt x="226" y="158"/>
                  </a:cubicBezTo>
                  <a:cubicBezTo>
                    <a:pt x="230" y="151"/>
                    <a:pt x="239" y="151"/>
                    <a:pt x="232" y="162"/>
                  </a:cubicBezTo>
                  <a:moveTo>
                    <a:pt x="246" y="229"/>
                  </a:moveTo>
                  <a:cubicBezTo>
                    <a:pt x="236" y="229"/>
                    <a:pt x="227" y="227"/>
                    <a:pt x="218" y="225"/>
                  </a:cubicBezTo>
                  <a:cubicBezTo>
                    <a:pt x="216" y="224"/>
                    <a:pt x="215" y="222"/>
                    <a:pt x="216" y="220"/>
                  </a:cubicBezTo>
                  <a:cubicBezTo>
                    <a:pt x="219" y="211"/>
                    <a:pt x="229" y="208"/>
                    <a:pt x="236" y="207"/>
                  </a:cubicBezTo>
                  <a:cubicBezTo>
                    <a:pt x="253" y="206"/>
                    <a:pt x="275" y="218"/>
                    <a:pt x="278" y="216"/>
                  </a:cubicBezTo>
                  <a:cubicBezTo>
                    <a:pt x="282" y="214"/>
                    <a:pt x="289" y="205"/>
                    <a:pt x="299" y="205"/>
                  </a:cubicBezTo>
                  <a:cubicBezTo>
                    <a:pt x="306" y="206"/>
                    <a:pt x="306" y="207"/>
                    <a:pt x="309" y="208"/>
                  </a:cubicBezTo>
                  <a:cubicBezTo>
                    <a:pt x="291" y="221"/>
                    <a:pt x="270" y="229"/>
                    <a:pt x="246" y="229"/>
                  </a:cubicBezTo>
                  <a:moveTo>
                    <a:pt x="319" y="199"/>
                  </a:moveTo>
                  <a:cubicBezTo>
                    <a:pt x="318" y="199"/>
                    <a:pt x="317" y="198"/>
                    <a:pt x="316" y="198"/>
                  </a:cubicBezTo>
                  <a:cubicBezTo>
                    <a:pt x="310" y="195"/>
                    <a:pt x="311" y="199"/>
                    <a:pt x="308" y="198"/>
                  </a:cubicBezTo>
                  <a:cubicBezTo>
                    <a:pt x="305" y="197"/>
                    <a:pt x="311" y="191"/>
                    <a:pt x="303" y="196"/>
                  </a:cubicBezTo>
                  <a:cubicBezTo>
                    <a:pt x="295" y="202"/>
                    <a:pt x="297" y="196"/>
                    <a:pt x="293" y="186"/>
                  </a:cubicBezTo>
                  <a:cubicBezTo>
                    <a:pt x="290" y="177"/>
                    <a:pt x="297" y="167"/>
                    <a:pt x="304" y="164"/>
                  </a:cubicBezTo>
                  <a:cubicBezTo>
                    <a:pt x="313" y="161"/>
                    <a:pt x="318" y="161"/>
                    <a:pt x="322" y="159"/>
                  </a:cubicBezTo>
                  <a:cubicBezTo>
                    <a:pt x="335" y="156"/>
                    <a:pt x="337" y="149"/>
                    <a:pt x="340" y="154"/>
                  </a:cubicBezTo>
                  <a:cubicBezTo>
                    <a:pt x="340" y="154"/>
                    <a:pt x="340" y="155"/>
                    <a:pt x="341" y="156"/>
                  </a:cubicBezTo>
                  <a:cubicBezTo>
                    <a:pt x="342" y="157"/>
                    <a:pt x="342" y="160"/>
                    <a:pt x="342" y="163"/>
                  </a:cubicBezTo>
                  <a:cubicBezTo>
                    <a:pt x="337" y="176"/>
                    <a:pt x="329" y="189"/>
                    <a:pt x="319" y="199"/>
                  </a:cubicBezTo>
                  <a:moveTo>
                    <a:pt x="347" y="147"/>
                  </a:moveTo>
                  <a:cubicBezTo>
                    <a:pt x="344" y="146"/>
                    <a:pt x="333" y="130"/>
                    <a:pt x="342" y="120"/>
                  </a:cubicBezTo>
                  <a:cubicBezTo>
                    <a:pt x="343" y="118"/>
                    <a:pt x="339" y="113"/>
                    <a:pt x="340" y="113"/>
                  </a:cubicBezTo>
                  <a:cubicBezTo>
                    <a:pt x="345" y="112"/>
                    <a:pt x="348" y="116"/>
                    <a:pt x="349" y="120"/>
                  </a:cubicBezTo>
                  <a:cubicBezTo>
                    <a:pt x="349" y="122"/>
                    <a:pt x="349" y="124"/>
                    <a:pt x="349" y="126"/>
                  </a:cubicBezTo>
                  <a:cubicBezTo>
                    <a:pt x="349" y="133"/>
                    <a:pt x="348" y="140"/>
                    <a:pt x="347" y="1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6" name="Freeform 669"/>
            <p:cNvSpPr>
              <a:spLocks/>
            </p:cNvSpPr>
            <p:nvPr/>
          </p:nvSpPr>
          <p:spPr bwMode="auto">
            <a:xfrm>
              <a:off x="2568656" y="3566441"/>
              <a:ext cx="24159" cy="54761"/>
            </a:xfrm>
            <a:custGeom>
              <a:avLst/>
              <a:gdLst>
                <a:gd name="T0" fmla="*/ 21 w 22"/>
                <a:gd name="T1" fmla="*/ 0 h 51"/>
                <a:gd name="T2" fmla="*/ 22 w 22"/>
                <a:gd name="T3" fmla="*/ 2 h 51"/>
                <a:gd name="T4" fmla="*/ 22 w 22"/>
                <a:gd name="T5" fmla="*/ 50 h 51"/>
                <a:gd name="T6" fmla="*/ 21 w 22"/>
                <a:gd name="T7" fmla="*/ 51 h 51"/>
                <a:gd name="T8" fmla="*/ 1 w 22"/>
                <a:gd name="T9" fmla="*/ 51 h 51"/>
                <a:gd name="T10" fmla="*/ 0 w 22"/>
                <a:gd name="T11" fmla="*/ 50 h 51"/>
                <a:gd name="T12" fmla="*/ 0 w 22"/>
                <a:gd name="T13" fmla="*/ 2 h 51"/>
                <a:gd name="T14" fmla="*/ 1 w 22"/>
                <a:gd name="T15" fmla="*/ 0 h 51"/>
                <a:gd name="T16" fmla="*/ 21 w 22"/>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1">
                  <a:moveTo>
                    <a:pt x="21" y="0"/>
                  </a:moveTo>
                  <a:cubicBezTo>
                    <a:pt x="22" y="0"/>
                    <a:pt x="22" y="1"/>
                    <a:pt x="22" y="2"/>
                  </a:cubicBezTo>
                  <a:cubicBezTo>
                    <a:pt x="22" y="50"/>
                    <a:pt x="22" y="50"/>
                    <a:pt x="22" y="50"/>
                  </a:cubicBezTo>
                  <a:cubicBezTo>
                    <a:pt x="22" y="51"/>
                    <a:pt x="22" y="51"/>
                    <a:pt x="21" y="51"/>
                  </a:cubicBezTo>
                  <a:cubicBezTo>
                    <a:pt x="1" y="51"/>
                    <a:pt x="1" y="51"/>
                    <a:pt x="1" y="51"/>
                  </a:cubicBezTo>
                  <a:cubicBezTo>
                    <a:pt x="0" y="51"/>
                    <a:pt x="0" y="51"/>
                    <a:pt x="0" y="50"/>
                  </a:cubicBezTo>
                  <a:cubicBezTo>
                    <a:pt x="0" y="2"/>
                    <a:pt x="0" y="2"/>
                    <a:pt x="0" y="2"/>
                  </a:cubicBezTo>
                  <a:cubicBezTo>
                    <a:pt x="0" y="1"/>
                    <a:pt x="0" y="0"/>
                    <a:pt x="1"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7" name="Freeform 670"/>
            <p:cNvSpPr>
              <a:spLocks/>
            </p:cNvSpPr>
            <p:nvPr/>
          </p:nvSpPr>
          <p:spPr bwMode="auto">
            <a:xfrm>
              <a:off x="2472019" y="3645361"/>
              <a:ext cx="355946" cy="24159"/>
            </a:xfrm>
            <a:custGeom>
              <a:avLst/>
              <a:gdLst>
                <a:gd name="T0" fmla="*/ 325 w 327"/>
                <a:gd name="T1" fmla="*/ 0 h 23"/>
                <a:gd name="T2" fmla="*/ 2 w 327"/>
                <a:gd name="T3" fmla="*/ 0 h 23"/>
                <a:gd name="T4" fmla="*/ 0 w 327"/>
                <a:gd name="T5" fmla="*/ 2 h 23"/>
                <a:gd name="T6" fmla="*/ 0 w 327"/>
                <a:gd name="T7" fmla="*/ 22 h 23"/>
                <a:gd name="T8" fmla="*/ 2 w 327"/>
                <a:gd name="T9" fmla="*/ 23 h 23"/>
                <a:gd name="T10" fmla="*/ 325 w 327"/>
                <a:gd name="T11" fmla="*/ 23 h 23"/>
                <a:gd name="T12" fmla="*/ 327 w 327"/>
                <a:gd name="T13" fmla="*/ 22 h 23"/>
                <a:gd name="T14" fmla="*/ 327 w 327"/>
                <a:gd name="T15" fmla="*/ 2 h 23"/>
                <a:gd name="T16" fmla="*/ 325 w 32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23">
                  <a:moveTo>
                    <a:pt x="325" y="0"/>
                  </a:moveTo>
                  <a:cubicBezTo>
                    <a:pt x="2" y="0"/>
                    <a:pt x="2" y="0"/>
                    <a:pt x="2" y="0"/>
                  </a:cubicBezTo>
                  <a:cubicBezTo>
                    <a:pt x="1" y="0"/>
                    <a:pt x="0" y="1"/>
                    <a:pt x="0" y="2"/>
                  </a:cubicBezTo>
                  <a:cubicBezTo>
                    <a:pt x="0" y="22"/>
                    <a:pt x="0" y="22"/>
                    <a:pt x="0" y="22"/>
                  </a:cubicBezTo>
                  <a:cubicBezTo>
                    <a:pt x="0" y="22"/>
                    <a:pt x="1" y="23"/>
                    <a:pt x="2" y="23"/>
                  </a:cubicBezTo>
                  <a:cubicBezTo>
                    <a:pt x="325" y="23"/>
                    <a:pt x="325" y="23"/>
                    <a:pt x="325" y="23"/>
                  </a:cubicBezTo>
                  <a:cubicBezTo>
                    <a:pt x="326" y="23"/>
                    <a:pt x="327" y="22"/>
                    <a:pt x="327" y="22"/>
                  </a:cubicBezTo>
                  <a:cubicBezTo>
                    <a:pt x="327" y="2"/>
                    <a:pt x="327" y="2"/>
                    <a:pt x="327" y="2"/>
                  </a:cubicBezTo>
                  <a:cubicBezTo>
                    <a:pt x="327" y="1"/>
                    <a:pt x="326" y="0"/>
                    <a:pt x="3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8" name="Freeform 671"/>
            <p:cNvSpPr>
              <a:spLocks/>
            </p:cNvSpPr>
            <p:nvPr/>
          </p:nvSpPr>
          <p:spPr bwMode="auto">
            <a:xfrm>
              <a:off x="2472019" y="3688848"/>
              <a:ext cx="355946" cy="24159"/>
            </a:xfrm>
            <a:custGeom>
              <a:avLst/>
              <a:gdLst>
                <a:gd name="T0" fmla="*/ 325 w 327"/>
                <a:gd name="T1" fmla="*/ 0 h 22"/>
                <a:gd name="T2" fmla="*/ 2 w 327"/>
                <a:gd name="T3" fmla="*/ 0 h 22"/>
                <a:gd name="T4" fmla="*/ 0 w 327"/>
                <a:gd name="T5" fmla="*/ 1 h 22"/>
                <a:gd name="T6" fmla="*/ 0 w 327"/>
                <a:gd name="T7" fmla="*/ 21 h 22"/>
                <a:gd name="T8" fmla="*/ 2 w 327"/>
                <a:gd name="T9" fmla="*/ 22 h 22"/>
                <a:gd name="T10" fmla="*/ 325 w 327"/>
                <a:gd name="T11" fmla="*/ 22 h 22"/>
                <a:gd name="T12" fmla="*/ 327 w 327"/>
                <a:gd name="T13" fmla="*/ 21 h 22"/>
                <a:gd name="T14" fmla="*/ 327 w 327"/>
                <a:gd name="T15" fmla="*/ 1 h 22"/>
                <a:gd name="T16" fmla="*/ 325 w 32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22">
                  <a:moveTo>
                    <a:pt x="325" y="0"/>
                  </a:moveTo>
                  <a:cubicBezTo>
                    <a:pt x="2" y="0"/>
                    <a:pt x="2" y="0"/>
                    <a:pt x="2" y="0"/>
                  </a:cubicBezTo>
                  <a:cubicBezTo>
                    <a:pt x="1" y="0"/>
                    <a:pt x="0" y="0"/>
                    <a:pt x="0" y="1"/>
                  </a:cubicBezTo>
                  <a:cubicBezTo>
                    <a:pt x="0" y="21"/>
                    <a:pt x="0" y="21"/>
                    <a:pt x="0" y="21"/>
                  </a:cubicBezTo>
                  <a:cubicBezTo>
                    <a:pt x="0" y="22"/>
                    <a:pt x="1" y="22"/>
                    <a:pt x="2" y="22"/>
                  </a:cubicBezTo>
                  <a:cubicBezTo>
                    <a:pt x="325" y="22"/>
                    <a:pt x="325" y="22"/>
                    <a:pt x="325" y="22"/>
                  </a:cubicBezTo>
                  <a:cubicBezTo>
                    <a:pt x="326" y="22"/>
                    <a:pt x="327" y="22"/>
                    <a:pt x="327" y="21"/>
                  </a:cubicBezTo>
                  <a:cubicBezTo>
                    <a:pt x="327" y="1"/>
                    <a:pt x="327" y="1"/>
                    <a:pt x="327" y="1"/>
                  </a:cubicBezTo>
                  <a:cubicBezTo>
                    <a:pt x="327" y="0"/>
                    <a:pt x="326" y="0"/>
                    <a:pt x="3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9" name="Freeform 672"/>
            <p:cNvSpPr>
              <a:spLocks/>
            </p:cNvSpPr>
            <p:nvPr/>
          </p:nvSpPr>
          <p:spPr bwMode="auto">
            <a:xfrm>
              <a:off x="2699115" y="3497184"/>
              <a:ext cx="119186" cy="30602"/>
            </a:xfrm>
            <a:custGeom>
              <a:avLst/>
              <a:gdLst>
                <a:gd name="T0" fmla="*/ 55 w 110"/>
                <a:gd name="T1" fmla="*/ 10 h 29"/>
                <a:gd name="T2" fmla="*/ 27 w 110"/>
                <a:gd name="T3" fmla="*/ 0 h 29"/>
                <a:gd name="T4" fmla="*/ 1 w 110"/>
                <a:gd name="T5" fmla="*/ 11 h 29"/>
                <a:gd name="T6" fmla="*/ 0 w 110"/>
                <a:gd name="T7" fmla="*/ 13 h 29"/>
                <a:gd name="T8" fmla="*/ 0 w 110"/>
                <a:gd name="T9" fmla="*/ 15 h 29"/>
                <a:gd name="T10" fmla="*/ 1 w 110"/>
                <a:gd name="T11" fmla="*/ 17 h 29"/>
                <a:gd name="T12" fmla="*/ 3 w 110"/>
                <a:gd name="T13" fmla="*/ 17 h 29"/>
                <a:gd name="T14" fmla="*/ 4 w 110"/>
                <a:gd name="T15" fmla="*/ 17 h 29"/>
                <a:gd name="T16" fmla="*/ 5 w 110"/>
                <a:gd name="T17" fmla="*/ 16 h 29"/>
                <a:gd name="T18" fmla="*/ 18 w 110"/>
                <a:gd name="T19" fmla="*/ 14 h 29"/>
                <a:gd name="T20" fmla="*/ 52 w 110"/>
                <a:gd name="T21" fmla="*/ 27 h 29"/>
                <a:gd name="T22" fmla="*/ 52 w 110"/>
                <a:gd name="T23" fmla="*/ 28 h 29"/>
                <a:gd name="T24" fmla="*/ 55 w 110"/>
                <a:gd name="T25" fmla="*/ 29 h 29"/>
                <a:gd name="T26" fmla="*/ 57 w 110"/>
                <a:gd name="T27" fmla="*/ 28 h 29"/>
                <a:gd name="T28" fmla="*/ 58 w 110"/>
                <a:gd name="T29" fmla="*/ 28 h 29"/>
                <a:gd name="T30" fmla="*/ 91 w 110"/>
                <a:gd name="T31" fmla="*/ 14 h 29"/>
                <a:gd name="T32" fmla="*/ 104 w 110"/>
                <a:gd name="T33" fmla="*/ 16 h 29"/>
                <a:gd name="T34" fmla="*/ 106 w 110"/>
                <a:gd name="T35" fmla="*/ 17 h 29"/>
                <a:gd name="T36" fmla="*/ 108 w 110"/>
                <a:gd name="T37" fmla="*/ 17 h 29"/>
                <a:gd name="T38" fmla="*/ 110 w 110"/>
                <a:gd name="T39" fmla="*/ 15 h 29"/>
                <a:gd name="T40" fmla="*/ 110 w 110"/>
                <a:gd name="T41" fmla="*/ 13 h 29"/>
                <a:gd name="T42" fmla="*/ 109 w 110"/>
                <a:gd name="T43" fmla="*/ 11 h 29"/>
                <a:gd name="T44" fmla="*/ 83 w 110"/>
                <a:gd name="T45" fmla="*/ 0 h 29"/>
                <a:gd name="T46" fmla="*/ 55 w 110"/>
                <a:gd name="T47"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29">
                  <a:moveTo>
                    <a:pt x="55" y="10"/>
                  </a:moveTo>
                  <a:cubicBezTo>
                    <a:pt x="51" y="7"/>
                    <a:pt x="40" y="0"/>
                    <a:pt x="27" y="0"/>
                  </a:cubicBezTo>
                  <a:cubicBezTo>
                    <a:pt x="17" y="0"/>
                    <a:pt x="9" y="4"/>
                    <a:pt x="1" y="11"/>
                  </a:cubicBezTo>
                  <a:cubicBezTo>
                    <a:pt x="0" y="11"/>
                    <a:pt x="0" y="12"/>
                    <a:pt x="0" y="13"/>
                  </a:cubicBezTo>
                  <a:cubicBezTo>
                    <a:pt x="0" y="15"/>
                    <a:pt x="0" y="15"/>
                    <a:pt x="0" y="15"/>
                  </a:cubicBezTo>
                  <a:cubicBezTo>
                    <a:pt x="0" y="16"/>
                    <a:pt x="0" y="16"/>
                    <a:pt x="1" y="17"/>
                  </a:cubicBezTo>
                  <a:cubicBezTo>
                    <a:pt x="1" y="17"/>
                    <a:pt x="2" y="18"/>
                    <a:pt x="3" y="17"/>
                  </a:cubicBezTo>
                  <a:cubicBezTo>
                    <a:pt x="3" y="17"/>
                    <a:pt x="3" y="17"/>
                    <a:pt x="4" y="17"/>
                  </a:cubicBezTo>
                  <a:cubicBezTo>
                    <a:pt x="4" y="17"/>
                    <a:pt x="5" y="17"/>
                    <a:pt x="5" y="16"/>
                  </a:cubicBezTo>
                  <a:cubicBezTo>
                    <a:pt x="7" y="15"/>
                    <a:pt x="12" y="14"/>
                    <a:pt x="18" y="14"/>
                  </a:cubicBezTo>
                  <a:cubicBezTo>
                    <a:pt x="25" y="14"/>
                    <a:pt x="39" y="15"/>
                    <a:pt x="52" y="27"/>
                  </a:cubicBezTo>
                  <a:cubicBezTo>
                    <a:pt x="52" y="28"/>
                    <a:pt x="52" y="28"/>
                    <a:pt x="52" y="28"/>
                  </a:cubicBezTo>
                  <a:cubicBezTo>
                    <a:pt x="53" y="29"/>
                    <a:pt x="54" y="29"/>
                    <a:pt x="55" y="29"/>
                  </a:cubicBezTo>
                  <a:cubicBezTo>
                    <a:pt x="56" y="29"/>
                    <a:pt x="57" y="29"/>
                    <a:pt x="57" y="28"/>
                  </a:cubicBezTo>
                  <a:cubicBezTo>
                    <a:pt x="58" y="28"/>
                    <a:pt x="58" y="28"/>
                    <a:pt x="58" y="28"/>
                  </a:cubicBezTo>
                  <a:cubicBezTo>
                    <a:pt x="71" y="15"/>
                    <a:pt x="84" y="14"/>
                    <a:pt x="91" y="14"/>
                  </a:cubicBezTo>
                  <a:cubicBezTo>
                    <a:pt x="98" y="14"/>
                    <a:pt x="102" y="15"/>
                    <a:pt x="104" y="16"/>
                  </a:cubicBezTo>
                  <a:cubicBezTo>
                    <a:pt x="104" y="17"/>
                    <a:pt x="105" y="17"/>
                    <a:pt x="106" y="17"/>
                  </a:cubicBezTo>
                  <a:cubicBezTo>
                    <a:pt x="106" y="17"/>
                    <a:pt x="107" y="18"/>
                    <a:pt x="108" y="17"/>
                  </a:cubicBezTo>
                  <a:cubicBezTo>
                    <a:pt x="109" y="17"/>
                    <a:pt x="110" y="16"/>
                    <a:pt x="110" y="15"/>
                  </a:cubicBezTo>
                  <a:cubicBezTo>
                    <a:pt x="110" y="13"/>
                    <a:pt x="110" y="13"/>
                    <a:pt x="110" y="13"/>
                  </a:cubicBezTo>
                  <a:cubicBezTo>
                    <a:pt x="110" y="12"/>
                    <a:pt x="109" y="12"/>
                    <a:pt x="109" y="11"/>
                  </a:cubicBezTo>
                  <a:cubicBezTo>
                    <a:pt x="101" y="4"/>
                    <a:pt x="92" y="0"/>
                    <a:pt x="83" y="0"/>
                  </a:cubicBezTo>
                  <a:cubicBezTo>
                    <a:pt x="70" y="0"/>
                    <a:pt x="59" y="7"/>
                    <a:pt x="55"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0" name="Freeform 673"/>
            <p:cNvSpPr>
              <a:spLocks/>
            </p:cNvSpPr>
            <p:nvPr/>
          </p:nvSpPr>
          <p:spPr bwMode="auto">
            <a:xfrm>
              <a:off x="2734549" y="3363503"/>
              <a:ext cx="75699" cy="32212"/>
            </a:xfrm>
            <a:custGeom>
              <a:avLst/>
              <a:gdLst>
                <a:gd name="T0" fmla="*/ 2 w 69"/>
                <a:gd name="T1" fmla="*/ 4 h 29"/>
                <a:gd name="T2" fmla="*/ 0 w 69"/>
                <a:gd name="T3" fmla="*/ 5 h 29"/>
                <a:gd name="T4" fmla="*/ 0 w 69"/>
                <a:gd name="T5" fmla="*/ 6 h 29"/>
                <a:gd name="T6" fmla="*/ 0 w 69"/>
                <a:gd name="T7" fmla="*/ 9 h 29"/>
                <a:gd name="T8" fmla="*/ 2 w 69"/>
                <a:gd name="T9" fmla="*/ 10 h 29"/>
                <a:gd name="T10" fmla="*/ 3 w 69"/>
                <a:gd name="T11" fmla="*/ 10 h 29"/>
                <a:gd name="T12" fmla="*/ 4 w 69"/>
                <a:gd name="T13" fmla="*/ 9 h 29"/>
                <a:gd name="T14" fmla="*/ 6 w 69"/>
                <a:gd name="T15" fmla="*/ 9 h 29"/>
                <a:gd name="T16" fmla="*/ 29 w 69"/>
                <a:gd name="T17" fmla="*/ 24 h 29"/>
                <a:gd name="T18" fmla="*/ 29 w 69"/>
                <a:gd name="T19" fmla="*/ 25 h 29"/>
                <a:gd name="T20" fmla="*/ 31 w 69"/>
                <a:gd name="T21" fmla="*/ 26 h 29"/>
                <a:gd name="T22" fmla="*/ 33 w 69"/>
                <a:gd name="T23" fmla="*/ 26 h 29"/>
                <a:gd name="T24" fmla="*/ 34 w 69"/>
                <a:gd name="T25" fmla="*/ 26 h 29"/>
                <a:gd name="T26" fmla="*/ 34 w 69"/>
                <a:gd name="T27" fmla="*/ 26 h 29"/>
                <a:gd name="T28" fmla="*/ 49 w 69"/>
                <a:gd name="T29" fmla="*/ 22 h 29"/>
                <a:gd name="T30" fmla="*/ 64 w 69"/>
                <a:gd name="T31" fmla="*/ 27 h 29"/>
                <a:gd name="T32" fmla="*/ 65 w 69"/>
                <a:gd name="T33" fmla="*/ 28 h 29"/>
                <a:gd name="T34" fmla="*/ 66 w 69"/>
                <a:gd name="T35" fmla="*/ 29 h 29"/>
                <a:gd name="T36" fmla="*/ 66 w 69"/>
                <a:gd name="T37" fmla="*/ 29 h 29"/>
                <a:gd name="T38" fmla="*/ 66 w 69"/>
                <a:gd name="T39" fmla="*/ 29 h 29"/>
                <a:gd name="T40" fmla="*/ 68 w 69"/>
                <a:gd name="T41" fmla="*/ 28 h 29"/>
                <a:gd name="T42" fmla="*/ 69 w 69"/>
                <a:gd name="T43" fmla="*/ 27 h 29"/>
                <a:gd name="T44" fmla="*/ 69 w 69"/>
                <a:gd name="T45" fmla="*/ 26 h 29"/>
                <a:gd name="T46" fmla="*/ 69 w 69"/>
                <a:gd name="T47" fmla="*/ 25 h 29"/>
                <a:gd name="T48" fmla="*/ 69 w 69"/>
                <a:gd name="T49" fmla="*/ 24 h 29"/>
                <a:gd name="T50" fmla="*/ 47 w 69"/>
                <a:gd name="T51" fmla="*/ 10 h 29"/>
                <a:gd name="T52" fmla="*/ 36 w 69"/>
                <a:gd name="T53" fmla="*/ 13 h 29"/>
                <a:gd name="T54" fmla="*/ 14 w 69"/>
                <a:gd name="T55" fmla="*/ 0 h 29"/>
                <a:gd name="T56" fmla="*/ 2 w 69"/>
                <a:gd name="T5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29">
                  <a:moveTo>
                    <a:pt x="2" y="4"/>
                  </a:moveTo>
                  <a:cubicBezTo>
                    <a:pt x="1" y="4"/>
                    <a:pt x="0" y="4"/>
                    <a:pt x="0" y="5"/>
                  </a:cubicBezTo>
                  <a:cubicBezTo>
                    <a:pt x="0" y="6"/>
                    <a:pt x="0" y="6"/>
                    <a:pt x="0" y="6"/>
                  </a:cubicBezTo>
                  <a:cubicBezTo>
                    <a:pt x="0" y="7"/>
                    <a:pt x="0" y="8"/>
                    <a:pt x="0" y="9"/>
                  </a:cubicBezTo>
                  <a:cubicBezTo>
                    <a:pt x="1" y="9"/>
                    <a:pt x="1" y="10"/>
                    <a:pt x="2" y="10"/>
                  </a:cubicBezTo>
                  <a:cubicBezTo>
                    <a:pt x="2" y="10"/>
                    <a:pt x="3" y="10"/>
                    <a:pt x="3" y="10"/>
                  </a:cubicBezTo>
                  <a:cubicBezTo>
                    <a:pt x="3" y="10"/>
                    <a:pt x="4" y="10"/>
                    <a:pt x="4" y="9"/>
                  </a:cubicBezTo>
                  <a:cubicBezTo>
                    <a:pt x="5" y="9"/>
                    <a:pt x="5" y="9"/>
                    <a:pt x="6" y="9"/>
                  </a:cubicBezTo>
                  <a:cubicBezTo>
                    <a:pt x="8" y="9"/>
                    <a:pt x="21" y="10"/>
                    <a:pt x="29" y="24"/>
                  </a:cubicBezTo>
                  <a:cubicBezTo>
                    <a:pt x="29" y="25"/>
                    <a:pt x="29" y="25"/>
                    <a:pt x="29" y="25"/>
                  </a:cubicBezTo>
                  <a:cubicBezTo>
                    <a:pt x="30" y="25"/>
                    <a:pt x="31" y="26"/>
                    <a:pt x="31" y="26"/>
                  </a:cubicBezTo>
                  <a:cubicBezTo>
                    <a:pt x="32" y="26"/>
                    <a:pt x="32" y="26"/>
                    <a:pt x="33" y="26"/>
                  </a:cubicBezTo>
                  <a:cubicBezTo>
                    <a:pt x="33" y="26"/>
                    <a:pt x="34" y="26"/>
                    <a:pt x="34" y="26"/>
                  </a:cubicBezTo>
                  <a:cubicBezTo>
                    <a:pt x="34" y="26"/>
                    <a:pt x="34" y="26"/>
                    <a:pt x="34" y="26"/>
                  </a:cubicBezTo>
                  <a:cubicBezTo>
                    <a:pt x="39" y="23"/>
                    <a:pt x="44" y="22"/>
                    <a:pt x="49" y="22"/>
                  </a:cubicBezTo>
                  <a:cubicBezTo>
                    <a:pt x="57" y="22"/>
                    <a:pt x="62" y="26"/>
                    <a:pt x="64" y="27"/>
                  </a:cubicBezTo>
                  <a:cubicBezTo>
                    <a:pt x="64" y="27"/>
                    <a:pt x="64" y="28"/>
                    <a:pt x="65" y="28"/>
                  </a:cubicBezTo>
                  <a:cubicBezTo>
                    <a:pt x="65" y="28"/>
                    <a:pt x="65" y="29"/>
                    <a:pt x="66" y="29"/>
                  </a:cubicBezTo>
                  <a:cubicBezTo>
                    <a:pt x="66" y="29"/>
                    <a:pt x="66" y="29"/>
                    <a:pt x="66" y="29"/>
                  </a:cubicBezTo>
                  <a:cubicBezTo>
                    <a:pt x="66" y="29"/>
                    <a:pt x="66" y="29"/>
                    <a:pt x="66" y="29"/>
                  </a:cubicBezTo>
                  <a:cubicBezTo>
                    <a:pt x="67" y="29"/>
                    <a:pt x="67" y="29"/>
                    <a:pt x="68" y="28"/>
                  </a:cubicBezTo>
                  <a:cubicBezTo>
                    <a:pt x="68" y="28"/>
                    <a:pt x="69" y="28"/>
                    <a:pt x="69" y="27"/>
                  </a:cubicBezTo>
                  <a:cubicBezTo>
                    <a:pt x="69" y="26"/>
                    <a:pt x="69" y="26"/>
                    <a:pt x="69" y="26"/>
                  </a:cubicBezTo>
                  <a:cubicBezTo>
                    <a:pt x="69" y="26"/>
                    <a:pt x="69" y="25"/>
                    <a:pt x="69" y="25"/>
                  </a:cubicBezTo>
                  <a:cubicBezTo>
                    <a:pt x="69" y="25"/>
                    <a:pt x="69" y="24"/>
                    <a:pt x="69" y="24"/>
                  </a:cubicBezTo>
                  <a:cubicBezTo>
                    <a:pt x="63" y="13"/>
                    <a:pt x="54" y="10"/>
                    <a:pt x="47" y="10"/>
                  </a:cubicBezTo>
                  <a:cubicBezTo>
                    <a:pt x="42" y="10"/>
                    <a:pt x="38" y="12"/>
                    <a:pt x="36" y="13"/>
                  </a:cubicBezTo>
                  <a:cubicBezTo>
                    <a:pt x="33" y="9"/>
                    <a:pt x="25" y="0"/>
                    <a:pt x="14" y="0"/>
                  </a:cubicBezTo>
                  <a:cubicBezTo>
                    <a:pt x="10" y="0"/>
                    <a:pt x="6" y="1"/>
                    <a:pt x="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1" name="Freeform 674"/>
            <p:cNvSpPr>
              <a:spLocks/>
            </p:cNvSpPr>
            <p:nvPr/>
          </p:nvSpPr>
          <p:spPr bwMode="auto">
            <a:xfrm>
              <a:off x="2662071" y="3405379"/>
              <a:ext cx="99858" cy="27380"/>
            </a:xfrm>
            <a:custGeom>
              <a:avLst/>
              <a:gdLst>
                <a:gd name="T0" fmla="*/ 0 w 92"/>
                <a:gd name="T1" fmla="*/ 15 h 26"/>
                <a:gd name="T2" fmla="*/ 0 w 92"/>
                <a:gd name="T3" fmla="*/ 17 h 26"/>
                <a:gd name="T4" fmla="*/ 2 w 92"/>
                <a:gd name="T5" fmla="*/ 19 h 26"/>
                <a:gd name="T6" fmla="*/ 4 w 92"/>
                <a:gd name="T7" fmla="*/ 19 h 26"/>
                <a:gd name="T8" fmla="*/ 4 w 92"/>
                <a:gd name="T9" fmla="*/ 19 h 26"/>
                <a:gd name="T10" fmla="*/ 6 w 92"/>
                <a:gd name="T11" fmla="*/ 18 h 26"/>
                <a:gd name="T12" fmla="*/ 18 w 92"/>
                <a:gd name="T13" fmla="*/ 15 h 26"/>
                <a:gd name="T14" fmla="*/ 44 w 92"/>
                <a:gd name="T15" fmla="*/ 25 h 26"/>
                <a:gd name="T16" fmla="*/ 44 w 92"/>
                <a:gd name="T17" fmla="*/ 25 h 26"/>
                <a:gd name="T18" fmla="*/ 46 w 92"/>
                <a:gd name="T19" fmla="*/ 26 h 26"/>
                <a:gd name="T20" fmla="*/ 47 w 92"/>
                <a:gd name="T21" fmla="*/ 26 h 26"/>
                <a:gd name="T22" fmla="*/ 49 w 92"/>
                <a:gd name="T23" fmla="*/ 25 h 26"/>
                <a:gd name="T24" fmla="*/ 49 w 92"/>
                <a:gd name="T25" fmla="*/ 25 h 26"/>
                <a:gd name="T26" fmla="*/ 78 w 92"/>
                <a:gd name="T27" fmla="*/ 12 h 26"/>
                <a:gd name="T28" fmla="*/ 86 w 92"/>
                <a:gd name="T29" fmla="*/ 13 h 26"/>
                <a:gd name="T30" fmla="*/ 88 w 92"/>
                <a:gd name="T31" fmla="*/ 14 h 26"/>
                <a:gd name="T32" fmla="*/ 89 w 92"/>
                <a:gd name="T33" fmla="*/ 14 h 26"/>
                <a:gd name="T34" fmla="*/ 90 w 92"/>
                <a:gd name="T35" fmla="*/ 14 h 26"/>
                <a:gd name="T36" fmla="*/ 91 w 92"/>
                <a:gd name="T37" fmla="*/ 11 h 26"/>
                <a:gd name="T38" fmla="*/ 91 w 92"/>
                <a:gd name="T39" fmla="*/ 10 h 26"/>
                <a:gd name="T40" fmla="*/ 90 w 92"/>
                <a:gd name="T41" fmla="*/ 8 h 26"/>
                <a:gd name="T42" fmla="*/ 70 w 92"/>
                <a:gd name="T43" fmla="*/ 0 h 26"/>
                <a:gd name="T44" fmla="*/ 46 w 92"/>
                <a:gd name="T45" fmla="*/ 10 h 26"/>
                <a:gd name="T46" fmla="*/ 24 w 92"/>
                <a:gd name="T47" fmla="*/ 3 h 26"/>
                <a:gd name="T48" fmla="*/ 1 w 92"/>
                <a:gd name="T49" fmla="*/ 13 h 26"/>
                <a:gd name="T50" fmla="*/ 0 w 92"/>
                <a:gd name="T51"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26">
                  <a:moveTo>
                    <a:pt x="0" y="15"/>
                  </a:moveTo>
                  <a:cubicBezTo>
                    <a:pt x="0" y="17"/>
                    <a:pt x="0" y="17"/>
                    <a:pt x="0" y="17"/>
                  </a:cubicBezTo>
                  <a:cubicBezTo>
                    <a:pt x="0" y="18"/>
                    <a:pt x="1" y="18"/>
                    <a:pt x="2" y="19"/>
                  </a:cubicBezTo>
                  <a:cubicBezTo>
                    <a:pt x="2" y="19"/>
                    <a:pt x="3" y="19"/>
                    <a:pt x="4" y="19"/>
                  </a:cubicBezTo>
                  <a:cubicBezTo>
                    <a:pt x="4" y="19"/>
                    <a:pt x="4" y="19"/>
                    <a:pt x="4" y="19"/>
                  </a:cubicBezTo>
                  <a:cubicBezTo>
                    <a:pt x="5" y="19"/>
                    <a:pt x="5" y="19"/>
                    <a:pt x="6" y="18"/>
                  </a:cubicBezTo>
                  <a:cubicBezTo>
                    <a:pt x="7" y="17"/>
                    <a:pt x="12" y="15"/>
                    <a:pt x="18" y="15"/>
                  </a:cubicBezTo>
                  <a:cubicBezTo>
                    <a:pt x="24" y="15"/>
                    <a:pt x="34" y="17"/>
                    <a:pt x="44" y="25"/>
                  </a:cubicBezTo>
                  <a:cubicBezTo>
                    <a:pt x="44" y="25"/>
                    <a:pt x="44" y="25"/>
                    <a:pt x="44" y="25"/>
                  </a:cubicBezTo>
                  <a:cubicBezTo>
                    <a:pt x="45" y="26"/>
                    <a:pt x="45" y="26"/>
                    <a:pt x="46" y="26"/>
                  </a:cubicBezTo>
                  <a:cubicBezTo>
                    <a:pt x="47" y="26"/>
                    <a:pt x="47" y="26"/>
                    <a:pt x="47" y="26"/>
                  </a:cubicBezTo>
                  <a:cubicBezTo>
                    <a:pt x="48" y="26"/>
                    <a:pt x="49" y="26"/>
                    <a:pt x="49" y="25"/>
                  </a:cubicBezTo>
                  <a:cubicBezTo>
                    <a:pt x="49" y="25"/>
                    <a:pt x="49" y="25"/>
                    <a:pt x="49" y="25"/>
                  </a:cubicBezTo>
                  <a:cubicBezTo>
                    <a:pt x="60" y="13"/>
                    <a:pt x="72" y="12"/>
                    <a:pt x="78" y="12"/>
                  </a:cubicBezTo>
                  <a:cubicBezTo>
                    <a:pt x="82" y="12"/>
                    <a:pt x="85" y="12"/>
                    <a:pt x="86" y="13"/>
                  </a:cubicBezTo>
                  <a:cubicBezTo>
                    <a:pt x="87" y="13"/>
                    <a:pt x="87" y="14"/>
                    <a:pt x="88" y="14"/>
                  </a:cubicBezTo>
                  <a:cubicBezTo>
                    <a:pt x="88" y="14"/>
                    <a:pt x="88" y="14"/>
                    <a:pt x="89" y="14"/>
                  </a:cubicBezTo>
                  <a:cubicBezTo>
                    <a:pt x="89" y="14"/>
                    <a:pt x="89" y="14"/>
                    <a:pt x="90" y="14"/>
                  </a:cubicBezTo>
                  <a:cubicBezTo>
                    <a:pt x="91" y="13"/>
                    <a:pt x="92" y="12"/>
                    <a:pt x="91" y="11"/>
                  </a:cubicBezTo>
                  <a:cubicBezTo>
                    <a:pt x="91" y="10"/>
                    <a:pt x="91" y="10"/>
                    <a:pt x="91" y="10"/>
                  </a:cubicBezTo>
                  <a:cubicBezTo>
                    <a:pt x="91" y="9"/>
                    <a:pt x="91" y="8"/>
                    <a:pt x="90" y="8"/>
                  </a:cubicBezTo>
                  <a:cubicBezTo>
                    <a:pt x="84" y="2"/>
                    <a:pt x="77" y="0"/>
                    <a:pt x="70" y="0"/>
                  </a:cubicBezTo>
                  <a:cubicBezTo>
                    <a:pt x="58" y="0"/>
                    <a:pt x="49" y="6"/>
                    <a:pt x="46" y="10"/>
                  </a:cubicBezTo>
                  <a:cubicBezTo>
                    <a:pt x="42" y="7"/>
                    <a:pt x="34" y="3"/>
                    <a:pt x="24" y="3"/>
                  </a:cubicBezTo>
                  <a:cubicBezTo>
                    <a:pt x="15" y="3"/>
                    <a:pt x="8" y="6"/>
                    <a:pt x="1" y="13"/>
                  </a:cubicBezTo>
                  <a:cubicBezTo>
                    <a:pt x="1" y="14"/>
                    <a:pt x="0" y="15"/>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2" name="Freeform 675"/>
            <p:cNvSpPr>
              <a:spLocks/>
            </p:cNvSpPr>
            <p:nvPr/>
          </p:nvSpPr>
          <p:spPr bwMode="auto">
            <a:xfrm>
              <a:off x="2484904" y="3363503"/>
              <a:ext cx="182000" cy="188442"/>
            </a:xfrm>
            <a:custGeom>
              <a:avLst/>
              <a:gdLst>
                <a:gd name="T0" fmla="*/ 0 w 168"/>
                <a:gd name="T1" fmla="*/ 79 h 173"/>
                <a:gd name="T2" fmla="*/ 35 w 168"/>
                <a:gd name="T3" fmla="*/ 44 h 173"/>
                <a:gd name="T4" fmla="*/ 37 w 168"/>
                <a:gd name="T5" fmla="*/ 44 h 173"/>
                <a:gd name="T6" fmla="*/ 84 w 168"/>
                <a:gd name="T7" fmla="*/ 0 h 173"/>
                <a:gd name="T8" fmla="*/ 132 w 168"/>
                <a:gd name="T9" fmla="*/ 48 h 173"/>
                <a:gd name="T10" fmla="*/ 127 w 168"/>
                <a:gd name="T11" fmla="*/ 69 h 173"/>
                <a:gd name="T12" fmla="*/ 168 w 168"/>
                <a:gd name="T13" fmla="*/ 120 h 173"/>
                <a:gd name="T14" fmla="*/ 115 w 168"/>
                <a:gd name="T15" fmla="*/ 173 h 173"/>
                <a:gd name="T16" fmla="*/ 45 w 168"/>
                <a:gd name="T17" fmla="*/ 173 h 173"/>
                <a:gd name="T18" fmla="*/ 7 w 168"/>
                <a:gd name="T19" fmla="*/ 135 h 173"/>
                <a:gd name="T20" fmla="*/ 17 w 168"/>
                <a:gd name="T21" fmla="*/ 110 h 173"/>
                <a:gd name="T22" fmla="*/ 0 w 168"/>
                <a:gd name="T23" fmla="*/ 7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73">
                  <a:moveTo>
                    <a:pt x="0" y="79"/>
                  </a:moveTo>
                  <a:cubicBezTo>
                    <a:pt x="0" y="60"/>
                    <a:pt x="15" y="44"/>
                    <a:pt x="35" y="44"/>
                  </a:cubicBezTo>
                  <a:cubicBezTo>
                    <a:pt x="35" y="44"/>
                    <a:pt x="36" y="44"/>
                    <a:pt x="37" y="44"/>
                  </a:cubicBezTo>
                  <a:cubicBezTo>
                    <a:pt x="39" y="20"/>
                    <a:pt x="59" y="0"/>
                    <a:pt x="84" y="0"/>
                  </a:cubicBezTo>
                  <a:cubicBezTo>
                    <a:pt x="110" y="0"/>
                    <a:pt x="132" y="22"/>
                    <a:pt x="132" y="48"/>
                  </a:cubicBezTo>
                  <a:cubicBezTo>
                    <a:pt x="132" y="55"/>
                    <a:pt x="130" y="62"/>
                    <a:pt x="127" y="69"/>
                  </a:cubicBezTo>
                  <a:cubicBezTo>
                    <a:pt x="151" y="74"/>
                    <a:pt x="168" y="95"/>
                    <a:pt x="168" y="120"/>
                  </a:cubicBezTo>
                  <a:cubicBezTo>
                    <a:pt x="168" y="150"/>
                    <a:pt x="145" y="173"/>
                    <a:pt x="115" y="173"/>
                  </a:cubicBezTo>
                  <a:cubicBezTo>
                    <a:pt x="113" y="173"/>
                    <a:pt x="45" y="173"/>
                    <a:pt x="45" y="173"/>
                  </a:cubicBezTo>
                  <a:cubicBezTo>
                    <a:pt x="24" y="173"/>
                    <a:pt x="7" y="156"/>
                    <a:pt x="7" y="135"/>
                  </a:cubicBezTo>
                  <a:cubicBezTo>
                    <a:pt x="7" y="125"/>
                    <a:pt x="11" y="116"/>
                    <a:pt x="17" y="110"/>
                  </a:cubicBezTo>
                  <a:cubicBezTo>
                    <a:pt x="7" y="104"/>
                    <a:pt x="0" y="92"/>
                    <a:pt x="0"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3" name="Freeform 676"/>
            <p:cNvSpPr>
              <a:spLocks noEditPoints="1"/>
            </p:cNvSpPr>
            <p:nvPr/>
          </p:nvSpPr>
          <p:spPr bwMode="auto">
            <a:xfrm>
              <a:off x="2473629" y="2556584"/>
              <a:ext cx="368831" cy="372053"/>
            </a:xfrm>
            <a:custGeom>
              <a:avLst/>
              <a:gdLst>
                <a:gd name="T0" fmla="*/ 335 w 338"/>
                <a:gd name="T1" fmla="*/ 189 h 341"/>
                <a:gd name="T2" fmla="*/ 256 w 338"/>
                <a:gd name="T3" fmla="*/ 144 h 341"/>
                <a:gd name="T4" fmla="*/ 256 w 338"/>
                <a:gd name="T5" fmla="*/ 52 h 341"/>
                <a:gd name="T6" fmla="*/ 253 w 338"/>
                <a:gd name="T7" fmla="*/ 48 h 341"/>
                <a:gd name="T8" fmla="*/ 172 w 338"/>
                <a:gd name="T9" fmla="*/ 1 h 341"/>
                <a:gd name="T10" fmla="*/ 166 w 338"/>
                <a:gd name="T11" fmla="*/ 1 h 341"/>
                <a:gd name="T12" fmla="*/ 84 w 338"/>
                <a:gd name="T13" fmla="*/ 48 h 341"/>
                <a:gd name="T14" fmla="*/ 82 w 338"/>
                <a:gd name="T15" fmla="*/ 52 h 341"/>
                <a:gd name="T16" fmla="*/ 82 w 338"/>
                <a:gd name="T17" fmla="*/ 144 h 341"/>
                <a:gd name="T18" fmla="*/ 2 w 338"/>
                <a:gd name="T19" fmla="*/ 189 h 341"/>
                <a:gd name="T20" fmla="*/ 0 w 338"/>
                <a:gd name="T21" fmla="*/ 194 h 341"/>
                <a:gd name="T22" fmla="*/ 0 w 338"/>
                <a:gd name="T23" fmla="*/ 289 h 341"/>
                <a:gd name="T24" fmla="*/ 2 w 338"/>
                <a:gd name="T25" fmla="*/ 293 h 341"/>
                <a:gd name="T26" fmla="*/ 84 w 338"/>
                <a:gd name="T27" fmla="*/ 341 h 341"/>
                <a:gd name="T28" fmla="*/ 87 w 338"/>
                <a:gd name="T29" fmla="*/ 341 h 341"/>
                <a:gd name="T30" fmla="*/ 90 w 338"/>
                <a:gd name="T31" fmla="*/ 341 h 341"/>
                <a:gd name="T32" fmla="*/ 169 w 338"/>
                <a:gd name="T33" fmla="*/ 295 h 341"/>
                <a:gd name="T34" fmla="*/ 248 w 338"/>
                <a:gd name="T35" fmla="*/ 341 h 341"/>
                <a:gd name="T36" fmla="*/ 251 w 338"/>
                <a:gd name="T37" fmla="*/ 341 h 341"/>
                <a:gd name="T38" fmla="*/ 253 w 338"/>
                <a:gd name="T39" fmla="*/ 341 h 341"/>
                <a:gd name="T40" fmla="*/ 335 w 338"/>
                <a:gd name="T41" fmla="*/ 293 h 341"/>
                <a:gd name="T42" fmla="*/ 338 w 338"/>
                <a:gd name="T43" fmla="*/ 289 h 341"/>
                <a:gd name="T44" fmla="*/ 338 w 338"/>
                <a:gd name="T45" fmla="*/ 194 h 341"/>
                <a:gd name="T46" fmla="*/ 335 w 338"/>
                <a:gd name="T47" fmla="*/ 189 h 341"/>
                <a:gd name="T48" fmla="*/ 163 w 338"/>
                <a:gd name="T49" fmla="*/ 279 h 341"/>
                <a:gd name="T50" fmla="*/ 98 w 338"/>
                <a:gd name="T51" fmla="*/ 241 h 341"/>
                <a:gd name="T52" fmla="*/ 163 w 338"/>
                <a:gd name="T53" fmla="*/ 204 h 341"/>
                <a:gd name="T54" fmla="*/ 163 w 338"/>
                <a:gd name="T55" fmla="*/ 279 h 341"/>
                <a:gd name="T56" fmla="*/ 240 w 338"/>
                <a:gd name="T57" fmla="*/ 147 h 341"/>
                <a:gd name="T58" fmla="*/ 174 w 338"/>
                <a:gd name="T59" fmla="*/ 185 h 341"/>
                <a:gd name="T60" fmla="*/ 174 w 338"/>
                <a:gd name="T61" fmla="*/ 109 h 341"/>
                <a:gd name="T62" fmla="*/ 240 w 338"/>
                <a:gd name="T63" fmla="*/ 147 h 341"/>
                <a:gd name="T64" fmla="*/ 163 w 338"/>
                <a:gd name="T65" fmla="*/ 185 h 341"/>
                <a:gd name="T66" fmla="*/ 98 w 338"/>
                <a:gd name="T67" fmla="*/ 147 h 341"/>
                <a:gd name="T68" fmla="*/ 163 w 338"/>
                <a:gd name="T69" fmla="*/ 109 h 341"/>
                <a:gd name="T70" fmla="*/ 163 w 338"/>
                <a:gd name="T71" fmla="*/ 185 h 341"/>
                <a:gd name="T72" fmla="*/ 180 w 338"/>
                <a:gd name="T73" fmla="*/ 194 h 341"/>
                <a:gd name="T74" fmla="*/ 251 w 338"/>
                <a:gd name="T75" fmla="*/ 153 h 341"/>
                <a:gd name="T76" fmla="*/ 322 w 338"/>
                <a:gd name="T77" fmla="*/ 194 h 341"/>
                <a:gd name="T78" fmla="*/ 251 w 338"/>
                <a:gd name="T79" fmla="*/ 235 h 341"/>
                <a:gd name="T80" fmla="*/ 180 w 338"/>
                <a:gd name="T81" fmla="*/ 194 h 341"/>
                <a:gd name="T82" fmla="*/ 245 w 338"/>
                <a:gd name="T83" fmla="*/ 138 h 341"/>
                <a:gd name="T84" fmla="*/ 180 w 338"/>
                <a:gd name="T85" fmla="*/ 100 h 341"/>
                <a:gd name="T86" fmla="*/ 245 w 338"/>
                <a:gd name="T87" fmla="*/ 62 h 341"/>
                <a:gd name="T88" fmla="*/ 245 w 338"/>
                <a:gd name="T89" fmla="*/ 138 h 341"/>
                <a:gd name="T90" fmla="*/ 158 w 338"/>
                <a:gd name="T91" fmla="*/ 100 h 341"/>
                <a:gd name="T92" fmla="*/ 92 w 338"/>
                <a:gd name="T93" fmla="*/ 138 h 341"/>
                <a:gd name="T94" fmla="*/ 92 w 338"/>
                <a:gd name="T95" fmla="*/ 62 h 341"/>
                <a:gd name="T96" fmla="*/ 158 w 338"/>
                <a:gd name="T97" fmla="*/ 100 h 341"/>
                <a:gd name="T98" fmla="*/ 82 w 338"/>
                <a:gd name="T99" fmla="*/ 327 h 341"/>
                <a:gd name="T100" fmla="*/ 11 w 338"/>
                <a:gd name="T101" fmla="*/ 286 h 341"/>
                <a:gd name="T102" fmla="*/ 11 w 338"/>
                <a:gd name="T103" fmla="*/ 204 h 341"/>
                <a:gd name="T104" fmla="*/ 82 w 338"/>
                <a:gd name="T105" fmla="*/ 245 h 341"/>
                <a:gd name="T106" fmla="*/ 82 w 338"/>
                <a:gd name="T107" fmla="*/ 327 h 341"/>
                <a:gd name="T108" fmla="*/ 92 w 338"/>
                <a:gd name="T109" fmla="*/ 327 h 341"/>
                <a:gd name="T110" fmla="*/ 92 w 338"/>
                <a:gd name="T111" fmla="*/ 251 h 341"/>
                <a:gd name="T112" fmla="*/ 158 w 338"/>
                <a:gd name="T113" fmla="*/ 289 h 341"/>
                <a:gd name="T114" fmla="*/ 92 w 338"/>
                <a:gd name="T115" fmla="*/ 327 h 341"/>
                <a:gd name="T116" fmla="*/ 327 w 338"/>
                <a:gd name="T117" fmla="*/ 286 h 341"/>
                <a:gd name="T118" fmla="*/ 256 w 338"/>
                <a:gd name="T119" fmla="*/ 327 h 341"/>
                <a:gd name="T120" fmla="*/ 256 w 338"/>
                <a:gd name="T121" fmla="*/ 245 h 341"/>
                <a:gd name="T122" fmla="*/ 327 w 338"/>
                <a:gd name="T123" fmla="*/ 204 h 341"/>
                <a:gd name="T124" fmla="*/ 327 w 338"/>
                <a:gd name="T125" fmla="*/ 28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8" h="341">
                  <a:moveTo>
                    <a:pt x="335" y="189"/>
                  </a:moveTo>
                  <a:cubicBezTo>
                    <a:pt x="256" y="144"/>
                    <a:pt x="256" y="144"/>
                    <a:pt x="256" y="144"/>
                  </a:cubicBezTo>
                  <a:cubicBezTo>
                    <a:pt x="256" y="52"/>
                    <a:pt x="256" y="52"/>
                    <a:pt x="256" y="52"/>
                  </a:cubicBezTo>
                  <a:cubicBezTo>
                    <a:pt x="256" y="51"/>
                    <a:pt x="255" y="49"/>
                    <a:pt x="253" y="48"/>
                  </a:cubicBezTo>
                  <a:cubicBezTo>
                    <a:pt x="172" y="1"/>
                    <a:pt x="172" y="1"/>
                    <a:pt x="172" y="1"/>
                  </a:cubicBezTo>
                  <a:cubicBezTo>
                    <a:pt x="170" y="0"/>
                    <a:pt x="168" y="0"/>
                    <a:pt x="166" y="1"/>
                  </a:cubicBezTo>
                  <a:cubicBezTo>
                    <a:pt x="84" y="48"/>
                    <a:pt x="84" y="48"/>
                    <a:pt x="84" y="48"/>
                  </a:cubicBezTo>
                  <a:cubicBezTo>
                    <a:pt x="83" y="49"/>
                    <a:pt x="82" y="51"/>
                    <a:pt x="82" y="52"/>
                  </a:cubicBezTo>
                  <a:cubicBezTo>
                    <a:pt x="82" y="144"/>
                    <a:pt x="82" y="144"/>
                    <a:pt x="82" y="144"/>
                  </a:cubicBezTo>
                  <a:cubicBezTo>
                    <a:pt x="2" y="189"/>
                    <a:pt x="2" y="189"/>
                    <a:pt x="2" y="189"/>
                  </a:cubicBezTo>
                  <a:cubicBezTo>
                    <a:pt x="1" y="190"/>
                    <a:pt x="0" y="192"/>
                    <a:pt x="0" y="194"/>
                  </a:cubicBezTo>
                  <a:cubicBezTo>
                    <a:pt x="0" y="289"/>
                    <a:pt x="0" y="289"/>
                    <a:pt x="0" y="289"/>
                  </a:cubicBezTo>
                  <a:cubicBezTo>
                    <a:pt x="0" y="291"/>
                    <a:pt x="1" y="292"/>
                    <a:pt x="2" y="293"/>
                  </a:cubicBezTo>
                  <a:cubicBezTo>
                    <a:pt x="84" y="341"/>
                    <a:pt x="84" y="341"/>
                    <a:pt x="84" y="341"/>
                  </a:cubicBezTo>
                  <a:cubicBezTo>
                    <a:pt x="85" y="341"/>
                    <a:pt x="86" y="341"/>
                    <a:pt x="87" y="341"/>
                  </a:cubicBezTo>
                  <a:cubicBezTo>
                    <a:pt x="88" y="341"/>
                    <a:pt x="89" y="341"/>
                    <a:pt x="90" y="341"/>
                  </a:cubicBezTo>
                  <a:cubicBezTo>
                    <a:pt x="169" y="295"/>
                    <a:pt x="169" y="295"/>
                    <a:pt x="169" y="295"/>
                  </a:cubicBezTo>
                  <a:cubicBezTo>
                    <a:pt x="248" y="341"/>
                    <a:pt x="248" y="341"/>
                    <a:pt x="248" y="341"/>
                  </a:cubicBezTo>
                  <a:cubicBezTo>
                    <a:pt x="249" y="341"/>
                    <a:pt x="250" y="341"/>
                    <a:pt x="251" y="341"/>
                  </a:cubicBezTo>
                  <a:cubicBezTo>
                    <a:pt x="252" y="341"/>
                    <a:pt x="253" y="341"/>
                    <a:pt x="253" y="341"/>
                  </a:cubicBezTo>
                  <a:cubicBezTo>
                    <a:pt x="335" y="293"/>
                    <a:pt x="335" y="293"/>
                    <a:pt x="335" y="293"/>
                  </a:cubicBezTo>
                  <a:cubicBezTo>
                    <a:pt x="337" y="292"/>
                    <a:pt x="338" y="291"/>
                    <a:pt x="338" y="289"/>
                  </a:cubicBezTo>
                  <a:cubicBezTo>
                    <a:pt x="338" y="194"/>
                    <a:pt x="338" y="194"/>
                    <a:pt x="338" y="194"/>
                  </a:cubicBezTo>
                  <a:cubicBezTo>
                    <a:pt x="338" y="192"/>
                    <a:pt x="337" y="190"/>
                    <a:pt x="335" y="189"/>
                  </a:cubicBezTo>
                  <a:moveTo>
                    <a:pt x="163" y="279"/>
                  </a:moveTo>
                  <a:cubicBezTo>
                    <a:pt x="98" y="241"/>
                    <a:pt x="98" y="241"/>
                    <a:pt x="98" y="241"/>
                  </a:cubicBezTo>
                  <a:cubicBezTo>
                    <a:pt x="163" y="204"/>
                    <a:pt x="163" y="204"/>
                    <a:pt x="163" y="204"/>
                  </a:cubicBezTo>
                  <a:lnTo>
                    <a:pt x="163" y="279"/>
                  </a:lnTo>
                  <a:close/>
                  <a:moveTo>
                    <a:pt x="240" y="147"/>
                  </a:moveTo>
                  <a:cubicBezTo>
                    <a:pt x="174" y="185"/>
                    <a:pt x="174" y="185"/>
                    <a:pt x="174" y="185"/>
                  </a:cubicBezTo>
                  <a:cubicBezTo>
                    <a:pt x="174" y="109"/>
                    <a:pt x="174" y="109"/>
                    <a:pt x="174" y="109"/>
                  </a:cubicBezTo>
                  <a:lnTo>
                    <a:pt x="240" y="147"/>
                  </a:lnTo>
                  <a:close/>
                  <a:moveTo>
                    <a:pt x="163" y="185"/>
                  </a:moveTo>
                  <a:cubicBezTo>
                    <a:pt x="98" y="147"/>
                    <a:pt x="98" y="147"/>
                    <a:pt x="98" y="147"/>
                  </a:cubicBezTo>
                  <a:cubicBezTo>
                    <a:pt x="163" y="109"/>
                    <a:pt x="163" y="109"/>
                    <a:pt x="163" y="109"/>
                  </a:cubicBezTo>
                  <a:lnTo>
                    <a:pt x="163" y="185"/>
                  </a:lnTo>
                  <a:close/>
                  <a:moveTo>
                    <a:pt x="180" y="194"/>
                  </a:moveTo>
                  <a:cubicBezTo>
                    <a:pt x="251" y="153"/>
                    <a:pt x="251" y="153"/>
                    <a:pt x="251" y="153"/>
                  </a:cubicBezTo>
                  <a:cubicBezTo>
                    <a:pt x="322" y="194"/>
                    <a:pt x="322" y="194"/>
                    <a:pt x="322" y="194"/>
                  </a:cubicBezTo>
                  <a:cubicBezTo>
                    <a:pt x="251" y="235"/>
                    <a:pt x="251" y="235"/>
                    <a:pt x="251" y="235"/>
                  </a:cubicBezTo>
                  <a:lnTo>
                    <a:pt x="180" y="194"/>
                  </a:lnTo>
                  <a:close/>
                  <a:moveTo>
                    <a:pt x="245" y="138"/>
                  </a:moveTo>
                  <a:cubicBezTo>
                    <a:pt x="180" y="100"/>
                    <a:pt x="180" y="100"/>
                    <a:pt x="180" y="100"/>
                  </a:cubicBezTo>
                  <a:cubicBezTo>
                    <a:pt x="245" y="62"/>
                    <a:pt x="245" y="62"/>
                    <a:pt x="245" y="62"/>
                  </a:cubicBezTo>
                  <a:lnTo>
                    <a:pt x="245" y="138"/>
                  </a:lnTo>
                  <a:close/>
                  <a:moveTo>
                    <a:pt x="158" y="100"/>
                  </a:moveTo>
                  <a:cubicBezTo>
                    <a:pt x="92" y="138"/>
                    <a:pt x="92" y="138"/>
                    <a:pt x="92" y="138"/>
                  </a:cubicBezTo>
                  <a:cubicBezTo>
                    <a:pt x="92" y="62"/>
                    <a:pt x="92" y="62"/>
                    <a:pt x="92" y="62"/>
                  </a:cubicBezTo>
                  <a:lnTo>
                    <a:pt x="158" y="100"/>
                  </a:lnTo>
                  <a:close/>
                  <a:moveTo>
                    <a:pt x="82" y="327"/>
                  </a:moveTo>
                  <a:cubicBezTo>
                    <a:pt x="11" y="286"/>
                    <a:pt x="11" y="286"/>
                    <a:pt x="11" y="286"/>
                  </a:cubicBezTo>
                  <a:cubicBezTo>
                    <a:pt x="11" y="204"/>
                    <a:pt x="11" y="204"/>
                    <a:pt x="11" y="204"/>
                  </a:cubicBezTo>
                  <a:cubicBezTo>
                    <a:pt x="82" y="245"/>
                    <a:pt x="82" y="245"/>
                    <a:pt x="82" y="245"/>
                  </a:cubicBezTo>
                  <a:lnTo>
                    <a:pt x="82" y="327"/>
                  </a:lnTo>
                  <a:close/>
                  <a:moveTo>
                    <a:pt x="92" y="327"/>
                  </a:moveTo>
                  <a:cubicBezTo>
                    <a:pt x="92" y="251"/>
                    <a:pt x="92" y="251"/>
                    <a:pt x="92" y="251"/>
                  </a:cubicBezTo>
                  <a:cubicBezTo>
                    <a:pt x="158" y="289"/>
                    <a:pt x="158" y="289"/>
                    <a:pt x="158" y="289"/>
                  </a:cubicBezTo>
                  <a:lnTo>
                    <a:pt x="92" y="327"/>
                  </a:lnTo>
                  <a:close/>
                  <a:moveTo>
                    <a:pt x="327" y="286"/>
                  </a:moveTo>
                  <a:cubicBezTo>
                    <a:pt x="256" y="327"/>
                    <a:pt x="256" y="327"/>
                    <a:pt x="256" y="327"/>
                  </a:cubicBezTo>
                  <a:cubicBezTo>
                    <a:pt x="256" y="245"/>
                    <a:pt x="256" y="245"/>
                    <a:pt x="256" y="245"/>
                  </a:cubicBezTo>
                  <a:cubicBezTo>
                    <a:pt x="327" y="204"/>
                    <a:pt x="327" y="204"/>
                    <a:pt x="327" y="204"/>
                  </a:cubicBezTo>
                  <a:lnTo>
                    <a:pt x="327"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4" name="Freeform 677"/>
            <p:cNvSpPr>
              <a:spLocks/>
            </p:cNvSpPr>
            <p:nvPr/>
          </p:nvSpPr>
          <p:spPr bwMode="auto">
            <a:xfrm>
              <a:off x="3562406" y="3397326"/>
              <a:ext cx="20938" cy="33823"/>
            </a:xfrm>
            <a:custGeom>
              <a:avLst/>
              <a:gdLst>
                <a:gd name="T0" fmla="*/ 6 w 19"/>
                <a:gd name="T1" fmla="*/ 0 h 31"/>
                <a:gd name="T2" fmla="*/ 1 w 19"/>
                <a:gd name="T3" fmla="*/ 17 h 31"/>
                <a:gd name="T4" fmla="*/ 13 w 19"/>
                <a:gd name="T5" fmla="*/ 31 h 31"/>
                <a:gd name="T6" fmla="*/ 17 w 19"/>
                <a:gd name="T7" fmla="*/ 14 h 31"/>
                <a:gd name="T8" fmla="*/ 6 w 19"/>
                <a:gd name="T9" fmla="*/ 0 h 31"/>
              </a:gdLst>
              <a:ahLst/>
              <a:cxnLst>
                <a:cxn ang="0">
                  <a:pos x="T0" y="T1"/>
                </a:cxn>
                <a:cxn ang="0">
                  <a:pos x="T2" y="T3"/>
                </a:cxn>
                <a:cxn ang="0">
                  <a:pos x="T4" y="T5"/>
                </a:cxn>
                <a:cxn ang="0">
                  <a:pos x="T6" y="T7"/>
                </a:cxn>
                <a:cxn ang="0">
                  <a:pos x="T8" y="T9"/>
                </a:cxn>
              </a:cxnLst>
              <a:rect l="0" t="0" r="r" b="b"/>
              <a:pathLst>
                <a:path w="19" h="31">
                  <a:moveTo>
                    <a:pt x="6" y="0"/>
                  </a:moveTo>
                  <a:cubicBezTo>
                    <a:pt x="6" y="0"/>
                    <a:pt x="0" y="9"/>
                    <a:pt x="1" y="17"/>
                  </a:cubicBezTo>
                  <a:cubicBezTo>
                    <a:pt x="3" y="26"/>
                    <a:pt x="13" y="31"/>
                    <a:pt x="13" y="31"/>
                  </a:cubicBezTo>
                  <a:cubicBezTo>
                    <a:pt x="13" y="31"/>
                    <a:pt x="19" y="22"/>
                    <a:pt x="17" y="14"/>
                  </a:cubicBezTo>
                  <a:cubicBezTo>
                    <a:pt x="16" y="5"/>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5" name="Freeform 678"/>
            <p:cNvSpPr>
              <a:spLocks/>
            </p:cNvSpPr>
            <p:nvPr/>
          </p:nvSpPr>
          <p:spPr bwMode="auto">
            <a:xfrm>
              <a:off x="3543078" y="3418264"/>
              <a:ext cx="20938" cy="32212"/>
            </a:xfrm>
            <a:custGeom>
              <a:avLst/>
              <a:gdLst>
                <a:gd name="T0" fmla="*/ 14 w 20"/>
                <a:gd name="T1" fmla="*/ 30 h 30"/>
                <a:gd name="T2" fmla="*/ 18 w 20"/>
                <a:gd name="T3" fmla="*/ 13 h 30"/>
                <a:gd name="T4" fmla="*/ 7 w 20"/>
                <a:gd name="T5" fmla="*/ 0 h 30"/>
                <a:gd name="T6" fmla="*/ 2 w 20"/>
                <a:gd name="T7" fmla="*/ 17 h 30"/>
                <a:gd name="T8" fmla="*/ 14 w 20"/>
                <a:gd name="T9" fmla="*/ 30 h 30"/>
              </a:gdLst>
              <a:ahLst/>
              <a:cxnLst>
                <a:cxn ang="0">
                  <a:pos x="T0" y="T1"/>
                </a:cxn>
                <a:cxn ang="0">
                  <a:pos x="T2" y="T3"/>
                </a:cxn>
                <a:cxn ang="0">
                  <a:pos x="T4" y="T5"/>
                </a:cxn>
                <a:cxn ang="0">
                  <a:pos x="T6" y="T7"/>
                </a:cxn>
                <a:cxn ang="0">
                  <a:pos x="T8" y="T9"/>
                </a:cxn>
              </a:cxnLst>
              <a:rect l="0" t="0" r="r" b="b"/>
              <a:pathLst>
                <a:path w="20" h="30">
                  <a:moveTo>
                    <a:pt x="14" y="30"/>
                  </a:moveTo>
                  <a:cubicBezTo>
                    <a:pt x="14" y="30"/>
                    <a:pt x="20" y="22"/>
                    <a:pt x="18" y="13"/>
                  </a:cubicBezTo>
                  <a:cubicBezTo>
                    <a:pt x="16" y="5"/>
                    <a:pt x="7" y="0"/>
                    <a:pt x="7" y="0"/>
                  </a:cubicBezTo>
                  <a:cubicBezTo>
                    <a:pt x="7" y="0"/>
                    <a:pt x="0" y="9"/>
                    <a:pt x="2" y="17"/>
                  </a:cubicBezTo>
                  <a:cubicBezTo>
                    <a:pt x="4" y="25"/>
                    <a:pt x="14" y="30"/>
                    <a:pt x="14" y="3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6" name="Freeform 679"/>
            <p:cNvSpPr>
              <a:spLocks/>
            </p:cNvSpPr>
            <p:nvPr/>
          </p:nvSpPr>
          <p:spPr bwMode="auto">
            <a:xfrm>
              <a:off x="3586565" y="3431149"/>
              <a:ext cx="30602" cy="17717"/>
            </a:xfrm>
            <a:custGeom>
              <a:avLst/>
              <a:gdLst>
                <a:gd name="T0" fmla="*/ 0 w 28"/>
                <a:gd name="T1" fmla="*/ 9 h 16"/>
                <a:gd name="T2" fmla="*/ 15 w 28"/>
                <a:gd name="T3" fmla="*/ 15 h 16"/>
                <a:gd name="T4" fmla="*/ 28 w 28"/>
                <a:gd name="T5" fmla="*/ 7 h 16"/>
                <a:gd name="T6" fmla="*/ 14 w 28"/>
                <a:gd name="T7" fmla="*/ 1 h 16"/>
                <a:gd name="T8" fmla="*/ 0 w 28"/>
                <a:gd name="T9" fmla="*/ 9 h 16"/>
              </a:gdLst>
              <a:ahLst/>
              <a:cxnLst>
                <a:cxn ang="0">
                  <a:pos x="T0" y="T1"/>
                </a:cxn>
                <a:cxn ang="0">
                  <a:pos x="T2" y="T3"/>
                </a:cxn>
                <a:cxn ang="0">
                  <a:pos x="T4" y="T5"/>
                </a:cxn>
                <a:cxn ang="0">
                  <a:pos x="T6" y="T7"/>
                </a:cxn>
                <a:cxn ang="0">
                  <a:pos x="T8" y="T9"/>
                </a:cxn>
              </a:cxnLst>
              <a:rect l="0" t="0" r="r" b="b"/>
              <a:pathLst>
                <a:path w="28" h="16">
                  <a:moveTo>
                    <a:pt x="0" y="9"/>
                  </a:moveTo>
                  <a:cubicBezTo>
                    <a:pt x="0" y="9"/>
                    <a:pt x="7" y="16"/>
                    <a:pt x="15" y="15"/>
                  </a:cubicBezTo>
                  <a:cubicBezTo>
                    <a:pt x="22" y="15"/>
                    <a:pt x="28" y="7"/>
                    <a:pt x="28" y="7"/>
                  </a:cubicBezTo>
                  <a:cubicBezTo>
                    <a:pt x="28" y="7"/>
                    <a:pt x="21" y="0"/>
                    <a:pt x="14" y="1"/>
                  </a:cubicBezTo>
                  <a:cubicBezTo>
                    <a:pt x="6" y="1"/>
                    <a:pt x="0" y="9"/>
                    <a:pt x="0"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7" name="Freeform 680"/>
            <p:cNvSpPr>
              <a:spLocks/>
            </p:cNvSpPr>
            <p:nvPr/>
          </p:nvSpPr>
          <p:spPr bwMode="auto">
            <a:xfrm>
              <a:off x="3591397" y="3394105"/>
              <a:ext cx="27380" cy="27380"/>
            </a:xfrm>
            <a:custGeom>
              <a:avLst/>
              <a:gdLst>
                <a:gd name="T0" fmla="*/ 6 w 25"/>
                <a:gd name="T1" fmla="*/ 6 h 25"/>
                <a:gd name="T2" fmla="*/ 1 w 25"/>
                <a:gd name="T3" fmla="*/ 24 h 25"/>
                <a:gd name="T4" fmla="*/ 18 w 25"/>
                <a:gd name="T5" fmla="*/ 19 h 25"/>
                <a:gd name="T6" fmla="*/ 24 w 25"/>
                <a:gd name="T7" fmla="*/ 1 h 25"/>
                <a:gd name="T8" fmla="*/ 6 w 25"/>
                <a:gd name="T9" fmla="*/ 6 h 25"/>
              </a:gdLst>
              <a:ahLst/>
              <a:cxnLst>
                <a:cxn ang="0">
                  <a:pos x="T0" y="T1"/>
                </a:cxn>
                <a:cxn ang="0">
                  <a:pos x="T2" y="T3"/>
                </a:cxn>
                <a:cxn ang="0">
                  <a:pos x="T4" y="T5"/>
                </a:cxn>
                <a:cxn ang="0">
                  <a:pos x="T6" y="T7"/>
                </a:cxn>
                <a:cxn ang="0">
                  <a:pos x="T8" y="T9"/>
                </a:cxn>
              </a:cxnLst>
              <a:rect l="0" t="0" r="r" b="b"/>
              <a:pathLst>
                <a:path w="25" h="25">
                  <a:moveTo>
                    <a:pt x="6" y="6"/>
                  </a:moveTo>
                  <a:cubicBezTo>
                    <a:pt x="0" y="13"/>
                    <a:pt x="1" y="24"/>
                    <a:pt x="1" y="24"/>
                  </a:cubicBezTo>
                  <a:cubicBezTo>
                    <a:pt x="1" y="24"/>
                    <a:pt x="12" y="25"/>
                    <a:pt x="18" y="19"/>
                  </a:cubicBezTo>
                  <a:cubicBezTo>
                    <a:pt x="25" y="12"/>
                    <a:pt x="24" y="1"/>
                    <a:pt x="24" y="1"/>
                  </a:cubicBezTo>
                  <a:cubicBezTo>
                    <a:pt x="24" y="1"/>
                    <a:pt x="13" y="0"/>
                    <a:pt x="6"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8" name="Freeform 681"/>
            <p:cNvSpPr>
              <a:spLocks/>
            </p:cNvSpPr>
            <p:nvPr/>
          </p:nvSpPr>
          <p:spPr bwMode="auto">
            <a:xfrm>
              <a:off x="3568848" y="3452087"/>
              <a:ext cx="30602" cy="17717"/>
            </a:xfrm>
            <a:custGeom>
              <a:avLst/>
              <a:gdLst>
                <a:gd name="T0" fmla="*/ 13 w 28"/>
                <a:gd name="T1" fmla="*/ 16 h 17"/>
                <a:gd name="T2" fmla="*/ 28 w 28"/>
                <a:gd name="T3" fmla="*/ 10 h 17"/>
                <a:gd name="T4" fmla="*/ 15 w 28"/>
                <a:gd name="T5" fmla="*/ 1 h 17"/>
                <a:gd name="T6" fmla="*/ 0 w 28"/>
                <a:gd name="T7" fmla="*/ 7 h 17"/>
                <a:gd name="T8" fmla="*/ 13 w 28"/>
                <a:gd name="T9" fmla="*/ 16 h 17"/>
              </a:gdLst>
              <a:ahLst/>
              <a:cxnLst>
                <a:cxn ang="0">
                  <a:pos x="T0" y="T1"/>
                </a:cxn>
                <a:cxn ang="0">
                  <a:pos x="T2" y="T3"/>
                </a:cxn>
                <a:cxn ang="0">
                  <a:pos x="T4" y="T5"/>
                </a:cxn>
                <a:cxn ang="0">
                  <a:pos x="T6" y="T7"/>
                </a:cxn>
                <a:cxn ang="0">
                  <a:pos x="T8" y="T9"/>
                </a:cxn>
              </a:cxnLst>
              <a:rect l="0" t="0" r="r" b="b"/>
              <a:pathLst>
                <a:path w="28" h="17">
                  <a:moveTo>
                    <a:pt x="13" y="16"/>
                  </a:moveTo>
                  <a:cubicBezTo>
                    <a:pt x="21" y="17"/>
                    <a:pt x="28" y="10"/>
                    <a:pt x="28" y="10"/>
                  </a:cubicBezTo>
                  <a:cubicBezTo>
                    <a:pt x="28" y="10"/>
                    <a:pt x="23" y="2"/>
                    <a:pt x="15" y="1"/>
                  </a:cubicBezTo>
                  <a:cubicBezTo>
                    <a:pt x="8" y="0"/>
                    <a:pt x="0" y="7"/>
                    <a:pt x="0" y="7"/>
                  </a:cubicBezTo>
                  <a:cubicBezTo>
                    <a:pt x="0" y="7"/>
                    <a:pt x="6" y="15"/>
                    <a:pt x="1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9" name="Freeform 682"/>
            <p:cNvSpPr>
              <a:spLocks/>
            </p:cNvSpPr>
            <p:nvPr/>
          </p:nvSpPr>
          <p:spPr bwMode="auto">
            <a:xfrm>
              <a:off x="3518919" y="3605096"/>
              <a:ext cx="80531" cy="17717"/>
            </a:xfrm>
            <a:custGeom>
              <a:avLst/>
              <a:gdLst>
                <a:gd name="T0" fmla="*/ 66 w 74"/>
                <a:gd name="T1" fmla="*/ 0 h 17"/>
                <a:gd name="T2" fmla="*/ 8 w 74"/>
                <a:gd name="T3" fmla="*/ 0 h 17"/>
                <a:gd name="T4" fmla="*/ 0 w 74"/>
                <a:gd name="T5" fmla="*/ 8 h 17"/>
                <a:gd name="T6" fmla="*/ 8 w 74"/>
                <a:gd name="T7" fmla="*/ 17 h 17"/>
                <a:gd name="T8" fmla="*/ 66 w 74"/>
                <a:gd name="T9" fmla="*/ 17 h 17"/>
                <a:gd name="T10" fmla="*/ 74 w 74"/>
                <a:gd name="T11" fmla="*/ 8 h 17"/>
                <a:gd name="T12" fmla="*/ 66 w 7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74" h="17">
                  <a:moveTo>
                    <a:pt x="66" y="0"/>
                  </a:moveTo>
                  <a:cubicBezTo>
                    <a:pt x="8" y="0"/>
                    <a:pt x="8" y="0"/>
                    <a:pt x="8" y="0"/>
                  </a:cubicBezTo>
                  <a:cubicBezTo>
                    <a:pt x="4" y="0"/>
                    <a:pt x="0" y="4"/>
                    <a:pt x="0" y="8"/>
                  </a:cubicBezTo>
                  <a:cubicBezTo>
                    <a:pt x="0" y="13"/>
                    <a:pt x="4" y="17"/>
                    <a:pt x="8" y="17"/>
                  </a:cubicBezTo>
                  <a:cubicBezTo>
                    <a:pt x="66" y="17"/>
                    <a:pt x="66" y="17"/>
                    <a:pt x="66" y="17"/>
                  </a:cubicBezTo>
                  <a:cubicBezTo>
                    <a:pt x="71" y="17"/>
                    <a:pt x="74" y="13"/>
                    <a:pt x="74" y="8"/>
                  </a:cubicBezTo>
                  <a:cubicBezTo>
                    <a:pt x="74" y="4"/>
                    <a:pt x="71" y="0"/>
                    <a:pt x="6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0" name="Freeform 683"/>
            <p:cNvSpPr>
              <a:spLocks/>
            </p:cNvSpPr>
            <p:nvPr/>
          </p:nvSpPr>
          <p:spPr bwMode="auto">
            <a:xfrm>
              <a:off x="3518919" y="3703343"/>
              <a:ext cx="80531" cy="17717"/>
            </a:xfrm>
            <a:custGeom>
              <a:avLst/>
              <a:gdLst>
                <a:gd name="T0" fmla="*/ 66 w 74"/>
                <a:gd name="T1" fmla="*/ 0 h 16"/>
                <a:gd name="T2" fmla="*/ 8 w 74"/>
                <a:gd name="T3" fmla="*/ 0 h 16"/>
                <a:gd name="T4" fmla="*/ 0 w 74"/>
                <a:gd name="T5" fmla="*/ 8 h 16"/>
                <a:gd name="T6" fmla="*/ 8 w 74"/>
                <a:gd name="T7" fmla="*/ 16 h 16"/>
                <a:gd name="T8" fmla="*/ 66 w 74"/>
                <a:gd name="T9" fmla="*/ 16 h 16"/>
                <a:gd name="T10" fmla="*/ 74 w 74"/>
                <a:gd name="T11" fmla="*/ 8 h 16"/>
                <a:gd name="T12" fmla="*/ 66 w 7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74" h="16">
                  <a:moveTo>
                    <a:pt x="66" y="0"/>
                  </a:moveTo>
                  <a:cubicBezTo>
                    <a:pt x="8" y="0"/>
                    <a:pt x="8" y="0"/>
                    <a:pt x="8" y="0"/>
                  </a:cubicBezTo>
                  <a:cubicBezTo>
                    <a:pt x="4" y="0"/>
                    <a:pt x="0" y="3"/>
                    <a:pt x="0" y="8"/>
                  </a:cubicBezTo>
                  <a:cubicBezTo>
                    <a:pt x="0" y="12"/>
                    <a:pt x="4" y="16"/>
                    <a:pt x="8" y="16"/>
                  </a:cubicBezTo>
                  <a:cubicBezTo>
                    <a:pt x="66" y="16"/>
                    <a:pt x="66" y="16"/>
                    <a:pt x="66" y="16"/>
                  </a:cubicBezTo>
                  <a:cubicBezTo>
                    <a:pt x="71" y="16"/>
                    <a:pt x="74" y="12"/>
                    <a:pt x="74" y="8"/>
                  </a:cubicBezTo>
                  <a:cubicBezTo>
                    <a:pt x="74" y="3"/>
                    <a:pt x="71" y="0"/>
                    <a:pt x="6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1" name="Freeform 684"/>
            <p:cNvSpPr>
              <a:spLocks/>
            </p:cNvSpPr>
            <p:nvPr/>
          </p:nvSpPr>
          <p:spPr bwMode="auto">
            <a:xfrm>
              <a:off x="3303097" y="3580936"/>
              <a:ext cx="4832" cy="161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1" y="1"/>
                    <a:pt x="0" y="0"/>
                  </a:cubicBezTo>
                  <a:cubicBezTo>
                    <a:pt x="0" y="0"/>
                    <a:pt x="1" y="1"/>
                    <a:pt x="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2" name="Freeform 685"/>
            <p:cNvSpPr>
              <a:spLocks noEditPoints="1"/>
            </p:cNvSpPr>
            <p:nvPr/>
          </p:nvSpPr>
          <p:spPr bwMode="auto">
            <a:xfrm>
              <a:off x="3295043" y="3423096"/>
              <a:ext cx="299575" cy="273805"/>
            </a:xfrm>
            <a:custGeom>
              <a:avLst/>
              <a:gdLst>
                <a:gd name="T0" fmla="*/ 270 w 275"/>
                <a:gd name="T1" fmla="*/ 188 h 251"/>
                <a:gd name="T2" fmla="*/ 216 w 275"/>
                <a:gd name="T3" fmla="*/ 188 h 251"/>
                <a:gd name="T4" fmla="*/ 212 w 275"/>
                <a:gd name="T5" fmla="*/ 193 h 251"/>
                <a:gd name="T6" fmla="*/ 212 w 275"/>
                <a:gd name="T7" fmla="*/ 209 h 251"/>
                <a:gd name="T8" fmla="*/ 177 w 275"/>
                <a:gd name="T9" fmla="*/ 213 h 251"/>
                <a:gd name="T10" fmla="*/ 126 w 275"/>
                <a:gd name="T11" fmla="*/ 212 h 251"/>
                <a:gd name="T12" fmla="*/ 126 w 275"/>
                <a:gd name="T13" fmla="*/ 181 h 251"/>
                <a:gd name="T14" fmla="*/ 146 w 275"/>
                <a:gd name="T15" fmla="*/ 177 h 251"/>
                <a:gd name="T16" fmla="*/ 205 w 275"/>
                <a:gd name="T17" fmla="*/ 104 h 251"/>
                <a:gd name="T18" fmla="*/ 226 w 275"/>
                <a:gd name="T19" fmla="*/ 59 h 251"/>
                <a:gd name="T20" fmla="*/ 237 w 275"/>
                <a:gd name="T21" fmla="*/ 56 h 251"/>
                <a:gd name="T22" fmla="*/ 242 w 275"/>
                <a:gd name="T23" fmla="*/ 81 h 251"/>
                <a:gd name="T24" fmla="*/ 245 w 275"/>
                <a:gd name="T25" fmla="*/ 81 h 251"/>
                <a:gd name="T26" fmla="*/ 241 w 275"/>
                <a:gd name="T27" fmla="*/ 56 h 251"/>
                <a:gd name="T28" fmla="*/ 252 w 275"/>
                <a:gd name="T29" fmla="*/ 55 h 251"/>
                <a:gd name="T30" fmla="*/ 241 w 275"/>
                <a:gd name="T31" fmla="*/ 47 h 251"/>
                <a:gd name="T32" fmla="*/ 260 w 275"/>
                <a:gd name="T33" fmla="*/ 17 h 251"/>
                <a:gd name="T34" fmla="*/ 273 w 275"/>
                <a:gd name="T35" fmla="*/ 2 h 251"/>
                <a:gd name="T36" fmla="*/ 270 w 275"/>
                <a:gd name="T37" fmla="*/ 0 h 251"/>
                <a:gd name="T38" fmla="*/ 257 w 275"/>
                <a:gd name="T39" fmla="*/ 15 h 251"/>
                <a:gd name="T40" fmla="*/ 238 w 275"/>
                <a:gd name="T41" fmla="*/ 45 h 251"/>
                <a:gd name="T42" fmla="*/ 230 w 275"/>
                <a:gd name="T43" fmla="*/ 36 h 251"/>
                <a:gd name="T44" fmla="*/ 180 w 275"/>
                <a:gd name="T45" fmla="*/ 53 h 251"/>
                <a:gd name="T46" fmla="*/ 102 w 275"/>
                <a:gd name="T47" fmla="*/ 47 h 251"/>
                <a:gd name="T48" fmla="*/ 13 w 275"/>
                <a:gd name="T49" fmla="*/ 12 h 251"/>
                <a:gd name="T50" fmla="*/ 40 w 275"/>
                <a:gd name="T51" fmla="*/ 67 h 251"/>
                <a:gd name="T52" fmla="*/ 95 w 275"/>
                <a:gd name="T53" fmla="*/ 123 h 251"/>
                <a:gd name="T54" fmla="*/ 59 w 275"/>
                <a:gd name="T55" fmla="*/ 141 h 251"/>
                <a:gd name="T56" fmla="*/ 12 w 275"/>
                <a:gd name="T57" fmla="*/ 146 h 251"/>
                <a:gd name="T58" fmla="*/ 65 w 275"/>
                <a:gd name="T59" fmla="*/ 175 h 251"/>
                <a:gd name="T60" fmla="*/ 97 w 275"/>
                <a:gd name="T61" fmla="*/ 181 h 251"/>
                <a:gd name="T62" fmla="*/ 97 w 275"/>
                <a:gd name="T63" fmla="*/ 211 h 251"/>
                <a:gd name="T64" fmla="*/ 0 w 275"/>
                <a:gd name="T65" fmla="*/ 209 h 251"/>
                <a:gd name="T66" fmla="*/ 0 w 275"/>
                <a:gd name="T67" fmla="*/ 230 h 251"/>
                <a:gd name="T68" fmla="*/ 177 w 275"/>
                <a:gd name="T69" fmla="*/ 226 h 251"/>
                <a:gd name="T70" fmla="*/ 212 w 275"/>
                <a:gd name="T71" fmla="*/ 230 h 251"/>
                <a:gd name="T72" fmla="*/ 212 w 275"/>
                <a:gd name="T73" fmla="*/ 246 h 251"/>
                <a:gd name="T74" fmla="*/ 216 w 275"/>
                <a:gd name="T75" fmla="*/ 251 h 251"/>
                <a:gd name="T76" fmla="*/ 270 w 275"/>
                <a:gd name="T77" fmla="*/ 251 h 251"/>
                <a:gd name="T78" fmla="*/ 275 w 275"/>
                <a:gd name="T79" fmla="*/ 246 h 251"/>
                <a:gd name="T80" fmla="*/ 275 w 275"/>
                <a:gd name="T81" fmla="*/ 193 h 251"/>
                <a:gd name="T82" fmla="*/ 270 w 275"/>
                <a:gd name="T83" fmla="*/ 188 h 251"/>
                <a:gd name="T84" fmla="*/ 106 w 275"/>
                <a:gd name="T85" fmla="*/ 182 h 251"/>
                <a:gd name="T86" fmla="*/ 117 w 275"/>
                <a:gd name="T87" fmla="*/ 182 h 251"/>
                <a:gd name="T88" fmla="*/ 117 w 275"/>
                <a:gd name="T89" fmla="*/ 212 h 251"/>
                <a:gd name="T90" fmla="*/ 106 w 275"/>
                <a:gd name="T91" fmla="*/ 212 h 251"/>
                <a:gd name="T92" fmla="*/ 106 w 275"/>
                <a:gd name="T93" fmla="*/ 18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5" h="251">
                  <a:moveTo>
                    <a:pt x="270" y="188"/>
                  </a:moveTo>
                  <a:cubicBezTo>
                    <a:pt x="216" y="188"/>
                    <a:pt x="216" y="188"/>
                    <a:pt x="216" y="188"/>
                  </a:cubicBezTo>
                  <a:cubicBezTo>
                    <a:pt x="214" y="188"/>
                    <a:pt x="212" y="190"/>
                    <a:pt x="212" y="193"/>
                  </a:cubicBezTo>
                  <a:cubicBezTo>
                    <a:pt x="212" y="209"/>
                    <a:pt x="212" y="209"/>
                    <a:pt x="212" y="209"/>
                  </a:cubicBezTo>
                  <a:cubicBezTo>
                    <a:pt x="177" y="213"/>
                    <a:pt x="177" y="213"/>
                    <a:pt x="177" y="213"/>
                  </a:cubicBezTo>
                  <a:cubicBezTo>
                    <a:pt x="126" y="212"/>
                    <a:pt x="126" y="212"/>
                    <a:pt x="126" y="212"/>
                  </a:cubicBezTo>
                  <a:cubicBezTo>
                    <a:pt x="126" y="181"/>
                    <a:pt x="126" y="181"/>
                    <a:pt x="126" y="181"/>
                  </a:cubicBezTo>
                  <a:cubicBezTo>
                    <a:pt x="132" y="180"/>
                    <a:pt x="139" y="178"/>
                    <a:pt x="146" y="177"/>
                  </a:cubicBezTo>
                  <a:cubicBezTo>
                    <a:pt x="195" y="163"/>
                    <a:pt x="206" y="132"/>
                    <a:pt x="205" y="104"/>
                  </a:cubicBezTo>
                  <a:cubicBezTo>
                    <a:pt x="204" y="75"/>
                    <a:pt x="213" y="64"/>
                    <a:pt x="226" y="59"/>
                  </a:cubicBezTo>
                  <a:cubicBezTo>
                    <a:pt x="230" y="58"/>
                    <a:pt x="234" y="57"/>
                    <a:pt x="237" y="56"/>
                  </a:cubicBezTo>
                  <a:cubicBezTo>
                    <a:pt x="237" y="63"/>
                    <a:pt x="239" y="71"/>
                    <a:pt x="242" y="81"/>
                  </a:cubicBezTo>
                  <a:cubicBezTo>
                    <a:pt x="243" y="81"/>
                    <a:pt x="244" y="81"/>
                    <a:pt x="245" y="81"/>
                  </a:cubicBezTo>
                  <a:cubicBezTo>
                    <a:pt x="242" y="71"/>
                    <a:pt x="241" y="63"/>
                    <a:pt x="241" y="56"/>
                  </a:cubicBezTo>
                  <a:cubicBezTo>
                    <a:pt x="247" y="55"/>
                    <a:pt x="252" y="55"/>
                    <a:pt x="252" y="55"/>
                  </a:cubicBezTo>
                  <a:cubicBezTo>
                    <a:pt x="252" y="55"/>
                    <a:pt x="248" y="53"/>
                    <a:pt x="241" y="47"/>
                  </a:cubicBezTo>
                  <a:cubicBezTo>
                    <a:pt x="243" y="34"/>
                    <a:pt x="251" y="25"/>
                    <a:pt x="260" y="17"/>
                  </a:cubicBezTo>
                  <a:cubicBezTo>
                    <a:pt x="264" y="12"/>
                    <a:pt x="269" y="7"/>
                    <a:pt x="273" y="2"/>
                  </a:cubicBezTo>
                  <a:cubicBezTo>
                    <a:pt x="270" y="0"/>
                    <a:pt x="270" y="0"/>
                    <a:pt x="270" y="0"/>
                  </a:cubicBezTo>
                  <a:cubicBezTo>
                    <a:pt x="266" y="5"/>
                    <a:pt x="262" y="10"/>
                    <a:pt x="257" y="15"/>
                  </a:cubicBezTo>
                  <a:cubicBezTo>
                    <a:pt x="249" y="23"/>
                    <a:pt x="241" y="31"/>
                    <a:pt x="238" y="45"/>
                  </a:cubicBezTo>
                  <a:cubicBezTo>
                    <a:pt x="235" y="42"/>
                    <a:pt x="233" y="40"/>
                    <a:pt x="230" y="36"/>
                  </a:cubicBezTo>
                  <a:cubicBezTo>
                    <a:pt x="218" y="23"/>
                    <a:pt x="202" y="33"/>
                    <a:pt x="180" y="53"/>
                  </a:cubicBezTo>
                  <a:cubicBezTo>
                    <a:pt x="157" y="74"/>
                    <a:pt x="129" y="75"/>
                    <a:pt x="102" y="47"/>
                  </a:cubicBezTo>
                  <a:cubicBezTo>
                    <a:pt x="66" y="10"/>
                    <a:pt x="34" y="10"/>
                    <a:pt x="13" y="12"/>
                  </a:cubicBezTo>
                  <a:cubicBezTo>
                    <a:pt x="27" y="19"/>
                    <a:pt x="33" y="32"/>
                    <a:pt x="40" y="67"/>
                  </a:cubicBezTo>
                  <a:cubicBezTo>
                    <a:pt x="48" y="104"/>
                    <a:pt x="68" y="121"/>
                    <a:pt x="95" y="123"/>
                  </a:cubicBezTo>
                  <a:cubicBezTo>
                    <a:pt x="82" y="125"/>
                    <a:pt x="79" y="127"/>
                    <a:pt x="59" y="141"/>
                  </a:cubicBezTo>
                  <a:cubicBezTo>
                    <a:pt x="43" y="152"/>
                    <a:pt x="21" y="148"/>
                    <a:pt x="12" y="146"/>
                  </a:cubicBezTo>
                  <a:cubicBezTo>
                    <a:pt x="28" y="152"/>
                    <a:pt x="48" y="169"/>
                    <a:pt x="65" y="175"/>
                  </a:cubicBezTo>
                  <a:cubicBezTo>
                    <a:pt x="76" y="178"/>
                    <a:pt x="86" y="181"/>
                    <a:pt x="97" y="181"/>
                  </a:cubicBezTo>
                  <a:cubicBezTo>
                    <a:pt x="97" y="211"/>
                    <a:pt x="97" y="211"/>
                    <a:pt x="97" y="211"/>
                  </a:cubicBezTo>
                  <a:cubicBezTo>
                    <a:pt x="0" y="209"/>
                    <a:pt x="0" y="209"/>
                    <a:pt x="0" y="209"/>
                  </a:cubicBezTo>
                  <a:cubicBezTo>
                    <a:pt x="0" y="230"/>
                    <a:pt x="0" y="230"/>
                    <a:pt x="0" y="230"/>
                  </a:cubicBezTo>
                  <a:cubicBezTo>
                    <a:pt x="177" y="226"/>
                    <a:pt x="177" y="226"/>
                    <a:pt x="177" y="226"/>
                  </a:cubicBezTo>
                  <a:cubicBezTo>
                    <a:pt x="212" y="230"/>
                    <a:pt x="212" y="230"/>
                    <a:pt x="212" y="230"/>
                  </a:cubicBezTo>
                  <a:cubicBezTo>
                    <a:pt x="212" y="246"/>
                    <a:pt x="212" y="246"/>
                    <a:pt x="212" y="246"/>
                  </a:cubicBezTo>
                  <a:cubicBezTo>
                    <a:pt x="212" y="249"/>
                    <a:pt x="214" y="251"/>
                    <a:pt x="216" y="251"/>
                  </a:cubicBezTo>
                  <a:cubicBezTo>
                    <a:pt x="270" y="251"/>
                    <a:pt x="270" y="251"/>
                    <a:pt x="270" y="251"/>
                  </a:cubicBezTo>
                  <a:cubicBezTo>
                    <a:pt x="273" y="251"/>
                    <a:pt x="275" y="249"/>
                    <a:pt x="275" y="246"/>
                  </a:cubicBezTo>
                  <a:cubicBezTo>
                    <a:pt x="275" y="193"/>
                    <a:pt x="275" y="193"/>
                    <a:pt x="275" y="193"/>
                  </a:cubicBezTo>
                  <a:cubicBezTo>
                    <a:pt x="275" y="190"/>
                    <a:pt x="273" y="188"/>
                    <a:pt x="270" y="188"/>
                  </a:cubicBezTo>
                  <a:moveTo>
                    <a:pt x="106" y="182"/>
                  </a:moveTo>
                  <a:cubicBezTo>
                    <a:pt x="110" y="182"/>
                    <a:pt x="113" y="182"/>
                    <a:pt x="117" y="182"/>
                  </a:cubicBezTo>
                  <a:cubicBezTo>
                    <a:pt x="117" y="212"/>
                    <a:pt x="117" y="212"/>
                    <a:pt x="117" y="212"/>
                  </a:cubicBezTo>
                  <a:cubicBezTo>
                    <a:pt x="106" y="212"/>
                    <a:pt x="106" y="212"/>
                    <a:pt x="106" y="212"/>
                  </a:cubicBezTo>
                  <a:lnTo>
                    <a:pt x="106"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3" name="Freeform 686"/>
            <p:cNvSpPr>
              <a:spLocks/>
            </p:cNvSpPr>
            <p:nvPr/>
          </p:nvSpPr>
          <p:spPr bwMode="auto">
            <a:xfrm>
              <a:off x="3270884" y="3645361"/>
              <a:ext cx="19327" cy="33823"/>
            </a:xfrm>
            <a:custGeom>
              <a:avLst/>
              <a:gdLst>
                <a:gd name="T0" fmla="*/ 18 w 18"/>
                <a:gd name="T1" fmla="*/ 23 h 31"/>
                <a:gd name="T2" fmla="*/ 11 w 18"/>
                <a:gd name="T3" fmla="*/ 31 h 31"/>
                <a:gd name="T4" fmla="*/ 7 w 18"/>
                <a:gd name="T5" fmla="*/ 31 h 31"/>
                <a:gd name="T6" fmla="*/ 0 w 18"/>
                <a:gd name="T7" fmla="*/ 23 h 31"/>
                <a:gd name="T8" fmla="*/ 0 w 18"/>
                <a:gd name="T9" fmla="*/ 8 h 31"/>
                <a:gd name="T10" fmla="*/ 7 w 18"/>
                <a:gd name="T11" fmla="*/ 0 h 31"/>
                <a:gd name="T12" fmla="*/ 11 w 18"/>
                <a:gd name="T13" fmla="*/ 0 h 31"/>
                <a:gd name="T14" fmla="*/ 18 w 18"/>
                <a:gd name="T15" fmla="*/ 8 h 31"/>
                <a:gd name="T16" fmla="*/ 18 w 18"/>
                <a:gd name="T1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1">
                  <a:moveTo>
                    <a:pt x="18" y="23"/>
                  </a:moveTo>
                  <a:cubicBezTo>
                    <a:pt x="18" y="27"/>
                    <a:pt x="15" y="31"/>
                    <a:pt x="11" y="31"/>
                  </a:cubicBezTo>
                  <a:cubicBezTo>
                    <a:pt x="7" y="31"/>
                    <a:pt x="7" y="31"/>
                    <a:pt x="7" y="31"/>
                  </a:cubicBezTo>
                  <a:cubicBezTo>
                    <a:pt x="3" y="31"/>
                    <a:pt x="0" y="27"/>
                    <a:pt x="0" y="23"/>
                  </a:cubicBezTo>
                  <a:cubicBezTo>
                    <a:pt x="0" y="8"/>
                    <a:pt x="0" y="8"/>
                    <a:pt x="0" y="8"/>
                  </a:cubicBezTo>
                  <a:cubicBezTo>
                    <a:pt x="0" y="4"/>
                    <a:pt x="3" y="0"/>
                    <a:pt x="7" y="0"/>
                  </a:cubicBezTo>
                  <a:cubicBezTo>
                    <a:pt x="11" y="0"/>
                    <a:pt x="11" y="0"/>
                    <a:pt x="11" y="0"/>
                  </a:cubicBezTo>
                  <a:cubicBezTo>
                    <a:pt x="15" y="0"/>
                    <a:pt x="18" y="4"/>
                    <a:pt x="18" y="8"/>
                  </a:cubicBez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4" name="Freeform 687"/>
            <p:cNvSpPr>
              <a:spLocks noEditPoints="1"/>
            </p:cNvSpPr>
            <p:nvPr/>
          </p:nvSpPr>
          <p:spPr bwMode="auto">
            <a:xfrm>
              <a:off x="938712" y="2637115"/>
              <a:ext cx="212601" cy="214212"/>
            </a:xfrm>
            <a:custGeom>
              <a:avLst/>
              <a:gdLst>
                <a:gd name="T0" fmla="*/ 97 w 195"/>
                <a:gd name="T1" fmla="*/ 0 h 196"/>
                <a:gd name="T2" fmla="*/ 0 w 195"/>
                <a:gd name="T3" fmla="*/ 98 h 196"/>
                <a:gd name="T4" fmla="*/ 97 w 195"/>
                <a:gd name="T5" fmla="*/ 196 h 196"/>
                <a:gd name="T6" fmla="*/ 195 w 195"/>
                <a:gd name="T7" fmla="*/ 98 h 196"/>
                <a:gd name="T8" fmla="*/ 97 w 195"/>
                <a:gd name="T9" fmla="*/ 0 h 196"/>
                <a:gd name="T10" fmla="*/ 90 w 195"/>
                <a:gd name="T11" fmla="*/ 39 h 196"/>
                <a:gd name="T12" fmla="*/ 98 w 195"/>
                <a:gd name="T13" fmla="*/ 32 h 196"/>
                <a:gd name="T14" fmla="*/ 105 w 195"/>
                <a:gd name="T15" fmla="*/ 39 h 196"/>
                <a:gd name="T16" fmla="*/ 105 w 195"/>
                <a:gd name="T17" fmla="*/ 73 h 196"/>
                <a:gd name="T18" fmla="*/ 98 w 195"/>
                <a:gd name="T19" fmla="*/ 79 h 196"/>
                <a:gd name="T20" fmla="*/ 90 w 195"/>
                <a:gd name="T21" fmla="*/ 73 h 196"/>
                <a:gd name="T22" fmla="*/ 90 w 195"/>
                <a:gd name="T23" fmla="*/ 39 h 196"/>
                <a:gd name="T24" fmla="*/ 98 w 195"/>
                <a:gd name="T25" fmla="*/ 148 h 196"/>
                <a:gd name="T26" fmla="*/ 47 w 195"/>
                <a:gd name="T27" fmla="*/ 97 h 196"/>
                <a:gd name="T28" fmla="*/ 82 w 195"/>
                <a:gd name="T29" fmla="*/ 49 h 196"/>
                <a:gd name="T30" fmla="*/ 82 w 195"/>
                <a:gd name="T31" fmla="*/ 68 h 196"/>
                <a:gd name="T32" fmla="*/ 64 w 195"/>
                <a:gd name="T33" fmla="*/ 97 h 196"/>
                <a:gd name="T34" fmla="*/ 98 w 195"/>
                <a:gd name="T35" fmla="*/ 131 h 196"/>
                <a:gd name="T36" fmla="*/ 131 w 195"/>
                <a:gd name="T37" fmla="*/ 97 h 196"/>
                <a:gd name="T38" fmla="*/ 113 w 195"/>
                <a:gd name="T39" fmla="*/ 68 h 196"/>
                <a:gd name="T40" fmla="*/ 113 w 195"/>
                <a:gd name="T41" fmla="*/ 49 h 196"/>
                <a:gd name="T42" fmla="*/ 148 w 195"/>
                <a:gd name="T43" fmla="*/ 97 h 196"/>
                <a:gd name="T44" fmla="*/ 98 w 195"/>
                <a:gd name="T45"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5" h="196">
                  <a:moveTo>
                    <a:pt x="97" y="0"/>
                  </a:moveTo>
                  <a:cubicBezTo>
                    <a:pt x="44" y="0"/>
                    <a:pt x="0" y="44"/>
                    <a:pt x="0" y="98"/>
                  </a:cubicBezTo>
                  <a:cubicBezTo>
                    <a:pt x="0" y="152"/>
                    <a:pt x="44" y="196"/>
                    <a:pt x="97" y="196"/>
                  </a:cubicBezTo>
                  <a:cubicBezTo>
                    <a:pt x="151" y="196"/>
                    <a:pt x="195" y="152"/>
                    <a:pt x="195" y="98"/>
                  </a:cubicBezTo>
                  <a:cubicBezTo>
                    <a:pt x="195" y="44"/>
                    <a:pt x="151" y="0"/>
                    <a:pt x="97" y="0"/>
                  </a:cubicBezTo>
                  <a:moveTo>
                    <a:pt x="90" y="39"/>
                  </a:moveTo>
                  <a:cubicBezTo>
                    <a:pt x="90" y="36"/>
                    <a:pt x="94" y="32"/>
                    <a:pt x="98" y="32"/>
                  </a:cubicBezTo>
                  <a:cubicBezTo>
                    <a:pt x="102" y="32"/>
                    <a:pt x="105" y="36"/>
                    <a:pt x="105" y="39"/>
                  </a:cubicBezTo>
                  <a:cubicBezTo>
                    <a:pt x="105" y="73"/>
                    <a:pt x="105" y="73"/>
                    <a:pt x="105" y="73"/>
                  </a:cubicBezTo>
                  <a:cubicBezTo>
                    <a:pt x="105" y="76"/>
                    <a:pt x="102" y="79"/>
                    <a:pt x="98" y="79"/>
                  </a:cubicBezTo>
                  <a:cubicBezTo>
                    <a:pt x="94" y="79"/>
                    <a:pt x="90" y="76"/>
                    <a:pt x="90" y="73"/>
                  </a:cubicBezTo>
                  <a:lnTo>
                    <a:pt x="90" y="39"/>
                  </a:lnTo>
                  <a:close/>
                  <a:moveTo>
                    <a:pt x="98" y="148"/>
                  </a:moveTo>
                  <a:cubicBezTo>
                    <a:pt x="69" y="148"/>
                    <a:pt x="47" y="125"/>
                    <a:pt x="47" y="97"/>
                  </a:cubicBezTo>
                  <a:cubicBezTo>
                    <a:pt x="47" y="74"/>
                    <a:pt x="62" y="55"/>
                    <a:pt x="82" y="49"/>
                  </a:cubicBezTo>
                  <a:cubicBezTo>
                    <a:pt x="82" y="68"/>
                    <a:pt x="82" y="68"/>
                    <a:pt x="82" y="68"/>
                  </a:cubicBezTo>
                  <a:cubicBezTo>
                    <a:pt x="72" y="73"/>
                    <a:pt x="64" y="84"/>
                    <a:pt x="64" y="97"/>
                  </a:cubicBezTo>
                  <a:cubicBezTo>
                    <a:pt x="64" y="116"/>
                    <a:pt x="79" y="131"/>
                    <a:pt x="98" y="131"/>
                  </a:cubicBezTo>
                  <a:cubicBezTo>
                    <a:pt x="116" y="131"/>
                    <a:pt x="131" y="116"/>
                    <a:pt x="131" y="97"/>
                  </a:cubicBezTo>
                  <a:cubicBezTo>
                    <a:pt x="131" y="84"/>
                    <a:pt x="123" y="73"/>
                    <a:pt x="113" y="68"/>
                  </a:cubicBezTo>
                  <a:cubicBezTo>
                    <a:pt x="113" y="49"/>
                    <a:pt x="113" y="49"/>
                    <a:pt x="113" y="49"/>
                  </a:cubicBezTo>
                  <a:cubicBezTo>
                    <a:pt x="133" y="55"/>
                    <a:pt x="148" y="74"/>
                    <a:pt x="148" y="97"/>
                  </a:cubicBezTo>
                  <a:cubicBezTo>
                    <a:pt x="148" y="125"/>
                    <a:pt x="126" y="148"/>
                    <a:pt x="98" y="14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5" name="Freeform 688"/>
            <p:cNvSpPr>
              <a:spLocks/>
            </p:cNvSpPr>
            <p:nvPr/>
          </p:nvSpPr>
          <p:spPr bwMode="auto">
            <a:xfrm>
              <a:off x="859792" y="2735362"/>
              <a:ext cx="62814" cy="16106"/>
            </a:xfrm>
            <a:custGeom>
              <a:avLst/>
              <a:gdLst>
                <a:gd name="T0" fmla="*/ 57 w 57"/>
                <a:gd name="T1" fmla="*/ 8 h 16"/>
                <a:gd name="T2" fmla="*/ 50 w 57"/>
                <a:gd name="T3" fmla="*/ 0 h 16"/>
                <a:gd name="T4" fmla="*/ 7 w 57"/>
                <a:gd name="T5" fmla="*/ 0 h 16"/>
                <a:gd name="T6" fmla="*/ 0 w 57"/>
                <a:gd name="T7" fmla="*/ 8 h 16"/>
                <a:gd name="T8" fmla="*/ 7 w 57"/>
                <a:gd name="T9" fmla="*/ 16 h 16"/>
                <a:gd name="T10" fmla="*/ 50 w 57"/>
                <a:gd name="T11" fmla="*/ 16 h 16"/>
                <a:gd name="T12" fmla="*/ 57 w 57"/>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57" h="16">
                  <a:moveTo>
                    <a:pt x="57" y="8"/>
                  </a:moveTo>
                  <a:cubicBezTo>
                    <a:pt x="57" y="4"/>
                    <a:pt x="54" y="0"/>
                    <a:pt x="50" y="0"/>
                  </a:cubicBezTo>
                  <a:cubicBezTo>
                    <a:pt x="7" y="0"/>
                    <a:pt x="7" y="0"/>
                    <a:pt x="7" y="0"/>
                  </a:cubicBezTo>
                  <a:cubicBezTo>
                    <a:pt x="4" y="0"/>
                    <a:pt x="0" y="4"/>
                    <a:pt x="0" y="8"/>
                  </a:cubicBezTo>
                  <a:cubicBezTo>
                    <a:pt x="0" y="13"/>
                    <a:pt x="4" y="16"/>
                    <a:pt x="7" y="16"/>
                  </a:cubicBezTo>
                  <a:cubicBezTo>
                    <a:pt x="50" y="16"/>
                    <a:pt x="50" y="16"/>
                    <a:pt x="50" y="16"/>
                  </a:cubicBezTo>
                  <a:cubicBezTo>
                    <a:pt x="54" y="16"/>
                    <a:pt x="57" y="13"/>
                    <a:pt x="5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6" name="Freeform 689"/>
            <p:cNvSpPr>
              <a:spLocks/>
            </p:cNvSpPr>
            <p:nvPr/>
          </p:nvSpPr>
          <p:spPr bwMode="auto">
            <a:xfrm>
              <a:off x="1167419" y="2735362"/>
              <a:ext cx="61203" cy="16106"/>
            </a:xfrm>
            <a:custGeom>
              <a:avLst/>
              <a:gdLst>
                <a:gd name="T0" fmla="*/ 57 w 57"/>
                <a:gd name="T1" fmla="*/ 8 h 16"/>
                <a:gd name="T2" fmla="*/ 50 w 57"/>
                <a:gd name="T3" fmla="*/ 0 h 16"/>
                <a:gd name="T4" fmla="*/ 7 w 57"/>
                <a:gd name="T5" fmla="*/ 0 h 16"/>
                <a:gd name="T6" fmla="*/ 0 w 57"/>
                <a:gd name="T7" fmla="*/ 8 h 16"/>
                <a:gd name="T8" fmla="*/ 7 w 57"/>
                <a:gd name="T9" fmla="*/ 16 h 16"/>
                <a:gd name="T10" fmla="*/ 50 w 57"/>
                <a:gd name="T11" fmla="*/ 16 h 16"/>
                <a:gd name="T12" fmla="*/ 57 w 57"/>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57" h="16">
                  <a:moveTo>
                    <a:pt x="57" y="8"/>
                  </a:moveTo>
                  <a:cubicBezTo>
                    <a:pt x="57" y="4"/>
                    <a:pt x="53" y="0"/>
                    <a:pt x="50" y="0"/>
                  </a:cubicBezTo>
                  <a:cubicBezTo>
                    <a:pt x="7" y="0"/>
                    <a:pt x="7" y="0"/>
                    <a:pt x="7" y="0"/>
                  </a:cubicBezTo>
                  <a:cubicBezTo>
                    <a:pt x="3" y="0"/>
                    <a:pt x="0" y="4"/>
                    <a:pt x="0" y="8"/>
                  </a:cubicBezTo>
                  <a:cubicBezTo>
                    <a:pt x="0" y="13"/>
                    <a:pt x="3" y="16"/>
                    <a:pt x="7" y="16"/>
                  </a:cubicBezTo>
                  <a:cubicBezTo>
                    <a:pt x="50" y="16"/>
                    <a:pt x="50" y="16"/>
                    <a:pt x="50" y="16"/>
                  </a:cubicBezTo>
                  <a:cubicBezTo>
                    <a:pt x="53" y="16"/>
                    <a:pt x="57" y="13"/>
                    <a:pt x="5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7" name="Freeform 690"/>
            <p:cNvSpPr>
              <a:spLocks/>
            </p:cNvSpPr>
            <p:nvPr/>
          </p:nvSpPr>
          <p:spPr bwMode="auto">
            <a:xfrm>
              <a:off x="1035349" y="2865822"/>
              <a:ext cx="19327" cy="62814"/>
            </a:xfrm>
            <a:custGeom>
              <a:avLst/>
              <a:gdLst>
                <a:gd name="T0" fmla="*/ 9 w 17"/>
                <a:gd name="T1" fmla="*/ 58 h 58"/>
                <a:gd name="T2" fmla="*/ 17 w 17"/>
                <a:gd name="T3" fmla="*/ 51 h 58"/>
                <a:gd name="T4" fmla="*/ 17 w 17"/>
                <a:gd name="T5" fmla="*/ 8 h 58"/>
                <a:gd name="T6" fmla="*/ 9 w 17"/>
                <a:gd name="T7" fmla="*/ 0 h 58"/>
                <a:gd name="T8" fmla="*/ 0 w 17"/>
                <a:gd name="T9" fmla="*/ 8 h 58"/>
                <a:gd name="T10" fmla="*/ 0 w 17"/>
                <a:gd name="T11" fmla="*/ 51 h 58"/>
                <a:gd name="T12" fmla="*/ 9 w 17"/>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17" h="58">
                  <a:moveTo>
                    <a:pt x="9" y="58"/>
                  </a:moveTo>
                  <a:cubicBezTo>
                    <a:pt x="13" y="58"/>
                    <a:pt x="17" y="54"/>
                    <a:pt x="17" y="51"/>
                  </a:cubicBezTo>
                  <a:cubicBezTo>
                    <a:pt x="17" y="8"/>
                    <a:pt x="17" y="8"/>
                    <a:pt x="17" y="8"/>
                  </a:cubicBezTo>
                  <a:cubicBezTo>
                    <a:pt x="17" y="4"/>
                    <a:pt x="13" y="0"/>
                    <a:pt x="9" y="0"/>
                  </a:cubicBezTo>
                  <a:cubicBezTo>
                    <a:pt x="4" y="0"/>
                    <a:pt x="0" y="4"/>
                    <a:pt x="0" y="8"/>
                  </a:cubicBezTo>
                  <a:cubicBezTo>
                    <a:pt x="0" y="51"/>
                    <a:pt x="0" y="51"/>
                    <a:pt x="0" y="51"/>
                  </a:cubicBezTo>
                  <a:cubicBezTo>
                    <a:pt x="0" y="54"/>
                    <a:pt x="4" y="58"/>
                    <a:pt x="9" y="5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8" name="Freeform 691"/>
            <p:cNvSpPr>
              <a:spLocks/>
            </p:cNvSpPr>
            <p:nvPr/>
          </p:nvSpPr>
          <p:spPr bwMode="auto">
            <a:xfrm>
              <a:off x="1148092" y="2798176"/>
              <a:ext cx="59593" cy="43487"/>
            </a:xfrm>
            <a:custGeom>
              <a:avLst/>
              <a:gdLst>
                <a:gd name="T0" fmla="*/ 52 w 54"/>
                <a:gd name="T1" fmla="*/ 34 h 39"/>
                <a:gd name="T2" fmla="*/ 49 w 54"/>
                <a:gd name="T3" fmla="*/ 23 h 39"/>
                <a:gd name="T4" fmla="*/ 12 w 54"/>
                <a:gd name="T5" fmla="*/ 2 h 39"/>
                <a:gd name="T6" fmla="*/ 2 w 54"/>
                <a:gd name="T7" fmla="*/ 5 h 39"/>
                <a:gd name="T8" fmla="*/ 4 w 54"/>
                <a:gd name="T9" fmla="*/ 16 h 39"/>
                <a:gd name="T10" fmla="*/ 41 w 54"/>
                <a:gd name="T11" fmla="*/ 37 h 39"/>
                <a:gd name="T12" fmla="*/ 52 w 54"/>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54" h="39">
                  <a:moveTo>
                    <a:pt x="52" y="34"/>
                  </a:moveTo>
                  <a:cubicBezTo>
                    <a:pt x="54" y="30"/>
                    <a:pt x="52" y="25"/>
                    <a:pt x="49" y="23"/>
                  </a:cubicBezTo>
                  <a:cubicBezTo>
                    <a:pt x="12" y="2"/>
                    <a:pt x="12" y="2"/>
                    <a:pt x="12" y="2"/>
                  </a:cubicBezTo>
                  <a:cubicBezTo>
                    <a:pt x="9" y="0"/>
                    <a:pt x="4" y="1"/>
                    <a:pt x="2" y="5"/>
                  </a:cubicBezTo>
                  <a:cubicBezTo>
                    <a:pt x="0" y="9"/>
                    <a:pt x="1" y="14"/>
                    <a:pt x="4" y="16"/>
                  </a:cubicBezTo>
                  <a:cubicBezTo>
                    <a:pt x="41" y="37"/>
                    <a:pt x="41" y="37"/>
                    <a:pt x="41" y="37"/>
                  </a:cubicBezTo>
                  <a:cubicBezTo>
                    <a:pt x="45" y="39"/>
                    <a:pt x="50" y="37"/>
                    <a:pt x="52"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9" name="Freeform 692"/>
            <p:cNvSpPr>
              <a:spLocks/>
            </p:cNvSpPr>
            <p:nvPr/>
          </p:nvSpPr>
          <p:spPr bwMode="auto">
            <a:xfrm>
              <a:off x="946765" y="2846495"/>
              <a:ext cx="43487" cy="59593"/>
            </a:xfrm>
            <a:custGeom>
              <a:avLst/>
              <a:gdLst>
                <a:gd name="T0" fmla="*/ 5 w 39"/>
                <a:gd name="T1" fmla="*/ 53 h 55"/>
                <a:gd name="T2" fmla="*/ 16 w 39"/>
                <a:gd name="T3" fmla="*/ 50 h 55"/>
                <a:gd name="T4" fmla="*/ 37 w 39"/>
                <a:gd name="T5" fmla="*/ 13 h 55"/>
                <a:gd name="T6" fmla="*/ 34 w 39"/>
                <a:gd name="T7" fmla="*/ 2 h 55"/>
                <a:gd name="T8" fmla="*/ 23 w 39"/>
                <a:gd name="T9" fmla="*/ 5 h 55"/>
                <a:gd name="T10" fmla="*/ 2 w 39"/>
                <a:gd name="T11" fmla="*/ 42 h 55"/>
                <a:gd name="T12" fmla="*/ 5 w 39"/>
                <a:gd name="T13" fmla="*/ 53 h 55"/>
              </a:gdLst>
              <a:ahLst/>
              <a:cxnLst>
                <a:cxn ang="0">
                  <a:pos x="T0" y="T1"/>
                </a:cxn>
                <a:cxn ang="0">
                  <a:pos x="T2" y="T3"/>
                </a:cxn>
                <a:cxn ang="0">
                  <a:pos x="T4" y="T5"/>
                </a:cxn>
                <a:cxn ang="0">
                  <a:pos x="T6" y="T7"/>
                </a:cxn>
                <a:cxn ang="0">
                  <a:pos x="T8" y="T9"/>
                </a:cxn>
                <a:cxn ang="0">
                  <a:pos x="T10" y="T11"/>
                </a:cxn>
                <a:cxn ang="0">
                  <a:pos x="T12" y="T13"/>
                </a:cxn>
              </a:cxnLst>
              <a:rect l="0" t="0" r="r" b="b"/>
              <a:pathLst>
                <a:path w="39" h="55">
                  <a:moveTo>
                    <a:pt x="5" y="53"/>
                  </a:moveTo>
                  <a:cubicBezTo>
                    <a:pt x="9" y="55"/>
                    <a:pt x="14" y="53"/>
                    <a:pt x="16" y="50"/>
                  </a:cubicBezTo>
                  <a:cubicBezTo>
                    <a:pt x="37" y="13"/>
                    <a:pt x="37" y="13"/>
                    <a:pt x="37" y="13"/>
                  </a:cubicBezTo>
                  <a:cubicBezTo>
                    <a:pt x="39" y="10"/>
                    <a:pt x="38" y="5"/>
                    <a:pt x="34" y="2"/>
                  </a:cubicBezTo>
                  <a:cubicBezTo>
                    <a:pt x="30" y="0"/>
                    <a:pt x="25" y="2"/>
                    <a:pt x="23" y="5"/>
                  </a:cubicBezTo>
                  <a:cubicBezTo>
                    <a:pt x="2" y="42"/>
                    <a:pt x="2" y="42"/>
                    <a:pt x="2" y="42"/>
                  </a:cubicBezTo>
                  <a:cubicBezTo>
                    <a:pt x="0" y="45"/>
                    <a:pt x="1" y="50"/>
                    <a:pt x="5"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0" name="Freeform 693"/>
            <p:cNvSpPr>
              <a:spLocks/>
            </p:cNvSpPr>
            <p:nvPr/>
          </p:nvSpPr>
          <p:spPr bwMode="auto">
            <a:xfrm>
              <a:off x="1099774" y="2846495"/>
              <a:ext cx="41876" cy="59593"/>
            </a:xfrm>
            <a:custGeom>
              <a:avLst/>
              <a:gdLst>
                <a:gd name="T0" fmla="*/ 34 w 39"/>
                <a:gd name="T1" fmla="*/ 52 h 55"/>
                <a:gd name="T2" fmla="*/ 37 w 39"/>
                <a:gd name="T3" fmla="*/ 42 h 55"/>
                <a:gd name="T4" fmla="*/ 16 w 39"/>
                <a:gd name="T5" fmla="*/ 5 h 55"/>
                <a:gd name="T6" fmla="*/ 5 w 39"/>
                <a:gd name="T7" fmla="*/ 2 h 55"/>
                <a:gd name="T8" fmla="*/ 2 w 39"/>
                <a:gd name="T9" fmla="*/ 13 h 55"/>
                <a:gd name="T10" fmla="*/ 23 w 39"/>
                <a:gd name="T11" fmla="*/ 50 h 55"/>
                <a:gd name="T12" fmla="*/ 34 w 39"/>
                <a:gd name="T13" fmla="*/ 52 h 55"/>
              </a:gdLst>
              <a:ahLst/>
              <a:cxnLst>
                <a:cxn ang="0">
                  <a:pos x="T0" y="T1"/>
                </a:cxn>
                <a:cxn ang="0">
                  <a:pos x="T2" y="T3"/>
                </a:cxn>
                <a:cxn ang="0">
                  <a:pos x="T4" y="T5"/>
                </a:cxn>
                <a:cxn ang="0">
                  <a:pos x="T6" y="T7"/>
                </a:cxn>
                <a:cxn ang="0">
                  <a:pos x="T8" y="T9"/>
                </a:cxn>
                <a:cxn ang="0">
                  <a:pos x="T10" y="T11"/>
                </a:cxn>
                <a:cxn ang="0">
                  <a:pos x="T12" y="T13"/>
                </a:cxn>
              </a:cxnLst>
              <a:rect l="0" t="0" r="r" b="b"/>
              <a:pathLst>
                <a:path w="39" h="55">
                  <a:moveTo>
                    <a:pt x="34" y="52"/>
                  </a:moveTo>
                  <a:cubicBezTo>
                    <a:pt x="38" y="50"/>
                    <a:pt x="39" y="45"/>
                    <a:pt x="37" y="42"/>
                  </a:cubicBezTo>
                  <a:cubicBezTo>
                    <a:pt x="16" y="5"/>
                    <a:pt x="16" y="5"/>
                    <a:pt x="16" y="5"/>
                  </a:cubicBezTo>
                  <a:cubicBezTo>
                    <a:pt x="14" y="2"/>
                    <a:pt x="9" y="0"/>
                    <a:pt x="5" y="2"/>
                  </a:cubicBezTo>
                  <a:cubicBezTo>
                    <a:pt x="2" y="5"/>
                    <a:pt x="0" y="10"/>
                    <a:pt x="2" y="13"/>
                  </a:cubicBezTo>
                  <a:cubicBezTo>
                    <a:pt x="23" y="50"/>
                    <a:pt x="23" y="50"/>
                    <a:pt x="23" y="50"/>
                  </a:cubicBezTo>
                  <a:cubicBezTo>
                    <a:pt x="25" y="53"/>
                    <a:pt x="30" y="55"/>
                    <a:pt x="34" y="5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1" name="Freeform 694"/>
            <p:cNvSpPr>
              <a:spLocks/>
            </p:cNvSpPr>
            <p:nvPr/>
          </p:nvSpPr>
          <p:spPr bwMode="auto">
            <a:xfrm>
              <a:off x="882340" y="2798176"/>
              <a:ext cx="59593" cy="43487"/>
            </a:xfrm>
            <a:custGeom>
              <a:avLst/>
              <a:gdLst>
                <a:gd name="T0" fmla="*/ 2 w 55"/>
                <a:gd name="T1" fmla="*/ 34 h 39"/>
                <a:gd name="T2" fmla="*/ 13 w 55"/>
                <a:gd name="T3" fmla="*/ 37 h 39"/>
                <a:gd name="T4" fmla="*/ 50 w 55"/>
                <a:gd name="T5" fmla="*/ 16 h 39"/>
                <a:gd name="T6" fmla="*/ 52 w 55"/>
                <a:gd name="T7" fmla="*/ 5 h 39"/>
                <a:gd name="T8" fmla="*/ 42 w 55"/>
                <a:gd name="T9" fmla="*/ 2 h 39"/>
                <a:gd name="T10" fmla="*/ 5 w 55"/>
                <a:gd name="T11" fmla="*/ 23 h 39"/>
                <a:gd name="T12" fmla="*/ 2 w 55"/>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55" h="39">
                  <a:moveTo>
                    <a:pt x="2" y="34"/>
                  </a:moveTo>
                  <a:cubicBezTo>
                    <a:pt x="5" y="38"/>
                    <a:pt x="10" y="39"/>
                    <a:pt x="13" y="37"/>
                  </a:cubicBezTo>
                  <a:cubicBezTo>
                    <a:pt x="50" y="16"/>
                    <a:pt x="50" y="16"/>
                    <a:pt x="50" y="16"/>
                  </a:cubicBezTo>
                  <a:cubicBezTo>
                    <a:pt x="53" y="14"/>
                    <a:pt x="55" y="9"/>
                    <a:pt x="52" y="5"/>
                  </a:cubicBezTo>
                  <a:cubicBezTo>
                    <a:pt x="50" y="1"/>
                    <a:pt x="45" y="0"/>
                    <a:pt x="42" y="2"/>
                  </a:cubicBezTo>
                  <a:cubicBezTo>
                    <a:pt x="5" y="23"/>
                    <a:pt x="5" y="23"/>
                    <a:pt x="5" y="23"/>
                  </a:cubicBezTo>
                  <a:cubicBezTo>
                    <a:pt x="2" y="25"/>
                    <a:pt x="0" y="30"/>
                    <a:pt x="2"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2" name="Freeform 695"/>
            <p:cNvSpPr>
              <a:spLocks/>
            </p:cNvSpPr>
            <p:nvPr/>
          </p:nvSpPr>
          <p:spPr bwMode="auto">
            <a:xfrm>
              <a:off x="1035349" y="2558194"/>
              <a:ext cx="19327" cy="62814"/>
            </a:xfrm>
            <a:custGeom>
              <a:avLst/>
              <a:gdLst>
                <a:gd name="T0" fmla="*/ 9 w 17"/>
                <a:gd name="T1" fmla="*/ 58 h 58"/>
                <a:gd name="T2" fmla="*/ 17 w 17"/>
                <a:gd name="T3" fmla="*/ 51 h 58"/>
                <a:gd name="T4" fmla="*/ 17 w 17"/>
                <a:gd name="T5" fmla="*/ 8 h 58"/>
                <a:gd name="T6" fmla="*/ 9 w 17"/>
                <a:gd name="T7" fmla="*/ 0 h 58"/>
                <a:gd name="T8" fmla="*/ 0 w 17"/>
                <a:gd name="T9" fmla="*/ 8 h 58"/>
                <a:gd name="T10" fmla="*/ 0 w 17"/>
                <a:gd name="T11" fmla="*/ 51 h 58"/>
                <a:gd name="T12" fmla="*/ 9 w 17"/>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17" h="58">
                  <a:moveTo>
                    <a:pt x="9" y="58"/>
                  </a:moveTo>
                  <a:cubicBezTo>
                    <a:pt x="13" y="58"/>
                    <a:pt x="17" y="54"/>
                    <a:pt x="17" y="51"/>
                  </a:cubicBezTo>
                  <a:cubicBezTo>
                    <a:pt x="17" y="8"/>
                    <a:pt x="17" y="8"/>
                    <a:pt x="17" y="8"/>
                  </a:cubicBezTo>
                  <a:cubicBezTo>
                    <a:pt x="17" y="4"/>
                    <a:pt x="13" y="0"/>
                    <a:pt x="9" y="0"/>
                  </a:cubicBezTo>
                  <a:cubicBezTo>
                    <a:pt x="4" y="0"/>
                    <a:pt x="0" y="4"/>
                    <a:pt x="0" y="8"/>
                  </a:cubicBezTo>
                  <a:cubicBezTo>
                    <a:pt x="0" y="51"/>
                    <a:pt x="0" y="51"/>
                    <a:pt x="0" y="51"/>
                  </a:cubicBezTo>
                  <a:cubicBezTo>
                    <a:pt x="0" y="54"/>
                    <a:pt x="4" y="58"/>
                    <a:pt x="9" y="5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3" name="Freeform 696"/>
            <p:cNvSpPr>
              <a:spLocks/>
            </p:cNvSpPr>
            <p:nvPr/>
          </p:nvSpPr>
          <p:spPr bwMode="auto">
            <a:xfrm>
              <a:off x="882340" y="2646778"/>
              <a:ext cx="57982" cy="41876"/>
            </a:xfrm>
            <a:custGeom>
              <a:avLst/>
              <a:gdLst>
                <a:gd name="T0" fmla="*/ 52 w 54"/>
                <a:gd name="T1" fmla="*/ 34 h 39"/>
                <a:gd name="T2" fmla="*/ 50 w 54"/>
                <a:gd name="T3" fmla="*/ 23 h 39"/>
                <a:gd name="T4" fmla="*/ 13 w 54"/>
                <a:gd name="T5" fmla="*/ 2 h 39"/>
                <a:gd name="T6" fmla="*/ 2 w 54"/>
                <a:gd name="T7" fmla="*/ 5 h 39"/>
                <a:gd name="T8" fmla="*/ 5 w 54"/>
                <a:gd name="T9" fmla="*/ 16 h 39"/>
                <a:gd name="T10" fmla="*/ 42 w 54"/>
                <a:gd name="T11" fmla="*/ 37 h 39"/>
                <a:gd name="T12" fmla="*/ 52 w 54"/>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54" h="39">
                  <a:moveTo>
                    <a:pt x="52" y="34"/>
                  </a:moveTo>
                  <a:cubicBezTo>
                    <a:pt x="54" y="30"/>
                    <a:pt x="53" y="25"/>
                    <a:pt x="50" y="23"/>
                  </a:cubicBezTo>
                  <a:cubicBezTo>
                    <a:pt x="13" y="2"/>
                    <a:pt x="13" y="2"/>
                    <a:pt x="13" y="2"/>
                  </a:cubicBezTo>
                  <a:cubicBezTo>
                    <a:pt x="10" y="0"/>
                    <a:pt x="4" y="1"/>
                    <a:pt x="2" y="5"/>
                  </a:cubicBezTo>
                  <a:cubicBezTo>
                    <a:pt x="0" y="9"/>
                    <a:pt x="2" y="14"/>
                    <a:pt x="5" y="16"/>
                  </a:cubicBezTo>
                  <a:cubicBezTo>
                    <a:pt x="42" y="37"/>
                    <a:pt x="42" y="37"/>
                    <a:pt x="42" y="37"/>
                  </a:cubicBezTo>
                  <a:cubicBezTo>
                    <a:pt x="45" y="39"/>
                    <a:pt x="50" y="37"/>
                    <a:pt x="52"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4" name="Freeform 697"/>
            <p:cNvSpPr>
              <a:spLocks/>
            </p:cNvSpPr>
            <p:nvPr/>
          </p:nvSpPr>
          <p:spPr bwMode="auto">
            <a:xfrm>
              <a:off x="1099774" y="2580743"/>
              <a:ext cx="41876" cy="59593"/>
            </a:xfrm>
            <a:custGeom>
              <a:avLst/>
              <a:gdLst>
                <a:gd name="T0" fmla="*/ 5 w 39"/>
                <a:gd name="T1" fmla="*/ 52 h 54"/>
                <a:gd name="T2" fmla="*/ 16 w 39"/>
                <a:gd name="T3" fmla="*/ 49 h 54"/>
                <a:gd name="T4" fmla="*/ 37 w 39"/>
                <a:gd name="T5" fmla="*/ 12 h 54"/>
                <a:gd name="T6" fmla="*/ 34 w 39"/>
                <a:gd name="T7" fmla="*/ 2 h 54"/>
                <a:gd name="T8" fmla="*/ 23 w 39"/>
                <a:gd name="T9" fmla="*/ 4 h 54"/>
                <a:gd name="T10" fmla="*/ 2 w 39"/>
                <a:gd name="T11" fmla="*/ 41 h 54"/>
                <a:gd name="T12" fmla="*/ 5 w 39"/>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39" h="54">
                  <a:moveTo>
                    <a:pt x="5" y="52"/>
                  </a:moveTo>
                  <a:cubicBezTo>
                    <a:pt x="9" y="54"/>
                    <a:pt x="14" y="53"/>
                    <a:pt x="16" y="49"/>
                  </a:cubicBezTo>
                  <a:cubicBezTo>
                    <a:pt x="37" y="12"/>
                    <a:pt x="37" y="12"/>
                    <a:pt x="37" y="12"/>
                  </a:cubicBezTo>
                  <a:cubicBezTo>
                    <a:pt x="39" y="9"/>
                    <a:pt x="38" y="4"/>
                    <a:pt x="34" y="2"/>
                  </a:cubicBezTo>
                  <a:cubicBezTo>
                    <a:pt x="30" y="0"/>
                    <a:pt x="25" y="1"/>
                    <a:pt x="23" y="4"/>
                  </a:cubicBezTo>
                  <a:cubicBezTo>
                    <a:pt x="2" y="41"/>
                    <a:pt x="2" y="41"/>
                    <a:pt x="2" y="41"/>
                  </a:cubicBezTo>
                  <a:cubicBezTo>
                    <a:pt x="0" y="45"/>
                    <a:pt x="1" y="50"/>
                    <a:pt x="5" y="5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5" name="Freeform 698"/>
            <p:cNvSpPr>
              <a:spLocks/>
            </p:cNvSpPr>
            <p:nvPr/>
          </p:nvSpPr>
          <p:spPr bwMode="auto">
            <a:xfrm>
              <a:off x="946765" y="2580743"/>
              <a:ext cx="43487" cy="59593"/>
            </a:xfrm>
            <a:custGeom>
              <a:avLst/>
              <a:gdLst>
                <a:gd name="T0" fmla="*/ 34 w 39"/>
                <a:gd name="T1" fmla="*/ 52 h 54"/>
                <a:gd name="T2" fmla="*/ 37 w 39"/>
                <a:gd name="T3" fmla="*/ 42 h 54"/>
                <a:gd name="T4" fmla="*/ 16 w 39"/>
                <a:gd name="T5" fmla="*/ 5 h 54"/>
                <a:gd name="T6" fmla="*/ 5 w 39"/>
                <a:gd name="T7" fmla="*/ 2 h 54"/>
                <a:gd name="T8" fmla="*/ 2 w 39"/>
                <a:gd name="T9" fmla="*/ 13 h 54"/>
                <a:gd name="T10" fmla="*/ 23 w 39"/>
                <a:gd name="T11" fmla="*/ 50 h 54"/>
                <a:gd name="T12" fmla="*/ 34 w 39"/>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39" h="54">
                  <a:moveTo>
                    <a:pt x="34" y="52"/>
                  </a:moveTo>
                  <a:cubicBezTo>
                    <a:pt x="38" y="50"/>
                    <a:pt x="39" y="45"/>
                    <a:pt x="37" y="42"/>
                  </a:cubicBezTo>
                  <a:cubicBezTo>
                    <a:pt x="16" y="5"/>
                    <a:pt x="16" y="5"/>
                    <a:pt x="16" y="5"/>
                  </a:cubicBezTo>
                  <a:cubicBezTo>
                    <a:pt x="14" y="1"/>
                    <a:pt x="9" y="0"/>
                    <a:pt x="5" y="2"/>
                  </a:cubicBezTo>
                  <a:cubicBezTo>
                    <a:pt x="1" y="4"/>
                    <a:pt x="0" y="9"/>
                    <a:pt x="2" y="13"/>
                  </a:cubicBezTo>
                  <a:cubicBezTo>
                    <a:pt x="23" y="50"/>
                    <a:pt x="23" y="50"/>
                    <a:pt x="23" y="50"/>
                  </a:cubicBezTo>
                  <a:cubicBezTo>
                    <a:pt x="25" y="53"/>
                    <a:pt x="30" y="54"/>
                    <a:pt x="34" y="5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6" name="Freeform 699"/>
            <p:cNvSpPr>
              <a:spLocks/>
            </p:cNvSpPr>
            <p:nvPr/>
          </p:nvSpPr>
          <p:spPr bwMode="auto">
            <a:xfrm>
              <a:off x="1148092" y="2646778"/>
              <a:ext cx="59593" cy="40265"/>
            </a:xfrm>
            <a:custGeom>
              <a:avLst/>
              <a:gdLst>
                <a:gd name="T0" fmla="*/ 3 w 55"/>
                <a:gd name="T1" fmla="*/ 33 h 38"/>
                <a:gd name="T2" fmla="*/ 13 w 55"/>
                <a:gd name="T3" fmla="*/ 37 h 38"/>
                <a:gd name="T4" fmla="*/ 50 w 55"/>
                <a:gd name="T5" fmla="*/ 15 h 38"/>
                <a:gd name="T6" fmla="*/ 53 w 55"/>
                <a:gd name="T7" fmla="*/ 5 h 38"/>
                <a:gd name="T8" fmla="*/ 42 w 55"/>
                <a:gd name="T9" fmla="*/ 1 h 38"/>
                <a:gd name="T10" fmla="*/ 5 w 55"/>
                <a:gd name="T11" fmla="*/ 23 h 38"/>
                <a:gd name="T12" fmla="*/ 3 w 55"/>
                <a:gd name="T13" fmla="*/ 33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3" y="33"/>
                  </a:moveTo>
                  <a:cubicBezTo>
                    <a:pt x="5" y="37"/>
                    <a:pt x="10" y="38"/>
                    <a:pt x="13" y="37"/>
                  </a:cubicBezTo>
                  <a:cubicBezTo>
                    <a:pt x="50" y="15"/>
                    <a:pt x="50" y="15"/>
                    <a:pt x="50" y="15"/>
                  </a:cubicBezTo>
                  <a:cubicBezTo>
                    <a:pt x="53" y="13"/>
                    <a:pt x="55" y="8"/>
                    <a:pt x="53" y="5"/>
                  </a:cubicBezTo>
                  <a:cubicBezTo>
                    <a:pt x="51" y="1"/>
                    <a:pt x="45" y="0"/>
                    <a:pt x="42" y="1"/>
                  </a:cubicBezTo>
                  <a:cubicBezTo>
                    <a:pt x="5" y="23"/>
                    <a:pt x="5" y="23"/>
                    <a:pt x="5" y="23"/>
                  </a:cubicBezTo>
                  <a:cubicBezTo>
                    <a:pt x="2" y="24"/>
                    <a:pt x="0" y="30"/>
                    <a:pt x="3" y="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7" name="Freeform 700"/>
            <p:cNvSpPr>
              <a:spLocks noEditPoints="1"/>
            </p:cNvSpPr>
            <p:nvPr/>
          </p:nvSpPr>
          <p:spPr bwMode="auto">
            <a:xfrm>
              <a:off x="1650604" y="3516512"/>
              <a:ext cx="389769" cy="178779"/>
            </a:xfrm>
            <a:custGeom>
              <a:avLst/>
              <a:gdLst>
                <a:gd name="T0" fmla="*/ 359 w 359"/>
                <a:gd name="T1" fmla="*/ 81 h 164"/>
                <a:gd name="T2" fmla="*/ 220 w 359"/>
                <a:gd name="T3" fmla="*/ 0 h 164"/>
                <a:gd name="T4" fmla="*/ 84 w 359"/>
                <a:gd name="T5" fmla="*/ 60 h 164"/>
                <a:gd name="T6" fmla="*/ 3 w 359"/>
                <a:gd name="T7" fmla="*/ 1 h 164"/>
                <a:gd name="T8" fmla="*/ 2 w 359"/>
                <a:gd name="T9" fmla="*/ 1 h 164"/>
                <a:gd name="T10" fmla="*/ 2 w 359"/>
                <a:gd name="T11" fmla="*/ 1 h 164"/>
                <a:gd name="T12" fmla="*/ 0 w 359"/>
                <a:gd name="T13" fmla="*/ 3 h 164"/>
                <a:gd name="T14" fmla="*/ 1 w 359"/>
                <a:gd name="T15" fmla="*/ 5 h 164"/>
                <a:gd name="T16" fmla="*/ 26 w 359"/>
                <a:gd name="T17" fmla="*/ 82 h 164"/>
                <a:gd name="T18" fmla="*/ 1 w 359"/>
                <a:gd name="T19" fmla="*/ 160 h 164"/>
                <a:gd name="T20" fmla="*/ 0 w 359"/>
                <a:gd name="T21" fmla="*/ 161 h 164"/>
                <a:gd name="T22" fmla="*/ 0 w 359"/>
                <a:gd name="T23" fmla="*/ 162 h 164"/>
                <a:gd name="T24" fmla="*/ 2 w 359"/>
                <a:gd name="T25" fmla="*/ 164 h 164"/>
                <a:gd name="T26" fmla="*/ 2 w 359"/>
                <a:gd name="T27" fmla="*/ 164 h 164"/>
                <a:gd name="T28" fmla="*/ 3 w 359"/>
                <a:gd name="T29" fmla="*/ 164 h 164"/>
                <a:gd name="T30" fmla="*/ 84 w 359"/>
                <a:gd name="T31" fmla="*/ 104 h 164"/>
                <a:gd name="T32" fmla="*/ 220 w 359"/>
                <a:gd name="T33" fmla="*/ 164 h 164"/>
                <a:gd name="T34" fmla="*/ 359 w 359"/>
                <a:gd name="T35" fmla="*/ 84 h 164"/>
                <a:gd name="T36" fmla="*/ 359 w 359"/>
                <a:gd name="T37" fmla="*/ 83 h 164"/>
                <a:gd name="T38" fmla="*/ 359 w 359"/>
                <a:gd name="T39" fmla="*/ 82 h 164"/>
                <a:gd name="T40" fmla="*/ 359 w 359"/>
                <a:gd name="T41" fmla="*/ 81 h 164"/>
                <a:gd name="T42" fmla="*/ 359 w 359"/>
                <a:gd name="T43" fmla="*/ 81 h 164"/>
                <a:gd name="T44" fmla="*/ 263 w 359"/>
                <a:gd name="T45" fmla="*/ 91 h 164"/>
                <a:gd name="T46" fmla="*/ 240 w 359"/>
                <a:gd name="T47" fmla="*/ 69 h 164"/>
                <a:gd name="T48" fmla="*/ 263 w 359"/>
                <a:gd name="T49" fmla="*/ 47 h 164"/>
                <a:gd name="T50" fmla="*/ 285 w 359"/>
                <a:gd name="T51" fmla="*/ 69 h 164"/>
                <a:gd name="T52" fmla="*/ 263 w 359"/>
                <a:gd name="T53" fmla="*/ 9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9" h="164">
                  <a:moveTo>
                    <a:pt x="359" y="81"/>
                  </a:moveTo>
                  <a:cubicBezTo>
                    <a:pt x="350" y="69"/>
                    <a:pt x="296" y="0"/>
                    <a:pt x="220" y="0"/>
                  </a:cubicBezTo>
                  <a:cubicBezTo>
                    <a:pt x="154" y="0"/>
                    <a:pt x="84" y="60"/>
                    <a:pt x="84" y="60"/>
                  </a:cubicBezTo>
                  <a:cubicBezTo>
                    <a:pt x="84" y="60"/>
                    <a:pt x="57" y="6"/>
                    <a:pt x="3" y="1"/>
                  </a:cubicBezTo>
                  <a:cubicBezTo>
                    <a:pt x="3" y="1"/>
                    <a:pt x="3" y="1"/>
                    <a:pt x="2" y="1"/>
                  </a:cubicBezTo>
                  <a:cubicBezTo>
                    <a:pt x="2" y="1"/>
                    <a:pt x="2" y="1"/>
                    <a:pt x="2" y="1"/>
                  </a:cubicBezTo>
                  <a:cubicBezTo>
                    <a:pt x="1" y="1"/>
                    <a:pt x="0" y="2"/>
                    <a:pt x="0" y="3"/>
                  </a:cubicBezTo>
                  <a:cubicBezTo>
                    <a:pt x="0" y="4"/>
                    <a:pt x="1" y="5"/>
                    <a:pt x="1" y="5"/>
                  </a:cubicBezTo>
                  <a:cubicBezTo>
                    <a:pt x="8" y="16"/>
                    <a:pt x="26" y="49"/>
                    <a:pt x="26" y="82"/>
                  </a:cubicBezTo>
                  <a:cubicBezTo>
                    <a:pt x="26" y="115"/>
                    <a:pt x="8" y="148"/>
                    <a:pt x="1" y="160"/>
                  </a:cubicBezTo>
                  <a:cubicBezTo>
                    <a:pt x="0" y="161"/>
                    <a:pt x="0" y="161"/>
                    <a:pt x="0" y="161"/>
                  </a:cubicBezTo>
                  <a:cubicBezTo>
                    <a:pt x="0" y="161"/>
                    <a:pt x="0" y="161"/>
                    <a:pt x="0" y="162"/>
                  </a:cubicBezTo>
                  <a:cubicBezTo>
                    <a:pt x="0" y="163"/>
                    <a:pt x="1" y="164"/>
                    <a:pt x="2" y="164"/>
                  </a:cubicBezTo>
                  <a:cubicBezTo>
                    <a:pt x="2" y="164"/>
                    <a:pt x="2" y="164"/>
                    <a:pt x="2" y="164"/>
                  </a:cubicBezTo>
                  <a:cubicBezTo>
                    <a:pt x="3" y="164"/>
                    <a:pt x="3" y="164"/>
                    <a:pt x="3" y="164"/>
                  </a:cubicBezTo>
                  <a:cubicBezTo>
                    <a:pt x="57" y="159"/>
                    <a:pt x="84" y="104"/>
                    <a:pt x="84" y="104"/>
                  </a:cubicBezTo>
                  <a:cubicBezTo>
                    <a:pt x="84" y="104"/>
                    <a:pt x="154" y="164"/>
                    <a:pt x="220" y="164"/>
                  </a:cubicBezTo>
                  <a:cubicBezTo>
                    <a:pt x="296" y="164"/>
                    <a:pt x="350" y="95"/>
                    <a:pt x="359" y="84"/>
                  </a:cubicBezTo>
                  <a:cubicBezTo>
                    <a:pt x="359" y="84"/>
                    <a:pt x="359" y="83"/>
                    <a:pt x="359" y="83"/>
                  </a:cubicBezTo>
                  <a:cubicBezTo>
                    <a:pt x="359" y="83"/>
                    <a:pt x="359" y="83"/>
                    <a:pt x="359" y="82"/>
                  </a:cubicBezTo>
                  <a:cubicBezTo>
                    <a:pt x="359" y="82"/>
                    <a:pt x="359" y="82"/>
                    <a:pt x="359" y="81"/>
                  </a:cubicBezTo>
                  <a:cubicBezTo>
                    <a:pt x="359" y="81"/>
                    <a:pt x="359" y="81"/>
                    <a:pt x="359" y="81"/>
                  </a:cubicBezTo>
                  <a:moveTo>
                    <a:pt x="263" y="91"/>
                  </a:moveTo>
                  <a:cubicBezTo>
                    <a:pt x="250" y="91"/>
                    <a:pt x="240" y="81"/>
                    <a:pt x="240" y="69"/>
                  </a:cubicBezTo>
                  <a:cubicBezTo>
                    <a:pt x="240" y="57"/>
                    <a:pt x="250" y="47"/>
                    <a:pt x="263" y="47"/>
                  </a:cubicBezTo>
                  <a:cubicBezTo>
                    <a:pt x="275" y="47"/>
                    <a:pt x="285" y="57"/>
                    <a:pt x="285" y="69"/>
                  </a:cubicBezTo>
                  <a:cubicBezTo>
                    <a:pt x="285" y="81"/>
                    <a:pt x="275" y="91"/>
                    <a:pt x="263" y="9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8" name="Freeform 701"/>
            <p:cNvSpPr>
              <a:spLocks/>
            </p:cNvSpPr>
            <p:nvPr/>
          </p:nvSpPr>
          <p:spPr bwMode="auto">
            <a:xfrm>
              <a:off x="1648994" y="3423096"/>
              <a:ext cx="389769" cy="70867"/>
            </a:xfrm>
            <a:custGeom>
              <a:avLst/>
              <a:gdLst>
                <a:gd name="T0" fmla="*/ 80 w 358"/>
                <a:gd name="T1" fmla="*/ 24 h 64"/>
                <a:gd name="T2" fmla="*/ 81 w 358"/>
                <a:gd name="T3" fmla="*/ 24 h 64"/>
                <a:gd name="T4" fmla="*/ 82 w 358"/>
                <a:gd name="T5" fmla="*/ 23 h 64"/>
                <a:gd name="T6" fmla="*/ 83 w 358"/>
                <a:gd name="T7" fmla="*/ 24 h 64"/>
                <a:gd name="T8" fmla="*/ 83 w 358"/>
                <a:gd name="T9" fmla="*/ 24 h 64"/>
                <a:gd name="T10" fmla="*/ 177 w 358"/>
                <a:gd name="T11" fmla="*/ 24 h 64"/>
                <a:gd name="T12" fmla="*/ 178 w 358"/>
                <a:gd name="T13" fmla="*/ 23 h 64"/>
                <a:gd name="T14" fmla="*/ 179 w 358"/>
                <a:gd name="T15" fmla="*/ 23 h 64"/>
                <a:gd name="T16" fmla="*/ 180 w 358"/>
                <a:gd name="T17" fmla="*/ 23 h 64"/>
                <a:gd name="T18" fmla="*/ 181 w 358"/>
                <a:gd name="T19" fmla="*/ 24 h 64"/>
                <a:gd name="T20" fmla="*/ 274 w 358"/>
                <a:gd name="T21" fmla="*/ 24 h 64"/>
                <a:gd name="T22" fmla="*/ 274 w 358"/>
                <a:gd name="T23" fmla="*/ 24 h 64"/>
                <a:gd name="T24" fmla="*/ 276 w 358"/>
                <a:gd name="T25" fmla="*/ 23 h 64"/>
                <a:gd name="T26" fmla="*/ 277 w 358"/>
                <a:gd name="T27" fmla="*/ 24 h 64"/>
                <a:gd name="T28" fmla="*/ 278 w 358"/>
                <a:gd name="T29" fmla="*/ 24 h 64"/>
                <a:gd name="T30" fmla="*/ 357 w 358"/>
                <a:gd name="T31" fmla="*/ 30 h 64"/>
                <a:gd name="T32" fmla="*/ 358 w 358"/>
                <a:gd name="T33" fmla="*/ 29 h 64"/>
                <a:gd name="T34" fmla="*/ 358 w 358"/>
                <a:gd name="T35" fmla="*/ 14 h 64"/>
                <a:gd name="T36" fmla="*/ 356 w 358"/>
                <a:gd name="T37" fmla="*/ 12 h 64"/>
                <a:gd name="T38" fmla="*/ 355 w 358"/>
                <a:gd name="T39" fmla="*/ 12 h 64"/>
                <a:gd name="T40" fmla="*/ 354 w 358"/>
                <a:gd name="T41" fmla="*/ 12 h 64"/>
                <a:gd name="T42" fmla="*/ 276 w 358"/>
                <a:gd name="T43" fmla="*/ 1 h 64"/>
                <a:gd name="T44" fmla="*/ 275 w 358"/>
                <a:gd name="T45" fmla="*/ 0 h 64"/>
                <a:gd name="T46" fmla="*/ 274 w 358"/>
                <a:gd name="T47" fmla="*/ 0 h 64"/>
                <a:gd name="T48" fmla="*/ 274 w 358"/>
                <a:gd name="T49" fmla="*/ 0 h 64"/>
                <a:gd name="T50" fmla="*/ 272 w 358"/>
                <a:gd name="T51" fmla="*/ 1 h 64"/>
                <a:gd name="T52" fmla="*/ 181 w 358"/>
                <a:gd name="T53" fmla="*/ 2 h 64"/>
                <a:gd name="T54" fmla="*/ 180 w 358"/>
                <a:gd name="T55" fmla="*/ 1 h 64"/>
                <a:gd name="T56" fmla="*/ 179 w 358"/>
                <a:gd name="T57" fmla="*/ 0 h 64"/>
                <a:gd name="T58" fmla="*/ 177 w 358"/>
                <a:gd name="T59" fmla="*/ 1 h 64"/>
                <a:gd name="T60" fmla="*/ 177 w 358"/>
                <a:gd name="T61" fmla="*/ 2 h 64"/>
                <a:gd name="T62" fmla="*/ 85 w 358"/>
                <a:gd name="T63" fmla="*/ 1 h 64"/>
                <a:gd name="T64" fmla="*/ 84 w 358"/>
                <a:gd name="T65" fmla="*/ 0 h 64"/>
                <a:gd name="T66" fmla="*/ 83 w 358"/>
                <a:gd name="T67" fmla="*/ 0 h 64"/>
                <a:gd name="T68" fmla="*/ 83 w 358"/>
                <a:gd name="T69" fmla="*/ 0 h 64"/>
                <a:gd name="T70" fmla="*/ 82 w 358"/>
                <a:gd name="T71" fmla="*/ 1 h 64"/>
                <a:gd name="T72" fmla="*/ 4 w 358"/>
                <a:gd name="T73" fmla="*/ 12 h 64"/>
                <a:gd name="T74" fmla="*/ 3 w 358"/>
                <a:gd name="T75" fmla="*/ 12 h 64"/>
                <a:gd name="T76" fmla="*/ 2 w 358"/>
                <a:gd name="T77" fmla="*/ 12 h 64"/>
                <a:gd name="T78" fmla="*/ 0 w 358"/>
                <a:gd name="T79" fmla="*/ 14 h 64"/>
                <a:gd name="T80" fmla="*/ 0 w 358"/>
                <a:gd name="T81" fmla="*/ 29 h 64"/>
                <a:gd name="T82" fmla="*/ 1 w 358"/>
                <a:gd name="T83" fmla="*/ 30 h 64"/>
                <a:gd name="T84" fmla="*/ 80 w 358"/>
                <a:gd name="T85"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8" h="64">
                  <a:moveTo>
                    <a:pt x="80" y="24"/>
                  </a:moveTo>
                  <a:cubicBezTo>
                    <a:pt x="80" y="24"/>
                    <a:pt x="80" y="24"/>
                    <a:pt x="81" y="24"/>
                  </a:cubicBezTo>
                  <a:cubicBezTo>
                    <a:pt x="81" y="24"/>
                    <a:pt x="81" y="23"/>
                    <a:pt x="82" y="23"/>
                  </a:cubicBezTo>
                  <a:cubicBezTo>
                    <a:pt x="82" y="23"/>
                    <a:pt x="83" y="24"/>
                    <a:pt x="83" y="24"/>
                  </a:cubicBezTo>
                  <a:cubicBezTo>
                    <a:pt x="83" y="24"/>
                    <a:pt x="83" y="24"/>
                    <a:pt x="83" y="24"/>
                  </a:cubicBezTo>
                  <a:cubicBezTo>
                    <a:pt x="125" y="64"/>
                    <a:pt x="168" y="32"/>
                    <a:pt x="177" y="24"/>
                  </a:cubicBezTo>
                  <a:cubicBezTo>
                    <a:pt x="178" y="23"/>
                    <a:pt x="178" y="23"/>
                    <a:pt x="178" y="23"/>
                  </a:cubicBezTo>
                  <a:cubicBezTo>
                    <a:pt x="178" y="23"/>
                    <a:pt x="179" y="23"/>
                    <a:pt x="179" y="23"/>
                  </a:cubicBezTo>
                  <a:cubicBezTo>
                    <a:pt x="179" y="23"/>
                    <a:pt x="179" y="23"/>
                    <a:pt x="180" y="23"/>
                  </a:cubicBezTo>
                  <a:cubicBezTo>
                    <a:pt x="181" y="24"/>
                    <a:pt x="181" y="24"/>
                    <a:pt x="181" y="24"/>
                  </a:cubicBezTo>
                  <a:cubicBezTo>
                    <a:pt x="190" y="32"/>
                    <a:pt x="233" y="64"/>
                    <a:pt x="274" y="24"/>
                  </a:cubicBezTo>
                  <a:cubicBezTo>
                    <a:pt x="274" y="24"/>
                    <a:pt x="274" y="24"/>
                    <a:pt x="274" y="24"/>
                  </a:cubicBezTo>
                  <a:cubicBezTo>
                    <a:pt x="275" y="24"/>
                    <a:pt x="275" y="23"/>
                    <a:pt x="276" y="23"/>
                  </a:cubicBezTo>
                  <a:cubicBezTo>
                    <a:pt x="276" y="23"/>
                    <a:pt x="277" y="24"/>
                    <a:pt x="277" y="24"/>
                  </a:cubicBezTo>
                  <a:cubicBezTo>
                    <a:pt x="277" y="24"/>
                    <a:pt x="278" y="24"/>
                    <a:pt x="278" y="24"/>
                  </a:cubicBezTo>
                  <a:cubicBezTo>
                    <a:pt x="286" y="32"/>
                    <a:pt x="320" y="62"/>
                    <a:pt x="357" y="30"/>
                  </a:cubicBezTo>
                  <a:cubicBezTo>
                    <a:pt x="357" y="30"/>
                    <a:pt x="358" y="29"/>
                    <a:pt x="358" y="29"/>
                  </a:cubicBezTo>
                  <a:cubicBezTo>
                    <a:pt x="358" y="14"/>
                    <a:pt x="358" y="14"/>
                    <a:pt x="358" y="14"/>
                  </a:cubicBezTo>
                  <a:cubicBezTo>
                    <a:pt x="358" y="12"/>
                    <a:pt x="357" y="12"/>
                    <a:pt x="356" y="12"/>
                  </a:cubicBezTo>
                  <a:cubicBezTo>
                    <a:pt x="355" y="12"/>
                    <a:pt x="355" y="12"/>
                    <a:pt x="355" y="12"/>
                  </a:cubicBezTo>
                  <a:cubicBezTo>
                    <a:pt x="355" y="12"/>
                    <a:pt x="354" y="12"/>
                    <a:pt x="354" y="12"/>
                  </a:cubicBezTo>
                  <a:cubicBezTo>
                    <a:pt x="343" y="18"/>
                    <a:pt x="308" y="31"/>
                    <a:pt x="276" y="1"/>
                  </a:cubicBezTo>
                  <a:cubicBezTo>
                    <a:pt x="276" y="1"/>
                    <a:pt x="275" y="1"/>
                    <a:pt x="275" y="0"/>
                  </a:cubicBezTo>
                  <a:cubicBezTo>
                    <a:pt x="275" y="0"/>
                    <a:pt x="275" y="0"/>
                    <a:pt x="274" y="0"/>
                  </a:cubicBezTo>
                  <a:cubicBezTo>
                    <a:pt x="274" y="0"/>
                    <a:pt x="274" y="0"/>
                    <a:pt x="274" y="0"/>
                  </a:cubicBezTo>
                  <a:cubicBezTo>
                    <a:pt x="273" y="0"/>
                    <a:pt x="273" y="1"/>
                    <a:pt x="272" y="1"/>
                  </a:cubicBezTo>
                  <a:cubicBezTo>
                    <a:pt x="263" y="8"/>
                    <a:pt x="220" y="38"/>
                    <a:pt x="181" y="2"/>
                  </a:cubicBezTo>
                  <a:cubicBezTo>
                    <a:pt x="180" y="1"/>
                    <a:pt x="180" y="1"/>
                    <a:pt x="180" y="1"/>
                  </a:cubicBezTo>
                  <a:cubicBezTo>
                    <a:pt x="180" y="1"/>
                    <a:pt x="179" y="0"/>
                    <a:pt x="179" y="0"/>
                  </a:cubicBezTo>
                  <a:cubicBezTo>
                    <a:pt x="178" y="0"/>
                    <a:pt x="178" y="1"/>
                    <a:pt x="177" y="1"/>
                  </a:cubicBezTo>
                  <a:cubicBezTo>
                    <a:pt x="177" y="2"/>
                    <a:pt x="177" y="2"/>
                    <a:pt x="177" y="2"/>
                  </a:cubicBezTo>
                  <a:cubicBezTo>
                    <a:pt x="138" y="38"/>
                    <a:pt x="95" y="8"/>
                    <a:pt x="85" y="1"/>
                  </a:cubicBezTo>
                  <a:cubicBezTo>
                    <a:pt x="85" y="1"/>
                    <a:pt x="85" y="0"/>
                    <a:pt x="84" y="0"/>
                  </a:cubicBezTo>
                  <a:cubicBezTo>
                    <a:pt x="84" y="0"/>
                    <a:pt x="84" y="0"/>
                    <a:pt x="83" y="0"/>
                  </a:cubicBezTo>
                  <a:cubicBezTo>
                    <a:pt x="83" y="0"/>
                    <a:pt x="83" y="0"/>
                    <a:pt x="83" y="0"/>
                  </a:cubicBezTo>
                  <a:cubicBezTo>
                    <a:pt x="82" y="1"/>
                    <a:pt x="82" y="1"/>
                    <a:pt x="82" y="1"/>
                  </a:cubicBezTo>
                  <a:cubicBezTo>
                    <a:pt x="50" y="31"/>
                    <a:pt x="15" y="18"/>
                    <a:pt x="4" y="12"/>
                  </a:cubicBezTo>
                  <a:cubicBezTo>
                    <a:pt x="3" y="12"/>
                    <a:pt x="3" y="12"/>
                    <a:pt x="3" y="12"/>
                  </a:cubicBezTo>
                  <a:cubicBezTo>
                    <a:pt x="2" y="12"/>
                    <a:pt x="2" y="12"/>
                    <a:pt x="2" y="12"/>
                  </a:cubicBezTo>
                  <a:cubicBezTo>
                    <a:pt x="1" y="12"/>
                    <a:pt x="0" y="12"/>
                    <a:pt x="0" y="14"/>
                  </a:cubicBezTo>
                  <a:cubicBezTo>
                    <a:pt x="0" y="29"/>
                    <a:pt x="0" y="29"/>
                    <a:pt x="0" y="29"/>
                  </a:cubicBezTo>
                  <a:cubicBezTo>
                    <a:pt x="0" y="29"/>
                    <a:pt x="0" y="30"/>
                    <a:pt x="1" y="30"/>
                  </a:cubicBezTo>
                  <a:cubicBezTo>
                    <a:pt x="37" y="62"/>
                    <a:pt x="72" y="32"/>
                    <a:pt x="80"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9" name="Freeform 702"/>
            <p:cNvSpPr>
              <a:spLocks/>
            </p:cNvSpPr>
            <p:nvPr/>
          </p:nvSpPr>
          <p:spPr bwMode="auto">
            <a:xfrm>
              <a:off x="1648994" y="3363503"/>
              <a:ext cx="389769" cy="69257"/>
            </a:xfrm>
            <a:custGeom>
              <a:avLst/>
              <a:gdLst>
                <a:gd name="T0" fmla="*/ 3 w 358"/>
                <a:gd name="T1" fmla="*/ 12 h 64"/>
                <a:gd name="T2" fmla="*/ 2 w 358"/>
                <a:gd name="T3" fmla="*/ 12 h 64"/>
                <a:gd name="T4" fmla="*/ 0 w 358"/>
                <a:gd name="T5" fmla="*/ 14 h 64"/>
                <a:gd name="T6" fmla="*/ 0 w 358"/>
                <a:gd name="T7" fmla="*/ 29 h 64"/>
                <a:gd name="T8" fmla="*/ 1 w 358"/>
                <a:gd name="T9" fmla="*/ 30 h 64"/>
                <a:gd name="T10" fmla="*/ 80 w 358"/>
                <a:gd name="T11" fmla="*/ 25 h 64"/>
                <a:gd name="T12" fmla="*/ 81 w 358"/>
                <a:gd name="T13" fmla="*/ 24 h 64"/>
                <a:gd name="T14" fmla="*/ 82 w 358"/>
                <a:gd name="T15" fmla="*/ 24 h 64"/>
                <a:gd name="T16" fmla="*/ 83 w 358"/>
                <a:gd name="T17" fmla="*/ 24 h 64"/>
                <a:gd name="T18" fmla="*/ 83 w 358"/>
                <a:gd name="T19" fmla="*/ 24 h 64"/>
                <a:gd name="T20" fmla="*/ 177 w 358"/>
                <a:gd name="T21" fmla="*/ 24 h 64"/>
                <a:gd name="T22" fmla="*/ 178 w 358"/>
                <a:gd name="T23" fmla="*/ 23 h 64"/>
                <a:gd name="T24" fmla="*/ 179 w 358"/>
                <a:gd name="T25" fmla="*/ 23 h 64"/>
                <a:gd name="T26" fmla="*/ 180 w 358"/>
                <a:gd name="T27" fmla="*/ 23 h 64"/>
                <a:gd name="T28" fmla="*/ 181 w 358"/>
                <a:gd name="T29" fmla="*/ 24 h 64"/>
                <a:gd name="T30" fmla="*/ 274 w 358"/>
                <a:gd name="T31" fmla="*/ 24 h 64"/>
                <a:gd name="T32" fmla="*/ 274 w 358"/>
                <a:gd name="T33" fmla="*/ 24 h 64"/>
                <a:gd name="T34" fmla="*/ 276 w 358"/>
                <a:gd name="T35" fmla="*/ 24 h 64"/>
                <a:gd name="T36" fmla="*/ 277 w 358"/>
                <a:gd name="T37" fmla="*/ 24 h 64"/>
                <a:gd name="T38" fmla="*/ 278 w 358"/>
                <a:gd name="T39" fmla="*/ 25 h 64"/>
                <a:gd name="T40" fmla="*/ 357 w 358"/>
                <a:gd name="T41" fmla="*/ 30 h 64"/>
                <a:gd name="T42" fmla="*/ 358 w 358"/>
                <a:gd name="T43" fmla="*/ 29 h 64"/>
                <a:gd name="T44" fmla="*/ 358 w 358"/>
                <a:gd name="T45" fmla="*/ 14 h 64"/>
                <a:gd name="T46" fmla="*/ 356 w 358"/>
                <a:gd name="T47" fmla="*/ 12 h 64"/>
                <a:gd name="T48" fmla="*/ 355 w 358"/>
                <a:gd name="T49" fmla="*/ 12 h 64"/>
                <a:gd name="T50" fmla="*/ 354 w 358"/>
                <a:gd name="T51" fmla="*/ 12 h 64"/>
                <a:gd name="T52" fmla="*/ 276 w 358"/>
                <a:gd name="T53" fmla="*/ 1 h 64"/>
                <a:gd name="T54" fmla="*/ 275 w 358"/>
                <a:gd name="T55" fmla="*/ 0 h 64"/>
                <a:gd name="T56" fmla="*/ 274 w 358"/>
                <a:gd name="T57" fmla="*/ 0 h 64"/>
                <a:gd name="T58" fmla="*/ 274 w 358"/>
                <a:gd name="T59" fmla="*/ 0 h 64"/>
                <a:gd name="T60" fmla="*/ 272 w 358"/>
                <a:gd name="T61" fmla="*/ 1 h 64"/>
                <a:gd name="T62" fmla="*/ 181 w 358"/>
                <a:gd name="T63" fmla="*/ 2 h 64"/>
                <a:gd name="T64" fmla="*/ 180 w 358"/>
                <a:gd name="T65" fmla="*/ 1 h 64"/>
                <a:gd name="T66" fmla="*/ 179 w 358"/>
                <a:gd name="T67" fmla="*/ 0 h 64"/>
                <a:gd name="T68" fmla="*/ 177 w 358"/>
                <a:gd name="T69" fmla="*/ 1 h 64"/>
                <a:gd name="T70" fmla="*/ 177 w 358"/>
                <a:gd name="T71" fmla="*/ 2 h 64"/>
                <a:gd name="T72" fmla="*/ 85 w 358"/>
                <a:gd name="T73" fmla="*/ 1 h 64"/>
                <a:gd name="T74" fmla="*/ 84 w 358"/>
                <a:gd name="T75" fmla="*/ 0 h 64"/>
                <a:gd name="T76" fmla="*/ 83 w 358"/>
                <a:gd name="T77" fmla="*/ 0 h 64"/>
                <a:gd name="T78" fmla="*/ 83 w 358"/>
                <a:gd name="T79" fmla="*/ 0 h 64"/>
                <a:gd name="T80" fmla="*/ 82 w 358"/>
                <a:gd name="T81" fmla="*/ 1 h 64"/>
                <a:gd name="T82" fmla="*/ 4 w 358"/>
                <a:gd name="T83" fmla="*/ 12 h 64"/>
                <a:gd name="T84" fmla="*/ 3 w 358"/>
                <a:gd name="T85"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8" h="64">
                  <a:moveTo>
                    <a:pt x="3" y="12"/>
                  </a:moveTo>
                  <a:cubicBezTo>
                    <a:pt x="2" y="12"/>
                    <a:pt x="2" y="12"/>
                    <a:pt x="2" y="12"/>
                  </a:cubicBezTo>
                  <a:cubicBezTo>
                    <a:pt x="1" y="12"/>
                    <a:pt x="0" y="13"/>
                    <a:pt x="0" y="14"/>
                  </a:cubicBezTo>
                  <a:cubicBezTo>
                    <a:pt x="0" y="29"/>
                    <a:pt x="0" y="29"/>
                    <a:pt x="0" y="29"/>
                  </a:cubicBezTo>
                  <a:cubicBezTo>
                    <a:pt x="0" y="29"/>
                    <a:pt x="0" y="30"/>
                    <a:pt x="1" y="30"/>
                  </a:cubicBezTo>
                  <a:cubicBezTo>
                    <a:pt x="37" y="62"/>
                    <a:pt x="72" y="32"/>
                    <a:pt x="80" y="25"/>
                  </a:cubicBezTo>
                  <a:cubicBezTo>
                    <a:pt x="80" y="24"/>
                    <a:pt x="80" y="24"/>
                    <a:pt x="81" y="24"/>
                  </a:cubicBezTo>
                  <a:cubicBezTo>
                    <a:pt x="81" y="24"/>
                    <a:pt x="81" y="24"/>
                    <a:pt x="82" y="24"/>
                  </a:cubicBezTo>
                  <a:cubicBezTo>
                    <a:pt x="82" y="24"/>
                    <a:pt x="83" y="24"/>
                    <a:pt x="83" y="24"/>
                  </a:cubicBezTo>
                  <a:cubicBezTo>
                    <a:pt x="83" y="24"/>
                    <a:pt x="83" y="24"/>
                    <a:pt x="83" y="24"/>
                  </a:cubicBezTo>
                  <a:cubicBezTo>
                    <a:pt x="125" y="64"/>
                    <a:pt x="168" y="32"/>
                    <a:pt x="177" y="24"/>
                  </a:cubicBezTo>
                  <a:cubicBezTo>
                    <a:pt x="178" y="23"/>
                    <a:pt x="178" y="23"/>
                    <a:pt x="178" y="23"/>
                  </a:cubicBezTo>
                  <a:cubicBezTo>
                    <a:pt x="178" y="23"/>
                    <a:pt x="179" y="23"/>
                    <a:pt x="179" y="23"/>
                  </a:cubicBezTo>
                  <a:cubicBezTo>
                    <a:pt x="179" y="23"/>
                    <a:pt x="179" y="23"/>
                    <a:pt x="180" y="23"/>
                  </a:cubicBezTo>
                  <a:cubicBezTo>
                    <a:pt x="181" y="24"/>
                    <a:pt x="181" y="24"/>
                    <a:pt x="181" y="24"/>
                  </a:cubicBezTo>
                  <a:cubicBezTo>
                    <a:pt x="190" y="32"/>
                    <a:pt x="233" y="64"/>
                    <a:pt x="274" y="24"/>
                  </a:cubicBezTo>
                  <a:cubicBezTo>
                    <a:pt x="274" y="24"/>
                    <a:pt x="274" y="24"/>
                    <a:pt x="274" y="24"/>
                  </a:cubicBezTo>
                  <a:cubicBezTo>
                    <a:pt x="275" y="24"/>
                    <a:pt x="275" y="24"/>
                    <a:pt x="276" y="24"/>
                  </a:cubicBezTo>
                  <a:cubicBezTo>
                    <a:pt x="276" y="24"/>
                    <a:pt x="277" y="24"/>
                    <a:pt x="277" y="24"/>
                  </a:cubicBezTo>
                  <a:cubicBezTo>
                    <a:pt x="277" y="24"/>
                    <a:pt x="278" y="24"/>
                    <a:pt x="278" y="25"/>
                  </a:cubicBezTo>
                  <a:cubicBezTo>
                    <a:pt x="286" y="32"/>
                    <a:pt x="320" y="62"/>
                    <a:pt x="357" y="30"/>
                  </a:cubicBezTo>
                  <a:cubicBezTo>
                    <a:pt x="357" y="30"/>
                    <a:pt x="358" y="29"/>
                    <a:pt x="358" y="29"/>
                  </a:cubicBezTo>
                  <a:cubicBezTo>
                    <a:pt x="358" y="14"/>
                    <a:pt x="358" y="14"/>
                    <a:pt x="358" y="14"/>
                  </a:cubicBezTo>
                  <a:cubicBezTo>
                    <a:pt x="358" y="13"/>
                    <a:pt x="357" y="12"/>
                    <a:pt x="356" y="12"/>
                  </a:cubicBezTo>
                  <a:cubicBezTo>
                    <a:pt x="355" y="12"/>
                    <a:pt x="355" y="12"/>
                    <a:pt x="355" y="12"/>
                  </a:cubicBezTo>
                  <a:cubicBezTo>
                    <a:pt x="355" y="12"/>
                    <a:pt x="354" y="12"/>
                    <a:pt x="354" y="12"/>
                  </a:cubicBezTo>
                  <a:cubicBezTo>
                    <a:pt x="343" y="18"/>
                    <a:pt x="308" y="31"/>
                    <a:pt x="276" y="1"/>
                  </a:cubicBezTo>
                  <a:cubicBezTo>
                    <a:pt x="276" y="1"/>
                    <a:pt x="275" y="1"/>
                    <a:pt x="275" y="0"/>
                  </a:cubicBezTo>
                  <a:cubicBezTo>
                    <a:pt x="275" y="0"/>
                    <a:pt x="275" y="0"/>
                    <a:pt x="274" y="0"/>
                  </a:cubicBezTo>
                  <a:cubicBezTo>
                    <a:pt x="274" y="0"/>
                    <a:pt x="274" y="0"/>
                    <a:pt x="274" y="0"/>
                  </a:cubicBezTo>
                  <a:cubicBezTo>
                    <a:pt x="273" y="0"/>
                    <a:pt x="273" y="1"/>
                    <a:pt x="272" y="1"/>
                  </a:cubicBezTo>
                  <a:cubicBezTo>
                    <a:pt x="263" y="8"/>
                    <a:pt x="220" y="38"/>
                    <a:pt x="181" y="2"/>
                  </a:cubicBezTo>
                  <a:cubicBezTo>
                    <a:pt x="180" y="1"/>
                    <a:pt x="180" y="1"/>
                    <a:pt x="180" y="1"/>
                  </a:cubicBezTo>
                  <a:cubicBezTo>
                    <a:pt x="180" y="1"/>
                    <a:pt x="179" y="0"/>
                    <a:pt x="179" y="0"/>
                  </a:cubicBezTo>
                  <a:cubicBezTo>
                    <a:pt x="178" y="0"/>
                    <a:pt x="178" y="1"/>
                    <a:pt x="177" y="1"/>
                  </a:cubicBezTo>
                  <a:cubicBezTo>
                    <a:pt x="177" y="2"/>
                    <a:pt x="177" y="2"/>
                    <a:pt x="177" y="2"/>
                  </a:cubicBezTo>
                  <a:cubicBezTo>
                    <a:pt x="138" y="38"/>
                    <a:pt x="95" y="8"/>
                    <a:pt x="85" y="1"/>
                  </a:cubicBezTo>
                  <a:cubicBezTo>
                    <a:pt x="85" y="1"/>
                    <a:pt x="85" y="0"/>
                    <a:pt x="84" y="0"/>
                  </a:cubicBezTo>
                  <a:cubicBezTo>
                    <a:pt x="84" y="0"/>
                    <a:pt x="84" y="0"/>
                    <a:pt x="83" y="0"/>
                  </a:cubicBezTo>
                  <a:cubicBezTo>
                    <a:pt x="83" y="0"/>
                    <a:pt x="83" y="0"/>
                    <a:pt x="83" y="0"/>
                  </a:cubicBezTo>
                  <a:cubicBezTo>
                    <a:pt x="82" y="1"/>
                    <a:pt x="82" y="1"/>
                    <a:pt x="82" y="1"/>
                  </a:cubicBezTo>
                  <a:cubicBezTo>
                    <a:pt x="50" y="31"/>
                    <a:pt x="15" y="18"/>
                    <a:pt x="4" y="12"/>
                  </a:cubicBezTo>
                  <a:cubicBezTo>
                    <a:pt x="3" y="12"/>
                    <a:pt x="3" y="12"/>
                    <a:pt x="3"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0" name="Freeform 703"/>
            <p:cNvSpPr>
              <a:spLocks noEditPoints="1"/>
            </p:cNvSpPr>
            <p:nvPr/>
          </p:nvSpPr>
          <p:spPr bwMode="auto">
            <a:xfrm>
              <a:off x="4720439" y="3466583"/>
              <a:ext cx="57982" cy="74088"/>
            </a:xfrm>
            <a:custGeom>
              <a:avLst/>
              <a:gdLst>
                <a:gd name="T0" fmla="*/ 0 w 54"/>
                <a:gd name="T1" fmla="*/ 0 h 67"/>
                <a:gd name="T2" fmla="*/ 22 w 54"/>
                <a:gd name="T3" fmla="*/ 0 h 67"/>
                <a:gd name="T4" fmla="*/ 54 w 54"/>
                <a:gd name="T5" fmla="*/ 33 h 67"/>
                <a:gd name="T6" fmla="*/ 54 w 54"/>
                <a:gd name="T7" fmla="*/ 34 h 67"/>
                <a:gd name="T8" fmla="*/ 22 w 54"/>
                <a:gd name="T9" fmla="*/ 67 h 67"/>
                <a:gd name="T10" fmla="*/ 0 w 54"/>
                <a:gd name="T11" fmla="*/ 67 h 67"/>
                <a:gd name="T12" fmla="*/ 0 w 54"/>
                <a:gd name="T13" fmla="*/ 0 h 67"/>
                <a:gd name="T14" fmla="*/ 14 w 54"/>
                <a:gd name="T15" fmla="*/ 12 h 67"/>
                <a:gd name="T16" fmla="*/ 14 w 54"/>
                <a:gd name="T17" fmla="*/ 54 h 67"/>
                <a:gd name="T18" fmla="*/ 22 w 54"/>
                <a:gd name="T19" fmla="*/ 54 h 67"/>
                <a:gd name="T20" fmla="*/ 39 w 54"/>
                <a:gd name="T21" fmla="*/ 33 h 67"/>
                <a:gd name="T22" fmla="*/ 39 w 54"/>
                <a:gd name="T23" fmla="*/ 33 h 67"/>
                <a:gd name="T24" fmla="*/ 22 w 54"/>
                <a:gd name="T25" fmla="*/ 12 h 67"/>
                <a:gd name="T26" fmla="*/ 14 w 54"/>
                <a:gd name="T2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67">
                  <a:moveTo>
                    <a:pt x="0" y="0"/>
                  </a:moveTo>
                  <a:cubicBezTo>
                    <a:pt x="22" y="0"/>
                    <a:pt x="22" y="0"/>
                    <a:pt x="22" y="0"/>
                  </a:cubicBezTo>
                  <a:cubicBezTo>
                    <a:pt x="41" y="0"/>
                    <a:pt x="54" y="13"/>
                    <a:pt x="54" y="33"/>
                  </a:cubicBezTo>
                  <a:cubicBezTo>
                    <a:pt x="54" y="34"/>
                    <a:pt x="54" y="34"/>
                    <a:pt x="54" y="34"/>
                  </a:cubicBezTo>
                  <a:cubicBezTo>
                    <a:pt x="54" y="53"/>
                    <a:pt x="41" y="67"/>
                    <a:pt x="22" y="67"/>
                  </a:cubicBezTo>
                  <a:cubicBezTo>
                    <a:pt x="0" y="67"/>
                    <a:pt x="0" y="67"/>
                    <a:pt x="0" y="67"/>
                  </a:cubicBezTo>
                  <a:lnTo>
                    <a:pt x="0" y="0"/>
                  </a:lnTo>
                  <a:close/>
                  <a:moveTo>
                    <a:pt x="14" y="12"/>
                  </a:moveTo>
                  <a:cubicBezTo>
                    <a:pt x="14" y="54"/>
                    <a:pt x="14" y="54"/>
                    <a:pt x="14" y="54"/>
                  </a:cubicBezTo>
                  <a:cubicBezTo>
                    <a:pt x="22" y="54"/>
                    <a:pt x="22" y="54"/>
                    <a:pt x="22" y="54"/>
                  </a:cubicBezTo>
                  <a:cubicBezTo>
                    <a:pt x="32" y="54"/>
                    <a:pt x="39" y="47"/>
                    <a:pt x="39" y="33"/>
                  </a:cubicBezTo>
                  <a:cubicBezTo>
                    <a:pt x="39" y="33"/>
                    <a:pt x="39" y="33"/>
                    <a:pt x="39" y="33"/>
                  </a:cubicBezTo>
                  <a:cubicBezTo>
                    <a:pt x="39" y="20"/>
                    <a:pt x="32" y="12"/>
                    <a:pt x="22" y="12"/>
                  </a:cubicBezTo>
                  <a:lnTo>
                    <a:pt x="14" y="12"/>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1" name="Freeform 704"/>
            <p:cNvSpPr>
              <a:spLocks/>
            </p:cNvSpPr>
            <p:nvPr/>
          </p:nvSpPr>
          <p:spPr bwMode="auto">
            <a:xfrm>
              <a:off x="4786474" y="3466583"/>
              <a:ext cx="46708" cy="74088"/>
            </a:xfrm>
            <a:custGeom>
              <a:avLst/>
              <a:gdLst>
                <a:gd name="T0" fmla="*/ 0 w 29"/>
                <a:gd name="T1" fmla="*/ 0 h 46"/>
                <a:gd name="T2" fmla="*/ 29 w 29"/>
                <a:gd name="T3" fmla="*/ 0 h 46"/>
                <a:gd name="T4" fmla="*/ 29 w 29"/>
                <a:gd name="T5" fmla="*/ 8 h 46"/>
                <a:gd name="T6" fmla="*/ 9 w 29"/>
                <a:gd name="T7" fmla="*/ 8 h 46"/>
                <a:gd name="T8" fmla="*/ 9 w 29"/>
                <a:gd name="T9" fmla="*/ 19 h 46"/>
                <a:gd name="T10" fmla="*/ 27 w 29"/>
                <a:gd name="T11" fmla="*/ 19 h 46"/>
                <a:gd name="T12" fmla="*/ 27 w 29"/>
                <a:gd name="T13" fmla="*/ 27 h 46"/>
                <a:gd name="T14" fmla="*/ 9 w 29"/>
                <a:gd name="T15" fmla="*/ 27 h 46"/>
                <a:gd name="T16" fmla="*/ 9 w 29"/>
                <a:gd name="T17" fmla="*/ 37 h 46"/>
                <a:gd name="T18" fmla="*/ 29 w 29"/>
                <a:gd name="T19" fmla="*/ 37 h 46"/>
                <a:gd name="T20" fmla="*/ 29 w 29"/>
                <a:gd name="T21" fmla="*/ 46 h 46"/>
                <a:gd name="T22" fmla="*/ 0 w 29"/>
                <a:gd name="T23" fmla="*/ 46 h 46"/>
                <a:gd name="T24" fmla="*/ 0 w 29"/>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6">
                  <a:moveTo>
                    <a:pt x="0" y="0"/>
                  </a:moveTo>
                  <a:lnTo>
                    <a:pt x="29" y="0"/>
                  </a:lnTo>
                  <a:lnTo>
                    <a:pt x="29" y="8"/>
                  </a:lnTo>
                  <a:lnTo>
                    <a:pt x="9" y="8"/>
                  </a:lnTo>
                  <a:lnTo>
                    <a:pt x="9" y="19"/>
                  </a:lnTo>
                  <a:lnTo>
                    <a:pt x="27" y="19"/>
                  </a:lnTo>
                  <a:lnTo>
                    <a:pt x="27" y="27"/>
                  </a:lnTo>
                  <a:lnTo>
                    <a:pt x="9" y="27"/>
                  </a:lnTo>
                  <a:lnTo>
                    <a:pt x="9" y="37"/>
                  </a:lnTo>
                  <a:lnTo>
                    <a:pt x="29" y="37"/>
                  </a:lnTo>
                  <a:lnTo>
                    <a:pt x="29"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2" name="Freeform 705"/>
            <p:cNvSpPr>
              <a:spLocks/>
            </p:cNvSpPr>
            <p:nvPr/>
          </p:nvSpPr>
          <p:spPr bwMode="auto">
            <a:xfrm>
              <a:off x="4836403" y="3466583"/>
              <a:ext cx="62814" cy="74088"/>
            </a:xfrm>
            <a:custGeom>
              <a:avLst/>
              <a:gdLst>
                <a:gd name="T0" fmla="*/ 0 w 39"/>
                <a:gd name="T1" fmla="*/ 0 h 46"/>
                <a:gd name="T2" fmla="*/ 10 w 39"/>
                <a:gd name="T3" fmla="*/ 0 h 46"/>
                <a:gd name="T4" fmla="*/ 19 w 39"/>
                <a:gd name="T5" fmla="*/ 31 h 46"/>
                <a:gd name="T6" fmla="*/ 29 w 39"/>
                <a:gd name="T7" fmla="*/ 0 h 46"/>
                <a:gd name="T8" fmla="*/ 39 w 39"/>
                <a:gd name="T9" fmla="*/ 0 h 46"/>
                <a:gd name="T10" fmla="*/ 24 w 39"/>
                <a:gd name="T11" fmla="*/ 46 h 46"/>
                <a:gd name="T12" fmla="*/ 15 w 39"/>
                <a:gd name="T13" fmla="*/ 46 h 46"/>
                <a:gd name="T14" fmla="*/ 0 w 39"/>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6">
                  <a:moveTo>
                    <a:pt x="0" y="0"/>
                  </a:moveTo>
                  <a:lnTo>
                    <a:pt x="10" y="0"/>
                  </a:lnTo>
                  <a:lnTo>
                    <a:pt x="19" y="31"/>
                  </a:lnTo>
                  <a:lnTo>
                    <a:pt x="29" y="0"/>
                  </a:lnTo>
                  <a:lnTo>
                    <a:pt x="39" y="0"/>
                  </a:lnTo>
                  <a:lnTo>
                    <a:pt x="24" y="46"/>
                  </a:lnTo>
                  <a:lnTo>
                    <a:pt x="15"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3" name="Freeform 706"/>
            <p:cNvSpPr>
              <a:spLocks/>
            </p:cNvSpPr>
            <p:nvPr/>
          </p:nvSpPr>
          <p:spPr bwMode="auto">
            <a:xfrm>
              <a:off x="4904049" y="3466583"/>
              <a:ext cx="48318" cy="74088"/>
            </a:xfrm>
            <a:custGeom>
              <a:avLst/>
              <a:gdLst>
                <a:gd name="T0" fmla="*/ 0 w 30"/>
                <a:gd name="T1" fmla="*/ 0 h 46"/>
                <a:gd name="T2" fmla="*/ 29 w 30"/>
                <a:gd name="T3" fmla="*/ 0 h 46"/>
                <a:gd name="T4" fmla="*/ 29 w 30"/>
                <a:gd name="T5" fmla="*/ 8 h 46"/>
                <a:gd name="T6" fmla="*/ 10 w 30"/>
                <a:gd name="T7" fmla="*/ 8 h 46"/>
                <a:gd name="T8" fmla="*/ 10 w 30"/>
                <a:gd name="T9" fmla="*/ 19 h 46"/>
                <a:gd name="T10" fmla="*/ 27 w 30"/>
                <a:gd name="T11" fmla="*/ 19 h 46"/>
                <a:gd name="T12" fmla="*/ 27 w 30"/>
                <a:gd name="T13" fmla="*/ 27 h 46"/>
                <a:gd name="T14" fmla="*/ 10 w 30"/>
                <a:gd name="T15" fmla="*/ 27 h 46"/>
                <a:gd name="T16" fmla="*/ 10 w 30"/>
                <a:gd name="T17" fmla="*/ 37 h 46"/>
                <a:gd name="T18" fmla="*/ 30 w 30"/>
                <a:gd name="T19" fmla="*/ 37 h 46"/>
                <a:gd name="T20" fmla="*/ 30 w 30"/>
                <a:gd name="T21" fmla="*/ 46 h 46"/>
                <a:gd name="T22" fmla="*/ 0 w 30"/>
                <a:gd name="T23" fmla="*/ 46 h 46"/>
                <a:gd name="T24" fmla="*/ 0 w 30"/>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6">
                  <a:moveTo>
                    <a:pt x="0" y="0"/>
                  </a:moveTo>
                  <a:lnTo>
                    <a:pt x="29" y="0"/>
                  </a:lnTo>
                  <a:lnTo>
                    <a:pt x="29" y="8"/>
                  </a:lnTo>
                  <a:lnTo>
                    <a:pt x="10" y="8"/>
                  </a:lnTo>
                  <a:lnTo>
                    <a:pt x="10" y="19"/>
                  </a:lnTo>
                  <a:lnTo>
                    <a:pt x="27" y="19"/>
                  </a:lnTo>
                  <a:lnTo>
                    <a:pt x="27" y="27"/>
                  </a:lnTo>
                  <a:lnTo>
                    <a:pt x="10" y="27"/>
                  </a:lnTo>
                  <a:lnTo>
                    <a:pt x="10" y="37"/>
                  </a:lnTo>
                  <a:lnTo>
                    <a:pt x="30" y="37"/>
                  </a:lnTo>
                  <a:lnTo>
                    <a:pt x="30"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4" name="Freeform 707"/>
            <p:cNvSpPr>
              <a:spLocks/>
            </p:cNvSpPr>
            <p:nvPr/>
          </p:nvSpPr>
          <p:spPr bwMode="auto">
            <a:xfrm>
              <a:off x="4960421" y="3466583"/>
              <a:ext cx="43487" cy="74088"/>
            </a:xfrm>
            <a:custGeom>
              <a:avLst/>
              <a:gdLst>
                <a:gd name="T0" fmla="*/ 0 w 27"/>
                <a:gd name="T1" fmla="*/ 0 h 46"/>
                <a:gd name="T2" fmla="*/ 9 w 27"/>
                <a:gd name="T3" fmla="*/ 0 h 46"/>
                <a:gd name="T4" fmla="*/ 9 w 27"/>
                <a:gd name="T5" fmla="*/ 37 h 46"/>
                <a:gd name="T6" fmla="*/ 27 w 27"/>
                <a:gd name="T7" fmla="*/ 37 h 46"/>
                <a:gd name="T8" fmla="*/ 27 w 27"/>
                <a:gd name="T9" fmla="*/ 46 h 46"/>
                <a:gd name="T10" fmla="*/ 0 w 27"/>
                <a:gd name="T11" fmla="*/ 46 h 46"/>
                <a:gd name="T12" fmla="*/ 0 w 27"/>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27" h="46">
                  <a:moveTo>
                    <a:pt x="0" y="0"/>
                  </a:moveTo>
                  <a:lnTo>
                    <a:pt x="9" y="0"/>
                  </a:lnTo>
                  <a:lnTo>
                    <a:pt x="9" y="37"/>
                  </a:lnTo>
                  <a:lnTo>
                    <a:pt x="27" y="37"/>
                  </a:lnTo>
                  <a:lnTo>
                    <a:pt x="27"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5" name="Freeform 708"/>
            <p:cNvSpPr>
              <a:spLocks noEditPoints="1"/>
            </p:cNvSpPr>
            <p:nvPr/>
          </p:nvSpPr>
          <p:spPr bwMode="auto">
            <a:xfrm>
              <a:off x="5003907" y="3464972"/>
              <a:ext cx="67646" cy="75699"/>
            </a:xfrm>
            <a:custGeom>
              <a:avLst/>
              <a:gdLst>
                <a:gd name="T0" fmla="*/ 0 w 61"/>
                <a:gd name="T1" fmla="*/ 36 h 70"/>
                <a:gd name="T2" fmla="*/ 0 w 61"/>
                <a:gd name="T3" fmla="*/ 35 h 70"/>
                <a:gd name="T4" fmla="*/ 30 w 61"/>
                <a:gd name="T5" fmla="*/ 0 h 70"/>
                <a:gd name="T6" fmla="*/ 61 w 61"/>
                <a:gd name="T7" fmla="*/ 34 h 70"/>
                <a:gd name="T8" fmla="*/ 61 w 61"/>
                <a:gd name="T9" fmla="*/ 36 h 70"/>
                <a:gd name="T10" fmla="*/ 30 w 61"/>
                <a:gd name="T11" fmla="*/ 70 h 70"/>
                <a:gd name="T12" fmla="*/ 0 w 61"/>
                <a:gd name="T13" fmla="*/ 36 h 70"/>
                <a:gd name="T14" fmla="*/ 46 w 61"/>
                <a:gd name="T15" fmla="*/ 36 h 70"/>
                <a:gd name="T16" fmla="*/ 46 w 61"/>
                <a:gd name="T17" fmla="*/ 35 h 70"/>
                <a:gd name="T18" fmla="*/ 30 w 61"/>
                <a:gd name="T19" fmla="*/ 13 h 70"/>
                <a:gd name="T20" fmla="*/ 14 w 61"/>
                <a:gd name="T21" fmla="*/ 35 h 70"/>
                <a:gd name="T22" fmla="*/ 14 w 61"/>
                <a:gd name="T23" fmla="*/ 35 h 70"/>
                <a:gd name="T24" fmla="*/ 30 w 61"/>
                <a:gd name="T25" fmla="*/ 57 h 70"/>
                <a:gd name="T26" fmla="*/ 46 w 61"/>
                <a:gd name="T27"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70">
                  <a:moveTo>
                    <a:pt x="0" y="36"/>
                  </a:moveTo>
                  <a:cubicBezTo>
                    <a:pt x="0" y="35"/>
                    <a:pt x="0" y="35"/>
                    <a:pt x="0" y="35"/>
                  </a:cubicBezTo>
                  <a:cubicBezTo>
                    <a:pt x="0" y="15"/>
                    <a:pt x="13" y="0"/>
                    <a:pt x="30" y="0"/>
                  </a:cubicBezTo>
                  <a:cubicBezTo>
                    <a:pt x="48" y="0"/>
                    <a:pt x="61" y="14"/>
                    <a:pt x="61" y="34"/>
                  </a:cubicBezTo>
                  <a:cubicBezTo>
                    <a:pt x="61" y="36"/>
                    <a:pt x="61" y="36"/>
                    <a:pt x="61" y="36"/>
                  </a:cubicBezTo>
                  <a:cubicBezTo>
                    <a:pt x="61" y="56"/>
                    <a:pt x="48" y="70"/>
                    <a:pt x="30" y="70"/>
                  </a:cubicBezTo>
                  <a:cubicBezTo>
                    <a:pt x="13" y="70"/>
                    <a:pt x="0" y="56"/>
                    <a:pt x="0" y="36"/>
                  </a:cubicBezTo>
                  <a:moveTo>
                    <a:pt x="46" y="36"/>
                  </a:moveTo>
                  <a:cubicBezTo>
                    <a:pt x="46" y="35"/>
                    <a:pt x="46" y="35"/>
                    <a:pt x="46" y="35"/>
                  </a:cubicBezTo>
                  <a:cubicBezTo>
                    <a:pt x="46" y="22"/>
                    <a:pt x="40" y="13"/>
                    <a:pt x="30" y="13"/>
                  </a:cubicBezTo>
                  <a:cubicBezTo>
                    <a:pt x="21" y="13"/>
                    <a:pt x="14" y="22"/>
                    <a:pt x="14" y="35"/>
                  </a:cubicBezTo>
                  <a:cubicBezTo>
                    <a:pt x="14" y="35"/>
                    <a:pt x="14" y="35"/>
                    <a:pt x="14" y="35"/>
                  </a:cubicBezTo>
                  <a:cubicBezTo>
                    <a:pt x="14" y="49"/>
                    <a:pt x="21" y="57"/>
                    <a:pt x="30" y="57"/>
                  </a:cubicBezTo>
                  <a:cubicBezTo>
                    <a:pt x="40" y="57"/>
                    <a:pt x="46" y="49"/>
                    <a:pt x="46" y="36"/>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6" name="Freeform 709"/>
            <p:cNvSpPr>
              <a:spLocks noEditPoints="1"/>
            </p:cNvSpPr>
            <p:nvPr/>
          </p:nvSpPr>
          <p:spPr bwMode="auto">
            <a:xfrm>
              <a:off x="5077996" y="3466583"/>
              <a:ext cx="51540" cy="74088"/>
            </a:xfrm>
            <a:custGeom>
              <a:avLst/>
              <a:gdLst>
                <a:gd name="T0" fmla="*/ 0 w 47"/>
                <a:gd name="T1" fmla="*/ 0 h 67"/>
                <a:gd name="T2" fmla="*/ 23 w 47"/>
                <a:gd name="T3" fmla="*/ 0 h 67"/>
                <a:gd name="T4" fmla="*/ 47 w 47"/>
                <a:gd name="T5" fmla="*/ 23 h 67"/>
                <a:gd name="T6" fmla="*/ 47 w 47"/>
                <a:gd name="T7" fmla="*/ 23 h 67"/>
                <a:gd name="T8" fmla="*/ 22 w 47"/>
                <a:gd name="T9" fmla="*/ 46 h 67"/>
                <a:gd name="T10" fmla="*/ 14 w 47"/>
                <a:gd name="T11" fmla="*/ 46 h 67"/>
                <a:gd name="T12" fmla="*/ 14 w 47"/>
                <a:gd name="T13" fmla="*/ 67 h 67"/>
                <a:gd name="T14" fmla="*/ 0 w 47"/>
                <a:gd name="T15" fmla="*/ 67 h 67"/>
                <a:gd name="T16" fmla="*/ 0 w 47"/>
                <a:gd name="T17" fmla="*/ 0 h 67"/>
                <a:gd name="T18" fmla="*/ 22 w 47"/>
                <a:gd name="T19" fmla="*/ 34 h 67"/>
                <a:gd name="T20" fmla="*/ 33 w 47"/>
                <a:gd name="T21" fmla="*/ 23 h 67"/>
                <a:gd name="T22" fmla="*/ 33 w 47"/>
                <a:gd name="T23" fmla="*/ 23 h 67"/>
                <a:gd name="T24" fmla="*/ 22 w 47"/>
                <a:gd name="T25" fmla="*/ 12 h 67"/>
                <a:gd name="T26" fmla="*/ 14 w 47"/>
                <a:gd name="T27" fmla="*/ 12 h 67"/>
                <a:gd name="T28" fmla="*/ 14 w 47"/>
                <a:gd name="T29" fmla="*/ 34 h 67"/>
                <a:gd name="T30" fmla="*/ 22 w 47"/>
                <a:gd name="T31"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67">
                  <a:moveTo>
                    <a:pt x="0" y="0"/>
                  </a:moveTo>
                  <a:cubicBezTo>
                    <a:pt x="23" y="0"/>
                    <a:pt x="23" y="0"/>
                    <a:pt x="23" y="0"/>
                  </a:cubicBezTo>
                  <a:cubicBezTo>
                    <a:pt x="38" y="0"/>
                    <a:pt x="47" y="8"/>
                    <a:pt x="47" y="23"/>
                  </a:cubicBezTo>
                  <a:cubicBezTo>
                    <a:pt x="47" y="23"/>
                    <a:pt x="47" y="23"/>
                    <a:pt x="47" y="23"/>
                  </a:cubicBezTo>
                  <a:cubicBezTo>
                    <a:pt x="47" y="38"/>
                    <a:pt x="36" y="46"/>
                    <a:pt x="22" y="46"/>
                  </a:cubicBezTo>
                  <a:cubicBezTo>
                    <a:pt x="14" y="46"/>
                    <a:pt x="14" y="46"/>
                    <a:pt x="14" y="46"/>
                  </a:cubicBezTo>
                  <a:cubicBezTo>
                    <a:pt x="14" y="67"/>
                    <a:pt x="14" y="67"/>
                    <a:pt x="14" y="67"/>
                  </a:cubicBezTo>
                  <a:cubicBezTo>
                    <a:pt x="0" y="67"/>
                    <a:pt x="0" y="67"/>
                    <a:pt x="0" y="67"/>
                  </a:cubicBezTo>
                  <a:lnTo>
                    <a:pt x="0" y="0"/>
                  </a:lnTo>
                  <a:close/>
                  <a:moveTo>
                    <a:pt x="22" y="34"/>
                  </a:moveTo>
                  <a:cubicBezTo>
                    <a:pt x="29" y="34"/>
                    <a:pt x="33" y="29"/>
                    <a:pt x="33" y="23"/>
                  </a:cubicBezTo>
                  <a:cubicBezTo>
                    <a:pt x="33" y="23"/>
                    <a:pt x="33" y="23"/>
                    <a:pt x="33" y="23"/>
                  </a:cubicBezTo>
                  <a:cubicBezTo>
                    <a:pt x="33" y="16"/>
                    <a:pt x="29" y="12"/>
                    <a:pt x="22" y="12"/>
                  </a:cubicBezTo>
                  <a:cubicBezTo>
                    <a:pt x="14" y="12"/>
                    <a:pt x="14" y="12"/>
                    <a:pt x="14" y="12"/>
                  </a:cubicBezTo>
                  <a:cubicBezTo>
                    <a:pt x="14" y="34"/>
                    <a:pt x="14" y="34"/>
                    <a:pt x="14" y="34"/>
                  </a:cubicBezTo>
                  <a:lnTo>
                    <a:pt x="22" y="34"/>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7" name="Freeform 710"/>
            <p:cNvSpPr>
              <a:spLocks/>
            </p:cNvSpPr>
            <p:nvPr/>
          </p:nvSpPr>
          <p:spPr bwMode="auto">
            <a:xfrm>
              <a:off x="5135978" y="3466583"/>
              <a:ext cx="64425" cy="74088"/>
            </a:xfrm>
            <a:custGeom>
              <a:avLst/>
              <a:gdLst>
                <a:gd name="T0" fmla="*/ 0 w 40"/>
                <a:gd name="T1" fmla="*/ 0 h 46"/>
                <a:gd name="T2" fmla="*/ 10 w 40"/>
                <a:gd name="T3" fmla="*/ 0 h 46"/>
                <a:gd name="T4" fmla="*/ 20 w 40"/>
                <a:gd name="T5" fmla="*/ 19 h 46"/>
                <a:gd name="T6" fmla="*/ 30 w 40"/>
                <a:gd name="T7" fmla="*/ 0 h 46"/>
                <a:gd name="T8" fmla="*/ 40 w 40"/>
                <a:gd name="T9" fmla="*/ 0 h 46"/>
                <a:gd name="T10" fmla="*/ 40 w 40"/>
                <a:gd name="T11" fmla="*/ 46 h 46"/>
                <a:gd name="T12" fmla="*/ 30 w 40"/>
                <a:gd name="T13" fmla="*/ 46 h 46"/>
                <a:gd name="T14" fmla="*/ 30 w 40"/>
                <a:gd name="T15" fmla="*/ 17 h 46"/>
                <a:gd name="T16" fmla="*/ 20 w 40"/>
                <a:gd name="T17" fmla="*/ 35 h 46"/>
                <a:gd name="T18" fmla="*/ 20 w 40"/>
                <a:gd name="T19" fmla="*/ 35 h 46"/>
                <a:gd name="T20" fmla="*/ 9 w 40"/>
                <a:gd name="T21" fmla="*/ 17 h 46"/>
                <a:gd name="T22" fmla="*/ 9 w 40"/>
                <a:gd name="T23" fmla="*/ 46 h 46"/>
                <a:gd name="T24" fmla="*/ 0 w 40"/>
                <a:gd name="T25" fmla="*/ 46 h 46"/>
                <a:gd name="T26" fmla="*/ 0 w 40"/>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6">
                  <a:moveTo>
                    <a:pt x="0" y="0"/>
                  </a:moveTo>
                  <a:lnTo>
                    <a:pt x="10" y="0"/>
                  </a:lnTo>
                  <a:lnTo>
                    <a:pt x="20" y="19"/>
                  </a:lnTo>
                  <a:lnTo>
                    <a:pt x="30" y="0"/>
                  </a:lnTo>
                  <a:lnTo>
                    <a:pt x="40" y="0"/>
                  </a:lnTo>
                  <a:lnTo>
                    <a:pt x="40" y="46"/>
                  </a:lnTo>
                  <a:lnTo>
                    <a:pt x="30" y="46"/>
                  </a:lnTo>
                  <a:lnTo>
                    <a:pt x="30" y="17"/>
                  </a:lnTo>
                  <a:lnTo>
                    <a:pt x="20" y="35"/>
                  </a:lnTo>
                  <a:lnTo>
                    <a:pt x="20" y="35"/>
                  </a:lnTo>
                  <a:lnTo>
                    <a:pt x="9" y="17"/>
                  </a:lnTo>
                  <a:lnTo>
                    <a:pt x="9"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8" name="Freeform 711"/>
            <p:cNvSpPr>
              <a:spLocks/>
            </p:cNvSpPr>
            <p:nvPr/>
          </p:nvSpPr>
          <p:spPr bwMode="auto">
            <a:xfrm>
              <a:off x="5211677" y="3466583"/>
              <a:ext cx="46708" cy="74088"/>
            </a:xfrm>
            <a:custGeom>
              <a:avLst/>
              <a:gdLst>
                <a:gd name="T0" fmla="*/ 0 w 29"/>
                <a:gd name="T1" fmla="*/ 0 h 46"/>
                <a:gd name="T2" fmla="*/ 29 w 29"/>
                <a:gd name="T3" fmla="*/ 0 h 46"/>
                <a:gd name="T4" fmla="*/ 29 w 29"/>
                <a:gd name="T5" fmla="*/ 8 h 46"/>
                <a:gd name="T6" fmla="*/ 8 w 29"/>
                <a:gd name="T7" fmla="*/ 8 h 46"/>
                <a:gd name="T8" fmla="*/ 8 w 29"/>
                <a:gd name="T9" fmla="*/ 19 h 46"/>
                <a:gd name="T10" fmla="*/ 26 w 29"/>
                <a:gd name="T11" fmla="*/ 19 h 46"/>
                <a:gd name="T12" fmla="*/ 26 w 29"/>
                <a:gd name="T13" fmla="*/ 27 h 46"/>
                <a:gd name="T14" fmla="*/ 8 w 29"/>
                <a:gd name="T15" fmla="*/ 27 h 46"/>
                <a:gd name="T16" fmla="*/ 8 w 29"/>
                <a:gd name="T17" fmla="*/ 37 h 46"/>
                <a:gd name="T18" fmla="*/ 29 w 29"/>
                <a:gd name="T19" fmla="*/ 37 h 46"/>
                <a:gd name="T20" fmla="*/ 29 w 29"/>
                <a:gd name="T21" fmla="*/ 46 h 46"/>
                <a:gd name="T22" fmla="*/ 0 w 29"/>
                <a:gd name="T23" fmla="*/ 46 h 46"/>
                <a:gd name="T24" fmla="*/ 0 w 29"/>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6">
                  <a:moveTo>
                    <a:pt x="0" y="0"/>
                  </a:moveTo>
                  <a:lnTo>
                    <a:pt x="29" y="0"/>
                  </a:lnTo>
                  <a:lnTo>
                    <a:pt x="29" y="8"/>
                  </a:lnTo>
                  <a:lnTo>
                    <a:pt x="8" y="8"/>
                  </a:lnTo>
                  <a:lnTo>
                    <a:pt x="8" y="19"/>
                  </a:lnTo>
                  <a:lnTo>
                    <a:pt x="26" y="19"/>
                  </a:lnTo>
                  <a:lnTo>
                    <a:pt x="26" y="27"/>
                  </a:lnTo>
                  <a:lnTo>
                    <a:pt x="8" y="27"/>
                  </a:lnTo>
                  <a:lnTo>
                    <a:pt x="8" y="37"/>
                  </a:lnTo>
                  <a:lnTo>
                    <a:pt x="29" y="37"/>
                  </a:lnTo>
                  <a:lnTo>
                    <a:pt x="29"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9" name="Freeform 712"/>
            <p:cNvSpPr>
              <a:spLocks/>
            </p:cNvSpPr>
            <p:nvPr/>
          </p:nvSpPr>
          <p:spPr bwMode="auto">
            <a:xfrm>
              <a:off x="5266438" y="3466583"/>
              <a:ext cx="56372" cy="74088"/>
            </a:xfrm>
            <a:custGeom>
              <a:avLst/>
              <a:gdLst>
                <a:gd name="T0" fmla="*/ 0 w 35"/>
                <a:gd name="T1" fmla="*/ 0 h 46"/>
                <a:gd name="T2" fmla="*/ 8 w 35"/>
                <a:gd name="T3" fmla="*/ 0 h 46"/>
                <a:gd name="T4" fmla="*/ 26 w 35"/>
                <a:gd name="T5" fmla="*/ 27 h 46"/>
                <a:gd name="T6" fmla="*/ 26 w 35"/>
                <a:gd name="T7" fmla="*/ 0 h 46"/>
                <a:gd name="T8" fmla="*/ 35 w 35"/>
                <a:gd name="T9" fmla="*/ 0 h 46"/>
                <a:gd name="T10" fmla="*/ 35 w 35"/>
                <a:gd name="T11" fmla="*/ 46 h 46"/>
                <a:gd name="T12" fmla="*/ 27 w 35"/>
                <a:gd name="T13" fmla="*/ 46 h 46"/>
                <a:gd name="T14" fmla="*/ 9 w 35"/>
                <a:gd name="T15" fmla="*/ 18 h 46"/>
                <a:gd name="T16" fmla="*/ 9 w 35"/>
                <a:gd name="T17" fmla="*/ 46 h 46"/>
                <a:gd name="T18" fmla="*/ 0 w 35"/>
                <a:gd name="T19" fmla="*/ 46 h 46"/>
                <a:gd name="T20" fmla="*/ 0 w 3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6">
                  <a:moveTo>
                    <a:pt x="0" y="0"/>
                  </a:moveTo>
                  <a:lnTo>
                    <a:pt x="8" y="0"/>
                  </a:lnTo>
                  <a:lnTo>
                    <a:pt x="26" y="27"/>
                  </a:lnTo>
                  <a:lnTo>
                    <a:pt x="26" y="0"/>
                  </a:lnTo>
                  <a:lnTo>
                    <a:pt x="35" y="0"/>
                  </a:lnTo>
                  <a:lnTo>
                    <a:pt x="35" y="46"/>
                  </a:lnTo>
                  <a:lnTo>
                    <a:pt x="27" y="46"/>
                  </a:lnTo>
                  <a:lnTo>
                    <a:pt x="9" y="18"/>
                  </a:lnTo>
                  <a:lnTo>
                    <a:pt x="9"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0" name="Freeform 713"/>
            <p:cNvSpPr>
              <a:spLocks/>
            </p:cNvSpPr>
            <p:nvPr/>
          </p:nvSpPr>
          <p:spPr bwMode="auto">
            <a:xfrm>
              <a:off x="5329252" y="3466583"/>
              <a:ext cx="51540" cy="74088"/>
            </a:xfrm>
            <a:custGeom>
              <a:avLst/>
              <a:gdLst>
                <a:gd name="T0" fmla="*/ 11 w 32"/>
                <a:gd name="T1" fmla="*/ 8 h 46"/>
                <a:gd name="T2" fmla="*/ 0 w 32"/>
                <a:gd name="T3" fmla="*/ 8 h 46"/>
                <a:gd name="T4" fmla="*/ 0 w 32"/>
                <a:gd name="T5" fmla="*/ 0 h 46"/>
                <a:gd name="T6" fmla="*/ 32 w 32"/>
                <a:gd name="T7" fmla="*/ 0 h 46"/>
                <a:gd name="T8" fmla="*/ 32 w 32"/>
                <a:gd name="T9" fmla="*/ 8 h 46"/>
                <a:gd name="T10" fmla="*/ 21 w 32"/>
                <a:gd name="T11" fmla="*/ 8 h 46"/>
                <a:gd name="T12" fmla="*/ 21 w 32"/>
                <a:gd name="T13" fmla="*/ 46 h 46"/>
                <a:gd name="T14" fmla="*/ 11 w 32"/>
                <a:gd name="T15" fmla="*/ 46 h 46"/>
                <a:gd name="T16" fmla="*/ 11 w 32"/>
                <a:gd name="T1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6">
                  <a:moveTo>
                    <a:pt x="11" y="8"/>
                  </a:moveTo>
                  <a:lnTo>
                    <a:pt x="0" y="8"/>
                  </a:lnTo>
                  <a:lnTo>
                    <a:pt x="0" y="0"/>
                  </a:lnTo>
                  <a:lnTo>
                    <a:pt x="32" y="0"/>
                  </a:lnTo>
                  <a:lnTo>
                    <a:pt x="32" y="8"/>
                  </a:lnTo>
                  <a:lnTo>
                    <a:pt x="21" y="8"/>
                  </a:lnTo>
                  <a:lnTo>
                    <a:pt x="21" y="46"/>
                  </a:lnTo>
                  <a:lnTo>
                    <a:pt x="11" y="46"/>
                  </a:lnTo>
                  <a:lnTo>
                    <a:pt x="11" y="8"/>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1" name="Freeform 714"/>
            <p:cNvSpPr>
              <a:spLocks/>
            </p:cNvSpPr>
            <p:nvPr/>
          </p:nvSpPr>
          <p:spPr bwMode="auto">
            <a:xfrm>
              <a:off x="4715607" y="3361892"/>
              <a:ext cx="57982" cy="82141"/>
            </a:xfrm>
            <a:custGeom>
              <a:avLst/>
              <a:gdLst>
                <a:gd name="T0" fmla="*/ 0 w 52"/>
                <a:gd name="T1" fmla="*/ 65 h 76"/>
                <a:gd name="T2" fmla="*/ 9 w 52"/>
                <a:gd name="T3" fmla="*/ 54 h 76"/>
                <a:gd name="T4" fmla="*/ 28 w 52"/>
                <a:gd name="T5" fmla="*/ 62 h 76"/>
                <a:gd name="T6" fmla="*/ 37 w 52"/>
                <a:gd name="T7" fmla="*/ 55 h 76"/>
                <a:gd name="T8" fmla="*/ 37 w 52"/>
                <a:gd name="T9" fmla="*/ 55 h 76"/>
                <a:gd name="T10" fmla="*/ 25 w 52"/>
                <a:gd name="T11" fmla="*/ 45 h 76"/>
                <a:gd name="T12" fmla="*/ 3 w 52"/>
                <a:gd name="T13" fmla="*/ 22 h 76"/>
                <a:gd name="T14" fmla="*/ 3 w 52"/>
                <a:gd name="T15" fmla="*/ 22 h 76"/>
                <a:gd name="T16" fmla="*/ 28 w 52"/>
                <a:gd name="T17" fmla="*/ 0 h 76"/>
                <a:gd name="T18" fmla="*/ 51 w 52"/>
                <a:gd name="T19" fmla="*/ 9 h 76"/>
                <a:gd name="T20" fmla="*/ 43 w 52"/>
                <a:gd name="T21" fmla="*/ 21 h 76"/>
                <a:gd name="T22" fmla="*/ 27 w 52"/>
                <a:gd name="T23" fmla="*/ 14 h 76"/>
                <a:gd name="T24" fmla="*/ 19 w 52"/>
                <a:gd name="T25" fmla="*/ 20 h 76"/>
                <a:gd name="T26" fmla="*/ 19 w 52"/>
                <a:gd name="T27" fmla="*/ 21 h 76"/>
                <a:gd name="T28" fmla="*/ 33 w 52"/>
                <a:gd name="T29" fmla="*/ 31 h 76"/>
                <a:gd name="T30" fmla="*/ 52 w 52"/>
                <a:gd name="T31" fmla="*/ 53 h 76"/>
                <a:gd name="T32" fmla="*/ 52 w 52"/>
                <a:gd name="T33" fmla="*/ 54 h 76"/>
                <a:gd name="T34" fmla="*/ 28 w 52"/>
                <a:gd name="T35" fmla="*/ 76 h 76"/>
                <a:gd name="T36" fmla="*/ 0 w 52"/>
                <a:gd name="T3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76">
                  <a:moveTo>
                    <a:pt x="0" y="65"/>
                  </a:moveTo>
                  <a:cubicBezTo>
                    <a:pt x="9" y="54"/>
                    <a:pt x="9" y="54"/>
                    <a:pt x="9" y="54"/>
                  </a:cubicBezTo>
                  <a:cubicBezTo>
                    <a:pt x="14" y="58"/>
                    <a:pt x="20" y="62"/>
                    <a:pt x="28" y="62"/>
                  </a:cubicBezTo>
                  <a:cubicBezTo>
                    <a:pt x="34" y="62"/>
                    <a:pt x="37" y="59"/>
                    <a:pt x="37" y="55"/>
                  </a:cubicBezTo>
                  <a:cubicBezTo>
                    <a:pt x="37" y="55"/>
                    <a:pt x="37" y="55"/>
                    <a:pt x="37" y="55"/>
                  </a:cubicBezTo>
                  <a:cubicBezTo>
                    <a:pt x="37" y="51"/>
                    <a:pt x="35" y="49"/>
                    <a:pt x="25" y="45"/>
                  </a:cubicBezTo>
                  <a:cubicBezTo>
                    <a:pt x="12" y="40"/>
                    <a:pt x="3" y="35"/>
                    <a:pt x="3" y="22"/>
                  </a:cubicBezTo>
                  <a:cubicBezTo>
                    <a:pt x="3" y="22"/>
                    <a:pt x="3" y="22"/>
                    <a:pt x="3" y="22"/>
                  </a:cubicBezTo>
                  <a:cubicBezTo>
                    <a:pt x="3" y="9"/>
                    <a:pt x="13" y="0"/>
                    <a:pt x="28" y="0"/>
                  </a:cubicBezTo>
                  <a:cubicBezTo>
                    <a:pt x="36" y="0"/>
                    <a:pt x="45" y="3"/>
                    <a:pt x="51" y="9"/>
                  </a:cubicBezTo>
                  <a:cubicBezTo>
                    <a:pt x="43" y="21"/>
                    <a:pt x="43" y="21"/>
                    <a:pt x="43" y="21"/>
                  </a:cubicBezTo>
                  <a:cubicBezTo>
                    <a:pt x="38" y="17"/>
                    <a:pt x="33" y="14"/>
                    <a:pt x="27" y="14"/>
                  </a:cubicBezTo>
                  <a:cubicBezTo>
                    <a:pt x="22" y="14"/>
                    <a:pt x="19" y="17"/>
                    <a:pt x="19" y="20"/>
                  </a:cubicBezTo>
                  <a:cubicBezTo>
                    <a:pt x="19" y="21"/>
                    <a:pt x="19" y="21"/>
                    <a:pt x="19" y="21"/>
                  </a:cubicBezTo>
                  <a:cubicBezTo>
                    <a:pt x="19" y="25"/>
                    <a:pt x="21" y="27"/>
                    <a:pt x="33" y="31"/>
                  </a:cubicBezTo>
                  <a:cubicBezTo>
                    <a:pt x="45" y="36"/>
                    <a:pt x="52" y="42"/>
                    <a:pt x="52" y="53"/>
                  </a:cubicBezTo>
                  <a:cubicBezTo>
                    <a:pt x="52" y="54"/>
                    <a:pt x="52" y="54"/>
                    <a:pt x="52" y="54"/>
                  </a:cubicBezTo>
                  <a:cubicBezTo>
                    <a:pt x="52" y="67"/>
                    <a:pt x="42" y="76"/>
                    <a:pt x="28" y="76"/>
                  </a:cubicBezTo>
                  <a:cubicBezTo>
                    <a:pt x="18" y="76"/>
                    <a:pt x="8" y="72"/>
                    <a:pt x="0" y="65"/>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2" name="Freeform 715"/>
            <p:cNvSpPr>
              <a:spLocks/>
            </p:cNvSpPr>
            <p:nvPr/>
          </p:nvSpPr>
          <p:spPr bwMode="auto">
            <a:xfrm>
              <a:off x="4780032" y="3361892"/>
              <a:ext cx="61203" cy="82141"/>
            </a:xfrm>
            <a:custGeom>
              <a:avLst/>
              <a:gdLst>
                <a:gd name="T0" fmla="*/ 0 w 56"/>
                <a:gd name="T1" fmla="*/ 45 h 75"/>
                <a:gd name="T2" fmla="*/ 0 w 56"/>
                <a:gd name="T3" fmla="*/ 0 h 75"/>
                <a:gd name="T4" fmla="*/ 15 w 56"/>
                <a:gd name="T5" fmla="*/ 0 h 75"/>
                <a:gd name="T6" fmla="*/ 15 w 56"/>
                <a:gd name="T7" fmla="*/ 45 h 75"/>
                <a:gd name="T8" fmla="*/ 28 w 56"/>
                <a:gd name="T9" fmla="*/ 61 h 75"/>
                <a:gd name="T10" fmla="*/ 41 w 56"/>
                <a:gd name="T11" fmla="*/ 46 h 75"/>
                <a:gd name="T12" fmla="*/ 41 w 56"/>
                <a:gd name="T13" fmla="*/ 0 h 75"/>
                <a:gd name="T14" fmla="*/ 56 w 56"/>
                <a:gd name="T15" fmla="*/ 0 h 75"/>
                <a:gd name="T16" fmla="*/ 56 w 56"/>
                <a:gd name="T17" fmla="*/ 45 h 75"/>
                <a:gd name="T18" fmla="*/ 28 w 56"/>
                <a:gd name="T19" fmla="*/ 75 h 75"/>
                <a:gd name="T20" fmla="*/ 0 w 56"/>
                <a:gd name="T21" fmla="*/ 4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75">
                  <a:moveTo>
                    <a:pt x="0" y="45"/>
                  </a:moveTo>
                  <a:cubicBezTo>
                    <a:pt x="0" y="0"/>
                    <a:pt x="0" y="0"/>
                    <a:pt x="0" y="0"/>
                  </a:cubicBezTo>
                  <a:cubicBezTo>
                    <a:pt x="15" y="0"/>
                    <a:pt x="15" y="0"/>
                    <a:pt x="15" y="0"/>
                  </a:cubicBezTo>
                  <a:cubicBezTo>
                    <a:pt x="15" y="45"/>
                    <a:pt x="15" y="45"/>
                    <a:pt x="15" y="45"/>
                  </a:cubicBezTo>
                  <a:cubicBezTo>
                    <a:pt x="15" y="56"/>
                    <a:pt x="20" y="61"/>
                    <a:pt x="28" y="61"/>
                  </a:cubicBezTo>
                  <a:cubicBezTo>
                    <a:pt x="36" y="61"/>
                    <a:pt x="41" y="56"/>
                    <a:pt x="41" y="46"/>
                  </a:cubicBezTo>
                  <a:cubicBezTo>
                    <a:pt x="41" y="0"/>
                    <a:pt x="41" y="0"/>
                    <a:pt x="41" y="0"/>
                  </a:cubicBezTo>
                  <a:cubicBezTo>
                    <a:pt x="56" y="0"/>
                    <a:pt x="56" y="0"/>
                    <a:pt x="56" y="0"/>
                  </a:cubicBezTo>
                  <a:cubicBezTo>
                    <a:pt x="56" y="45"/>
                    <a:pt x="56" y="45"/>
                    <a:pt x="56" y="45"/>
                  </a:cubicBezTo>
                  <a:cubicBezTo>
                    <a:pt x="56" y="65"/>
                    <a:pt x="45" y="75"/>
                    <a:pt x="28" y="75"/>
                  </a:cubicBezTo>
                  <a:cubicBezTo>
                    <a:pt x="11" y="75"/>
                    <a:pt x="0" y="65"/>
                    <a:pt x="0" y="45"/>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3" name="Freeform 716"/>
            <p:cNvSpPr>
              <a:spLocks/>
            </p:cNvSpPr>
            <p:nvPr/>
          </p:nvSpPr>
          <p:spPr bwMode="auto">
            <a:xfrm>
              <a:off x="4846067" y="3361892"/>
              <a:ext cx="56372" cy="82141"/>
            </a:xfrm>
            <a:custGeom>
              <a:avLst/>
              <a:gdLst>
                <a:gd name="T0" fmla="*/ 0 w 52"/>
                <a:gd name="T1" fmla="*/ 65 h 76"/>
                <a:gd name="T2" fmla="*/ 9 w 52"/>
                <a:gd name="T3" fmla="*/ 54 h 76"/>
                <a:gd name="T4" fmla="*/ 28 w 52"/>
                <a:gd name="T5" fmla="*/ 62 h 76"/>
                <a:gd name="T6" fmla="*/ 37 w 52"/>
                <a:gd name="T7" fmla="*/ 55 h 76"/>
                <a:gd name="T8" fmla="*/ 37 w 52"/>
                <a:gd name="T9" fmla="*/ 55 h 76"/>
                <a:gd name="T10" fmla="*/ 25 w 52"/>
                <a:gd name="T11" fmla="*/ 45 h 76"/>
                <a:gd name="T12" fmla="*/ 3 w 52"/>
                <a:gd name="T13" fmla="*/ 22 h 76"/>
                <a:gd name="T14" fmla="*/ 3 w 52"/>
                <a:gd name="T15" fmla="*/ 22 h 76"/>
                <a:gd name="T16" fmla="*/ 28 w 52"/>
                <a:gd name="T17" fmla="*/ 0 h 76"/>
                <a:gd name="T18" fmla="*/ 51 w 52"/>
                <a:gd name="T19" fmla="*/ 9 h 76"/>
                <a:gd name="T20" fmla="*/ 43 w 52"/>
                <a:gd name="T21" fmla="*/ 21 h 76"/>
                <a:gd name="T22" fmla="*/ 27 w 52"/>
                <a:gd name="T23" fmla="*/ 14 h 76"/>
                <a:gd name="T24" fmla="*/ 19 w 52"/>
                <a:gd name="T25" fmla="*/ 20 h 76"/>
                <a:gd name="T26" fmla="*/ 19 w 52"/>
                <a:gd name="T27" fmla="*/ 21 h 76"/>
                <a:gd name="T28" fmla="*/ 33 w 52"/>
                <a:gd name="T29" fmla="*/ 31 h 76"/>
                <a:gd name="T30" fmla="*/ 52 w 52"/>
                <a:gd name="T31" fmla="*/ 53 h 76"/>
                <a:gd name="T32" fmla="*/ 52 w 52"/>
                <a:gd name="T33" fmla="*/ 54 h 76"/>
                <a:gd name="T34" fmla="*/ 28 w 52"/>
                <a:gd name="T35" fmla="*/ 76 h 76"/>
                <a:gd name="T36" fmla="*/ 0 w 52"/>
                <a:gd name="T3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76">
                  <a:moveTo>
                    <a:pt x="0" y="65"/>
                  </a:moveTo>
                  <a:cubicBezTo>
                    <a:pt x="9" y="54"/>
                    <a:pt x="9" y="54"/>
                    <a:pt x="9" y="54"/>
                  </a:cubicBezTo>
                  <a:cubicBezTo>
                    <a:pt x="14" y="58"/>
                    <a:pt x="20" y="62"/>
                    <a:pt x="28" y="62"/>
                  </a:cubicBezTo>
                  <a:cubicBezTo>
                    <a:pt x="34" y="62"/>
                    <a:pt x="37" y="59"/>
                    <a:pt x="37" y="55"/>
                  </a:cubicBezTo>
                  <a:cubicBezTo>
                    <a:pt x="37" y="55"/>
                    <a:pt x="37" y="55"/>
                    <a:pt x="37" y="55"/>
                  </a:cubicBezTo>
                  <a:cubicBezTo>
                    <a:pt x="37" y="51"/>
                    <a:pt x="35" y="49"/>
                    <a:pt x="25" y="45"/>
                  </a:cubicBezTo>
                  <a:cubicBezTo>
                    <a:pt x="12" y="40"/>
                    <a:pt x="3" y="35"/>
                    <a:pt x="3" y="22"/>
                  </a:cubicBezTo>
                  <a:cubicBezTo>
                    <a:pt x="3" y="22"/>
                    <a:pt x="3" y="22"/>
                    <a:pt x="3" y="22"/>
                  </a:cubicBezTo>
                  <a:cubicBezTo>
                    <a:pt x="3" y="9"/>
                    <a:pt x="13" y="0"/>
                    <a:pt x="28" y="0"/>
                  </a:cubicBezTo>
                  <a:cubicBezTo>
                    <a:pt x="36" y="0"/>
                    <a:pt x="45" y="3"/>
                    <a:pt x="51" y="9"/>
                  </a:cubicBezTo>
                  <a:cubicBezTo>
                    <a:pt x="43" y="21"/>
                    <a:pt x="43" y="21"/>
                    <a:pt x="43" y="21"/>
                  </a:cubicBezTo>
                  <a:cubicBezTo>
                    <a:pt x="38" y="17"/>
                    <a:pt x="33" y="14"/>
                    <a:pt x="27" y="14"/>
                  </a:cubicBezTo>
                  <a:cubicBezTo>
                    <a:pt x="22" y="14"/>
                    <a:pt x="19" y="17"/>
                    <a:pt x="19" y="20"/>
                  </a:cubicBezTo>
                  <a:cubicBezTo>
                    <a:pt x="19" y="21"/>
                    <a:pt x="19" y="21"/>
                    <a:pt x="19" y="21"/>
                  </a:cubicBezTo>
                  <a:cubicBezTo>
                    <a:pt x="19" y="25"/>
                    <a:pt x="21" y="27"/>
                    <a:pt x="33" y="31"/>
                  </a:cubicBezTo>
                  <a:cubicBezTo>
                    <a:pt x="45" y="36"/>
                    <a:pt x="52" y="42"/>
                    <a:pt x="52" y="53"/>
                  </a:cubicBezTo>
                  <a:cubicBezTo>
                    <a:pt x="52" y="54"/>
                    <a:pt x="52" y="54"/>
                    <a:pt x="52" y="54"/>
                  </a:cubicBezTo>
                  <a:cubicBezTo>
                    <a:pt x="52" y="67"/>
                    <a:pt x="42" y="76"/>
                    <a:pt x="28" y="76"/>
                  </a:cubicBezTo>
                  <a:cubicBezTo>
                    <a:pt x="18" y="76"/>
                    <a:pt x="8" y="72"/>
                    <a:pt x="0" y="65"/>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4" name="Freeform 717"/>
            <p:cNvSpPr>
              <a:spLocks/>
            </p:cNvSpPr>
            <p:nvPr/>
          </p:nvSpPr>
          <p:spPr bwMode="auto">
            <a:xfrm>
              <a:off x="4904049" y="3361892"/>
              <a:ext cx="56372" cy="80531"/>
            </a:xfrm>
            <a:custGeom>
              <a:avLst/>
              <a:gdLst>
                <a:gd name="T0" fmla="*/ 12 w 35"/>
                <a:gd name="T1" fmla="*/ 10 h 50"/>
                <a:gd name="T2" fmla="*/ 0 w 35"/>
                <a:gd name="T3" fmla="*/ 10 h 50"/>
                <a:gd name="T4" fmla="*/ 0 w 35"/>
                <a:gd name="T5" fmla="*/ 0 h 50"/>
                <a:gd name="T6" fmla="*/ 35 w 35"/>
                <a:gd name="T7" fmla="*/ 0 h 50"/>
                <a:gd name="T8" fmla="*/ 35 w 35"/>
                <a:gd name="T9" fmla="*/ 10 h 50"/>
                <a:gd name="T10" fmla="*/ 23 w 35"/>
                <a:gd name="T11" fmla="*/ 10 h 50"/>
                <a:gd name="T12" fmla="*/ 23 w 35"/>
                <a:gd name="T13" fmla="*/ 50 h 50"/>
                <a:gd name="T14" fmla="*/ 12 w 35"/>
                <a:gd name="T15" fmla="*/ 50 h 50"/>
                <a:gd name="T16" fmla="*/ 12 w 35"/>
                <a:gd name="T17" fmla="*/ 1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50">
                  <a:moveTo>
                    <a:pt x="12" y="10"/>
                  </a:moveTo>
                  <a:lnTo>
                    <a:pt x="0" y="10"/>
                  </a:lnTo>
                  <a:lnTo>
                    <a:pt x="0" y="0"/>
                  </a:lnTo>
                  <a:lnTo>
                    <a:pt x="35" y="0"/>
                  </a:lnTo>
                  <a:lnTo>
                    <a:pt x="35" y="10"/>
                  </a:lnTo>
                  <a:lnTo>
                    <a:pt x="23" y="10"/>
                  </a:lnTo>
                  <a:lnTo>
                    <a:pt x="23" y="50"/>
                  </a:lnTo>
                  <a:lnTo>
                    <a:pt x="12" y="50"/>
                  </a:lnTo>
                  <a:lnTo>
                    <a:pt x="12" y="1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5" name="Freeform 718"/>
            <p:cNvSpPr>
              <a:spLocks noEditPoints="1"/>
            </p:cNvSpPr>
            <p:nvPr/>
          </p:nvSpPr>
          <p:spPr bwMode="auto">
            <a:xfrm>
              <a:off x="4953978" y="3361892"/>
              <a:ext cx="72478" cy="80531"/>
            </a:xfrm>
            <a:custGeom>
              <a:avLst/>
              <a:gdLst>
                <a:gd name="T0" fmla="*/ 18 w 45"/>
                <a:gd name="T1" fmla="*/ 0 h 50"/>
                <a:gd name="T2" fmla="*/ 27 w 45"/>
                <a:gd name="T3" fmla="*/ 0 h 50"/>
                <a:gd name="T4" fmla="*/ 45 w 45"/>
                <a:gd name="T5" fmla="*/ 50 h 50"/>
                <a:gd name="T6" fmla="*/ 35 w 45"/>
                <a:gd name="T7" fmla="*/ 50 h 50"/>
                <a:gd name="T8" fmla="*/ 31 w 45"/>
                <a:gd name="T9" fmla="*/ 40 h 50"/>
                <a:gd name="T10" fmla="*/ 14 w 45"/>
                <a:gd name="T11" fmla="*/ 40 h 50"/>
                <a:gd name="T12" fmla="*/ 10 w 45"/>
                <a:gd name="T13" fmla="*/ 50 h 50"/>
                <a:gd name="T14" fmla="*/ 0 w 45"/>
                <a:gd name="T15" fmla="*/ 50 h 50"/>
                <a:gd name="T16" fmla="*/ 18 w 45"/>
                <a:gd name="T17" fmla="*/ 0 h 50"/>
                <a:gd name="T18" fmla="*/ 28 w 45"/>
                <a:gd name="T19" fmla="*/ 30 h 50"/>
                <a:gd name="T20" fmla="*/ 23 w 45"/>
                <a:gd name="T21" fmla="*/ 14 h 50"/>
                <a:gd name="T22" fmla="*/ 17 w 45"/>
                <a:gd name="T23" fmla="*/ 30 h 50"/>
                <a:gd name="T24" fmla="*/ 28 w 45"/>
                <a:gd name="T25"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50">
                  <a:moveTo>
                    <a:pt x="18" y="0"/>
                  </a:moveTo>
                  <a:lnTo>
                    <a:pt x="27" y="0"/>
                  </a:lnTo>
                  <a:lnTo>
                    <a:pt x="45" y="50"/>
                  </a:lnTo>
                  <a:lnTo>
                    <a:pt x="35" y="50"/>
                  </a:lnTo>
                  <a:lnTo>
                    <a:pt x="31" y="40"/>
                  </a:lnTo>
                  <a:lnTo>
                    <a:pt x="14" y="40"/>
                  </a:lnTo>
                  <a:lnTo>
                    <a:pt x="10" y="50"/>
                  </a:lnTo>
                  <a:lnTo>
                    <a:pt x="0" y="50"/>
                  </a:lnTo>
                  <a:lnTo>
                    <a:pt x="18" y="0"/>
                  </a:lnTo>
                  <a:close/>
                  <a:moveTo>
                    <a:pt x="28" y="30"/>
                  </a:moveTo>
                  <a:lnTo>
                    <a:pt x="23" y="14"/>
                  </a:lnTo>
                  <a:lnTo>
                    <a:pt x="17" y="30"/>
                  </a:lnTo>
                  <a:lnTo>
                    <a:pt x="28" y="3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6" name="Rectangle 719"/>
            <p:cNvSpPr>
              <a:spLocks noChangeArrowheads="1"/>
            </p:cNvSpPr>
            <p:nvPr/>
          </p:nvSpPr>
          <p:spPr bwMode="auto">
            <a:xfrm>
              <a:off x="5032898" y="3361892"/>
              <a:ext cx="17717" cy="80531"/>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7" name="Freeform 720"/>
            <p:cNvSpPr>
              <a:spLocks/>
            </p:cNvSpPr>
            <p:nvPr/>
          </p:nvSpPr>
          <p:spPr bwMode="auto">
            <a:xfrm>
              <a:off x="5061889" y="3361892"/>
              <a:ext cx="62814" cy="80531"/>
            </a:xfrm>
            <a:custGeom>
              <a:avLst/>
              <a:gdLst>
                <a:gd name="T0" fmla="*/ 0 w 39"/>
                <a:gd name="T1" fmla="*/ 0 h 50"/>
                <a:gd name="T2" fmla="*/ 10 w 39"/>
                <a:gd name="T3" fmla="*/ 0 h 50"/>
                <a:gd name="T4" fmla="*/ 29 w 39"/>
                <a:gd name="T5" fmla="*/ 29 h 50"/>
                <a:gd name="T6" fmla="*/ 29 w 39"/>
                <a:gd name="T7" fmla="*/ 0 h 50"/>
                <a:gd name="T8" fmla="*/ 39 w 39"/>
                <a:gd name="T9" fmla="*/ 0 h 50"/>
                <a:gd name="T10" fmla="*/ 39 w 39"/>
                <a:gd name="T11" fmla="*/ 50 h 50"/>
                <a:gd name="T12" fmla="*/ 30 w 39"/>
                <a:gd name="T13" fmla="*/ 50 h 50"/>
                <a:gd name="T14" fmla="*/ 10 w 39"/>
                <a:gd name="T15" fmla="*/ 20 h 50"/>
                <a:gd name="T16" fmla="*/ 10 w 39"/>
                <a:gd name="T17" fmla="*/ 50 h 50"/>
                <a:gd name="T18" fmla="*/ 0 w 39"/>
                <a:gd name="T19" fmla="*/ 50 h 50"/>
                <a:gd name="T20" fmla="*/ 0 w 39"/>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0">
                  <a:moveTo>
                    <a:pt x="0" y="0"/>
                  </a:moveTo>
                  <a:lnTo>
                    <a:pt x="10" y="0"/>
                  </a:lnTo>
                  <a:lnTo>
                    <a:pt x="29" y="29"/>
                  </a:lnTo>
                  <a:lnTo>
                    <a:pt x="29" y="0"/>
                  </a:lnTo>
                  <a:lnTo>
                    <a:pt x="39" y="0"/>
                  </a:lnTo>
                  <a:lnTo>
                    <a:pt x="39" y="50"/>
                  </a:lnTo>
                  <a:lnTo>
                    <a:pt x="30" y="50"/>
                  </a:lnTo>
                  <a:lnTo>
                    <a:pt x="10" y="20"/>
                  </a:lnTo>
                  <a:lnTo>
                    <a:pt x="10" y="50"/>
                  </a:lnTo>
                  <a:lnTo>
                    <a:pt x="0" y="50"/>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8" name="Freeform 721"/>
            <p:cNvSpPr>
              <a:spLocks noEditPoints="1"/>
            </p:cNvSpPr>
            <p:nvPr/>
          </p:nvSpPr>
          <p:spPr bwMode="auto">
            <a:xfrm>
              <a:off x="5129535" y="3361892"/>
              <a:ext cx="74088" cy="80531"/>
            </a:xfrm>
            <a:custGeom>
              <a:avLst/>
              <a:gdLst>
                <a:gd name="T0" fmla="*/ 18 w 46"/>
                <a:gd name="T1" fmla="*/ 0 h 50"/>
                <a:gd name="T2" fmla="*/ 28 w 46"/>
                <a:gd name="T3" fmla="*/ 0 h 50"/>
                <a:gd name="T4" fmla="*/ 46 w 46"/>
                <a:gd name="T5" fmla="*/ 50 h 50"/>
                <a:gd name="T6" fmla="*/ 35 w 46"/>
                <a:gd name="T7" fmla="*/ 50 h 50"/>
                <a:gd name="T8" fmla="*/ 31 w 46"/>
                <a:gd name="T9" fmla="*/ 40 h 50"/>
                <a:gd name="T10" fmla="*/ 14 w 46"/>
                <a:gd name="T11" fmla="*/ 40 h 50"/>
                <a:gd name="T12" fmla="*/ 11 w 46"/>
                <a:gd name="T13" fmla="*/ 50 h 50"/>
                <a:gd name="T14" fmla="*/ 0 w 46"/>
                <a:gd name="T15" fmla="*/ 50 h 50"/>
                <a:gd name="T16" fmla="*/ 18 w 46"/>
                <a:gd name="T17" fmla="*/ 0 h 50"/>
                <a:gd name="T18" fmla="*/ 28 w 46"/>
                <a:gd name="T19" fmla="*/ 30 h 50"/>
                <a:gd name="T20" fmla="*/ 23 w 46"/>
                <a:gd name="T21" fmla="*/ 14 h 50"/>
                <a:gd name="T22" fmla="*/ 18 w 46"/>
                <a:gd name="T23" fmla="*/ 30 h 50"/>
                <a:gd name="T24" fmla="*/ 28 w 46"/>
                <a:gd name="T25"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0">
                  <a:moveTo>
                    <a:pt x="18" y="0"/>
                  </a:moveTo>
                  <a:lnTo>
                    <a:pt x="28" y="0"/>
                  </a:lnTo>
                  <a:lnTo>
                    <a:pt x="46" y="50"/>
                  </a:lnTo>
                  <a:lnTo>
                    <a:pt x="35" y="50"/>
                  </a:lnTo>
                  <a:lnTo>
                    <a:pt x="31" y="40"/>
                  </a:lnTo>
                  <a:lnTo>
                    <a:pt x="14" y="40"/>
                  </a:lnTo>
                  <a:lnTo>
                    <a:pt x="11" y="50"/>
                  </a:lnTo>
                  <a:lnTo>
                    <a:pt x="0" y="50"/>
                  </a:lnTo>
                  <a:lnTo>
                    <a:pt x="18" y="0"/>
                  </a:lnTo>
                  <a:close/>
                  <a:moveTo>
                    <a:pt x="28" y="30"/>
                  </a:moveTo>
                  <a:lnTo>
                    <a:pt x="23" y="14"/>
                  </a:lnTo>
                  <a:lnTo>
                    <a:pt x="18" y="30"/>
                  </a:lnTo>
                  <a:lnTo>
                    <a:pt x="28" y="3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9" name="Freeform 722"/>
            <p:cNvSpPr>
              <a:spLocks noEditPoints="1"/>
            </p:cNvSpPr>
            <p:nvPr/>
          </p:nvSpPr>
          <p:spPr bwMode="auto">
            <a:xfrm>
              <a:off x="5208456" y="3361892"/>
              <a:ext cx="59593" cy="80531"/>
            </a:xfrm>
            <a:custGeom>
              <a:avLst/>
              <a:gdLst>
                <a:gd name="T0" fmla="*/ 0 w 55"/>
                <a:gd name="T1" fmla="*/ 0 h 74"/>
                <a:gd name="T2" fmla="*/ 27 w 55"/>
                <a:gd name="T3" fmla="*/ 0 h 74"/>
                <a:gd name="T4" fmla="*/ 46 w 55"/>
                <a:gd name="T5" fmla="*/ 7 h 74"/>
                <a:gd name="T6" fmla="*/ 51 w 55"/>
                <a:gd name="T7" fmla="*/ 19 h 74"/>
                <a:gd name="T8" fmla="*/ 51 w 55"/>
                <a:gd name="T9" fmla="*/ 19 h 74"/>
                <a:gd name="T10" fmla="*/ 41 w 55"/>
                <a:gd name="T11" fmla="*/ 35 h 74"/>
                <a:gd name="T12" fmla="*/ 55 w 55"/>
                <a:gd name="T13" fmla="*/ 53 h 74"/>
                <a:gd name="T14" fmla="*/ 55 w 55"/>
                <a:gd name="T15" fmla="*/ 54 h 74"/>
                <a:gd name="T16" fmla="*/ 28 w 55"/>
                <a:gd name="T17" fmla="*/ 74 h 74"/>
                <a:gd name="T18" fmla="*/ 0 w 55"/>
                <a:gd name="T19" fmla="*/ 74 h 74"/>
                <a:gd name="T20" fmla="*/ 0 w 55"/>
                <a:gd name="T21" fmla="*/ 0 h 74"/>
                <a:gd name="T22" fmla="*/ 36 w 55"/>
                <a:gd name="T23" fmla="*/ 22 h 74"/>
                <a:gd name="T24" fmla="*/ 26 w 55"/>
                <a:gd name="T25" fmla="*/ 14 h 74"/>
                <a:gd name="T26" fmla="*/ 15 w 55"/>
                <a:gd name="T27" fmla="*/ 14 h 74"/>
                <a:gd name="T28" fmla="*/ 15 w 55"/>
                <a:gd name="T29" fmla="*/ 30 h 74"/>
                <a:gd name="T30" fmla="*/ 25 w 55"/>
                <a:gd name="T31" fmla="*/ 30 h 74"/>
                <a:gd name="T32" fmla="*/ 36 w 55"/>
                <a:gd name="T33" fmla="*/ 22 h 74"/>
                <a:gd name="T34" fmla="*/ 28 w 55"/>
                <a:gd name="T35" fmla="*/ 43 h 74"/>
                <a:gd name="T36" fmla="*/ 15 w 55"/>
                <a:gd name="T37" fmla="*/ 43 h 74"/>
                <a:gd name="T38" fmla="*/ 15 w 55"/>
                <a:gd name="T39" fmla="*/ 60 h 74"/>
                <a:gd name="T40" fmla="*/ 28 w 55"/>
                <a:gd name="T41" fmla="*/ 60 h 74"/>
                <a:gd name="T42" fmla="*/ 40 w 55"/>
                <a:gd name="T43" fmla="*/ 52 h 74"/>
                <a:gd name="T44" fmla="*/ 40 w 55"/>
                <a:gd name="T45" fmla="*/ 52 h 74"/>
                <a:gd name="T46" fmla="*/ 28 w 55"/>
                <a:gd name="T47"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74">
                  <a:moveTo>
                    <a:pt x="0" y="0"/>
                  </a:moveTo>
                  <a:cubicBezTo>
                    <a:pt x="27" y="0"/>
                    <a:pt x="27" y="0"/>
                    <a:pt x="27" y="0"/>
                  </a:cubicBezTo>
                  <a:cubicBezTo>
                    <a:pt x="35" y="0"/>
                    <a:pt x="42" y="2"/>
                    <a:pt x="46" y="7"/>
                  </a:cubicBezTo>
                  <a:cubicBezTo>
                    <a:pt x="50" y="10"/>
                    <a:pt x="51" y="14"/>
                    <a:pt x="51" y="19"/>
                  </a:cubicBezTo>
                  <a:cubicBezTo>
                    <a:pt x="51" y="19"/>
                    <a:pt x="51" y="19"/>
                    <a:pt x="51" y="19"/>
                  </a:cubicBezTo>
                  <a:cubicBezTo>
                    <a:pt x="51" y="28"/>
                    <a:pt x="47" y="33"/>
                    <a:pt x="41" y="35"/>
                  </a:cubicBezTo>
                  <a:cubicBezTo>
                    <a:pt x="49" y="39"/>
                    <a:pt x="55" y="43"/>
                    <a:pt x="55" y="53"/>
                  </a:cubicBezTo>
                  <a:cubicBezTo>
                    <a:pt x="55" y="54"/>
                    <a:pt x="55" y="54"/>
                    <a:pt x="55" y="54"/>
                  </a:cubicBezTo>
                  <a:cubicBezTo>
                    <a:pt x="55" y="67"/>
                    <a:pt x="44" y="74"/>
                    <a:pt x="28" y="74"/>
                  </a:cubicBezTo>
                  <a:cubicBezTo>
                    <a:pt x="0" y="74"/>
                    <a:pt x="0" y="74"/>
                    <a:pt x="0" y="74"/>
                  </a:cubicBezTo>
                  <a:lnTo>
                    <a:pt x="0" y="0"/>
                  </a:lnTo>
                  <a:close/>
                  <a:moveTo>
                    <a:pt x="36" y="22"/>
                  </a:moveTo>
                  <a:cubicBezTo>
                    <a:pt x="36" y="16"/>
                    <a:pt x="33" y="14"/>
                    <a:pt x="26" y="14"/>
                  </a:cubicBezTo>
                  <a:cubicBezTo>
                    <a:pt x="15" y="14"/>
                    <a:pt x="15" y="14"/>
                    <a:pt x="15" y="14"/>
                  </a:cubicBezTo>
                  <a:cubicBezTo>
                    <a:pt x="15" y="30"/>
                    <a:pt x="15" y="30"/>
                    <a:pt x="15" y="30"/>
                  </a:cubicBezTo>
                  <a:cubicBezTo>
                    <a:pt x="25" y="30"/>
                    <a:pt x="25" y="30"/>
                    <a:pt x="25" y="30"/>
                  </a:cubicBezTo>
                  <a:cubicBezTo>
                    <a:pt x="32" y="30"/>
                    <a:pt x="36" y="28"/>
                    <a:pt x="36" y="22"/>
                  </a:cubicBezTo>
                  <a:close/>
                  <a:moveTo>
                    <a:pt x="28" y="43"/>
                  </a:moveTo>
                  <a:cubicBezTo>
                    <a:pt x="15" y="43"/>
                    <a:pt x="15" y="43"/>
                    <a:pt x="15" y="43"/>
                  </a:cubicBezTo>
                  <a:cubicBezTo>
                    <a:pt x="15" y="60"/>
                    <a:pt x="15" y="60"/>
                    <a:pt x="15" y="60"/>
                  </a:cubicBezTo>
                  <a:cubicBezTo>
                    <a:pt x="28" y="60"/>
                    <a:pt x="28" y="60"/>
                    <a:pt x="28" y="60"/>
                  </a:cubicBezTo>
                  <a:cubicBezTo>
                    <a:pt x="35" y="60"/>
                    <a:pt x="40" y="57"/>
                    <a:pt x="40" y="52"/>
                  </a:cubicBezTo>
                  <a:cubicBezTo>
                    <a:pt x="40" y="52"/>
                    <a:pt x="40" y="52"/>
                    <a:pt x="40" y="52"/>
                  </a:cubicBezTo>
                  <a:cubicBezTo>
                    <a:pt x="40" y="46"/>
                    <a:pt x="36" y="43"/>
                    <a:pt x="28" y="43"/>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0" name="Freeform 723"/>
            <p:cNvSpPr>
              <a:spLocks/>
            </p:cNvSpPr>
            <p:nvPr/>
          </p:nvSpPr>
          <p:spPr bwMode="auto">
            <a:xfrm>
              <a:off x="5276101" y="3361892"/>
              <a:ext cx="49929" cy="80531"/>
            </a:xfrm>
            <a:custGeom>
              <a:avLst/>
              <a:gdLst>
                <a:gd name="T0" fmla="*/ 0 w 31"/>
                <a:gd name="T1" fmla="*/ 0 h 50"/>
                <a:gd name="T2" fmla="*/ 10 w 31"/>
                <a:gd name="T3" fmla="*/ 0 h 50"/>
                <a:gd name="T4" fmla="*/ 10 w 31"/>
                <a:gd name="T5" fmla="*/ 41 h 50"/>
                <a:gd name="T6" fmla="*/ 31 w 31"/>
                <a:gd name="T7" fmla="*/ 41 h 50"/>
                <a:gd name="T8" fmla="*/ 31 w 31"/>
                <a:gd name="T9" fmla="*/ 50 h 50"/>
                <a:gd name="T10" fmla="*/ 0 w 31"/>
                <a:gd name="T11" fmla="*/ 50 h 50"/>
                <a:gd name="T12" fmla="*/ 0 w 31"/>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1" h="50">
                  <a:moveTo>
                    <a:pt x="0" y="0"/>
                  </a:moveTo>
                  <a:lnTo>
                    <a:pt x="10" y="0"/>
                  </a:lnTo>
                  <a:lnTo>
                    <a:pt x="10" y="41"/>
                  </a:lnTo>
                  <a:lnTo>
                    <a:pt x="31" y="41"/>
                  </a:lnTo>
                  <a:lnTo>
                    <a:pt x="31" y="50"/>
                  </a:lnTo>
                  <a:lnTo>
                    <a:pt x="0" y="50"/>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1" name="Freeform 724"/>
            <p:cNvSpPr>
              <a:spLocks/>
            </p:cNvSpPr>
            <p:nvPr/>
          </p:nvSpPr>
          <p:spPr bwMode="auto">
            <a:xfrm>
              <a:off x="5332473" y="3361892"/>
              <a:ext cx="51540" cy="80531"/>
            </a:xfrm>
            <a:custGeom>
              <a:avLst/>
              <a:gdLst>
                <a:gd name="T0" fmla="*/ 0 w 32"/>
                <a:gd name="T1" fmla="*/ 0 h 50"/>
                <a:gd name="T2" fmla="*/ 31 w 32"/>
                <a:gd name="T3" fmla="*/ 0 h 50"/>
                <a:gd name="T4" fmla="*/ 31 w 32"/>
                <a:gd name="T5" fmla="*/ 10 h 50"/>
                <a:gd name="T6" fmla="*/ 10 w 32"/>
                <a:gd name="T7" fmla="*/ 10 h 50"/>
                <a:gd name="T8" fmla="*/ 10 w 32"/>
                <a:gd name="T9" fmla="*/ 21 h 50"/>
                <a:gd name="T10" fmla="*/ 29 w 32"/>
                <a:gd name="T11" fmla="*/ 21 h 50"/>
                <a:gd name="T12" fmla="*/ 29 w 32"/>
                <a:gd name="T13" fmla="*/ 30 h 50"/>
                <a:gd name="T14" fmla="*/ 10 w 32"/>
                <a:gd name="T15" fmla="*/ 30 h 50"/>
                <a:gd name="T16" fmla="*/ 10 w 32"/>
                <a:gd name="T17" fmla="*/ 41 h 50"/>
                <a:gd name="T18" fmla="*/ 32 w 32"/>
                <a:gd name="T19" fmla="*/ 41 h 50"/>
                <a:gd name="T20" fmla="*/ 32 w 32"/>
                <a:gd name="T21" fmla="*/ 50 h 50"/>
                <a:gd name="T22" fmla="*/ 0 w 32"/>
                <a:gd name="T23" fmla="*/ 50 h 50"/>
                <a:gd name="T24" fmla="*/ 0 w 32"/>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0">
                  <a:moveTo>
                    <a:pt x="0" y="0"/>
                  </a:moveTo>
                  <a:lnTo>
                    <a:pt x="31" y="0"/>
                  </a:lnTo>
                  <a:lnTo>
                    <a:pt x="31" y="10"/>
                  </a:lnTo>
                  <a:lnTo>
                    <a:pt x="10" y="10"/>
                  </a:lnTo>
                  <a:lnTo>
                    <a:pt x="10" y="21"/>
                  </a:lnTo>
                  <a:lnTo>
                    <a:pt x="29" y="21"/>
                  </a:lnTo>
                  <a:lnTo>
                    <a:pt x="29" y="30"/>
                  </a:lnTo>
                  <a:lnTo>
                    <a:pt x="10" y="30"/>
                  </a:lnTo>
                  <a:lnTo>
                    <a:pt x="10" y="41"/>
                  </a:lnTo>
                  <a:lnTo>
                    <a:pt x="32" y="41"/>
                  </a:lnTo>
                  <a:lnTo>
                    <a:pt x="32" y="50"/>
                  </a:lnTo>
                  <a:lnTo>
                    <a:pt x="0" y="50"/>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2" name="Freeform 725"/>
            <p:cNvSpPr>
              <a:spLocks noEditPoints="1"/>
            </p:cNvSpPr>
            <p:nvPr/>
          </p:nvSpPr>
          <p:spPr bwMode="auto">
            <a:xfrm>
              <a:off x="4979748" y="3186335"/>
              <a:ext cx="132071" cy="128849"/>
            </a:xfrm>
            <a:custGeom>
              <a:avLst/>
              <a:gdLst>
                <a:gd name="T0" fmla="*/ 63 w 121"/>
                <a:gd name="T1" fmla="*/ 2 h 118"/>
                <a:gd name="T2" fmla="*/ 90 w 121"/>
                <a:gd name="T3" fmla="*/ 18 h 118"/>
                <a:gd name="T4" fmla="*/ 24 w 121"/>
                <a:gd name="T5" fmla="*/ 18 h 118"/>
                <a:gd name="T6" fmla="*/ 65 w 121"/>
                <a:gd name="T7" fmla="*/ 9 h 118"/>
                <a:gd name="T8" fmla="*/ 67 w 121"/>
                <a:gd name="T9" fmla="*/ 23 h 118"/>
                <a:gd name="T10" fmla="*/ 88 w 121"/>
                <a:gd name="T11" fmla="*/ 34 h 118"/>
                <a:gd name="T12" fmla="*/ 95 w 121"/>
                <a:gd name="T13" fmla="*/ 43 h 118"/>
                <a:gd name="T14" fmla="*/ 96 w 121"/>
                <a:gd name="T15" fmla="*/ 48 h 118"/>
                <a:gd name="T16" fmla="*/ 96 w 121"/>
                <a:gd name="T17" fmla="*/ 36 h 118"/>
                <a:gd name="T18" fmla="*/ 81 w 121"/>
                <a:gd name="T19" fmla="*/ 19 h 118"/>
                <a:gd name="T20" fmla="*/ 38 w 121"/>
                <a:gd name="T21" fmla="*/ 22 h 118"/>
                <a:gd name="T22" fmla="*/ 96 w 121"/>
                <a:gd name="T23" fmla="*/ 25 h 118"/>
                <a:gd name="T24" fmla="*/ 116 w 121"/>
                <a:gd name="T25" fmla="*/ 52 h 118"/>
                <a:gd name="T26" fmla="*/ 23 w 121"/>
                <a:gd name="T27" fmla="*/ 20 h 118"/>
                <a:gd name="T28" fmla="*/ 60 w 121"/>
                <a:gd name="T29" fmla="*/ 25 h 118"/>
                <a:gd name="T30" fmla="*/ 83 w 121"/>
                <a:gd name="T31" fmla="*/ 33 h 118"/>
                <a:gd name="T32" fmla="*/ 27 w 121"/>
                <a:gd name="T33" fmla="*/ 55 h 118"/>
                <a:gd name="T34" fmla="*/ 85 w 121"/>
                <a:gd name="T35" fmla="*/ 43 h 118"/>
                <a:gd name="T36" fmla="*/ 91 w 121"/>
                <a:gd name="T37" fmla="*/ 45 h 118"/>
                <a:gd name="T38" fmla="*/ 34 w 121"/>
                <a:gd name="T39" fmla="*/ 52 h 118"/>
                <a:gd name="T40" fmla="*/ 64 w 121"/>
                <a:gd name="T41" fmla="*/ 43 h 118"/>
                <a:gd name="T42" fmla="*/ 75 w 121"/>
                <a:gd name="T43" fmla="*/ 43 h 118"/>
                <a:gd name="T44" fmla="*/ 50 w 121"/>
                <a:gd name="T45" fmla="*/ 45 h 118"/>
                <a:gd name="T46" fmla="*/ 60 w 121"/>
                <a:gd name="T47" fmla="*/ 37 h 118"/>
                <a:gd name="T48" fmla="*/ 52 w 121"/>
                <a:gd name="T49" fmla="*/ 57 h 118"/>
                <a:gd name="T50" fmla="*/ 54 w 121"/>
                <a:gd name="T51" fmla="*/ 60 h 118"/>
                <a:gd name="T52" fmla="*/ 56 w 121"/>
                <a:gd name="T53" fmla="*/ 61 h 118"/>
                <a:gd name="T54" fmla="*/ 68 w 121"/>
                <a:gd name="T55" fmla="*/ 63 h 118"/>
                <a:gd name="T56" fmla="*/ 61 w 121"/>
                <a:gd name="T57" fmla="*/ 49 h 118"/>
                <a:gd name="T58" fmla="*/ 35 w 121"/>
                <a:gd name="T59" fmla="*/ 67 h 118"/>
                <a:gd name="T60" fmla="*/ 39 w 121"/>
                <a:gd name="T61" fmla="*/ 62 h 118"/>
                <a:gd name="T62" fmla="*/ 38 w 121"/>
                <a:gd name="T63" fmla="*/ 61 h 118"/>
                <a:gd name="T64" fmla="*/ 90 w 121"/>
                <a:gd name="T65" fmla="*/ 59 h 118"/>
                <a:gd name="T66" fmla="*/ 99 w 121"/>
                <a:gd name="T67" fmla="*/ 85 h 118"/>
                <a:gd name="T68" fmla="*/ 96 w 121"/>
                <a:gd name="T69" fmla="*/ 64 h 118"/>
                <a:gd name="T70" fmla="*/ 93 w 121"/>
                <a:gd name="T71" fmla="*/ 83 h 118"/>
                <a:gd name="T72" fmla="*/ 32 w 121"/>
                <a:gd name="T73" fmla="*/ 63 h 118"/>
                <a:gd name="T74" fmla="*/ 28 w 121"/>
                <a:gd name="T75" fmla="*/ 89 h 118"/>
                <a:gd name="T76" fmla="*/ 16 w 121"/>
                <a:gd name="T77" fmla="*/ 78 h 118"/>
                <a:gd name="T78" fmla="*/ 15 w 121"/>
                <a:gd name="T79" fmla="*/ 69 h 118"/>
                <a:gd name="T80" fmla="*/ 27 w 121"/>
                <a:gd name="T81" fmla="*/ 59 h 118"/>
                <a:gd name="T82" fmla="*/ 28 w 121"/>
                <a:gd name="T83" fmla="*/ 63 h 118"/>
                <a:gd name="T84" fmla="*/ 47 w 121"/>
                <a:gd name="T85" fmla="*/ 66 h 118"/>
                <a:gd name="T86" fmla="*/ 52 w 121"/>
                <a:gd name="T87" fmla="*/ 65 h 118"/>
                <a:gd name="T88" fmla="*/ 90 w 121"/>
                <a:gd name="T89" fmla="*/ 67 h 118"/>
                <a:gd name="T90" fmla="*/ 79 w 121"/>
                <a:gd name="T91" fmla="*/ 72 h 118"/>
                <a:gd name="T92" fmla="*/ 74 w 121"/>
                <a:gd name="T93" fmla="*/ 77 h 118"/>
                <a:gd name="T94" fmla="*/ 90 w 121"/>
                <a:gd name="T95" fmla="*/ 67 h 118"/>
                <a:gd name="T96" fmla="*/ 61 w 121"/>
                <a:gd name="T97" fmla="*/ 70 h 118"/>
                <a:gd name="T98" fmla="*/ 72 w 121"/>
                <a:gd name="T99" fmla="*/ 75 h 118"/>
                <a:gd name="T100" fmla="*/ 63 w 121"/>
                <a:gd name="T101" fmla="*/ 76 h 118"/>
                <a:gd name="T102" fmla="*/ 74 w 121"/>
                <a:gd name="T103" fmla="*/ 74 h 118"/>
                <a:gd name="T104" fmla="*/ 50 w 121"/>
                <a:gd name="T105" fmla="*/ 78 h 118"/>
                <a:gd name="T106" fmla="*/ 86 w 121"/>
                <a:gd name="T107" fmla="*/ 93 h 118"/>
                <a:gd name="T108" fmla="*/ 41 w 121"/>
                <a:gd name="T109" fmla="*/ 85 h 118"/>
                <a:gd name="T110" fmla="*/ 61 w 121"/>
                <a:gd name="T111" fmla="*/ 101 h 118"/>
                <a:gd name="T112" fmla="*/ 81 w 121"/>
                <a:gd name="T113" fmla="*/ 102 h 118"/>
                <a:gd name="T114" fmla="*/ 30 w 121"/>
                <a:gd name="T115" fmla="*/ 91 h 118"/>
                <a:gd name="T116" fmla="*/ 30 w 121"/>
                <a:gd name="T117" fmla="*/ 91 h 118"/>
                <a:gd name="T118" fmla="*/ 63 w 121"/>
                <a:gd name="T1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 h="118">
                  <a:moveTo>
                    <a:pt x="114" y="32"/>
                  </a:moveTo>
                  <a:cubicBezTo>
                    <a:pt x="120" y="44"/>
                    <a:pt x="121" y="60"/>
                    <a:pt x="117" y="73"/>
                  </a:cubicBezTo>
                  <a:cubicBezTo>
                    <a:pt x="114" y="88"/>
                    <a:pt x="101" y="103"/>
                    <a:pt x="86" y="110"/>
                  </a:cubicBezTo>
                  <a:cubicBezTo>
                    <a:pt x="69" y="118"/>
                    <a:pt x="45" y="116"/>
                    <a:pt x="30" y="105"/>
                  </a:cubicBezTo>
                  <a:cubicBezTo>
                    <a:pt x="9" y="91"/>
                    <a:pt x="0" y="66"/>
                    <a:pt x="7" y="42"/>
                  </a:cubicBezTo>
                  <a:cubicBezTo>
                    <a:pt x="10" y="27"/>
                    <a:pt x="22" y="13"/>
                    <a:pt x="36" y="6"/>
                  </a:cubicBezTo>
                  <a:cubicBezTo>
                    <a:pt x="44" y="2"/>
                    <a:pt x="53" y="0"/>
                    <a:pt x="62" y="0"/>
                  </a:cubicBezTo>
                  <a:cubicBezTo>
                    <a:pt x="84" y="0"/>
                    <a:pt x="104" y="12"/>
                    <a:pt x="114" y="32"/>
                  </a:cubicBezTo>
                  <a:moveTo>
                    <a:pt x="63" y="2"/>
                  </a:moveTo>
                  <a:cubicBezTo>
                    <a:pt x="64" y="5"/>
                    <a:pt x="64" y="8"/>
                    <a:pt x="63" y="10"/>
                  </a:cubicBezTo>
                  <a:cubicBezTo>
                    <a:pt x="63" y="10"/>
                    <a:pt x="63" y="10"/>
                    <a:pt x="64" y="10"/>
                  </a:cubicBezTo>
                  <a:cubicBezTo>
                    <a:pt x="64" y="9"/>
                    <a:pt x="64" y="10"/>
                    <a:pt x="65" y="10"/>
                  </a:cubicBezTo>
                  <a:cubicBezTo>
                    <a:pt x="65" y="10"/>
                    <a:pt x="65" y="11"/>
                    <a:pt x="64" y="11"/>
                  </a:cubicBezTo>
                  <a:cubicBezTo>
                    <a:pt x="65" y="11"/>
                    <a:pt x="65" y="11"/>
                    <a:pt x="65" y="11"/>
                  </a:cubicBezTo>
                  <a:cubicBezTo>
                    <a:pt x="72" y="12"/>
                    <a:pt x="78" y="14"/>
                    <a:pt x="83" y="17"/>
                  </a:cubicBezTo>
                  <a:cubicBezTo>
                    <a:pt x="83" y="16"/>
                    <a:pt x="83" y="16"/>
                    <a:pt x="83" y="16"/>
                  </a:cubicBezTo>
                  <a:cubicBezTo>
                    <a:pt x="84" y="16"/>
                    <a:pt x="86" y="15"/>
                    <a:pt x="87" y="16"/>
                  </a:cubicBezTo>
                  <a:cubicBezTo>
                    <a:pt x="88" y="16"/>
                    <a:pt x="89" y="17"/>
                    <a:pt x="90" y="18"/>
                  </a:cubicBezTo>
                  <a:cubicBezTo>
                    <a:pt x="91" y="18"/>
                    <a:pt x="93" y="20"/>
                    <a:pt x="93" y="21"/>
                  </a:cubicBezTo>
                  <a:cubicBezTo>
                    <a:pt x="93" y="22"/>
                    <a:pt x="94" y="22"/>
                    <a:pt x="94" y="23"/>
                  </a:cubicBezTo>
                  <a:cubicBezTo>
                    <a:pt x="95" y="21"/>
                    <a:pt x="97" y="20"/>
                    <a:pt x="98" y="18"/>
                  </a:cubicBezTo>
                  <a:cubicBezTo>
                    <a:pt x="99" y="17"/>
                    <a:pt x="99" y="17"/>
                    <a:pt x="99" y="17"/>
                  </a:cubicBezTo>
                  <a:cubicBezTo>
                    <a:pt x="91" y="9"/>
                    <a:pt x="80" y="5"/>
                    <a:pt x="69" y="3"/>
                  </a:cubicBezTo>
                  <a:cubicBezTo>
                    <a:pt x="67" y="3"/>
                    <a:pt x="65" y="3"/>
                    <a:pt x="63" y="2"/>
                  </a:cubicBezTo>
                  <a:moveTo>
                    <a:pt x="60" y="3"/>
                  </a:moveTo>
                  <a:cubicBezTo>
                    <a:pt x="49" y="3"/>
                    <a:pt x="38" y="7"/>
                    <a:pt x="29" y="14"/>
                  </a:cubicBezTo>
                  <a:cubicBezTo>
                    <a:pt x="28" y="15"/>
                    <a:pt x="26" y="17"/>
                    <a:pt x="24" y="18"/>
                  </a:cubicBezTo>
                  <a:cubicBezTo>
                    <a:pt x="24" y="18"/>
                    <a:pt x="24" y="18"/>
                    <a:pt x="24" y="18"/>
                  </a:cubicBezTo>
                  <a:cubicBezTo>
                    <a:pt x="27" y="19"/>
                    <a:pt x="29" y="22"/>
                    <a:pt x="31" y="24"/>
                  </a:cubicBezTo>
                  <a:cubicBezTo>
                    <a:pt x="31" y="23"/>
                    <a:pt x="31" y="23"/>
                    <a:pt x="31" y="23"/>
                  </a:cubicBezTo>
                  <a:cubicBezTo>
                    <a:pt x="39" y="16"/>
                    <a:pt x="49" y="12"/>
                    <a:pt x="60" y="11"/>
                  </a:cubicBezTo>
                  <a:cubicBezTo>
                    <a:pt x="60" y="10"/>
                    <a:pt x="60" y="10"/>
                    <a:pt x="60" y="10"/>
                  </a:cubicBezTo>
                  <a:cubicBezTo>
                    <a:pt x="60" y="3"/>
                    <a:pt x="60" y="3"/>
                    <a:pt x="60" y="3"/>
                  </a:cubicBezTo>
                  <a:close/>
                  <a:moveTo>
                    <a:pt x="70" y="7"/>
                  </a:moveTo>
                  <a:cubicBezTo>
                    <a:pt x="66" y="9"/>
                    <a:pt x="66" y="9"/>
                    <a:pt x="66" y="9"/>
                  </a:cubicBezTo>
                  <a:cubicBezTo>
                    <a:pt x="65" y="9"/>
                    <a:pt x="65" y="8"/>
                    <a:pt x="65" y="9"/>
                  </a:cubicBezTo>
                  <a:cubicBezTo>
                    <a:pt x="64" y="9"/>
                    <a:pt x="65" y="9"/>
                    <a:pt x="65" y="9"/>
                  </a:cubicBezTo>
                  <a:cubicBezTo>
                    <a:pt x="66" y="11"/>
                    <a:pt x="69" y="10"/>
                    <a:pt x="71" y="10"/>
                  </a:cubicBezTo>
                  <a:cubicBezTo>
                    <a:pt x="72" y="10"/>
                    <a:pt x="73" y="10"/>
                    <a:pt x="74" y="9"/>
                  </a:cubicBezTo>
                  <a:cubicBezTo>
                    <a:pt x="74" y="9"/>
                    <a:pt x="74" y="9"/>
                    <a:pt x="74" y="9"/>
                  </a:cubicBezTo>
                  <a:cubicBezTo>
                    <a:pt x="73" y="7"/>
                    <a:pt x="72" y="7"/>
                    <a:pt x="70" y="7"/>
                  </a:cubicBezTo>
                  <a:moveTo>
                    <a:pt x="63" y="14"/>
                  </a:moveTo>
                  <a:cubicBezTo>
                    <a:pt x="64" y="15"/>
                    <a:pt x="64" y="15"/>
                    <a:pt x="64" y="15"/>
                  </a:cubicBezTo>
                  <a:cubicBezTo>
                    <a:pt x="63" y="17"/>
                    <a:pt x="64" y="20"/>
                    <a:pt x="63" y="23"/>
                  </a:cubicBezTo>
                  <a:cubicBezTo>
                    <a:pt x="64" y="22"/>
                    <a:pt x="66" y="23"/>
                    <a:pt x="67" y="23"/>
                  </a:cubicBezTo>
                  <a:cubicBezTo>
                    <a:pt x="72" y="24"/>
                    <a:pt x="78" y="25"/>
                    <a:pt x="82" y="29"/>
                  </a:cubicBezTo>
                  <a:cubicBezTo>
                    <a:pt x="82" y="28"/>
                    <a:pt x="81" y="28"/>
                    <a:pt x="81" y="27"/>
                  </a:cubicBezTo>
                  <a:cubicBezTo>
                    <a:pt x="81" y="27"/>
                    <a:pt x="81" y="27"/>
                    <a:pt x="81" y="27"/>
                  </a:cubicBezTo>
                  <a:cubicBezTo>
                    <a:pt x="81" y="26"/>
                    <a:pt x="80" y="25"/>
                    <a:pt x="80" y="25"/>
                  </a:cubicBezTo>
                  <a:cubicBezTo>
                    <a:pt x="80" y="24"/>
                    <a:pt x="80" y="24"/>
                    <a:pt x="81" y="24"/>
                  </a:cubicBezTo>
                  <a:cubicBezTo>
                    <a:pt x="82" y="25"/>
                    <a:pt x="82" y="26"/>
                    <a:pt x="83" y="27"/>
                  </a:cubicBezTo>
                  <a:cubicBezTo>
                    <a:pt x="84" y="27"/>
                    <a:pt x="84" y="27"/>
                    <a:pt x="85" y="28"/>
                  </a:cubicBezTo>
                  <a:cubicBezTo>
                    <a:pt x="86" y="28"/>
                    <a:pt x="85" y="29"/>
                    <a:pt x="86" y="30"/>
                  </a:cubicBezTo>
                  <a:cubicBezTo>
                    <a:pt x="86" y="32"/>
                    <a:pt x="88" y="33"/>
                    <a:pt x="88" y="34"/>
                  </a:cubicBezTo>
                  <a:cubicBezTo>
                    <a:pt x="88" y="35"/>
                    <a:pt x="88" y="34"/>
                    <a:pt x="89" y="34"/>
                  </a:cubicBezTo>
                  <a:cubicBezTo>
                    <a:pt x="90" y="37"/>
                    <a:pt x="90" y="37"/>
                    <a:pt x="90" y="37"/>
                  </a:cubicBezTo>
                  <a:cubicBezTo>
                    <a:pt x="90" y="37"/>
                    <a:pt x="90" y="37"/>
                    <a:pt x="91" y="38"/>
                  </a:cubicBezTo>
                  <a:cubicBezTo>
                    <a:pt x="91" y="38"/>
                    <a:pt x="92" y="37"/>
                    <a:pt x="92" y="37"/>
                  </a:cubicBezTo>
                  <a:cubicBezTo>
                    <a:pt x="94" y="38"/>
                    <a:pt x="92" y="39"/>
                    <a:pt x="92" y="39"/>
                  </a:cubicBezTo>
                  <a:cubicBezTo>
                    <a:pt x="93" y="39"/>
                    <a:pt x="93" y="39"/>
                    <a:pt x="94" y="39"/>
                  </a:cubicBezTo>
                  <a:cubicBezTo>
                    <a:pt x="94" y="40"/>
                    <a:pt x="93" y="40"/>
                    <a:pt x="93" y="41"/>
                  </a:cubicBezTo>
                  <a:cubicBezTo>
                    <a:pt x="93" y="41"/>
                    <a:pt x="93" y="41"/>
                    <a:pt x="94" y="41"/>
                  </a:cubicBezTo>
                  <a:cubicBezTo>
                    <a:pt x="94" y="41"/>
                    <a:pt x="95" y="42"/>
                    <a:pt x="95" y="43"/>
                  </a:cubicBezTo>
                  <a:cubicBezTo>
                    <a:pt x="96" y="44"/>
                    <a:pt x="94" y="46"/>
                    <a:pt x="95" y="47"/>
                  </a:cubicBezTo>
                  <a:cubicBezTo>
                    <a:pt x="95" y="48"/>
                    <a:pt x="95" y="49"/>
                    <a:pt x="94" y="50"/>
                  </a:cubicBezTo>
                  <a:cubicBezTo>
                    <a:pt x="94" y="51"/>
                    <a:pt x="93" y="52"/>
                    <a:pt x="93" y="53"/>
                  </a:cubicBezTo>
                  <a:cubicBezTo>
                    <a:pt x="91" y="53"/>
                    <a:pt x="91" y="53"/>
                    <a:pt x="91" y="53"/>
                  </a:cubicBezTo>
                  <a:cubicBezTo>
                    <a:pt x="90" y="54"/>
                    <a:pt x="92" y="55"/>
                    <a:pt x="91" y="56"/>
                  </a:cubicBezTo>
                  <a:cubicBezTo>
                    <a:pt x="94" y="56"/>
                    <a:pt x="94" y="56"/>
                    <a:pt x="94" y="56"/>
                  </a:cubicBezTo>
                  <a:cubicBezTo>
                    <a:pt x="94" y="55"/>
                    <a:pt x="94" y="55"/>
                    <a:pt x="94" y="55"/>
                  </a:cubicBezTo>
                  <a:cubicBezTo>
                    <a:pt x="93" y="54"/>
                    <a:pt x="94" y="52"/>
                    <a:pt x="94" y="51"/>
                  </a:cubicBezTo>
                  <a:cubicBezTo>
                    <a:pt x="95" y="50"/>
                    <a:pt x="95" y="49"/>
                    <a:pt x="96" y="48"/>
                  </a:cubicBezTo>
                  <a:cubicBezTo>
                    <a:pt x="96" y="48"/>
                    <a:pt x="96" y="48"/>
                    <a:pt x="97" y="48"/>
                  </a:cubicBezTo>
                  <a:cubicBezTo>
                    <a:pt x="97" y="49"/>
                    <a:pt x="97" y="50"/>
                    <a:pt x="96" y="51"/>
                  </a:cubicBezTo>
                  <a:cubicBezTo>
                    <a:pt x="97" y="52"/>
                    <a:pt x="97" y="54"/>
                    <a:pt x="97" y="56"/>
                  </a:cubicBezTo>
                  <a:cubicBezTo>
                    <a:pt x="100" y="56"/>
                    <a:pt x="103" y="55"/>
                    <a:pt x="105" y="55"/>
                  </a:cubicBezTo>
                  <a:cubicBezTo>
                    <a:pt x="105" y="55"/>
                    <a:pt x="105" y="55"/>
                    <a:pt x="105" y="55"/>
                  </a:cubicBezTo>
                  <a:cubicBezTo>
                    <a:pt x="105" y="50"/>
                    <a:pt x="104" y="45"/>
                    <a:pt x="101" y="40"/>
                  </a:cubicBezTo>
                  <a:cubicBezTo>
                    <a:pt x="101" y="40"/>
                    <a:pt x="100" y="41"/>
                    <a:pt x="100" y="40"/>
                  </a:cubicBezTo>
                  <a:cubicBezTo>
                    <a:pt x="99" y="40"/>
                    <a:pt x="99" y="40"/>
                    <a:pt x="99" y="40"/>
                  </a:cubicBezTo>
                  <a:cubicBezTo>
                    <a:pt x="98" y="39"/>
                    <a:pt x="97" y="37"/>
                    <a:pt x="96" y="36"/>
                  </a:cubicBezTo>
                  <a:cubicBezTo>
                    <a:pt x="95" y="37"/>
                    <a:pt x="94" y="35"/>
                    <a:pt x="93" y="35"/>
                  </a:cubicBezTo>
                  <a:cubicBezTo>
                    <a:pt x="92" y="34"/>
                    <a:pt x="92" y="32"/>
                    <a:pt x="91" y="33"/>
                  </a:cubicBezTo>
                  <a:cubicBezTo>
                    <a:pt x="90" y="32"/>
                    <a:pt x="89" y="32"/>
                    <a:pt x="89" y="31"/>
                  </a:cubicBezTo>
                  <a:cubicBezTo>
                    <a:pt x="89" y="29"/>
                    <a:pt x="89" y="28"/>
                    <a:pt x="87" y="27"/>
                  </a:cubicBezTo>
                  <a:cubicBezTo>
                    <a:pt x="86" y="26"/>
                    <a:pt x="86" y="28"/>
                    <a:pt x="85" y="28"/>
                  </a:cubicBezTo>
                  <a:cubicBezTo>
                    <a:pt x="84" y="27"/>
                    <a:pt x="84" y="27"/>
                    <a:pt x="84" y="26"/>
                  </a:cubicBezTo>
                  <a:cubicBezTo>
                    <a:pt x="84" y="26"/>
                    <a:pt x="84" y="25"/>
                    <a:pt x="84" y="25"/>
                  </a:cubicBezTo>
                  <a:cubicBezTo>
                    <a:pt x="85" y="23"/>
                    <a:pt x="82" y="23"/>
                    <a:pt x="83" y="21"/>
                  </a:cubicBezTo>
                  <a:cubicBezTo>
                    <a:pt x="82" y="20"/>
                    <a:pt x="81" y="20"/>
                    <a:pt x="81" y="19"/>
                  </a:cubicBezTo>
                  <a:cubicBezTo>
                    <a:pt x="76" y="17"/>
                    <a:pt x="72" y="15"/>
                    <a:pt x="67" y="15"/>
                  </a:cubicBezTo>
                  <a:cubicBezTo>
                    <a:pt x="65" y="14"/>
                    <a:pt x="64" y="15"/>
                    <a:pt x="63" y="14"/>
                  </a:cubicBezTo>
                  <a:moveTo>
                    <a:pt x="89" y="14"/>
                  </a:moveTo>
                  <a:cubicBezTo>
                    <a:pt x="89" y="15"/>
                    <a:pt x="88" y="14"/>
                    <a:pt x="87" y="14"/>
                  </a:cubicBezTo>
                  <a:cubicBezTo>
                    <a:pt x="87" y="15"/>
                    <a:pt x="88" y="15"/>
                    <a:pt x="88" y="15"/>
                  </a:cubicBezTo>
                  <a:cubicBezTo>
                    <a:pt x="89" y="16"/>
                    <a:pt x="89" y="17"/>
                    <a:pt x="91" y="17"/>
                  </a:cubicBezTo>
                  <a:cubicBezTo>
                    <a:pt x="91" y="16"/>
                    <a:pt x="90" y="16"/>
                    <a:pt x="90" y="15"/>
                  </a:cubicBezTo>
                  <a:cubicBezTo>
                    <a:pt x="90" y="15"/>
                    <a:pt x="90" y="14"/>
                    <a:pt x="89" y="14"/>
                  </a:cubicBezTo>
                  <a:moveTo>
                    <a:pt x="38" y="22"/>
                  </a:moveTo>
                  <a:cubicBezTo>
                    <a:pt x="36" y="23"/>
                    <a:pt x="34" y="25"/>
                    <a:pt x="33" y="26"/>
                  </a:cubicBezTo>
                  <a:cubicBezTo>
                    <a:pt x="35" y="27"/>
                    <a:pt x="36" y="29"/>
                    <a:pt x="38" y="31"/>
                  </a:cubicBezTo>
                  <a:cubicBezTo>
                    <a:pt x="39" y="32"/>
                    <a:pt x="39" y="32"/>
                    <a:pt x="39" y="32"/>
                  </a:cubicBezTo>
                  <a:cubicBezTo>
                    <a:pt x="43" y="27"/>
                    <a:pt x="49" y="24"/>
                    <a:pt x="56" y="23"/>
                  </a:cubicBezTo>
                  <a:cubicBezTo>
                    <a:pt x="57" y="23"/>
                    <a:pt x="59" y="22"/>
                    <a:pt x="60" y="23"/>
                  </a:cubicBezTo>
                  <a:cubicBezTo>
                    <a:pt x="60" y="20"/>
                    <a:pt x="60" y="17"/>
                    <a:pt x="60" y="14"/>
                  </a:cubicBezTo>
                  <a:cubicBezTo>
                    <a:pt x="52" y="15"/>
                    <a:pt x="44" y="17"/>
                    <a:pt x="38" y="22"/>
                  </a:cubicBezTo>
                  <a:moveTo>
                    <a:pt x="101" y="19"/>
                  </a:moveTo>
                  <a:cubicBezTo>
                    <a:pt x="100" y="21"/>
                    <a:pt x="98" y="23"/>
                    <a:pt x="96" y="25"/>
                  </a:cubicBezTo>
                  <a:cubicBezTo>
                    <a:pt x="95" y="26"/>
                    <a:pt x="95" y="26"/>
                    <a:pt x="95" y="26"/>
                  </a:cubicBezTo>
                  <a:cubicBezTo>
                    <a:pt x="95" y="26"/>
                    <a:pt x="95" y="26"/>
                    <a:pt x="96" y="27"/>
                  </a:cubicBezTo>
                  <a:cubicBezTo>
                    <a:pt x="98" y="28"/>
                    <a:pt x="98" y="30"/>
                    <a:pt x="100" y="31"/>
                  </a:cubicBezTo>
                  <a:cubicBezTo>
                    <a:pt x="101" y="34"/>
                    <a:pt x="104" y="35"/>
                    <a:pt x="104" y="38"/>
                  </a:cubicBezTo>
                  <a:cubicBezTo>
                    <a:pt x="106" y="43"/>
                    <a:pt x="108" y="49"/>
                    <a:pt x="108" y="55"/>
                  </a:cubicBezTo>
                  <a:cubicBezTo>
                    <a:pt x="108" y="56"/>
                    <a:pt x="108" y="56"/>
                    <a:pt x="108" y="56"/>
                  </a:cubicBezTo>
                  <a:cubicBezTo>
                    <a:pt x="108" y="56"/>
                    <a:pt x="108" y="56"/>
                    <a:pt x="109" y="56"/>
                  </a:cubicBezTo>
                  <a:cubicBezTo>
                    <a:pt x="117" y="55"/>
                    <a:pt x="117" y="55"/>
                    <a:pt x="117" y="55"/>
                  </a:cubicBezTo>
                  <a:cubicBezTo>
                    <a:pt x="116" y="55"/>
                    <a:pt x="117" y="53"/>
                    <a:pt x="116" y="52"/>
                  </a:cubicBezTo>
                  <a:cubicBezTo>
                    <a:pt x="115" y="40"/>
                    <a:pt x="110" y="29"/>
                    <a:pt x="101" y="19"/>
                  </a:cubicBezTo>
                  <a:moveTo>
                    <a:pt x="23" y="19"/>
                  </a:moveTo>
                  <a:cubicBezTo>
                    <a:pt x="15" y="29"/>
                    <a:pt x="9" y="39"/>
                    <a:pt x="8" y="51"/>
                  </a:cubicBezTo>
                  <a:cubicBezTo>
                    <a:pt x="8" y="52"/>
                    <a:pt x="8" y="54"/>
                    <a:pt x="8" y="56"/>
                  </a:cubicBezTo>
                  <a:cubicBezTo>
                    <a:pt x="10" y="56"/>
                    <a:pt x="14" y="56"/>
                    <a:pt x="16" y="56"/>
                  </a:cubicBezTo>
                  <a:cubicBezTo>
                    <a:pt x="16" y="55"/>
                    <a:pt x="16" y="55"/>
                    <a:pt x="16" y="55"/>
                  </a:cubicBezTo>
                  <a:cubicBezTo>
                    <a:pt x="17" y="46"/>
                    <a:pt x="20" y="38"/>
                    <a:pt x="25" y="30"/>
                  </a:cubicBezTo>
                  <a:cubicBezTo>
                    <a:pt x="26" y="29"/>
                    <a:pt x="27" y="27"/>
                    <a:pt x="29" y="26"/>
                  </a:cubicBezTo>
                  <a:cubicBezTo>
                    <a:pt x="27" y="24"/>
                    <a:pt x="25" y="22"/>
                    <a:pt x="23" y="20"/>
                  </a:cubicBezTo>
                  <a:lnTo>
                    <a:pt x="23" y="19"/>
                  </a:lnTo>
                  <a:close/>
                  <a:moveTo>
                    <a:pt x="60" y="25"/>
                  </a:moveTo>
                  <a:cubicBezTo>
                    <a:pt x="60" y="26"/>
                    <a:pt x="60" y="26"/>
                    <a:pt x="60" y="26"/>
                  </a:cubicBezTo>
                  <a:cubicBezTo>
                    <a:pt x="53" y="26"/>
                    <a:pt x="46" y="29"/>
                    <a:pt x="41" y="34"/>
                  </a:cubicBezTo>
                  <a:cubicBezTo>
                    <a:pt x="43" y="35"/>
                    <a:pt x="45" y="38"/>
                    <a:pt x="47" y="39"/>
                  </a:cubicBezTo>
                  <a:cubicBezTo>
                    <a:pt x="47" y="39"/>
                    <a:pt x="47" y="39"/>
                    <a:pt x="47" y="39"/>
                  </a:cubicBezTo>
                  <a:cubicBezTo>
                    <a:pt x="50" y="37"/>
                    <a:pt x="53" y="35"/>
                    <a:pt x="56" y="34"/>
                  </a:cubicBezTo>
                  <a:cubicBezTo>
                    <a:pt x="57" y="34"/>
                    <a:pt x="59" y="34"/>
                    <a:pt x="60" y="34"/>
                  </a:cubicBezTo>
                  <a:cubicBezTo>
                    <a:pt x="60" y="31"/>
                    <a:pt x="60" y="28"/>
                    <a:pt x="60" y="25"/>
                  </a:cubicBezTo>
                  <a:moveTo>
                    <a:pt x="63" y="25"/>
                  </a:moveTo>
                  <a:cubicBezTo>
                    <a:pt x="64" y="26"/>
                    <a:pt x="64" y="26"/>
                    <a:pt x="64" y="26"/>
                  </a:cubicBezTo>
                  <a:cubicBezTo>
                    <a:pt x="64" y="34"/>
                    <a:pt x="64" y="34"/>
                    <a:pt x="64" y="34"/>
                  </a:cubicBezTo>
                  <a:cubicBezTo>
                    <a:pt x="64" y="34"/>
                    <a:pt x="64" y="34"/>
                    <a:pt x="64" y="34"/>
                  </a:cubicBezTo>
                  <a:cubicBezTo>
                    <a:pt x="69" y="34"/>
                    <a:pt x="73" y="36"/>
                    <a:pt x="77" y="39"/>
                  </a:cubicBezTo>
                  <a:cubicBezTo>
                    <a:pt x="77" y="40"/>
                    <a:pt x="77" y="40"/>
                    <a:pt x="77" y="40"/>
                  </a:cubicBezTo>
                  <a:cubicBezTo>
                    <a:pt x="79" y="38"/>
                    <a:pt x="81" y="36"/>
                    <a:pt x="82" y="34"/>
                  </a:cubicBezTo>
                  <a:cubicBezTo>
                    <a:pt x="83" y="34"/>
                    <a:pt x="83" y="34"/>
                    <a:pt x="83" y="34"/>
                  </a:cubicBezTo>
                  <a:cubicBezTo>
                    <a:pt x="83" y="33"/>
                    <a:pt x="83" y="33"/>
                    <a:pt x="83" y="33"/>
                  </a:cubicBezTo>
                  <a:cubicBezTo>
                    <a:pt x="80" y="31"/>
                    <a:pt x="76" y="29"/>
                    <a:pt x="73" y="27"/>
                  </a:cubicBezTo>
                  <a:cubicBezTo>
                    <a:pt x="70" y="26"/>
                    <a:pt x="66" y="26"/>
                    <a:pt x="63" y="25"/>
                  </a:cubicBezTo>
                  <a:moveTo>
                    <a:pt x="30" y="28"/>
                  </a:moveTo>
                  <a:cubicBezTo>
                    <a:pt x="30" y="28"/>
                    <a:pt x="30" y="28"/>
                    <a:pt x="30" y="28"/>
                  </a:cubicBezTo>
                  <a:cubicBezTo>
                    <a:pt x="27" y="32"/>
                    <a:pt x="27" y="32"/>
                    <a:pt x="27" y="32"/>
                  </a:cubicBezTo>
                  <a:cubicBezTo>
                    <a:pt x="22" y="39"/>
                    <a:pt x="20" y="47"/>
                    <a:pt x="19" y="56"/>
                  </a:cubicBezTo>
                  <a:cubicBezTo>
                    <a:pt x="27" y="56"/>
                    <a:pt x="27" y="56"/>
                    <a:pt x="27" y="56"/>
                  </a:cubicBezTo>
                  <a:cubicBezTo>
                    <a:pt x="28" y="56"/>
                    <a:pt x="28" y="56"/>
                    <a:pt x="28" y="56"/>
                  </a:cubicBezTo>
                  <a:cubicBezTo>
                    <a:pt x="27" y="56"/>
                    <a:pt x="27" y="55"/>
                    <a:pt x="27" y="55"/>
                  </a:cubicBezTo>
                  <a:cubicBezTo>
                    <a:pt x="28" y="47"/>
                    <a:pt x="31" y="40"/>
                    <a:pt x="37" y="34"/>
                  </a:cubicBezTo>
                  <a:cubicBezTo>
                    <a:pt x="34" y="32"/>
                    <a:pt x="32" y="30"/>
                    <a:pt x="30" y="28"/>
                  </a:cubicBezTo>
                  <a:moveTo>
                    <a:pt x="85" y="36"/>
                  </a:moveTo>
                  <a:cubicBezTo>
                    <a:pt x="85" y="36"/>
                    <a:pt x="85" y="36"/>
                    <a:pt x="85" y="36"/>
                  </a:cubicBezTo>
                  <a:cubicBezTo>
                    <a:pt x="82" y="39"/>
                    <a:pt x="80" y="41"/>
                    <a:pt x="77" y="44"/>
                  </a:cubicBezTo>
                  <a:cubicBezTo>
                    <a:pt x="77" y="45"/>
                    <a:pt x="77" y="45"/>
                    <a:pt x="78" y="45"/>
                  </a:cubicBezTo>
                  <a:cubicBezTo>
                    <a:pt x="78" y="44"/>
                    <a:pt x="78" y="44"/>
                    <a:pt x="78" y="43"/>
                  </a:cubicBezTo>
                  <a:cubicBezTo>
                    <a:pt x="79" y="42"/>
                    <a:pt x="80" y="43"/>
                    <a:pt x="81" y="43"/>
                  </a:cubicBezTo>
                  <a:cubicBezTo>
                    <a:pt x="82" y="43"/>
                    <a:pt x="84" y="43"/>
                    <a:pt x="85" y="43"/>
                  </a:cubicBezTo>
                  <a:cubicBezTo>
                    <a:pt x="86" y="44"/>
                    <a:pt x="86" y="45"/>
                    <a:pt x="87" y="46"/>
                  </a:cubicBezTo>
                  <a:cubicBezTo>
                    <a:pt x="87" y="46"/>
                    <a:pt x="87" y="46"/>
                    <a:pt x="87" y="47"/>
                  </a:cubicBezTo>
                  <a:cubicBezTo>
                    <a:pt x="87" y="49"/>
                    <a:pt x="88" y="46"/>
                    <a:pt x="89" y="47"/>
                  </a:cubicBezTo>
                  <a:cubicBezTo>
                    <a:pt x="90" y="47"/>
                    <a:pt x="90" y="47"/>
                    <a:pt x="91" y="47"/>
                  </a:cubicBezTo>
                  <a:cubicBezTo>
                    <a:pt x="91" y="48"/>
                    <a:pt x="92" y="48"/>
                    <a:pt x="92" y="49"/>
                  </a:cubicBezTo>
                  <a:cubicBezTo>
                    <a:pt x="92" y="49"/>
                    <a:pt x="91" y="49"/>
                    <a:pt x="91" y="50"/>
                  </a:cubicBezTo>
                  <a:cubicBezTo>
                    <a:pt x="91" y="50"/>
                    <a:pt x="90" y="51"/>
                    <a:pt x="91" y="52"/>
                  </a:cubicBezTo>
                  <a:cubicBezTo>
                    <a:pt x="92" y="52"/>
                    <a:pt x="92" y="50"/>
                    <a:pt x="93" y="49"/>
                  </a:cubicBezTo>
                  <a:cubicBezTo>
                    <a:pt x="93" y="48"/>
                    <a:pt x="92" y="46"/>
                    <a:pt x="91" y="45"/>
                  </a:cubicBezTo>
                  <a:cubicBezTo>
                    <a:pt x="91" y="45"/>
                    <a:pt x="90" y="44"/>
                    <a:pt x="89" y="44"/>
                  </a:cubicBezTo>
                  <a:cubicBezTo>
                    <a:pt x="87" y="43"/>
                    <a:pt x="89" y="42"/>
                    <a:pt x="89" y="41"/>
                  </a:cubicBezTo>
                  <a:cubicBezTo>
                    <a:pt x="88" y="39"/>
                    <a:pt x="87" y="37"/>
                    <a:pt x="85" y="36"/>
                  </a:cubicBezTo>
                  <a:moveTo>
                    <a:pt x="39" y="36"/>
                  </a:moveTo>
                  <a:cubicBezTo>
                    <a:pt x="35" y="41"/>
                    <a:pt x="32" y="46"/>
                    <a:pt x="31" y="52"/>
                  </a:cubicBezTo>
                  <a:cubicBezTo>
                    <a:pt x="31" y="53"/>
                    <a:pt x="31" y="55"/>
                    <a:pt x="30" y="56"/>
                  </a:cubicBezTo>
                  <a:cubicBezTo>
                    <a:pt x="31" y="56"/>
                    <a:pt x="33" y="56"/>
                    <a:pt x="34" y="56"/>
                  </a:cubicBezTo>
                  <a:cubicBezTo>
                    <a:pt x="33" y="55"/>
                    <a:pt x="34" y="55"/>
                    <a:pt x="33" y="54"/>
                  </a:cubicBezTo>
                  <a:cubicBezTo>
                    <a:pt x="33" y="53"/>
                    <a:pt x="33" y="53"/>
                    <a:pt x="34" y="52"/>
                  </a:cubicBezTo>
                  <a:cubicBezTo>
                    <a:pt x="34" y="51"/>
                    <a:pt x="35" y="50"/>
                    <a:pt x="35" y="49"/>
                  </a:cubicBezTo>
                  <a:cubicBezTo>
                    <a:pt x="35" y="48"/>
                    <a:pt x="37" y="49"/>
                    <a:pt x="37" y="48"/>
                  </a:cubicBezTo>
                  <a:cubicBezTo>
                    <a:pt x="38" y="48"/>
                    <a:pt x="38" y="48"/>
                    <a:pt x="38" y="47"/>
                  </a:cubicBezTo>
                  <a:cubicBezTo>
                    <a:pt x="38" y="47"/>
                    <a:pt x="39" y="47"/>
                    <a:pt x="40" y="46"/>
                  </a:cubicBezTo>
                  <a:cubicBezTo>
                    <a:pt x="40" y="45"/>
                    <a:pt x="41" y="45"/>
                    <a:pt x="42" y="44"/>
                  </a:cubicBezTo>
                  <a:cubicBezTo>
                    <a:pt x="43" y="44"/>
                    <a:pt x="43" y="42"/>
                    <a:pt x="45" y="42"/>
                  </a:cubicBezTo>
                  <a:cubicBezTo>
                    <a:pt x="43" y="40"/>
                    <a:pt x="41" y="38"/>
                    <a:pt x="39" y="36"/>
                  </a:cubicBezTo>
                  <a:moveTo>
                    <a:pt x="63" y="37"/>
                  </a:moveTo>
                  <a:cubicBezTo>
                    <a:pt x="64" y="38"/>
                    <a:pt x="63" y="41"/>
                    <a:pt x="64" y="43"/>
                  </a:cubicBezTo>
                  <a:cubicBezTo>
                    <a:pt x="66" y="43"/>
                    <a:pt x="66" y="43"/>
                    <a:pt x="66" y="43"/>
                  </a:cubicBezTo>
                  <a:cubicBezTo>
                    <a:pt x="66" y="42"/>
                    <a:pt x="68" y="42"/>
                    <a:pt x="68" y="41"/>
                  </a:cubicBezTo>
                  <a:cubicBezTo>
                    <a:pt x="69" y="41"/>
                    <a:pt x="69" y="41"/>
                    <a:pt x="69" y="42"/>
                  </a:cubicBezTo>
                  <a:cubicBezTo>
                    <a:pt x="70" y="42"/>
                    <a:pt x="69" y="43"/>
                    <a:pt x="69" y="44"/>
                  </a:cubicBezTo>
                  <a:cubicBezTo>
                    <a:pt x="68" y="45"/>
                    <a:pt x="66" y="46"/>
                    <a:pt x="65" y="47"/>
                  </a:cubicBezTo>
                  <a:cubicBezTo>
                    <a:pt x="66" y="47"/>
                    <a:pt x="66" y="46"/>
                    <a:pt x="67" y="46"/>
                  </a:cubicBezTo>
                  <a:cubicBezTo>
                    <a:pt x="68" y="46"/>
                    <a:pt x="68" y="47"/>
                    <a:pt x="69" y="48"/>
                  </a:cubicBezTo>
                  <a:cubicBezTo>
                    <a:pt x="69" y="48"/>
                    <a:pt x="70" y="48"/>
                    <a:pt x="70" y="47"/>
                  </a:cubicBezTo>
                  <a:cubicBezTo>
                    <a:pt x="71" y="45"/>
                    <a:pt x="74" y="45"/>
                    <a:pt x="75" y="43"/>
                  </a:cubicBezTo>
                  <a:cubicBezTo>
                    <a:pt x="74" y="43"/>
                    <a:pt x="74" y="43"/>
                    <a:pt x="74" y="43"/>
                  </a:cubicBezTo>
                  <a:cubicBezTo>
                    <a:pt x="74" y="43"/>
                    <a:pt x="73" y="43"/>
                    <a:pt x="73" y="43"/>
                  </a:cubicBezTo>
                  <a:cubicBezTo>
                    <a:pt x="74" y="42"/>
                    <a:pt x="74" y="41"/>
                    <a:pt x="75" y="41"/>
                  </a:cubicBezTo>
                  <a:cubicBezTo>
                    <a:pt x="72" y="40"/>
                    <a:pt x="70" y="38"/>
                    <a:pt x="67" y="37"/>
                  </a:cubicBezTo>
                  <a:cubicBezTo>
                    <a:pt x="66" y="37"/>
                    <a:pt x="64" y="37"/>
                    <a:pt x="63" y="37"/>
                  </a:cubicBezTo>
                  <a:moveTo>
                    <a:pt x="48" y="43"/>
                  </a:moveTo>
                  <a:cubicBezTo>
                    <a:pt x="49" y="43"/>
                    <a:pt x="49" y="43"/>
                    <a:pt x="49" y="43"/>
                  </a:cubicBezTo>
                  <a:cubicBezTo>
                    <a:pt x="49" y="43"/>
                    <a:pt x="50" y="43"/>
                    <a:pt x="51" y="44"/>
                  </a:cubicBezTo>
                  <a:cubicBezTo>
                    <a:pt x="51" y="45"/>
                    <a:pt x="50" y="45"/>
                    <a:pt x="50" y="45"/>
                  </a:cubicBezTo>
                  <a:cubicBezTo>
                    <a:pt x="51" y="45"/>
                    <a:pt x="51" y="45"/>
                    <a:pt x="51" y="45"/>
                  </a:cubicBezTo>
                  <a:cubicBezTo>
                    <a:pt x="51" y="46"/>
                    <a:pt x="51" y="45"/>
                    <a:pt x="52" y="45"/>
                  </a:cubicBezTo>
                  <a:cubicBezTo>
                    <a:pt x="52" y="44"/>
                    <a:pt x="52" y="46"/>
                    <a:pt x="53" y="46"/>
                  </a:cubicBezTo>
                  <a:cubicBezTo>
                    <a:pt x="54" y="45"/>
                    <a:pt x="54" y="45"/>
                    <a:pt x="55" y="46"/>
                  </a:cubicBezTo>
                  <a:cubicBezTo>
                    <a:pt x="55" y="45"/>
                    <a:pt x="56" y="46"/>
                    <a:pt x="56" y="45"/>
                  </a:cubicBezTo>
                  <a:cubicBezTo>
                    <a:pt x="57" y="44"/>
                    <a:pt x="57" y="43"/>
                    <a:pt x="58" y="42"/>
                  </a:cubicBezTo>
                  <a:cubicBezTo>
                    <a:pt x="58" y="42"/>
                    <a:pt x="58" y="43"/>
                    <a:pt x="58" y="43"/>
                  </a:cubicBezTo>
                  <a:cubicBezTo>
                    <a:pt x="59" y="44"/>
                    <a:pt x="60" y="42"/>
                    <a:pt x="61" y="43"/>
                  </a:cubicBezTo>
                  <a:cubicBezTo>
                    <a:pt x="60" y="41"/>
                    <a:pt x="60" y="39"/>
                    <a:pt x="60" y="37"/>
                  </a:cubicBezTo>
                  <a:cubicBezTo>
                    <a:pt x="56" y="38"/>
                    <a:pt x="51" y="39"/>
                    <a:pt x="48" y="43"/>
                  </a:cubicBezTo>
                  <a:moveTo>
                    <a:pt x="62" y="48"/>
                  </a:moveTo>
                  <a:cubicBezTo>
                    <a:pt x="61" y="47"/>
                    <a:pt x="60" y="47"/>
                    <a:pt x="60" y="48"/>
                  </a:cubicBezTo>
                  <a:cubicBezTo>
                    <a:pt x="60" y="48"/>
                    <a:pt x="60" y="49"/>
                    <a:pt x="60" y="50"/>
                  </a:cubicBezTo>
                  <a:cubicBezTo>
                    <a:pt x="60" y="51"/>
                    <a:pt x="58" y="52"/>
                    <a:pt x="57" y="52"/>
                  </a:cubicBezTo>
                  <a:cubicBezTo>
                    <a:pt x="56" y="52"/>
                    <a:pt x="57" y="53"/>
                    <a:pt x="56" y="53"/>
                  </a:cubicBezTo>
                  <a:cubicBezTo>
                    <a:pt x="55" y="54"/>
                    <a:pt x="54" y="54"/>
                    <a:pt x="55" y="55"/>
                  </a:cubicBezTo>
                  <a:cubicBezTo>
                    <a:pt x="54" y="56"/>
                    <a:pt x="55" y="58"/>
                    <a:pt x="54" y="59"/>
                  </a:cubicBezTo>
                  <a:cubicBezTo>
                    <a:pt x="53" y="60"/>
                    <a:pt x="53" y="57"/>
                    <a:pt x="52" y="57"/>
                  </a:cubicBezTo>
                  <a:cubicBezTo>
                    <a:pt x="52" y="57"/>
                    <a:pt x="52" y="57"/>
                    <a:pt x="52" y="57"/>
                  </a:cubicBezTo>
                  <a:cubicBezTo>
                    <a:pt x="52" y="57"/>
                    <a:pt x="51" y="57"/>
                    <a:pt x="51" y="57"/>
                  </a:cubicBezTo>
                  <a:cubicBezTo>
                    <a:pt x="51" y="57"/>
                    <a:pt x="50" y="57"/>
                    <a:pt x="50" y="57"/>
                  </a:cubicBezTo>
                  <a:cubicBezTo>
                    <a:pt x="50" y="57"/>
                    <a:pt x="49" y="58"/>
                    <a:pt x="49" y="59"/>
                  </a:cubicBezTo>
                  <a:cubicBezTo>
                    <a:pt x="49" y="59"/>
                    <a:pt x="48" y="59"/>
                    <a:pt x="49" y="60"/>
                  </a:cubicBezTo>
                  <a:cubicBezTo>
                    <a:pt x="49" y="60"/>
                    <a:pt x="51" y="60"/>
                    <a:pt x="51" y="59"/>
                  </a:cubicBezTo>
                  <a:cubicBezTo>
                    <a:pt x="52" y="60"/>
                    <a:pt x="53" y="59"/>
                    <a:pt x="53" y="59"/>
                  </a:cubicBezTo>
                  <a:cubicBezTo>
                    <a:pt x="54" y="59"/>
                    <a:pt x="54" y="59"/>
                    <a:pt x="54" y="60"/>
                  </a:cubicBezTo>
                  <a:cubicBezTo>
                    <a:pt x="54" y="60"/>
                    <a:pt x="54" y="60"/>
                    <a:pt x="54" y="60"/>
                  </a:cubicBezTo>
                  <a:cubicBezTo>
                    <a:pt x="54" y="59"/>
                    <a:pt x="55" y="59"/>
                    <a:pt x="54" y="58"/>
                  </a:cubicBezTo>
                  <a:cubicBezTo>
                    <a:pt x="54" y="58"/>
                    <a:pt x="55" y="58"/>
                    <a:pt x="55" y="58"/>
                  </a:cubicBezTo>
                  <a:cubicBezTo>
                    <a:pt x="56" y="58"/>
                    <a:pt x="56" y="58"/>
                    <a:pt x="56" y="58"/>
                  </a:cubicBezTo>
                  <a:cubicBezTo>
                    <a:pt x="57" y="59"/>
                    <a:pt x="55" y="60"/>
                    <a:pt x="55" y="61"/>
                  </a:cubicBezTo>
                  <a:cubicBezTo>
                    <a:pt x="55" y="61"/>
                    <a:pt x="55" y="62"/>
                    <a:pt x="54" y="62"/>
                  </a:cubicBezTo>
                  <a:cubicBezTo>
                    <a:pt x="54" y="62"/>
                    <a:pt x="54" y="62"/>
                    <a:pt x="54" y="62"/>
                  </a:cubicBezTo>
                  <a:cubicBezTo>
                    <a:pt x="54" y="62"/>
                    <a:pt x="54" y="62"/>
                    <a:pt x="54" y="62"/>
                  </a:cubicBezTo>
                  <a:cubicBezTo>
                    <a:pt x="54" y="62"/>
                    <a:pt x="54" y="63"/>
                    <a:pt x="54" y="63"/>
                  </a:cubicBezTo>
                  <a:cubicBezTo>
                    <a:pt x="55" y="62"/>
                    <a:pt x="55" y="61"/>
                    <a:pt x="56" y="61"/>
                  </a:cubicBezTo>
                  <a:cubicBezTo>
                    <a:pt x="57" y="60"/>
                    <a:pt x="56" y="59"/>
                    <a:pt x="57" y="59"/>
                  </a:cubicBezTo>
                  <a:cubicBezTo>
                    <a:pt x="59" y="59"/>
                    <a:pt x="60" y="58"/>
                    <a:pt x="61" y="59"/>
                  </a:cubicBezTo>
                  <a:cubicBezTo>
                    <a:pt x="61" y="60"/>
                    <a:pt x="61" y="60"/>
                    <a:pt x="61" y="61"/>
                  </a:cubicBezTo>
                  <a:cubicBezTo>
                    <a:pt x="61" y="61"/>
                    <a:pt x="61" y="62"/>
                    <a:pt x="60" y="63"/>
                  </a:cubicBezTo>
                  <a:cubicBezTo>
                    <a:pt x="61" y="63"/>
                    <a:pt x="60" y="63"/>
                    <a:pt x="60" y="64"/>
                  </a:cubicBezTo>
                  <a:cubicBezTo>
                    <a:pt x="60" y="65"/>
                    <a:pt x="58" y="65"/>
                    <a:pt x="57" y="65"/>
                  </a:cubicBezTo>
                  <a:cubicBezTo>
                    <a:pt x="58" y="66"/>
                    <a:pt x="61" y="67"/>
                    <a:pt x="63" y="67"/>
                  </a:cubicBezTo>
                  <a:cubicBezTo>
                    <a:pt x="64" y="67"/>
                    <a:pt x="64" y="65"/>
                    <a:pt x="64" y="65"/>
                  </a:cubicBezTo>
                  <a:cubicBezTo>
                    <a:pt x="65" y="63"/>
                    <a:pt x="66" y="64"/>
                    <a:pt x="68" y="63"/>
                  </a:cubicBezTo>
                  <a:cubicBezTo>
                    <a:pt x="68" y="63"/>
                    <a:pt x="68" y="62"/>
                    <a:pt x="69" y="61"/>
                  </a:cubicBezTo>
                  <a:cubicBezTo>
                    <a:pt x="68" y="60"/>
                    <a:pt x="68" y="59"/>
                    <a:pt x="68" y="59"/>
                  </a:cubicBezTo>
                  <a:cubicBezTo>
                    <a:pt x="67" y="58"/>
                    <a:pt x="67" y="57"/>
                    <a:pt x="66" y="57"/>
                  </a:cubicBezTo>
                  <a:cubicBezTo>
                    <a:pt x="66" y="56"/>
                    <a:pt x="66" y="56"/>
                    <a:pt x="66" y="56"/>
                  </a:cubicBezTo>
                  <a:cubicBezTo>
                    <a:pt x="66" y="55"/>
                    <a:pt x="67" y="55"/>
                    <a:pt x="67" y="55"/>
                  </a:cubicBezTo>
                  <a:cubicBezTo>
                    <a:pt x="67" y="54"/>
                    <a:pt x="67" y="53"/>
                    <a:pt x="67" y="53"/>
                  </a:cubicBezTo>
                  <a:cubicBezTo>
                    <a:pt x="66" y="53"/>
                    <a:pt x="65" y="52"/>
                    <a:pt x="65" y="51"/>
                  </a:cubicBezTo>
                  <a:cubicBezTo>
                    <a:pt x="64" y="51"/>
                    <a:pt x="64" y="50"/>
                    <a:pt x="63" y="50"/>
                  </a:cubicBezTo>
                  <a:cubicBezTo>
                    <a:pt x="62" y="51"/>
                    <a:pt x="62" y="49"/>
                    <a:pt x="61" y="49"/>
                  </a:cubicBezTo>
                  <a:cubicBezTo>
                    <a:pt x="60" y="49"/>
                    <a:pt x="60" y="48"/>
                    <a:pt x="61" y="48"/>
                  </a:cubicBezTo>
                  <a:cubicBezTo>
                    <a:pt x="61" y="47"/>
                    <a:pt x="62" y="48"/>
                    <a:pt x="62" y="48"/>
                  </a:cubicBezTo>
                  <a:close/>
                  <a:moveTo>
                    <a:pt x="37" y="55"/>
                  </a:moveTo>
                  <a:cubicBezTo>
                    <a:pt x="35" y="55"/>
                    <a:pt x="37" y="57"/>
                    <a:pt x="37" y="59"/>
                  </a:cubicBezTo>
                  <a:cubicBezTo>
                    <a:pt x="36" y="59"/>
                    <a:pt x="36" y="59"/>
                    <a:pt x="35" y="59"/>
                  </a:cubicBezTo>
                  <a:cubicBezTo>
                    <a:pt x="35" y="60"/>
                    <a:pt x="35" y="60"/>
                    <a:pt x="35" y="60"/>
                  </a:cubicBezTo>
                  <a:cubicBezTo>
                    <a:pt x="34" y="61"/>
                    <a:pt x="33" y="61"/>
                    <a:pt x="33" y="61"/>
                  </a:cubicBezTo>
                  <a:cubicBezTo>
                    <a:pt x="32" y="62"/>
                    <a:pt x="33" y="62"/>
                    <a:pt x="33" y="63"/>
                  </a:cubicBezTo>
                  <a:cubicBezTo>
                    <a:pt x="32" y="65"/>
                    <a:pt x="35" y="65"/>
                    <a:pt x="35" y="67"/>
                  </a:cubicBezTo>
                  <a:cubicBezTo>
                    <a:pt x="36" y="68"/>
                    <a:pt x="35" y="69"/>
                    <a:pt x="36" y="70"/>
                  </a:cubicBezTo>
                  <a:cubicBezTo>
                    <a:pt x="36" y="72"/>
                    <a:pt x="36" y="75"/>
                    <a:pt x="37" y="76"/>
                  </a:cubicBezTo>
                  <a:cubicBezTo>
                    <a:pt x="38" y="78"/>
                    <a:pt x="38" y="78"/>
                    <a:pt x="38" y="78"/>
                  </a:cubicBezTo>
                  <a:cubicBezTo>
                    <a:pt x="38" y="79"/>
                    <a:pt x="36" y="79"/>
                    <a:pt x="36" y="80"/>
                  </a:cubicBezTo>
                  <a:cubicBezTo>
                    <a:pt x="37" y="80"/>
                    <a:pt x="37" y="80"/>
                    <a:pt x="37" y="80"/>
                  </a:cubicBezTo>
                  <a:cubicBezTo>
                    <a:pt x="37" y="80"/>
                    <a:pt x="37" y="80"/>
                    <a:pt x="37" y="80"/>
                  </a:cubicBezTo>
                  <a:cubicBezTo>
                    <a:pt x="39" y="78"/>
                    <a:pt x="42" y="75"/>
                    <a:pt x="44" y="73"/>
                  </a:cubicBezTo>
                  <a:cubicBezTo>
                    <a:pt x="43" y="72"/>
                    <a:pt x="43" y="72"/>
                    <a:pt x="43" y="72"/>
                  </a:cubicBezTo>
                  <a:cubicBezTo>
                    <a:pt x="41" y="69"/>
                    <a:pt x="39" y="66"/>
                    <a:pt x="39" y="62"/>
                  </a:cubicBezTo>
                  <a:cubicBezTo>
                    <a:pt x="38" y="62"/>
                    <a:pt x="38" y="62"/>
                    <a:pt x="38" y="62"/>
                  </a:cubicBezTo>
                  <a:cubicBezTo>
                    <a:pt x="38" y="62"/>
                    <a:pt x="37" y="63"/>
                    <a:pt x="37" y="64"/>
                  </a:cubicBezTo>
                  <a:cubicBezTo>
                    <a:pt x="37" y="64"/>
                    <a:pt x="37" y="64"/>
                    <a:pt x="37" y="64"/>
                  </a:cubicBezTo>
                  <a:cubicBezTo>
                    <a:pt x="37" y="64"/>
                    <a:pt x="36" y="64"/>
                    <a:pt x="36" y="64"/>
                  </a:cubicBezTo>
                  <a:cubicBezTo>
                    <a:pt x="36" y="63"/>
                    <a:pt x="35" y="63"/>
                    <a:pt x="36" y="63"/>
                  </a:cubicBezTo>
                  <a:cubicBezTo>
                    <a:pt x="36" y="62"/>
                    <a:pt x="36" y="63"/>
                    <a:pt x="36" y="63"/>
                  </a:cubicBezTo>
                  <a:cubicBezTo>
                    <a:pt x="37" y="62"/>
                    <a:pt x="37" y="62"/>
                    <a:pt x="37" y="62"/>
                  </a:cubicBezTo>
                  <a:cubicBezTo>
                    <a:pt x="37" y="61"/>
                    <a:pt x="36" y="60"/>
                    <a:pt x="37" y="60"/>
                  </a:cubicBezTo>
                  <a:cubicBezTo>
                    <a:pt x="37" y="60"/>
                    <a:pt x="38" y="60"/>
                    <a:pt x="38" y="61"/>
                  </a:cubicBezTo>
                  <a:cubicBezTo>
                    <a:pt x="38" y="61"/>
                    <a:pt x="39" y="60"/>
                    <a:pt x="39" y="60"/>
                  </a:cubicBezTo>
                  <a:cubicBezTo>
                    <a:pt x="39" y="60"/>
                    <a:pt x="40" y="59"/>
                    <a:pt x="39" y="59"/>
                  </a:cubicBezTo>
                  <a:cubicBezTo>
                    <a:pt x="40" y="58"/>
                    <a:pt x="39" y="56"/>
                    <a:pt x="39" y="55"/>
                  </a:cubicBezTo>
                  <a:cubicBezTo>
                    <a:pt x="39" y="54"/>
                    <a:pt x="38" y="55"/>
                    <a:pt x="37" y="55"/>
                  </a:cubicBezTo>
                  <a:moveTo>
                    <a:pt x="91" y="56"/>
                  </a:moveTo>
                  <a:cubicBezTo>
                    <a:pt x="90" y="56"/>
                    <a:pt x="90" y="56"/>
                    <a:pt x="90" y="56"/>
                  </a:cubicBezTo>
                  <a:cubicBezTo>
                    <a:pt x="90" y="56"/>
                    <a:pt x="90" y="56"/>
                    <a:pt x="91" y="56"/>
                  </a:cubicBezTo>
                  <a:moveTo>
                    <a:pt x="89" y="58"/>
                  </a:moveTo>
                  <a:cubicBezTo>
                    <a:pt x="90" y="59"/>
                    <a:pt x="90" y="59"/>
                    <a:pt x="90" y="59"/>
                  </a:cubicBezTo>
                  <a:cubicBezTo>
                    <a:pt x="91" y="60"/>
                    <a:pt x="90" y="61"/>
                    <a:pt x="91" y="62"/>
                  </a:cubicBezTo>
                  <a:cubicBezTo>
                    <a:pt x="92" y="62"/>
                    <a:pt x="92" y="64"/>
                    <a:pt x="93" y="65"/>
                  </a:cubicBezTo>
                  <a:cubicBezTo>
                    <a:pt x="93" y="64"/>
                    <a:pt x="93" y="64"/>
                    <a:pt x="93" y="64"/>
                  </a:cubicBezTo>
                  <a:cubicBezTo>
                    <a:pt x="94" y="62"/>
                    <a:pt x="94" y="60"/>
                    <a:pt x="94" y="59"/>
                  </a:cubicBezTo>
                  <a:cubicBezTo>
                    <a:pt x="92" y="59"/>
                    <a:pt x="90" y="59"/>
                    <a:pt x="89" y="58"/>
                  </a:cubicBezTo>
                  <a:moveTo>
                    <a:pt x="108" y="59"/>
                  </a:moveTo>
                  <a:cubicBezTo>
                    <a:pt x="108" y="58"/>
                    <a:pt x="108" y="58"/>
                    <a:pt x="108" y="58"/>
                  </a:cubicBezTo>
                  <a:cubicBezTo>
                    <a:pt x="108" y="59"/>
                    <a:pt x="108" y="59"/>
                    <a:pt x="108" y="59"/>
                  </a:cubicBezTo>
                  <a:cubicBezTo>
                    <a:pt x="108" y="69"/>
                    <a:pt x="105" y="77"/>
                    <a:pt x="99" y="85"/>
                  </a:cubicBezTo>
                  <a:cubicBezTo>
                    <a:pt x="98" y="86"/>
                    <a:pt x="97" y="87"/>
                    <a:pt x="96" y="88"/>
                  </a:cubicBezTo>
                  <a:cubicBezTo>
                    <a:pt x="98" y="90"/>
                    <a:pt x="100" y="93"/>
                    <a:pt x="102" y="95"/>
                  </a:cubicBezTo>
                  <a:cubicBezTo>
                    <a:pt x="102" y="94"/>
                    <a:pt x="102" y="94"/>
                    <a:pt x="102" y="94"/>
                  </a:cubicBezTo>
                  <a:cubicBezTo>
                    <a:pt x="111" y="84"/>
                    <a:pt x="116" y="73"/>
                    <a:pt x="117" y="59"/>
                  </a:cubicBezTo>
                  <a:cubicBezTo>
                    <a:pt x="117" y="59"/>
                    <a:pt x="117" y="59"/>
                    <a:pt x="117" y="59"/>
                  </a:cubicBezTo>
                  <a:cubicBezTo>
                    <a:pt x="117" y="59"/>
                    <a:pt x="117" y="59"/>
                    <a:pt x="117" y="59"/>
                  </a:cubicBezTo>
                  <a:lnTo>
                    <a:pt x="108" y="59"/>
                  </a:lnTo>
                  <a:close/>
                  <a:moveTo>
                    <a:pt x="97" y="59"/>
                  </a:moveTo>
                  <a:cubicBezTo>
                    <a:pt x="97" y="60"/>
                    <a:pt x="97" y="62"/>
                    <a:pt x="96" y="64"/>
                  </a:cubicBezTo>
                  <a:cubicBezTo>
                    <a:pt x="97" y="65"/>
                    <a:pt x="97" y="65"/>
                    <a:pt x="97" y="65"/>
                  </a:cubicBezTo>
                  <a:cubicBezTo>
                    <a:pt x="98" y="65"/>
                    <a:pt x="98" y="66"/>
                    <a:pt x="97" y="66"/>
                  </a:cubicBezTo>
                  <a:cubicBezTo>
                    <a:pt x="97" y="66"/>
                    <a:pt x="96" y="66"/>
                    <a:pt x="96" y="66"/>
                  </a:cubicBezTo>
                  <a:cubicBezTo>
                    <a:pt x="95" y="70"/>
                    <a:pt x="93" y="74"/>
                    <a:pt x="91" y="77"/>
                  </a:cubicBezTo>
                  <a:cubicBezTo>
                    <a:pt x="90" y="78"/>
                    <a:pt x="89" y="80"/>
                    <a:pt x="88" y="80"/>
                  </a:cubicBezTo>
                  <a:cubicBezTo>
                    <a:pt x="90" y="83"/>
                    <a:pt x="90" y="83"/>
                    <a:pt x="90" y="83"/>
                  </a:cubicBezTo>
                  <a:cubicBezTo>
                    <a:pt x="91" y="83"/>
                    <a:pt x="90" y="82"/>
                    <a:pt x="91" y="82"/>
                  </a:cubicBezTo>
                  <a:cubicBezTo>
                    <a:pt x="91" y="82"/>
                    <a:pt x="91" y="81"/>
                    <a:pt x="91" y="81"/>
                  </a:cubicBezTo>
                  <a:cubicBezTo>
                    <a:pt x="92" y="81"/>
                    <a:pt x="92" y="83"/>
                    <a:pt x="93" y="83"/>
                  </a:cubicBezTo>
                  <a:cubicBezTo>
                    <a:pt x="93" y="85"/>
                    <a:pt x="94" y="85"/>
                    <a:pt x="94" y="86"/>
                  </a:cubicBezTo>
                  <a:cubicBezTo>
                    <a:pt x="101" y="79"/>
                    <a:pt x="104" y="69"/>
                    <a:pt x="105" y="59"/>
                  </a:cubicBezTo>
                  <a:cubicBezTo>
                    <a:pt x="105" y="59"/>
                    <a:pt x="105" y="59"/>
                    <a:pt x="105" y="59"/>
                  </a:cubicBezTo>
                  <a:cubicBezTo>
                    <a:pt x="103" y="59"/>
                    <a:pt x="100" y="59"/>
                    <a:pt x="98" y="59"/>
                  </a:cubicBezTo>
                  <a:lnTo>
                    <a:pt x="97" y="59"/>
                  </a:lnTo>
                  <a:close/>
                  <a:moveTo>
                    <a:pt x="30" y="59"/>
                  </a:moveTo>
                  <a:cubicBezTo>
                    <a:pt x="31" y="59"/>
                    <a:pt x="31" y="59"/>
                    <a:pt x="31" y="59"/>
                  </a:cubicBezTo>
                  <a:cubicBezTo>
                    <a:pt x="31" y="61"/>
                    <a:pt x="31" y="63"/>
                    <a:pt x="31" y="65"/>
                  </a:cubicBezTo>
                  <a:cubicBezTo>
                    <a:pt x="31" y="64"/>
                    <a:pt x="31" y="64"/>
                    <a:pt x="32" y="63"/>
                  </a:cubicBezTo>
                  <a:cubicBezTo>
                    <a:pt x="32" y="63"/>
                    <a:pt x="31" y="63"/>
                    <a:pt x="31" y="62"/>
                  </a:cubicBezTo>
                  <a:cubicBezTo>
                    <a:pt x="32" y="61"/>
                    <a:pt x="31" y="59"/>
                    <a:pt x="33" y="59"/>
                  </a:cubicBezTo>
                  <a:cubicBezTo>
                    <a:pt x="32" y="59"/>
                    <a:pt x="31" y="59"/>
                    <a:pt x="30" y="59"/>
                  </a:cubicBezTo>
                  <a:moveTo>
                    <a:pt x="16" y="59"/>
                  </a:moveTo>
                  <a:cubicBezTo>
                    <a:pt x="16" y="59"/>
                    <a:pt x="16" y="59"/>
                    <a:pt x="16" y="59"/>
                  </a:cubicBezTo>
                  <a:cubicBezTo>
                    <a:pt x="8" y="59"/>
                    <a:pt x="8" y="59"/>
                    <a:pt x="8" y="59"/>
                  </a:cubicBezTo>
                  <a:cubicBezTo>
                    <a:pt x="8" y="68"/>
                    <a:pt x="10" y="76"/>
                    <a:pt x="15" y="84"/>
                  </a:cubicBezTo>
                  <a:cubicBezTo>
                    <a:pt x="17" y="88"/>
                    <a:pt x="20" y="91"/>
                    <a:pt x="22" y="95"/>
                  </a:cubicBezTo>
                  <a:cubicBezTo>
                    <a:pt x="28" y="89"/>
                    <a:pt x="28" y="89"/>
                    <a:pt x="28" y="89"/>
                  </a:cubicBezTo>
                  <a:cubicBezTo>
                    <a:pt x="29" y="89"/>
                    <a:pt x="29" y="89"/>
                    <a:pt x="29" y="89"/>
                  </a:cubicBezTo>
                  <a:cubicBezTo>
                    <a:pt x="28" y="88"/>
                    <a:pt x="27" y="87"/>
                    <a:pt x="26" y="86"/>
                  </a:cubicBezTo>
                  <a:cubicBezTo>
                    <a:pt x="25" y="86"/>
                    <a:pt x="24" y="85"/>
                    <a:pt x="24" y="84"/>
                  </a:cubicBezTo>
                  <a:cubicBezTo>
                    <a:pt x="23" y="84"/>
                    <a:pt x="24" y="83"/>
                    <a:pt x="23" y="83"/>
                  </a:cubicBezTo>
                  <a:cubicBezTo>
                    <a:pt x="23" y="83"/>
                    <a:pt x="23" y="83"/>
                    <a:pt x="23" y="83"/>
                  </a:cubicBezTo>
                  <a:cubicBezTo>
                    <a:pt x="22" y="84"/>
                    <a:pt x="21" y="83"/>
                    <a:pt x="21" y="82"/>
                  </a:cubicBezTo>
                  <a:cubicBezTo>
                    <a:pt x="20" y="82"/>
                    <a:pt x="20" y="80"/>
                    <a:pt x="19" y="81"/>
                  </a:cubicBezTo>
                  <a:cubicBezTo>
                    <a:pt x="19" y="81"/>
                    <a:pt x="19" y="80"/>
                    <a:pt x="18" y="80"/>
                  </a:cubicBezTo>
                  <a:cubicBezTo>
                    <a:pt x="17" y="80"/>
                    <a:pt x="17" y="79"/>
                    <a:pt x="16" y="78"/>
                  </a:cubicBezTo>
                  <a:cubicBezTo>
                    <a:pt x="16" y="78"/>
                    <a:pt x="16" y="79"/>
                    <a:pt x="16" y="79"/>
                  </a:cubicBezTo>
                  <a:cubicBezTo>
                    <a:pt x="15" y="79"/>
                    <a:pt x="14" y="78"/>
                    <a:pt x="14" y="77"/>
                  </a:cubicBezTo>
                  <a:cubicBezTo>
                    <a:pt x="13" y="77"/>
                    <a:pt x="13" y="77"/>
                    <a:pt x="13" y="77"/>
                  </a:cubicBezTo>
                  <a:cubicBezTo>
                    <a:pt x="12" y="77"/>
                    <a:pt x="12" y="76"/>
                    <a:pt x="12" y="75"/>
                  </a:cubicBezTo>
                  <a:cubicBezTo>
                    <a:pt x="11" y="74"/>
                    <a:pt x="11" y="72"/>
                    <a:pt x="11" y="71"/>
                  </a:cubicBezTo>
                  <a:cubicBezTo>
                    <a:pt x="12" y="71"/>
                    <a:pt x="12" y="70"/>
                    <a:pt x="12" y="70"/>
                  </a:cubicBezTo>
                  <a:cubicBezTo>
                    <a:pt x="12" y="69"/>
                    <a:pt x="13" y="69"/>
                    <a:pt x="14" y="69"/>
                  </a:cubicBezTo>
                  <a:cubicBezTo>
                    <a:pt x="14" y="69"/>
                    <a:pt x="14" y="70"/>
                    <a:pt x="14" y="70"/>
                  </a:cubicBezTo>
                  <a:cubicBezTo>
                    <a:pt x="14" y="70"/>
                    <a:pt x="15" y="70"/>
                    <a:pt x="15" y="69"/>
                  </a:cubicBezTo>
                  <a:cubicBezTo>
                    <a:pt x="15" y="69"/>
                    <a:pt x="16" y="68"/>
                    <a:pt x="17" y="68"/>
                  </a:cubicBezTo>
                  <a:cubicBezTo>
                    <a:pt x="17" y="69"/>
                    <a:pt x="18" y="70"/>
                    <a:pt x="18" y="70"/>
                  </a:cubicBezTo>
                  <a:cubicBezTo>
                    <a:pt x="18" y="69"/>
                    <a:pt x="18" y="69"/>
                    <a:pt x="18" y="69"/>
                  </a:cubicBezTo>
                  <a:cubicBezTo>
                    <a:pt x="17" y="67"/>
                    <a:pt x="16" y="64"/>
                    <a:pt x="16" y="61"/>
                  </a:cubicBezTo>
                  <a:cubicBezTo>
                    <a:pt x="16" y="61"/>
                    <a:pt x="16" y="60"/>
                    <a:pt x="16" y="60"/>
                  </a:cubicBezTo>
                  <a:cubicBezTo>
                    <a:pt x="16" y="60"/>
                    <a:pt x="16" y="60"/>
                    <a:pt x="16" y="60"/>
                  </a:cubicBezTo>
                  <a:cubicBezTo>
                    <a:pt x="16" y="60"/>
                    <a:pt x="16" y="59"/>
                    <a:pt x="16" y="59"/>
                  </a:cubicBezTo>
                  <a:moveTo>
                    <a:pt x="28" y="59"/>
                  </a:moveTo>
                  <a:cubicBezTo>
                    <a:pt x="27" y="59"/>
                    <a:pt x="27" y="59"/>
                    <a:pt x="27" y="59"/>
                  </a:cubicBezTo>
                  <a:cubicBezTo>
                    <a:pt x="24" y="59"/>
                    <a:pt x="21" y="59"/>
                    <a:pt x="19" y="59"/>
                  </a:cubicBezTo>
                  <a:cubicBezTo>
                    <a:pt x="19" y="59"/>
                    <a:pt x="19" y="59"/>
                    <a:pt x="19" y="59"/>
                  </a:cubicBezTo>
                  <a:cubicBezTo>
                    <a:pt x="20" y="65"/>
                    <a:pt x="20" y="65"/>
                    <a:pt x="20" y="65"/>
                  </a:cubicBezTo>
                  <a:cubicBezTo>
                    <a:pt x="20" y="67"/>
                    <a:pt x="21" y="69"/>
                    <a:pt x="21" y="71"/>
                  </a:cubicBezTo>
                  <a:cubicBezTo>
                    <a:pt x="21" y="70"/>
                    <a:pt x="21" y="69"/>
                    <a:pt x="22" y="69"/>
                  </a:cubicBezTo>
                  <a:cubicBezTo>
                    <a:pt x="22" y="69"/>
                    <a:pt x="22" y="68"/>
                    <a:pt x="22" y="68"/>
                  </a:cubicBezTo>
                  <a:cubicBezTo>
                    <a:pt x="22" y="66"/>
                    <a:pt x="22" y="65"/>
                    <a:pt x="24" y="64"/>
                  </a:cubicBezTo>
                  <a:cubicBezTo>
                    <a:pt x="25" y="64"/>
                    <a:pt x="25" y="62"/>
                    <a:pt x="27" y="62"/>
                  </a:cubicBezTo>
                  <a:cubicBezTo>
                    <a:pt x="27" y="62"/>
                    <a:pt x="28" y="63"/>
                    <a:pt x="28" y="63"/>
                  </a:cubicBezTo>
                  <a:cubicBezTo>
                    <a:pt x="27" y="62"/>
                    <a:pt x="27" y="60"/>
                    <a:pt x="28" y="59"/>
                  </a:cubicBezTo>
                  <a:moveTo>
                    <a:pt x="42" y="62"/>
                  </a:moveTo>
                  <a:cubicBezTo>
                    <a:pt x="43" y="64"/>
                    <a:pt x="43" y="65"/>
                    <a:pt x="44" y="67"/>
                  </a:cubicBezTo>
                  <a:cubicBezTo>
                    <a:pt x="45" y="68"/>
                    <a:pt x="46" y="69"/>
                    <a:pt x="46" y="71"/>
                  </a:cubicBezTo>
                  <a:cubicBezTo>
                    <a:pt x="47" y="70"/>
                    <a:pt x="48" y="69"/>
                    <a:pt x="49" y="68"/>
                  </a:cubicBezTo>
                  <a:cubicBezTo>
                    <a:pt x="49" y="67"/>
                    <a:pt x="49" y="67"/>
                    <a:pt x="49" y="67"/>
                  </a:cubicBezTo>
                  <a:cubicBezTo>
                    <a:pt x="48" y="66"/>
                    <a:pt x="49" y="65"/>
                    <a:pt x="48" y="65"/>
                  </a:cubicBezTo>
                  <a:cubicBezTo>
                    <a:pt x="47" y="65"/>
                    <a:pt x="48" y="66"/>
                    <a:pt x="48" y="66"/>
                  </a:cubicBezTo>
                  <a:cubicBezTo>
                    <a:pt x="48" y="66"/>
                    <a:pt x="47" y="66"/>
                    <a:pt x="47" y="66"/>
                  </a:cubicBezTo>
                  <a:cubicBezTo>
                    <a:pt x="47" y="66"/>
                    <a:pt x="46" y="65"/>
                    <a:pt x="46" y="65"/>
                  </a:cubicBezTo>
                  <a:cubicBezTo>
                    <a:pt x="47" y="64"/>
                    <a:pt x="46" y="64"/>
                    <a:pt x="46" y="64"/>
                  </a:cubicBezTo>
                  <a:cubicBezTo>
                    <a:pt x="45" y="64"/>
                    <a:pt x="45" y="64"/>
                    <a:pt x="45" y="64"/>
                  </a:cubicBezTo>
                  <a:cubicBezTo>
                    <a:pt x="45" y="64"/>
                    <a:pt x="45" y="64"/>
                    <a:pt x="45" y="64"/>
                  </a:cubicBezTo>
                  <a:cubicBezTo>
                    <a:pt x="45" y="62"/>
                    <a:pt x="43" y="63"/>
                    <a:pt x="42" y="62"/>
                  </a:cubicBezTo>
                  <a:moveTo>
                    <a:pt x="51" y="65"/>
                  </a:moveTo>
                  <a:cubicBezTo>
                    <a:pt x="51" y="65"/>
                    <a:pt x="51" y="66"/>
                    <a:pt x="50" y="66"/>
                  </a:cubicBezTo>
                  <a:cubicBezTo>
                    <a:pt x="50" y="66"/>
                    <a:pt x="50" y="66"/>
                    <a:pt x="50" y="66"/>
                  </a:cubicBezTo>
                  <a:cubicBezTo>
                    <a:pt x="51" y="66"/>
                    <a:pt x="51" y="65"/>
                    <a:pt x="52" y="65"/>
                  </a:cubicBezTo>
                  <a:lnTo>
                    <a:pt x="51" y="65"/>
                  </a:lnTo>
                  <a:close/>
                  <a:moveTo>
                    <a:pt x="74" y="67"/>
                  </a:moveTo>
                  <a:cubicBezTo>
                    <a:pt x="74" y="67"/>
                    <a:pt x="74" y="68"/>
                    <a:pt x="74" y="68"/>
                  </a:cubicBezTo>
                  <a:cubicBezTo>
                    <a:pt x="75" y="68"/>
                    <a:pt x="75" y="70"/>
                    <a:pt x="76" y="70"/>
                  </a:cubicBezTo>
                  <a:cubicBezTo>
                    <a:pt x="77" y="69"/>
                    <a:pt x="76" y="69"/>
                    <a:pt x="76" y="68"/>
                  </a:cubicBezTo>
                  <a:cubicBezTo>
                    <a:pt x="76" y="68"/>
                    <a:pt x="75" y="68"/>
                    <a:pt x="75" y="67"/>
                  </a:cubicBezTo>
                  <a:cubicBezTo>
                    <a:pt x="75" y="67"/>
                    <a:pt x="75" y="67"/>
                    <a:pt x="75" y="67"/>
                  </a:cubicBezTo>
                  <a:cubicBezTo>
                    <a:pt x="74" y="66"/>
                    <a:pt x="74" y="67"/>
                    <a:pt x="74" y="67"/>
                  </a:cubicBezTo>
                  <a:moveTo>
                    <a:pt x="90" y="67"/>
                  </a:moveTo>
                  <a:cubicBezTo>
                    <a:pt x="89" y="67"/>
                    <a:pt x="88" y="67"/>
                    <a:pt x="87" y="67"/>
                  </a:cubicBezTo>
                  <a:cubicBezTo>
                    <a:pt x="87" y="67"/>
                    <a:pt x="87" y="67"/>
                    <a:pt x="87" y="67"/>
                  </a:cubicBezTo>
                  <a:cubicBezTo>
                    <a:pt x="87" y="68"/>
                    <a:pt x="87" y="68"/>
                    <a:pt x="86" y="68"/>
                  </a:cubicBezTo>
                  <a:cubicBezTo>
                    <a:pt x="85" y="68"/>
                    <a:pt x="85" y="67"/>
                    <a:pt x="85" y="67"/>
                  </a:cubicBezTo>
                  <a:cubicBezTo>
                    <a:pt x="85" y="67"/>
                    <a:pt x="85" y="67"/>
                    <a:pt x="85" y="68"/>
                  </a:cubicBezTo>
                  <a:cubicBezTo>
                    <a:pt x="84" y="68"/>
                    <a:pt x="84" y="69"/>
                    <a:pt x="84" y="70"/>
                  </a:cubicBezTo>
                  <a:cubicBezTo>
                    <a:pt x="83" y="70"/>
                    <a:pt x="82" y="70"/>
                    <a:pt x="82" y="71"/>
                  </a:cubicBezTo>
                  <a:cubicBezTo>
                    <a:pt x="81" y="72"/>
                    <a:pt x="80" y="72"/>
                    <a:pt x="79" y="72"/>
                  </a:cubicBezTo>
                  <a:cubicBezTo>
                    <a:pt x="79" y="72"/>
                    <a:pt x="79" y="72"/>
                    <a:pt x="79" y="72"/>
                  </a:cubicBezTo>
                  <a:cubicBezTo>
                    <a:pt x="80" y="73"/>
                    <a:pt x="80" y="73"/>
                    <a:pt x="81" y="72"/>
                  </a:cubicBezTo>
                  <a:cubicBezTo>
                    <a:pt x="82" y="72"/>
                    <a:pt x="81" y="71"/>
                    <a:pt x="82" y="70"/>
                  </a:cubicBezTo>
                  <a:cubicBezTo>
                    <a:pt x="83" y="70"/>
                    <a:pt x="83" y="70"/>
                    <a:pt x="84" y="70"/>
                  </a:cubicBezTo>
                  <a:cubicBezTo>
                    <a:pt x="85" y="71"/>
                    <a:pt x="85" y="72"/>
                    <a:pt x="85" y="73"/>
                  </a:cubicBezTo>
                  <a:cubicBezTo>
                    <a:pt x="84" y="74"/>
                    <a:pt x="84" y="75"/>
                    <a:pt x="84" y="76"/>
                  </a:cubicBezTo>
                  <a:cubicBezTo>
                    <a:pt x="84" y="77"/>
                    <a:pt x="83" y="77"/>
                    <a:pt x="83" y="78"/>
                  </a:cubicBezTo>
                  <a:cubicBezTo>
                    <a:pt x="83" y="78"/>
                    <a:pt x="82" y="79"/>
                    <a:pt x="81" y="79"/>
                  </a:cubicBezTo>
                  <a:cubicBezTo>
                    <a:pt x="79" y="78"/>
                    <a:pt x="77" y="77"/>
                    <a:pt x="74" y="77"/>
                  </a:cubicBezTo>
                  <a:cubicBezTo>
                    <a:pt x="74" y="77"/>
                    <a:pt x="74" y="77"/>
                    <a:pt x="74" y="77"/>
                  </a:cubicBezTo>
                  <a:cubicBezTo>
                    <a:pt x="75" y="78"/>
                    <a:pt x="76" y="78"/>
                    <a:pt x="77" y="78"/>
                  </a:cubicBezTo>
                  <a:cubicBezTo>
                    <a:pt x="78" y="79"/>
                    <a:pt x="79" y="80"/>
                    <a:pt x="80" y="80"/>
                  </a:cubicBezTo>
                  <a:cubicBezTo>
                    <a:pt x="81" y="79"/>
                    <a:pt x="83" y="80"/>
                    <a:pt x="84" y="79"/>
                  </a:cubicBezTo>
                  <a:cubicBezTo>
                    <a:pt x="83" y="78"/>
                    <a:pt x="84" y="77"/>
                    <a:pt x="85" y="76"/>
                  </a:cubicBezTo>
                  <a:cubicBezTo>
                    <a:pt x="85" y="76"/>
                    <a:pt x="85" y="76"/>
                    <a:pt x="85" y="76"/>
                  </a:cubicBezTo>
                  <a:cubicBezTo>
                    <a:pt x="86" y="77"/>
                    <a:pt x="86" y="77"/>
                    <a:pt x="86" y="78"/>
                  </a:cubicBezTo>
                  <a:cubicBezTo>
                    <a:pt x="87" y="77"/>
                    <a:pt x="87" y="76"/>
                    <a:pt x="88" y="75"/>
                  </a:cubicBezTo>
                  <a:cubicBezTo>
                    <a:pt x="90" y="73"/>
                    <a:pt x="92" y="70"/>
                    <a:pt x="92" y="67"/>
                  </a:cubicBezTo>
                  <a:cubicBezTo>
                    <a:pt x="92" y="67"/>
                    <a:pt x="91" y="67"/>
                    <a:pt x="90" y="67"/>
                  </a:cubicBezTo>
                  <a:moveTo>
                    <a:pt x="54" y="67"/>
                  </a:moveTo>
                  <a:cubicBezTo>
                    <a:pt x="53" y="69"/>
                    <a:pt x="50" y="71"/>
                    <a:pt x="49" y="73"/>
                  </a:cubicBezTo>
                  <a:cubicBezTo>
                    <a:pt x="52" y="75"/>
                    <a:pt x="55" y="77"/>
                    <a:pt x="59" y="77"/>
                  </a:cubicBezTo>
                  <a:cubicBezTo>
                    <a:pt x="59" y="77"/>
                    <a:pt x="59" y="76"/>
                    <a:pt x="59" y="75"/>
                  </a:cubicBezTo>
                  <a:cubicBezTo>
                    <a:pt x="60" y="74"/>
                    <a:pt x="60" y="74"/>
                    <a:pt x="61" y="75"/>
                  </a:cubicBezTo>
                  <a:cubicBezTo>
                    <a:pt x="61" y="74"/>
                    <a:pt x="61" y="74"/>
                    <a:pt x="61" y="74"/>
                  </a:cubicBezTo>
                  <a:cubicBezTo>
                    <a:pt x="60" y="74"/>
                    <a:pt x="61" y="73"/>
                    <a:pt x="60" y="72"/>
                  </a:cubicBezTo>
                  <a:cubicBezTo>
                    <a:pt x="61" y="72"/>
                    <a:pt x="61" y="72"/>
                    <a:pt x="61" y="72"/>
                  </a:cubicBezTo>
                  <a:cubicBezTo>
                    <a:pt x="60" y="71"/>
                    <a:pt x="61" y="71"/>
                    <a:pt x="61" y="70"/>
                  </a:cubicBezTo>
                  <a:cubicBezTo>
                    <a:pt x="61" y="70"/>
                    <a:pt x="61" y="70"/>
                    <a:pt x="61" y="70"/>
                  </a:cubicBezTo>
                  <a:cubicBezTo>
                    <a:pt x="60" y="71"/>
                    <a:pt x="58" y="69"/>
                    <a:pt x="56" y="69"/>
                  </a:cubicBezTo>
                  <a:cubicBezTo>
                    <a:pt x="55" y="68"/>
                    <a:pt x="54" y="68"/>
                    <a:pt x="54" y="67"/>
                  </a:cubicBezTo>
                  <a:moveTo>
                    <a:pt x="71" y="72"/>
                  </a:moveTo>
                  <a:cubicBezTo>
                    <a:pt x="71" y="72"/>
                    <a:pt x="70" y="73"/>
                    <a:pt x="71" y="73"/>
                  </a:cubicBezTo>
                  <a:cubicBezTo>
                    <a:pt x="71" y="72"/>
                    <a:pt x="73" y="72"/>
                    <a:pt x="73" y="71"/>
                  </a:cubicBezTo>
                  <a:cubicBezTo>
                    <a:pt x="72" y="71"/>
                    <a:pt x="71" y="71"/>
                    <a:pt x="71" y="72"/>
                  </a:cubicBezTo>
                  <a:moveTo>
                    <a:pt x="74" y="74"/>
                  </a:moveTo>
                  <a:cubicBezTo>
                    <a:pt x="73" y="74"/>
                    <a:pt x="72" y="75"/>
                    <a:pt x="72" y="75"/>
                  </a:cubicBezTo>
                  <a:cubicBezTo>
                    <a:pt x="71" y="76"/>
                    <a:pt x="71" y="74"/>
                    <a:pt x="70" y="75"/>
                  </a:cubicBezTo>
                  <a:cubicBezTo>
                    <a:pt x="70" y="75"/>
                    <a:pt x="70" y="75"/>
                    <a:pt x="70" y="75"/>
                  </a:cubicBezTo>
                  <a:cubicBezTo>
                    <a:pt x="70" y="75"/>
                    <a:pt x="70" y="76"/>
                    <a:pt x="70" y="76"/>
                  </a:cubicBezTo>
                  <a:cubicBezTo>
                    <a:pt x="69" y="77"/>
                    <a:pt x="69" y="75"/>
                    <a:pt x="68" y="76"/>
                  </a:cubicBezTo>
                  <a:cubicBezTo>
                    <a:pt x="68" y="76"/>
                    <a:pt x="68" y="76"/>
                    <a:pt x="68" y="76"/>
                  </a:cubicBezTo>
                  <a:cubicBezTo>
                    <a:pt x="68" y="76"/>
                    <a:pt x="68" y="76"/>
                    <a:pt x="68" y="76"/>
                  </a:cubicBezTo>
                  <a:cubicBezTo>
                    <a:pt x="67" y="75"/>
                    <a:pt x="66" y="76"/>
                    <a:pt x="65" y="75"/>
                  </a:cubicBezTo>
                  <a:cubicBezTo>
                    <a:pt x="65" y="75"/>
                    <a:pt x="65" y="75"/>
                    <a:pt x="64" y="75"/>
                  </a:cubicBezTo>
                  <a:cubicBezTo>
                    <a:pt x="64" y="76"/>
                    <a:pt x="63" y="75"/>
                    <a:pt x="63" y="76"/>
                  </a:cubicBezTo>
                  <a:cubicBezTo>
                    <a:pt x="63" y="76"/>
                    <a:pt x="63" y="77"/>
                    <a:pt x="62" y="77"/>
                  </a:cubicBezTo>
                  <a:cubicBezTo>
                    <a:pt x="61" y="77"/>
                    <a:pt x="61" y="78"/>
                    <a:pt x="60" y="78"/>
                  </a:cubicBezTo>
                  <a:cubicBezTo>
                    <a:pt x="60" y="78"/>
                    <a:pt x="60" y="79"/>
                    <a:pt x="60" y="79"/>
                  </a:cubicBezTo>
                  <a:cubicBezTo>
                    <a:pt x="61" y="79"/>
                    <a:pt x="61" y="79"/>
                    <a:pt x="62" y="79"/>
                  </a:cubicBezTo>
                  <a:cubicBezTo>
                    <a:pt x="63" y="77"/>
                    <a:pt x="64" y="79"/>
                    <a:pt x="65" y="78"/>
                  </a:cubicBezTo>
                  <a:cubicBezTo>
                    <a:pt x="66" y="78"/>
                    <a:pt x="66" y="79"/>
                    <a:pt x="66" y="79"/>
                  </a:cubicBezTo>
                  <a:cubicBezTo>
                    <a:pt x="67" y="79"/>
                    <a:pt x="68" y="80"/>
                    <a:pt x="69" y="79"/>
                  </a:cubicBezTo>
                  <a:cubicBezTo>
                    <a:pt x="69" y="78"/>
                    <a:pt x="71" y="78"/>
                    <a:pt x="71" y="78"/>
                  </a:cubicBezTo>
                  <a:cubicBezTo>
                    <a:pt x="73" y="77"/>
                    <a:pt x="74" y="76"/>
                    <a:pt x="74" y="74"/>
                  </a:cubicBezTo>
                  <a:close/>
                  <a:moveTo>
                    <a:pt x="46" y="75"/>
                  </a:moveTo>
                  <a:cubicBezTo>
                    <a:pt x="45" y="77"/>
                    <a:pt x="43" y="79"/>
                    <a:pt x="41" y="81"/>
                  </a:cubicBezTo>
                  <a:cubicBezTo>
                    <a:pt x="41" y="81"/>
                    <a:pt x="42" y="82"/>
                    <a:pt x="43" y="82"/>
                  </a:cubicBezTo>
                  <a:cubicBezTo>
                    <a:pt x="47" y="86"/>
                    <a:pt x="52" y="88"/>
                    <a:pt x="57" y="89"/>
                  </a:cubicBezTo>
                  <a:cubicBezTo>
                    <a:pt x="56" y="88"/>
                    <a:pt x="56" y="88"/>
                    <a:pt x="56" y="88"/>
                  </a:cubicBezTo>
                  <a:cubicBezTo>
                    <a:pt x="55" y="87"/>
                    <a:pt x="53" y="86"/>
                    <a:pt x="53" y="84"/>
                  </a:cubicBezTo>
                  <a:cubicBezTo>
                    <a:pt x="54" y="84"/>
                    <a:pt x="54" y="82"/>
                    <a:pt x="55" y="82"/>
                  </a:cubicBezTo>
                  <a:cubicBezTo>
                    <a:pt x="55" y="81"/>
                    <a:pt x="56" y="80"/>
                    <a:pt x="58" y="80"/>
                  </a:cubicBezTo>
                  <a:cubicBezTo>
                    <a:pt x="55" y="81"/>
                    <a:pt x="52" y="79"/>
                    <a:pt x="50" y="78"/>
                  </a:cubicBezTo>
                  <a:cubicBezTo>
                    <a:pt x="49" y="77"/>
                    <a:pt x="47" y="76"/>
                    <a:pt x="46" y="75"/>
                  </a:cubicBezTo>
                  <a:moveTo>
                    <a:pt x="86" y="83"/>
                  </a:moveTo>
                  <a:cubicBezTo>
                    <a:pt x="86" y="82"/>
                    <a:pt x="86" y="82"/>
                    <a:pt x="86" y="82"/>
                  </a:cubicBezTo>
                  <a:cubicBezTo>
                    <a:pt x="86" y="83"/>
                    <a:pt x="85" y="83"/>
                    <a:pt x="84" y="84"/>
                  </a:cubicBezTo>
                  <a:cubicBezTo>
                    <a:pt x="85" y="84"/>
                    <a:pt x="84" y="85"/>
                    <a:pt x="85" y="85"/>
                  </a:cubicBezTo>
                  <a:cubicBezTo>
                    <a:pt x="86" y="86"/>
                    <a:pt x="88" y="87"/>
                    <a:pt x="88" y="88"/>
                  </a:cubicBezTo>
                  <a:cubicBezTo>
                    <a:pt x="87" y="89"/>
                    <a:pt x="85" y="90"/>
                    <a:pt x="86" y="92"/>
                  </a:cubicBezTo>
                  <a:cubicBezTo>
                    <a:pt x="87" y="92"/>
                    <a:pt x="86" y="93"/>
                    <a:pt x="86" y="93"/>
                  </a:cubicBezTo>
                  <a:cubicBezTo>
                    <a:pt x="86" y="93"/>
                    <a:pt x="86" y="93"/>
                    <a:pt x="86" y="93"/>
                  </a:cubicBezTo>
                  <a:cubicBezTo>
                    <a:pt x="88" y="91"/>
                    <a:pt x="90" y="90"/>
                    <a:pt x="91" y="88"/>
                  </a:cubicBezTo>
                  <a:cubicBezTo>
                    <a:pt x="92" y="88"/>
                    <a:pt x="92" y="88"/>
                    <a:pt x="92" y="88"/>
                  </a:cubicBezTo>
                  <a:cubicBezTo>
                    <a:pt x="91" y="88"/>
                    <a:pt x="91" y="89"/>
                    <a:pt x="90" y="88"/>
                  </a:cubicBezTo>
                  <a:cubicBezTo>
                    <a:pt x="90" y="88"/>
                    <a:pt x="89" y="87"/>
                    <a:pt x="89" y="87"/>
                  </a:cubicBezTo>
                  <a:lnTo>
                    <a:pt x="86" y="83"/>
                  </a:lnTo>
                  <a:close/>
                  <a:moveTo>
                    <a:pt x="40" y="84"/>
                  </a:moveTo>
                  <a:cubicBezTo>
                    <a:pt x="40" y="84"/>
                    <a:pt x="40" y="84"/>
                    <a:pt x="40" y="84"/>
                  </a:cubicBezTo>
                  <a:cubicBezTo>
                    <a:pt x="40" y="84"/>
                    <a:pt x="40" y="84"/>
                    <a:pt x="40" y="84"/>
                  </a:cubicBezTo>
                  <a:close/>
                  <a:moveTo>
                    <a:pt x="41" y="85"/>
                  </a:moveTo>
                  <a:cubicBezTo>
                    <a:pt x="40" y="85"/>
                    <a:pt x="40" y="85"/>
                    <a:pt x="40" y="84"/>
                  </a:cubicBezTo>
                  <a:lnTo>
                    <a:pt x="41" y="85"/>
                  </a:lnTo>
                  <a:close/>
                  <a:moveTo>
                    <a:pt x="41" y="85"/>
                  </a:moveTo>
                  <a:cubicBezTo>
                    <a:pt x="41" y="86"/>
                    <a:pt x="42" y="87"/>
                    <a:pt x="42" y="87"/>
                  </a:cubicBezTo>
                  <a:cubicBezTo>
                    <a:pt x="41" y="88"/>
                    <a:pt x="40" y="88"/>
                    <a:pt x="40" y="88"/>
                  </a:cubicBezTo>
                  <a:cubicBezTo>
                    <a:pt x="38" y="88"/>
                    <a:pt x="37" y="89"/>
                    <a:pt x="35" y="89"/>
                  </a:cubicBezTo>
                  <a:cubicBezTo>
                    <a:pt x="34" y="90"/>
                    <a:pt x="33" y="88"/>
                    <a:pt x="32" y="88"/>
                  </a:cubicBezTo>
                  <a:cubicBezTo>
                    <a:pt x="40" y="95"/>
                    <a:pt x="49" y="100"/>
                    <a:pt x="60" y="100"/>
                  </a:cubicBezTo>
                  <a:cubicBezTo>
                    <a:pt x="61" y="101"/>
                    <a:pt x="61" y="101"/>
                    <a:pt x="61" y="101"/>
                  </a:cubicBezTo>
                  <a:cubicBezTo>
                    <a:pt x="60" y="100"/>
                    <a:pt x="60" y="100"/>
                    <a:pt x="60" y="100"/>
                  </a:cubicBezTo>
                  <a:cubicBezTo>
                    <a:pt x="60" y="92"/>
                    <a:pt x="60" y="92"/>
                    <a:pt x="60" y="92"/>
                  </a:cubicBezTo>
                  <a:cubicBezTo>
                    <a:pt x="60" y="92"/>
                    <a:pt x="60" y="92"/>
                    <a:pt x="60" y="92"/>
                  </a:cubicBezTo>
                  <a:cubicBezTo>
                    <a:pt x="53" y="92"/>
                    <a:pt x="46" y="89"/>
                    <a:pt x="41" y="85"/>
                  </a:cubicBezTo>
                  <a:moveTo>
                    <a:pt x="94" y="91"/>
                  </a:moveTo>
                  <a:cubicBezTo>
                    <a:pt x="94" y="90"/>
                    <a:pt x="94" y="90"/>
                    <a:pt x="94" y="90"/>
                  </a:cubicBezTo>
                  <a:cubicBezTo>
                    <a:pt x="93" y="92"/>
                    <a:pt x="91" y="93"/>
                    <a:pt x="90" y="94"/>
                  </a:cubicBezTo>
                  <a:cubicBezTo>
                    <a:pt x="88" y="96"/>
                    <a:pt x="85" y="96"/>
                    <a:pt x="84" y="99"/>
                  </a:cubicBezTo>
                  <a:cubicBezTo>
                    <a:pt x="83" y="100"/>
                    <a:pt x="83" y="101"/>
                    <a:pt x="81" y="102"/>
                  </a:cubicBezTo>
                  <a:cubicBezTo>
                    <a:pt x="81" y="103"/>
                    <a:pt x="79" y="103"/>
                    <a:pt x="78" y="104"/>
                  </a:cubicBezTo>
                  <a:cubicBezTo>
                    <a:pt x="76" y="106"/>
                    <a:pt x="75" y="103"/>
                    <a:pt x="72" y="102"/>
                  </a:cubicBezTo>
                  <a:cubicBezTo>
                    <a:pt x="68" y="103"/>
                    <a:pt x="68" y="103"/>
                    <a:pt x="68" y="103"/>
                  </a:cubicBezTo>
                  <a:cubicBezTo>
                    <a:pt x="66" y="103"/>
                    <a:pt x="65" y="104"/>
                    <a:pt x="64" y="103"/>
                  </a:cubicBezTo>
                  <a:cubicBezTo>
                    <a:pt x="64" y="106"/>
                    <a:pt x="64" y="109"/>
                    <a:pt x="64" y="112"/>
                  </a:cubicBezTo>
                  <a:cubicBezTo>
                    <a:pt x="64" y="112"/>
                    <a:pt x="64" y="112"/>
                    <a:pt x="64" y="112"/>
                  </a:cubicBezTo>
                  <a:cubicBezTo>
                    <a:pt x="78" y="111"/>
                    <a:pt x="90" y="106"/>
                    <a:pt x="100" y="97"/>
                  </a:cubicBezTo>
                  <a:lnTo>
                    <a:pt x="94" y="91"/>
                  </a:lnTo>
                  <a:close/>
                  <a:moveTo>
                    <a:pt x="30" y="91"/>
                  </a:moveTo>
                  <a:cubicBezTo>
                    <a:pt x="30" y="91"/>
                    <a:pt x="30" y="91"/>
                    <a:pt x="30" y="91"/>
                  </a:cubicBezTo>
                  <a:cubicBezTo>
                    <a:pt x="24" y="97"/>
                    <a:pt x="24" y="97"/>
                    <a:pt x="24" y="97"/>
                  </a:cubicBezTo>
                  <a:cubicBezTo>
                    <a:pt x="33" y="105"/>
                    <a:pt x="43" y="110"/>
                    <a:pt x="55" y="111"/>
                  </a:cubicBezTo>
                  <a:cubicBezTo>
                    <a:pt x="57" y="112"/>
                    <a:pt x="59" y="111"/>
                    <a:pt x="61" y="112"/>
                  </a:cubicBezTo>
                  <a:cubicBezTo>
                    <a:pt x="60" y="111"/>
                    <a:pt x="60" y="111"/>
                    <a:pt x="60" y="111"/>
                  </a:cubicBezTo>
                  <a:cubicBezTo>
                    <a:pt x="60" y="104"/>
                    <a:pt x="60" y="104"/>
                    <a:pt x="60" y="104"/>
                  </a:cubicBezTo>
                  <a:cubicBezTo>
                    <a:pt x="60" y="103"/>
                    <a:pt x="60" y="103"/>
                    <a:pt x="60" y="103"/>
                  </a:cubicBezTo>
                  <a:cubicBezTo>
                    <a:pt x="60" y="103"/>
                    <a:pt x="60" y="103"/>
                    <a:pt x="60" y="103"/>
                  </a:cubicBezTo>
                  <a:cubicBezTo>
                    <a:pt x="48" y="103"/>
                    <a:pt x="39" y="99"/>
                    <a:pt x="30" y="91"/>
                  </a:cubicBezTo>
                  <a:moveTo>
                    <a:pt x="63" y="93"/>
                  </a:moveTo>
                  <a:cubicBezTo>
                    <a:pt x="64" y="93"/>
                    <a:pt x="64" y="93"/>
                    <a:pt x="64" y="93"/>
                  </a:cubicBezTo>
                  <a:cubicBezTo>
                    <a:pt x="64" y="96"/>
                    <a:pt x="64" y="98"/>
                    <a:pt x="64" y="100"/>
                  </a:cubicBezTo>
                  <a:cubicBezTo>
                    <a:pt x="66" y="100"/>
                    <a:pt x="68" y="100"/>
                    <a:pt x="70" y="99"/>
                  </a:cubicBezTo>
                  <a:cubicBezTo>
                    <a:pt x="70" y="99"/>
                    <a:pt x="69" y="99"/>
                    <a:pt x="69" y="99"/>
                  </a:cubicBezTo>
                  <a:cubicBezTo>
                    <a:pt x="68" y="99"/>
                    <a:pt x="67" y="97"/>
                    <a:pt x="67" y="96"/>
                  </a:cubicBezTo>
                  <a:cubicBezTo>
                    <a:pt x="67" y="95"/>
                    <a:pt x="67" y="95"/>
                    <a:pt x="67" y="94"/>
                  </a:cubicBezTo>
                  <a:cubicBezTo>
                    <a:pt x="67" y="93"/>
                    <a:pt x="65" y="94"/>
                    <a:pt x="64" y="93"/>
                  </a:cubicBezTo>
                  <a:cubicBezTo>
                    <a:pt x="64" y="93"/>
                    <a:pt x="63" y="93"/>
                    <a:pt x="63" y="93"/>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3" name="Freeform 726"/>
            <p:cNvSpPr>
              <a:spLocks/>
            </p:cNvSpPr>
            <p:nvPr/>
          </p:nvSpPr>
          <p:spPr bwMode="auto">
            <a:xfrm>
              <a:off x="5090881" y="3191167"/>
              <a:ext cx="24159" cy="24159"/>
            </a:xfrm>
            <a:custGeom>
              <a:avLst/>
              <a:gdLst>
                <a:gd name="T0" fmla="*/ 13 w 21"/>
                <a:gd name="T1" fmla="*/ 6 h 22"/>
                <a:gd name="T2" fmla="*/ 20 w 21"/>
                <a:gd name="T3" fmla="*/ 20 h 22"/>
                <a:gd name="T4" fmla="*/ 21 w 21"/>
                <a:gd name="T5" fmla="*/ 22 h 22"/>
                <a:gd name="T6" fmla="*/ 5 w 21"/>
                <a:gd name="T7" fmla="*/ 5 h 22"/>
                <a:gd name="T8" fmla="*/ 0 w 21"/>
                <a:gd name="T9" fmla="*/ 0 h 22"/>
                <a:gd name="T10" fmla="*/ 13 w 21"/>
                <a:gd name="T11" fmla="*/ 6 h 22"/>
              </a:gdLst>
              <a:ahLst/>
              <a:cxnLst>
                <a:cxn ang="0">
                  <a:pos x="T0" y="T1"/>
                </a:cxn>
                <a:cxn ang="0">
                  <a:pos x="T2" y="T3"/>
                </a:cxn>
                <a:cxn ang="0">
                  <a:pos x="T4" y="T5"/>
                </a:cxn>
                <a:cxn ang="0">
                  <a:pos x="T6" y="T7"/>
                </a:cxn>
                <a:cxn ang="0">
                  <a:pos x="T8" y="T9"/>
                </a:cxn>
                <a:cxn ang="0">
                  <a:pos x="T10" y="T11"/>
                </a:cxn>
              </a:cxnLst>
              <a:rect l="0" t="0" r="r" b="b"/>
              <a:pathLst>
                <a:path w="21" h="22">
                  <a:moveTo>
                    <a:pt x="13" y="6"/>
                  </a:moveTo>
                  <a:cubicBezTo>
                    <a:pt x="17" y="10"/>
                    <a:pt x="19" y="15"/>
                    <a:pt x="20" y="20"/>
                  </a:cubicBezTo>
                  <a:cubicBezTo>
                    <a:pt x="21" y="22"/>
                    <a:pt x="21" y="22"/>
                    <a:pt x="21" y="22"/>
                  </a:cubicBezTo>
                  <a:cubicBezTo>
                    <a:pt x="15" y="17"/>
                    <a:pt x="9" y="11"/>
                    <a:pt x="5" y="5"/>
                  </a:cubicBezTo>
                  <a:cubicBezTo>
                    <a:pt x="0" y="0"/>
                    <a:pt x="0" y="0"/>
                    <a:pt x="0" y="0"/>
                  </a:cubicBezTo>
                  <a:cubicBezTo>
                    <a:pt x="5" y="2"/>
                    <a:pt x="9" y="3"/>
                    <a:pt x="13" y="6"/>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4" name="Freeform 727"/>
            <p:cNvSpPr>
              <a:spLocks/>
            </p:cNvSpPr>
            <p:nvPr/>
          </p:nvSpPr>
          <p:spPr bwMode="auto">
            <a:xfrm>
              <a:off x="4979748" y="3192778"/>
              <a:ext cx="20938" cy="24159"/>
            </a:xfrm>
            <a:custGeom>
              <a:avLst/>
              <a:gdLst>
                <a:gd name="T0" fmla="*/ 9 w 20"/>
                <a:gd name="T1" fmla="*/ 13 h 22"/>
                <a:gd name="T2" fmla="*/ 0 w 20"/>
                <a:gd name="T3" fmla="*/ 22 h 22"/>
                <a:gd name="T4" fmla="*/ 4 w 20"/>
                <a:gd name="T5" fmla="*/ 11 h 22"/>
                <a:gd name="T6" fmla="*/ 20 w 20"/>
                <a:gd name="T7" fmla="*/ 0 h 22"/>
                <a:gd name="T8" fmla="*/ 9 w 20"/>
                <a:gd name="T9" fmla="*/ 13 h 22"/>
              </a:gdLst>
              <a:ahLst/>
              <a:cxnLst>
                <a:cxn ang="0">
                  <a:pos x="T0" y="T1"/>
                </a:cxn>
                <a:cxn ang="0">
                  <a:pos x="T2" y="T3"/>
                </a:cxn>
                <a:cxn ang="0">
                  <a:pos x="T4" y="T5"/>
                </a:cxn>
                <a:cxn ang="0">
                  <a:pos x="T6" y="T7"/>
                </a:cxn>
                <a:cxn ang="0">
                  <a:pos x="T8" y="T9"/>
                </a:cxn>
              </a:cxnLst>
              <a:rect l="0" t="0" r="r" b="b"/>
              <a:pathLst>
                <a:path w="20" h="22">
                  <a:moveTo>
                    <a:pt x="9" y="13"/>
                  </a:moveTo>
                  <a:cubicBezTo>
                    <a:pt x="7" y="16"/>
                    <a:pt x="3" y="19"/>
                    <a:pt x="0" y="22"/>
                  </a:cubicBezTo>
                  <a:cubicBezTo>
                    <a:pt x="1" y="18"/>
                    <a:pt x="2" y="14"/>
                    <a:pt x="4" y="11"/>
                  </a:cubicBezTo>
                  <a:cubicBezTo>
                    <a:pt x="7" y="5"/>
                    <a:pt x="14" y="2"/>
                    <a:pt x="20" y="0"/>
                  </a:cubicBezTo>
                  <a:cubicBezTo>
                    <a:pt x="15" y="4"/>
                    <a:pt x="12" y="9"/>
                    <a:pt x="9" y="13"/>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5" name="Freeform 728"/>
            <p:cNvSpPr>
              <a:spLocks/>
            </p:cNvSpPr>
            <p:nvPr/>
          </p:nvSpPr>
          <p:spPr bwMode="auto">
            <a:xfrm>
              <a:off x="5100544" y="3199220"/>
              <a:ext cx="22549" cy="33823"/>
            </a:xfrm>
            <a:custGeom>
              <a:avLst/>
              <a:gdLst>
                <a:gd name="T0" fmla="*/ 19 w 20"/>
                <a:gd name="T1" fmla="*/ 12 h 30"/>
                <a:gd name="T2" fmla="*/ 19 w 20"/>
                <a:gd name="T3" fmla="*/ 30 h 30"/>
                <a:gd name="T4" fmla="*/ 19 w 20"/>
                <a:gd name="T5" fmla="*/ 30 h 30"/>
                <a:gd name="T6" fmla="*/ 4 w 20"/>
                <a:gd name="T7" fmla="*/ 16 h 30"/>
                <a:gd name="T8" fmla="*/ 0 w 20"/>
                <a:gd name="T9" fmla="*/ 5 h 30"/>
                <a:gd name="T10" fmla="*/ 14 w 20"/>
                <a:gd name="T11" fmla="*/ 19 h 30"/>
                <a:gd name="T12" fmla="*/ 17 w 20"/>
                <a:gd name="T13" fmla="*/ 23 h 30"/>
                <a:gd name="T14" fmla="*/ 17 w 20"/>
                <a:gd name="T15" fmla="*/ 23 h 30"/>
                <a:gd name="T16" fmla="*/ 12 w 20"/>
                <a:gd name="T17" fmla="*/ 6 h 30"/>
                <a:gd name="T18" fmla="*/ 7 w 20"/>
                <a:gd name="T19" fmla="*/ 0 h 30"/>
                <a:gd name="T20" fmla="*/ 19 w 20"/>
                <a:gd name="T21"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0">
                  <a:moveTo>
                    <a:pt x="19" y="12"/>
                  </a:moveTo>
                  <a:cubicBezTo>
                    <a:pt x="20" y="18"/>
                    <a:pt x="18" y="24"/>
                    <a:pt x="19" y="30"/>
                  </a:cubicBezTo>
                  <a:cubicBezTo>
                    <a:pt x="19" y="30"/>
                    <a:pt x="19" y="30"/>
                    <a:pt x="19" y="30"/>
                  </a:cubicBezTo>
                  <a:cubicBezTo>
                    <a:pt x="16" y="24"/>
                    <a:pt x="9" y="21"/>
                    <a:pt x="4" y="16"/>
                  </a:cubicBezTo>
                  <a:cubicBezTo>
                    <a:pt x="1" y="13"/>
                    <a:pt x="0" y="9"/>
                    <a:pt x="0" y="5"/>
                  </a:cubicBezTo>
                  <a:cubicBezTo>
                    <a:pt x="2" y="11"/>
                    <a:pt x="10" y="13"/>
                    <a:pt x="14" y="19"/>
                  </a:cubicBezTo>
                  <a:cubicBezTo>
                    <a:pt x="15" y="20"/>
                    <a:pt x="16" y="22"/>
                    <a:pt x="17" y="23"/>
                  </a:cubicBezTo>
                  <a:cubicBezTo>
                    <a:pt x="17" y="23"/>
                    <a:pt x="17" y="23"/>
                    <a:pt x="17" y="23"/>
                  </a:cubicBezTo>
                  <a:cubicBezTo>
                    <a:pt x="14" y="18"/>
                    <a:pt x="14" y="12"/>
                    <a:pt x="12" y="6"/>
                  </a:cubicBezTo>
                  <a:cubicBezTo>
                    <a:pt x="11" y="4"/>
                    <a:pt x="9" y="1"/>
                    <a:pt x="7" y="0"/>
                  </a:cubicBezTo>
                  <a:cubicBezTo>
                    <a:pt x="13" y="1"/>
                    <a:pt x="17" y="7"/>
                    <a:pt x="19" y="12"/>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6" name="Freeform 729"/>
            <p:cNvSpPr>
              <a:spLocks/>
            </p:cNvSpPr>
            <p:nvPr/>
          </p:nvSpPr>
          <p:spPr bwMode="auto">
            <a:xfrm>
              <a:off x="4970084" y="3200831"/>
              <a:ext cx="22549" cy="32212"/>
            </a:xfrm>
            <a:custGeom>
              <a:avLst/>
              <a:gdLst>
                <a:gd name="T0" fmla="*/ 12 w 20"/>
                <a:gd name="T1" fmla="*/ 0 h 30"/>
                <a:gd name="T2" fmla="*/ 5 w 20"/>
                <a:gd name="T3" fmla="*/ 17 h 30"/>
                <a:gd name="T4" fmla="*/ 3 w 20"/>
                <a:gd name="T5" fmla="*/ 23 h 30"/>
                <a:gd name="T6" fmla="*/ 3 w 20"/>
                <a:gd name="T7" fmla="*/ 23 h 30"/>
                <a:gd name="T8" fmla="*/ 8 w 20"/>
                <a:gd name="T9" fmla="*/ 16 h 30"/>
                <a:gd name="T10" fmla="*/ 20 w 20"/>
                <a:gd name="T11" fmla="*/ 5 h 30"/>
                <a:gd name="T12" fmla="*/ 7 w 20"/>
                <a:gd name="T13" fmla="*/ 23 h 30"/>
                <a:gd name="T14" fmla="*/ 1 w 20"/>
                <a:gd name="T15" fmla="*/ 30 h 30"/>
                <a:gd name="T16" fmla="*/ 1 w 20"/>
                <a:gd name="T17" fmla="*/ 24 h 30"/>
                <a:gd name="T18" fmla="*/ 5 w 20"/>
                <a:gd name="T19" fmla="*/ 5 h 30"/>
                <a:gd name="T20" fmla="*/ 12 w 20"/>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0">
                  <a:moveTo>
                    <a:pt x="12" y="0"/>
                  </a:moveTo>
                  <a:cubicBezTo>
                    <a:pt x="6" y="4"/>
                    <a:pt x="7" y="11"/>
                    <a:pt x="5" y="17"/>
                  </a:cubicBezTo>
                  <a:cubicBezTo>
                    <a:pt x="4" y="19"/>
                    <a:pt x="3" y="21"/>
                    <a:pt x="3" y="23"/>
                  </a:cubicBezTo>
                  <a:cubicBezTo>
                    <a:pt x="3" y="23"/>
                    <a:pt x="3" y="23"/>
                    <a:pt x="3" y="23"/>
                  </a:cubicBezTo>
                  <a:cubicBezTo>
                    <a:pt x="4" y="21"/>
                    <a:pt x="6" y="18"/>
                    <a:pt x="8" y="16"/>
                  </a:cubicBezTo>
                  <a:cubicBezTo>
                    <a:pt x="12" y="13"/>
                    <a:pt x="18" y="10"/>
                    <a:pt x="20" y="5"/>
                  </a:cubicBezTo>
                  <a:cubicBezTo>
                    <a:pt x="20" y="12"/>
                    <a:pt x="13" y="18"/>
                    <a:pt x="7" y="23"/>
                  </a:cubicBezTo>
                  <a:cubicBezTo>
                    <a:pt x="5" y="25"/>
                    <a:pt x="2" y="27"/>
                    <a:pt x="1" y="30"/>
                  </a:cubicBezTo>
                  <a:cubicBezTo>
                    <a:pt x="1" y="28"/>
                    <a:pt x="1" y="26"/>
                    <a:pt x="1" y="24"/>
                  </a:cubicBezTo>
                  <a:cubicBezTo>
                    <a:pt x="0" y="18"/>
                    <a:pt x="0" y="10"/>
                    <a:pt x="5" y="5"/>
                  </a:cubicBezTo>
                  <a:cubicBezTo>
                    <a:pt x="7" y="3"/>
                    <a:pt x="9" y="1"/>
                    <a:pt x="12" y="0"/>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7" name="Freeform 730"/>
            <p:cNvSpPr>
              <a:spLocks/>
            </p:cNvSpPr>
            <p:nvPr/>
          </p:nvSpPr>
          <p:spPr bwMode="auto">
            <a:xfrm>
              <a:off x="5108597" y="3210494"/>
              <a:ext cx="22549" cy="43487"/>
            </a:xfrm>
            <a:custGeom>
              <a:avLst/>
              <a:gdLst>
                <a:gd name="T0" fmla="*/ 15 w 21"/>
                <a:gd name="T1" fmla="*/ 4 h 40"/>
                <a:gd name="T2" fmla="*/ 18 w 21"/>
                <a:gd name="T3" fmla="*/ 29 h 40"/>
                <a:gd name="T4" fmla="*/ 15 w 21"/>
                <a:gd name="T5" fmla="*/ 40 h 40"/>
                <a:gd name="T6" fmla="*/ 14 w 21"/>
                <a:gd name="T7" fmla="*/ 38 h 40"/>
                <a:gd name="T8" fmla="*/ 2 w 21"/>
                <a:gd name="T9" fmla="*/ 17 h 40"/>
                <a:gd name="T10" fmla="*/ 0 w 21"/>
                <a:gd name="T11" fmla="*/ 10 h 40"/>
                <a:gd name="T12" fmla="*/ 13 w 21"/>
                <a:gd name="T13" fmla="*/ 25 h 40"/>
                <a:gd name="T14" fmla="*/ 14 w 21"/>
                <a:gd name="T15" fmla="*/ 31 h 40"/>
                <a:gd name="T16" fmla="*/ 15 w 21"/>
                <a:gd name="T17" fmla="*/ 31 h 40"/>
                <a:gd name="T18" fmla="*/ 15 w 21"/>
                <a:gd name="T19" fmla="*/ 10 h 40"/>
                <a:gd name="T20" fmla="*/ 12 w 21"/>
                <a:gd name="T21" fmla="*/ 0 h 40"/>
                <a:gd name="T22" fmla="*/ 15 w 21"/>
                <a:gd name="T23"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0">
                  <a:moveTo>
                    <a:pt x="15" y="4"/>
                  </a:moveTo>
                  <a:cubicBezTo>
                    <a:pt x="20" y="10"/>
                    <a:pt x="21" y="21"/>
                    <a:pt x="18" y="29"/>
                  </a:cubicBezTo>
                  <a:cubicBezTo>
                    <a:pt x="16" y="33"/>
                    <a:pt x="15" y="36"/>
                    <a:pt x="15" y="40"/>
                  </a:cubicBezTo>
                  <a:cubicBezTo>
                    <a:pt x="15" y="39"/>
                    <a:pt x="14" y="38"/>
                    <a:pt x="14" y="38"/>
                  </a:cubicBezTo>
                  <a:cubicBezTo>
                    <a:pt x="12" y="30"/>
                    <a:pt x="5" y="24"/>
                    <a:pt x="2" y="17"/>
                  </a:cubicBezTo>
                  <a:cubicBezTo>
                    <a:pt x="1" y="15"/>
                    <a:pt x="0" y="12"/>
                    <a:pt x="0" y="10"/>
                  </a:cubicBezTo>
                  <a:cubicBezTo>
                    <a:pt x="3" y="16"/>
                    <a:pt x="11" y="19"/>
                    <a:pt x="13" y="25"/>
                  </a:cubicBezTo>
                  <a:cubicBezTo>
                    <a:pt x="14" y="27"/>
                    <a:pt x="14" y="29"/>
                    <a:pt x="14" y="31"/>
                  </a:cubicBezTo>
                  <a:cubicBezTo>
                    <a:pt x="14" y="31"/>
                    <a:pt x="15" y="31"/>
                    <a:pt x="15" y="31"/>
                  </a:cubicBezTo>
                  <a:cubicBezTo>
                    <a:pt x="14" y="24"/>
                    <a:pt x="14" y="17"/>
                    <a:pt x="15" y="10"/>
                  </a:cubicBezTo>
                  <a:cubicBezTo>
                    <a:pt x="15" y="7"/>
                    <a:pt x="14" y="3"/>
                    <a:pt x="12" y="0"/>
                  </a:cubicBezTo>
                  <a:cubicBezTo>
                    <a:pt x="14" y="1"/>
                    <a:pt x="14" y="2"/>
                    <a:pt x="15" y="4"/>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8" name="Freeform 731"/>
            <p:cNvSpPr>
              <a:spLocks/>
            </p:cNvSpPr>
            <p:nvPr/>
          </p:nvSpPr>
          <p:spPr bwMode="auto">
            <a:xfrm>
              <a:off x="4963642" y="3212105"/>
              <a:ext cx="20938" cy="43487"/>
            </a:xfrm>
            <a:custGeom>
              <a:avLst/>
              <a:gdLst>
                <a:gd name="T0" fmla="*/ 7 w 20"/>
                <a:gd name="T1" fmla="*/ 0 h 40"/>
                <a:gd name="T2" fmla="*/ 6 w 20"/>
                <a:gd name="T3" fmla="*/ 23 h 40"/>
                <a:gd name="T4" fmla="*/ 5 w 20"/>
                <a:gd name="T5" fmla="*/ 31 h 40"/>
                <a:gd name="T6" fmla="*/ 6 w 20"/>
                <a:gd name="T7" fmla="*/ 31 h 40"/>
                <a:gd name="T8" fmla="*/ 6 w 20"/>
                <a:gd name="T9" fmla="*/ 28 h 40"/>
                <a:gd name="T10" fmla="*/ 17 w 20"/>
                <a:gd name="T11" fmla="*/ 13 h 40"/>
                <a:gd name="T12" fmla="*/ 20 w 20"/>
                <a:gd name="T13" fmla="*/ 10 h 40"/>
                <a:gd name="T14" fmla="*/ 17 w 20"/>
                <a:gd name="T15" fmla="*/ 19 h 40"/>
                <a:gd name="T16" fmla="*/ 5 w 20"/>
                <a:gd name="T17" fmla="*/ 40 h 40"/>
                <a:gd name="T18" fmla="*/ 0 w 20"/>
                <a:gd name="T19" fmla="*/ 18 h 40"/>
                <a:gd name="T20" fmla="*/ 7 w 20"/>
                <a:gd name="T21" fmla="*/ 1 h 40"/>
                <a:gd name="T22" fmla="*/ 7 w 20"/>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40">
                  <a:moveTo>
                    <a:pt x="7" y="0"/>
                  </a:moveTo>
                  <a:cubicBezTo>
                    <a:pt x="3" y="7"/>
                    <a:pt x="6" y="15"/>
                    <a:pt x="6" y="23"/>
                  </a:cubicBezTo>
                  <a:cubicBezTo>
                    <a:pt x="5" y="31"/>
                    <a:pt x="5" y="31"/>
                    <a:pt x="5" y="31"/>
                  </a:cubicBezTo>
                  <a:cubicBezTo>
                    <a:pt x="6" y="31"/>
                    <a:pt x="6" y="31"/>
                    <a:pt x="6" y="31"/>
                  </a:cubicBezTo>
                  <a:cubicBezTo>
                    <a:pt x="6" y="30"/>
                    <a:pt x="6" y="29"/>
                    <a:pt x="6" y="28"/>
                  </a:cubicBezTo>
                  <a:cubicBezTo>
                    <a:pt x="7" y="22"/>
                    <a:pt x="13" y="17"/>
                    <a:pt x="17" y="13"/>
                  </a:cubicBezTo>
                  <a:cubicBezTo>
                    <a:pt x="18" y="12"/>
                    <a:pt x="19" y="11"/>
                    <a:pt x="20" y="10"/>
                  </a:cubicBezTo>
                  <a:cubicBezTo>
                    <a:pt x="19" y="13"/>
                    <a:pt x="18" y="16"/>
                    <a:pt x="17" y="19"/>
                  </a:cubicBezTo>
                  <a:cubicBezTo>
                    <a:pt x="14" y="26"/>
                    <a:pt x="7" y="32"/>
                    <a:pt x="5" y="40"/>
                  </a:cubicBezTo>
                  <a:cubicBezTo>
                    <a:pt x="5" y="32"/>
                    <a:pt x="0" y="26"/>
                    <a:pt x="0" y="18"/>
                  </a:cubicBezTo>
                  <a:cubicBezTo>
                    <a:pt x="0" y="11"/>
                    <a:pt x="3" y="6"/>
                    <a:pt x="7" y="1"/>
                  </a:cubicBezTo>
                  <a:cubicBezTo>
                    <a:pt x="7" y="0"/>
                    <a:pt x="7" y="0"/>
                    <a:pt x="7" y="0"/>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9" name="Freeform 732"/>
            <p:cNvSpPr>
              <a:spLocks/>
            </p:cNvSpPr>
            <p:nvPr/>
          </p:nvSpPr>
          <p:spPr bwMode="auto">
            <a:xfrm>
              <a:off x="5115040" y="3233043"/>
              <a:ext cx="20938" cy="45097"/>
            </a:xfrm>
            <a:custGeom>
              <a:avLst/>
              <a:gdLst>
                <a:gd name="T0" fmla="*/ 15 w 20"/>
                <a:gd name="T1" fmla="*/ 27 h 40"/>
                <a:gd name="T2" fmla="*/ 6 w 20"/>
                <a:gd name="T3" fmla="*/ 40 h 40"/>
                <a:gd name="T4" fmla="*/ 5 w 20"/>
                <a:gd name="T5" fmla="*/ 29 h 40"/>
                <a:gd name="T6" fmla="*/ 0 w 20"/>
                <a:gd name="T7" fmla="*/ 7 h 40"/>
                <a:gd name="T8" fmla="*/ 0 w 20"/>
                <a:gd name="T9" fmla="*/ 4 h 40"/>
                <a:gd name="T10" fmla="*/ 9 w 20"/>
                <a:gd name="T11" fmla="*/ 26 h 40"/>
                <a:gd name="T12" fmla="*/ 8 w 20"/>
                <a:gd name="T13" fmla="*/ 32 h 40"/>
                <a:gd name="T14" fmla="*/ 8 w 20"/>
                <a:gd name="T15" fmla="*/ 32 h 40"/>
                <a:gd name="T16" fmla="*/ 9 w 20"/>
                <a:gd name="T17" fmla="*/ 32 h 40"/>
                <a:gd name="T18" fmla="*/ 12 w 20"/>
                <a:gd name="T19" fmla="*/ 19 h 40"/>
                <a:gd name="T20" fmla="*/ 16 w 20"/>
                <a:gd name="T21" fmla="*/ 0 h 40"/>
                <a:gd name="T22" fmla="*/ 15 w 20"/>
                <a:gd name="T23"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40">
                  <a:moveTo>
                    <a:pt x="15" y="27"/>
                  </a:moveTo>
                  <a:cubicBezTo>
                    <a:pt x="12" y="31"/>
                    <a:pt x="8" y="35"/>
                    <a:pt x="6" y="40"/>
                  </a:cubicBezTo>
                  <a:cubicBezTo>
                    <a:pt x="6" y="36"/>
                    <a:pt x="6" y="32"/>
                    <a:pt x="5" y="29"/>
                  </a:cubicBezTo>
                  <a:cubicBezTo>
                    <a:pt x="3" y="22"/>
                    <a:pt x="1" y="15"/>
                    <a:pt x="0" y="7"/>
                  </a:cubicBezTo>
                  <a:cubicBezTo>
                    <a:pt x="0" y="4"/>
                    <a:pt x="0" y="4"/>
                    <a:pt x="0" y="4"/>
                  </a:cubicBezTo>
                  <a:cubicBezTo>
                    <a:pt x="2" y="12"/>
                    <a:pt x="9" y="17"/>
                    <a:pt x="9" y="26"/>
                  </a:cubicBezTo>
                  <a:cubicBezTo>
                    <a:pt x="9" y="28"/>
                    <a:pt x="8" y="30"/>
                    <a:pt x="8" y="32"/>
                  </a:cubicBezTo>
                  <a:cubicBezTo>
                    <a:pt x="8" y="32"/>
                    <a:pt x="8" y="32"/>
                    <a:pt x="8" y="32"/>
                  </a:cubicBezTo>
                  <a:cubicBezTo>
                    <a:pt x="9" y="32"/>
                    <a:pt x="9" y="32"/>
                    <a:pt x="9" y="32"/>
                  </a:cubicBezTo>
                  <a:cubicBezTo>
                    <a:pt x="10" y="27"/>
                    <a:pt x="10" y="23"/>
                    <a:pt x="12" y="19"/>
                  </a:cubicBezTo>
                  <a:cubicBezTo>
                    <a:pt x="15" y="13"/>
                    <a:pt x="18" y="7"/>
                    <a:pt x="16" y="0"/>
                  </a:cubicBezTo>
                  <a:cubicBezTo>
                    <a:pt x="20" y="8"/>
                    <a:pt x="19" y="19"/>
                    <a:pt x="15" y="27"/>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0" name="Freeform 733"/>
            <p:cNvSpPr>
              <a:spLocks/>
            </p:cNvSpPr>
            <p:nvPr/>
          </p:nvSpPr>
          <p:spPr bwMode="auto">
            <a:xfrm>
              <a:off x="4958810" y="3234654"/>
              <a:ext cx="20938" cy="43487"/>
            </a:xfrm>
            <a:custGeom>
              <a:avLst/>
              <a:gdLst>
                <a:gd name="T0" fmla="*/ 9 w 19"/>
                <a:gd name="T1" fmla="*/ 23 h 40"/>
                <a:gd name="T2" fmla="*/ 11 w 19"/>
                <a:gd name="T3" fmla="*/ 32 h 40"/>
                <a:gd name="T4" fmla="*/ 11 w 19"/>
                <a:gd name="T5" fmla="*/ 32 h 40"/>
                <a:gd name="T6" fmla="*/ 17 w 19"/>
                <a:gd name="T7" fmla="*/ 10 h 40"/>
                <a:gd name="T8" fmla="*/ 19 w 19"/>
                <a:gd name="T9" fmla="*/ 4 h 40"/>
                <a:gd name="T10" fmla="*/ 18 w 19"/>
                <a:gd name="T11" fmla="*/ 16 h 40"/>
                <a:gd name="T12" fmla="*/ 14 w 19"/>
                <a:gd name="T13" fmla="*/ 30 h 40"/>
                <a:gd name="T14" fmla="*/ 14 w 19"/>
                <a:gd name="T15" fmla="*/ 40 h 40"/>
                <a:gd name="T16" fmla="*/ 13 w 19"/>
                <a:gd name="T17" fmla="*/ 39 h 40"/>
                <a:gd name="T18" fmla="*/ 2 w 19"/>
                <a:gd name="T19" fmla="*/ 23 h 40"/>
                <a:gd name="T20" fmla="*/ 1 w 19"/>
                <a:gd name="T21" fmla="*/ 6 h 40"/>
                <a:gd name="T22" fmla="*/ 3 w 19"/>
                <a:gd name="T23" fmla="*/ 0 h 40"/>
                <a:gd name="T24" fmla="*/ 9 w 19"/>
                <a:gd name="T25"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9" y="23"/>
                  </a:moveTo>
                  <a:cubicBezTo>
                    <a:pt x="10" y="26"/>
                    <a:pt x="10" y="29"/>
                    <a:pt x="11" y="32"/>
                  </a:cubicBezTo>
                  <a:cubicBezTo>
                    <a:pt x="11" y="32"/>
                    <a:pt x="11" y="32"/>
                    <a:pt x="11" y="32"/>
                  </a:cubicBezTo>
                  <a:cubicBezTo>
                    <a:pt x="8" y="24"/>
                    <a:pt x="13" y="16"/>
                    <a:pt x="17" y="10"/>
                  </a:cubicBezTo>
                  <a:cubicBezTo>
                    <a:pt x="18" y="8"/>
                    <a:pt x="18" y="6"/>
                    <a:pt x="19" y="4"/>
                  </a:cubicBezTo>
                  <a:cubicBezTo>
                    <a:pt x="19" y="8"/>
                    <a:pt x="19" y="12"/>
                    <a:pt x="18" y="16"/>
                  </a:cubicBezTo>
                  <a:cubicBezTo>
                    <a:pt x="17" y="21"/>
                    <a:pt x="15" y="25"/>
                    <a:pt x="14" y="30"/>
                  </a:cubicBezTo>
                  <a:cubicBezTo>
                    <a:pt x="13" y="33"/>
                    <a:pt x="13" y="37"/>
                    <a:pt x="14" y="40"/>
                  </a:cubicBezTo>
                  <a:cubicBezTo>
                    <a:pt x="13" y="39"/>
                    <a:pt x="13" y="39"/>
                    <a:pt x="13" y="39"/>
                  </a:cubicBezTo>
                  <a:cubicBezTo>
                    <a:pt x="10" y="34"/>
                    <a:pt x="4" y="29"/>
                    <a:pt x="2" y="23"/>
                  </a:cubicBezTo>
                  <a:cubicBezTo>
                    <a:pt x="1" y="18"/>
                    <a:pt x="0" y="12"/>
                    <a:pt x="1" y="6"/>
                  </a:cubicBezTo>
                  <a:cubicBezTo>
                    <a:pt x="1" y="4"/>
                    <a:pt x="2" y="2"/>
                    <a:pt x="3" y="0"/>
                  </a:cubicBezTo>
                  <a:cubicBezTo>
                    <a:pt x="1" y="9"/>
                    <a:pt x="7" y="16"/>
                    <a:pt x="9" y="23"/>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1" name="Freeform 734"/>
            <p:cNvSpPr>
              <a:spLocks/>
            </p:cNvSpPr>
            <p:nvPr/>
          </p:nvSpPr>
          <p:spPr bwMode="auto">
            <a:xfrm>
              <a:off x="5108597" y="3257202"/>
              <a:ext cx="27380" cy="40265"/>
            </a:xfrm>
            <a:custGeom>
              <a:avLst/>
              <a:gdLst>
                <a:gd name="T0" fmla="*/ 9 w 26"/>
                <a:gd name="T1" fmla="*/ 19 h 37"/>
                <a:gd name="T2" fmla="*/ 6 w 26"/>
                <a:gd name="T3" fmla="*/ 29 h 37"/>
                <a:gd name="T4" fmla="*/ 6 w 26"/>
                <a:gd name="T5" fmla="*/ 29 h 37"/>
                <a:gd name="T6" fmla="*/ 14 w 26"/>
                <a:gd name="T7" fmla="*/ 18 h 37"/>
                <a:gd name="T8" fmla="*/ 25 w 26"/>
                <a:gd name="T9" fmla="*/ 2 h 37"/>
                <a:gd name="T10" fmla="*/ 11 w 26"/>
                <a:gd name="T11" fmla="*/ 29 h 37"/>
                <a:gd name="T12" fmla="*/ 0 w 26"/>
                <a:gd name="T13" fmla="*/ 37 h 37"/>
                <a:gd name="T14" fmla="*/ 0 w 26"/>
                <a:gd name="T15" fmla="*/ 36 h 37"/>
                <a:gd name="T16" fmla="*/ 6 w 26"/>
                <a:gd name="T17" fmla="*/ 4 h 37"/>
                <a:gd name="T18" fmla="*/ 7 w 26"/>
                <a:gd name="T19" fmla="*/ 0 h 37"/>
                <a:gd name="T20" fmla="*/ 9 w 26"/>
                <a:gd name="T21"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7">
                  <a:moveTo>
                    <a:pt x="9" y="19"/>
                  </a:moveTo>
                  <a:cubicBezTo>
                    <a:pt x="9" y="23"/>
                    <a:pt x="8" y="26"/>
                    <a:pt x="6" y="29"/>
                  </a:cubicBezTo>
                  <a:cubicBezTo>
                    <a:pt x="6" y="29"/>
                    <a:pt x="6" y="29"/>
                    <a:pt x="6" y="29"/>
                  </a:cubicBezTo>
                  <a:cubicBezTo>
                    <a:pt x="9" y="25"/>
                    <a:pt x="11" y="22"/>
                    <a:pt x="14" y="18"/>
                  </a:cubicBezTo>
                  <a:cubicBezTo>
                    <a:pt x="19" y="13"/>
                    <a:pt x="24" y="8"/>
                    <a:pt x="25" y="2"/>
                  </a:cubicBezTo>
                  <a:cubicBezTo>
                    <a:pt x="26" y="13"/>
                    <a:pt x="20" y="23"/>
                    <a:pt x="11" y="29"/>
                  </a:cubicBezTo>
                  <a:cubicBezTo>
                    <a:pt x="7" y="31"/>
                    <a:pt x="3" y="34"/>
                    <a:pt x="0" y="37"/>
                  </a:cubicBezTo>
                  <a:cubicBezTo>
                    <a:pt x="0" y="36"/>
                    <a:pt x="0" y="36"/>
                    <a:pt x="0" y="36"/>
                  </a:cubicBezTo>
                  <a:cubicBezTo>
                    <a:pt x="5" y="27"/>
                    <a:pt x="3" y="14"/>
                    <a:pt x="6" y="4"/>
                  </a:cubicBezTo>
                  <a:cubicBezTo>
                    <a:pt x="7" y="0"/>
                    <a:pt x="7" y="0"/>
                    <a:pt x="7" y="0"/>
                  </a:cubicBezTo>
                  <a:cubicBezTo>
                    <a:pt x="7" y="7"/>
                    <a:pt x="9" y="12"/>
                    <a:pt x="9" y="19"/>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2" name="Freeform 735"/>
            <p:cNvSpPr>
              <a:spLocks/>
            </p:cNvSpPr>
            <p:nvPr/>
          </p:nvSpPr>
          <p:spPr bwMode="auto">
            <a:xfrm>
              <a:off x="4958810" y="3258813"/>
              <a:ext cx="28991" cy="38655"/>
            </a:xfrm>
            <a:custGeom>
              <a:avLst/>
              <a:gdLst>
                <a:gd name="T0" fmla="*/ 23 w 26"/>
                <a:gd name="T1" fmla="*/ 30 h 36"/>
                <a:gd name="T2" fmla="*/ 26 w 26"/>
                <a:gd name="T3" fmla="*/ 36 h 36"/>
                <a:gd name="T4" fmla="*/ 2 w 26"/>
                <a:gd name="T5" fmla="*/ 14 h 36"/>
                <a:gd name="T6" fmla="*/ 1 w 26"/>
                <a:gd name="T7" fmla="*/ 2 h 36"/>
                <a:gd name="T8" fmla="*/ 16 w 26"/>
                <a:gd name="T9" fmla="*/ 24 h 36"/>
                <a:gd name="T10" fmla="*/ 20 w 26"/>
                <a:gd name="T11" fmla="*/ 29 h 36"/>
                <a:gd name="T12" fmla="*/ 18 w 26"/>
                <a:gd name="T13" fmla="*/ 26 h 36"/>
                <a:gd name="T14" fmla="*/ 16 w 26"/>
                <a:gd name="T15" fmla="*/ 15 h 36"/>
                <a:gd name="T16" fmla="*/ 18 w 26"/>
                <a:gd name="T17" fmla="*/ 0 h 36"/>
                <a:gd name="T18" fmla="*/ 23 w 26"/>
                <a:gd name="T1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6">
                  <a:moveTo>
                    <a:pt x="23" y="30"/>
                  </a:moveTo>
                  <a:cubicBezTo>
                    <a:pt x="24" y="32"/>
                    <a:pt x="25" y="34"/>
                    <a:pt x="26" y="36"/>
                  </a:cubicBezTo>
                  <a:cubicBezTo>
                    <a:pt x="17" y="31"/>
                    <a:pt x="6" y="25"/>
                    <a:pt x="2" y="14"/>
                  </a:cubicBezTo>
                  <a:cubicBezTo>
                    <a:pt x="0" y="11"/>
                    <a:pt x="0" y="6"/>
                    <a:pt x="1" y="2"/>
                  </a:cubicBezTo>
                  <a:cubicBezTo>
                    <a:pt x="1" y="11"/>
                    <a:pt x="11" y="16"/>
                    <a:pt x="16" y="24"/>
                  </a:cubicBezTo>
                  <a:cubicBezTo>
                    <a:pt x="17" y="26"/>
                    <a:pt x="18" y="28"/>
                    <a:pt x="20" y="29"/>
                  </a:cubicBezTo>
                  <a:cubicBezTo>
                    <a:pt x="19" y="28"/>
                    <a:pt x="19" y="27"/>
                    <a:pt x="18" y="26"/>
                  </a:cubicBezTo>
                  <a:cubicBezTo>
                    <a:pt x="17" y="23"/>
                    <a:pt x="16" y="19"/>
                    <a:pt x="16" y="15"/>
                  </a:cubicBezTo>
                  <a:cubicBezTo>
                    <a:pt x="17" y="10"/>
                    <a:pt x="19" y="6"/>
                    <a:pt x="18" y="0"/>
                  </a:cubicBezTo>
                  <a:cubicBezTo>
                    <a:pt x="22" y="9"/>
                    <a:pt x="21" y="21"/>
                    <a:pt x="23" y="30"/>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3" name="Freeform 736"/>
            <p:cNvSpPr>
              <a:spLocks/>
            </p:cNvSpPr>
            <p:nvPr/>
          </p:nvSpPr>
          <p:spPr bwMode="auto">
            <a:xfrm>
              <a:off x="5090881" y="3276530"/>
              <a:ext cx="38655" cy="35434"/>
            </a:xfrm>
            <a:custGeom>
              <a:avLst/>
              <a:gdLst>
                <a:gd name="T0" fmla="*/ 12 w 36"/>
                <a:gd name="T1" fmla="*/ 21 h 33"/>
                <a:gd name="T2" fmla="*/ 7 w 36"/>
                <a:gd name="T3" fmla="*/ 28 h 33"/>
                <a:gd name="T4" fmla="*/ 9 w 36"/>
                <a:gd name="T5" fmla="*/ 27 h 33"/>
                <a:gd name="T6" fmla="*/ 29 w 36"/>
                <a:gd name="T7" fmla="*/ 14 h 33"/>
                <a:gd name="T8" fmla="*/ 36 w 36"/>
                <a:gd name="T9" fmla="*/ 7 h 33"/>
                <a:gd name="T10" fmla="*/ 15 w 36"/>
                <a:gd name="T11" fmla="*/ 29 h 33"/>
                <a:gd name="T12" fmla="*/ 0 w 36"/>
                <a:gd name="T13" fmla="*/ 33 h 33"/>
                <a:gd name="T14" fmla="*/ 13 w 36"/>
                <a:gd name="T15" fmla="*/ 7 h 33"/>
                <a:gd name="T16" fmla="*/ 18 w 36"/>
                <a:gd name="T17" fmla="*/ 0 h 33"/>
                <a:gd name="T18" fmla="*/ 12 w 36"/>
                <a:gd name="T19"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3">
                  <a:moveTo>
                    <a:pt x="12" y="21"/>
                  </a:moveTo>
                  <a:cubicBezTo>
                    <a:pt x="11" y="24"/>
                    <a:pt x="9" y="26"/>
                    <a:pt x="7" y="28"/>
                  </a:cubicBezTo>
                  <a:cubicBezTo>
                    <a:pt x="7" y="28"/>
                    <a:pt x="8" y="28"/>
                    <a:pt x="9" y="27"/>
                  </a:cubicBezTo>
                  <a:cubicBezTo>
                    <a:pt x="15" y="21"/>
                    <a:pt x="23" y="19"/>
                    <a:pt x="29" y="14"/>
                  </a:cubicBezTo>
                  <a:cubicBezTo>
                    <a:pt x="32" y="12"/>
                    <a:pt x="35" y="10"/>
                    <a:pt x="36" y="7"/>
                  </a:cubicBezTo>
                  <a:cubicBezTo>
                    <a:pt x="34" y="17"/>
                    <a:pt x="24" y="26"/>
                    <a:pt x="15" y="29"/>
                  </a:cubicBezTo>
                  <a:cubicBezTo>
                    <a:pt x="10" y="31"/>
                    <a:pt x="5" y="31"/>
                    <a:pt x="0" y="33"/>
                  </a:cubicBezTo>
                  <a:cubicBezTo>
                    <a:pt x="8" y="26"/>
                    <a:pt x="7" y="15"/>
                    <a:pt x="13" y="7"/>
                  </a:cubicBezTo>
                  <a:cubicBezTo>
                    <a:pt x="15" y="4"/>
                    <a:pt x="16" y="2"/>
                    <a:pt x="18" y="0"/>
                  </a:cubicBezTo>
                  <a:cubicBezTo>
                    <a:pt x="15" y="6"/>
                    <a:pt x="16" y="15"/>
                    <a:pt x="12" y="21"/>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4" name="Freeform 737"/>
            <p:cNvSpPr>
              <a:spLocks/>
            </p:cNvSpPr>
            <p:nvPr/>
          </p:nvSpPr>
          <p:spPr bwMode="auto">
            <a:xfrm>
              <a:off x="4965252" y="3278140"/>
              <a:ext cx="38655" cy="33823"/>
            </a:xfrm>
            <a:custGeom>
              <a:avLst/>
              <a:gdLst>
                <a:gd name="T0" fmla="*/ 25 w 36"/>
                <a:gd name="T1" fmla="*/ 12 h 32"/>
                <a:gd name="T2" fmla="*/ 36 w 36"/>
                <a:gd name="T3" fmla="*/ 32 h 32"/>
                <a:gd name="T4" fmla="*/ 14 w 36"/>
                <a:gd name="T5" fmla="*/ 26 h 32"/>
                <a:gd name="T6" fmla="*/ 0 w 36"/>
                <a:gd name="T7" fmla="*/ 7 h 32"/>
                <a:gd name="T8" fmla="*/ 24 w 36"/>
                <a:gd name="T9" fmla="*/ 25 h 32"/>
                <a:gd name="T10" fmla="*/ 29 w 36"/>
                <a:gd name="T11" fmla="*/ 28 h 32"/>
                <a:gd name="T12" fmla="*/ 29 w 36"/>
                <a:gd name="T13" fmla="*/ 28 h 32"/>
                <a:gd name="T14" fmla="*/ 24 w 36"/>
                <a:gd name="T15" fmla="*/ 22 h 32"/>
                <a:gd name="T16" fmla="*/ 17 w 36"/>
                <a:gd name="T17" fmla="*/ 0 h 32"/>
                <a:gd name="T18" fmla="*/ 25 w 36"/>
                <a:gd name="T19"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2">
                  <a:moveTo>
                    <a:pt x="25" y="12"/>
                  </a:moveTo>
                  <a:cubicBezTo>
                    <a:pt x="28" y="19"/>
                    <a:pt x="29" y="27"/>
                    <a:pt x="36" y="32"/>
                  </a:cubicBezTo>
                  <a:cubicBezTo>
                    <a:pt x="29" y="30"/>
                    <a:pt x="20" y="30"/>
                    <a:pt x="14" y="26"/>
                  </a:cubicBezTo>
                  <a:cubicBezTo>
                    <a:pt x="7" y="22"/>
                    <a:pt x="1" y="15"/>
                    <a:pt x="0" y="7"/>
                  </a:cubicBezTo>
                  <a:cubicBezTo>
                    <a:pt x="4" y="17"/>
                    <a:pt x="16" y="18"/>
                    <a:pt x="24" y="25"/>
                  </a:cubicBezTo>
                  <a:cubicBezTo>
                    <a:pt x="26" y="26"/>
                    <a:pt x="27" y="27"/>
                    <a:pt x="29" y="28"/>
                  </a:cubicBezTo>
                  <a:cubicBezTo>
                    <a:pt x="29" y="28"/>
                    <a:pt x="29" y="28"/>
                    <a:pt x="29" y="28"/>
                  </a:cubicBezTo>
                  <a:cubicBezTo>
                    <a:pt x="27" y="26"/>
                    <a:pt x="25" y="24"/>
                    <a:pt x="24" y="22"/>
                  </a:cubicBezTo>
                  <a:cubicBezTo>
                    <a:pt x="19" y="16"/>
                    <a:pt x="21" y="7"/>
                    <a:pt x="17" y="0"/>
                  </a:cubicBezTo>
                  <a:cubicBezTo>
                    <a:pt x="20" y="4"/>
                    <a:pt x="23" y="7"/>
                    <a:pt x="25" y="12"/>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5" name="Freeform 738"/>
            <p:cNvSpPr>
              <a:spLocks/>
            </p:cNvSpPr>
            <p:nvPr/>
          </p:nvSpPr>
          <p:spPr bwMode="auto">
            <a:xfrm>
              <a:off x="5068332" y="3294247"/>
              <a:ext cx="48318" cy="28991"/>
            </a:xfrm>
            <a:custGeom>
              <a:avLst/>
              <a:gdLst>
                <a:gd name="T0" fmla="*/ 16 w 45"/>
                <a:gd name="T1" fmla="*/ 17 h 26"/>
                <a:gd name="T2" fmla="*/ 10 w 45"/>
                <a:gd name="T3" fmla="*/ 19 h 26"/>
                <a:gd name="T4" fmla="*/ 18 w 45"/>
                <a:gd name="T5" fmla="*/ 18 h 26"/>
                <a:gd name="T6" fmla="*/ 45 w 45"/>
                <a:gd name="T7" fmla="*/ 10 h 26"/>
                <a:gd name="T8" fmla="*/ 30 w 45"/>
                <a:gd name="T9" fmla="*/ 22 h 26"/>
                <a:gd name="T10" fmla="*/ 2 w 45"/>
                <a:gd name="T11" fmla="*/ 20 h 26"/>
                <a:gd name="T12" fmla="*/ 0 w 45"/>
                <a:gd name="T13" fmla="*/ 20 h 26"/>
                <a:gd name="T14" fmla="*/ 0 w 45"/>
                <a:gd name="T15" fmla="*/ 19 h 26"/>
                <a:gd name="T16" fmla="*/ 12 w 45"/>
                <a:gd name="T17" fmla="*/ 14 h 26"/>
                <a:gd name="T18" fmla="*/ 28 w 45"/>
                <a:gd name="T19" fmla="*/ 0 h 26"/>
                <a:gd name="T20" fmla="*/ 16 w 45"/>
                <a:gd name="T21"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6">
                  <a:moveTo>
                    <a:pt x="16" y="17"/>
                  </a:moveTo>
                  <a:cubicBezTo>
                    <a:pt x="14" y="18"/>
                    <a:pt x="12" y="18"/>
                    <a:pt x="10" y="19"/>
                  </a:cubicBezTo>
                  <a:cubicBezTo>
                    <a:pt x="13" y="19"/>
                    <a:pt x="15" y="18"/>
                    <a:pt x="18" y="18"/>
                  </a:cubicBezTo>
                  <a:cubicBezTo>
                    <a:pt x="27" y="16"/>
                    <a:pt x="38" y="18"/>
                    <a:pt x="45" y="10"/>
                  </a:cubicBezTo>
                  <a:cubicBezTo>
                    <a:pt x="42" y="15"/>
                    <a:pt x="36" y="20"/>
                    <a:pt x="30" y="22"/>
                  </a:cubicBezTo>
                  <a:cubicBezTo>
                    <a:pt x="21" y="26"/>
                    <a:pt x="11" y="21"/>
                    <a:pt x="2" y="20"/>
                  </a:cubicBezTo>
                  <a:cubicBezTo>
                    <a:pt x="0" y="20"/>
                    <a:pt x="0" y="20"/>
                    <a:pt x="0" y="20"/>
                  </a:cubicBezTo>
                  <a:cubicBezTo>
                    <a:pt x="0" y="19"/>
                    <a:pt x="0" y="19"/>
                    <a:pt x="0" y="19"/>
                  </a:cubicBezTo>
                  <a:cubicBezTo>
                    <a:pt x="5" y="18"/>
                    <a:pt x="9" y="17"/>
                    <a:pt x="12" y="14"/>
                  </a:cubicBezTo>
                  <a:cubicBezTo>
                    <a:pt x="17" y="9"/>
                    <a:pt x="22" y="4"/>
                    <a:pt x="28" y="0"/>
                  </a:cubicBezTo>
                  <a:cubicBezTo>
                    <a:pt x="24" y="5"/>
                    <a:pt x="23" y="13"/>
                    <a:pt x="16" y="17"/>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6" name="Freeform 739"/>
            <p:cNvSpPr>
              <a:spLocks/>
            </p:cNvSpPr>
            <p:nvPr/>
          </p:nvSpPr>
          <p:spPr bwMode="auto">
            <a:xfrm>
              <a:off x="4978137" y="3295857"/>
              <a:ext cx="49929" cy="27380"/>
            </a:xfrm>
            <a:custGeom>
              <a:avLst/>
              <a:gdLst>
                <a:gd name="T0" fmla="*/ 32 w 45"/>
                <a:gd name="T1" fmla="*/ 13 h 25"/>
                <a:gd name="T2" fmla="*/ 45 w 45"/>
                <a:gd name="T3" fmla="*/ 19 h 25"/>
                <a:gd name="T4" fmla="*/ 41 w 45"/>
                <a:gd name="T5" fmla="*/ 19 h 25"/>
                <a:gd name="T6" fmla="*/ 14 w 45"/>
                <a:gd name="T7" fmla="*/ 22 h 25"/>
                <a:gd name="T8" fmla="*/ 0 w 45"/>
                <a:gd name="T9" fmla="*/ 10 h 25"/>
                <a:gd name="T10" fmla="*/ 30 w 45"/>
                <a:gd name="T11" fmla="*/ 18 h 25"/>
                <a:gd name="T12" fmla="*/ 34 w 45"/>
                <a:gd name="T13" fmla="*/ 18 h 25"/>
                <a:gd name="T14" fmla="*/ 30 w 45"/>
                <a:gd name="T15" fmla="*/ 17 h 25"/>
                <a:gd name="T16" fmla="*/ 17 w 45"/>
                <a:gd name="T17" fmla="*/ 0 h 25"/>
                <a:gd name="T18" fmla="*/ 32 w 4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5">
                  <a:moveTo>
                    <a:pt x="32" y="13"/>
                  </a:moveTo>
                  <a:cubicBezTo>
                    <a:pt x="36" y="16"/>
                    <a:pt x="40" y="18"/>
                    <a:pt x="45" y="19"/>
                  </a:cubicBezTo>
                  <a:cubicBezTo>
                    <a:pt x="43" y="19"/>
                    <a:pt x="42" y="19"/>
                    <a:pt x="41" y="19"/>
                  </a:cubicBezTo>
                  <a:cubicBezTo>
                    <a:pt x="33" y="21"/>
                    <a:pt x="23" y="25"/>
                    <a:pt x="14" y="22"/>
                  </a:cubicBezTo>
                  <a:cubicBezTo>
                    <a:pt x="9" y="20"/>
                    <a:pt x="3" y="15"/>
                    <a:pt x="0" y="10"/>
                  </a:cubicBezTo>
                  <a:cubicBezTo>
                    <a:pt x="7" y="18"/>
                    <a:pt x="20" y="16"/>
                    <a:pt x="30" y="18"/>
                  </a:cubicBezTo>
                  <a:cubicBezTo>
                    <a:pt x="31" y="18"/>
                    <a:pt x="33" y="19"/>
                    <a:pt x="34" y="18"/>
                  </a:cubicBezTo>
                  <a:cubicBezTo>
                    <a:pt x="33" y="18"/>
                    <a:pt x="31" y="18"/>
                    <a:pt x="30" y="17"/>
                  </a:cubicBezTo>
                  <a:cubicBezTo>
                    <a:pt x="22" y="14"/>
                    <a:pt x="21" y="6"/>
                    <a:pt x="17" y="0"/>
                  </a:cubicBezTo>
                  <a:cubicBezTo>
                    <a:pt x="22" y="3"/>
                    <a:pt x="27" y="8"/>
                    <a:pt x="32" y="13"/>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7" name="Freeform 740"/>
            <p:cNvSpPr>
              <a:spLocks/>
            </p:cNvSpPr>
            <p:nvPr/>
          </p:nvSpPr>
          <p:spPr bwMode="auto">
            <a:xfrm>
              <a:off x="4992633" y="3315185"/>
              <a:ext cx="109522" cy="20938"/>
            </a:xfrm>
            <a:custGeom>
              <a:avLst/>
              <a:gdLst>
                <a:gd name="T0" fmla="*/ 81 w 101"/>
                <a:gd name="T1" fmla="*/ 8 h 20"/>
                <a:gd name="T2" fmla="*/ 101 w 101"/>
                <a:gd name="T3" fmla="*/ 6 h 20"/>
                <a:gd name="T4" fmla="*/ 90 w 101"/>
                <a:gd name="T5" fmla="*/ 13 h 20"/>
                <a:gd name="T6" fmla="*/ 66 w 101"/>
                <a:gd name="T7" fmla="*/ 8 h 20"/>
                <a:gd name="T8" fmla="*/ 57 w 101"/>
                <a:gd name="T9" fmla="*/ 4 h 20"/>
                <a:gd name="T10" fmla="*/ 54 w 101"/>
                <a:gd name="T11" fmla="*/ 4 h 20"/>
                <a:gd name="T12" fmla="*/ 72 w 101"/>
                <a:gd name="T13" fmla="*/ 17 h 20"/>
                <a:gd name="T14" fmla="*/ 69 w 101"/>
                <a:gd name="T15" fmla="*/ 20 h 20"/>
                <a:gd name="T16" fmla="*/ 51 w 101"/>
                <a:gd name="T17" fmla="*/ 5 h 20"/>
                <a:gd name="T18" fmla="*/ 47 w 101"/>
                <a:gd name="T19" fmla="*/ 7 h 20"/>
                <a:gd name="T20" fmla="*/ 32 w 101"/>
                <a:gd name="T21" fmla="*/ 20 h 20"/>
                <a:gd name="T22" fmla="*/ 29 w 101"/>
                <a:gd name="T23" fmla="*/ 17 h 20"/>
                <a:gd name="T24" fmla="*/ 47 w 101"/>
                <a:gd name="T25" fmla="*/ 4 h 20"/>
                <a:gd name="T26" fmla="*/ 31 w 101"/>
                <a:gd name="T27" fmla="*/ 10 h 20"/>
                <a:gd name="T28" fmla="*/ 10 w 101"/>
                <a:gd name="T29" fmla="*/ 13 h 20"/>
                <a:gd name="T30" fmla="*/ 0 w 101"/>
                <a:gd name="T31" fmla="*/ 6 h 20"/>
                <a:gd name="T32" fmla="*/ 20 w 101"/>
                <a:gd name="T33" fmla="*/ 8 h 20"/>
                <a:gd name="T34" fmla="*/ 47 w 101"/>
                <a:gd name="T35" fmla="*/ 2 h 20"/>
                <a:gd name="T36" fmla="*/ 52 w 101"/>
                <a:gd name="T37" fmla="*/ 2 h 20"/>
                <a:gd name="T38" fmla="*/ 74 w 101"/>
                <a:gd name="T39" fmla="*/ 5 h 20"/>
                <a:gd name="T40" fmla="*/ 81 w 101"/>
                <a:gd name="T4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20">
                  <a:moveTo>
                    <a:pt x="81" y="8"/>
                  </a:moveTo>
                  <a:cubicBezTo>
                    <a:pt x="87" y="10"/>
                    <a:pt x="95" y="10"/>
                    <a:pt x="101" y="6"/>
                  </a:cubicBezTo>
                  <a:cubicBezTo>
                    <a:pt x="98" y="9"/>
                    <a:pt x="94" y="12"/>
                    <a:pt x="90" y="13"/>
                  </a:cubicBezTo>
                  <a:cubicBezTo>
                    <a:pt x="82" y="16"/>
                    <a:pt x="73" y="13"/>
                    <a:pt x="66" y="8"/>
                  </a:cubicBezTo>
                  <a:cubicBezTo>
                    <a:pt x="63" y="6"/>
                    <a:pt x="61" y="4"/>
                    <a:pt x="57" y="4"/>
                  </a:cubicBezTo>
                  <a:cubicBezTo>
                    <a:pt x="56" y="4"/>
                    <a:pt x="55" y="4"/>
                    <a:pt x="54" y="4"/>
                  </a:cubicBezTo>
                  <a:cubicBezTo>
                    <a:pt x="60" y="7"/>
                    <a:pt x="66" y="11"/>
                    <a:pt x="72" y="17"/>
                  </a:cubicBezTo>
                  <a:cubicBezTo>
                    <a:pt x="71" y="18"/>
                    <a:pt x="70" y="19"/>
                    <a:pt x="69" y="20"/>
                  </a:cubicBezTo>
                  <a:cubicBezTo>
                    <a:pt x="63" y="14"/>
                    <a:pt x="57" y="8"/>
                    <a:pt x="51" y="5"/>
                  </a:cubicBezTo>
                  <a:cubicBezTo>
                    <a:pt x="49" y="5"/>
                    <a:pt x="48" y="6"/>
                    <a:pt x="47" y="7"/>
                  </a:cubicBezTo>
                  <a:cubicBezTo>
                    <a:pt x="42" y="10"/>
                    <a:pt x="36" y="14"/>
                    <a:pt x="32" y="20"/>
                  </a:cubicBezTo>
                  <a:cubicBezTo>
                    <a:pt x="29" y="17"/>
                    <a:pt x="29" y="17"/>
                    <a:pt x="29" y="17"/>
                  </a:cubicBezTo>
                  <a:cubicBezTo>
                    <a:pt x="34" y="11"/>
                    <a:pt x="40" y="7"/>
                    <a:pt x="47" y="4"/>
                  </a:cubicBezTo>
                  <a:cubicBezTo>
                    <a:pt x="41" y="2"/>
                    <a:pt x="36" y="7"/>
                    <a:pt x="31" y="10"/>
                  </a:cubicBezTo>
                  <a:cubicBezTo>
                    <a:pt x="26" y="14"/>
                    <a:pt x="17" y="16"/>
                    <a:pt x="10" y="13"/>
                  </a:cubicBezTo>
                  <a:cubicBezTo>
                    <a:pt x="7" y="12"/>
                    <a:pt x="3" y="10"/>
                    <a:pt x="0" y="6"/>
                  </a:cubicBezTo>
                  <a:cubicBezTo>
                    <a:pt x="6" y="10"/>
                    <a:pt x="14" y="11"/>
                    <a:pt x="20" y="8"/>
                  </a:cubicBezTo>
                  <a:cubicBezTo>
                    <a:pt x="29" y="5"/>
                    <a:pt x="37" y="0"/>
                    <a:pt x="47" y="2"/>
                  </a:cubicBezTo>
                  <a:cubicBezTo>
                    <a:pt x="49" y="2"/>
                    <a:pt x="50" y="4"/>
                    <a:pt x="52" y="2"/>
                  </a:cubicBezTo>
                  <a:cubicBezTo>
                    <a:pt x="59" y="0"/>
                    <a:pt x="68" y="2"/>
                    <a:pt x="74" y="5"/>
                  </a:cubicBezTo>
                  <a:lnTo>
                    <a:pt x="81" y="8"/>
                  </a:lnTo>
                  <a:close/>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8" name="Freeform 741"/>
            <p:cNvSpPr>
              <a:spLocks/>
            </p:cNvSpPr>
            <p:nvPr/>
          </p:nvSpPr>
          <p:spPr bwMode="auto">
            <a:xfrm>
              <a:off x="4720439" y="3558388"/>
              <a:ext cx="149787" cy="159451"/>
            </a:xfrm>
            <a:custGeom>
              <a:avLst/>
              <a:gdLst>
                <a:gd name="T0" fmla="*/ 73 w 138"/>
                <a:gd name="T1" fmla="*/ 67 h 146"/>
                <a:gd name="T2" fmla="*/ 138 w 138"/>
                <a:gd name="T3" fmla="*/ 67 h 146"/>
                <a:gd name="T4" fmla="*/ 69 w 138"/>
                <a:gd name="T5" fmla="*/ 146 h 146"/>
                <a:gd name="T6" fmla="*/ 0 w 138"/>
                <a:gd name="T7" fmla="*/ 73 h 146"/>
                <a:gd name="T8" fmla="*/ 69 w 138"/>
                <a:gd name="T9" fmla="*/ 0 h 146"/>
                <a:gd name="T10" fmla="*/ 133 w 138"/>
                <a:gd name="T11" fmla="*/ 44 h 146"/>
                <a:gd name="T12" fmla="*/ 104 w 138"/>
                <a:gd name="T13" fmla="*/ 45 h 146"/>
                <a:gd name="T14" fmla="*/ 69 w 138"/>
                <a:gd name="T15" fmla="*/ 25 h 146"/>
                <a:gd name="T16" fmla="*/ 30 w 138"/>
                <a:gd name="T17" fmla="*/ 73 h 146"/>
                <a:gd name="T18" fmla="*/ 71 w 138"/>
                <a:gd name="T19" fmla="*/ 121 h 146"/>
                <a:gd name="T20" fmla="*/ 106 w 138"/>
                <a:gd name="T21" fmla="*/ 91 h 146"/>
                <a:gd name="T22" fmla="*/ 73 w 138"/>
                <a:gd name="T23" fmla="*/ 91 h 146"/>
                <a:gd name="T24" fmla="*/ 73 w 138"/>
                <a:gd name="T25" fmla="*/ 6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46">
                  <a:moveTo>
                    <a:pt x="73" y="67"/>
                  </a:moveTo>
                  <a:cubicBezTo>
                    <a:pt x="138" y="67"/>
                    <a:pt x="138" y="67"/>
                    <a:pt x="138" y="67"/>
                  </a:cubicBezTo>
                  <a:cubicBezTo>
                    <a:pt x="137" y="120"/>
                    <a:pt x="108" y="146"/>
                    <a:pt x="69" y="146"/>
                  </a:cubicBezTo>
                  <a:cubicBezTo>
                    <a:pt x="27" y="146"/>
                    <a:pt x="0" y="111"/>
                    <a:pt x="0" y="73"/>
                  </a:cubicBezTo>
                  <a:cubicBezTo>
                    <a:pt x="0" y="35"/>
                    <a:pt x="27" y="0"/>
                    <a:pt x="69" y="0"/>
                  </a:cubicBezTo>
                  <a:cubicBezTo>
                    <a:pt x="115" y="0"/>
                    <a:pt x="128" y="29"/>
                    <a:pt x="133" y="44"/>
                  </a:cubicBezTo>
                  <a:cubicBezTo>
                    <a:pt x="104" y="45"/>
                    <a:pt x="104" y="45"/>
                    <a:pt x="104" y="45"/>
                  </a:cubicBezTo>
                  <a:cubicBezTo>
                    <a:pt x="99" y="33"/>
                    <a:pt x="89" y="25"/>
                    <a:pt x="69" y="25"/>
                  </a:cubicBezTo>
                  <a:cubicBezTo>
                    <a:pt x="47" y="25"/>
                    <a:pt x="30" y="43"/>
                    <a:pt x="30" y="73"/>
                  </a:cubicBezTo>
                  <a:cubicBezTo>
                    <a:pt x="30" y="98"/>
                    <a:pt x="46" y="121"/>
                    <a:pt x="71" y="121"/>
                  </a:cubicBezTo>
                  <a:cubicBezTo>
                    <a:pt x="94" y="121"/>
                    <a:pt x="104" y="105"/>
                    <a:pt x="106" y="91"/>
                  </a:cubicBezTo>
                  <a:cubicBezTo>
                    <a:pt x="73" y="91"/>
                    <a:pt x="73" y="91"/>
                    <a:pt x="73" y="91"/>
                  </a:cubicBezTo>
                  <a:lnTo>
                    <a:pt x="73" y="67"/>
                  </a:lnTo>
                  <a:close/>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9" name="Freeform 742"/>
            <p:cNvSpPr>
              <a:spLocks/>
            </p:cNvSpPr>
            <p:nvPr/>
          </p:nvSpPr>
          <p:spPr bwMode="auto">
            <a:xfrm>
              <a:off x="5171411" y="3561609"/>
              <a:ext cx="90195" cy="153009"/>
            </a:xfrm>
            <a:custGeom>
              <a:avLst/>
              <a:gdLst>
                <a:gd name="T0" fmla="*/ 0 w 56"/>
                <a:gd name="T1" fmla="*/ 0 h 95"/>
                <a:gd name="T2" fmla="*/ 19 w 56"/>
                <a:gd name="T3" fmla="*/ 0 h 95"/>
                <a:gd name="T4" fmla="*/ 19 w 56"/>
                <a:gd name="T5" fmla="*/ 77 h 95"/>
                <a:gd name="T6" fmla="*/ 56 w 56"/>
                <a:gd name="T7" fmla="*/ 77 h 95"/>
                <a:gd name="T8" fmla="*/ 56 w 56"/>
                <a:gd name="T9" fmla="*/ 95 h 95"/>
                <a:gd name="T10" fmla="*/ 0 w 56"/>
                <a:gd name="T11" fmla="*/ 95 h 95"/>
                <a:gd name="T12" fmla="*/ 0 w 56"/>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56" h="95">
                  <a:moveTo>
                    <a:pt x="0" y="0"/>
                  </a:moveTo>
                  <a:lnTo>
                    <a:pt x="19" y="0"/>
                  </a:lnTo>
                  <a:lnTo>
                    <a:pt x="19" y="77"/>
                  </a:lnTo>
                  <a:lnTo>
                    <a:pt x="56" y="77"/>
                  </a:lnTo>
                  <a:lnTo>
                    <a:pt x="56" y="95"/>
                  </a:lnTo>
                  <a:lnTo>
                    <a:pt x="0" y="95"/>
                  </a:lnTo>
                  <a:lnTo>
                    <a:pt x="0" y="0"/>
                  </a:lnTo>
                  <a:close/>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0" name="Freeform 743"/>
            <p:cNvSpPr>
              <a:spLocks/>
            </p:cNvSpPr>
            <p:nvPr/>
          </p:nvSpPr>
          <p:spPr bwMode="auto">
            <a:xfrm>
              <a:off x="5266438" y="3558388"/>
              <a:ext cx="114354" cy="159451"/>
            </a:xfrm>
            <a:custGeom>
              <a:avLst/>
              <a:gdLst>
                <a:gd name="T0" fmla="*/ 74 w 105"/>
                <a:gd name="T1" fmla="*/ 40 h 146"/>
                <a:gd name="T2" fmla="*/ 53 w 105"/>
                <a:gd name="T3" fmla="*/ 24 h 146"/>
                <a:gd name="T4" fmla="*/ 31 w 105"/>
                <a:gd name="T5" fmla="*/ 40 h 146"/>
                <a:gd name="T6" fmla="*/ 47 w 105"/>
                <a:gd name="T7" fmla="*/ 56 h 146"/>
                <a:gd name="T8" fmla="*/ 73 w 105"/>
                <a:gd name="T9" fmla="*/ 64 h 146"/>
                <a:gd name="T10" fmla="*/ 105 w 105"/>
                <a:gd name="T11" fmla="*/ 103 h 146"/>
                <a:gd name="T12" fmla="*/ 54 w 105"/>
                <a:gd name="T13" fmla="*/ 146 h 146"/>
                <a:gd name="T14" fmla="*/ 0 w 105"/>
                <a:gd name="T15" fmla="*/ 102 h 146"/>
                <a:gd name="T16" fmla="*/ 28 w 105"/>
                <a:gd name="T17" fmla="*/ 101 h 146"/>
                <a:gd name="T18" fmla="*/ 54 w 105"/>
                <a:gd name="T19" fmla="*/ 122 h 146"/>
                <a:gd name="T20" fmla="*/ 77 w 105"/>
                <a:gd name="T21" fmla="*/ 107 h 146"/>
                <a:gd name="T22" fmla="*/ 60 w 105"/>
                <a:gd name="T23" fmla="*/ 90 h 146"/>
                <a:gd name="T24" fmla="*/ 29 w 105"/>
                <a:gd name="T25" fmla="*/ 79 h 146"/>
                <a:gd name="T26" fmla="*/ 3 w 105"/>
                <a:gd name="T27" fmla="*/ 44 h 146"/>
                <a:gd name="T28" fmla="*/ 52 w 105"/>
                <a:gd name="T29" fmla="*/ 0 h 146"/>
                <a:gd name="T30" fmla="*/ 102 w 105"/>
                <a:gd name="T31" fmla="*/ 39 h 146"/>
                <a:gd name="T32" fmla="*/ 74 w 105"/>
                <a:gd name="T33" fmla="*/ 4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46">
                  <a:moveTo>
                    <a:pt x="74" y="40"/>
                  </a:moveTo>
                  <a:cubicBezTo>
                    <a:pt x="74" y="30"/>
                    <a:pt x="65" y="24"/>
                    <a:pt x="53" y="24"/>
                  </a:cubicBezTo>
                  <a:cubicBezTo>
                    <a:pt x="39" y="24"/>
                    <a:pt x="31" y="30"/>
                    <a:pt x="31" y="40"/>
                  </a:cubicBezTo>
                  <a:cubicBezTo>
                    <a:pt x="31" y="49"/>
                    <a:pt x="40" y="54"/>
                    <a:pt x="47" y="56"/>
                  </a:cubicBezTo>
                  <a:cubicBezTo>
                    <a:pt x="73" y="64"/>
                    <a:pt x="73" y="64"/>
                    <a:pt x="73" y="64"/>
                  </a:cubicBezTo>
                  <a:cubicBezTo>
                    <a:pt x="92" y="70"/>
                    <a:pt x="105" y="81"/>
                    <a:pt x="105" y="103"/>
                  </a:cubicBezTo>
                  <a:cubicBezTo>
                    <a:pt x="105" y="120"/>
                    <a:pt x="93" y="146"/>
                    <a:pt x="54" y="146"/>
                  </a:cubicBezTo>
                  <a:cubicBezTo>
                    <a:pt x="5" y="146"/>
                    <a:pt x="0" y="114"/>
                    <a:pt x="0" y="102"/>
                  </a:cubicBezTo>
                  <a:cubicBezTo>
                    <a:pt x="28" y="101"/>
                    <a:pt x="28" y="101"/>
                    <a:pt x="28" y="101"/>
                  </a:cubicBezTo>
                  <a:cubicBezTo>
                    <a:pt x="28" y="116"/>
                    <a:pt x="40" y="122"/>
                    <a:pt x="54" y="122"/>
                  </a:cubicBezTo>
                  <a:cubicBezTo>
                    <a:pt x="63" y="122"/>
                    <a:pt x="77" y="117"/>
                    <a:pt x="77" y="107"/>
                  </a:cubicBezTo>
                  <a:cubicBezTo>
                    <a:pt x="77" y="99"/>
                    <a:pt x="74" y="95"/>
                    <a:pt x="60" y="90"/>
                  </a:cubicBezTo>
                  <a:cubicBezTo>
                    <a:pt x="29" y="79"/>
                    <a:pt x="29" y="79"/>
                    <a:pt x="29" y="79"/>
                  </a:cubicBezTo>
                  <a:cubicBezTo>
                    <a:pt x="14" y="73"/>
                    <a:pt x="3" y="60"/>
                    <a:pt x="3" y="44"/>
                  </a:cubicBezTo>
                  <a:cubicBezTo>
                    <a:pt x="3" y="26"/>
                    <a:pt x="15" y="0"/>
                    <a:pt x="52" y="0"/>
                  </a:cubicBezTo>
                  <a:cubicBezTo>
                    <a:pt x="95" y="0"/>
                    <a:pt x="102" y="29"/>
                    <a:pt x="102" y="39"/>
                  </a:cubicBezTo>
                  <a:lnTo>
                    <a:pt x="74" y="40"/>
                  </a:lnTo>
                  <a:close/>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1" name="Freeform 744"/>
            <p:cNvSpPr>
              <a:spLocks/>
            </p:cNvSpPr>
            <p:nvPr/>
          </p:nvSpPr>
          <p:spPr bwMode="auto">
            <a:xfrm>
              <a:off x="4889554" y="3585768"/>
              <a:ext cx="35434" cy="33823"/>
            </a:xfrm>
            <a:custGeom>
              <a:avLst/>
              <a:gdLst>
                <a:gd name="T0" fmla="*/ 27 w 33"/>
                <a:gd name="T1" fmla="*/ 31 h 31"/>
                <a:gd name="T2" fmla="*/ 33 w 33"/>
                <a:gd name="T3" fmla="*/ 23 h 31"/>
                <a:gd name="T4" fmla="*/ 13 w 33"/>
                <a:gd name="T5" fmla="*/ 0 h 31"/>
                <a:gd name="T6" fmla="*/ 0 w 33"/>
                <a:gd name="T7" fmla="*/ 17 h 31"/>
                <a:gd name="T8" fmla="*/ 27 w 33"/>
                <a:gd name="T9" fmla="*/ 31 h 31"/>
              </a:gdLst>
              <a:ahLst/>
              <a:cxnLst>
                <a:cxn ang="0">
                  <a:pos x="T0" y="T1"/>
                </a:cxn>
                <a:cxn ang="0">
                  <a:pos x="T2" y="T3"/>
                </a:cxn>
                <a:cxn ang="0">
                  <a:pos x="T4" y="T5"/>
                </a:cxn>
                <a:cxn ang="0">
                  <a:pos x="T6" y="T7"/>
                </a:cxn>
                <a:cxn ang="0">
                  <a:pos x="T8" y="T9"/>
                </a:cxn>
              </a:cxnLst>
              <a:rect l="0" t="0" r="r" b="b"/>
              <a:pathLst>
                <a:path w="33" h="31">
                  <a:moveTo>
                    <a:pt x="27" y="31"/>
                  </a:moveTo>
                  <a:cubicBezTo>
                    <a:pt x="28" y="28"/>
                    <a:pt x="31" y="25"/>
                    <a:pt x="33" y="23"/>
                  </a:cubicBezTo>
                  <a:cubicBezTo>
                    <a:pt x="13" y="0"/>
                    <a:pt x="13" y="0"/>
                    <a:pt x="13" y="0"/>
                  </a:cubicBezTo>
                  <a:cubicBezTo>
                    <a:pt x="7" y="5"/>
                    <a:pt x="3" y="11"/>
                    <a:pt x="0" y="17"/>
                  </a:cubicBezTo>
                  <a:lnTo>
                    <a:pt x="27" y="31"/>
                  </a:lnTo>
                  <a:close/>
                </a:path>
              </a:pathLst>
            </a:custGeom>
            <a:solidFill>
              <a:srgbClr val="5FBB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2" name="Freeform 745"/>
            <p:cNvSpPr>
              <a:spLocks/>
            </p:cNvSpPr>
            <p:nvPr/>
          </p:nvSpPr>
          <p:spPr bwMode="auto">
            <a:xfrm>
              <a:off x="4973306" y="3571273"/>
              <a:ext cx="30602" cy="37044"/>
            </a:xfrm>
            <a:custGeom>
              <a:avLst/>
              <a:gdLst>
                <a:gd name="T0" fmla="*/ 0 w 29"/>
                <a:gd name="T1" fmla="*/ 29 h 34"/>
                <a:gd name="T2" fmla="*/ 8 w 29"/>
                <a:gd name="T3" fmla="*/ 34 h 34"/>
                <a:gd name="T4" fmla="*/ 29 w 29"/>
                <a:gd name="T5" fmla="*/ 12 h 34"/>
                <a:gd name="T6" fmla="*/ 11 w 29"/>
                <a:gd name="T7" fmla="*/ 0 h 34"/>
                <a:gd name="T8" fmla="*/ 0 w 29"/>
                <a:gd name="T9" fmla="*/ 29 h 34"/>
              </a:gdLst>
              <a:ahLst/>
              <a:cxnLst>
                <a:cxn ang="0">
                  <a:pos x="T0" y="T1"/>
                </a:cxn>
                <a:cxn ang="0">
                  <a:pos x="T2" y="T3"/>
                </a:cxn>
                <a:cxn ang="0">
                  <a:pos x="T4" y="T5"/>
                </a:cxn>
                <a:cxn ang="0">
                  <a:pos x="T6" y="T7"/>
                </a:cxn>
                <a:cxn ang="0">
                  <a:pos x="T8" y="T9"/>
                </a:cxn>
              </a:cxnLst>
              <a:rect l="0" t="0" r="r" b="b"/>
              <a:pathLst>
                <a:path w="29" h="34">
                  <a:moveTo>
                    <a:pt x="0" y="29"/>
                  </a:moveTo>
                  <a:cubicBezTo>
                    <a:pt x="3" y="30"/>
                    <a:pt x="6" y="32"/>
                    <a:pt x="8" y="34"/>
                  </a:cubicBezTo>
                  <a:cubicBezTo>
                    <a:pt x="29" y="12"/>
                    <a:pt x="29" y="12"/>
                    <a:pt x="29" y="12"/>
                  </a:cubicBezTo>
                  <a:cubicBezTo>
                    <a:pt x="23" y="7"/>
                    <a:pt x="17" y="3"/>
                    <a:pt x="11" y="0"/>
                  </a:cubicBezTo>
                  <a:lnTo>
                    <a:pt x="0" y="29"/>
                  </a:lnTo>
                  <a:close/>
                </a:path>
              </a:pathLst>
            </a:custGeom>
            <a:solidFill>
              <a:srgbClr val="D19F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3" name="Freeform 746"/>
            <p:cNvSpPr>
              <a:spLocks/>
            </p:cNvSpPr>
            <p:nvPr/>
          </p:nvSpPr>
          <p:spPr bwMode="auto">
            <a:xfrm>
              <a:off x="4994244" y="3608317"/>
              <a:ext cx="35434" cy="27380"/>
            </a:xfrm>
            <a:custGeom>
              <a:avLst/>
              <a:gdLst>
                <a:gd name="T0" fmla="*/ 28 w 33"/>
                <a:gd name="T1" fmla="*/ 0 h 24"/>
                <a:gd name="T2" fmla="*/ 0 w 33"/>
                <a:gd name="T3" fmla="*/ 14 h 24"/>
                <a:gd name="T4" fmla="*/ 3 w 33"/>
                <a:gd name="T5" fmla="*/ 24 h 24"/>
                <a:gd name="T6" fmla="*/ 33 w 33"/>
                <a:gd name="T7" fmla="*/ 21 h 24"/>
                <a:gd name="T8" fmla="*/ 28 w 33"/>
                <a:gd name="T9" fmla="*/ 0 h 24"/>
              </a:gdLst>
              <a:ahLst/>
              <a:cxnLst>
                <a:cxn ang="0">
                  <a:pos x="T0" y="T1"/>
                </a:cxn>
                <a:cxn ang="0">
                  <a:pos x="T2" y="T3"/>
                </a:cxn>
                <a:cxn ang="0">
                  <a:pos x="T4" y="T5"/>
                </a:cxn>
                <a:cxn ang="0">
                  <a:pos x="T6" y="T7"/>
                </a:cxn>
                <a:cxn ang="0">
                  <a:pos x="T8" y="T9"/>
                </a:cxn>
              </a:cxnLst>
              <a:rect l="0" t="0" r="r" b="b"/>
              <a:pathLst>
                <a:path w="33" h="24">
                  <a:moveTo>
                    <a:pt x="28" y="0"/>
                  </a:moveTo>
                  <a:cubicBezTo>
                    <a:pt x="0" y="14"/>
                    <a:pt x="0" y="14"/>
                    <a:pt x="0" y="14"/>
                  </a:cubicBezTo>
                  <a:cubicBezTo>
                    <a:pt x="2" y="17"/>
                    <a:pt x="3" y="20"/>
                    <a:pt x="3" y="24"/>
                  </a:cubicBezTo>
                  <a:cubicBezTo>
                    <a:pt x="33" y="21"/>
                    <a:pt x="33" y="21"/>
                    <a:pt x="33" y="21"/>
                  </a:cubicBezTo>
                  <a:cubicBezTo>
                    <a:pt x="32" y="14"/>
                    <a:pt x="31" y="7"/>
                    <a:pt x="28" y="0"/>
                  </a:cubicBezTo>
                </a:path>
              </a:pathLst>
            </a:custGeom>
            <a:solidFill>
              <a:srgbClr val="C22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4" name="Freeform 747"/>
            <p:cNvSpPr>
              <a:spLocks/>
            </p:cNvSpPr>
            <p:nvPr/>
          </p:nvSpPr>
          <p:spPr bwMode="auto">
            <a:xfrm>
              <a:off x="4986190" y="3587379"/>
              <a:ext cx="35434" cy="32212"/>
            </a:xfrm>
            <a:custGeom>
              <a:avLst/>
              <a:gdLst>
                <a:gd name="T0" fmla="*/ 6 w 33"/>
                <a:gd name="T1" fmla="*/ 30 h 30"/>
                <a:gd name="T2" fmla="*/ 33 w 33"/>
                <a:gd name="T3" fmla="*/ 17 h 30"/>
                <a:gd name="T4" fmla="*/ 20 w 33"/>
                <a:gd name="T5" fmla="*/ 0 h 30"/>
                <a:gd name="T6" fmla="*/ 0 w 33"/>
                <a:gd name="T7" fmla="*/ 22 h 30"/>
                <a:gd name="T8" fmla="*/ 6 w 33"/>
                <a:gd name="T9" fmla="*/ 30 h 30"/>
              </a:gdLst>
              <a:ahLst/>
              <a:cxnLst>
                <a:cxn ang="0">
                  <a:pos x="T0" y="T1"/>
                </a:cxn>
                <a:cxn ang="0">
                  <a:pos x="T2" y="T3"/>
                </a:cxn>
                <a:cxn ang="0">
                  <a:pos x="T4" y="T5"/>
                </a:cxn>
                <a:cxn ang="0">
                  <a:pos x="T6" y="T7"/>
                </a:cxn>
                <a:cxn ang="0">
                  <a:pos x="T8" y="T9"/>
                </a:cxn>
              </a:cxnLst>
              <a:rect l="0" t="0" r="r" b="b"/>
              <a:pathLst>
                <a:path w="33" h="30">
                  <a:moveTo>
                    <a:pt x="6" y="30"/>
                  </a:moveTo>
                  <a:cubicBezTo>
                    <a:pt x="33" y="17"/>
                    <a:pt x="33" y="17"/>
                    <a:pt x="33" y="17"/>
                  </a:cubicBezTo>
                  <a:cubicBezTo>
                    <a:pt x="29" y="10"/>
                    <a:pt x="25" y="5"/>
                    <a:pt x="20" y="0"/>
                  </a:cubicBezTo>
                  <a:cubicBezTo>
                    <a:pt x="0" y="22"/>
                    <a:pt x="0" y="22"/>
                    <a:pt x="0" y="22"/>
                  </a:cubicBezTo>
                  <a:cubicBezTo>
                    <a:pt x="2" y="24"/>
                    <a:pt x="4" y="27"/>
                    <a:pt x="6" y="30"/>
                  </a:cubicBezTo>
                </a:path>
              </a:pathLst>
            </a:custGeom>
            <a:solidFill>
              <a:srgbClr val="2D9A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5" name="Freeform 748"/>
            <p:cNvSpPr>
              <a:spLocks/>
            </p:cNvSpPr>
            <p:nvPr/>
          </p:nvSpPr>
          <p:spPr bwMode="auto">
            <a:xfrm>
              <a:off x="4879890" y="3635697"/>
              <a:ext cx="33823" cy="22549"/>
            </a:xfrm>
            <a:custGeom>
              <a:avLst/>
              <a:gdLst>
                <a:gd name="T0" fmla="*/ 30 w 31"/>
                <a:gd name="T1" fmla="*/ 4 h 21"/>
                <a:gd name="T2" fmla="*/ 30 w 31"/>
                <a:gd name="T3" fmla="*/ 3 h 21"/>
                <a:gd name="T4" fmla="*/ 0 w 31"/>
                <a:gd name="T5" fmla="*/ 0 h 21"/>
                <a:gd name="T6" fmla="*/ 0 w 31"/>
                <a:gd name="T7" fmla="*/ 4 h 21"/>
                <a:gd name="T8" fmla="*/ 2 w 31"/>
                <a:gd name="T9" fmla="*/ 21 h 21"/>
                <a:gd name="T10" fmla="*/ 31 w 31"/>
                <a:gd name="T11" fmla="*/ 13 h 21"/>
                <a:gd name="T12" fmla="*/ 30 w 31"/>
                <a:gd name="T13" fmla="*/ 4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0" y="4"/>
                  </a:moveTo>
                  <a:cubicBezTo>
                    <a:pt x="30" y="4"/>
                    <a:pt x="30" y="3"/>
                    <a:pt x="30" y="3"/>
                  </a:cubicBezTo>
                  <a:cubicBezTo>
                    <a:pt x="0" y="0"/>
                    <a:pt x="0" y="0"/>
                    <a:pt x="0" y="0"/>
                  </a:cubicBezTo>
                  <a:cubicBezTo>
                    <a:pt x="0" y="1"/>
                    <a:pt x="0" y="3"/>
                    <a:pt x="0" y="4"/>
                  </a:cubicBezTo>
                  <a:cubicBezTo>
                    <a:pt x="0" y="10"/>
                    <a:pt x="1" y="16"/>
                    <a:pt x="2" y="21"/>
                  </a:cubicBezTo>
                  <a:cubicBezTo>
                    <a:pt x="31" y="13"/>
                    <a:pt x="31" y="13"/>
                    <a:pt x="31" y="13"/>
                  </a:cubicBezTo>
                  <a:cubicBezTo>
                    <a:pt x="31" y="10"/>
                    <a:pt x="30" y="7"/>
                    <a:pt x="30" y="4"/>
                  </a:cubicBezTo>
                </a:path>
              </a:pathLst>
            </a:custGeom>
            <a:solidFill>
              <a:srgbClr val="487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6" name="Freeform 749"/>
            <p:cNvSpPr>
              <a:spLocks/>
            </p:cNvSpPr>
            <p:nvPr/>
          </p:nvSpPr>
          <p:spPr bwMode="auto">
            <a:xfrm>
              <a:off x="4979748" y="3667910"/>
              <a:ext cx="33823" cy="35434"/>
            </a:xfrm>
            <a:custGeom>
              <a:avLst/>
              <a:gdLst>
                <a:gd name="T0" fmla="*/ 8 w 32"/>
                <a:gd name="T1" fmla="*/ 0 h 33"/>
                <a:gd name="T2" fmla="*/ 0 w 32"/>
                <a:gd name="T3" fmla="*/ 7 h 33"/>
                <a:gd name="T4" fmla="*/ 16 w 32"/>
                <a:gd name="T5" fmla="*/ 33 h 33"/>
                <a:gd name="T6" fmla="*/ 32 w 32"/>
                <a:gd name="T7" fmla="*/ 18 h 33"/>
                <a:gd name="T8" fmla="*/ 8 w 32"/>
                <a:gd name="T9" fmla="*/ 0 h 33"/>
              </a:gdLst>
              <a:ahLst/>
              <a:cxnLst>
                <a:cxn ang="0">
                  <a:pos x="T0" y="T1"/>
                </a:cxn>
                <a:cxn ang="0">
                  <a:pos x="T2" y="T3"/>
                </a:cxn>
                <a:cxn ang="0">
                  <a:pos x="T4" y="T5"/>
                </a:cxn>
                <a:cxn ang="0">
                  <a:pos x="T6" y="T7"/>
                </a:cxn>
                <a:cxn ang="0">
                  <a:pos x="T8" y="T9"/>
                </a:cxn>
              </a:cxnLst>
              <a:rect l="0" t="0" r="r" b="b"/>
              <a:pathLst>
                <a:path w="32" h="33">
                  <a:moveTo>
                    <a:pt x="8" y="0"/>
                  </a:moveTo>
                  <a:cubicBezTo>
                    <a:pt x="6" y="3"/>
                    <a:pt x="3" y="5"/>
                    <a:pt x="0" y="7"/>
                  </a:cubicBezTo>
                  <a:cubicBezTo>
                    <a:pt x="16" y="33"/>
                    <a:pt x="16" y="33"/>
                    <a:pt x="16" y="33"/>
                  </a:cubicBezTo>
                  <a:cubicBezTo>
                    <a:pt x="22" y="29"/>
                    <a:pt x="27" y="24"/>
                    <a:pt x="32" y="18"/>
                  </a:cubicBezTo>
                  <a:lnTo>
                    <a:pt x="8" y="0"/>
                  </a:lnTo>
                  <a:close/>
                </a:path>
              </a:pathLst>
            </a:custGeom>
            <a:solidFill>
              <a:srgbClr val="FDB7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7" name="Freeform 750"/>
            <p:cNvSpPr>
              <a:spLocks/>
            </p:cNvSpPr>
            <p:nvPr/>
          </p:nvSpPr>
          <p:spPr bwMode="auto">
            <a:xfrm>
              <a:off x="4997465" y="3635697"/>
              <a:ext cx="33823" cy="22549"/>
            </a:xfrm>
            <a:custGeom>
              <a:avLst/>
              <a:gdLst>
                <a:gd name="T0" fmla="*/ 1 w 31"/>
                <a:gd name="T1" fmla="*/ 4 h 21"/>
                <a:gd name="T2" fmla="*/ 0 w 31"/>
                <a:gd name="T3" fmla="*/ 13 h 21"/>
                <a:gd name="T4" fmla="*/ 29 w 31"/>
                <a:gd name="T5" fmla="*/ 21 h 21"/>
                <a:gd name="T6" fmla="*/ 31 w 31"/>
                <a:gd name="T7" fmla="*/ 4 h 21"/>
                <a:gd name="T8" fmla="*/ 31 w 31"/>
                <a:gd name="T9" fmla="*/ 0 h 21"/>
                <a:gd name="T10" fmla="*/ 1 w 31"/>
                <a:gd name="T11" fmla="*/ 3 h 21"/>
                <a:gd name="T12" fmla="*/ 1 w 31"/>
                <a:gd name="T13" fmla="*/ 4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1" y="4"/>
                  </a:moveTo>
                  <a:cubicBezTo>
                    <a:pt x="1" y="7"/>
                    <a:pt x="0" y="10"/>
                    <a:pt x="0" y="13"/>
                  </a:cubicBezTo>
                  <a:cubicBezTo>
                    <a:pt x="29" y="21"/>
                    <a:pt x="29" y="21"/>
                    <a:pt x="29" y="21"/>
                  </a:cubicBezTo>
                  <a:cubicBezTo>
                    <a:pt x="30" y="16"/>
                    <a:pt x="31" y="10"/>
                    <a:pt x="31" y="4"/>
                  </a:cubicBezTo>
                  <a:cubicBezTo>
                    <a:pt x="31" y="3"/>
                    <a:pt x="31" y="1"/>
                    <a:pt x="31" y="0"/>
                  </a:cubicBezTo>
                  <a:cubicBezTo>
                    <a:pt x="1" y="3"/>
                    <a:pt x="1" y="3"/>
                    <a:pt x="1" y="3"/>
                  </a:cubicBezTo>
                  <a:cubicBezTo>
                    <a:pt x="1" y="3"/>
                    <a:pt x="1" y="4"/>
                    <a:pt x="1" y="4"/>
                  </a:cubicBezTo>
                </a:path>
              </a:pathLst>
            </a:custGeom>
            <a:solidFill>
              <a:srgbClr val="EF41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8" name="Freeform 751"/>
            <p:cNvSpPr>
              <a:spLocks/>
            </p:cNvSpPr>
            <p:nvPr/>
          </p:nvSpPr>
          <p:spPr bwMode="auto">
            <a:xfrm>
              <a:off x="4897607" y="3667910"/>
              <a:ext cx="32212" cy="35434"/>
            </a:xfrm>
            <a:custGeom>
              <a:avLst/>
              <a:gdLst>
                <a:gd name="T0" fmla="*/ 24 w 31"/>
                <a:gd name="T1" fmla="*/ 0 h 32"/>
                <a:gd name="T2" fmla="*/ 0 w 31"/>
                <a:gd name="T3" fmla="*/ 18 h 32"/>
                <a:gd name="T4" fmla="*/ 15 w 31"/>
                <a:gd name="T5" fmla="*/ 32 h 32"/>
                <a:gd name="T6" fmla="*/ 31 w 31"/>
                <a:gd name="T7" fmla="*/ 7 h 32"/>
                <a:gd name="T8" fmla="*/ 24 w 31"/>
                <a:gd name="T9" fmla="*/ 0 h 32"/>
              </a:gdLst>
              <a:ahLst/>
              <a:cxnLst>
                <a:cxn ang="0">
                  <a:pos x="T0" y="T1"/>
                </a:cxn>
                <a:cxn ang="0">
                  <a:pos x="T2" y="T3"/>
                </a:cxn>
                <a:cxn ang="0">
                  <a:pos x="T4" y="T5"/>
                </a:cxn>
                <a:cxn ang="0">
                  <a:pos x="T6" y="T7"/>
                </a:cxn>
                <a:cxn ang="0">
                  <a:pos x="T8" y="T9"/>
                </a:cxn>
              </a:cxnLst>
              <a:rect l="0" t="0" r="r" b="b"/>
              <a:pathLst>
                <a:path w="31" h="32">
                  <a:moveTo>
                    <a:pt x="24" y="0"/>
                  </a:moveTo>
                  <a:cubicBezTo>
                    <a:pt x="0" y="18"/>
                    <a:pt x="0" y="18"/>
                    <a:pt x="0" y="18"/>
                  </a:cubicBezTo>
                  <a:cubicBezTo>
                    <a:pt x="4" y="24"/>
                    <a:pt x="9" y="28"/>
                    <a:pt x="15" y="32"/>
                  </a:cubicBezTo>
                  <a:cubicBezTo>
                    <a:pt x="31" y="7"/>
                    <a:pt x="31" y="7"/>
                    <a:pt x="31" y="7"/>
                  </a:cubicBezTo>
                  <a:cubicBezTo>
                    <a:pt x="28" y="5"/>
                    <a:pt x="26" y="2"/>
                    <a:pt x="24" y="0"/>
                  </a:cubicBezTo>
                </a:path>
              </a:pathLst>
            </a:custGeom>
            <a:solidFill>
              <a:srgbClr val="F99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9" name="Freeform 752"/>
            <p:cNvSpPr>
              <a:spLocks/>
            </p:cNvSpPr>
            <p:nvPr/>
          </p:nvSpPr>
          <p:spPr bwMode="auto">
            <a:xfrm>
              <a:off x="4879890" y="3608317"/>
              <a:ext cx="37044" cy="25770"/>
            </a:xfrm>
            <a:custGeom>
              <a:avLst/>
              <a:gdLst>
                <a:gd name="T0" fmla="*/ 30 w 33"/>
                <a:gd name="T1" fmla="*/ 23 h 23"/>
                <a:gd name="T2" fmla="*/ 33 w 33"/>
                <a:gd name="T3" fmla="*/ 13 h 23"/>
                <a:gd name="T4" fmla="*/ 6 w 33"/>
                <a:gd name="T5" fmla="*/ 0 h 23"/>
                <a:gd name="T6" fmla="*/ 0 w 33"/>
                <a:gd name="T7" fmla="*/ 20 h 23"/>
                <a:gd name="T8" fmla="*/ 30 w 33"/>
                <a:gd name="T9" fmla="*/ 23 h 23"/>
              </a:gdLst>
              <a:ahLst/>
              <a:cxnLst>
                <a:cxn ang="0">
                  <a:pos x="T0" y="T1"/>
                </a:cxn>
                <a:cxn ang="0">
                  <a:pos x="T2" y="T3"/>
                </a:cxn>
                <a:cxn ang="0">
                  <a:pos x="T4" y="T5"/>
                </a:cxn>
                <a:cxn ang="0">
                  <a:pos x="T6" y="T7"/>
                </a:cxn>
                <a:cxn ang="0">
                  <a:pos x="T8" y="T9"/>
                </a:cxn>
              </a:cxnLst>
              <a:rect l="0" t="0" r="r" b="b"/>
              <a:pathLst>
                <a:path w="33" h="23">
                  <a:moveTo>
                    <a:pt x="30" y="23"/>
                  </a:moveTo>
                  <a:cubicBezTo>
                    <a:pt x="30" y="20"/>
                    <a:pt x="31" y="16"/>
                    <a:pt x="33" y="13"/>
                  </a:cubicBezTo>
                  <a:cubicBezTo>
                    <a:pt x="6" y="0"/>
                    <a:pt x="6" y="0"/>
                    <a:pt x="6" y="0"/>
                  </a:cubicBezTo>
                  <a:cubicBezTo>
                    <a:pt x="3" y="6"/>
                    <a:pt x="1" y="13"/>
                    <a:pt x="0" y="20"/>
                  </a:cubicBezTo>
                  <a:lnTo>
                    <a:pt x="30" y="23"/>
                  </a:lnTo>
                  <a:close/>
                </a:path>
              </a:pathLst>
            </a:custGeom>
            <a:solidFill>
              <a:srgbClr val="007D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0" name="Freeform 753"/>
            <p:cNvSpPr>
              <a:spLocks/>
            </p:cNvSpPr>
            <p:nvPr/>
          </p:nvSpPr>
          <p:spPr bwMode="auto">
            <a:xfrm>
              <a:off x="4965252" y="3677573"/>
              <a:ext cx="28991" cy="37044"/>
            </a:xfrm>
            <a:custGeom>
              <a:avLst/>
              <a:gdLst>
                <a:gd name="T0" fmla="*/ 26 w 26"/>
                <a:gd name="T1" fmla="*/ 26 h 34"/>
                <a:gd name="T2" fmla="*/ 10 w 26"/>
                <a:gd name="T3" fmla="*/ 0 h 34"/>
                <a:gd name="T4" fmla="*/ 0 w 26"/>
                <a:gd name="T5" fmla="*/ 4 h 34"/>
                <a:gd name="T6" fmla="*/ 6 w 26"/>
                <a:gd name="T7" fmla="*/ 34 h 34"/>
                <a:gd name="T8" fmla="*/ 26 w 26"/>
                <a:gd name="T9" fmla="*/ 26 h 34"/>
              </a:gdLst>
              <a:ahLst/>
              <a:cxnLst>
                <a:cxn ang="0">
                  <a:pos x="T0" y="T1"/>
                </a:cxn>
                <a:cxn ang="0">
                  <a:pos x="T2" y="T3"/>
                </a:cxn>
                <a:cxn ang="0">
                  <a:pos x="T4" y="T5"/>
                </a:cxn>
                <a:cxn ang="0">
                  <a:pos x="T6" y="T7"/>
                </a:cxn>
                <a:cxn ang="0">
                  <a:pos x="T8" y="T9"/>
                </a:cxn>
              </a:cxnLst>
              <a:rect l="0" t="0" r="r" b="b"/>
              <a:pathLst>
                <a:path w="26" h="34">
                  <a:moveTo>
                    <a:pt x="26" y="26"/>
                  </a:moveTo>
                  <a:cubicBezTo>
                    <a:pt x="10" y="0"/>
                    <a:pt x="10" y="0"/>
                    <a:pt x="10" y="0"/>
                  </a:cubicBezTo>
                  <a:cubicBezTo>
                    <a:pt x="7" y="2"/>
                    <a:pt x="4" y="3"/>
                    <a:pt x="0" y="4"/>
                  </a:cubicBezTo>
                  <a:cubicBezTo>
                    <a:pt x="6" y="34"/>
                    <a:pt x="6" y="34"/>
                    <a:pt x="6" y="34"/>
                  </a:cubicBezTo>
                  <a:cubicBezTo>
                    <a:pt x="13" y="32"/>
                    <a:pt x="20" y="30"/>
                    <a:pt x="26" y="26"/>
                  </a:cubicBezTo>
                </a:path>
              </a:pathLst>
            </a:custGeom>
            <a:solidFill>
              <a:srgbClr val="8F1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1" name="Freeform 754"/>
            <p:cNvSpPr>
              <a:spLocks/>
            </p:cNvSpPr>
            <p:nvPr/>
          </p:nvSpPr>
          <p:spPr bwMode="auto">
            <a:xfrm>
              <a:off x="4991022" y="3655025"/>
              <a:ext cx="37044" cy="28991"/>
            </a:xfrm>
            <a:custGeom>
              <a:avLst/>
              <a:gdLst>
                <a:gd name="T0" fmla="*/ 5 w 34"/>
                <a:gd name="T1" fmla="*/ 0 h 27"/>
                <a:gd name="T2" fmla="*/ 0 w 34"/>
                <a:gd name="T3" fmla="*/ 9 h 27"/>
                <a:gd name="T4" fmla="*/ 25 w 34"/>
                <a:gd name="T5" fmla="*/ 27 h 27"/>
                <a:gd name="T6" fmla="*/ 34 w 34"/>
                <a:gd name="T7" fmla="*/ 8 h 27"/>
                <a:gd name="T8" fmla="*/ 5 w 34"/>
                <a:gd name="T9" fmla="*/ 0 h 27"/>
              </a:gdLst>
              <a:ahLst/>
              <a:cxnLst>
                <a:cxn ang="0">
                  <a:pos x="T0" y="T1"/>
                </a:cxn>
                <a:cxn ang="0">
                  <a:pos x="T2" y="T3"/>
                </a:cxn>
                <a:cxn ang="0">
                  <a:pos x="T4" y="T5"/>
                </a:cxn>
                <a:cxn ang="0">
                  <a:pos x="T6" y="T7"/>
                </a:cxn>
                <a:cxn ang="0">
                  <a:pos x="T8" y="T9"/>
                </a:cxn>
              </a:cxnLst>
              <a:rect l="0" t="0" r="r" b="b"/>
              <a:pathLst>
                <a:path w="34" h="27">
                  <a:moveTo>
                    <a:pt x="5" y="0"/>
                  </a:moveTo>
                  <a:cubicBezTo>
                    <a:pt x="3" y="3"/>
                    <a:pt x="2" y="6"/>
                    <a:pt x="0" y="9"/>
                  </a:cubicBezTo>
                  <a:cubicBezTo>
                    <a:pt x="25" y="27"/>
                    <a:pt x="25" y="27"/>
                    <a:pt x="25" y="27"/>
                  </a:cubicBezTo>
                  <a:cubicBezTo>
                    <a:pt x="28" y="21"/>
                    <a:pt x="32" y="15"/>
                    <a:pt x="34" y="8"/>
                  </a:cubicBezTo>
                  <a:lnTo>
                    <a:pt x="5" y="0"/>
                  </a:lnTo>
                  <a:close/>
                </a:path>
              </a:pathLst>
            </a:custGeom>
            <a:solidFill>
              <a:srgbClr val="00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2" name="Freeform 755"/>
            <p:cNvSpPr>
              <a:spLocks/>
            </p:cNvSpPr>
            <p:nvPr/>
          </p:nvSpPr>
          <p:spPr bwMode="auto">
            <a:xfrm>
              <a:off x="4944314" y="3682405"/>
              <a:ext cx="22549" cy="33823"/>
            </a:xfrm>
            <a:custGeom>
              <a:avLst/>
              <a:gdLst>
                <a:gd name="T0" fmla="*/ 16 w 22"/>
                <a:gd name="T1" fmla="*/ 0 h 31"/>
                <a:gd name="T2" fmla="*/ 10 w 22"/>
                <a:gd name="T3" fmla="*/ 0 h 31"/>
                <a:gd name="T4" fmla="*/ 6 w 22"/>
                <a:gd name="T5" fmla="*/ 0 h 31"/>
                <a:gd name="T6" fmla="*/ 0 w 22"/>
                <a:gd name="T7" fmla="*/ 30 h 31"/>
                <a:gd name="T8" fmla="*/ 10 w 22"/>
                <a:gd name="T9" fmla="*/ 31 h 31"/>
                <a:gd name="T10" fmla="*/ 22 w 22"/>
                <a:gd name="T11" fmla="*/ 30 h 31"/>
                <a:gd name="T12" fmla="*/ 16 w 2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2" h="31">
                  <a:moveTo>
                    <a:pt x="16" y="0"/>
                  </a:moveTo>
                  <a:cubicBezTo>
                    <a:pt x="14" y="0"/>
                    <a:pt x="12" y="0"/>
                    <a:pt x="10" y="0"/>
                  </a:cubicBezTo>
                  <a:cubicBezTo>
                    <a:pt x="9" y="0"/>
                    <a:pt x="7" y="0"/>
                    <a:pt x="6" y="0"/>
                  </a:cubicBezTo>
                  <a:cubicBezTo>
                    <a:pt x="0" y="30"/>
                    <a:pt x="0" y="30"/>
                    <a:pt x="0" y="30"/>
                  </a:cubicBezTo>
                  <a:cubicBezTo>
                    <a:pt x="4" y="31"/>
                    <a:pt x="7" y="31"/>
                    <a:pt x="10" y="31"/>
                  </a:cubicBezTo>
                  <a:cubicBezTo>
                    <a:pt x="14" y="31"/>
                    <a:pt x="18" y="30"/>
                    <a:pt x="22" y="30"/>
                  </a:cubicBezTo>
                  <a:lnTo>
                    <a:pt x="16" y="0"/>
                  </a:lnTo>
                  <a:close/>
                </a:path>
              </a:pathLst>
            </a:custGeom>
            <a:solidFill>
              <a:srgbClr val="F36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3" name="Freeform 756"/>
            <p:cNvSpPr>
              <a:spLocks/>
            </p:cNvSpPr>
            <p:nvPr/>
          </p:nvSpPr>
          <p:spPr bwMode="auto">
            <a:xfrm>
              <a:off x="4957199" y="3564830"/>
              <a:ext cx="24159" cy="35434"/>
            </a:xfrm>
            <a:custGeom>
              <a:avLst/>
              <a:gdLst>
                <a:gd name="T0" fmla="*/ 0 w 21"/>
                <a:gd name="T1" fmla="*/ 30 h 32"/>
                <a:gd name="T2" fmla="*/ 10 w 21"/>
                <a:gd name="T3" fmla="*/ 32 h 32"/>
                <a:gd name="T4" fmla="*/ 21 w 21"/>
                <a:gd name="T5" fmla="*/ 4 h 32"/>
                <a:gd name="T6" fmla="*/ 0 w 21"/>
                <a:gd name="T7" fmla="*/ 0 h 32"/>
                <a:gd name="T8" fmla="*/ 0 w 21"/>
                <a:gd name="T9" fmla="*/ 30 h 32"/>
              </a:gdLst>
              <a:ahLst/>
              <a:cxnLst>
                <a:cxn ang="0">
                  <a:pos x="T0" y="T1"/>
                </a:cxn>
                <a:cxn ang="0">
                  <a:pos x="T2" y="T3"/>
                </a:cxn>
                <a:cxn ang="0">
                  <a:pos x="T4" y="T5"/>
                </a:cxn>
                <a:cxn ang="0">
                  <a:pos x="T6" y="T7"/>
                </a:cxn>
                <a:cxn ang="0">
                  <a:pos x="T8" y="T9"/>
                </a:cxn>
              </a:cxnLst>
              <a:rect l="0" t="0" r="r" b="b"/>
              <a:pathLst>
                <a:path w="21" h="32">
                  <a:moveTo>
                    <a:pt x="0" y="30"/>
                  </a:moveTo>
                  <a:cubicBezTo>
                    <a:pt x="3" y="30"/>
                    <a:pt x="7" y="31"/>
                    <a:pt x="10" y="32"/>
                  </a:cubicBezTo>
                  <a:cubicBezTo>
                    <a:pt x="21" y="4"/>
                    <a:pt x="21" y="4"/>
                    <a:pt x="21" y="4"/>
                  </a:cubicBezTo>
                  <a:cubicBezTo>
                    <a:pt x="14" y="2"/>
                    <a:pt x="7" y="0"/>
                    <a:pt x="0" y="0"/>
                  </a:cubicBezTo>
                  <a:lnTo>
                    <a:pt x="0" y="30"/>
                  </a:lnTo>
                  <a:close/>
                </a:path>
              </a:pathLst>
            </a:custGeom>
            <a:solidFill>
              <a:srgbClr val="EA1C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4" name="Freeform 757"/>
            <p:cNvSpPr>
              <a:spLocks/>
            </p:cNvSpPr>
            <p:nvPr/>
          </p:nvSpPr>
          <p:spPr bwMode="auto">
            <a:xfrm>
              <a:off x="4916934" y="3679184"/>
              <a:ext cx="28991" cy="35434"/>
            </a:xfrm>
            <a:custGeom>
              <a:avLst/>
              <a:gdLst>
                <a:gd name="T0" fmla="*/ 26 w 26"/>
                <a:gd name="T1" fmla="*/ 3 h 33"/>
                <a:gd name="T2" fmla="*/ 16 w 26"/>
                <a:gd name="T3" fmla="*/ 0 h 33"/>
                <a:gd name="T4" fmla="*/ 0 w 26"/>
                <a:gd name="T5" fmla="*/ 26 h 33"/>
                <a:gd name="T6" fmla="*/ 20 w 26"/>
                <a:gd name="T7" fmla="*/ 33 h 33"/>
                <a:gd name="T8" fmla="*/ 26 w 26"/>
                <a:gd name="T9" fmla="*/ 3 h 33"/>
              </a:gdLst>
              <a:ahLst/>
              <a:cxnLst>
                <a:cxn ang="0">
                  <a:pos x="T0" y="T1"/>
                </a:cxn>
                <a:cxn ang="0">
                  <a:pos x="T2" y="T3"/>
                </a:cxn>
                <a:cxn ang="0">
                  <a:pos x="T4" y="T5"/>
                </a:cxn>
                <a:cxn ang="0">
                  <a:pos x="T6" y="T7"/>
                </a:cxn>
                <a:cxn ang="0">
                  <a:pos x="T8" y="T9"/>
                </a:cxn>
              </a:cxnLst>
              <a:rect l="0" t="0" r="r" b="b"/>
              <a:pathLst>
                <a:path w="26" h="33">
                  <a:moveTo>
                    <a:pt x="26" y="3"/>
                  </a:moveTo>
                  <a:cubicBezTo>
                    <a:pt x="22" y="3"/>
                    <a:pt x="19" y="1"/>
                    <a:pt x="16" y="0"/>
                  </a:cubicBezTo>
                  <a:cubicBezTo>
                    <a:pt x="0" y="26"/>
                    <a:pt x="0" y="26"/>
                    <a:pt x="0" y="26"/>
                  </a:cubicBezTo>
                  <a:cubicBezTo>
                    <a:pt x="6" y="29"/>
                    <a:pt x="13" y="32"/>
                    <a:pt x="20" y="33"/>
                  </a:cubicBezTo>
                  <a:lnTo>
                    <a:pt x="26" y="3"/>
                  </a:lnTo>
                  <a:close/>
                </a:path>
              </a:pathLst>
            </a:custGeom>
            <a:solidFill>
              <a:srgbClr val="E01A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5" name="Freeform 758"/>
            <p:cNvSpPr>
              <a:spLocks/>
            </p:cNvSpPr>
            <p:nvPr/>
          </p:nvSpPr>
          <p:spPr bwMode="auto">
            <a:xfrm>
              <a:off x="4929819" y="3564830"/>
              <a:ext cx="24159" cy="35434"/>
            </a:xfrm>
            <a:custGeom>
              <a:avLst/>
              <a:gdLst>
                <a:gd name="T0" fmla="*/ 11 w 21"/>
                <a:gd name="T1" fmla="*/ 32 h 32"/>
                <a:gd name="T2" fmla="*/ 21 w 21"/>
                <a:gd name="T3" fmla="*/ 30 h 32"/>
                <a:gd name="T4" fmla="*/ 21 w 21"/>
                <a:gd name="T5" fmla="*/ 0 h 32"/>
                <a:gd name="T6" fmla="*/ 0 w 21"/>
                <a:gd name="T7" fmla="*/ 4 h 32"/>
                <a:gd name="T8" fmla="*/ 11 w 21"/>
                <a:gd name="T9" fmla="*/ 32 h 32"/>
              </a:gdLst>
              <a:ahLst/>
              <a:cxnLst>
                <a:cxn ang="0">
                  <a:pos x="T0" y="T1"/>
                </a:cxn>
                <a:cxn ang="0">
                  <a:pos x="T2" y="T3"/>
                </a:cxn>
                <a:cxn ang="0">
                  <a:pos x="T4" y="T5"/>
                </a:cxn>
                <a:cxn ang="0">
                  <a:pos x="T6" y="T7"/>
                </a:cxn>
                <a:cxn ang="0">
                  <a:pos x="T8" y="T9"/>
                </a:cxn>
              </a:cxnLst>
              <a:rect l="0" t="0" r="r" b="b"/>
              <a:pathLst>
                <a:path w="21" h="32">
                  <a:moveTo>
                    <a:pt x="11" y="32"/>
                  </a:moveTo>
                  <a:cubicBezTo>
                    <a:pt x="14" y="31"/>
                    <a:pt x="17" y="30"/>
                    <a:pt x="21" y="30"/>
                  </a:cubicBezTo>
                  <a:cubicBezTo>
                    <a:pt x="21" y="0"/>
                    <a:pt x="21" y="0"/>
                    <a:pt x="21" y="0"/>
                  </a:cubicBezTo>
                  <a:cubicBezTo>
                    <a:pt x="13" y="0"/>
                    <a:pt x="6" y="1"/>
                    <a:pt x="0" y="4"/>
                  </a:cubicBezTo>
                  <a:lnTo>
                    <a:pt x="11" y="32"/>
                  </a:lnTo>
                  <a:close/>
                </a:path>
              </a:pathLst>
            </a:custGeom>
            <a:solidFill>
              <a:srgbClr val="1A36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6" name="Freeform 759"/>
            <p:cNvSpPr>
              <a:spLocks/>
            </p:cNvSpPr>
            <p:nvPr/>
          </p:nvSpPr>
          <p:spPr bwMode="auto">
            <a:xfrm>
              <a:off x="4883111" y="3655025"/>
              <a:ext cx="37044" cy="30602"/>
            </a:xfrm>
            <a:custGeom>
              <a:avLst/>
              <a:gdLst>
                <a:gd name="T0" fmla="*/ 34 w 34"/>
                <a:gd name="T1" fmla="*/ 9 h 28"/>
                <a:gd name="T2" fmla="*/ 29 w 34"/>
                <a:gd name="T3" fmla="*/ 0 h 28"/>
                <a:gd name="T4" fmla="*/ 0 w 34"/>
                <a:gd name="T5" fmla="*/ 8 h 28"/>
                <a:gd name="T6" fmla="*/ 10 w 34"/>
                <a:gd name="T7" fmla="*/ 28 h 28"/>
                <a:gd name="T8" fmla="*/ 34 w 34"/>
                <a:gd name="T9" fmla="*/ 9 h 28"/>
              </a:gdLst>
              <a:ahLst/>
              <a:cxnLst>
                <a:cxn ang="0">
                  <a:pos x="T0" y="T1"/>
                </a:cxn>
                <a:cxn ang="0">
                  <a:pos x="T2" y="T3"/>
                </a:cxn>
                <a:cxn ang="0">
                  <a:pos x="T4" y="T5"/>
                </a:cxn>
                <a:cxn ang="0">
                  <a:pos x="T6" y="T7"/>
                </a:cxn>
                <a:cxn ang="0">
                  <a:pos x="T8" y="T9"/>
                </a:cxn>
              </a:cxnLst>
              <a:rect l="0" t="0" r="r" b="b"/>
              <a:pathLst>
                <a:path w="34" h="28">
                  <a:moveTo>
                    <a:pt x="34" y="9"/>
                  </a:moveTo>
                  <a:cubicBezTo>
                    <a:pt x="32" y="6"/>
                    <a:pt x="31" y="3"/>
                    <a:pt x="29" y="0"/>
                  </a:cubicBezTo>
                  <a:cubicBezTo>
                    <a:pt x="0" y="8"/>
                    <a:pt x="0" y="8"/>
                    <a:pt x="0" y="8"/>
                  </a:cubicBezTo>
                  <a:cubicBezTo>
                    <a:pt x="2" y="15"/>
                    <a:pt x="6" y="22"/>
                    <a:pt x="10" y="28"/>
                  </a:cubicBezTo>
                  <a:lnTo>
                    <a:pt x="34" y="9"/>
                  </a:lnTo>
                  <a:close/>
                </a:path>
              </a:pathLst>
            </a:custGeom>
            <a:solidFill>
              <a:srgbClr val="CD8B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7" name="Freeform 760"/>
            <p:cNvSpPr>
              <a:spLocks/>
            </p:cNvSpPr>
            <p:nvPr/>
          </p:nvSpPr>
          <p:spPr bwMode="auto">
            <a:xfrm>
              <a:off x="4907270" y="3571273"/>
              <a:ext cx="30602" cy="37044"/>
            </a:xfrm>
            <a:custGeom>
              <a:avLst/>
              <a:gdLst>
                <a:gd name="T0" fmla="*/ 20 w 29"/>
                <a:gd name="T1" fmla="*/ 34 h 34"/>
                <a:gd name="T2" fmla="*/ 29 w 29"/>
                <a:gd name="T3" fmla="*/ 29 h 34"/>
                <a:gd name="T4" fmla="*/ 18 w 29"/>
                <a:gd name="T5" fmla="*/ 0 h 34"/>
                <a:gd name="T6" fmla="*/ 0 w 29"/>
                <a:gd name="T7" fmla="*/ 11 h 34"/>
                <a:gd name="T8" fmla="*/ 20 w 29"/>
                <a:gd name="T9" fmla="*/ 34 h 34"/>
              </a:gdLst>
              <a:ahLst/>
              <a:cxnLst>
                <a:cxn ang="0">
                  <a:pos x="T0" y="T1"/>
                </a:cxn>
                <a:cxn ang="0">
                  <a:pos x="T2" y="T3"/>
                </a:cxn>
                <a:cxn ang="0">
                  <a:pos x="T4" y="T5"/>
                </a:cxn>
                <a:cxn ang="0">
                  <a:pos x="T6" y="T7"/>
                </a:cxn>
                <a:cxn ang="0">
                  <a:pos x="T8" y="T9"/>
                </a:cxn>
              </a:cxnLst>
              <a:rect l="0" t="0" r="r" b="b"/>
              <a:pathLst>
                <a:path w="29" h="34">
                  <a:moveTo>
                    <a:pt x="20" y="34"/>
                  </a:moveTo>
                  <a:cubicBezTo>
                    <a:pt x="23" y="32"/>
                    <a:pt x="26" y="30"/>
                    <a:pt x="29" y="29"/>
                  </a:cubicBezTo>
                  <a:cubicBezTo>
                    <a:pt x="18" y="0"/>
                    <a:pt x="18" y="0"/>
                    <a:pt x="18" y="0"/>
                  </a:cubicBezTo>
                  <a:cubicBezTo>
                    <a:pt x="11" y="3"/>
                    <a:pt x="5" y="7"/>
                    <a:pt x="0" y="11"/>
                  </a:cubicBezTo>
                  <a:lnTo>
                    <a:pt x="20" y="34"/>
                  </a:lnTo>
                  <a:close/>
                </a:path>
              </a:pathLst>
            </a:custGeom>
            <a:solidFill>
              <a:srgbClr val="005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8" name="Freeform 761"/>
            <p:cNvSpPr>
              <a:spLocks noEditPoints="1"/>
            </p:cNvSpPr>
            <p:nvPr/>
          </p:nvSpPr>
          <p:spPr bwMode="auto">
            <a:xfrm>
              <a:off x="5021624" y="3559998"/>
              <a:ext cx="144955" cy="154619"/>
            </a:xfrm>
            <a:custGeom>
              <a:avLst/>
              <a:gdLst>
                <a:gd name="T0" fmla="*/ 62 w 90"/>
                <a:gd name="T1" fmla="*/ 76 h 96"/>
                <a:gd name="T2" fmla="*/ 27 w 90"/>
                <a:gd name="T3" fmla="*/ 76 h 96"/>
                <a:gd name="T4" fmla="*/ 21 w 90"/>
                <a:gd name="T5" fmla="*/ 96 h 96"/>
                <a:gd name="T6" fmla="*/ 0 w 90"/>
                <a:gd name="T7" fmla="*/ 96 h 96"/>
                <a:gd name="T8" fmla="*/ 35 w 90"/>
                <a:gd name="T9" fmla="*/ 0 h 96"/>
                <a:gd name="T10" fmla="*/ 56 w 90"/>
                <a:gd name="T11" fmla="*/ 0 h 96"/>
                <a:gd name="T12" fmla="*/ 90 w 90"/>
                <a:gd name="T13" fmla="*/ 96 h 96"/>
                <a:gd name="T14" fmla="*/ 69 w 90"/>
                <a:gd name="T15" fmla="*/ 96 h 96"/>
                <a:gd name="T16" fmla="*/ 62 w 90"/>
                <a:gd name="T17" fmla="*/ 76 h 96"/>
                <a:gd name="T18" fmla="*/ 45 w 90"/>
                <a:gd name="T19" fmla="*/ 23 h 96"/>
                <a:gd name="T20" fmla="*/ 45 w 90"/>
                <a:gd name="T21" fmla="*/ 23 h 96"/>
                <a:gd name="T22" fmla="*/ 33 w 90"/>
                <a:gd name="T23" fmla="*/ 60 h 96"/>
                <a:gd name="T24" fmla="*/ 57 w 90"/>
                <a:gd name="T25" fmla="*/ 60 h 96"/>
                <a:gd name="T26" fmla="*/ 45 w 90"/>
                <a:gd name="T27" fmla="*/ 2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96">
                  <a:moveTo>
                    <a:pt x="62" y="76"/>
                  </a:moveTo>
                  <a:lnTo>
                    <a:pt x="27" y="76"/>
                  </a:lnTo>
                  <a:lnTo>
                    <a:pt x="21" y="96"/>
                  </a:lnTo>
                  <a:lnTo>
                    <a:pt x="0" y="96"/>
                  </a:lnTo>
                  <a:lnTo>
                    <a:pt x="35" y="0"/>
                  </a:lnTo>
                  <a:lnTo>
                    <a:pt x="56" y="0"/>
                  </a:lnTo>
                  <a:lnTo>
                    <a:pt x="90" y="96"/>
                  </a:lnTo>
                  <a:lnTo>
                    <a:pt x="69" y="96"/>
                  </a:lnTo>
                  <a:lnTo>
                    <a:pt x="62" y="76"/>
                  </a:lnTo>
                  <a:close/>
                  <a:moveTo>
                    <a:pt x="45" y="23"/>
                  </a:moveTo>
                  <a:lnTo>
                    <a:pt x="45" y="23"/>
                  </a:lnTo>
                  <a:lnTo>
                    <a:pt x="33" y="60"/>
                  </a:lnTo>
                  <a:lnTo>
                    <a:pt x="57" y="60"/>
                  </a:lnTo>
                  <a:lnTo>
                    <a:pt x="45" y="23"/>
                  </a:lnTo>
                  <a:close/>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9" name="Freeform 762"/>
            <p:cNvSpPr>
              <a:spLocks/>
            </p:cNvSpPr>
            <p:nvPr/>
          </p:nvSpPr>
          <p:spPr bwMode="auto">
            <a:xfrm>
              <a:off x="3382017" y="2764353"/>
              <a:ext cx="135292" cy="45097"/>
            </a:xfrm>
            <a:custGeom>
              <a:avLst/>
              <a:gdLst>
                <a:gd name="T0" fmla="*/ 124 w 125"/>
                <a:gd name="T1" fmla="*/ 0 h 40"/>
                <a:gd name="T2" fmla="*/ 1 w 125"/>
                <a:gd name="T3" fmla="*/ 0 h 40"/>
                <a:gd name="T4" fmla="*/ 0 w 125"/>
                <a:gd name="T5" fmla="*/ 2 h 40"/>
                <a:gd name="T6" fmla="*/ 0 w 125"/>
                <a:gd name="T7" fmla="*/ 38 h 40"/>
                <a:gd name="T8" fmla="*/ 1 w 125"/>
                <a:gd name="T9" fmla="*/ 40 h 40"/>
                <a:gd name="T10" fmla="*/ 124 w 125"/>
                <a:gd name="T11" fmla="*/ 40 h 40"/>
                <a:gd name="T12" fmla="*/ 125 w 125"/>
                <a:gd name="T13" fmla="*/ 38 h 40"/>
                <a:gd name="T14" fmla="*/ 125 w 125"/>
                <a:gd name="T15" fmla="*/ 2 h 40"/>
                <a:gd name="T16" fmla="*/ 124 w 125"/>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40">
                  <a:moveTo>
                    <a:pt x="124" y="0"/>
                  </a:moveTo>
                  <a:cubicBezTo>
                    <a:pt x="1" y="0"/>
                    <a:pt x="1" y="0"/>
                    <a:pt x="1" y="0"/>
                  </a:cubicBezTo>
                  <a:cubicBezTo>
                    <a:pt x="1" y="0"/>
                    <a:pt x="0" y="1"/>
                    <a:pt x="0" y="2"/>
                  </a:cubicBezTo>
                  <a:cubicBezTo>
                    <a:pt x="0" y="38"/>
                    <a:pt x="0" y="38"/>
                    <a:pt x="0" y="38"/>
                  </a:cubicBezTo>
                  <a:cubicBezTo>
                    <a:pt x="0" y="39"/>
                    <a:pt x="1" y="40"/>
                    <a:pt x="1" y="40"/>
                  </a:cubicBezTo>
                  <a:cubicBezTo>
                    <a:pt x="124" y="40"/>
                    <a:pt x="124" y="40"/>
                    <a:pt x="124" y="40"/>
                  </a:cubicBezTo>
                  <a:cubicBezTo>
                    <a:pt x="125" y="40"/>
                    <a:pt x="125" y="39"/>
                    <a:pt x="125" y="38"/>
                  </a:cubicBezTo>
                  <a:cubicBezTo>
                    <a:pt x="125" y="2"/>
                    <a:pt x="125" y="2"/>
                    <a:pt x="125" y="2"/>
                  </a:cubicBezTo>
                  <a:cubicBezTo>
                    <a:pt x="125" y="1"/>
                    <a:pt x="125" y="0"/>
                    <a:pt x="12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0" name="Freeform 763"/>
            <p:cNvSpPr>
              <a:spLocks/>
            </p:cNvSpPr>
            <p:nvPr/>
          </p:nvSpPr>
          <p:spPr bwMode="auto">
            <a:xfrm>
              <a:off x="3382017" y="2680601"/>
              <a:ext cx="135292" cy="43487"/>
            </a:xfrm>
            <a:custGeom>
              <a:avLst/>
              <a:gdLst>
                <a:gd name="T0" fmla="*/ 124 w 125"/>
                <a:gd name="T1" fmla="*/ 0 h 40"/>
                <a:gd name="T2" fmla="*/ 1 w 125"/>
                <a:gd name="T3" fmla="*/ 0 h 40"/>
                <a:gd name="T4" fmla="*/ 0 w 125"/>
                <a:gd name="T5" fmla="*/ 1 h 40"/>
                <a:gd name="T6" fmla="*/ 0 w 125"/>
                <a:gd name="T7" fmla="*/ 38 h 40"/>
                <a:gd name="T8" fmla="*/ 1 w 125"/>
                <a:gd name="T9" fmla="*/ 40 h 40"/>
                <a:gd name="T10" fmla="*/ 124 w 125"/>
                <a:gd name="T11" fmla="*/ 40 h 40"/>
                <a:gd name="T12" fmla="*/ 125 w 125"/>
                <a:gd name="T13" fmla="*/ 38 h 40"/>
                <a:gd name="T14" fmla="*/ 125 w 125"/>
                <a:gd name="T15" fmla="*/ 1 h 40"/>
                <a:gd name="T16" fmla="*/ 124 w 125"/>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40">
                  <a:moveTo>
                    <a:pt x="124" y="0"/>
                  </a:moveTo>
                  <a:cubicBezTo>
                    <a:pt x="1" y="0"/>
                    <a:pt x="1" y="0"/>
                    <a:pt x="1" y="0"/>
                  </a:cubicBezTo>
                  <a:cubicBezTo>
                    <a:pt x="1" y="0"/>
                    <a:pt x="0" y="0"/>
                    <a:pt x="0" y="1"/>
                  </a:cubicBezTo>
                  <a:cubicBezTo>
                    <a:pt x="0" y="38"/>
                    <a:pt x="0" y="38"/>
                    <a:pt x="0" y="38"/>
                  </a:cubicBezTo>
                  <a:cubicBezTo>
                    <a:pt x="0" y="39"/>
                    <a:pt x="1" y="40"/>
                    <a:pt x="1" y="40"/>
                  </a:cubicBezTo>
                  <a:cubicBezTo>
                    <a:pt x="124" y="40"/>
                    <a:pt x="124" y="40"/>
                    <a:pt x="124" y="40"/>
                  </a:cubicBezTo>
                  <a:cubicBezTo>
                    <a:pt x="125" y="40"/>
                    <a:pt x="125" y="39"/>
                    <a:pt x="125" y="38"/>
                  </a:cubicBezTo>
                  <a:cubicBezTo>
                    <a:pt x="125" y="1"/>
                    <a:pt x="125" y="1"/>
                    <a:pt x="125" y="1"/>
                  </a:cubicBezTo>
                  <a:cubicBezTo>
                    <a:pt x="125" y="0"/>
                    <a:pt x="125" y="0"/>
                    <a:pt x="12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1" name="Freeform 764"/>
            <p:cNvSpPr>
              <a:spLocks/>
            </p:cNvSpPr>
            <p:nvPr/>
          </p:nvSpPr>
          <p:spPr bwMode="auto">
            <a:xfrm>
              <a:off x="3383627" y="2554973"/>
              <a:ext cx="132071" cy="66035"/>
            </a:xfrm>
            <a:custGeom>
              <a:avLst/>
              <a:gdLst>
                <a:gd name="T0" fmla="*/ 120 w 121"/>
                <a:gd name="T1" fmla="*/ 59 h 61"/>
                <a:gd name="T2" fmla="*/ 61 w 121"/>
                <a:gd name="T3" fmla="*/ 0 h 61"/>
                <a:gd name="T4" fmla="*/ 60 w 121"/>
                <a:gd name="T5" fmla="*/ 0 h 61"/>
                <a:gd name="T6" fmla="*/ 1 w 121"/>
                <a:gd name="T7" fmla="*/ 59 h 61"/>
                <a:gd name="T8" fmla="*/ 2 w 121"/>
                <a:gd name="T9" fmla="*/ 61 h 61"/>
                <a:gd name="T10" fmla="*/ 119 w 121"/>
                <a:gd name="T11" fmla="*/ 61 h 61"/>
                <a:gd name="T12" fmla="*/ 120 w 121"/>
                <a:gd name="T13" fmla="*/ 59 h 61"/>
              </a:gdLst>
              <a:ahLst/>
              <a:cxnLst>
                <a:cxn ang="0">
                  <a:pos x="T0" y="T1"/>
                </a:cxn>
                <a:cxn ang="0">
                  <a:pos x="T2" y="T3"/>
                </a:cxn>
                <a:cxn ang="0">
                  <a:pos x="T4" y="T5"/>
                </a:cxn>
                <a:cxn ang="0">
                  <a:pos x="T6" y="T7"/>
                </a:cxn>
                <a:cxn ang="0">
                  <a:pos x="T8" y="T9"/>
                </a:cxn>
                <a:cxn ang="0">
                  <a:pos x="T10" y="T11"/>
                </a:cxn>
                <a:cxn ang="0">
                  <a:pos x="T12" y="T13"/>
                </a:cxn>
              </a:cxnLst>
              <a:rect l="0" t="0" r="r" b="b"/>
              <a:pathLst>
                <a:path w="121" h="61">
                  <a:moveTo>
                    <a:pt x="120" y="59"/>
                  </a:moveTo>
                  <a:cubicBezTo>
                    <a:pt x="61" y="0"/>
                    <a:pt x="61" y="0"/>
                    <a:pt x="61" y="0"/>
                  </a:cubicBezTo>
                  <a:cubicBezTo>
                    <a:pt x="61" y="0"/>
                    <a:pt x="60" y="0"/>
                    <a:pt x="60" y="0"/>
                  </a:cubicBezTo>
                  <a:cubicBezTo>
                    <a:pt x="1" y="59"/>
                    <a:pt x="1" y="59"/>
                    <a:pt x="1" y="59"/>
                  </a:cubicBezTo>
                  <a:cubicBezTo>
                    <a:pt x="0" y="60"/>
                    <a:pt x="1" y="61"/>
                    <a:pt x="2" y="61"/>
                  </a:cubicBezTo>
                  <a:cubicBezTo>
                    <a:pt x="119" y="61"/>
                    <a:pt x="119" y="61"/>
                    <a:pt x="119" y="61"/>
                  </a:cubicBezTo>
                  <a:cubicBezTo>
                    <a:pt x="120" y="61"/>
                    <a:pt x="121" y="60"/>
                    <a:pt x="120" y="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2" name="Freeform 765"/>
            <p:cNvSpPr>
              <a:spLocks/>
            </p:cNvSpPr>
            <p:nvPr/>
          </p:nvSpPr>
          <p:spPr bwMode="auto">
            <a:xfrm>
              <a:off x="3573680" y="2678991"/>
              <a:ext cx="66035" cy="130460"/>
            </a:xfrm>
            <a:custGeom>
              <a:avLst/>
              <a:gdLst>
                <a:gd name="T0" fmla="*/ 1 w 61"/>
                <a:gd name="T1" fmla="*/ 119 h 120"/>
                <a:gd name="T2" fmla="*/ 60 w 61"/>
                <a:gd name="T3" fmla="*/ 61 h 120"/>
                <a:gd name="T4" fmla="*/ 60 w 61"/>
                <a:gd name="T5" fmla="*/ 59 h 120"/>
                <a:gd name="T6" fmla="*/ 1 w 61"/>
                <a:gd name="T7" fmla="*/ 0 h 120"/>
                <a:gd name="T8" fmla="*/ 0 w 61"/>
                <a:gd name="T9" fmla="*/ 1 h 120"/>
                <a:gd name="T10" fmla="*/ 0 w 61"/>
                <a:gd name="T11" fmla="*/ 119 h 120"/>
                <a:gd name="T12" fmla="*/ 1 w 61"/>
                <a:gd name="T13" fmla="*/ 119 h 120"/>
              </a:gdLst>
              <a:ahLst/>
              <a:cxnLst>
                <a:cxn ang="0">
                  <a:pos x="T0" y="T1"/>
                </a:cxn>
                <a:cxn ang="0">
                  <a:pos x="T2" y="T3"/>
                </a:cxn>
                <a:cxn ang="0">
                  <a:pos x="T4" y="T5"/>
                </a:cxn>
                <a:cxn ang="0">
                  <a:pos x="T6" y="T7"/>
                </a:cxn>
                <a:cxn ang="0">
                  <a:pos x="T8" y="T9"/>
                </a:cxn>
                <a:cxn ang="0">
                  <a:pos x="T10" y="T11"/>
                </a:cxn>
                <a:cxn ang="0">
                  <a:pos x="T12" y="T13"/>
                </a:cxn>
              </a:cxnLst>
              <a:rect l="0" t="0" r="r" b="b"/>
              <a:pathLst>
                <a:path w="61" h="120">
                  <a:moveTo>
                    <a:pt x="1" y="119"/>
                  </a:moveTo>
                  <a:cubicBezTo>
                    <a:pt x="60" y="61"/>
                    <a:pt x="60" y="61"/>
                    <a:pt x="60" y="61"/>
                  </a:cubicBezTo>
                  <a:cubicBezTo>
                    <a:pt x="61" y="60"/>
                    <a:pt x="61" y="60"/>
                    <a:pt x="60" y="59"/>
                  </a:cubicBezTo>
                  <a:cubicBezTo>
                    <a:pt x="1" y="0"/>
                    <a:pt x="1" y="0"/>
                    <a:pt x="1" y="0"/>
                  </a:cubicBezTo>
                  <a:cubicBezTo>
                    <a:pt x="1" y="0"/>
                    <a:pt x="0" y="0"/>
                    <a:pt x="0" y="1"/>
                  </a:cubicBezTo>
                  <a:cubicBezTo>
                    <a:pt x="0" y="119"/>
                    <a:pt x="0" y="119"/>
                    <a:pt x="0" y="119"/>
                  </a:cubicBezTo>
                  <a:cubicBezTo>
                    <a:pt x="0" y="120"/>
                    <a:pt x="1" y="120"/>
                    <a:pt x="1" y="1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3" name="Freeform 766"/>
            <p:cNvSpPr>
              <a:spLocks/>
            </p:cNvSpPr>
            <p:nvPr/>
          </p:nvSpPr>
          <p:spPr bwMode="auto">
            <a:xfrm>
              <a:off x="3383627" y="2867433"/>
              <a:ext cx="132071" cy="66035"/>
            </a:xfrm>
            <a:custGeom>
              <a:avLst/>
              <a:gdLst>
                <a:gd name="T0" fmla="*/ 1 w 121"/>
                <a:gd name="T1" fmla="*/ 2 h 61"/>
                <a:gd name="T2" fmla="*/ 60 w 121"/>
                <a:gd name="T3" fmla="*/ 60 h 61"/>
                <a:gd name="T4" fmla="*/ 61 w 121"/>
                <a:gd name="T5" fmla="*/ 60 h 61"/>
                <a:gd name="T6" fmla="*/ 120 w 121"/>
                <a:gd name="T7" fmla="*/ 2 h 61"/>
                <a:gd name="T8" fmla="*/ 119 w 121"/>
                <a:gd name="T9" fmla="*/ 0 h 61"/>
                <a:gd name="T10" fmla="*/ 2 w 121"/>
                <a:gd name="T11" fmla="*/ 0 h 61"/>
                <a:gd name="T12" fmla="*/ 1 w 121"/>
                <a:gd name="T13" fmla="*/ 2 h 61"/>
              </a:gdLst>
              <a:ahLst/>
              <a:cxnLst>
                <a:cxn ang="0">
                  <a:pos x="T0" y="T1"/>
                </a:cxn>
                <a:cxn ang="0">
                  <a:pos x="T2" y="T3"/>
                </a:cxn>
                <a:cxn ang="0">
                  <a:pos x="T4" y="T5"/>
                </a:cxn>
                <a:cxn ang="0">
                  <a:pos x="T6" y="T7"/>
                </a:cxn>
                <a:cxn ang="0">
                  <a:pos x="T8" y="T9"/>
                </a:cxn>
                <a:cxn ang="0">
                  <a:pos x="T10" y="T11"/>
                </a:cxn>
                <a:cxn ang="0">
                  <a:pos x="T12" y="T13"/>
                </a:cxn>
              </a:cxnLst>
              <a:rect l="0" t="0" r="r" b="b"/>
              <a:pathLst>
                <a:path w="121" h="61">
                  <a:moveTo>
                    <a:pt x="1" y="2"/>
                  </a:moveTo>
                  <a:cubicBezTo>
                    <a:pt x="60" y="60"/>
                    <a:pt x="60" y="60"/>
                    <a:pt x="60" y="60"/>
                  </a:cubicBezTo>
                  <a:cubicBezTo>
                    <a:pt x="60" y="61"/>
                    <a:pt x="61" y="61"/>
                    <a:pt x="61" y="60"/>
                  </a:cubicBezTo>
                  <a:cubicBezTo>
                    <a:pt x="120" y="2"/>
                    <a:pt x="120" y="2"/>
                    <a:pt x="120" y="2"/>
                  </a:cubicBezTo>
                  <a:cubicBezTo>
                    <a:pt x="121" y="1"/>
                    <a:pt x="120" y="0"/>
                    <a:pt x="119" y="0"/>
                  </a:cubicBezTo>
                  <a:cubicBezTo>
                    <a:pt x="2" y="0"/>
                    <a:pt x="2" y="0"/>
                    <a:pt x="2" y="0"/>
                  </a:cubicBezTo>
                  <a:cubicBezTo>
                    <a:pt x="1" y="0"/>
                    <a:pt x="0" y="1"/>
                    <a:pt x="1"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4" name="Freeform 767"/>
            <p:cNvSpPr>
              <a:spLocks/>
            </p:cNvSpPr>
            <p:nvPr/>
          </p:nvSpPr>
          <p:spPr bwMode="auto">
            <a:xfrm>
              <a:off x="3261221" y="2678991"/>
              <a:ext cx="66035" cy="130460"/>
            </a:xfrm>
            <a:custGeom>
              <a:avLst/>
              <a:gdLst>
                <a:gd name="T0" fmla="*/ 59 w 61"/>
                <a:gd name="T1" fmla="*/ 0 h 120"/>
                <a:gd name="T2" fmla="*/ 0 w 61"/>
                <a:gd name="T3" fmla="*/ 59 h 120"/>
                <a:gd name="T4" fmla="*/ 0 w 61"/>
                <a:gd name="T5" fmla="*/ 61 h 120"/>
                <a:gd name="T6" fmla="*/ 59 w 61"/>
                <a:gd name="T7" fmla="*/ 119 h 120"/>
                <a:gd name="T8" fmla="*/ 61 w 61"/>
                <a:gd name="T9" fmla="*/ 119 h 120"/>
                <a:gd name="T10" fmla="*/ 61 w 61"/>
                <a:gd name="T11" fmla="*/ 1 h 120"/>
                <a:gd name="T12" fmla="*/ 59 w 61"/>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61" h="120">
                  <a:moveTo>
                    <a:pt x="59" y="0"/>
                  </a:moveTo>
                  <a:cubicBezTo>
                    <a:pt x="0" y="59"/>
                    <a:pt x="0" y="59"/>
                    <a:pt x="0" y="59"/>
                  </a:cubicBezTo>
                  <a:cubicBezTo>
                    <a:pt x="0" y="60"/>
                    <a:pt x="0" y="60"/>
                    <a:pt x="0" y="61"/>
                  </a:cubicBezTo>
                  <a:cubicBezTo>
                    <a:pt x="59" y="119"/>
                    <a:pt x="59" y="119"/>
                    <a:pt x="59" y="119"/>
                  </a:cubicBezTo>
                  <a:cubicBezTo>
                    <a:pt x="60" y="120"/>
                    <a:pt x="61" y="120"/>
                    <a:pt x="61" y="119"/>
                  </a:cubicBezTo>
                  <a:cubicBezTo>
                    <a:pt x="61" y="1"/>
                    <a:pt x="61" y="1"/>
                    <a:pt x="61" y="1"/>
                  </a:cubicBezTo>
                  <a:cubicBezTo>
                    <a:pt x="61" y="0"/>
                    <a:pt x="60" y="0"/>
                    <a:pt x="5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5" name="Freeform 768"/>
            <p:cNvSpPr>
              <a:spLocks/>
            </p:cNvSpPr>
            <p:nvPr/>
          </p:nvSpPr>
          <p:spPr bwMode="auto">
            <a:xfrm>
              <a:off x="4747819" y="2347203"/>
              <a:ext cx="41876" cy="146566"/>
            </a:xfrm>
            <a:custGeom>
              <a:avLst/>
              <a:gdLst>
                <a:gd name="T0" fmla="*/ 11 w 26"/>
                <a:gd name="T1" fmla="*/ 21 h 91"/>
                <a:gd name="T2" fmla="*/ 11 w 26"/>
                <a:gd name="T3" fmla="*/ 21 h 91"/>
                <a:gd name="T4" fmla="*/ 11 w 26"/>
                <a:gd name="T5" fmla="*/ 91 h 91"/>
                <a:gd name="T6" fmla="*/ 26 w 26"/>
                <a:gd name="T7" fmla="*/ 91 h 91"/>
                <a:gd name="T8" fmla="*/ 26 w 26"/>
                <a:gd name="T9" fmla="*/ 0 h 91"/>
                <a:gd name="T10" fmla="*/ 14 w 26"/>
                <a:gd name="T11" fmla="*/ 0 h 91"/>
                <a:gd name="T12" fmla="*/ 0 w 26"/>
                <a:gd name="T13" fmla="*/ 17 h 91"/>
                <a:gd name="T14" fmla="*/ 0 w 26"/>
                <a:gd name="T15" fmla="*/ 33 h 91"/>
                <a:gd name="T16" fmla="*/ 0 w 26"/>
                <a:gd name="T17" fmla="*/ 33 h 91"/>
                <a:gd name="T18" fmla="*/ 11 w 26"/>
                <a:gd name="T19" fmla="*/ 2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1">
                  <a:moveTo>
                    <a:pt x="11" y="21"/>
                  </a:moveTo>
                  <a:lnTo>
                    <a:pt x="11" y="21"/>
                  </a:lnTo>
                  <a:lnTo>
                    <a:pt x="11" y="91"/>
                  </a:lnTo>
                  <a:lnTo>
                    <a:pt x="26" y="91"/>
                  </a:lnTo>
                  <a:lnTo>
                    <a:pt x="26" y="0"/>
                  </a:lnTo>
                  <a:lnTo>
                    <a:pt x="14" y="0"/>
                  </a:lnTo>
                  <a:lnTo>
                    <a:pt x="0" y="17"/>
                  </a:lnTo>
                  <a:lnTo>
                    <a:pt x="0" y="33"/>
                  </a:lnTo>
                  <a:lnTo>
                    <a:pt x="0" y="33"/>
                  </a:lnTo>
                  <a:lnTo>
                    <a:pt x="1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6" name="Freeform 769"/>
            <p:cNvSpPr>
              <a:spLocks/>
            </p:cNvSpPr>
            <p:nvPr/>
          </p:nvSpPr>
          <p:spPr bwMode="auto">
            <a:xfrm>
              <a:off x="4804191" y="2345593"/>
              <a:ext cx="66035" cy="148177"/>
            </a:xfrm>
            <a:custGeom>
              <a:avLst/>
              <a:gdLst>
                <a:gd name="T0" fmla="*/ 0 w 60"/>
                <a:gd name="T1" fmla="*/ 30 h 136"/>
                <a:gd name="T2" fmla="*/ 0 w 60"/>
                <a:gd name="T3" fmla="*/ 46 h 136"/>
                <a:gd name="T4" fmla="*/ 21 w 60"/>
                <a:gd name="T5" fmla="*/ 46 h 136"/>
                <a:gd name="T6" fmla="*/ 21 w 60"/>
                <a:gd name="T7" fmla="*/ 29 h 136"/>
                <a:gd name="T8" fmla="*/ 30 w 60"/>
                <a:gd name="T9" fmla="*/ 19 h 136"/>
                <a:gd name="T10" fmla="*/ 38 w 60"/>
                <a:gd name="T11" fmla="*/ 29 h 136"/>
                <a:gd name="T12" fmla="*/ 38 w 60"/>
                <a:gd name="T13" fmla="*/ 40 h 136"/>
                <a:gd name="T14" fmla="*/ 29 w 60"/>
                <a:gd name="T15" fmla="*/ 63 h 136"/>
                <a:gd name="T16" fmla="*/ 17 w 60"/>
                <a:gd name="T17" fmla="*/ 76 h 136"/>
                <a:gd name="T18" fmla="*/ 0 w 60"/>
                <a:gd name="T19" fmla="*/ 111 h 136"/>
                <a:gd name="T20" fmla="*/ 0 w 60"/>
                <a:gd name="T21" fmla="*/ 136 h 136"/>
                <a:gd name="T22" fmla="*/ 59 w 60"/>
                <a:gd name="T23" fmla="*/ 136 h 136"/>
                <a:gd name="T24" fmla="*/ 59 w 60"/>
                <a:gd name="T25" fmla="*/ 118 h 136"/>
                <a:gd name="T26" fmla="*/ 22 w 60"/>
                <a:gd name="T27" fmla="*/ 118 h 136"/>
                <a:gd name="T28" fmla="*/ 22 w 60"/>
                <a:gd name="T29" fmla="*/ 111 h 136"/>
                <a:gd name="T30" fmla="*/ 31 w 60"/>
                <a:gd name="T31" fmla="*/ 91 h 136"/>
                <a:gd name="T32" fmla="*/ 46 w 60"/>
                <a:gd name="T33" fmla="*/ 76 h 136"/>
                <a:gd name="T34" fmla="*/ 60 w 60"/>
                <a:gd name="T35" fmla="*/ 42 h 136"/>
                <a:gd name="T36" fmla="*/ 60 w 60"/>
                <a:gd name="T37" fmla="*/ 29 h 136"/>
                <a:gd name="T38" fmla="*/ 30 w 60"/>
                <a:gd name="T39" fmla="*/ 0 h 136"/>
                <a:gd name="T40" fmla="*/ 0 w 60"/>
                <a:gd name="T41" fmla="*/ 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136">
                  <a:moveTo>
                    <a:pt x="0" y="30"/>
                  </a:moveTo>
                  <a:cubicBezTo>
                    <a:pt x="0" y="46"/>
                    <a:pt x="0" y="46"/>
                    <a:pt x="0" y="46"/>
                  </a:cubicBezTo>
                  <a:cubicBezTo>
                    <a:pt x="21" y="46"/>
                    <a:pt x="21" y="46"/>
                    <a:pt x="21" y="46"/>
                  </a:cubicBezTo>
                  <a:cubicBezTo>
                    <a:pt x="21" y="29"/>
                    <a:pt x="21" y="29"/>
                    <a:pt x="21" y="29"/>
                  </a:cubicBezTo>
                  <a:cubicBezTo>
                    <a:pt x="21" y="21"/>
                    <a:pt x="25" y="19"/>
                    <a:pt x="30" y="19"/>
                  </a:cubicBezTo>
                  <a:cubicBezTo>
                    <a:pt x="34" y="19"/>
                    <a:pt x="38" y="20"/>
                    <a:pt x="38" y="29"/>
                  </a:cubicBezTo>
                  <a:cubicBezTo>
                    <a:pt x="38" y="40"/>
                    <a:pt x="38" y="40"/>
                    <a:pt x="38" y="40"/>
                  </a:cubicBezTo>
                  <a:cubicBezTo>
                    <a:pt x="38" y="51"/>
                    <a:pt x="37" y="55"/>
                    <a:pt x="29" y="63"/>
                  </a:cubicBezTo>
                  <a:cubicBezTo>
                    <a:pt x="17" y="76"/>
                    <a:pt x="17" y="76"/>
                    <a:pt x="17" y="76"/>
                  </a:cubicBezTo>
                  <a:cubicBezTo>
                    <a:pt x="5" y="89"/>
                    <a:pt x="0" y="98"/>
                    <a:pt x="0" y="111"/>
                  </a:cubicBezTo>
                  <a:cubicBezTo>
                    <a:pt x="0" y="136"/>
                    <a:pt x="0" y="136"/>
                    <a:pt x="0" y="136"/>
                  </a:cubicBezTo>
                  <a:cubicBezTo>
                    <a:pt x="59" y="136"/>
                    <a:pt x="59" y="136"/>
                    <a:pt x="59" y="136"/>
                  </a:cubicBezTo>
                  <a:cubicBezTo>
                    <a:pt x="59" y="118"/>
                    <a:pt x="59" y="118"/>
                    <a:pt x="59" y="118"/>
                  </a:cubicBezTo>
                  <a:cubicBezTo>
                    <a:pt x="22" y="118"/>
                    <a:pt x="22" y="118"/>
                    <a:pt x="22" y="118"/>
                  </a:cubicBezTo>
                  <a:cubicBezTo>
                    <a:pt x="22" y="111"/>
                    <a:pt x="22" y="111"/>
                    <a:pt x="22" y="111"/>
                  </a:cubicBezTo>
                  <a:cubicBezTo>
                    <a:pt x="22" y="101"/>
                    <a:pt x="25" y="97"/>
                    <a:pt x="31" y="91"/>
                  </a:cubicBezTo>
                  <a:cubicBezTo>
                    <a:pt x="46" y="76"/>
                    <a:pt x="46" y="76"/>
                    <a:pt x="46" y="76"/>
                  </a:cubicBezTo>
                  <a:cubicBezTo>
                    <a:pt x="57" y="63"/>
                    <a:pt x="60" y="55"/>
                    <a:pt x="60" y="42"/>
                  </a:cubicBezTo>
                  <a:cubicBezTo>
                    <a:pt x="60" y="29"/>
                    <a:pt x="60" y="29"/>
                    <a:pt x="60" y="29"/>
                  </a:cubicBezTo>
                  <a:cubicBezTo>
                    <a:pt x="60" y="9"/>
                    <a:pt x="50" y="0"/>
                    <a:pt x="30" y="0"/>
                  </a:cubicBezTo>
                  <a:cubicBezTo>
                    <a:pt x="10" y="0"/>
                    <a:pt x="0" y="11"/>
                    <a:pt x="0" y="3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7" name="Freeform 770"/>
            <p:cNvSpPr>
              <a:spLocks noEditPoints="1"/>
            </p:cNvSpPr>
            <p:nvPr/>
          </p:nvSpPr>
          <p:spPr bwMode="auto">
            <a:xfrm>
              <a:off x="1552357" y="2345593"/>
              <a:ext cx="72478" cy="149787"/>
            </a:xfrm>
            <a:custGeom>
              <a:avLst/>
              <a:gdLst>
                <a:gd name="T0" fmla="*/ 67 w 67"/>
                <a:gd name="T1" fmla="*/ 103 h 138"/>
                <a:gd name="T2" fmla="*/ 67 w 67"/>
                <a:gd name="T3" fmla="*/ 88 h 138"/>
                <a:gd name="T4" fmla="*/ 52 w 67"/>
                <a:gd name="T5" fmla="*/ 61 h 138"/>
                <a:gd name="T6" fmla="*/ 65 w 67"/>
                <a:gd name="T7" fmla="*/ 38 h 138"/>
                <a:gd name="T8" fmla="*/ 65 w 67"/>
                <a:gd name="T9" fmla="*/ 33 h 138"/>
                <a:gd name="T10" fmla="*/ 33 w 67"/>
                <a:gd name="T11" fmla="*/ 0 h 138"/>
                <a:gd name="T12" fmla="*/ 2 w 67"/>
                <a:gd name="T13" fmla="*/ 33 h 138"/>
                <a:gd name="T14" fmla="*/ 2 w 67"/>
                <a:gd name="T15" fmla="*/ 38 h 138"/>
                <a:gd name="T16" fmla="*/ 15 w 67"/>
                <a:gd name="T17" fmla="*/ 61 h 138"/>
                <a:gd name="T18" fmla="*/ 0 w 67"/>
                <a:gd name="T19" fmla="*/ 88 h 138"/>
                <a:gd name="T20" fmla="*/ 0 w 67"/>
                <a:gd name="T21" fmla="*/ 103 h 138"/>
                <a:gd name="T22" fmla="*/ 33 w 67"/>
                <a:gd name="T23" fmla="*/ 138 h 138"/>
                <a:gd name="T24" fmla="*/ 67 w 67"/>
                <a:gd name="T25" fmla="*/ 103 h 138"/>
                <a:gd name="T26" fmla="*/ 23 w 67"/>
                <a:gd name="T27" fmla="*/ 31 h 138"/>
                <a:gd name="T28" fmla="*/ 33 w 67"/>
                <a:gd name="T29" fmla="*/ 18 h 138"/>
                <a:gd name="T30" fmla="*/ 44 w 67"/>
                <a:gd name="T31" fmla="*/ 31 h 138"/>
                <a:gd name="T32" fmla="*/ 44 w 67"/>
                <a:gd name="T33" fmla="*/ 40 h 138"/>
                <a:gd name="T34" fmla="*/ 33 w 67"/>
                <a:gd name="T35" fmla="*/ 53 h 138"/>
                <a:gd name="T36" fmla="*/ 23 w 67"/>
                <a:gd name="T37" fmla="*/ 40 h 138"/>
                <a:gd name="T38" fmla="*/ 23 w 67"/>
                <a:gd name="T39" fmla="*/ 31 h 138"/>
                <a:gd name="T40" fmla="*/ 44 w 67"/>
                <a:gd name="T41" fmla="*/ 105 h 138"/>
                <a:gd name="T42" fmla="*/ 33 w 67"/>
                <a:gd name="T43" fmla="*/ 119 h 138"/>
                <a:gd name="T44" fmla="*/ 22 w 67"/>
                <a:gd name="T45" fmla="*/ 105 h 138"/>
                <a:gd name="T46" fmla="*/ 22 w 67"/>
                <a:gd name="T47" fmla="*/ 84 h 138"/>
                <a:gd name="T48" fmla="*/ 33 w 67"/>
                <a:gd name="T49" fmla="*/ 70 h 138"/>
                <a:gd name="T50" fmla="*/ 44 w 67"/>
                <a:gd name="T51" fmla="*/ 84 h 138"/>
                <a:gd name="T52" fmla="*/ 44 w 67"/>
                <a:gd name="T53" fmla="*/ 10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138">
                  <a:moveTo>
                    <a:pt x="67" y="103"/>
                  </a:moveTo>
                  <a:cubicBezTo>
                    <a:pt x="67" y="88"/>
                    <a:pt x="67" y="88"/>
                    <a:pt x="67" y="88"/>
                  </a:cubicBezTo>
                  <a:cubicBezTo>
                    <a:pt x="67" y="76"/>
                    <a:pt x="62" y="66"/>
                    <a:pt x="52" y="61"/>
                  </a:cubicBezTo>
                  <a:cubicBezTo>
                    <a:pt x="61" y="57"/>
                    <a:pt x="65" y="49"/>
                    <a:pt x="65" y="38"/>
                  </a:cubicBezTo>
                  <a:cubicBezTo>
                    <a:pt x="65" y="33"/>
                    <a:pt x="65" y="33"/>
                    <a:pt x="65" y="33"/>
                  </a:cubicBezTo>
                  <a:cubicBezTo>
                    <a:pt x="65" y="12"/>
                    <a:pt x="54" y="0"/>
                    <a:pt x="33" y="0"/>
                  </a:cubicBezTo>
                  <a:cubicBezTo>
                    <a:pt x="13" y="0"/>
                    <a:pt x="2" y="12"/>
                    <a:pt x="2" y="33"/>
                  </a:cubicBezTo>
                  <a:cubicBezTo>
                    <a:pt x="2" y="38"/>
                    <a:pt x="2" y="38"/>
                    <a:pt x="2" y="38"/>
                  </a:cubicBezTo>
                  <a:cubicBezTo>
                    <a:pt x="2" y="49"/>
                    <a:pt x="6" y="57"/>
                    <a:pt x="15" y="61"/>
                  </a:cubicBezTo>
                  <a:cubicBezTo>
                    <a:pt x="4" y="66"/>
                    <a:pt x="0" y="76"/>
                    <a:pt x="0" y="88"/>
                  </a:cubicBezTo>
                  <a:cubicBezTo>
                    <a:pt x="0" y="103"/>
                    <a:pt x="0" y="103"/>
                    <a:pt x="0" y="103"/>
                  </a:cubicBezTo>
                  <a:cubicBezTo>
                    <a:pt x="0" y="123"/>
                    <a:pt x="9" y="138"/>
                    <a:pt x="33" y="138"/>
                  </a:cubicBezTo>
                  <a:cubicBezTo>
                    <a:pt x="57" y="138"/>
                    <a:pt x="67" y="123"/>
                    <a:pt x="67" y="103"/>
                  </a:cubicBezTo>
                  <a:moveTo>
                    <a:pt x="23" y="31"/>
                  </a:moveTo>
                  <a:cubicBezTo>
                    <a:pt x="23" y="23"/>
                    <a:pt x="26" y="18"/>
                    <a:pt x="33" y="18"/>
                  </a:cubicBezTo>
                  <a:cubicBezTo>
                    <a:pt x="41" y="18"/>
                    <a:pt x="44" y="23"/>
                    <a:pt x="44" y="31"/>
                  </a:cubicBezTo>
                  <a:cubicBezTo>
                    <a:pt x="44" y="40"/>
                    <a:pt x="44" y="40"/>
                    <a:pt x="44" y="40"/>
                  </a:cubicBezTo>
                  <a:cubicBezTo>
                    <a:pt x="44" y="48"/>
                    <a:pt x="41" y="53"/>
                    <a:pt x="33" y="53"/>
                  </a:cubicBezTo>
                  <a:cubicBezTo>
                    <a:pt x="26" y="53"/>
                    <a:pt x="23" y="48"/>
                    <a:pt x="23" y="40"/>
                  </a:cubicBezTo>
                  <a:lnTo>
                    <a:pt x="23" y="31"/>
                  </a:lnTo>
                  <a:close/>
                  <a:moveTo>
                    <a:pt x="44" y="105"/>
                  </a:moveTo>
                  <a:cubicBezTo>
                    <a:pt x="44" y="114"/>
                    <a:pt x="41" y="119"/>
                    <a:pt x="33" y="119"/>
                  </a:cubicBezTo>
                  <a:cubicBezTo>
                    <a:pt x="25" y="119"/>
                    <a:pt x="22" y="114"/>
                    <a:pt x="22" y="105"/>
                  </a:cubicBezTo>
                  <a:cubicBezTo>
                    <a:pt x="22" y="84"/>
                    <a:pt x="22" y="84"/>
                    <a:pt x="22" y="84"/>
                  </a:cubicBezTo>
                  <a:cubicBezTo>
                    <a:pt x="22" y="76"/>
                    <a:pt x="25" y="70"/>
                    <a:pt x="33" y="70"/>
                  </a:cubicBezTo>
                  <a:cubicBezTo>
                    <a:pt x="41" y="70"/>
                    <a:pt x="44" y="76"/>
                    <a:pt x="44" y="84"/>
                  </a:cubicBezTo>
                  <a:lnTo>
                    <a:pt x="44"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8" name="Freeform 771"/>
            <p:cNvSpPr>
              <a:spLocks/>
            </p:cNvSpPr>
            <p:nvPr/>
          </p:nvSpPr>
          <p:spPr bwMode="auto">
            <a:xfrm>
              <a:off x="3143646" y="3136406"/>
              <a:ext cx="43487" cy="146566"/>
            </a:xfrm>
            <a:custGeom>
              <a:avLst/>
              <a:gdLst>
                <a:gd name="T0" fmla="*/ 0 w 27"/>
                <a:gd name="T1" fmla="*/ 16 h 91"/>
                <a:gd name="T2" fmla="*/ 0 w 27"/>
                <a:gd name="T3" fmla="*/ 33 h 91"/>
                <a:gd name="T4" fmla="*/ 1 w 27"/>
                <a:gd name="T5" fmla="*/ 33 h 91"/>
                <a:gd name="T6" fmla="*/ 11 w 27"/>
                <a:gd name="T7" fmla="*/ 21 h 91"/>
                <a:gd name="T8" fmla="*/ 12 w 27"/>
                <a:gd name="T9" fmla="*/ 21 h 91"/>
                <a:gd name="T10" fmla="*/ 12 w 27"/>
                <a:gd name="T11" fmla="*/ 91 h 91"/>
                <a:gd name="T12" fmla="*/ 27 w 27"/>
                <a:gd name="T13" fmla="*/ 91 h 91"/>
                <a:gd name="T14" fmla="*/ 27 w 27"/>
                <a:gd name="T15" fmla="*/ 0 h 91"/>
                <a:gd name="T16" fmla="*/ 14 w 27"/>
                <a:gd name="T17" fmla="*/ 0 h 91"/>
                <a:gd name="T18" fmla="*/ 0 w 27"/>
                <a:gd name="T19" fmla="*/ 1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91">
                  <a:moveTo>
                    <a:pt x="0" y="16"/>
                  </a:moveTo>
                  <a:lnTo>
                    <a:pt x="0" y="33"/>
                  </a:lnTo>
                  <a:lnTo>
                    <a:pt x="1" y="33"/>
                  </a:lnTo>
                  <a:lnTo>
                    <a:pt x="11" y="21"/>
                  </a:lnTo>
                  <a:lnTo>
                    <a:pt x="12" y="21"/>
                  </a:lnTo>
                  <a:lnTo>
                    <a:pt x="12" y="91"/>
                  </a:lnTo>
                  <a:lnTo>
                    <a:pt x="27" y="91"/>
                  </a:lnTo>
                  <a:lnTo>
                    <a:pt x="27" y="0"/>
                  </a:lnTo>
                  <a:lnTo>
                    <a:pt x="14"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9" name="Freeform 772"/>
            <p:cNvSpPr>
              <a:spLocks noEditPoints="1"/>
            </p:cNvSpPr>
            <p:nvPr/>
          </p:nvSpPr>
          <p:spPr bwMode="auto">
            <a:xfrm>
              <a:off x="3200017" y="3134795"/>
              <a:ext cx="72478" cy="149787"/>
            </a:xfrm>
            <a:custGeom>
              <a:avLst/>
              <a:gdLst>
                <a:gd name="T0" fmla="*/ 66 w 66"/>
                <a:gd name="T1" fmla="*/ 104 h 138"/>
                <a:gd name="T2" fmla="*/ 66 w 66"/>
                <a:gd name="T3" fmla="*/ 84 h 138"/>
                <a:gd name="T4" fmla="*/ 41 w 66"/>
                <a:gd name="T5" fmla="*/ 51 h 138"/>
                <a:gd name="T6" fmla="*/ 23 w 66"/>
                <a:gd name="T7" fmla="*/ 62 h 138"/>
                <a:gd name="T8" fmla="*/ 22 w 66"/>
                <a:gd name="T9" fmla="*/ 62 h 138"/>
                <a:gd name="T10" fmla="*/ 22 w 66"/>
                <a:gd name="T11" fmla="*/ 33 h 138"/>
                <a:gd name="T12" fmla="*/ 33 w 66"/>
                <a:gd name="T13" fmla="*/ 19 h 138"/>
                <a:gd name="T14" fmla="*/ 44 w 66"/>
                <a:gd name="T15" fmla="*/ 32 h 138"/>
                <a:gd name="T16" fmla="*/ 44 w 66"/>
                <a:gd name="T17" fmla="*/ 41 h 138"/>
                <a:gd name="T18" fmla="*/ 64 w 66"/>
                <a:gd name="T19" fmla="*/ 41 h 138"/>
                <a:gd name="T20" fmla="*/ 64 w 66"/>
                <a:gd name="T21" fmla="*/ 34 h 138"/>
                <a:gd name="T22" fmla="*/ 33 w 66"/>
                <a:gd name="T23" fmla="*/ 0 h 138"/>
                <a:gd name="T24" fmla="*/ 0 w 66"/>
                <a:gd name="T25" fmla="*/ 36 h 138"/>
                <a:gd name="T26" fmla="*/ 0 w 66"/>
                <a:gd name="T27" fmla="*/ 102 h 138"/>
                <a:gd name="T28" fmla="*/ 33 w 66"/>
                <a:gd name="T29" fmla="*/ 138 h 138"/>
                <a:gd name="T30" fmla="*/ 66 w 66"/>
                <a:gd name="T31" fmla="*/ 104 h 138"/>
                <a:gd name="T32" fmla="*/ 44 w 66"/>
                <a:gd name="T33" fmla="*/ 106 h 138"/>
                <a:gd name="T34" fmla="*/ 33 w 66"/>
                <a:gd name="T35" fmla="*/ 119 h 138"/>
                <a:gd name="T36" fmla="*/ 22 w 66"/>
                <a:gd name="T37" fmla="*/ 106 h 138"/>
                <a:gd name="T38" fmla="*/ 22 w 66"/>
                <a:gd name="T39" fmla="*/ 81 h 138"/>
                <a:gd name="T40" fmla="*/ 33 w 66"/>
                <a:gd name="T41" fmla="*/ 69 h 138"/>
                <a:gd name="T42" fmla="*/ 44 w 66"/>
                <a:gd name="T43" fmla="*/ 82 h 138"/>
                <a:gd name="T44" fmla="*/ 44 w 66"/>
                <a:gd name="T45" fmla="*/ 10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138">
                  <a:moveTo>
                    <a:pt x="66" y="104"/>
                  </a:moveTo>
                  <a:cubicBezTo>
                    <a:pt x="66" y="84"/>
                    <a:pt x="66" y="84"/>
                    <a:pt x="66" y="84"/>
                  </a:cubicBezTo>
                  <a:cubicBezTo>
                    <a:pt x="66" y="62"/>
                    <a:pt x="57" y="51"/>
                    <a:pt x="41" y="51"/>
                  </a:cubicBezTo>
                  <a:cubicBezTo>
                    <a:pt x="32" y="51"/>
                    <a:pt x="26" y="55"/>
                    <a:pt x="23" y="62"/>
                  </a:cubicBezTo>
                  <a:cubicBezTo>
                    <a:pt x="22" y="62"/>
                    <a:pt x="22" y="62"/>
                    <a:pt x="22" y="62"/>
                  </a:cubicBezTo>
                  <a:cubicBezTo>
                    <a:pt x="22" y="33"/>
                    <a:pt x="22" y="33"/>
                    <a:pt x="22" y="33"/>
                  </a:cubicBezTo>
                  <a:cubicBezTo>
                    <a:pt x="22" y="25"/>
                    <a:pt x="25" y="19"/>
                    <a:pt x="33" y="19"/>
                  </a:cubicBezTo>
                  <a:cubicBezTo>
                    <a:pt x="41" y="19"/>
                    <a:pt x="44" y="24"/>
                    <a:pt x="44" y="32"/>
                  </a:cubicBezTo>
                  <a:cubicBezTo>
                    <a:pt x="44" y="41"/>
                    <a:pt x="44" y="41"/>
                    <a:pt x="44" y="41"/>
                  </a:cubicBezTo>
                  <a:cubicBezTo>
                    <a:pt x="64" y="41"/>
                    <a:pt x="64" y="41"/>
                    <a:pt x="64" y="41"/>
                  </a:cubicBezTo>
                  <a:cubicBezTo>
                    <a:pt x="64" y="34"/>
                    <a:pt x="64" y="34"/>
                    <a:pt x="64" y="34"/>
                  </a:cubicBezTo>
                  <a:cubicBezTo>
                    <a:pt x="64" y="14"/>
                    <a:pt x="58" y="0"/>
                    <a:pt x="33" y="0"/>
                  </a:cubicBezTo>
                  <a:cubicBezTo>
                    <a:pt x="9" y="0"/>
                    <a:pt x="0" y="15"/>
                    <a:pt x="0" y="36"/>
                  </a:cubicBezTo>
                  <a:cubicBezTo>
                    <a:pt x="0" y="102"/>
                    <a:pt x="0" y="102"/>
                    <a:pt x="0" y="102"/>
                  </a:cubicBezTo>
                  <a:cubicBezTo>
                    <a:pt x="0" y="123"/>
                    <a:pt x="9" y="138"/>
                    <a:pt x="33" y="138"/>
                  </a:cubicBezTo>
                  <a:cubicBezTo>
                    <a:pt x="57" y="138"/>
                    <a:pt x="66" y="125"/>
                    <a:pt x="66" y="104"/>
                  </a:cubicBezTo>
                  <a:moveTo>
                    <a:pt x="44" y="106"/>
                  </a:moveTo>
                  <a:cubicBezTo>
                    <a:pt x="44" y="114"/>
                    <a:pt x="41" y="119"/>
                    <a:pt x="33" y="119"/>
                  </a:cubicBezTo>
                  <a:cubicBezTo>
                    <a:pt x="25" y="119"/>
                    <a:pt x="22" y="114"/>
                    <a:pt x="22" y="106"/>
                  </a:cubicBezTo>
                  <a:cubicBezTo>
                    <a:pt x="22" y="81"/>
                    <a:pt x="22" y="81"/>
                    <a:pt x="22" y="81"/>
                  </a:cubicBezTo>
                  <a:cubicBezTo>
                    <a:pt x="23" y="74"/>
                    <a:pt x="26" y="69"/>
                    <a:pt x="33" y="69"/>
                  </a:cubicBezTo>
                  <a:cubicBezTo>
                    <a:pt x="41" y="69"/>
                    <a:pt x="44" y="74"/>
                    <a:pt x="44" y="82"/>
                  </a:cubicBezTo>
                  <a:lnTo>
                    <a:pt x="44"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0" name="Freeform 773"/>
            <p:cNvSpPr>
              <a:spLocks/>
            </p:cNvSpPr>
            <p:nvPr/>
          </p:nvSpPr>
          <p:spPr bwMode="auto">
            <a:xfrm>
              <a:off x="3140424" y="2347203"/>
              <a:ext cx="43487" cy="146566"/>
            </a:xfrm>
            <a:custGeom>
              <a:avLst/>
              <a:gdLst>
                <a:gd name="T0" fmla="*/ 11 w 27"/>
                <a:gd name="T1" fmla="*/ 21 h 91"/>
                <a:gd name="T2" fmla="*/ 11 w 27"/>
                <a:gd name="T3" fmla="*/ 91 h 91"/>
                <a:gd name="T4" fmla="*/ 27 w 27"/>
                <a:gd name="T5" fmla="*/ 91 h 91"/>
                <a:gd name="T6" fmla="*/ 27 w 27"/>
                <a:gd name="T7" fmla="*/ 0 h 91"/>
                <a:gd name="T8" fmla="*/ 14 w 27"/>
                <a:gd name="T9" fmla="*/ 0 h 91"/>
                <a:gd name="T10" fmla="*/ 0 w 27"/>
                <a:gd name="T11" fmla="*/ 17 h 91"/>
                <a:gd name="T12" fmla="*/ 0 w 27"/>
                <a:gd name="T13" fmla="*/ 33 h 91"/>
                <a:gd name="T14" fmla="*/ 0 w 27"/>
                <a:gd name="T15" fmla="*/ 33 h 91"/>
                <a:gd name="T16" fmla="*/ 11 w 27"/>
                <a:gd name="T17" fmla="*/ 21 h 91"/>
                <a:gd name="T18" fmla="*/ 11 w 27"/>
                <a:gd name="T19" fmla="*/ 2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91">
                  <a:moveTo>
                    <a:pt x="11" y="21"/>
                  </a:moveTo>
                  <a:lnTo>
                    <a:pt x="11" y="91"/>
                  </a:lnTo>
                  <a:lnTo>
                    <a:pt x="27" y="91"/>
                  </a:lnTo>
                  <a:lnTo>
                    <a:pt x="27" y="0"/>
                  </a:lnTo>
                  <a:lnTo>
                    <a:pt x="14" y="0"/>
                  </a:lnTo>
                  <a:lnTo>
                    <a:pt x="0" y="17"/>
                  </a:lnTo>
                  <a:lnTo>
                    <a:pt x="0" y="33"/>
                  </a:lnTo>
                  <a:lnTo>
                    <a:pt x="0" y="33"/>
                  </a:lnTo>
                  <a:lnTo>
                    <a:pt x="11" y="21"/>
                  </a:lnTo>
                  <a:lnTo>
                    <a:pt x="1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1" name="Freeform 774"/>
            <p:cNvSpPr>
              <a:spLocks noEditPoints="1"/>
            </p:cNvSpPr>
            <p:nvPr/>
          </p:nvSpPr>
          <p:spPr bwMode="auto">
            <a:xfrm>
              <a:off x="3200017" y="2345593"/>
              <a:ext cx="72478" cy="149787"/>
            </a:xfrm>
            <a:custGeom>
              <a:avLst/>
              <a:gdLst>
                <a:gd name="T0" fmla="*/ 66 w 66"/>
                <a:gd name="T1" fmla="*/ 101 h 138"/>
                <a:gd name="T2" fmla="*/ 66 w 66"/>
                <a:gd name="T3" fmla="*/ 36 h 138"/>
                <a:gd name="T4" fmla="*/ 33 w 66"/>
                <a:gd name="T5" fmla="*/ 0 h 138"/>
                <a:gd name="T6" fmla="*/ 0 w 66"/>
                <a:gd name="T7" fmla="*/ 36 h 138"/>
                <a:gd name="T8" fmla="*/ 0 w 66"/>
                <a:gd name="T9" fmla="*/ 101 h 138"/>
                <a:gd name="T10" fmla="*/ 33 w 66"/>
                <a:gd name="T11" fmla="*/ 138 h 138"/>
                <a:gd name="T12" fmla="*/ 66 w 66"/>
                <a:gd name="T13" fmla="*/ 101 h 138"/>
                <a:gd name="T14" fmla="*/ 22 w 66"/>
                <a:gd name="T15" fmla="*/ 105 h 138"/>
                <a:gd name="T16" fmla="*/ 22 w 66"/>
                <a:gd name="T17" fmla="*/ 33 h 138"/>
                <a:gd name="T18" fmla="*/ 33 w 66"/>
                <a:gd name="T19" fmla="*/ 19 h 138"/>
                <a:gd name="T20" fmla="*/ 44 w 66"/>
                <a:gd name="T21" fmla="*/ 33 h 138"/>
                <a:gd name="T22" fmla="*/ 44 w 66"/>
                <a:gd name="T23" fmla="*/ 105 h 138"/>
                <a:gd name="T24" fmla="*/ 33 w 66"/>
                <a:gd name="T25" fmla="*/ 119 h 138"/>
                <a:gd name="T26" fmla="*/ 22 w 66"/>
                <a:gd name="T27" fmla="*/ 10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38">
                  <a:moveTo>
                    <a:pt x="66" y="101"/>
                  </a:moveTo>
                  <a:cubicBezTo>
                    <a:pt x="66" y="36"/>
                    <a:pt x="66" y="36"/>
                    <a:pt x="66" y="36"/>
                  </a:cubicBezTo>
                  <a:cubicBezTo>
                    <a:pt x="66" y="15"/>
                    <a:pt x="56" y="0"/>
                    <a:pt x="33" y="0"/>
                  </a:cubicBezTo>
                  <a:cubicBezTo>
                    <a:pt x="10" y="0"/>
                    <a:pt x="0" y="15"/>
                    <a:pt x="0" y="36"/>
                  </a:cubicBezTo>
                  <a:cubicBezTo>
                    <a:pt x="0" y="101"/>
                    <a:pt x="0" y="101"/>
                    <a:pt x="0" y="101"/>
                  </a:cubicBezTo>
                  <a:cubicBezTo>
                    <a:pt x="0" y="122"/>
                    <a:pt x="10" y="138"/>
                    <a:pt x="33" y="138"/>
                  </a:cubicBezTo>
                  <a:cubicBezTo>
                    <a:pt x="56" y="138"/>
                    <a:pt x="66" y="122"/>
                    <a:pt x="66" y="101"/>
                  </a:cubicBezTo>
                  <a:moveTo>
                    <a:pt x="22" y="105"/>
                  </a:moveTo>
                  <a:cubicBezTo>
                    <a:pt x="22" y="33"/>
                    <a:pt x="22" y="33"/>
                    <a:pt x="22" y="33"/>
                  </a:cubicBezTo>
                  <a:cubicBezTo>
                    <a:pt x="22" y="25"/>
                    <a:pt x="25" y="19"/>
                    <a:pt x="33" y="19"/>
                  </a:cubicBezTo>
                  <a:cubicBezTo>
                    <a:pt x="41" y="19"/>
                    <a:pt x="44" y="25"/>
                    <a:pt x="44" y="33"/>
                  </a:cubicBezTo>
                  <a:cubicBezTo>
                    <a:pt x="44" y="105"/>
                    <a:pt x="44" y="105"/>
                    <a:pt x="44" y="105"/>
                  </a:cubicBezTo>
                  <a:cubicBezTo>
                    <a:pt x="44" y="113"/>
                    <a:pt x="41" y="119"/>
                    <a:pt x="33" y="119"/>
                  </a:cubicBezTo>
                  <a:cubicBezTo>
                    <a:pt x="25" y="119"/>
                    <a:pt x="22" y="113"/>
                    <a:pt x="22"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2" name="Freeform 775"/>
            <p:cNvSpPr>
              <a:spLocks/>
            </p:cNvSpPr>
            <p:nvPr/>
          </p:nvSpPr>
          <p:spPr bwMode="auto">
            <a:xfrm>
              <a:off x="3957007" y="3136406"/>
              <a:ext cx="43487" cy="146566"/>
            </a:xfrm>
            <a:custGeom>
              <a:avLst/>
              <a:gdLst>
                <a:gd name="T0" fmla="*/ 27 w 27"/>
                <a:gd name="T1" fmla="*/ 0 h 91"/>
                <a:gd name="T2" fmla="*/ 27 w 27"/>
                <a:gd name="T3" fmla="*/ 91 h 91"/>
                <a:gd name="T4" fmla="*/ 11 w 27"/>
                <a:gd name="T5" fmla="*/ 91 h 91"/>
                <a:gd name="T6" fmla="*/ 11 w 27"/>
                <a:gd name="T7" fmla="*/ 21 h 91"/>
                <a:gd name="T8" fmla="*/ 11 w 27"/>
                <a:gd name="T9" fmla="*/ 21 h 91"/>
                <a:gd name="T10" fmla="*/ 0 w 27"/>
                <a:gd name="T11" fmla="*/ 33 h 91"/>
                <a:gd name="T12" fmla="*/ 0 w 27"/>
                <a:gd name="T13" fmla="*/ 33 h 91"/>
                <a:gd name="T14" fmla="*/ 0 w 27"/>
                <a:gd name="T15" fmla="*/ 16 h 91"/>
                <a:gd name="T16" fmla="*/ 14 w 27"/>
                <a:gd name="T17" fmla="*/ 0 h 91"/>
                <a:gd name="T18" fmla="*/ 27 w 27"/>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91">
                  <a:moveTo>
                    <a:pt x="27" y="0"/>
                  </a:moveTo>
                  <a:lnTo>
                    <a:pt x="27" y="91"/>
                  </a:lnTo>
                  <a:lnTo>
                    <a:pt x="11" y="91"/>
                  </a:lnTo>
                  <a:lnTo>
                    <a:pt x="11" y="21"/>
                  </a:lnTo>
                  <a:lnTo>
                    <a:pt x="11" y="21"/>
                  </a:lnTo>
                  <a:lnTo>
                    <a:pt x="0" y="33"/>
                  </a:lnTo>
                  <a:lnTo>
                    <a:pt x="0" y="33"/>
                  </a:lnTo>
                  <a:lnTo>
                    <a:pt x="0" y="16"/>
                  </a:lnTo>
                  <a:lnTo>
                    <a:pt x="14" y="0"/>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3" name="Freeform 776"/>
            <p:cNvSpPr>
              <a:spLocks/>
            </p:cNvSpPr>
            <p:nvPr/>
          </p:nvSpPr>
          <p:spPr bwMode="auto">
            <a:xfrm>
              <a:off x="4010157" y="3136406"/>
              <a:ext cx="61203" cy="146566"/>
            </a:xfrm>
            <a:custGeom>
              <a:avLst/>
              <a:gdLst>
                <a:gd name="T0" fmla="*/ 0 w 38"/>
                <a:gd name="T1" fmla="*/ 0 h 91"/>
                <a:gd name="T2" fmla="*/ 38 w 38"/>
                <a:gd name="T3" fmla="*/ 0 h 91"/>
                <a:gd name="T4" fmla="*/ 38 w 38"/>
                <a:gd name="T5" fmla="*/ 14 h 91"/>
                <a:gd name="T6" fmla="*/ 19 w 38"/>
                <a:gd name="T7" fmla="*/ 91 h 91"/>
                <a:gd name="T8" fmla="*/ 4 w 38"/>
                <a:gd name="T9" fmla="*/ 91 h 91"/>
                <a:gd name="T10" fmla="*/ 24 w 38"/>
                <a:gd name="T11" fmla="*/ 12 h 91"/>
                <a:gd name="T12" fmla="*/ 0 w 38"/>
                <a:gd name="T13" fmla="*/ 12 h 91"/>
                <a:gd name="T14" fmla="*/ 0 w 38"/>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1">
                  <a:moveTo>
                    <a:pt x="0" y="0"/>
                  </a:moveTo>
                  <a:lnTo>
                    <a:pt x="38" y="0"/>
                  </a:lnTo>
                  <a:lnTo>
                    <a:pt x="38" y="14"/>
                  </a:lnTo>
                  <a:lnTo>
                    <a:pt x="19" y="91"/>
                  </a:lnTo>
                  <a:lnTo>
                    <a:pt x="4" y="91"/>
                  </a:lnTo>
                  <a:lnTo>
                    <a:pt x="24" y="12"/>
                  </a:lnTo>
                  <a:lnTo>
                    <a:pt x="0"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4" name="Freeform 777"/>
            <p:cNvSpPr>
              <a:spLocks/>
            </p:cNvSpPr>
            <p:nvPr/>
          </p:nvSpPr>
          <p:spPr bwMode="auto">
            <a:xfrm>
              <a:off x="756712" y="2347203"/>
              <a:ext cx="61203" cy="146566"/>
            </a:xfrm>
            <a:custGeom>
              <a:avLst/>
              <a:gdLst>
                <a:gd name="T0" fmla="*/ 0 w 38"/>
                <a:gd name="T1" fmla="*/ 12 h 91"/>
                <a:gd name="T2" fmla="*/ 23 w 38"/>
                <a:gd name="T3" fmla="*/ 12 h 91"/>
                <a:gd name="T4" fmla="*/ 3 w 38"/>
                <a:gd name="T5" fmla="*/ 91 h 91"/>
                <a:gd name="T6" fmla="*/ 18 w 38"/>
                <a:gd name="T7" fmla="*/ 91 h 91"/>
                <a:gd name="T8" fmla="*/ 38 w 38"/>
                <a:gd name="T9" fmla="*/ 14 h 91"/>
                <a:gd name="T10" fmla="*/ 38 w 38"/>
                <a:gd name="T11" fmla="*/ 0 h 91"/>
                <a:gd name="T12" fmla="*/ 0 w 38"/>
                <a:gd name="T13" fmla="*/ 0 h 91"/>
                <a:gd name="T14" fmla="*/ 0 w 38"/>
                <a:gd name="T15" fmla="*/ 12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1">
                  <a:moveTo>
                    <a:pt x="0" y="12"/>
                  </a:moveTo>
                  <a:lnTo>
                    <a:pt x="23" y="12"/>
                  </a:lnTo>
                  <a:lnTo>
                    <a:pt x="3" y="91"/>
                  </a:lnTo>
                  <a:lnTo>
                    <a:pt x="18" y="91"/>
                  </a:lnTo>
                  <a:lnTo>
                    <a:pt x="38" y="14"/>
                  </a:lnTo>
                  <a:lnTo>
                    <a:pt x="38" y="0"/>
                  </a:lnTo>
                  <a:lnTo>
                    <a:pt x="0"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5" name="Freeform 778"/>
            <p:cNvSpPr>
              <a:spLocks/>
            </p:cNvSpPr>
            <p:nvPr/>
          </p:nvSpPr>
          <p:spPr bwMode="auto">
            <a:xfrm>
              <a:off x="3942511" y="2347203"/>
              <a:ext cx="41876" cy="146566"/>
            </a:xfrm>
            <a:custGeom>
              <a:avLst/>
              <a:gdLst>
                <a:gd name="T0" fmla="*/ 0 w 26"/>
                <a:gd name="T1" fmla="*/ 17 h 91"/>
                <a:gd name="T2" fmla="*/ 0 w 26"/>
                <a:gd name="T3" fmla="*/ 33 h 91"/>
                <a:gd name="T4" fmla="*/ 0 w 26"/>
                <a:gd name="T5" fmla="*/ 33 h 91"/>
                <a:gd name="T6" fmla="*/ 11 w 26"/>
                <a:gd name="T7" fmla="*/ 21 h 91"/>
                <a:gd name="T8" fmla="*/ 11 w 26"/>
                <a:gd name="T9" fmla="*/ 21 h 91"/>
                <a:gd name="T10" fmla="*/ 11 w 26"/>
                <a:gd name="T11" fmla="*/ 91 h 91"/>
                <a:gd name="T12" fmla="*/ 26 w 26"/>
                <a:gd name="T13" fmla="*/ 91 h 91"/>
                <a:gd name="T14" fmla="*/ 26 w 26"/>
                <a:gd name="T15" fmla="*/ 0 h 91"/>
                <a:gd name="T16" fmla="*/ 14 w 26"/>
                <a:gd name="T17" fmla="*/ 0 h 91"/>
                <a:gd name="T18" fmla="*/ 0 w 26"/>
                <a:gd name="T19"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1">
                  <a:moveTo>
                    <a:pt x="0" y="17"/>
                  </a:moveTo>
                  <a:lnTo>
                    <a:pt x="0" y="33"/>
                  </a:lnTo>
                  <a:lnTo>
                    <a:pt x="0" y="33"/>
                  </a:lnTo>
                  <a:lnTo>
                    <a:pt x="11" y="21"/>
                  </a:lnTo>
                  <a:lnTo>
                    <a:pt x="11" y="21"/>
                  </a:lnTo>
                  <a:lnTo>
                    <a:pt x="11" y="91"/>
                  </a:lnTo>
                  <a:lnTo>
                    <a:pt x="26" y="91"/>
                  </a:lnTo>
                  <a:lnTo>
                    <a:pt x="26" y="0"/>
                  </a:lnTo>
                  <a:lnTo>
                    <a:pt x="14"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6" name="Freeform 779"/>
            <p:cNvSpPr>
              <a:spLocks/>
            </p:cNvSpPr>
            <p:nvPr/>
          </p:nvSpPr>
          <p:spPr bwMode="auto">
            <a:xfrm>
              <a:off x="3998883" y="2347203"/>
              <a:ext cx="41876" cy="146566"/>
            </a:xfrm>
            <a:custGeom>
              <a:avLst/>
              <a:gdLst>
                <a:gd name="T0" fmla="*/ 0 w 26"/>
                <a:gd name="T1" fmla="*/ 17 h 91"/>
                <a:gd name="T2" fmla="*/ 0 w 26"/>
                <a:gd name="T3" fmla="*/ 33 h 91"/>
                <a:gd name="T4" fmla="*/ 0 w 26"/>
                <a:gd name="T5" fmla="*/ 33 h 91"/>
                <a:gd name="T6" fmla="*/ 11 w 26"/>
                <a:gd name="T7" fmla="*/ 21 h 91"/>
                <a:gd name="T8" fmla="*/ 11 w 26"/>
                <a:gd name="T9" fmla="*/ 21 h 91"/>
                <a:gd name="T10" fmla="*/ 11 w 26"/>
                <a:gd name="T11" fmla="*/ 91 h 91"/>
                <a:gd name="T12" fmla="*/ 26 w 26"/>
                <a:gd name="T13" fmla="*/ 91 h 91"/>
                <a:gd name="T14" fmla="*/ 26 w 26"/>
                <a:gd name="T15" fmla="*/ 0 h 91"/>
                <a:gd name="T16" fmla="*/ 14 w 26"/>
                <a:gd name="T17" fmla="*/ 0 h 91"/>
                <a:gd name="T18" fmla="*/ 0 w 26"/>
                <a:gd name="T19"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1">
                  <a:moveTo>
                    <a:pt x="0" y="17"/>
                  </a:moveTo>
                  <a:lnTo>
                    <a:pt x="0" y="33"/>
                  </a:lnTo>
                  <a:lnTo>
                    <a:pt x="0" y="33"/>
                  </a:lnTo>
                  <a:lnTo>
                    <a:pt x="11" y="21"/>
                  </a:lnTo>
                  <a:lnTo>
                    <a:pt x="11" y="21"/>
                  </a:lnTo>
                  <a:lnTo>
                    <a:pt x="11" y="91"/>
                  </a:lnTo>
                  <a:lnTo>
                    <a:pt x="26" y="91"/>
                  </a:lnTo>
                  <a:lnTo>
                    <a:pt x="26" y="0"/>
                  </a:lnTo>
                  <a:lnTo>
                    <a:pt x="14"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7" name="Freeform 780"/>
            <p:cNvSpPr>
              <a:spLocks/>
            </p:cNvSpPr>
            <p:nvPr/>
          </p:nvSpPr>
          <p:spPr bwMode="auto">
            <a:xfrm>
              <a:off x="732553" y="3136406"/>
              <a:ext cx="40265" cy="146566"/>
            </a:xfrm>
            <a:custGeom>
              <a:avLst/>
              <a:gdLst>
                <a:gd name="T0" fmla="*/ 25 w 25"/>
                <a:gd name="T1" fmla="*/ 0 h 91"/>
                <a:gd name="T2" fmla="*/ 25 w 25"/>
                <a:gd name="T3" fmla="*/ 91 h 91"/>
                <a:gd name="T4" fmla="*/ 11 w 25"/>
                <a:gd name="T5" fmla="*/ 91 h 91"/>
                <a:gd name="T6" fmla="*/ 11 w 25"/>
                <a:gd name="T7" fmla="*/ 21 h 91"/>
                <a:gd name="T8" fmla="*/ 11 w 25"/>
                <a:gd name="T9" fmla="*/ 21 h 91"/>
                <a:gd name="T10" fmla="*/ 0 w 25"/>
                <a:gd name="T11" fmla="*/ 33 h 91"/>
                <a:gd name="T12" fmla="*/ 0 w 25"/>
                <a:gd name="T13" fmla="*/ 33 h 91"/>
                <a:gd name="T14" fmla="*/ 0 w 25"/>
                <a:gd name="T15" fmla="*/ 16 h 91"/>
                <a:gd name="T16" fmla="*/ 13 w 25"/>
                <a:gd name="T17" fmla="*/ 0 h 91"/>
                <a:gd name="T18" fmla="*/ 25 w 25"/>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91">
                  <a:moveTo>
                    <a:pt x="25" y="0"/>
                  </a:moveTo>
                  <a:lnTo>
                    <a:pt x="25" y="91"/>
                  </a:lnTo>
                  <a:lnTo>
                    <a:pt x="11" y="91"/>
                  </a:lnTo>
                  <a:lnTo>
                    <a:pt x="11" y="21"/>
                  </a:lnTo>
                  <a:lnTo>
                    <a:pt x="11" y="21"/>
                  </a:lnTo>
                  <a:lnTo>
                    <a:pt x="0" y="33"/>
                  </a:lnTo>
                  <a:lnTo>
                    <a:pt x="0" y="33"/>
                  </a:lnTo>
                  <a:lnTo>
                    <a:pt x="0" y="16"/>
                  </a:lnTo>
                  <a:lnTo>
                    <a:pt x="13" y="0"/>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8" name="Freeform 781"/>
            <p:cNvSpPr>
              <a:spLocks/>
            </p:cNvSpPr>
            <p:nvPr/>
          </p:nvSpPr>
          <p:spPr bwMode="auto">
            <a:xfrm>
              <a:off x="785703" y="3134795"/>
              <a:ext cx="70867" cy="149787"/>
            </a:xfrm>
            <a:custGeom>
              <a:avLst/>
              <a:gdLst>
                <a:gd name="T0" fmla="*/ 63 w 64"/>
                <a:gd name="T1" fmla="*/ 31 h 138"/>
                <a:gd name="T2" fmla="*/ 63 w 64"/>
                <a:gd name="T3" fmla="*/ 43 h 138"/>
                <a:gd name="T4" fmla="*/ 47 w 64"/>
                <a:gd name="T5" fmla="*/ 64 h 138"/>
                <a:gd name="T6" fmla="*/ 64 w 64"/>
                <a:gd name="T7" fmla="*/ 87 h 138"/>
                <a:gd name="T8" fmla="*/ 64 w 64"/>
                <a:gd name="T9" fmla="*/ 107 h 138"/>
                <a:gd name="T10" fmla="*/ 31 w 64"/>
                <a:gd name="T11" fmla="*/ 138 h 138"/>
                <a:gd name="T12" fmla="*/ 0 w 64"/>
                <a:gd name="T13" fmla="*/ 104 h 138"/>
                <a:gd name="T14" fmla="*/ 0 w 64"/>
                <a:gd name="T15" fmla="*/ 86 h 138"/>
                <a:gd name="T16" fmla="*/ 21 w 64"/>
                <a:gd name="T17" fmla="*/ 86 h 138"/>
                <a:gd name="T18" fmla="*/ 21 w 64"/>
                <a:gd name="T19" fmla="*/ 106 h 138"/>
                <a:gd name="T20" fmla="*/ 31 w 64"/>
                <a:gd name="T21" fmla="*/ 119 h 138"/>
                <a:gd name="T22" fmla="*/ 41 w 64"/>
                <a:gd name="T23" fmla="*/ 107 h 138"/>
                <a:gd name="T24" fmla="*/ 41 w 64"/>
                <a:gd name="T25" fmla="*/ 84 h 138"/>
                <a:gd name="T26" fmla="*/ 30 w 64"/>
                <a:gd name="T27" fmla="*/ 74 h 138"/>
                <a:gd name="T28" fmla="*/ 21 w 64"/>
                <a:gd name="T29" fmla="*/ 74 h 138"/>
                <a:gd name="T30" fmla="*/ 21 w 64"/>
                <a:gd name="T31" fmla="*/ 56 h 138"/>
                <a:gd name="T32" fmla="*/ 29 w 64"/>
                <a:gd name="T33" fmla="*/ 56 h 138"/>
                <a:gd name="T34" fmla="*/ 41 w 64"/>
                <a:gd name="T35" fmla="*/ 45 h 138"/>
                <a:gd name="T36" fmla="*/ 41 w 64"/>
                <a:gd name="T37" fmla="*/ 31 h 138"/>
                <a:gd name="T38" fmla="*/ 32 w 64"/>
                <a:gd name="T39" fmla="*/ 19 h 138"/>
                <a:gd name="T40" fmla="*/ 22 w 64"/>
                <a:gd name="T41" fmla="*/ 32 h 138"/>
                <a:gd name="T42" fmla="*/ 22 w 64"/>
                <a:gd name="T43" fmla="*/ 46 h 138"/>
                <a:gd name="T44" fmla="*/ 2 w 64"/>
                <a:gd name="T45" fmla="*/ 46 h 138"/>
                <a:gd name="T46" fmla="*/ 2 w 64"/>
                <a:gd name="T47" fmla="*/ 34 h 138"/>
                <a:gd name="T48" fmla="*/ 33 w 64"/>
                <a:gd name="T49" fmla="*/ 0 h 138"/>
                <a:gd name="T50" fmla="*/ 63 w 64"/>
                <a:gd name="T51" fmla="*/ 3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138">
                  <a:moveTo>
                    <a:pt x="63" y="31"/>
                  </a:moveTo>
                  <a:cubicBezTo>
                    <a:pt x="63" y="43"/>
                    <a:pt x="63" y="43"/>
                    <a:pt x="63" y="43"/>
                  </a:cubicBezTo>
                  <a:cubicBezTo>
                    <a:pt x="63" y="54"/>
                    <a:pt x="57" y="61"/>
                    <a:pt x="47" y="64"/>
                  </a:cubicBezTo>
                  <a:cubicBezTo>
                    <a:pt x="59" y="67"/>
                    <a:pt x="64" y="75"/>
                    <a:pt x="64" y="87"/>
                  </a:cubicBezTo>
                  <a:cubicBezTo>
                    <a:pt x="64" y="107"/>
                    <a:pt x="64" y="107"/>
                    <a:pt x="64" y="107"/>
                  </a:cubicBezTo>
                  <a:cubicBezTo>
                    <a:pt x="64" y="125"/>
                    <a:pt x="54" y="138"/>
                    <a:pt x="31" y="138"/>
                  </a:cubicBezTo>
                  <a:cubicBezTo>
                    <a:pt x="8" y="138"/>
                    <a:pt x="0" y="124"/>
                    <a:pt x="0" y="104"/>
                  </a:cubicBezTo>
                  <a:cubicBezTo>
                    <a:pt x="0" y="86"/>
                    <a:pt x="0" y="86"/>
                    <a:pt x="0" y="86"/>
                  </a:cubicBezTo>
                  <a:cubicBezTo>
                    <a:pt x="21" y="86"/>
                    <a:pt x="21" y="86"/>
                    <a:pt x="21" y="86"/>
                  </a:cubicBezTo>
                  <a:cubicBezTo>
                    <a:pt x="21" y="106"/>
                    <a:pt x="21" y="106"/>
                    <a:pt x="21" y="106"/>
                  </a:cubicBezTo>
                  <a:cubicBezTo>
                    <a:pt x="21" y="114"/>
                    <a:pt x="24" y="119"/>
                    <a:pt x="31" y="119"/>
                  </a:cubicBezTo>
                  <a:cubicBezTo>
                    <a:pt x="38" y="119"/>
                    <a:pt x="41" y="114"/>
                    <a:pt x="41" y="107"/>
                  </a:cubicBezTo>
                  <a:cubicBezTo>
                    <a:pt x="41" y="84"/>
                    <a:pt x="41" y="84"/>
                    <a:pt x="41" y="84"/>
                  </a:cubicBezTo>
                  <a:cubicBezTo>
                    <a:pt x="41" y="77"/>
                    <a:pt x="38" y="74"/>
                    <a:pt x="30" y="74"/>
                  </a:cubicBezTo>
                  <a:cubicBezTo>
                    <a:pt x="21" y="74"/>
                    <a:pt x="21" y="74"/>
                    <a:pt x="21" y="74"/>
                  </a:cubicBezTo>
                  <a:cubicBezTo>
                    <a:pt x="21" y="56"/>
                    <a:pt x="21" y="56"/>
                    <a:pt x="21" y="56"/>
                  </a:cubicBezTo>
                  <a:cubicBezTo>
                    <a:pt x="29" y="56"/>
                    <a:pt x="29" y="56"/>
                    <a:pt x="29" y="56"/>
                  </a:cubicBezTo>
                  <a:cubicBezTo>
                    <a:pt x="37" y="56"/>
                    <a:pt x="41" y="53"/>
                    <a:pt x="41" y="45"/>
                  </a:cubicBezTo>
                  <a:cubicBezTo>
                    <a:pt x="41" y="31"/>
                    <a:pt x="41" y="31"/>
                    <a:pt x="41" y="31"/>
                  </a:cubicBezTo>
                  <a:cubicBezTo>
                    <a:pt x="41" y="24"/>
                    <a:pt x="39" y="19"/>
                    <a:pt x="32" y="19"/>
                  </a:cubicBezTo>
                  <a:cubicBezTo>
                    <a:pt x="25" y="19"/>
                    <a:pt x="22" y="24"/>
                    <a:pt x="22" y="32"/>
                  </a:cubicBezTo>
                  <a:cubicBezTo>
                    <a:pt x="22" y="46"/>
                    <a:pt x="22" y="46"/>
                    <a:pt x="22" y="46"/>
                  </a:cubicBezTo>
                  <a:cubicBezTo>
                    <a:pt x="2" y="46"/>
                    <a:pt x="2" y="46"/>
                    <a:pt x="2" y="46"/>
                  </a:cubicBezTo>
                  <a:cubicBezTo>
                    <a:pt x="2" y="34"/>
                    <a:pt x="2" y="34"/>
                    <a:pt x="2" y="34"/>
                  </a:cubicBezTo>
                  <a:cubicBezTo>
                    <a:pt x="2" y="14"/>
                    <a:pt x="10" y="0"/>
                    <a:pt x="33" y="0"/>
                  </a:cubicBezTo>
                  <a:cubicBezTo>
                    <a:pt x="54" y="0"/>
                    <a:pt x="63" y="12"/>
                    <a:pt x="63"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9" name="Freeform 782"/>
            <p:cNvSpPr>
              <a:spLocks/>
            </p:cNvSpPr>
            <p:nvPr/>
          </p:nvSpPr>
          <p:spPr bwMode="auto">
            <a:xfrm>
              <a:off x="1536251" y="3136406"/>
              <a:ext cx="41876" cy="146566"/>
            </a:xfrm>
            <a:custGeom>
              <a:avLst/>
              <a:gdLst>
                <a:gd name="T0" fmla="*/ 26 w 26"/>
                <a:gd name="T1" fmla="*/ 0 h 91"/>
                <a:gd name="T2" fmla="*/ 26 w 26"/>
                <a:gd name="T3" fmla="*/ 91 h 91"/>
                <a:gd name="T4" fmla="*/ 11 w 26"/>
                <a:gd name="T5" fmla="*/ 91 h 91"/>
                <a:gd name="T6" fmla="*/ 11 w 26"/>
                <a:gd name="T7" fmla="*/ 21 h 91"/>
                <a:gd name="T8" fmla="*/ 11 w 26"/>
                <a:gd name="T9" fmla="*/ 21 h 91"/>
                <a:gd name="T10" fmla="*/ 0 w 26"/>
                <a:gd name="T11" fmla="*/ 33 h 91"/>
                <a:gd name="T12" fmla="*/ 0 w 26"/>
                <a:gd name="T13" fmla="*/ 33 h 91"/>
                <a:gd name="T14" fmla="*/ 0 w 26"/>
                <a:gd name="T15" fmla="*/ 16 h 91"/>
                <a:gd name="T16" fmla="*/ 14 w 26"/>
                <a:gd name="T17" fmla="*/ 0 h 91"/>
                <a:gd name="T18" fmla="*/ 26 w 26"/>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1">
                  <a:moveTo>
                    <a:pt x="26" y="0"/>
                  </a:moveTo>
                  <a:lnTo>
                    <a:pt x="26" y="91"/>
                  </a:lnTo>
                  <a:lnTo>
                    <a:pt x="11" y="91"/>
                  </a:lnTo>
                  <a:lnTo>
                    <a:pt x="11" y="21"/>
                  </a:lnTo>
                  <a:lnTo>
                    <a:pt x="11" y="21"/>
                  </a:lnTo>
                  <a:lnTo>
                    <a:pt x="0" y="33"/>
                  </a:lnTo>
                  <a:lnTo>
                    <a:pt x="0" y="33"/>
                  </a:lnTo>
                  <a:lnTo>
                    <a:pt x="0" y="16"/>
                  </a:lnTo>
                  <a:lnTo>
                    <a:pt x="14" y="0"/>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0" name="Freeform 783"/>
            <p:cNvSpPr>
              <a:spLocks noEditPoints="1"/>
            </p:cNvSpPr>
            <p:nvPr/>
          </p:nvSpPr>
          <p:spPr bwMode="auto">
            <a:xfrm>
              <a:off x="1586180" y="3136406"/>
              <a:ext cx="77310" cy="146566"/>
            </a:xfrm>
            <a:custGeom>
              <a:avLst/>
              <a:gdLst>
                <a:gd name="T0" fmla="*/ 42 w 48"/>
                <a:gd name="T1" fmla="*/ 91 h 91"/>
                <a:gd name="T2" fmla="*/ 42 w 48"/>
                <a:gd name="T3" fmla="*/ 76 h 91"/>
                <a:gd name="T4" fmla="*/ 48 w 48"/>
                <a:gd name="T5" fmla="*/ 76 h 91"/>
                <a:gd name="T6" fmla="*/ 48 w 48"/>
                <a:gd name="T7" fmla="*/ 65 h 91"/>
                <a:gd name="T8" fmla="*/ 42 w 48"/>
                <a:gd name="T9" fmla="*/ 65 h 91"/>
                <a:gd name="T10" fmla="*/ 42 w 48"/>
                <a:gd name="T11" fmla="*/ 0 h 91"/>
                <a:gd name="T12" fmla="*/ 27 w 48"/>
                <a:gd name="T13" fmla="*/ 0 h 91"/>
                <a:gd name="T14" fmla="*/ 0 w 48"/>
                <a:gd name="T15" fmla="*/ 67 h 91"/>
                <a:gd name="T16" fmla="*/ 0 w 48"/>
                <a:gd name="T17" fmla="*/ 76 h 91"/>
                <a:gd name="T18" fmla="*/ 27 w 48"/>
                <a:gd name="T19" fmla="*/ 76 h 91"/>
                <a:gd name="T20" fmla="*/ 27 w 48"/>
                <a:gd name="T21" fmla="*/ 91 h 91"/>
                <a:gd name="T22" fmla="*/ 42 w 48"/>
                <a:gd name="T23" fmla="*/ 91 h 91"/>
                <a:gd name="T24" fmla="*/ 14 w 48"/>
                <a:gd name="T25" fmla="*/ 65 h 91"/>
                <a:gd name="T26" fmla="*/ 27 w 48"/>
                <a:gd name="T27" fmla="*/ 27 h 91"/>
                <a:gd name="T28" fmla="*/ 27 w 48"/>
                <a:gd name="T29" fmla="*/ 27 h 91"/>
                <a:gd name="T30" fmla="*/ 27 w 48"/>
                <a:gd name="T31" fmla="*/ 65 h 91"/>
                <a:gd name="T32" fmla="*/ 14 w 48"/>
                <a:gd name="T33" fmla="*/ 6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91">
                  <a:moveTo>
                    <a:pt x="42" y="91"/>
                  </a:moveTo>
                  <a:lnTo>
                    <a:pt x="42" y="76"/>
                  </a:lnTo>
                  <a:lnTo>
                    <a:pt x="48" y="76"/>
                  </a:lnTo>
                  <a:lnTo>
                    <a:pt x="48" y="65"/>
                  </a:lnTo>
                  <a:lnTo>
                    <a:pt x="42" y="65"/>
                  </a:lnTo>
                  <a:lnTo>
                    <a:pt x="42" y="0"/>
                  </a:lnTo>
                  <a:lnTo>
                    <a:pt x="27" y="0"/>
                  </a:lnTo>
                  <a:lnTo>
                    <a:pt x="0" y="67"/>
                  </a:lnTo>
                  <a:lnTo>
                    <a:pt x="0" y="76"/>
                  </a:lnTo>
                  <a:lnTo>
                    <a:pt x="27" y="76"/>
                  </a:lnTo>
                  <a:lnTo>
                    <a:pt x="27" y="91"/>
                  </a:lnTo>
                  <a:lnTo>
                    <a:pt x="42" y="91"/>
                  </a:lnTo>
                  <a:close/>
                  <a:moveTo>
                    <a:pt x="14" y="65"/>
                  </a:moveTo>
                  <a:lnTo>
                    <a:pt x="27" y="27"/>
                  </a:lnTo>
                  <a:lnTo>
                    <a:pt x="27" y="27"/>
                  </a:lnTo>
                  <a:lnTo>
                    <a:pt x="27" y="65"/>
                  </a:lnTo>
                  <a:lnTo>
                    <a:pt x="14"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1" name="Freeform 784"/>
            <p:cNvSpPr>
              <a:spLocks/>
            </p:cNvSpPr>
            <p:nvPr/>
          </p:nvSpPr>
          <p:spPr bwMode="auto">
            <a:xfrm>
              <a:off x="2338337" y="3136406"/>
              <a:ext cx="41876" cy="146566"/>
            </a:xfrm>
            <a:custGeom>
              <a:avLst/>
              <a:gdLst>
                <a:gd name="T0" fmla="*/ 0 w 26"/>
                <a:gd name="T1" fmla="*/ 16 h 91"/>
                <a:gd name="T2" fmla="*/ 0 w 26"/>
                <a:gd name="T3" fmla="*/ 33 h 91"/>
                <a:gd name="T4" fmla="*/ 0 w 26"/>
                <a:gd name="T5" fmla="*/ 33 h 91"/>
                <a:gd name="T6" fmla="*/ 11 w 26"/>
                <a:gd name="T7" fmla="*/ 21 h 91"/>
                <a:gd name="T8" fmla="*/ 11 w 26"/>
                <a:gd name="T9" fmla="*/ 21 h 91"/>
                <a:gd name="T10" fmla="*/ 11 w 26"/>
                <a:gd name="T11" fmla="*/ 91 h 91"/>
                <a:gd name="T12" fmla="*/ 26 w 26"/>
                <a:gd name="T13" fmla="*/ 91 h 91"/>
                <a:gd name="T14" fmla="*/ 26 w 26"/>
                <a:gd name="T15" fmla="*/ 0 h 91"/>
                <a:gd name="T16" fmla="*/ 14 w 26"/>
                <a:gd name="T17" fmla="*/ 0 h 91"/>
                <a:gd name="T18" fmla="*/ 0 w 26"/>
                <a:gd name="T19" fmla="*/ 1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1">
                  <a:moveTo>
                    <a:pt x="0" y="16"/>
                  </a:moveTo>
                  <a:lnTo>
                    <a:pt x="0" y="33"/>
                  </a:lnTo>
                  <a:lnTo>
                    <a:pt x="0" y="33"/>
                  </a:lnTo>
                  <a:lnTo>
                    <a:pt x="11" y="21"/>
                  </a:lnTo>
                  <a:lnTo>
                    <a:pt x="11" y="21"/>
                  </a:lnTo>
                  <a:lnTo>
                    <a:pt x="11" y="91"/>
                  </a:lnTo>
                  <a:lnTo>
                    <a:pt x="26" y="91"/>
                  </a:lnTo>
                  <a:lnTo>
                    <a:pt x="26" y="0"/>
                  </a:lnTo>
                  <a:lnTo>
                    <a:pt x="14"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2" name="Freeform 785"/>
            <p:cNvSpPr>
              <a:spLocks/>
            </p:cNvSpPr>
            <p:nvPr/>
          </p:nvSpPr>
          <p:spPr bwMode="auto">
            <a:xfrm>
              <a:off x="2394709" y="3136406"/>
              <a:ext cx="69256" cy="148177"/>
            </a:xfrm>
            <a:custGeom>
              <a:avLst/>
              <a:gdLst>
                <a:gd name="T0" fmla="*/ 40 w 63"/>
                <a:gd name="T1" fmla="*/ 42 h 135"/>
                <a:gd name="T2" fmla="*/ 21 w 63"/>
                <a:gd name="T3" fmla="*/ 52 h 135"/>
                <a:gd name="T4" fmla="*/ 21 w 63"/>
                <a:gd name="T5" fmla="*/ 52 h 135"/>
                <a:gd name="T6" fmla="*/ 21 w 63"/>
                <a:gd name="T7" fmla="*/ 18 h 135"/>
                <a:gd name="T8" fmla="*/ 60 w 63"/>
                <a:gd name="T9" fmla="*/ 18 h 135"/>
                <a:gd name="T10" fmla="*/ 60 w 63"/>
                <a:gd name="T11" fmla="*/ 0 h 135"/>
                <a:gd name="T12" fmla="*/ 0 w 63"/>
                <a:gd name="T13" fmla="*/ 0 h 135"/>
                <a:gd name="T14" fmla="*/ 0 w 63"/>
                <a:gd name="T15" fmla="*/ 75 h 135"/>
                <a:gd name="T16" fmla="*/ 21 w 63"/>
                <a:gd name="T17" fmla="*/ 75 h 135"/>
                <a:gd name="T18" fmla="*/ 21 w 63"/>
                <a:gd name="T19" fmla="*/ 72 h 135"/>
                <a:gd name="T20" fmla="*/ 31 w 63"/>
                <a:gd name="T21" fmla="*/ 60 h 135"/>
                <a:gd name="T22" fmla="*/ 41 w 63"/>
                <a:gd name="T23" fmla="*/ 72 h 135"/>
                <a:gd name="T24" fmla="*/ 41 w 63"/>
                <a:gd name="T25" fmla="*/ 105 h 135"/>
                <a:gd name="T26" fmla="*/ 31 w 63"/>
                <a:gd name="T27" fmla="*/ 117 h 135"/>
                <a:gd name="T28" fmla="*/ 21 w 63"/>
                <a:gd name="T29" fmla="*/ 104 h 135"/>
                <a:gd name="T30" fmla="*/ 21 w 63"/>
                <a:gd name="T31" fmla="*/ 87 h 135"/>
                <a:gd name="T32" fmla="*/ 0 w 63"/>
                <a:gd name="T33" fmla="*/ 87 h 135"/>
                <a:gd name="T34" fmla="*/ 0 w 63"/>
                <a:gd name="T35" fmla="*/ 102 h 135"/>
                <a:gd name="T36" fmla="*/ 31 w 63"/>
                <a:gd name="T37" fmla="*/ 135 h 135"/>
                <a:gd name="T38" fmla="*/ 63 w 63"/>
                <a:gd name="T39" fmla="*/ 105 h 135"/>
                <a:gd name="T40" fmla="*/ 63 w 63"/>
                <a:gd name="T41" fmla="*/ 72 h 135"/>
                <a:gd name="T42" fmla="*/ 40 w 63"/>
                <a:gd name="T43" fmla="*/ 4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5">
                  <a:moveTo>
                    <a:pt x="40" y="42"/>
                  </a:moveTo>
                  <a:cubicBezTo>
                    <a:pt x="31" y="42"/>
                    <a:pt x="25" y="45"/>
                    <a:pt x="21" y="52"/>
                  </a:cubicBezTo>
                  <a:cubicBezTo>
                    <a:pt x="21" y="52"/>
                    <a:pt x="21" y="52"/>
                    <a:pt x="21" y="52"/>
                  </a:cubicBezTo>
                  <a:cubicBezTo>
                    <a:pt x="21" y="18"/>
                    <a:pt x="21" y="18"/>
                    <a:pt x="21" y="18"/>
                  </a:cubicBezTo>
                  <a:cubicBezTo>
                    <a:pt x="60" y="18"/>
                    <a:pt x="60" y="18"/>
                    <a:pt x="60" y="18"/>
                  </a:cubicBezTo>
                  <a:cubicBezTo>
                    <a:pt x="60" y="0"/>
                    <a:pt x="60" y="0"/>
                    <a:pt x="60" y="0"/>
                  </a:cubicBezTo>
                  <a:cubicBezTo>
                    <a:pt x="0" y="0"/>
                    <a:pt x="0" y="0"/>
                    <a:pt x="0" y="0"/>
                  </a:cubicBezTo>
                  <a:cubicBezTo>
                    <a:pt x="0" y="75"/>
                    <a:pt x="0" y="75"/>
                    <a:pt x="0" y="75"/>
                  </a:cubicBezTo>
                  <a:cubicBezTo>
                    <a:pt x="21" y="75"/>
                    <a:pt x="21" y="75"/>
                    <a:pt x="21" y="75"/>
                  </a:cubicBezTo>
                  <a:cubicBezTo>
                    <a:pt x="21" y="72"/>
                    <a:pt x="21" y="72"/>
                    <a:pt x="21" y="72"/>
                  </a:cubicBezTo>
                  <a:cubicBezTo>
                    <a:pt x="21" y="64"/>
                    <a:pt x="25" y="60"/>
                    <a:pt x="31" y="60"/>
                  </a:cubicBezTo>
                  <a:cubicBezTo>
                    <a:pt x="38" y="60"/>
                    <a:pt x="41" y="65"/>
                    <a:pt x="41" y="72"/>
                  </a:cubicBezTo>
                  <a:cubicBezTo>
                    <a:pt x="41" y="105"/>
                    <a:pt x="41" y="105"/>
                    <a:pt x="41" y="105"/>
                  </a:cubicBezTo>
                  <a:cubicBezTo>
                    <a:pt x="41" y="112"/>
                    <a:pt x="38" y="117"/>
                    <a:pt x="31" y="117"/>
                  </a:cubicBezTo>
                  <a:cubicBezTo>
                    <a:pt x="23" y="117"/>
                    <a:pt x="21" y="111"/>
                    <a:pt x="21" y="104"/>
                  </a:cubicBezTo>
                  <a:cubicBezTo>
                    <a:pt x="21" y="87"/>
                    <a:pt x="21" y="87"/>
                    <a:pt x="21" y="87"/>
                  </a:cubicBezTo>
                  <a:cubicBezTo>
                    <a:pt x="0" y="87"/>
                    <a:pt x="0" y="87"/>
                    <a:pt x="0" y="87"/>
                  </a:cubicBezTo>
                  <a:cubicBezTo>
                    <a:pt x="0" y="102"/>
                    <a:pt x="0" y="102"/>
                    <a:pt x="0" y="102"/>
                  </a:cubicBezTo>
                  <a:cubicBezTo>
                    <a:pt x="0" y="122"/>
                    <a:pt x="8" y="135"/>
                    <a:pt x="31" y="135"/>
                  </a:cubicBezTo>
                  <a:cubicBezTo>
                    <a:pt x="54" y="135"/>
                    <a:pt x="63" y="123"/>
                    <a:pt x="63" y="105"/>
                  </a:cubicBezTo>
                  <a:cubicBezTo>
                    <a:pt x="63" y="72"/>
                    <a:pt x="63" y="72"/>
                    <a:pt x="63" y="72"/>
                  </a:cubicBezTo>
                  <a:cubicBezTo>
                    <a:pt x="63" y="51"/>
                    <a:pt x="52" y="42"/>
                    <a:pt x="4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3" name="Freeform 786"/>
            <p:cNvSpPr>
              <a:spLocks noEditPoints="1"/>
            </p:cNvSpPr>
            <p:nvPr/>
          </p:nvSpPr>
          <p:spPr bwMode="auto">
            <a:xfrm>
              <a:off x="2352833" y="2345593"/>
              <a:ext cx="70867" cy="149787"/>
            </a:xfrm>
            <a:custGeom>
              <a:avLst/>
              <a:gdLst>
                <a:gd name="T0" fmla="*/ 66 w 66"/>
                <a:gd name="T1" fmla="*/ 35 h 137"/>
                <a:gd name="T2" fmla="*/ 33 w 66"/>
                <a:gd name="T3" fmla="*/ 0 h 137"/>
                <a:gd name="T4" fmla="*/ 0 w 66"/>
                <a:gd name="T5" fmla="*/ 33 h 137"/>
                <a:gd name="T6" fmla="*/ 0 w 66"/>
                <a:gd name="T7" fmla="*/ 53 h 137"/>
                <a:gd name="T8" fmla="*/ 25 w 66"/>
                <a:gd name="T9" fmla="*/ 86 h 137"/>
                <a:gd name="T10" fmla="*/ 44 w 66"/>
                <a:gd name="T11" fmla="*/ 75 h 137"/>
                <a:gd name="T12" fmla="*/ 44 w 66"/>
                <a:gd name="T13" fmla="*/ 75 h 137"/>
                <a:gd name="T14" fmla="*/ 44 w 66"/>
                <a:gd name="T15" fmla="*/ 104 h 137"/>
                <a:gd name="T16" fmla="*/ 33 w 66"/>
                <a:gd name="T17" fmla="*/ 118 h 137"/>
                <a:gd name="T18" fmla="*/ 21 w 66"/>
                <a:gd name="T19" fmla="*/ 105 h 137"/>
                <a:gd name="T20" fmla="*/ 21 w 66"/>
                <a:gd name="T21" fmla="*/ 96 h 137"/>
                <a:gd name="T22" fmla="*/ 1 w 66"/>
                <a:gd name="T23" fmla="*/ 96 h 137"/>
                <a:gd name="T24" fmla="*/ 1 w 66"/>
                <a:gd name="T25" fmla="*/ 103 h 137"/>
                <a:gd name="T26" fmla="*/ 33 w 66"/>
                <a:gd name="T27" fmla="*/ 137 h 137"/>
                <a:gd name="T28" fmla="*/ 66 w 66"/>
                <a:gd name="T29" fmla="*/ 101 h 137"/>
                <a:gd name="T30" fmla="*/ 66 w 66"/>
                <a:gd name="T31" fmla="*/ 35 h 137"/>
                <a:gd name="T32" fmla="*/ 44 w 66"/>
                <a:gd name="T33" fmla="*/ 56 h 137"/>
                <a:gd name="T34" fmla="*/ 33 w 66"/>
                <a:gd name="T35" fmla="*/ 68 h 137"/>
                <a:gd name="T36" fmla="*/ 22 w 66"/>
                <a:gd name="T37" fmla="*/ 55 h 137"/>
                <a:gd name="T38" fmla="*/ 22 w 66"/>
                <a:gd name="T39" fmla="*/ 31 h 137"/>
                <a:gd name="T40" fmla="*/ 33 w 66"/>
                <a:gd name="T41" fmla="*/ 18 h 137"/>
                <a:gd name="T42" fmla="*/ 44 w 66"/>
                <a:gd name="T43" fmla="*/ 31 h 137"/>
                <a:gd name="T44" fmla="*/ 44 w 66"/>
                <a:gd name="T45" fmla="*/ 5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137">
                  <a:moveTo>
                    <a:pt x="66" y="35"/>
                  </a:moveTo>
                  <a:cubicBezTo>
                    <a:pt x="66" y="15"/>
                    <a:pt x="57" y="0"/>
                    <a:pt x="33" y="0"/>
                  </a:cubicBezTo>
                  <a:cubicBezTo>
                    <a:pt x="9" y="0"/>
                    <a:pt x="0" y="13"/>
                    <a:pt x="0" y="33"/>
                  </a:cubicBezTo>
                  <a:cubicBezTo>
                    <a:pt x="0" y="53"/>
                    <a:pt x="0" y="53"/>
                    <a:pt x="0" y="53"/>
                  </a:cubicBezTo>
                  <a:cubicBezTo>
                    <a:pt x="0" y="75"/>
                    <a:pt x="9" y="86"/>
                    <a:pt x="25" y="86"/>
                  </a:cubicBezTo>
                  <a:cubicBezTo>
                    <a:pt x="35" y="86"/>
                    <a:pt x="40" y="82"/>
                    <a:pt x="44" y="75"/>
                  </a:cubicBezTo>
                  <a:cubicBezTo>
                    <a:pt x="44" y="75"/>
                    <a:pt x="44" y="75"/>
                    <a:pt x="44" y="75"/>
                  </a:cubicBezTo>
                  <a:cubicBezTo>
                    <a:pt x="44" y="104"/>
                    <a:pt x="44" y="104"/>
                    <a:pt x="44" y="104"/>
                  </a:cubicBezTo>
                  <a:cubicBezTo>
                    <a:pt x="44" y="112"/>
                    <a:pt x="41" y="118"/>
                    <a:pt x="33" y="118"/>
                  </a:cubicBezTo>
                  <a:cubicBezTo>
                    <a:pt x="24" y="118"/>
                    <a:pt x="21" y="113"/>
                    <a:pt x="21" y="105"/>
                  </a:cubicBezTo>
                  <a:cubicBezTo>
                    <a:pt x="21" y="96"/>
                    <a:pt x="21" y="96"/>
                    <a:pt x="21" y="96"/>
                  </a:cubicBezTo>
                  <a:cubicBezTo>
                    <a:pt x="1" y="96"/>
                    <a:pt x="1" y="96"/>
                    <a:pt x="1" y="96"/>
                  </a:cubicBezTo>
                  <a:cubicBezTo>
                    <a:pt x="1" y="103"/>
                    <a:pt x="1" y="103"/>
                    <a:pt x="1" y="103"/>
                  </a:cubicBezTo>
                  <a:cubicBezTo>
                    <a:pt x="1" y="123"/>
                    <a:pt x="8" y="137"/>
                    <a:pt x="33" y="137"/>
                  </a:cubicBezTo>
                  <a:cubicBezTo>
                    <a:pt x="57" y="137"/>
                    <a:pt x="66" y="122"/>
                    <a:pt x="66" y="101"/>
                  </a:cubicBezTo>
                  <a:lnTo>
                    <a:pt x="66" y="35"/>
                  </a:lnTo>
                  <a:close/>
                  <a:moveTo>
                    <a:pt x="44" y="56"/>
                  </a:moveTo>
                  <a:cubicBezTo>
                    <a:pt x="43" y="64"/>
                    <a:pt x="40" y="68"/>
                    <a:pt x="33" y="68"/>
                  </a:cubicBezTo>
                  <a:cubicBezTo>
                    <a:pt x="25" y="68"/>
                    <a:pt x="22" y="64"/>
                    <a:pt x="22" y="55"/>
                  </a:cubicBezTo>
                  <a:cubicBezTo>
                    <a:pt x="22" y="31"/>
                    <a:pt x="22" y="31"/>
                    <a:pt x="22" y="31"/>
                  </a:cubicBezTo>
                  <a:cubicBezTo>
                    <a:pt x="22" y="23"/>
                    <a:pt x="26" y="18"/>
                    <a:pt x="33" y="18"/>
                  </a:cubicBezTo>
                  <a:cubicBezTo>
                    <a:pt x="41" y="18"/>
                    <a:pt x="44" y="23"/>
                    <a:pt x="44" y="31"/>
                  </a:cubicBezTo>
                  <a:lnTo>
                    <a:pt x="44"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4" name="Freeform 787"/>
            <p:cNvSpPr>
              <a:spLocks noEditPoints="1"/>
            </p:cNvSpPr>
            <p:nvPr/>
          </p:nvSpPr>
          <p:spPr bwMode="auto">
            <a:xfrm>
              <a:off x="887172" y="2347203"/>
              <a:ext cx="35434" cy="61203"/>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4 w 22"/>
                <a:gd name="T11" fmla="*/ 31 h 38"/>
                <a:gd name="T12" fmla="*/ 7 w 22"/>
                <a:gd name="T13" fmla="*/ 31 h 38"/>
                <a:gd name="T14" fmla="*/ 6 w 22"/>
                <a:gd name="T15" fmla="*/ 38 h 38"/>
                <a:gd name="T16" fmla="*/ 0 w 22"/>
                <a:gd name="T17" fmla="*/ 38 h 38"/>
                <a:gd name="T18" fmla="*/ 8 w 22"/>
                <a:gd name="T19" fmla="*/ 26 h 38"/>
                <a:gd name="T20" fmla="*/ 13 w 22"/>
                <a:gd name="T21" fmla="*/ 26 h 38"/>
                <a:gd name="T22" fmla="*/ 10 w 22"/>
                <a:gd name="T23" fmla="*/ 11 h 38"/>
                <a:gd name="T24" fmla="*/ 10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4" y="31"/>
                  </a:lnTo>
                  <a:lnTo>
                    <a:pt x="7" y="31"/>
                  </a:lnTo>
                  <a:lnTo>
                    <a:pt x="6" y="38"/>
                  </a:lnTo>
                  <a:lnTo>
                    <a:pt x="0" y="38"/>
                  </a:lnTo>
                  <a:close/>
                  <a:moveTo>
                    <a:pt x="8" y="26"/>
                  </a:moveTo>
                  <a:lnTo>
                    <a:pt x="13" y="26"/>
                  </a:lnTo>
                  <a:lnTo>
                    <a:pt x="10" y="11"/>
                  </a:lnTo>
                  <a:lnTo>
                    <a:pt x="10"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5" name="Freeform 788"/>
            <p:cNvSpPr>
              <a:spLocks/>
            </p:cNvSpPr>
            <p:nvPr/>
          </p:nvSpPr>
          <p:spPr bwMode="auto">
            <a:xfrm>
              <a:off x="925827" y="2347203"/>
              <a:ext cx="24159" cy="61203"/>
            </a:xfrm>
            <a:custGeom>
              <a:avLst/>
              <a:gdLst>
                <a:gd name="T0" fmla="*/ 0 w 15"/>
                <a:gd name="T1" fmla="*/ 0 h 38"/>
                <a:gd name="T2" fmla="*/ 15 w 15"/>
                <a:gd name="T3" fmla="*/ 0 h 38"/>
                <a:gd name="T4" fmla="*/ 15 w 15"/>
                <a:gd name="T5" fmla="*/ 6 h 38"/>
                <a:gd name="T6" fmla="*/ 7 w 15"/>
                <a:gd name="T7" fmla="*/ 6 h 38"/>
                <a:gd name="T8" fmla="*/ 7 w 15"/>
                <a:gd name="T9" fmla="*/ 17 h 38"/>
                <a:gd name="T10" fmla="*/ 13 w 15"/>
                <a:gd name="T11" fmla="*/ 17 h 38"/>
                <a:gd name="T12" fmla="*/ 13 w 15"/>
                <a:gd name="T13" fmla="*/ 21 h 38"/>
                <a:gd name="T14" fmla="*/ 7 w 15"/>
                <a:gd name="T15" fmla="*/ 21 h 38"/>
                <a:gd name="T16" fmla="*/ 7 w 15"/>
                <a:gd name="T17" fmla="*/ 38 h 38"/>
                <a:gd name="T18" fmla="*/ 0 w 15"/>
                <a:gd name="T19" fmla="*/ 38 h 38"/>
                <a:gd name="T20" fmla="*/ 0 w 1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8">
                  <a:moveTo>
                    <a:pt x="0" y="0"/>
                  </a:moveTo>
                  <a:lnTo>
                    <a:pt x="15" y="0"/>
                  </a:lnTo>
                  <a:lnTo>
                    <a:pt x="15" y="6"/>
                  </a:lnTo>
                  <a:lnTo>
                    <a:pt x="7" y="6"/>
                  </a:lnTo>
                  <a:lnTo>
                    <a:pt x="7" y="17"/>
                  </a:lnTo>
                  <a:lnTo>
                    <a:pt x="13" y="17"/>
                  </a:lnTo>
                  <a:lnTo>
                    <a:pt x="13" y="21"/>
                  </a:lnTo>
                  <a:lnTo>
                    <a:pt x="7" y="21"/>
                  </a:lnTo>
                  <a:lnTo>
                    <a:pt x="7"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6" name="Freeform 789"/>
            <p:cNvSpPr>
              <a:spLocks/>
            </p:cNvSpPr>
            <p:nvPr/>
          </p:nvSpPr>
          <p:spPr bwMode="auto">
            <a:xfrm>
              <a:off x="954818" y="2347203"/>
              <a:ext cx="24159" cy="61203"/>
            </a:xfrm>
            <a:custGeom>
              <a:avLst/>
              <a:gdLst>
                <a:gd name="T0" fmla="*/ 0 w 15"/>
                <a:gd name="T1" fmla="*/ 0 h 38"/>
                <a:gd name="T2" fmla="*/ 15 w 15"/>
                <a:gd name="T3" fmla="*/ 0 h 38"/>
                <a:gd name="T4" fmla="*/ 15 w 15"/>
                <a:gd name="T5" fmla="*/ 6 h 38"/>
                <a:gd name="T6" fmla="*/ 6 w 15"/>
                <a:gd name="T7" fmla="*/ 6 h 38"/>
                <a:gd name="T8" fmla="*/ 6 w 15"/>
                <a:gd name="T9" fmla="*/ 17 h 38"/>
                <a:gd name="T10" fmla="*/ 12 w 15"/>
                <a:gd name="T11" fmla="*/ 17 h 38"/>
                <a:gd name="T12" fmla="*/ 12 w 15"/>
                <a:gd name="T13" fmla="*/ 21 h 38"/>
                <a:gd name="T14" fmla="*/ 6 w 15"/>
                <a:gd name="T15" fmla="*/ 21 h 38"/>
                <a:gd name="T16" fmla="*/ 6 w 15"/>
                <a:gd name="T17" fmla="*/ 38 h 38"/>
                <a:gd name="T18" fmla="*/ 0 w 15"/>
                <a:gd name="T19" fmla="*/ 38 h 38"/>
                <a:gd name="T20" fmla="*/ 0 w 1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8">
                  <a:moveTo>
                    <a:pt x="0" y="0"/>
                  </a:moveTo>
                  <a:lnTo>
                    <a:pt x="15" y="0"/>
                  </a:lnTo>
                  <a:lnTo>
                    <a:pt x="15" y="6"/>
                  </a:lnTo>
                  <a:lnTo>
                    <a:pt x="6" y="6"/>
                  </a:lnTo>
                  <a:lnTo>
                    <a:pt x="6" y="17"/>
                  </a:lnTo>
                  <a:lnTo>
                    <a:pt x="12" y="17"/>
                  </a:lnTo>
                  <a:lnTo>
                    <a:pt x="12" y="21"/>
                  </a:lnTo>
                  <a:lnTo>
                    <a:pt x="6" y="21"/>
                  </a:lnTo>
                  <a:lnTo>
                    <a:pt x="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7" name="Freeform 790"/>
            <p:cNvSpPr>
              <a:spLocks noEditPoints="1"/>
            </p:cNvSpPr>
            <p:nvPr/>
          </p:nvSpPr>
          <p:spPr bwMode="auto">
            <a:xfrm>
              <a:off x="982199" y="2347203"/>
              <a:ext cx="32212" cy="62814"/>
            </a:xfrm>
            <a:custGeom>
              <a:avLst/>
              <a:gdLst>
                <a:gd name="T0" fmla="*/ 0 w 29"/>
                <a:gd name="T1" fmla="*/ 42 h 58"/>
                <a:gd name="T2" fmla="*/ 0 w 29"/>
                <a:gd name="T3" fmla="*/ 15 h 58"/>
                <a:gd name="T4" fmla="*/ 14 w 29"/>
                <a:gd name="T5" fmla="*/ 0 h 58"/>
                <a:gd name="T6" fmla="*/ 29 w 29"/>
                <a:gd name="T7" fmla="*/ 15 h 58"/>
                <a:gd name="T8" fmla="*/ 29 w 29"/>
                <a:gd name="T9" fmla="*/ 42 h 58"/>
                <a:gd name="T10" fmla="*/ 14 w 29"/>
                <a:gd name="T11" fmla="*/ 58 h 58"/>
                <a:gd name="T12" fmla="*/ 0 w 29"/>
                <a:gd name="T13" fmla="*/ 42 h 58"/>
                <a:gd name="T14" fmla="*/ 19 w 29"/>
                <a:gd name="T15" fmla="*/ 44 h 58"/>
                <a:gd name="T16" fmla="*/ 19 w 29"/>
                <a:gd name="T17" fmla="*/ 14 h 58"/>
                <a:gd name="T18" fmla="*/ 14 w 29"/>
                <a:gd name="T19" fmla="*/ 8 h 58"/>
                <a:gd name="T20" fmla="*/ 9 w 29"/>
                <a:gd name="T21" fmla="*/ 14 h 58"/>
                <a:gd name="T22" fmla="*/ 9 w 29"/>
                <a:gd name="T23" fmla="*/ 44 h 58"/>
                <a:gd name="T24" fmla="*/ 14 w 29"/>
                <a:gd name="T25" fmla="*/ 50 h 58"/>
                <a:gd name="T26" fmla="*/ 19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7"/>
                    <a:pt x="4" y="0"/>
                    <a:pt x="14" y="0"/>
                  </a:cubicBezTo>
                  <a:cubicBezTo>
                    <a:pt x="24" y="0"/>
                    <a:pt x="29" y="7"/>
                    <a:pt x="29" y="15"/>
                  </a:cubicBezTo>
                  <a:cubicBezTo>
                    <a:pt x="29" y="42"/>
                    <a:pt x="29" y="42"/>
                    <a:pt x="29" y="42"/>
                  </a:cubicBezTo>
                  <a:cubicBezTo>
                    <a:pt x="29" y="51"/>
                    <a:pt x="24" y="58"/>
                    <a:pt x="14" y="58"/>
                  </a:cubicBezTo>
                  <a:cubicBezTo>
                    <a:pt x="4" y="58"/>
                    <a:pt x="0" y="51"/>
                    <a:pt x="0" y="42"/>
                  </a:cubicBezTo>
                  <a:moveTo>
                    <a:pt x="19" y="44"/>
                  </a:moveTo>
                  <a:cubicBezTo>
                    <a:pt x="19" y="14"/>
                    <a:pt x="19" y="14"/>
                    <a:pt x="19" y="14"/>
                  </a:cubicBezTo>
                  <a:cubicBezTo>
                    <a:pt x="19" y="10"/>
                    <a:pt x="18" y="8"/>
                    <a:pt x="14" y="8"/>
                  </a:cubicBezTo>
                  <a:cubicBezTo>
                    <a:pt x="11" y="8"/>
                    <a:pt x="9" y="10"/>
                    <a:pt x="9" y="14"/>
                  </a:cubicBezTo>
                  <a:cubicBezTo>
                    <a:pt x="9" y="44"/>
                    <a:pt x="9" y="44"/>
                    <a:pt x="9" y="44"/>
                  </a:cubicBezTo>
                  <a:cubicBezTo>
                    <a:pt x="9" y="47"/>
                    <a:pt x="11" y="50"/>
                    <a:pt x="14"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8" name="Freeform 791"/>
            <p:cNvSpPr>
              <a:spLocks noEditPoints="1"/>
            </p:cNvSpPr>
            <p:nvPr/>
          </p:nvSpPr>
          <p:spPr bwMode="auto">
            <a:xfrm>
              <a:off x="1019243" y="2347203"/>
              <a:ext cx="30602" cy="61203"/>
            </a:xfrm>
            <a:custGeom>
              <a:avLst/>
              <a:gdLst>
                <a:gd name="T0" fmla="*/ 9 w 28"/>
                <a:gd name="T1" fmla="*/ 30 h 56"/>
                <a:gd name="T2" fmla="*/ 9 w 28"/>
                <a:gd name="T3" fmla="*/ 56 h 56"/>
                <a:gd name="T4" fmla="*/ 0 w 28"/>
                <a:gd name="T5" fmla="*/ 56 h 56"/>
                <a:gd name="T6" fmla="*/ 0 w 28"/>
                <a:gd name="T7" fmla="*/ 0 h 56"/>
                <a:gd name="T8" fmla="*/ 14 w 28"/>
                <a:gd name="T9" fmla="*/ 0 h 56"/>
                <a:gd name="T10" fmla="*/ 27 w 28"/>
                <a:gd name="T11" fmla="*/ 12 h 56"/>
                <a:gd name="T12" fmla="*/ 27 w 28"/>
                <a:gd name="T13" fmla="*/ 20 h 56"/>
                <a:gd name="T14" fmla="*/ 19 w 28"/>
                <a:gd name="T15" fmla="*/ 30 h 56"/>
                <a:gd name="T16" fmla="*/ 28 w 28"/>
                <a:gd name="T17" fmla="*/ 56 h 56"/>
                <a:gd name="T18" fmla="*/ 18 w 28"/>
                <a:gd name="T19" fmla="*/ 56 h 56"/>
                <a:gd name="T20" fmla="*/ 9 w 28"/>
                <a:gd name="T21" fmla="*/ 30 h 56"/>
                <a:gd name="T22" fmla="*/ 9 w 28"/>
                <a:gd name="T23" fmla="*/ 8 h 56"/>
                <a:gd name="T24" fmla="*/ 9 w 28"/>
                <a:gd name="T25" fmla="*/ 25 h 56"/>
                <a:gd name="T26" fmla="*/ 13 w 28"/>
                <a:gd name="T27" fmla="*/ 25 h 56"/>
                <a:gd name="T28" fmla="*/ 17 w 28"/>
                <a:gd name="T29" fmla="*/ 20 h 56"/>
                <a:gd name="T30" fmla="*/ 17 w 28"/>
                <a:gd name="T31" fmla="*/ 12 h 56"/>
                <a:gd name="T32" fmla="*/ 13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4" y="0"/>
                    <a:pt x="14" y="0"/>
                    <a:pt x="14" y="0"/>
                  </a:cubicBezTo>
                  <a:cubicBezTo>
                    <a:pt x="23" y="0"/>
                    <a:pt x="27" y="5"/>
                    <a:pt x="27" y="12"/>
                  </a:cubicBezTo>
                  <a:cubicBezTo>
                    <a:pt x="27" y="20"/>
                    <a:pt x="27" y="20"/>
                    <a:pt x="27" y="20"/>
                  </a:cubicBezTo>
                  <a:cubicBezTo>
                    <a:pt x="27" y="26"/>
                    <a:pt x="25" y="29"/>
                    <a:pt x="19" y="30"/>
                  </a:cubicBezTo>
                  <a:cubicBezTo>
                    <a:pt x="28" y="56"/>
                    <a:pt x="28" y="56"/>
                    <a:pt x="28" y="56"/>
                  </a:cubicBezTo>
                  <a:cubicBezTo>
                    <a:pt x="18" y="56"/>
                    <a:pt x="18" y="56"/>
                    <a:pt x="18" y="56"/>
                  </a:cubicBezTo>
                  <a:lnTo>
                    <a:pt x="9" y="30"/>
                  </a:lnTo>
                  <a:close/>
                  <a:moveTo>
                    <a:pt x="9" y="8"/>
                  </a:moveTo>
                  <a:cubicBezTo>
                    <a:pt x="9" y="25"/>
                    <a:pt x="9" y="25"/>
                    <a:pt x="9" y="25"/>
                  </a:cubicBezTo>
                  <a:cubicBezTo>
                    <a:pt x="13" y="25"/>
                    <a:pt x="13" y="25"/>
                    <a:pt x="13" y="25"/>
                  </a:cubicBezTo>
                  <a:cubicBezTo>
                    <a:pt x="16" y="25"/>
                    <a:pt x="17" y="23"/>
                    <a:pt x="17" y="20"/>
                  </a:cubicBezTo>
                  <a:cubicBezTo>
                    <a:pt x="17" y="12"/>
                    <a:pt x="17" y="12"/>
                    <a:pt x="17" y="12"/>
                  </a:cubicBezTo>
                  <a:cubicBezTo>
                    <a:pt x="17" y="9"/>
                    <a:pt x="16" y="8"/>
                    <a:pt x="13"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9" name="Freeform 792"/>
            <p:cNvSpPr>
              <a:spLocks noEditPoints="1"/>
            </p:cNvSpPr>
            <p:nvPr/>
          </p:nvSpPr>
          <p:spPr bwMode="auto">
            <a:xfrm>
              <a:off x="1054676" y="2347203"/>
              <a:ext cx="28991" cy="61203"/>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9 w 28"/>
                <a:gd name="T17" fmla="*/ 43 h 56"/>
                <a:gd name="T18" fmla="*/ 19 w 28"/>
                <a:gd name="T19" fmla="*/ 13 h 56"/>
                <a:gd name="T20" fmla="*/ 13 w 28"/>
                <a:gd name="T21" fmla="*/ 8 h 56"/>
                <a:gd name="T22" fmla="*/ 9 w 28"/>
                <a:gd name="T23" fmla="*/ 8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9" y="46"/>
                    <a:pt x="19" y="43"/>
                  </a:cubicBezTo>
                  <a:cubicBezTo>
                    <a:pt x="19" y="13"/>
                    <a:pt x="19" y="13"/>
                    <a:pt x="19" y="13"/>
                  </a:cubicBezTo>
                  <a:cubicBezTo>
                    <a:pt x="19" y="10"/>
                    <a:pt x="17" y="8"/>
                    <a:pt x="13" y="8"/>
                  </a:cubicBezTo>
                  <a:cubicBezTo>
                    <a:pt x="9" y="8"/>
                    <a:pt x="9" y="8"/>
                    <a:pt x="9" y="8"/>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0" name="Freeform 793"/>
            <p:cNvSpPr>
              <a:spLocks noEditPoints="1"/>
            </p:cNvSpPr>
            <p:nvPr/>
          </p:nvSpPr>
          <p:spPr bwMode="auto">
            <a:xfrm>
              <a:off x="1086889" y="2347203"/>
              <a:ext cx="35434" cy="61203"/>
            </a:xfrm>
            <a:custGeom>
              <a:avLst/>
              <a:gdLst>
                <a:gd name="T0" fmla="*/ 0 w 22"/>
                <a:gd name="T1" fmla="*/ 38 h 38"/>
                <a:gd name="T2" fmla="*/ 7 w 22"/>
                <a:gd name="T3" fmla="*/ 0 h 38"/>
                <a:gd name="T4" fmla="*/ 15 w 22"/>
                <a:gd name="T5" fmla="*/ 0 h 38"/>
                <a:gd name="T6" fmla="*/ 22 w 22"/>
                <a:gd name="T7" fmla="*/ 38 h 38"/>
                <a:gd name="T8" fmla="*/ 15 w 22"/>
                <a:gd name="T9" fmla="*/ 38 h 38"/>
                <a:gd name="T10" fmla="*/ 14 w 22"/>
                <a:gd name="T11" fmla="*/ 31 h 38"/>
                <a:gd name="T12" fmla="*/ 7 w 22"/>
                <a:gd name="T13" fmla="*/ 31 h 38"/>
                <a:gd name="T14" fmla="*/ 7 w 22"/>
                <a:gd name="T15" fmla="*/ 38 h 38"/>
                <a:gd name="T16" fmla="*/ 0 w 22"/>
                <a:gd name="T17" fmla="*/ 38 h 38"/>
                <a:gd name="T18" fmla="*/ 8 w 22"/>
                <a:gd name="T19" fmla="*/ 26 h 38"/>
                <a:gd name="T20" fmla="*/ 13 w 22"/>
                <a:gd name="T21" fmla="*/ 26 h 38"/>
                <a:gd name="T22" fmla="*/ 11 w 22"/>
                <a:gd name="T23" fmla="*/ 11 h 38"/>
                <a:gd name="T24" fmla="*/ 11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5" y="0"/>
                  </a:lnTo>
                  <a:lnTo>
                    <a:pt x="22" y="38"/>
                  </a:lnTo>
                  <a:lnTo>
                    <a:pt x="15" y="38"/>
                  </a:lnTo>
                  <a:lnTo>
                    <a:pt x="14" y="31"/>
                  </a:lnTo>
                  <a:lnTo>
                    <a:pt x="7" y="31"/>
                  </a:lnTo>
                  <a:lnTo>
                    <a:pt x="7"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1" name="Freeform 794"/>
            <p:cNvSpPr>
              <a:spLocks noEditPoints="1"/>
            </p:cNvSpPr>
            <p:nvPr/>
          </p:nvSpPr>
          <p:spPr bwMode="auto">
            <a:xfrm>
              <a:off x="1127154" y="2347203"/>
              <a:ext cx="28991" cy="61203"/>
            </a:xfrm>
            <a:custGeom>
              <a:avLst/>
              <a:gdLst>
                <a:gd name="T0" fmla="*/ 0 w 27"/>
                <a:gd name="T1" fmla="*/ 0 h 56"/>
                <a:gd name="T2" fmla="*/ 13 w 27"/>
                <a:gd name="T3" fmla="*/ 0 h 56"/>
                <a:gd name="T4" fmla="*/ 26 w 27"/>
                <a:gd name="T5" fmla="*/ 12 h 56"/>
                <a:gd name="T6" fmla="*/ 26 w 27"/>
                <a:gd name="T7" fmla="*/ 18 h 56"/>
                <a:gd name="T8" fmla="*/ 20 w 27"/>
                <a:gd name="T9" fmla="*/ 27 h 56"/>
                <a:gd name="T10" fmla="*/ 27 w 27"/>
                <a:gd name="T11" fmla="*/ 36 h 56"/>
                <a:gd name="T12" fmla="*/ 27 w 27"/>
                <a:gd name="T13" fmla="*/ 44 h 56"/>
                <a:gd name="T14" fmla="*/ 14 w 27"/>
                <a:gd name="T15" fmla="*/ 56 h 56"/>
                <a:gd name="T16" fmla="*/ 0 w 27"/>
                <a:gd name="T17" fmla="*/ 56 h 56"/>
                <a:gd name="T18" fmla="*/ 0 w 27"/>
                <a:gd name="T19" fmla="*/ 0 h 56"/>
                <a:gd name="T20" fmla="*/ 9 w 27"/>
                <a:gd name="T21" fmla="*/ 23 h 56"/>
                <a:gd name="T22" fmla="*/ 12 w 27"/>
                <a:gd name="T23" fmla="*/ 23 h 56"/>
                <a:gd name="T24" fmla="*/ 17 w 27"/>
                <a:gd name="T25" fmla="*/ 19 h 56"/>
                <a:gd name="T26" fmla="*/ 17 w 27"/>
                <a:gd name="T27" fmla="*/ 12 h 56"/>
                <a:gd name="T28" fmla="*/ 12 w 27"/>
                <a:gd name="T29" fmla="*/ 8 h 56"/>
                <a:gd name="T30" fmla="*/ 9 w 27"/>
                <a:gd name="T31" fmla="*/ 8 h 56"/>
                <a:gd name="T32" fmla="*/ 9 w 27"/>
                <a:gd name="T33" fmla="*/ 23 h 56"/>
                <a:gd name="T34" fmla="*/ 9 w 27"/>
                <a:gd name="T35" fmla="*/ 31 h 56"/>
                <a:gd name="T36" fmla="*/ 9 w 27"/>
                <a:gd name="T37" fmla="*/ 48 h 56"/>
                <a:gd name="T38" fmla="*/ 13 w 27"/>
                <a:gd name="T39" fmla="*/ 48 h 56"/>
                <a:gd name="T40" fmla="*/ 18 w 27"/>
                <a:gd name="T41" fmla="*/ 44 h 56"/>
                <a:gd name="T42" fmla="*/ 18 w 27"/>
                <a:gd name="T43" fmla="*/ 35 h 56"/>
                <a:gd name="T44" fmla="*/ 13 w 27"/>
                <a:gd name="T45" fmla="*/ 31 h 56"/>
                <a:gd name="T46" fmla="*/ 9 w 27"/>
                <a:gd name="T4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56">
                  <a:moveTo>
                    <a:pt x="0" y="0"/>
                  </a:moveTo>
                  <a:cubicBezTo>
                    <a:pt x="13" y="0"/>
                    <a:pt x="13" y="0"/>
                    <a:pt x="13" y="0"/>
                  </a:cubicBezTo>
                  <a:cubicBezTo>
                    <a:pt x="23" y="0"/>
                    <a:pt x="26" y="4"/>
                    <a:pt x="26" y="12"/>
                  </a:cubicBezTo>
                  <a:cubicBezTo>
                    <a:pt x="26" y="18"/>
                    <a:pt x="26" y="18"/>
                    <a:pt x="26" y="18"/>
                  </a:cubicBezTo>
                  <a:cubicBezTo>
                    <a:pt x="26" y="23"/>
                    <a:pt x="24" y="26"/>
                    <a:pt x="20" y="27"/>
                  </a:cubicBezTo>
                  <a:cubicBezTo>
                    <a:pt x="25" y="28"/>
                    <a:pt x="27" y="31"/>
                    <a:pt x="27" y="36"/>
                  </a:cubicBezTo>
                  <a:cubicBezTo>
                    <a:pt x="27" y="44"/>
                    <a:pt x="27" y="44"/>
                    <a:pt x="27" y="44"/>
                  </a:cubicBezTo>
                  <a:cubicBezTo>
                    <a:pt x="27" y="52"/>
                    <a:pt x="24" y="56"/>
                    <a:pt x="14" y="56"/>
                  </a:cubicBezTo>
                  <a:cubicBezTo>
                    <a:pt x="0" y="56"/>
                    <a:pt x="0" y="56"/>
                    <a:pt x="0" y="56"/>
                  </a:cubicBezTo>
                  <a:lnTo>
                    <a:pt x="0" y="0"/>
                  </a:lnTo>
                  <a:close/>
                  <a:moveTo>
                    <a:pt x="9" y="23"/>
                  </a:moveTo>
                  <a:cubicBezTo>
                    <a:pt x="12" y="23"/>
                    <a:pt x="12" y="23"/>
                    <a:pt x="12" y="23"/>
                  </a:cubicBezTo>
                  <a:cubicBezTo>
                    <a:pt x="15" y="23"/>
                    <a:pt x="17" y="22"/>
                    <a:pt x="17" y="19"/>
                  </a:cubicBezTo>
                  <a:cubicBezTo>
                    <a:pt x="17" y="12"/>
                    <a:pt x="17" y="12"/>
                    <a:pt x="17" y="12"/>
                  </a:cubicBezTo>
                  <a:cubicBezTo>
                    <a:pt x="17" y="9"/>
                    <a:pt x="15" y="8"/>
                    <a:pt x="12" y="8"/>
                  </a:cubicBezTo>
                  <a:cubicBezTo>
                    <a:pt x="9" y="8"/>
                    <a:pt x="9" y="8"/>
                    <a:pt x="9" y="8"/>
                  </a:cubicBezTo>
                  <a:lnTo>
                    <a:pt x="9" y="23"/>
                  </a:lnTo>
                  <a:close/>
                  <a:moveTo>
                    <a:pt x="9" y="31"/>
                  </a:moveTo>
                  <a:cubicBezTo>
                    <a:pt x="9" y="48"/>
                    <a:pt x="9" y="48"/>
                    <a:pt x="9" y="48"/>
                  </a:cubicBezTo>
                  <a:cubicBezTo>
                    <a:pt x="13" y="48"/>
                    <a:pt x="13" y="48"/>
                    <a:pt x="13" y="48"/>
                  </a:cubicBezTo>
                  <a:cubicBezTo>
                    <a:pt x="16" y="48"/>
                    <a:pt x="18" y="47"/>
                    <a:pt x="18" y="44"/>
                  </a:cubicBezTo>
                  <a:cubicBezTo>
                    <a:pt x="18" y="35"/>
                    <a:pt x="18" y="35"/>
                    <a:pt x="18" y="35"/>
                  </a:cubicBezTo>
                  <a:cubicBezTo>
                    <a:pt x="18" y="32"/>
                    <a:pt x="16" y="31"/>
                    <a:pt x="13" y="31"/>
                  </a:cubicBezTo>
                  <a:lnTo>
                    <a:pt x="9"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2" name="Freeform 795"/>
            <p:cNvSpPr>
              <a:spLocks/>
            </p:cNvSpPr>
            <p:nvPr/>
          </p:nvSpPr>
          <p:spPr bwMode="auto">
            <a:xfrm>
              <a:off x="1160977" y="2347203"/>
              <a:ext cx="24159" cy="61203"/>
            </a:xfrm>
            <a:custGeom>
              <a:avLst/>
              <a:gdLst>
                <a:gd name="T0" fmla="*/ 0 w 15"/>
                <a:gd name="T1" fmla="*/ 0 h 38"/>
                <a:gd name="T2" fmla="*/ 6 w 15"/>
                <a:gd name="T3" fmla="*/ 0 h 38"/>
                <a:gd name="T4" fmla="*/ 6 w 15"/>
                <a:gd name="T5" fmla="*/ 33 h 38"/>
                <a:gd name="T6" fmla="*/ 15 w 15"/>
                <a:gd name="T7" fmla="*/ 33 h 38"/>
                <a:gd name="T8" fmla="*/ 15 w 15"/>
                <a:gd name="T9" fmla="*/ 38 h 38"/>
                <a:gd name="T10" fmla="*/ 0 w 15"/>
                <a:gd name="T11" fmla="*/ 38 h 38"/>
                <a:gd name="T12" fmla="*/ 0 w 1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0" y="0"/>
                  </a:moveTo>
                  <a:lnTo>
                    <a:pt x="6" y="0"/>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3" name="Freeform 796"/>
            <p:cNvSpPr>
              <a:spLocks/>
            </p:cNvSpPr>
            <p:nvPr/>
          </p:nvSpPr>
          <p:spPr bwMode="auto">
            <a:xfrm>
              <a:off x="1188357" y="2347203"/>
              <a:ext cx="24159" cy="61203"/>
            </a:xfrm>
            <a:custGeom>
              <a:avLst/>
              <a:gdLst>
                <a:gd name="T0" fmla="*/ 0 w 15"/>
                <a:gd name="T1" fmla="*/ 0 h 38"/>
                <a:gd name="T2" fmla="*/ 15 w 15"/>
                <a:gd name="T3" fmla="*/ 0 h 38"/>
                <a:gd name="T4" fmla="*/ 15 w 15"/>
                <a:gd name="T5" fmla="*/ 6 h 38"/>
                <a:gd name="T6" fmla="*/ 6 w 15"/>
                <a:gd name="T7" fmla="*/ 6 h 38"/>
                <a:gd name="T8" fmla="*/ 6 w 15"/>
                <a:gd name="T9" fmla="*/ 17 h 38"/>
                <a:gd name="T10" fmla="*/ 13 w 15"/>
                <a:gd name="T11" fmla="*/ 17 h 38"/>
                <a:gd name="T12" fmla="*/ 13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6" y="6"/>
                  </a:lnTo>
                  <a:lnTo>
                    <a:pt x="6" y="17"/>
                  </a:lnTo>
                  <a:lnTo>
                    <a:pt x="13" y="17"/>
                  </a:lnTo>
                  <a:lnTo>
                    <a:pt x="13"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4" name="Freeform 797"/>
            <p:cNvSpPr>
              <a:spLocks noEditPoints="1"/>
            </p:cNvSpPr>
            <p:nvPr/>
          </p:nvSpPr>
          <p:spPr bwMode="auto">
            <a:xfrm>
              <a:off x="1227012" y="2347203"/>
              <a:ext cx="35434" cy="61203"/>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3 w 22"/>
                <a:gd name="T11" fmla="*/ 31 h 38"/>
                <a:gd name="T12" fmla="*/ 7 w 22"/>
                <a:gd name="T13" fmla="*/ 31 h 38"/>
                <a:gd name="T14" fmla="*/ 6 w 22"/>
                <a:gd name="T15" fmla="*/ 38 h 38"/>
                <a:gd name="T16" fmla="*/ 0 w 22"/>
                <a:gd name="T17" fmla="*/ 38 h 38"/>
                <a:gd name="T18" fmla="*/ 7 w 22"/>
                <a:gd name="T19" fmla="*/ 26 h 38"/>
                <a:gd name="T20" fmla="*/ 13 w 22"/>
                <a:gd name="T21" fmla="*/ 26 h 38"/>
                <a:gd name="T22" fmla="*/ 10 w 22"/>
                <a:gd name="T23" fmla="*/ 11 h 38"/>
                <a:gd name="T24" fmla="*/ 10 w 22"/>
                <a:gd name="T25" fmla="*/ 11 h 38"/>
                <a:gd name="T26" fmla="*/ 7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3" y="31"/>
                  </a:lnTo>
                  <a:lnTo>
                    <a:pt x="7" y="31"/>
                  </a:lnTo>
                  <a:lnTo>
                    <a:pt x="6" y="38"/>
                  </a:lnTo>
                  <a:lnTo>
                    <a:pt x="0" y="38"/>
                  </a:lnTo>
                  <a:close/>
                  <a:moveTo>
                    <a:pt x="7" y="26"/>
                  </a:moveTo>
                  <a:lnTo>
                    <a:pt x="13" y="26"/>
                  </a:lnTo>
                  <a:lnTo>
                    <a:pt x="10" y="11"/>
                  </a:lnTo>
                  <a:lnTo>
                    <a:pt x="10" y="11"/>
                  </a:lnTo>
                  <a:lnTo>
                    <a:pt x="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5" name="Freeform 798"/>
            <p:cNvSpPr>
              <a:spLocks/>
            </p:cNvSpPr>
            <p:nvPr/>
          </p:nvSpPr>
          <p:spPr bwMode="auto">
            <a:xfrm>
              <a:off x="1265667" y="2347203"/>
              <a:ext cx="28991" cy="61203"/>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3" y="22"/>
                  </a:lnTo>
                  <a:lnTo>
                    <a:pt x="13"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6" name="Freeform 799"/>
            <p:cNvSpPr>
              <a:spLocks noEditPoints="1"/>
            </p:cNvSpPr>
            <p:nvPr/>
          </p:nvSpPr>
          <p:spPr bwMode="auto">
            <a:xfrm>
              <a:off x="1301101" y="2347203"/>
              <a:ext cx="30602" cy="61203"/>
            </a:xfrm>
            <a:custGeom>
              <a:avLst/>
              <a:gdLst>
                <a:gd name="T0" fmla="*/ 28 w 28"/>
                <a:gd name="T1" fmla="*/ 15 h 56"/>
                <a:gd name="T2" fmla="*/ 28 w 28"/>
                <a:gd name="T3" fmla="*/ 41 h 56"/>
                <a:gd name="T4" fmla="*/ 15 w 28"/>
                <a:gd name="T5" fmla="*/ 56 h 56"/>
                <a:gd name="T6" fmla="*/ 0 w 28"/>
                <a:gd name="T7" fmla="*/ 56 h 56"/>
                <a:gd name="T8" fmla="*/ 0 w 28"/>
                <a:gd name="T9" fmla="*/ 0 h 56"/>
                <a:gd name="T10" fmla="*/ 15 w 28"/>
                <a:gd name="T11" fmla="*/ 0 h 56"/>
                <a:gd name="T12" fmla="*/ 28 w 28"/>
                <a:gd name="T13" fmla="*/ 15 h 56"/>
                <a:gd name="T14" fmla="*/ 14 w 28"/>
                <a:gd name="T15" fmla="*/ 48 h 56"/>
                <a:gd name="T16" fmla="*/ 19 w 28"/>
                <a:gd name="T17" fmla="*/ 43 h 56"/>
                <a:gd name="T18" fmla="*/ 19 w 28"/>
                <a:gd name="T19" fmla="*/ 13 h 56"/>
                <a:gd name="T20" fmla="*/ 14 w 28"/>
                <a:gd name="T21" fmla="*/ 8 h 56"/>
                <a:gd name="T22" fmla="*/ 10 w 28"/>
                <a:gd name="T23" fmla="*/ 8 h 56"/>
                <a:gd name="T24" fmla="*/ 10 w 28"/>
                <a:gd name="T25" fmla="*/ 48 h 56"/>
                <a:gd name="T26" fmla="*/ 14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5" y="56"/>
                    <a:pt x="15" y="56"/>
                  </a:cubicBezTo>
                  <a:cubicBezTo>
                    <a:pt x="0" y="56"/>
                    <a:pt x="0" y="56"/>
                    <a:pt x="0" y="56"/>
                  </a:cubicBezTo>
                  <a:cubicBezTo>
                    <a:pt x="0" y="0"/>
                    <a:pt x="0" y="0"/>
                    <a:pt x="0" y="0"/>
                  </a:cubicBezTo>
                  <a:cubicBezTo>
                    <a:pt x="15" y="0"/>
                    <a:pt x="15" y="0"/>
                    <a:pt x="15" y="0"/>
                  </a:cubicBezTo>
                  <a:cubicBezTo>
                    <a:pt x="25" y="0"/>
                    <a:pt x="28" y="6"/>
                    <a:pt x="28" y="15"/>
                  </a:cubicBezTo>
                  <a:moveTo>
                    <a:pt x="14" y="48"/>
                  </a:moveTo>
                  <a:cubicBezTo>
                    <a:pt x="18" y="48"/>
                    <a:pt x="19" y="46"/>
                    <a:pt x="19" y="43"/>
                  </a:cubicBezTo>
                  <a:cubicBezTo>
                    <a:pt x="19" y="13"/>
                    <a:pt x="19" y="13"/>
                    <a:pt x="19" y="13"/>
                  </a:cubicBezTo>
                  <a:cubicBezTo>
                    <a:pt x="19" y="10"/>
                    <a:pt x="18" y="8"/>
                    <a:pt x="14" y="8"/>
                  </a:cubicBezTo>
                  <a:cubicBezTo>
                    <a:pt x="10" y="8"/>
                    <a:pt x="10" y="8"/>
                    <a:pt x="10" y="8"/>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7" name="Freeform 800"/>
            <p:cNvSpPr>
              <a:spLocks/>
            </p:cNvSpPr>
            <p:nvPr/>
          </p:nvSpPr>
          <p:spPr bwMode="auto">
            <a:xfrm>
              <a:off x="888783" y="2432566"/>
              <a:ext cx="28991" cy="62814"/>
            </a:xfrm>
            <a:custGeom>
              <a:avLst/>
              <a:gdLst>
                <a:gd name="T0" fmla="*/ 0 w 27"/>
                <a:gd name="T1" fmla="*/ 42 h 57"/>
                <a:gd name="T2" fmla="*/ 0 w 27"/>
                <a:gd name="T3" fmla="*/ 15 h 57"/>
                <a:gd name="T4" fmla="*/ 14 w 27"/>
                <a:gd name="T5" fmla="*/ 0 h 57"/>
                <a:gd name="T6" fmla="*/ 27 w 27"/>
                <a:gd name="T7" fmla="*/ 14 h 57"/>
                <a:gd name="T8" fmla="*/ 27 w 27"/>
                <a:gd name="T9" fmla="*/ 20 h 57"/>
                <a:gd name="T10" fmla="*/ 19 w 27"/>
                <a:gd name="T11" fmla="*/ 20 h 57"/>
                <a:gd name="T12" fmla="*/ 19 w 27"/>
                <a:gd name="T13" fmla="*/ 13 h 57"/>
                <a:gd name="T14" fmla="*/ 14 w 27"/>
                <a:gd name="T15" fmla="*/ 8 h 57"/>
                <a:gd name="T16" fmla="*/ 9 w 27"/>
                <a:gd name="T17" fmla="*/ 13 h 57"/>
                <a:gd name="T18" fmla="*/ 9 w 27"/>
                <a:gd name="T19" fmla="*/ 44 h 57"/>
                <a:gd name="T20" fmla="*/ 14 w 27"/>
                <a:gd name="T21" fmla="*/ 49 h 57"/>
                <a:gd name="T22" fmla="*/ 19 w 27"/>
                <a:gd name="T23" fmla="*/ 44 h 57"/>
                <a:gd name="T24" fmla="*/ 19 w 27"/>
                <a:gd name="T25" fmla="*/ 34 h 57"/>
                <a:gd name="T26" fmla="*/ 27 w 27"/>
                <a:gd name="T27" fmla="*/ 34 h 57"/>
                <a:gd name="T28" fmla="*/ 27 w 27"/>
                <a:gd name="T29" fmla="*/ 43 h 57"/>
                <a:gd name="T30" fmla="*/ 14 w 27"/>
                <a:gd name="T31" fmla="*/ 57 h 57"/>
                <a:gd name="T32" fmla="*/ 0 w 27"/>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7">
                  <a:moveTo>
                    <a:pt x="0" y="42"/>
                  </a:moveTo>
                  <a:cubicBezTo>
                    <a:pt x="0" y="15"/>
                    <a:pt x="0" y="15"/>
                    <a:pt x="0" y="15"/>
                  </a:cubicBezTo>
                  <a:cubicBezTo>
                    <a:pt x="0" y="6"/>
                    <a:pt x="4" y="0"/>
                    <a:pt x="14" y="0"/>
                  </a:cubicBezTo>
                  <a:cubicBezTo>
                    <a:pt x="24" y="0"/>
                    <a:pt x="27" y="6"/>
                    <a:pt x="27" y="14"/>
                  </a:cubicBezTo>
                  <a:cubicBezTo>
                    <a:pt x="27" y="20"/>
                    <a:pt x="27" y="20"/>
                    <a:pt x="27" y="20"/>
                  </a:cubicBezTo>
                  <a:cubicBezTo>
                    <a:pt x="19" y="20"/>
                    <a:pt x="19" y="20"/>
                    <a:pt x="19" y="20"/>
                  </a:cubicBezTo>
                  <a:cubicBezTo>
                    <a:pt x="19" y="13"/>
                    <a:pt x="19" y="13"/>
                    <a:pt x="19" y="13"/>
                  </a:cubicBezTo>
                  <a:cubicBezTo>
                    <a:pt x="19" y="10"/>
                    <a:pt x="18" y="8"/>
                    <a:pt x="14" y="8"/>
                  </a:cubicBezTo>
                  <a:cubicBezTo>
                    <a:pt x="11" y="8"/>
                    <a:pt x="9" y="10"/>
                    <a:pt x="9" y="13"/>
                  </a:cubicBezTo>
                  <a:cubicBezTo>
                    <a:pt x="9" y="44"/>
                    <a:pt x="9" y="44"/>
                    <a:pt x="9" y="44"/>
                  </a:cubicBezTo>
                  <a:cubicBezTo>
                    <a:pt x="9" y="47"/>
                    <a:pt x="11" y="49"/>
                    <a:pt x="14" y="49"/>
                  </a:cubicBezTo>
                  <a:cubicBezTo>
                    <a:pt x="18" y="49"/>
                    <a:pt x="19" y="47"/>
                    <a:pt x="19" y="44"/>
                  </a:cubicBezTo>
                  <a:cubicBezTo>
                    <a:pt x="19" y="34"/>
                    <a:pt x="19" y="34"/>
                    <a:pt x="19" y="34"/>
                  </a:cubicBezTo>
                  <a:cubicBezTo>
                    <a:pt x="27" y="34"/>
                    <a:pt x="27" y="34"/>
                    <a:pt x="27" y="34"/>
                  </a:cubicBezTo>
                  <a:cubicBezTo>
                    <a:pt x="27" y="43"/>
                    <a:pt x="27" y="43"/>
                    <a:pt x="27" y="43"/>
                  </a:cubicBezTo>
                  <a:cubicBezTo>
                    <a:pt x="27"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8" name="Freeform 801"/>
            <p:cNvSpPr>
              <a:spLocks/>
            </p:cNvSpPr>
            <p:nvPr/>
          </p:nvSpPr>
          <p:spPr bwMode="auto">
            <a:xfrm>
              <a:off x="924216" y="2432566"/>
              <a:ext cx="22549" cy="62814"/>
            </a:xfrm>
            <a:custGeom>
              <a:avLst/>
              <a:gdLst>
                <a:gd name="T0" fmla="*/ 0 w 14"/>
                <a:gd name="T1" fmla="*/ 0 h 39"/>
                <a:gd name="T2" fmla="*/ 6 w 14"/>
                <a:gd name="T3" fmla="*/ 0 h 39"/>
                <a:gd name="T4" fmla="*/ 6 w 14"/>
                <a:gd name="T5" fmla="*/ 33 h 39"/>
                <a:gd name="T6" fmla="*/ 14 w 14"/>
                <a:gd name="T7" fmla="*/ 33 h 39"/>
                <a:gd name="T8" fmla="*/ 14 w 14"/>
                <a:gd name="T9" fmla="*/ 39 h 39"/>
                <a:gd name="T10" fmla="*/ 0 w 14"/>
                <a:gd name="T11" fmla="*/ 39 h 39"/>
                <a:gd name="T12" fmla="*/ 0 w 14"/>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4" h="39">
                  <a:moveTo>
                    <a:pt x="0" y="0"/>
                  </a:moveTo>
                  <a:lnTo>
                    <a:pt x="6" y="0"/>
                  </a:lnTo>
                  <a:lnTo>
                    <a:pt x="6" y="33"/>
                  </a:lnTo>
                  <a:lnTo>
                    <a:pt x="14" y="33"/>
                  </a:lnTo>
                  <a:lnTo>
                    <a:pt x="14"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9" name="Freeform 802"/>
            <p:cNvSpPr>
              <a:spLocks/>
            </p:cNvSpPr>
            <p:nvPr/>
          </p:nvSpPr>
          <p:spPr bwMode="auto">
            <a:xfrm>
              <a:off x="949986" y="2432566"/>
              <a:ext cx="25770" cy="62814"/>
            </a:xfrm>
            <a:custGeom>
              <a:avLst/>
              <a:gdLst>
                <a:gd name="T0" fmla="*/ 0 w 16"/>
                <a:gd name="T1" fmla="*/ 0 h 39"/>
                <a:gd name="T2" fmla="*/ 16 w 16"/>
                <a:gd name="T3" fmla="*/ 0 h 39"/>
                <a:gd name="T4" fmla="*/ 16 w 16"/>
                <a:gd name="T5" fmla="*/ 5 h 39"/>
                <a:gd name="T6" fmla="*/ 7 w 16"/>
                <a:gd name="T7" fmla="*/ 5 h 39"/>
                <a:gd name="T8" fmla="*/ 7 w 16"/>
                <a:gd name="T9" fmla="*/ 16 h 39"/>
                <a:gd name="T10" fmla="*/ 13 w 16"/>
                <a:gd name="T11" fmla="*/ 16 h 39"/>
                <a:gd name="T12" fmla="*/ 13 w 16"/>
                <a:gd name="T13" fmla="*/ 22 h 39"/>
                <a:gd name="T14" fmla="*/ 7 w 16"/>
                <a:gd name="T15" fmla="*/ 22 h 39"/>
                <a:gd name="T16" fmla="*/ 7 w 16"/>
                <a:gd name="T17" fmla="*/ 33 h 39"/>
                <a:gd name="T18" fmla="*/ 16 w 16"/>
                <a:gd name="T19" fmla="*/ 33 h 39"/>
                <a:gd name="T20" fmla="*/ 16 w 16"/>
                <a:gd name="T21" fmla="*/ 39 h 39"/>
                <a:gd name="T22" fmla="*/ 0 w 16"/>
                <a:gd name="T23" fmla="*/ 39 h 39"/>
                <a:gd name="T24" fmla="*/ 0 w 16"/>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9">
                  <a:moveTo>
                    <a:pt x="0" y="0"/>
                  </a:moveTo>
                  <a:lnTo>
                    <a:pt x="16" y="0"/>
                  </a:lnTo>
                  <a:lnTo>
                    <a:pt x="16" y="5"/>
                  </a:lnTo>
                  <a:lnTo>
                    <a:pt x="7" y="5"/>
                  </a:lnTo>
                  <a:lnTo>
                    <a:pt x="7" y="16"/>
                  </a:lnTo>
                  <a:lnTo>
                    <a:pt x="13" y="16"/>
                  </a:lnTo>
                  <a:lnTo>
                    <a:pt x="13" y="22"/>
                  </a:lnTo>
                  <a:lnTo>
                    <a:pt x="7" y="22"/>
                  </a:lnTo>
                  <a:lnTo>
                    <a:pt x="7" y="33"/>
                  </a:lnTo>
                  <a:lnTo>
                    <a:pt x="16" y="33"/>
                  </a:lnTo>
                  <a:lnTo>
                    <a:pt x="16"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0" name="Freeform 803"/>
            <p:cNvSpPr>
              <a:spLocks noEditPoints="1"/>
            </p:cNvSpPr>
            <p:nvPr/>
          </p:nvSpPr>
          <p:spPr bwMode="auto">
            <a:xfrm>
              <a:off x="980588" y="2432566"/>
              <a:ext cx="33823" cy="62814"/>
            </a:xfrm>
            <a:custGeom>
              <a:avLst/>
              <a:gdLst>
                <a:gd name="T0" fmla="*/ 0 w 21"/>
                <a:gd name="T1" fmla="*/ 39 h 39"/>
                <a:gd name="T2" fmla="*/ 6 w 21"/>
                <a:gd name="T3" fmla="*/ 0 h 39"/>
                <a:gd name="T4" fmla="*/ 14 w 21"/>
                <a:gd name="T5" fmla="*/ 0 h 39"/>
                <a:gd name="T6" fmla="*/ 21 w 21"/>
                <a:gd name="T7" fmla="*/ 39 h 39"/>
                <a:gd name="T8" fmla="*/ 14 w 21"/>
                <a:gd name="T9" fmla="*/ 39 h 39"/>
                <a:gd name="T10" fmla="*/ 13 w 21"/>
                <a:gd name="T11" fmla="*/ 31 h 39"/>
                <a:gd name="T12" fmla="*/ 6 w 21"/>
                <a:gd name="T13" fmla="*/ 31 h 39"/>
                <a:gd name="T14" fmla="*/ 5 w 21"/>
                <a:gd name="T15" fmla="*/ 39 h 39"/>
                <a:gd name="T16" fmla="*/ 0 w 21"/>
                <a:gd name="T17" fmla="*/ 39 h 39"/>
                <a:gd name="T18" fmla="*/ 7 w 21"/>
                <a:gd name="T19" fmla="*/ 26 h 39"/>
                <a:gd name="T20" fmla="*/ 12 w 21"/>
                <a:gd name="T21" fmla="*/ 26 h 39"/>
                <a:gd name="T22" fmla="*/ 10 w 21"/>
                <a:gd name="T23" fmla="*/ 11 h 39"/>
                <a:gd name="T24" fmla="*/ 10 w 21"/>
                <a:gd name="T25" fmla="*/ 11 h 39"/>
                <a:gd name="T26" fmla="*/ 7 w 21"/>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9">
                  <a:moveTo>
                    <a:pt x="0" y="39"/>
                  </a:moveTo>
                  <a:lnTo>
                    <a:pt x="6" y="0"/>
                  </a:lnTo>
                  <a:lnTo>
                    <a:pt x="14" y="0"/>
                  </a:lnTo>
                  <a:lnTo>
                    <a:pt x="21" y="39"/>
                  </a:lnTo>
                  <a:lnTo>
                    <a:pt x="14" y="39"/>
                  </a:lnTo>
                  <a:lnTo>
                    <a:pt x="13" y="31"/>
                  </a:lnTo>
                  <a:lnTo>
                    <a:pt x="6" y="31"/>
                  </a:lnTo>
                  <a:lnTo>
                    <a:pt x="5" y="39"/>
                  </a:lnTo>
                  <a:lnTo>
                    <a:pt x="0" y="39"/>
                  </a:lnTo>
                  <a:close/>
                  <a:moveTo>
                    <a:pt x="7" y="26"/>
                  </a:moveTo>
                  <a:lnTo>
                    <a:pt x="12" y="26"/>
                  </a:lnTo>
                  <a:lnTo>
                    <a:pt x="10" y="11"/>
                  </a:lnTo>
                  <a:lnTo>
                    <a:pt x="10" y="11"/>
                  </a:lnTo>
                  <a:lnTo>
                    <a:pt x="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1" name="Freeform 804"/>
            <p:cNvSpPr>
              <a:spLocks/>
            </p:cNvSpPr>
            <p:nvPr/>
          </p:nvSpPr>
          <p:spPr bwMode="auto">
            <a:xfrm>
              <a:off x="1017632" y="2432566"/>
              <a:ext cx="30602" cy="62814"/>
            </a:xfrm>
            <a:custGeom>
              <a:avLst/>
              <a:gdLst>
                <a:gd name="T0" fmla="*/ 6 w 19"/>
                <a:gd name="T1" fmla="*/ 14 h 39"/>
                <a:gd name="T2" fmla="*/ 6 w 19"/>
                <a:gd name="T3" fmla="*/ 39 h 39"/>
                <a:gd name="T4" fmla="*/ 0 w 19"/>
                <a:gd name="T5" fmla="*/ 39 h 39"/>
                <a:gd name="T6" fmla="*/ 0 w 19"/>
                <a:gd name="T7" fmla="*/ 0 h 39"/>
                <a:gd name="T8" fmla="*/ 7 w 19"/>
                <a:gd name="T9" fmla="*/ 0 h 39"/>
                <a:gd name="T10" fmla="*/ 14 w 19"/>
                <a:gd name="T11" fmla="*/ 22 h 39"/>
                <a:gd name="T12" fmla="*/ 14 w 19"/>
                <a:gd name="T13" fmla="*/ 0 h 39"/>
                <a:gd name="T14" fmla="*/ 19 w 19"/>
                <a:gd name="T15" fmla="*/ 0 h 39"/>
                <a:gd name="T16" fmla="*/ 19 w 19"/>
                <a:gd name="T17" fmla="*/ 39 h 39"/>
                <a:gd name="T18" fmla="*/ 13 w 19"/>
                <a:gd name="T19" fmla="*/ 39 h 39"/>
                <a:gd name="T20" fmla="*/ 6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6" y="14"/>
                  </a:moveTo>
                  <a:lnTo>
                    <a:pt x="6" y="39"/>
                  </a:lnTo>
                  <a:lnTo>
                    <a:pt x="0" y="39"/>
                  </a:lnTo>
                  <a:lnTo>
                    <a:pt x="0" y="0"/>
                  </a:lnTo>
                  <a:lnTo>
                    <a:pt x="7" y="0"/>
                  </a:lnTo>
                  <a:lnTo>
                    <a:pt x="14" y="22"/>
                  </a:lnTo>
                  <a:lnTo>
                    <a:pt x="14" y="0"/>
                  </a:lnTo>
                  <a:lnTo>
                    <a:pt x="19" y="0"/>
                  </a:lnTo>
                  <a:lnTo>
                    <a:pt x="19"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2" name="Freeform 805"/>
            <p:cNvSpPr>
              <a:spLocks/>
            </p:cNvSpPr>
            <p:nvPr/>
          </p:nvSpPr>
          <p:spPr bwMode="auto">
            <a:xfrm>
              <a:off x="1064340" y="2432566"/>
              <a:ext cx="22549" cy="62814"/>
            </a:xfrm>
            <a:custGeom>
              <a:avLst/>
              <a:gdLst>
                <a:gd name="T0" fmla="*/ 0 w 14"/>
                <a:gd name="T1" fmla="*/ 0 h 39"/>
                <a:gd name="T2" fmla="*/ 14 w 14"/>
                <a:gd name="T3" fmla="*/ 0 h 39"/>
                <a:gd name="T4" fmla="*/ 14 w 14"/>
                <a:gd name="T5" fmla="*/ 5 h 39"/>
                <a:gd name="T6" fmla="*/ 6 w 14"/>
                <a:gd name="T7" fmla="*/ 5 h 39"/>
                <a:gd name="T8" fmla="*/ 6 w 14"/>
                <a:gd name="T9" fmla="*/ 16 h 39"/>
                <a:gd name="T10" fmla="*/ 12 w 14"/>
                <a:gd name="T11" fmla="*/ 16 h 39"/>
                <a:gd name="T12" fmla="*/ 12 w 14"/>
                <a:gd name="T13" fmla="*/ 22 h 39"/>
                <a:gd name="T14" fmla="*/ 6 w 14"/>
                <a:gd name="T15" fmla="*/ 22 h 39"/>
                <a:gd name="T16" fmla="*/ 6 w 14"/>
                <a:gd name="T17" fmla="*/ 33 h 39"/>
                <a:gd name="T18" fmla="*/ 14 w 14"/>
                <a:gd name="T19" fmla="*/ 33 h 39"/>
                <a:gd name="T20" fmla="*/ 14 w 14"/>
                <a:gd name="T21" fmla="*/ 39 h 39"/>
                <a:gd name="T22" fmla="*/ 0 w 14"/>
                <a:gd name="T23" fmla="*/ 39 h 39"/>
                <a:gd name="T24" fmla="*/ 0 w 1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9">
                  <a:moveTo>
                    <a:pt x="0" y="0"/>
                  </a:moveTo>
                  <a:lnTo>
                    <a:pt x="14" y="0"/>
                  </a:lnTo>
                  <a:lnTo>
                    <a:pt x="14" y="5"/>
                  </a:lnTo>
                  <a:lnTo>
                    <a:pt x="6" y="5"/>
                  </a:lnTo>
                  <a:lnTo>
                    <a:pt x="6" y="16"/>
                  </a:lnTo>
                  <a:lnTo>
                    <a:pt x="12" y="16"/>
                  </a:lnTo>
                  <a:lnTo>
                    <a:pt x="12" y="22"/>
                  </a:lnTo>
                  <a:lnTo>
                    <a:pt x="6" y="22"/>
                  </a:lnTo>
                  <a:lnTo>
                    <a:pt x="6" y="33"/>
                  </a:lnTo>
                  <a:lnTo>
                    <a:pt x="14" y="33"/>
                  </a:lnTo>
                  <a:lnTo>
                    <a:pt x="14"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3" name="Freeform 806"/>
            <p:cNvSpPr>
              <a:spLocks/>
            </p:cNvSpPr>
            <p:nvPr/>
          </p:nvSpPr>
          <p:spPr bwMode="auto">
            <a:xfrm>
              <a:off x="1093331" y="2432566"/>
              <a:ext cx="30602" cy="62814"/>
            </a:xfrm>
            <a:custGeom>
              <a:avLst/>
              <a:gdLst>
                <a:gd name="T0" fmla="*/ 5 w 19"/>
                <a:gd name="T1" fmla="*/ 14 h 39"/>
                <a:gd name="T2" fmla="*/ 5 w 19"/>
                <a:gd name="T3" fmla="*/ 39 h 39"/>
                <a:gd name="T4" fmla="*/ 0 w 19"/>
                <a:gd name="T5" fmla="*/ 39 h 39"/>
                <a:gd name="T6" fmla="*/ 0 w 19"/>
                <a:gd name="T7" fmla="*/ 0 h 39"/>
                <a:gd name="T8" fmla="*/ 7 w 19"/>
                <a:gd name="T9" fmla="*/ 0 h 39"/>
                <a:gd name="T10" fmla="*/ 13 w 19"/>
                <a:gd name="T11" fmla="*/ 22 h 39"/>
                <a:gd name="T12" fmla="*/ 13 w 19"/>
                <a:gd name="T13" fmla="*/ 0 h 39"/>
                <a:gd name="T14" fmla="*/ 19 w 19"/>
                <a:gd name="T15" fmla="*/ 0 h 39"/>
                <a:gd name="T16" fmla="*/ 19 w 19"/>
                <a:gd name="T17" fmla="*/ 39 h 39"/>
                <a:gd name="T18" fmla="*/ 13 w 19"/>
                <a:gd name="T19" fmla="*/ 39 h 39"/>
                <a:gd name="T20" fmla="*/ 5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5" y="14"/>
                  </a:moveTo>
                  <a:lnTo>
                    <a:pt x="5" y="39"/>
                  </a:lnTo>
                  <a:lnTo>
                    <a:pt x="0" y="39"/>
                  </a:lnTo>
                  <a:lnTo>
                    <a:pt x="0" y="0"/>
                  </a:lnTo>
                  <a:lnTo>
                    <a:pt x="7" y="0"/>
                  </a:lnTo>
                  <a:lnTo>
                    <a:pt x="13" y="22"/>
                  </a:lnTo>
                  <a:lnTo>
                    <a:pt x="13" y="0"/>
                  </a:lnTo>
                  <a:lnTo>
                    <a:pt x="19" y="0"/>
                  </a:lnTo>
                  <a:lnTo>
                    <a:pt x="19" y="39"/>
                  </a:lnTo>
                  <a:lnTo>
                    <a:pt x="13" y="39"/>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4" name="Freeform 807"/>
            <p:cNvSpPr>
              <a:spLocks/>
            </p:cNvSpPr>
            <p:nvPr/>
          </p:nvSpPr>
          <p:spPr bwMode="auto">
            <a:xfrm>
              <a:off x="1128765" y="2432566"/>
              <a:ext cx="25770" cy="62814"/>
            </a:xfrm>
            <a:custGeom>
              <a:avLst/>
              <a:gdLst>
                <a:gd name="T0" fmla="*/ 0 w 16"/>
                <a:gd name="T1" fmla="*/ 0 h 39"/>
                <a:gd name="T2" fmla="*/ 16 w 16"/>
                <a:gd name="T3" fmla="*/ 0 h 39"/>
                <a:gd name="T4" fmla="*/ 16 w 16"/>
                <a:gd name="T5" fmla="*/ 5 h 39"/>
                <a:gd name="T6" fmla="*/ 6 w 16"/>
                <a:gd name="T7" fmla="*/ 5 h 39"/>
                <a:gd name="T8" fmla="*/ 6 w 16"/>
                <a:gd name="T9" fmla="*/ 16 h 39"/>
                <a:gd name="T10" fmla="*/ 13 w 16"/>
                <a:gd name="T11" fmla="*/ 16 h 39"/>
                <a:gd name="T12" fmla="*/ 13 w 16"/>
                <a:gd name="T13" fmla="*/ 22 h 39"/>
                <a:gd name="T14" fmla="*/ 6 w 16"/>
                <a:gd name="T15" fmla="*/ 22 h 39"/>
                <a:gd name="T16" fmla="*/ 6 w 16"/>
                <a:gd name="T17" fmla="*/ 33 h 39"/>
                <a:gd name="T18" fmla="*/ 16 w 16"/>
                <a:gd name="T19" fmla="*/ 33 h 39"/>
                <a:gd name="T20" fmla="*/ 16 w 16"/>
                <a:gd name="T21" fmla="*/ 39 h 39"/>
                <a:gd name="T22" fmla="*/ 0 w 16"/>
                <a:gd name="T23" fmla="*/ 39 h 39"/>
                <a:gd name="T24" fmla="*/ 0 w 16"/>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9">
                  <a:moveTo>
                    <a:pt x="0" y="0"/>
                  </a:moveTo>
                  <a:lnTo>
                    <a:pt x="16" y="0"/>
                  </a:lnTo>
                  <a:lnTo>
                    <a:pt x="16" y="5"/>
                  </a:lnTo>
                  <a:lnTo>
                    <a:pt x="6" y="5"/>
                  </a:lnTo>
                  <a:lnTo>
                    <a:pt x="6" y="16"/>
                  </a:lnTo>
                  <a:lnTo>
                    <a:pt x="13" y="16"/>
                  </a:lnTo>
                  <a:lnTo>
                    <a:pt x="13" y="22"/>
                  </a:lnTo>
                  <a:lnTo>
                    <a:pt x="6" y="22"/>
                  </a:lnTo>
                  <a:lnTo>
                    <a:pt x="6" y="33"/>
                  </a:lnTo>
                  <a:lnTo>
                    <a:pt x="16" y="33"/>
                  </a:lnTo>
                  <a:lnTo>
                    <a:pt x="16"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5" name="Freeform 808"/>
            <p:cNvSpPr>
              <a:spLocks noEditPoints="1"/>
            </p:cNvSpPr>
            <p:nvPr/>
          </p:nvSpPr>
          <p:spPr bwMode="auto">
            <a:xfrm>
              <a:off x="1159366" y="2432566"/>
              <a:ext cx="30602" cy="62814"/>
            </a:xfrm>
            <a:custGeom>
              <a:avLst/>
              <a:gdLst>
                <a:gd name="T0" fmla="*/ 9 w 28"/>
                <a:gd name="T1" fmla="*/ 31 h 57"/>
                <a:gd name="T2" fmla="*/ 9 w 28"/>
                <a:gd name="T3" fmla="*/ 57 h 57"/>
                <a:gd name="T4" fmla="*/ 0 w 28"/>
                <a:gd name="T5" fmla="*/ 57 h 57"/>
                <a:gd name="T6" fmla="*/ 0 w 28"/>
                <a:gd name="T7" fmla="*/ 0 h 57"/>
                <a:gd name="T8" fmla="*/ 13 w 28"/>
                <a:gd name="T9" fmla="*/ 0 h 57"/>
                <a:gd name="T10" fmla="*/ 26 w 28"/>
                <a:gd name="T11" fmla="*/ 13 h 57"/>
                <a:gd name="T12" fmla="*/ 26 w 28"/>
                <a:gd name="T13" fmla="*/ 20 h 57"/>
                <a:gd name="T14" fmla="*/ 19 w 28"/>
                <a:gd name="T15" fmla="*/ 31 h 57"/>
                <a:gd name="T16" fmla="*/ 28 w 28"/>
                <a:gd name="T17" fmla="*/ 57 h 57"/>
                <a:gd name="T18" fmla="*/ 18 w 28"/>
                <a:gd name="T19" fmla="*/ 57 h 57"/>
                <a:gd name="T20" fmla="*/ 9 w 28"/>
                <a:gd name="T21" fmla="*/ 31 h 57"/>
                <a:gd name="T22" fmla="*/ 9 w 28"/>
                <a:gd name="T23" fmla="*/ 8 h 57"/>
                <a:gd name="T24" fmla="*/ 9 w 28"/>
                <a:gd name="T25" fmla="*/ 26 h 57"/>
                <a:gd name="T26" fmla="*/ 12 w 28"/>
                <a:gd name="T27" fmla="*/ 26 h 57"/>
                <a:gd name="T28" fmla="*/ 17 w 28"/>
                <a:gd name="T29" fmla="*/ 21 h 57"/>
                <a:gd name="T30" fmla="*/ 17 w 28"/>
                <a:gd name="T31" fmla="*/ 13 h 57"/>
                <a:gd name="T32" fmla="*/ 12 w 28"/>
                <a:gd name="T33" fmla="*/ 8 h 57"/>
                <a:gd name="T34" fmla="*/ 9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9" y="31"/>
                  </a:moveTo>
                  <a:cubicBezTo>
                    <a:pt x="9" y="57"/>
                    <a:pt x="9" y="57"/>
                    <a:pt x="9" y="57"/>
                  </a:cubicBezTo>
                  <a:cubicBezTo>
                    <a:pt x="0" y="57"/>
                    <a:pt x="0" y="57"/>
                    <a:pt x="0" y="57"/>
                  </a:cubicBezTo>
                  <a:cubicBezTo>
                    <a:pt x="0" y="0"/>
                    <a:pt x="0" y="0"/>
                    <a:pt x="0" y="0"/>
                  </a:cubicBezTo>
                  <a:cubicBezTo>
                    <a:pt x="13" y="0"/>
                    <a:pt x="13" y="0"/>
                    <a:pt x="13" y="0"/>
                  </a:cubicBezTo>
                  <a:cubicBezTo>
                    <a:pt x="23" y="0"/>
                    <a:pt x="26" y="5"/>
                    <a:pt x="26" y="13"/>
                  </a:cubicBezTo>
                  <a:cubicBezTo>
                    <a:pt x="26" y="20"/>
                    <a:pt x="26" y="20"/>
                    <a:pt x="26" y="20"/>
                  </a:cubicBezTo>
                  <a:cubicBezTo>
                    <a:pt x="26" y="26"/>
                    <a:pt x="24" y="30"/>
                    <a:pt x="19" y="31"/>
                  </a:cubicBezTo>
                  <a:cubicBezTo>
                    <a:pt x="28" y="57"/>
                    <a:pt x="28" y="57"/>
                    <a:pt x="28" y="57"/>
                  </a:cubicBezTo>
                  <a:cubicBezTo>
                    <a:pt x="18" y="57"/>
                    <a:pt x="18" y="57"/>
                    <a:pt x="18" y="57"/>
                  </a:cubicBezTo>
                  <a:lnTo>
                    <a:pt x="9" y="31"/>
                  </a:lnTo>
                  <a:close/>
                  <a:moveTo>
                    <a:pt x="9" y="8"/>
                  </a:moveTo>
                  <a:cubicBezTo>
                    <a:pt x="9" y="26"/>
                    <a:pt x="9" y="26"/>
                    <a:pt x="9" y="26"/>
                  </a:cubicBezTo>
                  <a:cubicBezTo>
                    <a:pt x="12" y="26"/>
                    <a:pt x="12" y="26"/>
                    <a:pt x="12" y="26"/>
                  </a:cubicBezTo>
                  <a:cubicBezTo>
                    <a:pt x="15" y="26"/>
                    <a:pt x="17" y="24"/>
                    <a:pt x="17" y="21"/>
                  </a:cubicBezTo>
                  <a:cubicBezTo>
                    <a:pt x="17" y="13"/>
                    <a:pt x="17" y="13"/>
                    <a:pt x="17" y="13"/>
                  </a:cubicBezTo>
                  <a:cubicBezTo>
                    <a:pt x="17" y="10"/>
                    <a:pt x="15"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6" name="Freeform 809"/>
            <p:cNvSpPr>
              <a:spLocks/>
            </p:cNvSpPr>
            <p:nvPr/>
          </p:nvSpPr>
          <p:spPr bwMode="auto">
            <a:xfrm>
              <a:off x="1193189" y="2432566"/>
              <a:ext cx="30602" cy="62814"/>
            </a:xfrm>
            <a:custGeom>
              <a:avLst/>
              <a:gdLst>
                <a:gd name="T0" fmla="*/ 15 w 28"/>
                <a:gd name="T1" fmla="*/ 27 h 57"/>
                <a:gd name="T2" fmla="*/ 28 w 28"/>
                <a:gd name="T3" fmla="*/ 27 h 57"/>
                <a:gd name="T4" fmla="*/ 28 w 28"/>
                <a:gd name="T5" fmla="*/ 57 h 57"/>
                <a:gd name="T6" fmla="*/ 21 w 28"/>
                <a:gd name="T7" fmla="*/ 57 h 57"/>
                <a:gd name="T8" fmla="*/ 21 w 28"/>
                <a:gd name="T9" fmla="*/ 50 h 57"/>
                <a:gd name="T10" fmla="*/ 12 w 28"/>
                <a:gd name="T11" fmla="*/ 57 h 57"/>
                <a:gd name="T12" fmla="*/ 0 w 28"/>
                <a:gd name="T13" fmla="*/ 42 h 57"/>
                <a:gd name="T14" fmla="*/ 0 w 28"/>
                <a:gd name="T15" fmla="*/ 15 h 57"/>
                <a:gd name="T16" fmla="*/ 15 w 28"/>
                <a:gd name="T17" fmla="*/ 0 h 57"/>
                <a:gd name="T18" fmla="*/ 28 w 28"/>
                <a:gd name="T19" fmla="*/ 14 h 57"/>
                <a:gd name="T20" fmla="*/ 28 w 28"/>
                <a:gd name="T21" fmla="*/ 19 h 57"/>
                <a:gd name="T22" fmla="*/ 19 w 28"/>
                <a:gd name="T23" fmla="*/ 19 h 57"/>
                <a:gd name="T24" fmla="*/ 19 w 28"/>
                <a:gd name="T25" fmla="*/ 13 h 57"/>
                <a:gd name="T26" fmla="*/ 15 w 28"/>
                <a:gd name="T27" fmla="*/ 8 h 57"/>
                <a:gd name="T28" fmla="*/ 10 w 28"/>
                <a:gd name="T29" fmla="*/ 13 h 57"/>
                <a:gd name="T30" fmla="*/ 10 w 28"/>
                <a:gd name="T31" fmla="*/ 44 h 57"/>
                <a:gd name="T32" fmla="*/ 15 w 28"/>
                <a:gd name="T33" fmla="*/ 49 h 57"/>
                <a:gd name="T34" fmla="*/ 19 w 28"/>
                <a:gd name="T35" fmla="*/ 44 h 57"/>
                <a:gd name="T36" fmla="*/ 19 w 28"/>
                <a:gd name="T37" fmla="*/ 34 h 57"/>
                <a:gd name="T38" fmla="*/ 15 w 28"/>
                <a:gd name="T39" fmla="*/ 34 h 57"/>
                <a:gd name="T40" fmla="*/ 15 w 28"/>
                <a:gd name="T4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7">
                  <a:moveTo>
                    <a:pt x="15" y="27"/>
                  </a:moveTo>
                  <a:cubicBezTo>
                    <a:pt x="28" y="27"/>
                    <a:pt x="28" y="27"/>
                    <a:pt x="28" y="27"/>
                  </a:cubicBezTo>
                  <a:cubicBezTo>
                    <a:pt x="28" y="57"/>
                    <a:pt x="28" y="57"/>
                    <a:pt x="28" y="57"/>
                  </a:cubicBezTo>
                  <a:cubicBezTo>
                    <a:pt x="21" y="57"/>
                    <a:pt x="21" y="57"/>
                    <a:pt x="21" y="57"/>
                  </a:cubicBezTo>
                  <a:cubicBezTo>
                    <a:pt x="21" y="50"/>
                    <a:pt x="21" y="50"/>
                    <a:pt x="21" y="50"/>
                  </a:cubicBezTo>
                  <a:cubicBezTo>
                    <a:pt x="20" y="55"/>
                    <a:pt x="17" y="57"/>
                    <a:pt x="12" y="57"/>
                  </a:cubicBezTo>
                  <a:cubicBezTo>
                    <a:pt x="4" y="57"/>
                    <a:pt x="0" y="51"/>
                    <a:pt x="0" y="42"/>
                  </a:cubicBezTo>
                  <a:cubicBezTo>
                    <a:pt x="0" y="15"/>
                    <a:pt x="0" y="15"/>
                    <a:pt x="0" y="15"/>
                  </a:cubicBezTo>
                  <a:cubicBezTo>
                    <a:pt x="0" y="6"/>
                    <a:pt x="5" y="0"/>
                    <a:pt x="15" y="0"/>
                  </a:cubicBezTo>
                  <a:cubicBezTo>
                    <a:pt x="25" y="0"/>
                    <a:pt x="28" y="6"/>
                    <a:pt x="28" y="14"/>
                  </a:cubicBezTo>
                  <a:cubicBezTo>
                    <a:pt x="28" y="19"/>
                    <a:pt x="28" y="19"/>
                    <a:pt x="28" y="19"/>
                  </a:cubicBezTo>
                  <a:cubicBezTo>
                    <a:pt x="19" y="19"/>
                    <a:pt x="19" y="19"/>
                    <a:pt x="19" y="19"/>
                  </a:cubicBezTo>
                  <a:cubicBezTo>
                    <a:pt x="19" y="13"/>
                    <a:pt x="19" y="13"/>
                    <a:pt x="19" y="13"/>
                  </a:cubicBezTo>
                  <a:cubicBezTo>
                    <a:pt x="19" y="10"/>
                    <a:pt x="18" y="8"/>
                    <a:pt x="15" y="8"/>
                  </a:cubicBezTo>
                  <a:cubicBezTo>
                    <a:pt x="11" y="8"/>
                    <a:pt x="10" y="10"/>
                    <a:pt x="10" y="13"/>
                  </a:cubicBezTo>
                  <a:cubicBezTo>
                    <a:pt x="10" y="44"/>
                    <a:pt x="10" y="44"/>
                    <a:pt x="10" y="44"/>
                  </a:cubicBezTo>
                  <a:cubicBezTo>
                    <a:pt x="10" y="47"/>
                    <a:pt x="11" y="49"/>
                    <a:pt x="15" y="49"/>
                  </a:cubicBezTo>
                  <a:cubicBezTo>
                    <a:pt x="18" y="49"/>
                    <a:pt x="19" y="48"/>
                    <a:pt x="19" y="44"/>
                  </a:cubicBezTo>
                  <a:cubicBezTo>
                    <a:pt x="19" y="34"/>
                    <a:pt x="19" y="34"/>
                    <a:pt x="19" y="34"/>
                  </a:cubicBezTo>
                  <a:cubicBezTo>
                    <a:pt x="15" y="34"/>
                    <a:pt x="15" y="34"/>
                    <a:pt x="15" y="34"/>
                  </a:cubicBezTo>
                  <a:lnTo>
                    <a:pt x="1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7" name="Freeform 810"/>
            <p:cNvSpPr>
              <a:spLocks/>
            </p:cNvSpPr>
            <p:nvPr/>
          </p:nvSpPr>
          <p:spPr bwMode="auto">
            <a:xfrm>
              <a:off x="1225402" y="2432566"/>
              <a:ext cx="32212" cy="62814"/>
            </a:xfrm>
            <a:custGeom>
              <a:avLst/>
              <a:gdLst>
                <a:gd name="T0" fmla="*/ 14 w 20"/>
                <a:gd name="T1" fmla="*/ 24 h 39"/>
                <a:gd name="T2" fmla="*/ 14 w 20"/>
                <a:gd name="T3" fmla="*/ 39 h 39"/>
                <a:gd name="T4" fmla="*/ 7 w 20"/>
                <a:gd name="T5" fmla="*/ 39 h 39"/>
                <a:gd name="T6" fmla="*/ 7 w 20"/>
                <a:gd name="T7" fmla="*/ 24 h 39"/>
                <a:gd name="T8" fmla="*/ 0 w 20"/>
                <a:gd name="T9" fmla="*/ 0 h 39"/>
                <a:gd name="T10" fmla="*/ 7 w 20"/>
                <a:gd name="T11" fmla="*/ 0 h 39"/>
                <a:gd name="T12" fmla="*/ 10 w 20"/>
                <a:gd name="T13" fmla="*/ 15 h 39"/>
                <a:gd name="T14" fmla="*/ 10 w 20"/>
                <a:gd name="T15" fmla="*/ 15 h 39"/>
                <a:gd name="T16" fmla="*/ 14 w 20"/>
                <a:gd name="T17" fmla="*/ 0 h 39"/>
                <a:gd name="T18" fmla="*/ 20 w 20"/>
                <a:gd name="T19" fmla="*/ 0 h 39"/>
                <a:gd name="T20" fmla="*/ 14 w 20"/>
                <a:gd name="T2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9">
                  <a:moveTo>
                    <a:pt x="14" y="24"/>
                  </a:moveTo>
                  <a:lnTo>
                    <a:pt x="14" y="39"/>
                  </a:lnTo>
                  <a:lnTo>
                    <a:pt x="7" y="39"/>
                  </a:lnTo>
                  <a:lnTo>
                    <a:pt x="7" y="24"/>
                  </a:lnTo>
                  <a:lnTo>
                    <a:pt x="0" y="0"/>
                  </a:lnTo>
                  <a:lnTo>
                    <a:pt x="7" y="0"/>
                  </a:lnTo>
                  <a:lnTo>
                    <a:pt x="10" y="15"/>
                  </a:lnTo>
                  <a:lnTo>
                    <a:pt x="10" y="15"/>
                  </a:lnTo>
                  <a:lnTo>
                    <a:pt x="14" y="0"/>
                  </a:lnTo>
                  <a:lnTo>
                    <a:pt x="20" y="0"/>
                  </a:lnTo>
                  <a:lnTo>
                    <a:pt x="1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8" name="Freeform 811"/>
            <p:cNvSpPr>
              <a:spLocks noEditPoints="1"/>
            </p:cNvSpPr>
            <p:nvPr/>
          </p:nvSpPr>
          <p:spPr bwMode="auto">
            <a:xfrm>
              <a:off x="1676374" y="2347203"/>
              <a:ext cx="30602" cy="61203"/>
            </a:xfrm>
            <a:custGeom>
              <a:avLst/>
              <a:gdLst>
                <a:gd name="T0" fmla="*/ 28 w 28"/>
                <a:gd name="T1" fmla="*/ 15 h 56"/>
                <a:gd name="T2" fmla="*/ 28 w 28"/>
                <a:gd name="T3" fmla="*/ 41 h 56"/>
                <a:gd name="T4" fmla="*/ 15 w 28"/>
                <a:gd name="T5" fmla="*/ 56 h 56"/>
                <a:gd name="T6" fmla="*/ 0 w 28"/>
                <a:gd name="T7" fmla="*/ 56 h 56"/>
                <a:gd name="T8" fmla="*/ 0 w 28"/>
                <a:gd name="T9" fmla="*/ 0 h 56"/>
                <a:gd name="T10" fmla="*/ 15 w 28"/>
                <a:gd name="T11" fmla="*/ 0 h 56"/>
                <a:gd name="T12" fmla="*/ 28 w 28"/>
                <a:gd name="T13" fmla="*/ 15 h 56"/>
                <a:gd name="T14" fmla="*/ 14 w 28"/>
                <a:gd name="T15" fmla="*/ 48 h 56"/>
                <a:gd name="T16" fmla="*/ 19 w 28"/>
                <a:gd name="T17" fmla="*/ 43 h 56"/>
                <a:gd name="T18" fmla="*/ 19 w 28"/>
                <a:gd name="T19" fmla="*/ 13 h 56"/>
                <a:gd name="T20" fmla="*/ 14 w 28"/>
                <a:gd name="T21" fmla="*/ 8 h 56"/>
                <a:gd name="T22" fmla="*/ 10 w 28"/>
                <a:gd name="T23" fmla="*/ 8 h 56"/>
                <a:gd name="T24" fmla="*/ 10 w 28"/>
                <a:gd name="T25" fmla="*/ 48 h 56"/>
                <a:gd name="T26" fmla="*/ 14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5" y="56"/>
                    <a:pt x="15" y="56"/>
                  </a:cubicBezTo>
                  <a:cubicBezTo>
                    <a:pt x="0" y="56"/>
                    <a:pt x="0" y="56"/>
                    <a:pt x="0" y="56"/>
                  </a:cubicBezTo>
                  <a:cubicBezTo>
                    <a:pt x="0" y="0"/>
                    <a:pt x="0" y="0"/>
                    <a:pt x="0" y="0"/>
                  </a:cubicBezTo>
                  <a:cubicBezTo>
                    <a:pt x="15" y="0"/>
                    <a:pt x="15" y="0"/>
                    <a:pt x="15" y="0"/>
                  </a:cubicBezTo>
                  <a:cubicBezTo>
                    <a:pt x="25" y="0"/>
                    <a:pt x="28" y="6"/>
                    <a:pt x="28" y="15"/>
                  </a:cubicBezTo>
                  <a:moveTo>
                    <a:pt x="14" y="48"/>
                  </a:moveTo>
                  <a:cubicBezTo>
                    <a:pt x="18" y="48"/>
                    <a:pt x="19" y="46"/>
                    <a:pt x="19" y="43"/>
                  </a:cubicBezTo>
                  <a:cubicBezTo>
                    <a:pt x="19" y="13"/>
                    <a:pt x="19" y="13"/>
                    <a:pt x="19" y="13"/>
                  </a:cubicBezTo>
                  <a:cubicBezTo>
                    <a:pt x="19" y="10"/>
                    <a:pt x="18" y="8"/>
                    <a:pt x="14" y="8"/>
                  </a:cubicBezTo>
                  <a:cubicBezTo>
                    <a:pt x="10" y="8"/>
                    <a:pt x="10" y="8"/>
                    <a:pt x="10" y="8"/>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9" name="Freeform 812"/>
            <p:cNvSpPr>
              <a:spLocks/>
            </p:cNvSpPr>
            <p:nvPr/>
          </p:nvSpPr>
          <p:spPr bwMode="auto">
            <a:xfrm>
              <a:off x="1713418" y="2347203"/>
              <a:ext cx="24159" cy="61203"/>
            </a:xfrm>
            <a:custGeom>
              <a:avLst/>
              <a:gdLst>
                <a:gd name="T0" fmla="*/ 0 w 15"/>
                <a:gd name="T1" fmla="*/ 0 h 38"/>
                <a:gd name="T2" fmla="*/ 15 w 15"/>
                <a:gd name="T3" fmla="*/ 0 h 38"/>
                <a:gd name="T4" fmla="*/ 15 w 15"/>
                <a:gd name="T5" fmla="*/ 6 h 38"/>
                <a:gd name="T6" fmla="*/ 6 w 15"/>
                <a:gd name="T7" fmla="*/ 6 h 38"/>
                <a:gd name="T8" fmla="*/ 6 w 15"/>
                <a:gd name="T9" fmla="*/ 17 h 38"/>
                <a:gd name="T10" fmla="*/ 13 w 15"/>
                <a:gd name="T11" fmla="*/ 17 h 38"/>
                <a:gd name="T12" fmla="*/ 13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6" y="6"/>
                  </a:lnTo>
                  <a:lnTo>
                    <a:pt x="6" y="17"/>
                  </a:lnTo>
                  <a:lnTo>
                    <a:pt x="13" y="17"/>
                  </a:lnTo>
                  <a:lnTo>
                    <a:pt x="13"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0" name="Freeform 813"/>
            <p:cNvSpPr>
              <a:spLocks/>
            </p:cNvSpPr>
            <p:nvPr/>
          </p:nvSpPr>
          <p:spPr bwMode="auto">
            <a:xfrm>
              <a:off x="1744020" y="2347203"/>
              <a:ext cx="28991" cy="62814"/>
            </a:xfrm>
            <a:custGeom>
              <a:avLst/>
              <a:gdLst>
                <a:gd name="T0" fmla="*/ 0 w 27"/>
                <a:gd name="T1" fmla="*/ 42 h 58"/>
                <a:gd name="T2" fmla="*/ 0 w 27"/>
                <a:gd name="T3" fmla="*/ 15 h 58"/>
                <a:gd name="T4" fmla="*/ 14 w 27"/>
                <a:gd name="T5" fmla="*/ 0 h 58"/>
                <a:gd name="T6" fmla="*/ 27 w 27"/>
                <a:gd name="T7" fmla="*/ 14 h 58"/>
                <a:gd name="T8" fmla="*/ 27 w 27"/>
                <a:gd name="T9" fmla="*/ 21 h 58"/>
                <a:gd name="T10" fmla="*/ 18 w 27"/>
                <a:gd name="T11" fmla="*/ 21 h 58"/>
                <a:gd name="T12" fmla="*/ 18 w 27"/>
                <a:gd name="T13" fmla="*/ 13 h 58"/>
                <a:gd name="T14" fmla="*/ 14 w 27"/>
                <a:gd name="T15" fmla="*/ 8 h 58"/>
                <a:gd name="T16" fmla="*/ 9 w 27"/>
                <a:gd name="T17" fmla="*/ 14 h 58"/>
                <a:gd name="T18" fmla="*/ 9 w 27"/>
                <a:gd name="T19" fmla="*/ 44 h 58"/>
                <a:gd name="T20" fmla="*/ 14 w 27"/>
                <a:gd name="T21" fmla="*/ 50 h 58"/>
                <a:gd name="T22" fmla="*/ 18 w 27"/>
                <a:gd name="T23" fmla="*/ 44 h 58"/>
                <a:gd name="T24" fmla="*/ 18 w 27"/>
                <a:gd name="T25" fmla="*/ 34 h 58"/>
                <a:gd name="T26" fmla="*/ 27 w 27"/>
                <a:gd name="T27" fmla="*/ 34 h 58"/>
                <a:gd name="T28" fmla="*/ 27 w 27"/>
                <a:gd name="T29" fmla="*/ 44 h 58"/>
                <a:gd name="T30" fmla="*/ 14 w 27"/>
                <a:gd name="T31" fmla="*/ 58 h 58"/>
                <a:gd name="T32" fmla="*/ 0 w 27"/>
                <a:gd name="T3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2"/>
                  </a:moveTo>
                  <a:cubicBezTo>
                    <a:pt x="0" y="15"/>
                    <a:pt x="0" y="15"/>
                    <a:pt x="0" y="15"/>
                  </a:cubicBezTo>
                  <a:cubicBezTo>
                    <a:pt x="0" y="7"/>
                    <a:pt x="4" y="0"/>
                    <a:pt x="14" y="0"/>
                  </a:cubicBezTo>
                  <a:cubicBezTo>
                    <a:pt x="24" y="0"/>
                    <a:pt x="27" y="6"/>
                    <a:pt x="27" y="14"/>
                  </a:cubicBezTo>
                  <a:cubicBezTo>
                    <a:pt x="27" y="21"/>
                    <a:pt x="27" y="21"/>
                    <a:pt x="27" y="21"/>
                  </a:cubicBezTo>
                  <a:cubicBezTo>
                    <a:pt x="18" y="21"/>
                    <a:pt x="18" y="21"/>
                    <a:pt x="18" y="21"/>
                  </a:cubicBezTo>
                  <a:cubicBezTo>
                    <a:pt x="18" y="13"/>
                    <a:pt x="18" y="13"/>
                    <a:pt x="18" y="13"/>
                  </a:cubicBezTo>
                  <a:cubicBezTo>
                    <a:pt x="18" y="10"/>
                    <a:pt x="17" y="8"/>
                    <a:pt x="14" y="8"/>
                  </a:cubicBezTo>
                  <a:cubicBezTo>
                    <a:pt x="10" y="8"/>
                    <a:pt x="9" y="10"/>
                    <a:pt x="9" y="14"/>
                  </a:cubicBezTo>
                  <a:cubicBezTo>
                    <a:pt x="9" y="44"/>
                    <a:pt x="9" y="44"/>
                    <a:pt x="9" y="44"/>
                  </a:cubicBezTo>
                  <a:cubicBezTo>
                    <a:pt x="9" y="47"/>
                    <a:pt x="10" y="50"/>
                    <a:pt x="14" y="50"/>
                  </a:cubicBezTo>
                  <a:cubicBezTo>
                    <a:pt x="17" y="50"/>
                    <a:pt x="18" y="48"/>
                    <a:pt x="18" y="44"/>
                  </a:cubicBezTo>
                  <a:cubicBezTo>
                    <a:pt x="18" y="34"/>
                    <a:pt x="18" y="34"/>
                    <a:pt x="18" y="34"/>
                  </a:cubicBezTo>
                  <a:cubicBezTo>
                    <a:pt x="27" y="34"/>
                    <a:pt x="27" y="34"/>
                    <a:pt x="27" y="34"/>
                  </a:cubicBezTo>
                  <a:cubicBezTo>
                    <a:pt x="27" y="44"/>
                    <a:pt x="27" y="44"/>
                    <a:pt x="27" y="44"/>
                  </a:cubicBezTo>
                  <a:cubicBezTo>
                    <a:pt x="27" y="52"/>
                    <a:pt x="24" y="58"/>
                    <a:pt x="14" y="58"/>
                  </a:cubicBezTo>
                  <a:cubicBezTo>
                    <a:pt x="4" y="58"/>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1" name="Freeform 814"/>
            <p:cNvSpPr>
              <a:spLocks/>
            </p:cNvSpPr>
            <p:nvPr/>
          </p:nvSpPr>
          <p:spPr bwMode="auto">
            <a:xfrm>
              <a:off x="1777843" y="2347203"/>
              <a:ext cx="25770" cy="61203"/>
            </a:xfrm>
            <a:custGeom>
              <a:avLst/>
              <a:gdLst>
                <a:gd name="T0" fmla="*/ 0 w 16"/>
                <a:gd name="T1" fmla="*/ 0 h 38"/>
                <a:gd name="T2" fmla="*/ 16 w 16"/>
                <a:gd name="T3" fmla="*/ 0 h 38"/>
                <a:gd name="T4" fmla="*/ 16 w 16"/>
                <a:gd name="T5" fmla="*/ 6 h 38"/>
                <a:gd name="T6" fmla="*/ 7 w 16"/>
                <a:gd name="T7" fmla="*/ 6 h 38"/>
                <a:gd name="T8" fmla="*/ 7 w 16"/>
                <a:gd name="T9" fmla="*/ 17 h 38"/>
                <a:gd name="T10" fmla="*/ 13 w 16"/>
                <a:gd name="T11" fmla="*/ 17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6"/>
                  </a:lnTo>
                  <a:lnTo>
                    <a:pt x="7" y="6"/>
                  </a:lnTo>
                  <a:lnTo>
                    <a:pt x="7" y="17"/>
                  </a:lnTo>
                  <a:lnTo>
                    <a:pt x="13" y="17"/>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2" name="Freeform 815"/>
            <p:cNvSpPr>
              <a:spLocks/>
            </p:cNvSpPr>
            <p:nvPr/>
          </p:nvSpPr>
          <p:spPr bwMode="auto">
            <a:xfrm>
              <a:off x="1808445" y="2347203"/>
              <a:ext cx="28991" cy="61203"/>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3" y="22"/>
                  </a:lnTo>
                  <a:lnTo>
                    <a:pt x="13"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3" name="Freeform 816"/>
            <p:cNvSpPr>
              <a:spLocks/>
            </p:cNvSpPr>
            <p:nvPr/>
          </p:nvSpPr>
          <p:spPr bwMode="auto">
            <a:xfrm>
              <a:off x="1842268" y="2347203"/>
              <a:ext cx="27380" cy="61203"/>
            </a:xfrm>
            <a:custGeom>
              <a:avLst/>
              <a:gdLst>
                <a:gd name="T0" fmla="*/ 0 w 17"/>
                <a:gd name="T1" fmla="*/ 0 h 38"/>
                <a:gd name="T2" fmla="*/ 17 w 17"/>
                <a:gd name="T3" fmla="*/ 0 h 38"/>
                <a:gd name="T4" fmla="*/ 17 w 17"/>
                <a:gd name="T5" fmla="*/ 6 h 38"/>
                <a:gd name="T6" fmla="*/ 12 w 17"/>
                <a:gd name="T7" fmla="*/ 6 h 38"/>
                <a:gd name="T8" fmla="*/ 12 w 17"/>
                <a:gd name="T9" fmla="*/ 38 h 38"/>
                <a:gd name="T10" fmla="*/ 5 w 17"/>
                <a:gd name="T11" fmla="*/ 38 h 38"/>
                <a:gd name="T12" fmla="*/ 5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2" y="6"/>
                  </a:lnTo>
                  <a:lnTo>
                    <a:pt x="12" y="38"/>
                  </a:lnTo>
                  <a:lnTo>
                    <a:pt x="5" y="38"/>
                  </a:lnTo>
                  <a:lnTo>
                    <a:pt x="5"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4" name="Freeform 817"/>
            <p:cNvSpPr>
              <a:spLocks/>
            </p:cNvSpPr>
            <p:nvPr/>
          </p:nvSpPr>
          <p:spPr bwMode="auto">
            <a:xfrm>
              <a:off x="1882533" y="2347203"/>
              <a:ext cx="48318" cy="61203"/>
            </a:xfrm>
            <a:custGeom>
              <a:avLst/>
              <a:gdLst>
                <a:gd name="T0" fmla="*/ 15 w 30"/>
                <a:gd name="T1" fmla="*/ 14 h 38"/>
                <a:gd name="T2" fmla="*/ 11 w 30"/>
                <a:gd name="T3" fmla="*/ 38 h 38"/>
                <a:gd name="T4" fmla="*/ 5 w 30"/>
                <a:gd name="T5" fmla="*/ 38 h 38"/>
                <a:gd name="T6" fmla="*/ 0 w 30"/>
                <a:gd name="T7" fmla="*/ 0 h 38"/>
                <a:gd name="T8" fmla="*/ 6 w 30"/>
                <a:gd name="T9" fmla="*/ 0 h 38"/>
                <a:gd name="T10" fmla="*/ 9 w 30"/>
                <a:gd name="T11" fmla="*/ 24 h 38"/>
                <a:gd name="T12" fmla="*/ 9 w 30"/>
                <a:gd name="T13" fmla="*/ 24 h 38"/>
                <a:gd name="T14" fmla="*/ 12 w 30"/>
                <a:gd name="T15" fmla="*/ 0 h 38"/>
                <a:gd name="T16" fmla="*/ 18 w 30"/>
                <a:gd name="T17" fmla="*/ 0 h 38"/>
                <a:gd name="T18" fmla="*/ 21 w 30"/>
                <a:gd name="T19" fmla="*/ 24 h 38"/>
                <a:gd name="T20" fmla="*/ 21 w 30"/>
                <a:gd name="T21" fmla="*/ 24 h 38"/>
                <a:gd name="T22" fmla="*/ 24 w 30"/>
                <a:gd name="T23" fmla="*/ 0 h 38"/>
                <a:gd name="T24" fmla="*/ 30 w 30"/>
                <a:gd name="T25" fmla="*/ 0 h 38"/>
                <a:gd name="T26" fmla="*/ 24 w 30"/>
                <a:gd name="T27" fmla="*/ 38 h 38"/>
                <a:gd name="T28" fmla="*/ 18 w 30"/>
                <a:gd name="T29" fmla="*/ 38 h 38"/>
                <a:gd name="T30" fmla="*/ 15 w 30"/>
                <a:gd name="T31" fmla="*/ 14 h 38"/>
                <a:gd name="T32" fmla="*/ 15 w 30"/>
                <a:gd name="T3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8">
                  <a:moveTo>
                    <a:pt x="15" y="14"/>
                  </a:moveTo>
                  <a:lnTo>
                    <a:pt x="11" y="38"/>
                  </a:lnTo>
                  <a:lnTo>
                    <a:pt x="5" y="38"/>
                  </a:lnTo>
                  <a:lnTo>
                    <a:pt x="0" y="0"/>
                  </a:lnTo>
                  <a:lnTo>
                    <a:pt x="6" y="0"/>
                  </a:lnTo>
                  <a:lnTo>
                    <a:pt x="9" y="24"/>
                  </a:lnTo>
                  <a:lnTo>
                    <a:pt x="9" y="24"/>
                  </a:lnTo>
                  <a:lnTo>
                    <a:pt x="12" y="0"/>
                  </a:lnTo>
                  <a:lnTo>
                    <a:pt x="18" y="0"/>
                  </a:lnTo>
                  <a:lnTo>
                    <a:pt x="21" y="24"/>
                  </a:lnTo>
                  <a:lnTo>
                    <a:pt x="21" y="24"/>
                  </a:lnTo>
                  <a:lnTo>
                    <a:pt x="24" y="0"/>
                  </a:lnTo>
                  <a:lnTo>
                    <a:pt x="30" y="0"/>
                  </a:lnTo>
                  <a:lnTo>
                    <a:pt x="24" y="38"/>
                  </a:lnTo>
                  <a:lnTo>
                    <a:pt x="18" y="38"/>
                  </a:lnTo>
                  <a:lnTo>
                    <a:pt x="15"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5" name="Freeform 818"/>
            <p:cNvSpPr>
              <a:spLocks noEditPoints="1"/>
            </p:cNvSpPr>
            <p:nvPr/>
          </p:nvSpPr>
          <p:spPr bwMode="auto">
            <a:xfrm>
              <a:off x="1934073" y="2347203"/>
              <a:ext cx="30602" cy="62814"/>
            </a:xfrm>
            <a:custGeom>
              <a:avLst/>
              <a:gdLst>
                <a:gd name="T0" fmla="*/ 0 w 28"/>
                <a:gd name="T1" fmla="*/ 42 h 58"/>
                <a:gd name="T2" fmla="*/ 0 w 28"/>
                <a:gd name="T3" fmla="*/ 15 h 58"/>
                <a:gd name="T4" fmla="*/ 14 w 28"/>
                <a:gd name="T5" fmla="*/ 0 h 58"/>
                <a:gd name="T6" fmla="*/ 28 w 28"/>
                <a:gd name="T7" fmla="*/ 15 h 58"/>
                <a:gd name="T8" fmla="*/ 28 w 28"/>
                <a:gd name="T9" fmla="*/ 42 h 58"/>
                <a:gd name="T10" fmla="*/ 14 w 28"/>
                <a:gd name="T11" fmla="*/ 58 h 58"/>
                <a:gd name="T12" fmla="*/ 0 w 28"/>
                <a:gd name="T13" fmla="*/ 42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2"/>
                  </a:moveTo>
                  <a:cubicBezTo>
                    <a:pt x="0" y="15"/>
                    <a:pt x="0" y="15"/>
                    <a:pt x="0" y="15"/>
                  </a:cubicBezTo>
                  <a:cubicBezTo>
                    <a:pt x="0" y="7"/>
                    <a:pt x="4" y="0"/>
                    <a:pt x="14" y="0"/>
                  </a:cubicBezTo>
                  <a:cubicBezTo>
                    <a:pt x="24" y="0"/>
                    <a:pt x="28" y="7"/>
                    <a:pt x="28" y="15"/>
                  </a:cubicBezTo>
                  <a:cubicBezTo>
                    <a:pt x="28" y="42"/>
                    <a:pt x="28" y="42"/>
                    <a:pt x="28" y="42"/>
                  </a:cubicBezTo>
                  <a:cubicBezTo>
                    <a:pt x="28" y="51"/>
                    <a:pt x="24" y="58"/>
                    <a:pt x="14" y="58"/>
                  </a:cubicBezTo>
                  <a:cubicBezTo>
                    <a:pt x="4" y="58"/>
                    <a:pt x="0" y="51"/>
                    <a:pt x="0" y="42"/>
                  </a:cubicBezTo>
                  <a:moveTo>
                    <a:pt x="19" y="44"/>
                  </a:moveTo>
                  <a:cubicBezTo>
                    <a:pt x="19" y="14"/>
                    <a:pt x="19" y="14"/>
                    <a:pt x="19" y="14"/>
                  </a:cubicBezTo>
                  <a:cubicBezTo>
                    <a:pt x="19" y="10"/>
                    <a:pt x="17" y="8"/>
                    <a:pt x="14" y="8"/>
                  </a:cubicBezTo>
                  <a:cubicBezTo>
                    <a:pt x="11" y="8"/>
                    <a:pt x="9" y="10"/>
                    <a:pt x="9" y="14"/>
                  </a:cubicBezTo>
                  <a:cubicBezTo>
                    <a:pt x="9" y="44"/>
                    <a:pt x="9" y="44"/>
                    <a:pt x="9" y="44"/>
                  </a:cubicBezTo>
                  <a:cubicBezTo>
                    <a:pt x="9" y="47"/>
                    <a:pt x="11" y="50"/>
                    <a:pt x="14" y="50"/>
                  </a:cubicBezTo>
                  <a:cubicBezTo>
                    <a:pt x="17"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6" name="Freeform 819"/>
            <p:cNvSpPr>
              <a:spLocks noEditPoints="1"/>
            </p:cNvSpPr>
            <p:nvPr/>
          </p:nvSpPr>
          <p:spPr bwMode="auto">
            <a:xfrm>
              <a:off x="1971117" y="2347203"/>
              <a:ext cx="30602" cy="61203"/>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20 h 56"/>
                <a:gd name="T14" fmla="*/ 19 w 28"/>
                <a:gd name="T15" fmla="*/ 30 h 56"/>
                <a:gd name="T16" fmla="*/ 28 w 28"/>
                <a:gd name="T17" fmla="*/ 56 h 56"/>
                <a:gd name="T18" fmla="*/ 18 w 28"/>
                <a:gd name="T19" fmla="*/ 56 h 56"/>
                <a:gd name="T20" fmla="*/ 9 w 28"/>
                <a:gd name="T21" fmla="*/ 30 h 56"/>
                <a:gd name="T22" fmla="*/ 9 w 28"/>
                <a:gd name="T23" fmla="*/ 8 h 56"/>
                <a:gd name="T24" fmla="*/ 9 w 28"/>
                <a:gd name="T25" fmla="*/ 25 h 56"/>
                <a:gd name="T26" fmla="*/ 12 w 28"/>
                <a:gd name="T27" fmla="*/ 25 h 56"/>
                <a:gd name="T28" fmla="*/ 17 w 28"/>
                <a:gd name="T29" fmla="*/ 20 h 56"/>
                <a:gd name="T30" fmla="*/ 17 w 28"/>
                <a:gd name="T31" fmla="*/ 12 h 56"/>
                <a:gd name="T32" fmla="*/ 12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5"/>
                    <a:pt x="26" y="12"/>
                  </a:cubicBezTo>
                  <a:cubicBezTo>
                    <a:pt x="26" y="20"/>
                    <a:pt x="26" y="20"/>
                    <a:pt x="26" y="20"/>
                  </a:cubicBezTo>
                  <a:cubicBezTo>
                    <a:pt x="26" y="26"/>
                    <a:pt x="24" y="29"/>
                    <a:pt x="19" y="30"/>
                  </a:cubicBezTo>
                  <a:cubicBezTo>
                    <a:pt x="28" y="56"/>
                    <a:pt x="28" y="56"/>
                    <a:pt x="28" y="56"/>
                  </a:cubicBezTo>
                  <a:cubicBezTo>
                    <a:pt x="18" y="56"/>
                    <a:pt x="18" y="56"/>
                    <a:pt x="18" y="56"/>
                  </a:cubicBezTo>
                  <a:lnTo>
                    <a:pt x="9" y="30"/>
                  </a:lnTo>
                  <a:close/>
                  <a:moveTo>
                    <a:pt x="9" y="8"/>
                  </a:moveTo>
                  <a:cubicBezTo>
                    <a:pt x="9" y="25"/>
                    <a:pt x="9" y="25"/>
                    <a:pt x="9" y="25"/>
                  </a:cubicBezTo>
                  <a:cubicBezTo>
                    <a:pt x="12" y="25"/>
                    <a:pt x="12" y="25"/>
                    <a:pt x="12" y="25"/>
                  </a:cubicBezTo>
                  <a:cubicBezTo>
                    <a:pt x="16" y="25"/>
                    <a:pt x="17" y="23"/>
                    <a:pt x="17" y="20"/>
                  </a:cubicBezTo>
                  <a:cubicBezTo>
                    <a:pt x="17" y="12"/>
                    <a:pt x="17" y="12"/>
                    <a:pt x="17" y="12"/>
                  </a:cubicBezTo>
                  <a:cubicBezTo>
                    <a:pt x="17" y="9"/>
                    <a:pt x="16"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7" name="Freeform 820"/>
            <p:cNvSpPr>
              <a:spLocks/>
            </p:cNvSpPr>
            <p:nvPr/>
          </p:nvSpPr>
          <p:spPr bwMode="auto">
            <a:xfrm>
              <a:off x="2004940" y="2347203"/>
              <a:ext cx="32212" cy="61203"/>
            </a:xfrm>
            <a:custGeom>
              <a:avLst/>
              <a:gdLst>
                <a:gd name="T0" fmla="*/ 6 w 20"/>
                <a:gd name="T1" fmla="*/ 20 h 38"/>
                <a:gd name="T2" fmla="*/ 6 w 20"/>
                <a:gd name="T3" fmla="*/ 38 h 38"/>
                <a:gd name="T4" fmla="*/ 0 w 20"/>
                <a:gd name="T5" fmla="*/ 38 h 38"/>
                <a:gd name="T6" fmla="*/ 0 w 20"/>
                <a:gd name="T7" fmla="*/ 0 h 38"/>
                <a:gd name="T8" fmla="*/ 6 w 20"/>
                <a:gd name="T9" fmla="*/ 0 h 38"/>
                <a:gd name="T10" fmla="*/ 6 w 20"/>
                <a:gd name="T11" fmla="*/ 17 h 38"/>
                <a:gd name="T12" fmla="*/ 13 w 20"/>
                <a:gd name="T13" fmla="*/ 0 h 38"/>
                <a:gd name="T14" fmla="*/ 20 w 20"/>
                <a:gd name="T15" fmla="*/ 0 h 38"/>
                <a:gd name="T16" fmla="*/ 12 w 20"/>
                <a:gd name="T17" fmla="*/ 17 h 38"/>
                <a:gd name="T18" fmla="*/ 20 w 20"/>
                <a:gd name="T19" fmla="*/ 38 h 38"/>
                <a:gd name="T20" fmla="*/ 13 w 20"/>
                <a:gd name="T21" fmla="*/ 38 h 38"/>
                <a:gd name="T22" fmla="*/ 6 w 20"/>
                <a:gd name="T23"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8">
                  <a:moveTo>
                    <a:pt x="6" y="20"/>
                  </a:moveTo>
                  <a:lnTo>
                    <a:pt x="6" y="38"/>
                  </a:lnTo>
                  <a:lnTo>
                    <a:pt x="0" y="38"/>
                  </a:lnTo>
                  <a:lnTo>
                    <a:pt x="0" y="0"/>
                  </a:lnTo>
                  <a:lnTo>
                    <a:pt x="6" y="0"/>
                  </a:lnTo>
                  <a:lnTo>
                    <a:pt x="6" y="17"/>
                  </a:lnTo>
                  <a:lnTo>
                    <a:pt x="13" y="0"/>
                  </a:lnTo>
                  <a:lnTo>
                    <a:pt x="20" y="0"/>
                  </a:lnTo>
                  <a:lnTo>
                    <a:pt x="12" y="17"/>
                  </a:lnTo>
                  <a:lnTo>
                    <a:pt x="20" y="38"/>
                  </a:lnTo>
                  <a:lnTo>
                    <a:pt x="13" y="38"/>
                  </a:lnTo>
                  <a:lnTo>
                    <a:pt x="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8" name="Freeform 821"/>
            <p:cNvSpPr>
              <a:spLocks noEditPoints="1"/>
            </p:cNvSpPr>
            <p:nvPr/>
          </p:nvSpPr>
          <p:spPr bwMode="auto">
            <a:xfrm>
              <a:off x="2048427" y="2347203"/>
              <a:ext cx="35434" cy="61203"/>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4 w 22"/>
                <a:gd name="T11" fmla="*/ 31 h 38"/>
                <a:gd name="T12" fmla="*/ 7 w 22"/>
                <a:gd name="T13" fmla="*/ 31 h 38"/>
                <a:gd name="T14" fmla="*/ 6 w 22"/>
                <a:gd name="T15" fmla="*/ 38 h 38"/>
                <a:gd name="T16" fmla="*/ 0 w 22"/>
                <a:gd name="T17" fmla="*/ 38 h 38"/>
                <a:gd name="T18" fmla="*/ 8 w 22"/>
                <a:gd name="T19" fmla="*/ 26 h 38"/>
                <a:gd name="T20" fmla="*/ 13 w 22"/>
                <a:gd name="T21" fmla="*/ 26 h 38"/>
                <a:gd name="T22" fmla="*/ 10 w 22"/>
                <a:gd name="T23" fmla="*/ 11 h 38"/>
                <a:gd name="T24" fmla="*/ 10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4" y="31"/>
                  </a:lnTo>
                  <a:lnTo>
                    <a:pt x="7" y="31"/>
                  </a:lnTo>
                  <a:lnTo>
                    <a:pt x="6" y="38"/>
                  </a:lnTo>
                  <a:lnTo>
                    <a:pt x="0" y="38"/>
                  </a:lnTo>
                  <a:close/>
                  <a:moveTo>
                    <a:pt x="8" y="26"/>
                  </a:moveTo>
                  <a:lnTo>
                    <a:pt x="13" y="26"/>
                  </a:lnTo>
                  <a:lnTo>
                    <a:pt x="10" y="11"/>
                  </a:lnTo>
                  <a:lnTo>
                    <a:pt x="10"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9" name="Freeform 822"/>
            <p:cNvSpPr>
              <a:spLocks/>
            </p:cNvSpPr>
            <p:nvPr/>
          </p:nvSpPr>
          <p:spPr bwMode="auto">
            <a:xfrm>
              <a:off x="2087081" y="2347203"/>
              <a:ext cx="30602" cy="61203"/>
            </a:xfrm>
            <a:custGeom>
              <a:avLst/>
              <a:gdLst>
                <a:gd name="T0" fmla="*/ 5 w 19"/>
                <a:gd name="T1" fmla="*/ 14 h 38"/>
                <a:gd name="T2" fmla="*/ 5 w 19"/>
                <a:gd name="T3" fmla="*/ 38 h 38"/>
                <a:gd name="T4" fmla="*/ 0 w 19"/>
                <a:gd name="T5" fmla="*/ 38 h 38"/>
                <a:gd name="T6" fmla="*/ 0 w 19"/>
                <a:gd name="T7" fmla="*/ 0 h 38"/>
                <a:gd name="T8" fmla="*/ 7 w 19"/>
                <a:gd name="T9" fmla="*/ 0 h 38"/>
                <a:gd name="T10" fmla="*/ 13 w 19"/>
                <a:gd name="T11" fmla="*/ 22 h 38"/>
                <a:gd name="T12" fmla="*/ 13 w 19"/>
                <a:gd name="T13" fmla="*/ 0 h 38"/>
                <a:gd name="T14" fmla="*/ 19 w 19"/>
                <a:gd name="T15" fmla="*/ 0 h 38"/>
                <a:gd name="T16" fmla="*/ 19 w 19"/>
                <a:gd name="T17" fmla="*/ 38 h 38"/>
                <a:gd name="T18" fmla="*/ 13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7" y="0"/>
                  </a:lnTo>
                  <a:lnTo>
                    <a:pt x="13" y="22"/>
                  </a:lnTo>
                  <a:lnTo>
                    <a:pt x="13" y="0"/>
                  </a:lnTo>
                  <a:lnTo>
                    <a:pt x="19" y="0"/>
                  </a:lnTo>
                  <a:lnTo>
                    <a:pt x="19"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0" name="Freeform 823"/>
            <p:cNvSpPr>
              <a:spLocks noEditPoints="1"/>
            </p:cNvSpPr>
            <p:nvPr/>
          </p:nvSpPr>
          <p:spPr bwMode="auto">
            <a:xfrm>
              <a:off x="2122515" y="2347203"/>
              <a:ext cx="30602" cy="61203"/>
            </a:xfrm>
            <a:custGeom>
              <a:avLst/>
              <a:gdLst>
                <a:gd name="T0" fmla="*/ 28 w 28"/>
                <a:gd name="T1" fmla="*/ 15 h 56"/>
                <a:gd name="T2" fmla="*/ 28 w 28"/>
                <a:gd name="T3" fmla="*/ 41 h 56"/>
                <a:gd name="T4" fmla="*/ 15 w 28"/>
                <a:gd name="T5" fmla="*/ 56 h 56"/>
                <a:gd name="T6" fmla="*/ 0 w 28"/>
                <a:gd name="T7" fmla="*/ 56 h 56"/>
                <a:gd name="T8" fmla="*/ 0 w 28"/>
                <a:gd name="T9" fmla="*/ 0 h 56"/>
                <a:gd name="T10" fmla="*/ 15 w 28"/>
                <a:gd name="T11" fmla="*/ 0 h 56"/>
                <a:gd name="T12" fmla="*/ 28 w 28"/>
                <a:gd name="T13" fmla="*/ 15 h 56"/>
                <a:gd name="T14" fmla="*/ 14 w 28"/>
                <a:gd name="T15" fmla="*/ 48 h 56"/>
                <a:gd name="T16" fmla="*/ 19 w 28"/>
                <a:gd name="T17" fmla="*/ 43 h 56"/>
                <a:gd name="T18" fmla="*/ 19 w 28"/>
                <a:gd name="T19" fmla="*/ 13 h 56"/>
                <a:gd name="T20" fmla="*/ 14 w 28"/>
                <a:gd name="T21" fmla="*/ 8 h 56"/>
                <a:gd name="T22" fmla="*/ 10 w 28"/>
                <a:gd name="T23" fmla="*/ 8 h 56"/>
                <a:gd name="T24" fmla="*/ 10 w 28"/>
                <a:gd name="T25" fmla="*/ 48 h 56"/>
                <a:gd name="T26" fmla="*/ 14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5" y="56"/>
                    <a:pt x="15" y="56"/>
                  </a:cubicBezTo>
                  <a:cubicBezTo>
                    <a:pt x="0" y="56"/>
                    <a:pt x="0" y="56"/>
                    <a:pt x="0" y="56"/>
                  </a:cubicBezTo>
                  <a:cubicBezTo>
                    <a:pt x="0" y="0"/>
                    <a:pt x="0" y="0"/>
                    <a:pt x="0" y="0"/>
                  </a:cubicBezTo>
                  <a:cubicBezTo>
                    <a:pt x="15" y="0"/>
                    <a:pt x="15" y="0"/>
                    <a:pt x="15" y="0"/>
                  </a:cubicBezTo>
                  <a:cubicBezTo>
                    <a:pt x="25" y="0"/>
                    <a:pt x="28" y="6"/>
                    <a:pt x="28" y="15"/>
                  </a:cubicBezTo>
                  <a:moveTo>
                    <a:pt x="14" y="48"/>
                  </a:moveTo>
                  <a:cubicBezTo>
                    <a:pt x="17" y="48"/>
                    <a:pt x="19" y="46"/>
                    <a:pt x="19" y="43"/>
                  </a:cubicBezTo>
                  <a:cubicBezTo>
                    <a:pt x="19" y="13"/>
                    <a:pt x="19" y="13"/>
                    <a:pt x="19" y="13"/>
                  </a:cubicBezTo>
                  <a:cubicBezTo>
                    <a:pt x="19" y="10"/>
                    <a:pt x="17" y="8"/>
                    <a:pt x="14" y="8"/>
                  </a:cubicBezTo>
                  <a:cubicBezTo>
                    <a:pt x="10" y="8"/>
                    <a:pt x="10" y="8"/>
                    <a:pt x="10" y="8"/>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1" name="Freeform 824"/>
            <p:cNvSpPr>
              <a:spLocks/>
            </p:cNvSpPr>
            <p:nvPr/>
          </p:nvSpPr>
          <p:spPr bwMode="auto">
            <a:xfrm>
              <a:off x="1676374" y="2432566"/>
              <a:ext cx="25770" cy="62814"/>
            </a:xfrm>
            <a:custGeom>
              <a:avLst/>
              <a:gdLst>
                <a:gd name="T0" fmla="*/ 0 w 16"/>
                <a:gd name="T1" fmla="*/ 0 h 39"/>
                <a:gd name="T2" fmla="*/ 16 w 16"/>
                <a:gd name="T3" fmla="*/ 0 h 39"/>
                <a:gd name="T4" fmla="*/ 16 w 16"/>
                <a:gd name="T5" fmla="*/ 5 h 39"/>
                <a:gd name="T6" fmla="*/ 7 w 16"/>
                <a:gd name="T7" fmla="*/ 5 h 39"/>
                <a:gd name="T8" fmla="*/ 7 w 16"/>
                <a:gd name="T9" fmla="*/ 16 h 39"/>
                <a:gd name="T10" fmla="*/ 13 w 16"/>
                <a:gd name="T11" fmla="*/ 16 h 39"/>
                <a:gd name="T12" fmla="*/ 13 w 16"/>
                <a:gd name="T13" fmla="*/ 22 h 39"/>
                <a:gd name="T14" fmla="*/ 7 w 16"/>
                <a:gd name="T15" fmla="*/ 22 h 39"/>
                <a:gd name="T16" fmla="*/ 7 w 16"/>
                <a:gd name="T17" fmla="*/ 33 h 39"/>
                <a:gd name="T18" fmla="*/ 16 w 16"/>
                <a:gd name="T19" fmla="*/ 33 h 39"/>
                <a:gd name="T20" fmla="*/ 16 w 16"/>
                <a:gd name="T21" fmla="*/ 39 h 39"/>
                <a:gd name="T22" fmla="*/ 0 w 16"/>
                <a:gd name="T23" fmla="*/ 39 h 39"/>
                <a:gd name="T24" fmla="*/ 0 w 16"/>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9">
                  <a:moveTo>
                    <a:pt x="0" y="0"/>
                  </a:moveTo>
                  <a:lnTo>
                    <a:pt x="16" y="0"/>
                  </a:lnTo>
                  <a:lnTo>
                    <a:pt x="16" y="5"/>
                  </a:lnTo>
                  <a:lnTo>
                    <a:pt x="7" y="5"/>
                  </a:lnTo>
                  <a:lnTo>
                    <a:pt x="7" y="16"/>
                  </a:lnTo>
                  <a:lnTo>
                    <a:pt x="13" y="16"/>
                  </a:lnTo>
                  <a:lnTo>
                    <a:pt x="13" y="22"/>
                  </a:lnTo>
                  <a:lnTo>
                    <a:pt x="7" y="22"/>
                  </a:lnTo>
                  <a:lnTo>
                    <a:pt x="7" y="33"/>
                  </a:lnTo>
                  <a:lnTo>
                    <a:pt x="16" y="33"/>
                  </a:lnTo>
                  <a:lnTo>
                    <a:pt x="16"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2" name="Freeform 825"/>
            <p:cNvSpPr>
              <a:spLocks/>
            </p:cNvSpPr>
            <p:nvPr/>
          </p:nvSpPr>
          <p:spPr bwMode="auto">
            <a:xfrm>
              <a:off x="1706976" y="2432566"/>
              <a:ext cx="28991" cy="62814"/>
            </a:xfrm>
            <a:custGeom>
              <a:avLst/>
              <a:gdLst>
                <a:gd name="T0" fmla="*/ 0 w 27"/>
                <a:gd name="T1" fmla="*/ 42 h 57"/>
                <a:gd name="T2" fmla="*/ 0 w 27"/>
                <a:gd name="T3" fmla="*/ 15 h 57"/>
                <a:gd name="T4" fmla="*/ 14 w 27"/>
                <a:gd name="T5" fmla="*/ 0 h 57"/>
                <a:gd name="T6" fmla="*/ 27 w 27"/>
                <a:gd name="T7" fmla="*/ 14 h 57"/>
                <a:gd name="T8" fmla="*/ 27 w 27"/>
                <a:gd name="T9" fmla="*/ 20 h 57"/>
                <a:gd name="T10" fmla="*/ 19 w 27"/>
                <a:gd name="T11" fmla="*/ 20 h 57"/>
                <a:gd name="T12" fmla="*/ 19 w 27"/>
                <a:gd name="T13" fmla="*/ 13 h 57"/>
                <a:gd name="T14" fmla="*/ 14 w 27"/>
                <a:gd name="T15" fmla="*/ 8 h 57"/>
                <a:gd name="T16" fmla="*/ 9 w 27"/>
                <a:gd name="T17" fmla="*/ 13 h 57"/>
                <a:gd name="T18" fmla="*/ 9 w 27"/>
                <a:gd name="T19" fmla="*/ 44 h 57"/>
                <a:gd name="T20" fmla="*/ 14 w 27"/>
                <a:gd name="T21" fmla="*/ 49 h 57"/>
                <a:gd name="T22" fmla="*/ 19 w 27"/>
                <a:gd name="T23" fmla="*/ 44 h 57"/>
                <a:gd name="T24" fmla="*/ 19 w 27"/>
                <a:gd name="T25" fmla="*/ 34 h 57"/>
                <a:gd name="T26" fmla="*/ 27 w 27"/>
                <a:gd name="T27" fmla="*/ 34 h 57"/>
                <a:gd name="T28" fmla="*/ 27 w 27"/>
                <a:gd name="T29" fmla="*/ 43 h 57"/>
                <a:gd name="T30" fmla="*/ 14 w 27"/>
                <a:gd name="T31" fmla="*/ 57 h 57"/>
                <a:gd name="T32" fmla="*/ 0 w 27"/>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7">
                  <a:moveTo>
                    <a:pt x="0" y="42"/>
                  </a:moveTo>
                  <a:cubicBezTo>
                    <a:pt x="0" y="15"/>
                    <a:pt x="0" y="15"/>
                    <a:pt x="0" y="15"/>
                  </a:cubicBezTo>
                  <a:cubicBezTo>
                    <a:pt x="0" y="6"/>
                    <a:pt x="4" y="0"/>
                    <a:pt x="14" y="0"/>
                  </a:cubicBezTo>
                  <a:cubicBezTo>
                    <a:pt x="24" y="0"/>
                    <a:pt x="27" y="6"/>
                    <a:pt x="27" y="14"/>
                  </a:cubicBezTo>
                  <a:cubicBezTo>
                    <a:pt x="27" y="20"/>
                    <a:pt x="27" y="20"/>
                    <a:pt x="27" y="20"/>
                  </a:cubicBezTo>
                  <a:cubicBezTo>
                    <a:pt x="19" y="20"/>
                    <a:pt x="19" y="20"/>
                    <a:pt x="19" y="20"/>
                  </a:cubicBezTo>
                  <a:cubicBezTo>
                    <a:pt x="19" y="13"/>
                    <a:pt x="19" y="13"/>
                    <a:pt x="19" y="13"/>
                  </a:cubicBezTo>
                  <a:cubicBezTo>
                    <a:pt x="19" y="10"/>
                    <a:pt x="18" y="8"/>
                    <a:pt x="14" y="8"/>
                  </a:cubicBezTo>
                  <a:cubicBezTo>
                    <a:pt x="11" y="8"/>
                    <a:pt x="9" y="10"/>
                    <a:pt x="9" y="13"/>
                  </a:cubicBezTo>
                  <a:cubicBezTo>
                    <a:pt x="9" y="44"/>
                    <a:pt x="9" y="44"/>
                    <a:pt x="9" y="44"/>
                  </a:cubicBezTo>
                  <a:cubicBezTo>
                    <a:pt x="9" y="47"/>
                    <a:pt x="11" y="49"/>
                    <a:pt x="14" y="49"/>
                  </a:cubicBezTo>
                  <a:cubicBezTo>
                    <a:pt x="18" y="49"/>
                    <a:pt x="19" y="47"/>
                    <a:pt x="19" y="44"/>
                  </a:cubicBezTo>
                  <a:cubicBezTo>
                    <a:pt x="19" y="34"/>
                    <a:pt x="19" y="34"/>
                    <a:pt x="19" y="34"/>
                  </a:cubicBezTo>
                  <a:cubicBezTo>
                    <a:pt x="27" y="34"/>
                    <a:pt x="27" y="34"/>
                    <a:pt x="27" y="34"/>
                  </a:cubicBezTo>
                  <a:cubicBezTo>
                    <a:pt x="27" y="43"/>
                    <a:pt x="27" y="43"/>
                    <a:pt x="27" y="43"/>
                  </a:cubicBezTo>
                  <a:cubicBezTo>
                    <a:pt x="27"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3" name="Freeform 826"/>
            <p:cNvSpPr>
              <a:spLocks noEditPoints="1"/>
            </p:cNvSpPr>
            <p:nvPr/>
          </p:nvSpPr>
          <p:spPr bwMode="auto">
            <a:xfrm>
              <a:off x="1740799" y="2432566"/>
              <a:ext cx="32212" cy="62814"/>
            </a:xfrm>
            <a:custGeom>
              <a:avLst/>
              <a:gdLst>
                <a:gd name="T0" fmla="*/ 0 w 29"/>
                <a:gd name="T1" fmla="*/ 42 h 57"/>
                <a:gd name="T2" fmla="*/ 0 w 29"/>
                <a:gd name="T3" fmla="*/ 15 h 57"/>
                <a:gd name="T4" fmla="*/ 15 w 29"/>
                <a:gd name="T5" fmla="*/ 0 h 57"/>
                <a:gd name="T6" fmla="*/ 29 w 29"/>
                <a:gd name="T7" fmla="*/ 15 h 57"/>
                <a:gd name="T8" fmla="*/ 29 w 29"/>
                <a:gd name="T9" fmla="*/ 42 h 57"/>
                <a:gd name="T10" fmla="*/ 15 w 29"/>
                <a:gd name="T11" fmla="*/ 57 h 57"/>
                <a:gd name="T12" fmla="*/ 0 w 29"/>
                <a:gd name="T13" fmla="*/ 42 h 57"/>
                <a:gd name="T14" fmla="*/ 20 w 29"/>
                <a:gd name="T15" fmla="*/ 44 h 57"/>
                <a:gd name="T16" fmla="*/ 20 w 29"/>
                <a:gd name="T17" fmla="*/ 13 h 57"/>
                <a:gd name="T18" fmla="*/ 15 w 29"/>
                <a:gd name="T19" fmla="*/ 8 h 57"/>
                <a:gd name="T20" fmla="*/ 10 w 29"/>
                <a:gd name="T21" fmla="*/ 13 h 57"/>
                <a:gd name="T22" fmla="*/ 10 w 29"/>
                <a:gd name="T23" fmla="*/ 44 h 57"/>
                <a:gd name="T24" fmla="*/ 15 w 29"/>
                <a:gd name="T25" fmla="*/ 49 h 57"/>
                <a:gd name="T26" fmla="*/ 20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7"/>
                    <a:pt x="15" y="57"/>
                  </a:cubicBezTo>
                  <a:cubicBezTo>
                    <a:pt x="5" y="57"/>
                    <a:pt x="0" y="51"/>
                    <a:pt x="0" y="42"/>
                  </a:cubicBezTo>
                  <a:moveTo>
                    <a:pt x="20" y="44"/>
                  </a:moveTo>
                  <a:cubicBezTo>
                    <a:pt x="20" y="13"/>
                    <a:pt x="20" y="13"/>
                    <a:pt x="20" y="13"/>
                  </a:cubicBezTo>
                  <a:cubicBezTo>
                    <a:pt x="20" y="10"/>
                    <a:pt x="18" y="8"/>
                    <a:pt x="15" y="8"/>
                  </a:cubicBezTo>
                  <a:cubicBezTo>
                    <a:pt x="11" y="8"/>
                    <a:pt x="10" y="10"/>
                    <a:pt x="10" y="13"/>
                  </a:cubicBezTo>
                  <a:cubicBezTo>
                    <a:pt x="10" y="44"/>
                    <a:pt x="10" y="44"/>
                    <a:pt x="10" y="44"/>
                  </a:cubicBezTo>
                  <a:cubicBezTo>
                    <a:pt x="10" y="47"/>
                    <a:pt x="11" y="49"/>
                    <a:pt x="15" y="49"/>
                  </a:cubicBezTo>
                  <a:cubicBezTo>
                    <a:pt x="18" y="49"/>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4" name="Freeform 827"/>
            <p:cNvSpPr>
              <a:spLocks/>
            </p:cNvSpPr>
            <p:nvPr/>
          </p:nvSpPr>
          <p:spPr bwMode="auto">
            <a:xfrm>
              <a:off x="1777843" y="2432566"/>
              <a:ext cx="30602" cy="62814"/>
            </a:xfrm>
            <a:custGeom>
              <a:avLst/>
              <a:gdLst>
                <a:gd name="T0" fmla="*/ 6 w 19"/>
                <a:gd name="T1" fmla="*/ 14 h 39"/>
                <a:gd name="T2" fmla="*/ 6 w 19"/>
                <a:gd name="T3" fmla="*/ 39 h 39"/>
                <a:gd name="T4" fmla="*/ 0 w 19"/>
                <a:gd name="T5" fmla="*/ 39 h 39"/>
                <a:gd name="T6" fmla="*/ 0 w 19"/>
                <a:gd name="T7" fmla="*/ 0 h 39"/>
                <a:gd name="T8" fmla="*/ 7 w 19"/>
                <a:gd name="T9" fmla="*/ 0 h 39"/>
                <a:gd name="T10" fmla="*/ 14 w 19"/>
                <a:gd name="T11" fmla="*/ 22 h 39"/>
                <a:gd name="T12" fmla="*/ 14 w 19"/>
                <a:gd name="T13" fmla="*/ 0 h 39"/>
                <a:gd name="T14" fmla="*/ 19 w 19"/>
                <a:gd name="T15" fmla="*/ 0 h 39"/>
                <a:gd name="T16" fmla="*/ 19 w 19"/>
                <a:gd name="T17" fmla="*/ 39 h 39"/>
                <a:gd name="T18" fmla="*/ 13 w 19"/>
                <a:gd name="T19" fmla="*/ 39 h 39"/>
                <a:gd name="T20" fmla="*/ 6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6" y="14"/>
                  </a:moveTo>
                  <a:lnTo>
                    <a:pt x="6" y="39"/>
                  </a:lnTo>
                  <a:lnTo>
                    <a:pt x="0" y="39"/>
                  </a:lnTo>
                  <a:lnTo>
                    <a:pt x="0" y="0"/>
                  </a:lnTo>
                  <a:lnTo>
                    <a:pt x="7" y="0"/>
                  </a:lnTo>
                  <a:lnTo>
                    <a:pt x="14" y="22"/>
                  </a:lnTo>
                  <a:lnTo>
                    <a:pt x="14" y="0"/>
                  </a:lnTo>
                  <a:lnTo>
                    <a:pt x="19" y="0"/>
                  </a:lnTo>
                  <a:lnTo>
                    <a:pt x="19"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5" name="Freeform 828"/>
            <p:cNvSpPr>
              <a:spLocks noEditPoints="1"/>
            </p:cNvSpPr>
            <p:nvPr/>
          </p:nvSpPr>
          <p:spPr bwMode="auto">
            <a:xfrm>
              <a:off x="1813277" y="2432566"/>
              <a:ext cx="32212" cy="62814"/>
            </a:xfrm>
            <a:custGeom>
              <a:avLst/>
              <a:gdLst>
                <a:gd name="T0" fmla="*/ 0 w 29"/>
                <a:gd name="T1" fmla="*/ 42 h 57"/>
                <a:gd name="T2" fmla="*/ 0 w 29"/>
                <a:gd name="T3" fmla="*/ 15 h 57"/>
                <a:gd name="T4" fmla="*/ 14 w 29"/>
                <a:gd name="T5" fmla="*/ 0 h 57"/>
                <a:gd name="T6" fmla="*/ 29 w 29"/>
                <a:gd name="T7" fmla="*/ 15 h 57"/>
                <a:gd name="T8" fmla="*/ 29 w 29"/>
                <a:gd name="T9" fmla="*/ 42 h 57"/>
                <a:gd name="T10" fmla="*/ 14 w 29"/>
                <a:gd name="T11" fmla="*/ 57 h 57"/>
                <a:gd name="T12" fmla="*/ 0 w 29"/>
                <a:gd name="T13" fmla="*/ 42 h 57"/>
                <a:gd name="T14" fmla="*/ 19 w 29"/>
                <a:gd name="T15" fmla="*/ 44 h 57"/>
                <a:gd name="T16" fmla="*/ 19 w 29"/>
                <a:gd name="T17" fmla="*/ 13 h 57"/>
                <a:gd name="T18" fmla="*/ 14 w 29"/>
                <a:gd name="T19" fmla="*/ 8 h 57"/>
                <a:gd name="T20" fmla="*/ 10 w 29"/>
                <a:gd name="T21" fmla="*/ 13 h 57"/>
                <a:gd name="T22" fmla="*/ 10 w 29"/>
                <a:gd name="T23" fmla="*/ 44 h 57"/>
                <a:gd name="T24" fmla="*/ 14 w 29"/>
                <a:gd name="T25" fmla="*/ 49 h 57"/>
                <a:gd name="T26" fmla="*/ 19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4" y="0"/>
                    <a:pt x="14" y="0"/>
                  </a:cubicBezTo>
                  <a:cubicBezTo>
                    <a:pt x="24" y="0"/>
                    <a:pt x="29" y="6"/>
                    <a:pt x="29" y="15"/>
                  </a:cubicBezTo>
                  <a:cubicBezTo>
                    <a:pt x="29" y="42"/>
                    <a:pt x="29" y="42"/>
                    <a:pt x="29" y="42"/>
                  </a:cubicBezTo>
                  <a:cubicBezTo>
                    <a:pt x="29" y="51"/>
                    <a:pt x="24" y="57"/>
                    <a:pt x="14" y="57"/>
                  </a:cubicBezTo>
                  <a:cubicBezTo>
                    <a:pt x="4" y="57"/>
                    <a:pt x="0" y="51"/>
                    <a:pt x="0" y="42"/>
                  </a:cubicBezTo>
                  <a:moveTo>
                    <a:pt x="19" y="44"/>
                  </a:moveTo>
                  <a:cubicBezTo>
                    <a:pt x="19" y="13"/>
                    <a:pt x="19" y="13"/>
                    <a:pt x="19" y="13"/>
                  </a:cubicBezTo>
                  <a:cubicBezTo>
                    <a:pt x="19" y="10"/>
                    <a:pt x="18" y="8"/>
                    <a:pt x="14" y="8"/>
                  </a:cubicBezTo>
                  <a:cubicBezTo>
                    <a:pt x="11" y="8"/>
                    <a:pt x="10" y="10"/>
                    <a:pt x="10" y="13"/>
                  </a:cubicBezTo>
                  <a:cubicBezTo>
                    <a:pt x="10" y="44"/>
                    <a:pt x="10" y="44"/>
                    <a:pt x="10" y="44"/>
                  </a:cubicBezTo>
                  <a:cubicBezTo>
                    <a:pt x="10" y="47"/>
                    <a:pt x="11" y="49"/>
                    <a:pt x="14" y="49"/>
                  </a:cubicBezTo>
                  <a:cubicBezTo>
                    <a:pt x="18" y="49"/>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6" name="Freeform 829"/>
            <p:cNvSpPr>
              <a:spLocks/>
            </p:cNvSpPr>
            <p:nvPr/>
          </p:nvSpPr>
          <p:spPr bwMode="auto">
            <a:xfrm>
              <a:off x="1850321" y="2432566"/>
              <a:ext cx="38655" cy="62814"/>
            </a:xfrm>
            <a:custGeom>
              <a:avLst/>
              <a:gdLst>
                <a:gd name="T0" fmla="*/ 18 w 24"/>
                <a:gd name="T1" fmla="*/ 14 h 39"/>
                <a:gd name="T2" fmla="*/ 18 w 24"/>
                <a:gd name="T3" fmla="*/ 14 h 39"/>
                <a:gd name="T4" fmla="*/ 13 w 24"/>
                <a:gd name="T5" fmla="*/ 39 h 39"/>
                <a:gd name="T6" fmla="*/ 11 w 24"/>
                <a:gd name="T7" fmla="*/ 39 h 39"/>
                <a:gd name="T8" fmla="*/ 6 w 24"/>
                <a:gd name="T9" fmla="*/ 14 h 39"/>
                <a:gd name="T10" fmla="*/ 6 w 24"/>
                <a:gd name="T11" fmla="*/ 14 h 39"/>
                <a:gd name="T12" fmla="*/ 6 w 24"/>
                <a:gd name="T13" fmla="*/ 39 h 39"/>
                <a:gd name="T14" fmla="*/ 0 w 24"/>
                <a:gd name="T15" fmla="*/ 39 h 39"/>
                <a:gd name="T16" fmla="*/ 0 w 24"/>
                <a:gd name="T17" fmla="*/ 0 h 39"/>
                <a:gd name="T18" fmla="*/ 8 w 24"/>
                <a:gd name="T19" fmla="*/ 0 h 39"/>
                <a:gd name="T20" fmla="*/ 12 w 24"/>
                <a:gd name="T21" fmla="*/ 22 h 39"/>
                <a:gd name="T22" fmla="*/ 12 w 24"/>
                <a:gd name="T23" fmla="*/ 22 h 39"/>
                <a:gd name="T24" fmla="*/ 16 w 24"/>
                <a:gd name="T25" fmla="*/ 0 h 39"/>
                <a:gd name="T26" fmla="*/ 24 w 24"/>
                <a:gd name="T27" fmla="*/ 0 h 39"/>
                <a:gd name="T28" fmla="*/ 24 w 24"/>
                <a:gd name="T29" fmla="*/ 39 h 39"/>
                <a:gd name="T30" fmla="*/ 18 w 24"/>
                <a:gd name="T31" fmla="*/ 39 h 39"/>
                <a:gd name="T32" fmla="*/ 18 w 24"/>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9">
                  <a:moveTo>
                    <a:pt x="18" y="14"/>
                  </a:moveTo>
                  <a:lnTo>
                    <a:pt x="18" y="14"/>
                  </a:lnTo>
                  <a:lnTo>
                    <a:pt x="13" y="39"/>
                  </a:lnTo>
                  <a:lnTo>
                    <a:pt x="11" y="39"/>
                  </a:lnTo>
                  <a:lnTo>
                    <a:pt x="6" y="14"/>
                  </a:lnTo>
                  <a:lnTo>
                    <a:pt x="6" y="14"/>
                  </a:lnTo>
                  <a:lnTo>
                    <a:pt x="6" y="39"/>
                  </a:lnTo>
                  <a:lnTo>
                    <a:pt x="0" y="39"/>
                  </a:lnTo>
                  <a:lnTo>
                    <a:pt x="0" y="0"/>
                  </a:lnTo>
                  <a:lnTo>
                    <a:pt x="8" y="0"/>
                  </a:lnTo>
                  <a:lnTo>
                    <a:pt x="12" y="22"/>
                  </a:lnTo>
                  <a:lnTo>
                    <a:pt x="12" y="22"/>
                  </a:lnTo>
                  <a:lnTo>
                    <a:pt x="16" y="0"/>
                  </a:lnTo>
                  <a:lnTo>
                    <a:pt x="24" y="0"/>
                  </a:lnTo>
                  <a:lnTo>
                    <a:pt x="24" y="39"/>
                  </a:lnTo>
                  <a:lnTo>
                    <a:pt x="18" y="39"/>
                  </a:lnTo>
                  <a:lnTo>
                    <a:pt x="1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7" name="Rectangle 830"/>
            <p:cNvSpPr>
              <a:spLocks noChangeArrowheads="1"/>
            </p:cNvSpPr>
            <p:nvPr/>
          </p:nvSpPr>
          <p:spPr bwMode="auto">
            <a:xfrm>
              <a:off x="1893807" y="2432566"/>
              <a:ext cx="11274" cy="628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8" name="Freeform 831"/>
            <p:cNvSpPr>
              <a:spLocks/>
            </p:cNvSpPr>
            <p:nvPr/>
          </p:nvSpPr>
          <p:spPr bwMode="auto">
            <a:xfrm>
              <a:off x="1911524" y="2432566"/>
              <a:ext cx="28991" cy="62814"/>
            </a:xfrm>
            <a:custGeom>
              <a:avLst/>
              <a:gdLst>
                <a:gd name="T0" fmla="*/ 0 w 27"/>
                <a:gd name="T1" fmla="*/ 42 h 57"/>
                <a:gd name="T2" fmla="*/ 0 w 27"/>
                <a:gd name="T3" fmla="*/ 15 h 57"/>
                <a:gd name="T4" fmla="*/ 14 w 27"/>
                <a:gd name="T5" fmla="*/ 0 h 57"/>
                <a:gd name="T6" fmla="*/ 27 w 27"/>
                <a:gd name="T7" fmla="*/ 14 h 57"/>
                <a:gd name="T8" fmla="*/ 27 w 27"/>
                <a:gd name="T9" fmla="*/ 20 h 57"/>
                <a:gd name="T10" fmla="*/ 19 w 27"/>
                <a:gd name="T11" fmla="*/ 20 h 57"/>
                <a:gd name="T12" fmla="*/ 19 w 27"/>
                <a:gd name="T13" fmla="*/ 13 h 57"/>
                <a:gd name="T14" fmla="*/ 14 w 27"/>
                <a:gd name="T15" fmla="*/ 8 h 57"/>
                <a:gd name="T16" fmla="*/ 9 w 27"/>
                <a:gd name="T17" fmla="*/ 13 h 57"/>
                <a:gd name="T18" fmla="*/ 9 w 27"/>
                <a:gd name="T19" fmla="*/ 44 h 57"/>
                <a:gd name="T20" fmla="*/ 14 w 27"/>
                <a:gd name="T21" fmla="*/ 49 h 57"/>
                <a:gd name="T22" fmla="*/ 19 w 27"/>
                <a:gd name="T23" fmla="*/ 44 h 57"/>
                <a:gd name="T24" fmla="*/ 19 w 27"/>
                <a:gd name="T25" fmla="*/ 34 h 57"/>
                <a:gd name="T26" fmla="*/ 27 w 27"/>
                <a:gd name="T27" fmla="*/ 34 h 57"/>
                <a:gd name="T28" fmla="*/ 27 w 27"/>
                <a:gd name="T29" fmla="*/ 43 h 57"/>
                <a:gd name="T30" fmla="*/ 14 w 27"/>
                <a:gd name="T31" fmla="*/ 57 h 57"/>
                <a:gd name="T32" fmla="*/ 0 w 27"/>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7">
                  <a:moveTo>
                    <a:pt x="0" y="42"/>
                  </a:moveTo>
                  <a:cubicBezTo>
                    <a:pt x="0" y="15"/>
                    <a:pt x="0" y="15"/>
                    <a:pt x="0" y="15"/>
                  </a:cubicBezTo>
                  <a:cubicBezTo>
                    <a:pt x="0" y="6"/>
                    <a:pt x="4" y="0"/>
                    <a:pt x="14" y="0"/>
                  </a:cubicBezTo>
                  <a:cubicBezTo>
                    <a:pt x="24" y="0"/>
                    <a:pt x="27" y="6"/>
                    <a:pt x="27" y="14"/>
                  </a:cubicBezTo>
                  <a:cubicBezTo>
                    <a:pt x="27" y="20"/>
                    <a:pt x="27" y="20"/>
                    <a:pt x="27" y="20"/>
                  </a:cubicBezTo>
                  <a:cubicBezTo>
                    <a:pt x="19" y="20"/>
                    <a:pt x="19" y="20"/>
                    <a:pt x="19" y="20"/>
                  </a:cubicBezTo>
                  <a:cubicBezTo>
                    <a:pt x="19" y="13"/>
                    <a:pt x="19" y="13"/>
                    <a:pt x="19" y="13"/>
                  </a:cubicBezTo>
                  <a:cubicBezTo>
                    <a:pt x="19" y="10"/>
                    <a:pt x="18" y="8"/>
                    <a:pt x="14" y="8"/>
                  </a:cubicBezTo>
                  <a:cubicBezTo>
                    <a:pt x="11" y="8"/>
                    <a:pt x="9" y="10"/>
                    <a:pt x="9" y="13"/>
                  </a:cubicBezTo>
                  <a:cubicBezTo>
                    <a:pt x="9" y="44"/>
                    <a:pt x="9" y="44"/>
                    <a:pt x="9" y="44"/>
                  </a:cubicBezTo>
                  <a:cubicBezTo>
                    <a:pt x="9" y="47"/>
                    <a:pt x="11" y="49"/>
                    <a:pt x="14" y="49"/>
                  </a:cubicBezTo>
                  <a:cubicBezTo>
                    <a:pt x="18" y="49"/>
                    <a:pt x="19" y="47"/>
                    <a:pt x="19" y="44"/>
                  </a:cubicBezTo>
                  <a:cubicBezTo>
                    <a:pt x="19" y="34"/>
                    <a:pt x="19" y="34"/>
                    <a:pt x="19" y="34"/>
                  </a:cubicBezTo>
                  <a:cubicBezTo>
                    <a:pt x="27" y="34"/>
                    <a:pt x="27" y="34"/>
                    <a:pt x="27" y="34"/>
                  </a:cubicBezTo>
                  <a:cubicBezTo>
                    <a:pt x="27" y="43"/>
                    <a:pt x="27" y="43"/>
                    <a:pt x="27" y="43"/>
                  </a:cubicBezTo>
                  <a:cubicBezTo>
                    <a:pt x="27"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9" name="Freeform 832"/>
            <p:cNvSpPr>
              <a:spLocks/>
            </p:cNvSpPr>
            <p:nvPr/>
          </p:nvSpPr>
          <p:spPr bwMode="auto">
            <a:xfrm>
              <a:off x="1955011" y="2432566"/>
              <a:ext cx="30602" cy="62814"/>
            </a:xfrm>
            <a:custGeom>
              <a:avLst/>
              <a:gdLst>
                <a:gd name="T0" fmla="*/ 14 w 28"/>
                <a:gd name="T1" fmla="*/ 27 h 57"/>
                <a:gd name="T2" fmla="*/ 28 w 28"/>
                <a:gd name="T3" fmla="*/ 27 h 57"/>
                <a:gd name="T4" fmla="*/ 28 w 28"/>
                <a:gd name="T5" fmla="*/ 57 h 57"/>
                <a:gd name="T6" fmla="*/ 21 w 28"/>
                <a:gd name="T7" fmla="*/ 57 h 57"/>
                <a:gd name="T8" fmla="*/ 21 w 28"/>
                <a:gd name="T9" fmla="*/ 50 h 57"/>
                <a:gd name="T10" fmla="*/ 12 w 28"/>
                <a:gd name="T11" fmla="*/ 57 h 57"/>
                <a:gd name="T12" fmla="*/ 0 w 28"/>
                <a:gd name="T13" fmla="*/ 42 h 57"/>
                <a:gd name="T14" fmla="*/ 0 w 28"/>
                <a:gd name="T15" fmla="*/ 15 h 57"/>
                <a:gd name="T16" fmla="*/ 14 w 28"/>
                <a:gd name="T17" fmla="*/ 0 h 57"/>
                <a:gd name="T18" fmla="*/ 28 w 28"/>
                <a:gd name="T19" fmla="*/ 14 h 57"/>
                <a:gd name="T20" fmla="*/ 28 w 28"/>
                <a:gd name="T21" fmla="*/ 19 h 57"/>
                <a:gd name="T22" fmla="*/ 19 w 28"/>
                <a:gd name="T23" fmla="*/ 19 h 57"/>
                <a:gd name="T24" fmla="*/ 19 w 28"/>
                <a:gd name="T25" fmla="*/ 13 h 57"/>
                <a:gd name="T26" fmla="*/ 14 w 28"/>
                <a:gd name="T27" fmla="*/ 8 h 57"/>
                <a:gd name="T28" fmla="*/ 10 w 28"/>
                <a:gd name="T29" fmla="*/ 13 h 57"/>
                <a:gd name="T30" fmla="*/ 10 w 28"/>
                <a:gd name="T31" fmla="*/ 44 h 57"/>
                <a:gd name="T32" fmla="*/ 14 w 28"/>
                <a:gd name="T33" fmla="*/ 49 h 57"/>
                <a:gd name="T34" fmla="*/ 19 w 28"/>
                <a:gd name="T35" fmla="*/ 44 h 57"/>
                <a:gd name="T36" fmla="*/ 19 w 28"/>
                <a:gd name="T37" fmla="*/ 34 h 57"/>
                <a:gd name="T38" fmla="*/ 14 w 28"/>
                <a:gd name="T39" fmla="*/ 34 h 57"/>
                <a:gd name="T40" fmla="*/ 14 w 28"/>
                <a:gd name="T4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7">
                  <a:moveTo>
                    <a:pt x="14" y="27"/>
                  </a:moveTo>
                  <a:cubicBezTo>
                    <a:pt x="28" y="27"/>
                    <a:pt x="28" y="27"/>
                    <a:pt x="28" y="27"/>
                  </a:cubicBezTo>
                  <a:cubicBezTo>
                    <a:pt x="28" y="57"/>
                    <a:pt x="28" y="57"/>
                    <a:pt x="28" y="57"/>
                  </a:cubicBezTo>
                  <a:cubicBezTo>
                    <a:pt x="21" y="57"/>
                    <a:pt x="21" y="57"/>
                    <a:pt x="21" y="57"/>
                  </a:cubicBezTo>
                  <a:cubicBezTo>
                    <a:pt x="21" y="50"/>
                    <a:pt x="21" y="50"/>
                    <a:pt x="21" y="50"/>
                  </a:cubicBezTo>
                  <a:cubicBezTo>
                    <a:pt x="20" y="55"/>
                    <a:pt x="17" y="57"/>
                    <a:pt x="12" y="57"/>
                  </a:cubicBezTo>
                  <a:cubicBezTo>
                    <a:pt x="4" y="57"/>
                    <a:pt x="0" y="51"/>
                    <a:pt x="0" y="42"/>
                  </a:cubicBezTo>
                  <a:cubicBezTo>
                    <a:pt x="0" y="15"/>
                    <a:pt x="0" y="15"/>
                    <a:pt x="0" y="15"/>
                  </a:cubicBezTo>
                  <a:cubicBezTo>
                    <a:pt x="0" y="6"/>
                    <a:pt x="4" y="0"/>
                    <a:pt x="14" y="0"/>
                  </a:cubicBezTo>
                  <a:cubicBezTo>
                    <a:pt x="25" y="0"/>
                    <a:pt x="28" y="6"/>
                    <a:pt x="28" y="14"/>
                  </a:cubicBezTo>
                  <a:cubicBezTo>
                    <a:pt x="28" y="19"/>
                    <a:pt x="28" y="19"/>
                    <a:pt x="28" y="19"/>
                  </a:cubicBezTo>
                  <a:cubicBezTo>
                    <a:pt x="19" y="19"/>
                    <a:pt x="19" y="19"/>
                    <a:pt x="19" y="19"/>
                  </a:cubicBezTo>
                  <a:cubicBezTo>
                    <a:pt x="19" y="13"/>
                    <a:pt x="19" y="13"/>
                    <a:pt x="19" y="13"/>
                  </a:cubicBezTo>
                  <a:cubicBezTo>
                    <a:pt x="19" y="10"/>
                    <a:pt x="18" y="8"/>
                    <a:pt x="14" y="8"/>
                  </a:cubicBezTo>
                  <a:cubicBezTo>
                    <a:pt x="11" y="8"/>
                    <a:pt x="10" y="10"/>
                    <a:pt x="10" y="13"/>
                  </a:cubicBezTo>
                  <a:cubicBezTo>
                    <a:pt x="10" y="44"/>
                    <a:pt x="10" y="44"/>
                    <a:pt x="10" y="44"/>
                  </a:cubicBezTo>
                  <a:cubicBezTo>
                    <a:pt x="10" y="47"/>
                    <a:pt x="11" y="49"/>
                    <a:pt x="14" y="49"/>
                  </a:cubicBezTo>
                  <a:cubicBezTo>
                    <a:pt x="17" y="49"/>
                    <a:pt x="19" y="48"/>
                    <a:pt x="19" y="44"/>
                  </a:cubicBezTo>
                  <a:cubicBezTo>
                    <a:pt x="19" y="34"/>
                    <a:pt x="19" y="34"/>
                    <a:pt x="19" y="34"/>
                  </a:cubicBezTo>
                  <a:cubicBezTo>
                    <a:pt x="14" y="34"/>
                    <a:pt x="14" y="34"/>
                    <a:pt x="14" y="34"/>
                  </a:cubicBez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0" name="Freeform 833"/>
            <p:cNvSpPr>
              <a:spLocks noEditPoints="1"/>
            </p:cNvSpPr>
            <p:nvPr/>
          </p:nvSpPr>
          <p:spPr bwMode="auto">
            <a:xfrm>
              <a:off x="1992055" y="2432566"/>
              <a:ext cx="28991" cy="62814"/>
            </a:xfrm>
            <a:custGeom>
              <a:avLst/>
              <a:gdLst>
                <a:gd name="T0" fmla="*/ 10 w 28"/>
                <a:gd name="T1" fmla="*/ 31 h 57"/>
                <a:gd name="T2" fmla="*/ 10 w 28"/>
                <a:gd name="T3" fmla="*/ 57 h 57"/>
                <a:gd name="T4" fmla="*/ 0 w 28"/>
                <a:gd name="T5" fmla="*/ 57 h 57"/>
                <a:gd name="T6" fmla="*/ 0 w 28"/>
                <a:gd name="T7" fmla="*/ 0 h 57"/>
                <a:gd name="T8" fmla="*/ 14 w 28"/>
                <a:gd name="T9" fmla="*/ 0 h 57"/>
                <a:gd name="T10" fmla="*/ 27 w 28"/>
                <a:gd name="T11" fmla="*/ 13 h 57"/>
                <a:gd name="T12" fmla="*/ 27 w 28"/>
                <a:gd name="T13" fmla="*/ 20 h 57"/>
                <a:gd name="T14" fmla="*/ 19 w 28"/>
                <a:gd name="T15" fmla="*/ 31 h 57"/>
                <a:gd name="T16" fmla="*/ 28 w 28"/>
                <a:gd name="T17" fmla="*/ 57 h 57"/>
                <a:gd name="T18" fmla="*/ 18 w 28"/>
                <a:gd name="T19" fmla="*/ 57 h 57"/>
                <a:gd name="T20" fmla="*/ 10 w 28"/>
                <a:gd name="T21" fmla="*/ 31 h 57"/>
                <a:gd name="T22" fmla="*/ 10 w 28"/>
                <a:gd name="T23" fmla="*/ 8 h 57"/>
                <a:gd name="T24" fmla="*/ 10 w 28"/>
                <a:gd name="T25" fmla="*/ 26 h 57"/>
                <a:gd name="T26" fmla="*/ 13 w 28"/>
                <a:gd name="T27" fmla="*/ 26 h 57"/>
                <a:gd name="T28" fmla="*/ 17 w 28"/>
                <a:gd name="T29" fmla="*/ 21 h 57"/>
                <a:gd name="T30" fmla="*/ 17 w 28"/>
                <a:gd name="T31" fmla="*/ 13 h 57"/>
                <a:gd name="T32" fmla="*/ 13 w 28"/>
                <a:gd name="T33" fmla="*/ 8 h 57"/>
                <a:gd name="T34" fmla="*/ 10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10" y="31"/>
                  </a:moveTo>
                  <a:cubicBezTo>
                    <a:pt x="10" y="57"/>
                    <a:pt x="10" y="57"/>
                    <a:pt x="10" y="57"/>
                  </a:cubicBezTo>
                  <a:cubicBezTo>
                    <a:pt x="0" y="57"/>
                    <a:pt x="0" y="57"/>
                    <a:pt x="0" y="57"/>
                  </a:cubicBezTo>
                  <a:cubicBezTo>
                    <a:pt x="0" y="0"/>
                    <a:pt x="0" y="0"/>
                    <a:pt x="0" y="0"/>
                  </a:cubicBezTo>
                  <a:cubicBezTo>
                    <a:pt x="14" y="0"/>
                    <a:pt x="14" y="0"/>
                    <a:pt x="14" y="0"/>
                  </a:cubicBezTo>
                  <a:cubicBezTo>
                    <a:pt x="23" y="0"/>
                    <a:pt x="27" y="5"/>
                    <a:pt x="27" y="13"/>
                  </a:cubicBezTo>
                  <a:cubicBezTo>
                    <a:pt x="27" y="20"/>
                    <a:pt x="27" y="20"/>
                    <a:pt x="27" y="20"/>
                  </a:cubicBezTo>
                  <a:cubicBezTo>
                    <a:pt x="27" y="26"/>
                    <a:pt x="25" y="30"/>
                    <a:pt x="19" y="31"/>
                  </a:cubicBezTo>
                  <a:cubicBezTo>
                    <a:pt x="28" y="57"/>
                    <a:pt x="28" y="57"/>
                    <a:pt x="28" y="57"/>
                  </a:cubicBezTo>
                  <a:cubicBezTo>
                    <a:pt x="18" y="57"/>
                    <a:pt x="18" y="57"/>
                    <a:pt x="18" y="57"/>
                  </a:cubicBezTo>
                  <a:lnTo>
                    <a:pt x="10" y="31"/>
                  </a:lnTo>
                  <a:close/>
                  <a:moveTo>
                    <a:pt x="10" y="8"/>
                  </a:moveTo>
                  <a:cubicBezTo>
                    <a:pt x="10" y="26"/>
                    <a:pt x="10" y="26"/>
                    <a:pt x="10" y="26"/>
                  </a:cubicBezTo>
                  <a:cubicBezTo>
                    <a:pt x="13" y="26"/>
                    <a:pt x="13" y="26"/>
                    <a:pt x="13" y="26"/>
                  </a:cubicBezTo>
                  <a:cubicBezTo>
                    <a:pt x="16" y="26"/>
                    <a:pt x="17" y="24"/>
                    <a:pt x="17" y="21"/>
                  </a:cubicBezTo>
                  <a:cubicBezTo>
                    <a:pt x="17" y="13"/>
                    <a:pt x="17" y="13"/>
                    <a:pt x="17" y="13"/>
                  </a:cubicBezTo>
                  <a:cubicBezTo>
                    <a:pt x="17" y="10"/>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1" name="Freeform 834"/>
            <p:cNvSpPr>
              <a:spLocks noEditPoints="1"/>
            </p:cNvSpPr>
            <p:nvPr/>
          </p:nvSpPr>
          <p:spPr bwMode="auto">
            <a:xfrm>
              <a:off x="2025878" y="2432566"/>
              <a:ext cx="32212" cy="62814"/>
            </a:xfrm>
            <a:custGeom>
              <a:avLst/>
              <a:gdLst>
                <a:gd name="T0" fmla="*/ 0 w 29"/>
                <a:gd name="T1" fmla="*/ 42 h 57"/>
                <a:gd name="T2" fmla="*/ 0 w 29"/>
                <a:gd name="T3" fmla="*/ 15 h 57"/>
                <a:gd name="T4" fmla="*/ 14 w 29"/>
                <a:gd name="T5" fmla="*/ 0 h 57"/>
                <a:gd name="T6" fmla="*/ 29 w 29"/>
                <a:gd name="T7" fmla="*/ 15 h 57"/>
                <a:gd name="T8" fmla="*/ 29 w 29"/>
                <a:gd name="T9" fmla="*/ 42 h 57"/>
                <a:gd name="T10" fmla="*/ 14 w 29"/>
                <a:gd name="T11" fmla="*/ 57 h 57"/>
                <a:gd name="T12" fmla="*/ 0 w 29"/>
                <a:gd name="T13" fmla="*/ 42 h 57"/>
                <a:gd name="T14" fmla="*/ 19 w 29"/>
                <a:gd name="T15" fmla="*/ 44 h 57"/>
                <a:gd name="T16" fmla="*/ 19 w 29"/>
                <a:gd name="T17" fmla="*/ 13 h 57"/>
                <a:gd name="T18" fmla="*/ 14 w 29"/>
                <a:gd name="T19" fmla="*/ 8 h 57"/>
                <a:gd name="T20" fmla="*/ 9 w 29"/>
                <a:gd name="T21" fmla="*/ 13 h 57"/>
                <a:gd name="T22" fmla="*/ 9 w 29"/>
                <a:gd name="T23" fmla="*/ 44 h 57"/>
                <a:gd name="T24" fmla="*/ 14 w 29"/>
                <a:gd name="T25" fmla="*/ 49 h 57"/>
                <a:gd name="T26" fmla="*/ 19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4" y="0"/>
                    <a:pt x="14" y="0"/>
                  </a:cubicBezTo>
                  <a:cubicBezTo>
                    <a:pt x="24" y="0"/>
                    <a:pt x="29" y="6"/>
                    <a:pt x="29" y="15"/>
                  </a:cubicBezTo>
                  <a:cubicBezTo>
                    <a:pt x="29" y="42"/>
                    <a:pt x="29" y="42"/>
                    <a:pt x="29" y="42"/>
                  </a:cubicBezTo>
                  <a:cubicBezTo>
                    <a:pt x="29" y="51"/>
                    <a:pt x="24" y="57"/>
                    <a:pt x="14" y="57"/>
                  </a:cubicBezTo>
                  <a:cubicBezTo>
                    <a:pt x="4" y="57"/>
                    <a:pt x="0" y="51"/>
                    <a:pt x="0" y="42"/>
                  </a:cubicBezTo>
                  <a:moveTo>
                    <a:pt x="19" y="44"/>
                  </a:moveTo>
                  <a:cubicBezTo>
                    <a:pt x="19" y="13"/>
                    <a:pt x="19" y="13"/>
                    <a:pt x="19" y="13"/>
                  </a:cubicBezTo>
                  <a:cubicBezTo>
                    <a:pt x="19" y="10"/>
                    <a:pt x="18" y="8"/>
                    <a:pt x="14" y="8"/>
                  </a:cubicBezTo>
                  <a:cubicBezTo>
                    <a:pt x="11" y="8"/>
                    <a:pt x="9" y="10"/>
                    <a:pt x="9" y="13"/>
                  </a:cubicBezTo>
                  <a:cubicBezTo>
                    <a:pt x="9" y="44"/>
                    <a:pt x="9" y="44"/>
                    <a:pt x="9" y="44"/>
                  </a:cubicBezTo>
                  <a:cubicBezTo>
                    <a:pt x="9" y="47"/>
                    <a:pt x="11" y="49"/>
                    <a:pt x="14" y="49"/>
                  </a:cubicBezTo>
                  <a:cubicBezTo>
                    <a:pt x="18" y="49"/>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2" name="Freeform 835"/>
            <p:cNvSpPr>
              <a:spLocks/>
            </p:cNvSpPr>
            <p:nvPr/>
          </p:nvSpPr>
          <p:spPr bwMode="auto">
            <a:xfrm>
              <a:off x="2061311" y="2432566"/>
              <a:ext cx="46708" cy="62814"/>
            </a:xfrm>
            <a:custGeom>
              <a:avLst/>
              <a:gdLst>
                <a:gd name="T0" fmla="*/ 14 w 29"/>
                <a:gd name="T1" fmla="*/ 15 h 39"/>
                <a:gd name="T2" fmla="*/ 11 w 29"/>
                <a:gd name="T3" fmla="*/ 39 h 39"/>
                <a:gd name="T4" fmla="*/ 4 w 29"/>
                <a:gd name="T5" fmla="*/ 39 h 39"/>
                <a:gd name="T6" fmla="*/ 0 w 29"/>
                <a:gd name="T7" fmla="*/ 0 h 39"/>
                <a:gd name="T8" fmla="*/ 6 w 29"/>
                <a:gd name="T9" fmla="*/ 0 h 39"/>
                <a:gd name="T10" fmla="*/ 9 w 29"/>
                <a:gd name="T11" fmla="*/ 24 h 39"/>
                <a:gd name="T12" fmla="*/ 9 w 29"/>
                <a:gd name="T13" fmla="*/ 24 h 39"/>
                <a:gd name="T14" fmla="*/ 12 w 29"/>
                <a:gd name="T15" fmla="*/ 0 h 39"/>
                <a:gd name="T16" fmla="*/ 17 w 29"/>
                <a:gd name="T17" fmla="*/ 0 h 39"/>
                <a:gd name="T18" fmla="*/ 21 w 29"/>
                <a:gd name="T19" fmla="*/ 24 h 39"/>
                <a:gd name="T20" fmla="*/ 21 w 29"/>
                <a:gd name="T21" fmla="*/ 24 h 39"/>
                <a:gd name="T22" fmla="*/ 23 w 29"/>
                <a:gd name="T23" fmla="*/ 0 h 39"/>
                <a:gd name="T24" fmla="*/ 29 w 29"/>
                <a:gd name="T25" fmla="*/ 0 h 39"/>
                <a:gd name="T26" fmla="*/ 24 w 29"/>
                <a:gd name="T27" fmla="*/ 39 h 39"/>
                <a:gd name="T28" fmla="*/ 18 w 29"/>
                <a:gd name="T29" fmla="*/ 39 h 39"/>
                <a:gd name="T30" fmla="*/ 15 w 29"/>
                <a:gd name="T31" fmla="*/ 15 h 39"/>
                <a:gd name="T32" fmla="*/ 14 w 29"/>
                <a:gd name="T33"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9">
                  <a:moveTo>
                    <a:pt x="14" y="15"/>
                  </a:moveTo>
                  <a:lnTo>
                    <a:pt x="11" y="39"/>
                  </a:lnTo>
                  <a:lnTo>
                    <a:pt x="4" y="39"/>
                  </a:lnTo>
                  <a:lnTo>
                    <a:pt x="0" y="0"/>
                  </a:lnTo>
                  <a:lnTo>
                    <a:pt x="6" y="0"/>
                  </a:lnTo>
                  <a:lnTo>
                    <a:pt x="9" y="24"/>
                  </a:lnTo>
                  <a:lnTo>
                    <a:pt x="9" y="24"/>
                  </a:lnTo>
                  <a:lnTo>
                    <a:pt x="12" y="0"/>
                  </a:lnTo>
                  <a:lnTo>
                    <a:pt x="17" y="0"/>
                  </a:lnTo>
                  <a:lnTo>
                    <a:pt x="21" y="24"/>
                  </a:lnTo>
                  <a:lnTo>
                    <a:pt x="21" y="24"/>
                  </a:lnTo>
                  <a:lnTo>
                    <a:pt x="23" y="0"/>
                  </a:lnTo>
                  <a:lnTo>
                    <a:pt x="29" y="0"/>
                  </a:lnTo>
                  <a:lnTo>
                    <a:pt x="24" y="39"/>
                  </a:lnTo>
                  <a:lnTo>
                    <a:pt x="18" y="39"/>
                  </a:lnTo>
                  <a:lnTo>
                    <a:pt x="15" y="15"/>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3" name="Freeform 836"/>
            <p:cNvSpPr>
              <a:spLocks/>
            </p:cNvSpPr>
            <p:nvPr/>
          </p:nvSpPr>
          <p:spPr bwMode="auto">
            <a:xfrm>
              <a:off x="2111241" y="2432566"/>
              <a:ext cx="27380" cy="62814"/>
            </a:xfrm>
            <a:custGeom>
              <a:avLst/>
              <a:gdLst>
                <a:gd name="T0" fmla="*/ 0 w 17"/>
                <a:gd name="T1" fmla="*/ 0 h 39"/>
                <a:gd name="T2" fmla="*/ 17 w 17"/>
                <a:gd name="T3" fmla="*/ 0 h 39"/>
                <a:gd name="T4" fmla="*/ 17 w 17"/>
                <a:gd name="T5" fmla="*/ 5 h 39"/>
                <a:gd name="T6" fmla="*/ 12 w 17"/>
                <a:gd name="T7" fmla="*/ 5 h 39"/>
                <a:gd name="T8" fmla="*/ 12 w 17"/>
                <a:gd name="T9" fmla="*/ 39 h 39"/>
                <a:gd name="T10" fmla="*/ 5 w 17"/>
                <a:gd name="T11" fmla="*/ 39 h 39"/>
                <a:gd name="T12" fmla="*/ 5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2" y="5"/>
                  </a:lnTo>
                  <a:lnTo>
                    <a:pt x="12" y="39"/>
                  </a:lnTo>
                  <a:lnTo>
                    <a:pt x="5" y="39"/>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4" name="Freeform 837"/>
            <p:cNvSpPr>
              <a:spLocks/>
            </p:cNvSpPr>
            <p:nvPr/>
          </p:nvSpPr>
          <p:spPr bwMode="auto">
            <a:xfrm>
              <a:off x="2143453" y="2432566"/>
              <a:ext cx="30602" cy="62814"/>
            </a:xfrm>
            <a:custGeom>
              <a:avLst/>
              <a:gdLst>
                <a:gd name="T0" fmla="*/ 12 w 19"/>
                <a:gd name="T1" fmla="*/ 22 h 39"/>
                <a:gd name="T2" fmla="*/ 6 w 19"/>
                <a:gd name="T3" fmla="*/ 22 h 39"/>
                <a:gd name="T4" fmla="*/ 6 w 19"/>
                <a:gd name="T5" fmla="*/ 39 h 39"/>
                <a:gd name="T6" fmla="*/ 0 w 19"/>
                <a:gd name="T7" fmla="*/ 39 h 39"/>
                <a:gd name="T8" fmla="*/ 0 w 19"/>
                <a:gd name="T9" fmla="*/ 0 h 39"/>
                <a:gd name="T10" fmla="*/ 6 w 19"/>
                <a:gd name="T11" fmla="*/ 0 h 39"/>
                <a:gd name="T12" fmla="*/ 6 w 19"/>
                <a:gd name="T13" fmla="*/ 16 h 39"/>
                <a:gd name="T14" fmla="*/ 12 w 19"/>
                <a:gd name="T15" fmla="*/ 16 h 39"/>
                <a:gd name="T16" fmla="*/ 12 w 19"/>
                <a:gd name="T17" fmla="*/ 0 h 39"/>
                <a:gd name="T18" fmla="*/ 19 w 19"/>
                <a:gd name="T19" fmla="*/ 0 h 39"/>
                <a:gd name="T20" fmla="*/ 19 w 19"/>
                <a:gd name="T21" fmla="*/ 39 h 39"/>
                <a:gd name="T22" fmla="*/ 12 w 19"/>
                <a:gd name="T23" fmla="*/ 39 h 39"/>
                <a:gd name="T24" fmla="*/ 12 w 19"/>
                <a:gd name="T2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9">
                  <a:moveTo>
                    <a:pt x="12" y="22"/>
                  </a:moveTo>
                  <a:lnTo>
                    <a:pt x="6" y="22"/>
                  </a:lnTo>
                  <a:lnTo>
                    <a:pt x="6" y="39"/>
                  </a:lnTo>
                  <a:lnTo>
                    <a:pt x="0" y="39"/>
                  </a:lnTo>
                  <a:lnTo>
                    <a:pt x="0" y="0"/>
                  </a:lnTo>
                  <a:lnTo>
                    <a:pt x="6" y="0"/>
                  </a:lnTo>
                  <a:lnTo>
                    <a:pt x="6" y="16"/>
                  </a:lnTo>
                  <a:lnTo>
                    <a:pt x="12" y="16"/>
                  </a:lnTo>
                  <a:lnTo>
                    <a:pt x="12" y="0"/>
                  </a:lnTo>
                  <a:lnTo>
                    <a:pt x="19" y="0"/>
                  </a:lnTo>
                  <a:lnTo>
                    <a:pt x="19" y="39"/>
                  </a:lnTo>
                  <a:lnTo>
                    <a:pt x="12" y="39"/>
                  </a:lnTo>
                  <a:lnTo>
                    <a:pt x="1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5" name="Rectangle 838"/>
            <p:cNvSpPr>
              <a:spLocks noChangeArrowheads="1"/>
            </p:cNvSpPr>
            <p:nvPr/>
          </p:nvSpPr>
          <p:spPr bwMode="auto">
            <a:xfrm>
              <a:off x="2460744" y="2347203"/>
              <a:ext cx="9664" cy="612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6" name="Freeform 839"/>
            <p:cNvSpPr>
              <a:spLocks/>
            </p:cNvSpPr>
            <p:nvPr/>
          </p:nvSpPr>
          <p:spPr bwMode="auto">
            <a:xfrm>
              <a:off x="2473629" y="2347203"/>
              <a:ext cx="30602" cy="61203"/>
            </a:xfrm>
            <a:custGeom>
              <a:avLst/>
              <a:gdLst>
                <a:gd name="T0" fmla="*/ 5 w 19"/>
                <a:gd name="T1" fmla="*/ 14 h 38"/>
                <a:gd name="T2" fmla="*/ 5 w 19"/>
                <a:gd name="T3" fmla="*/ 38 h 38"/>
                <a:gd name="T4" fmla="*/ 0 w 19"/>
                <a:gd name="T5" fmla="*/ 38 h 38"/>
                <a:gd name="T6" fmla="*/ 0 w 19"/>
                <a:gd name="T7" fmla="*/ 0 h 38"/>
                <a:gd name="T8" fmla="*/ 6 w 19"/>
                <a:gd name="T9" fmla="*/ 0 h 38"/>
                <a:gd name="T10" fmla="*/ 13 w 19"/>
                <a:gd name="T11" fmla="*/ 22 h 38"/>
                <a:gd name="T12" fmla="*/ 13 w 19"/>
                <a:gd name="T13" fmla="*/ 0 h 38"/>
                <a:gd name="T14" fmla="*/ 19 w 19"/>
                <a:gd name="T15" fmla="*/ 0 h 38"/>
                <a:gd name="T16" fmla="*/ 19 w 19"/>
                <a:gd name="T17" fmla="*/ 38 h 38"/>
                <a:gd name="T18" fmla="*/ 12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6" y="0"/>
                  </a:lnTo>
                  <a:lnTo>
                    <a:pt x="13" y="22"/>
                  </a:lnTo>
                  <a:lnTo>
                    <a:pt x="13" y="0"/>
                  </a:lnTo>
                  <a:lnTo>
                    <a:pt x="19" y="0"/>
                  </a:lnTo>
                  <a:lnTo>
                    <a:pt x="19" y="38"/>
                  </a:lnTo>
                  <a:lnTo>
                    <a:pt x="12"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7" name="Freeform 840"/>
            <p:cNvSpPr>
              <a:spLocks noEditPoints="1"/>
            </p:cNvSpPr>
            <p:nvPr/>
          </p:nvSpPr>
          <p:spPr bwMode="auto">
            <a:xfrm>
              <a:off x="2507452" y="2347203"/>
              <a:ext cx="28991" cy="61203"/>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8 w 28"/>
                <a:gd name="T17" fmla="*/ 43 h 56"/>
                <a:gd name="T18" fmla="*/ 18 w 28"/>
                <a:gd name="T19" fmla="*/ 13 h 56"/>
                <a:gd name="T20" fmla="*/ 13 w 28"/>
                <a:gd name="T21" fmla="*/ 8 h 56"/>
                <a:gd name="T22" fmla="*/ 9 w 28"/>
                <a:gd name="T23" fmla="*/ 8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8" y="46"/>
                    <a:pt x="18" y="43"/>
                  </a:cubicBezTo>
                  <a:cubicBezTo>
                    <a:pt x="18" y="13"/>
                    <a:pt x="18" y="13"/>
                    <a:pt x="18" y="13"/>
                  </a:cubicBezTo>
                  <a:cubicBezTo>
                    <a:pt x="18" y="10"/>
                    <a:pt x="17" y="8"/>
                    <a:pt x="13" y="8"/>
                  </a:cubicBezTo>
                  <a:cubicBezTo>
                    <a:pt x="9" y="8"/>
                    <a:pt x="9" y="8"/>
                    <a:pt x="9" y="8"/>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8" name="Freeform 841"/>
            <p:cNvSpPr>
              <a:spLocks/>
            </p:cNvSpPr>
            <p:nvPr/>
          </p:nvSpPr>
          <p:spPr bwMode="auto">
            <a:xfrm>
              <a:off x="2539664" y="2347203"/>
              <a:ext cx="30602" cy="62814"/>
            </a:xfrm>
            <a:custGeom>
              <a:avLst/>
              <a:gdLst>
                <a:gd name="T0" fmla="*/ 27 w 27"/>
                <a:gd name="T1" fmla="*/ 0 h 57"/>
                <a:gd name="T2" fmla="*/ 27 w 27"/>
                <a:gd name="T3" fmla="*/ 42 h 57"/>
                <a:gd name="T4" fmla="*/ 14 w 27"/>
                <a:gd name="T5" fmla="*/ 57 h 57"/>
                <a:gd name="T6" fmla="*/ 0 w 27"/>
                <a:gd name="T7" fmla="*/ 42 h 57"/>
                <a:gd name="T8" fmla="*/ 0 w 27"/>
                <a:gd name="T9" fmla="*/ 0 h 57"/>
                <a:gd name="T10" fmla="*/ 9 w 27"/>
                <a:gd name="T11" fmla="*/ 0 h 57"/>
                <a:gd name="T12" fmla="*/ 9 w 27"/>
                <a:gd name="T13" fmla="*/ 43 h 57"/>
                <a:gd name="T14" fmla="*/ 14 w 27"/>
                <a:gd name="T15" fmla="*/ 49 h 57"/>
                <a:gd name="T16" fmla="*/ 18 w 27"/>
                <a:gd name="T17" fmla="*/ 43 h 57"/>
                <a:gd name="T18" fmla="*/ 18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2"/>
                    <a:pt x="27" y="42"/>
                    <a:pt x="27" y="42"/>
                  </a:cubicBezTo>
                  <a:cubicBezTo>
                    <a:pt x="27" y="51"/>
                    <a:pt x="23" y="57"/>
                    <a:pt x="14" y="57"/>
                  </a:cubicBezTo>
                  <a:cubicBezTo>
                    <a:pt x="4" y="57"/>
                    <a:pt x="0" y="51"/>
                    <a:pt x="0" y="42"/>
                  </a:cubicBezTo>
                  <a:cubicBezTo>
                    <a:pt x="0" y="0"/>
                    <a:pt x="0" y="0"/>
                    <a:pt x="0" y="0"/>
                  </a:cubicBezTo>
                  <a:cubicBezTo>
                    <a:pt x="9" y="0"/>
                    <a:pt x="9" y="0"/>
                    <a:pt x="9" y="0"/>
                  </a:cubicBezTo>
                  <a:cubicBezTo>
                    <a:pt x="9" y="43"/>
                    <a:pt x="9" y="43"/>
                    <a:pt x="9" y="43"/>
                  </a:cubicBezTo>
                  <a:cubicBezTo>
                    <a:pt x="9" y="46"/>
                    <a:pt x="10" y="49"/>
                    <a:pt x="14" y="49"/>
                  </a:cubicBezTo>
                  <a:cubicBezTo>
                    <a:pt x="17" y="49"/>
                    <a:pt x="18" y="46"/>
                    <a:pt x="18" y="43"/>
                  </a:cubicBezTo>
                  <a:cubicBezTo>
                    <a:pt x="18" y="0"/>
                    <a:pt x="18" y="0"/>
                    <a:pt x="18"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9" name="Freeform 842"/>
            <p:cNvSpPr>
              <a:spLocks/>
            </p:cNvSpPr>
            <p:nvPr/>
          </p:nvSpPr>
          <p:spPr bwMode="auto">
            <a:xfrm>
              <a:off x="2573487" y="2347203"/>
              <a:ext cx="28991" cy="62814"/>
            </a:xfrm>
            <a:custGeom>
              <a:avLst/>
              <a:gdLst>
                <a:gd name="T0" fmla="*/ 0 w 27"/>
                <a:gd name="T1" fmla="*/ 45 h 58"/>
                <a:gd name="T2" fmla="*/ 0 w 27"/>
                <a:gd name="T3" fmla="*/ 37 h 58"/>
                <a:gd name="T4" fmla="*/ 8 w 27"/>
                <a:gd name="T5" fmla="*/ 37 h 58"/>
                <a:gd name="T6" fmla="*/ 8 w 27"/>
                <a:gd name="T7" fmla="*/ 45 h 58"/>
                <a:gd name="T8" fmla="*/ 13 w 27"/>
                <a:gd name="T9" fmla="*/ 50 h 58"/>
                <a:gd name="T10" fmla="*/ 17 w 27"/>
                <a:gd name="T11" fmla="*/ 45 h 58"/>
                <a:gd name="T12" fmla="*/ 17 w 27"/>
                <a:gd name="T13" fmla="*/ 43 h 58"/>
                <a:gd name="T14" fmla="*/ 13 w 27"/>
                <a:gd name="T15" fmla="*/ 35 h 58"/>
                <a:gd name="T16" fmla="*/ 8 w 27"/>
                <a:gd name="T17" fmla="*/ 29 h 58"/>
                <a:gd name="T18" fmla="*/ 0 w 27"/>
                <a:gd name="T19" fmla="*/ 14 h 58"/>
                <a:gd name="T20" fmla="*/ 0 w 27"/>
                <a:gd name="T21" fmla="*/ 12 h 58"/>
                <a:gd name="T22" fmla="*/ 13 w 27"/>
                <a:gd name="T23" fmla="*/ 0 h 58"/>
                <a:gd name="T24" fmla="*/ 26 w 27"/>
                <a:gd name="T25" fmla="*/ 13 h 58"/>
                <a:gd name="T26" fmla="*/ 26 w 27"/>
                <a:gd name="T27" fmla="*/ 17 h 58"/>
                <a:gd name="T28" fmla="*/ 17 w 27"/>
                <a:gd name="T29" fmla="*/ 17 h 58"/>
                <a:gd name="T30" fmla="*/ 17 w 27"/>
                <a:gd name="T31" fmla="*/ 13 h 58"/>
                <a:gd name="T32" fmla="*/ 13 w 27"/>
                <a:gd name="T33" fmla="*/ 8 h 58"/>
                <a:gd name="T34" fmla="*/ 9 w 27"/>
                <a:gd name="T35" fmla="*/ 12 h 58"/>
                <a:gd name="T36" fmla="*/ 9 w 27"/>
                <a:gd name="T37" fmla="*/ 14 h 58"/>
                <a:gd name="T38" fmla="*/ 13 w 27"/>
                <a:gd name="T39" fmla="*/ 21 h 58"/>
                <a:gd name="T40" fmla="*/ 19 w 27"/>
                <a:gd name="T41" fmla="*/ 27 h 58"/>
                <a:gd name="T42" fmla="*/ 27 w 27"/>
                <a:gd name="T43" fmla="*/ 42 h 58"/>
                <a:gd name="T44" fmla="*/ 27 w 27"/>
                <a:gd name="T45" fmla="*/ 44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8" y="37"/>
                    <a:pt x="8" y="37"/>
                    <a:pt x="8" y="37"/>
                  </a:cubicBezTo>
                  <a:cubicBezTo>
                    <a:pt x="8" y="45"/>
                    <a:pt x="8" y="45"/>
                    <a:pt x="8" y="45"/>
                  </a:cubicBezTo>
                  <a:cubicBezTo>
                    <a:pt x="8" y="48"/>
                    <a:pt x="10" y="50"/>
                    <a:pt x="13" y="50"/>
                  </a:cubicBezTo>
                  <a:cubicBezTo>
                    <a:pt x="16" y="50"/>
                    <a:pt x="17" y="48"/>
                    <a:pt x="17" y="45"/>
                  </a:cubicBezTo>
                  <a:cubicBezTo>
                    <a:pt x="17" y="43"/>
                    <a:pt x="17" y="43"/>
                    <a:pt x="17" y="43"/>
                  </a:cubicBezTo>
                  <a:cubicBezTo>
                    <a:pt x="17" y="40"/>
                    <a:pt x="16" y="38"/>
                    <a:pt x="13" y="35"/>
                  </a:cubicBezTo>
                  <a:cubicBezTo>
                    <a:pt x="8" y="29"/>
                    <a:pt x="8" y="29"/>
                    <a:pt x="8" y="29"/>
                  </a:cubicBezTo>
                  <a:cubicBezTo>
                    <a:pt x="2" y="24"/>
                    <a:pt x="0" y="21"/>
                    <a:pt x="0" y="14"/>
                  </a:cubicBezTo>
                  <a:cubicBezTo>
                    <a:pt x="0" y="12"/>
                    <a:pt x="0" y="12"/>
                    <a:pt x="0" y="12"/>
                  </a:cubicBezTo>
                  <a:cubicBezTo>
                    <a:pt x="0" y="6"/>
                    <a:pt x="4" y="0"/>
                    <a:pt x="13" y="0"/>
                  </a:cubicBezTo>
                  <a:cubicBezTo>
                    <a:pt x="22" y="0"/>
                    <a:pt x="26" y="5"/>
                    <a:pt x="26" y="13"/>
                  </a:cubicBezTo>
                  <a:cubicBezTo>
                    <a:pt x="26" y="17"/>
                    <a:pt x="26" y="17"/>
                    <a:pt x="26" y="17"/>
                  </a:cubicBezTo>
                  <a:cubicBezTo>
                    <a:pt x="17" y="17"/>
                    <a:pt x="17" y="17"/>
                    <a:pt x="17" y="17"/>
                  </a:cubicBezTo>
                  <a:cubicBezTo>
                    <a:pt x="17" y="13"/>
                    <a:pt x="17" y="13"/>
                    <a:pt x="17" y="13"/>
                  </a:cubicBezTo>
                  <a:cubicBezTo>
                    <a:pt x="17" y="9"/>
                    <a:pt x="16" y="8"/>
                    <a:pt x="13" y="8"/>
                  </a:cubicBezTo>
                  <a:cubicBezTo>
                    <a:pt x="10" y="8"/>
                    <a:pt x="9" y="9"/>
                    <a:pt x="9" y="12"/>
                  </a:cubicBezTo>
                  <a:cubicBezTo>
                    <a:pt x="9" y="14"/>
                    <a:pt x="9" y="14"/>
                    <a:pt x="9" y="14"/>
                  </a:cubicBezTo>
                  <a:cubicBezTo>
                    <a:pt x="9" y="17"/>
                    <a:pt x="10" y="19"/>
                    <a:pt x="13" y="21"/>
                  </a:cubicBezTo>
                  <a:cubicBezTo>
                    <a:pt x="19" y="27"/>
                    <a:pt x="19" y="27"/>
                    <a:pt x="19" y="27"/>
                  </a:cubicBezTo>
                  <a:cubicBezTo>
                    <a:pt x="24" y="32"/>
                    <a:pt x="27" y="35"/>
                    <a:pt x="27" y="42"/>
                  </a:cubicBezTo>
                  <a:cubicBezTo>
                    <a:pt x="27" y="44"/>
                    <a:pt x="27" y="44"/>
                    <a:pt x="27" y="44"/>
                  </a:cubicBezTo>
                  <a:cubicBezTo>
                    <a:pt x="27" y="52"/>
                    <a:pt x="23" y="58"/>
                    <a:pt x="13" y="58"/>
                  </a:cubicBezTo>
                  <a:cubicBezTo>
                    <a:pt x="3"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0" name="Freeform 843"/>
            <p:cNvSpPr>
              <a:spLocks/>
            </p:cNvSpPr>
            <p:nvPr/>
          </p:nvSpPr>
          <p:spPr bwMode="auto">
            <a:xfrm>
              <a:off x="2602479" y="2347203"/>
              <a:ext cx="27380" cy="61203"/>
            </a:xfrm>
            <a:custGeom>
              <a:avLst/>
              <a:gdLst>
                <a:gd name="T0" fmla="*/ 0 w 17"/>
                <a:gd name="T1" fmla="*/ 0 h 38"/>
                <a:gd name="T2" fmla="*/ 17 w 17"/>
                <a:gd name="T3" fmla="*/ 0 h 38"/>
                <a:gd name="T4" fmla="*/ 17 w 17"/>
                <a:gd name="T5" fmla="*/ 6 h 38"/>
                <a:gd name="T6" fmla="*/ 11 w 17"/>
                <a:gd name="T7" fmla="*/ 6 h 38"/>
                <a:gd name="T8" fmla="*/ 11 w 17"/>
                <a:gd name="T9" fmla="*/ 38 h 38"/>
                <a:gd name="T10" fmla="*/ 5 w 17"/>
                <a:gd name="T11" fmla="*/ 38 h 38"/>
                <a:gd name="T12" fmla="*/ 5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1" y="6"/>
                  </a:lnTo>
                  <a:lnTo>
                    <a:pt x="11" y="38"/>
                  </a:lnTo>
                  <a:lnTo>
                    <a:pt x="5" y="38"/>
                  </a:lnTo>
                  <a:lnTo>
                    <a:pt x="5"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nvGrpSpPr>
            <p:cNvPr id="301" name="Group 1045"/>
            <p:cNvGrpSpPr>
              <a:grpSpLocks/>
            </p:cNvGrpSpPr>
            <p:nvPr/>
          </p:nvGrpSpPr>
          <p:grpSpPr bwMode="auto">
            <a:xfrm>
              <a:off x="912813" y="2352676"/>
              <a:ext cx="4387850" cy="1006475"/>
              <a:chOff x="575" y="1482"/>
              <a:chExt cx="2764" cy="634"/>
            </a:xfrm>
          </p:grpSpPr>
          <p:sp>
            <p:nvSpPr>
              <p:cNvPr id="311" name="Freeform 845"/>
              <p:cNvSpPr>
                <a:spLocks noEditPoints="1"/>
              </p:cNvSpPr>
              <p:nvPr/>
            </p:nvSpPr>
            <p:spPr bwMode="auto">
              <a:xfrm>
                <a:off x="1648" y="1482"/>
                <a:ext cx="19" cy="38"/>
              </a:xfrm>
              <a:custGeom>
                <a:avLst/>
                <a:gdLst>
                  <a:gd name="T0" fmla="*/ 9 w 28"/>
                  <a:gd name="T1" fmla="*/ 30 h 56"/>
                  <a:gd name="T2" fmla="*/ 9 w 28"/>
                  <a:gd name="T3" fmla="*/ 56 h 56"/>
                  <a:gd name="T4" fmla="*/ 0 w 28"/>
                  <a:gd name="T5" fmla="*/ 56 h 56"/>
                  <a:gd name="T6" fmla="*/ 0 w 28"/>
                  <a:gd name="T7" fmla="*/ 0 h 56"/>
                  <a:gd name="T8" fmla="*/ 14 w 28"/>
                  <a:gd name="T9" fmla="*/ 0 h 56"/>
                  <a:gd name="T10" fmla="*/ 27 w 28"/>
                  <a:gd name="T11" fmla="*/ 12 h 56"/>
                  <a:gd name="T12" fmla="*/ 27 w 28"/>
                  <a:gd name="T13" fmla="*/ 20 h 56"/>
                  <a:gd name="T14" fmla="*/ 19 w 28"/>
                  <a:gd name="T15" fmla="*/ 30 h 56"/>
                  <a:gd name="T16" fmla="*/ 28 w 28"/>
                  <a:gd name="T17" fmla="*/ 56 h 56"/>
                  <a:gd name="T18" fmla="*/ 18 w 28"/>
                  <a:gd name="T19" fmla="*/ 56 h 56"/>
                  <a:gd name="T20" fmla="*/ 9 w 28"/>
                  <a:gd name="T21" fmla="*/ 30 h 56"/>
                  <a:gd name="T22" fmla="*/ 9 w 28"/>
                  <a:gd name="T23" fmla="*/ 8 h 56"/>
                  <a:gd name="T24" fmla="*/ 9 w 28"/>
                  <a:gd name="T25" fmla="*/ 25 h 56"/>
                  <a:gd name="T26" fmla="*/ 13 w 28"/>
                  <a:gd name="T27" fmla="*/ 25 h 56"/>
                  <a:gd name="T28" fmla="*/ 17 w 28"/>
                  <a:gd name="T29" fmla="*/ 20 h 56"/>
                  <a:gd name="T30" fmla="*/ 17 w 28"/>
                  <a:gd name="T31" fmla="*/ 12 h 56"/>
                  <a:gd name="T32" fmla="*/ 13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4" y="0"/>
                      <a:pt x="14" y="0"/>
                      <a:pt x="14" y="0"/>
                    </a:cubicBezTo>
                    <a:cubicBezTo>
                      <a:pt x="23" y="0"/>
                      <a:pt x="27" y="5"/>
                      <a:pt x="27" y="12"/>
                    </a:cubicBezTo>
                    <a:cubicBezTo>
                      <a:pt x="27" y="20"/>
                      <a:pt x="27" y="20"/>
                      <a:pt x="27" y="20"/>
                    </a:cubicBezTo>
                    <a:cubicBezTo>
                      <a:pt x="27" y="26"/>
                      <a:pt x="25" y="29"/>
                      <a:pt x="19" y="30"/>
                    </a:cubicBezTo>
                    <a:cubicBezTo>
                      <a:pt x="28" y="56"/>
                      <a:pt x="28" y="56"/>
                      <a:pt x="28" y="56"/>
                    </a:cubicBezTo>
                    <a:cubicBezTo>
                      <a:pt x="18" y="56"/>
                      <a:pt x="18" y="56"/>
                      <a:pt x="18" y="56"/>
                    </a:cubicBezTo>
                    <a:lnTo>
                      <a:pt x="9" y="30"/>
                    </a:lnTo>
                    <a:close/>
                    <a:moveTo>
                      <a:pt x="9" y="8"/>
                    </a:moveTo>
                    <a:cubicBezTo>
                      <a:pt x="9" y="25"/>
                      <a:pt x="9" y="25"/>
                      <a:pt x="9" y="25"/>
                    </a:cubicBezTo>
                    <a:cubicBezTo>
                      <a:pt x="13" y="25"/>
                      <a:pt x="13" y="25"/>
                      <a:pt x="13" y="25"/>
                    </a:cubicBezTo>
                    <a:cubicBezTo>
                      <a:pt x="16" y="25"/>
                      <a:pt x="17" y="23"/>
                      <a:pt x="17" y="20"/>
                    </a:cubicBezTo>
                    <a:cubicBezTo>
                      <a:pt x="17" y="12"/>
                      <a:pt x="17" y="12"/>
                      <a:pt x="17" y="12"/>
                    </a:cubicBezTo>
                    <a:cubicBezTo>
                      <a:pt x="17" y="9"/>
                      <a:pt x="16" y="8"/>
                      <a:pt x="13"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2" name="Freeform 846"/>
              <p:cNvSpPr>
                <a:spLocks/>
              </p:cNvSpPr>
              <p:nvPr/>
            </p:nvSpPr>
            <p:spPr bwMode="auto">
              <a:xfrm>
                <a:off x="1666" y="1482"/>
                <a:ext cx="21" cy="38"/>
              </a:xfrm>
              <a:custGeom>
                <a:avLst/>
                <a:gdLst>
                  <a:gd name="T0" fmla="*/ 14 w 21"/>
                  <a:gd name="T1" fmla="*/ 24 h 38"/>
                  <a:gd name="T2" fmla="*/ 14 w 21"/>
                  <a:gd name="T3" fmla="*/ 38 h 38"/>
                  <a:gd name="T4" fmla="*/ 7 w 21"/>
                  <a:gd name="T5" fmla="*/ 38 h 38"/>
                  <a:gd name="T6" fmla="*/ 7 w 21"/>
                  <a:gd name="T7" fmla="*/ 24 h 38"/>
                  <a:gd name="T8" fmla="*/ 0 w 21"/>
                  <a:gd name="T9" fmla="*/ 0 h 38"/>
                  <a:gd name="T10" fmla="*/ 7 w 21"/>
                  <a:gd name="T11" fmla="*/ 0 h 38"/>
                  <a:gd name="T12" fmla="*/ 11 w 21"/>
                  <a:gd name="T13" fmla="*/ 14 h 38"/>
                  <a:gd name="T14" fmla="*/ 11 w 21"/>
                  <a:gd name="T15" fmla="*/ 14 h 38"/>
                  <a:gd name="T16" fmla="*/ 15 w 21"/>
                  <a:gd name="T17" fmla="*/ 0 h 38"/>
                  <a:gd name="T18" fmla="*/ 21 w 21"/>
                  <a:gd name="T19" fmla="*/ 0 h 38"/>
                  <a:gd name="T20" fmla="*/ 14 w 21"/>
                  <a:gd name="T21"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8">
                    <a:moveTo>
                      <a:pt x="14" y="24"/>
                    </a:moveTo>
                    <a:lnTo>
                      <a:pt x="14" y="38"/>
                    </a:lnTo>
                    <a:lnTo>
                      <a:pt x="7" y="38"/>
                    </a:lnTo>
                    <a:lnTo>
                      <a:pt x="7" y="24"/>
                    </a:lnTo>
                    <a:lnTo>
                      <a:pt x="0" y="0"/>
                    </a:lnTo>
                    <a:lnTo>
                      <a:pt x="7" y="0"/>
                    </a:lnTo>
                    <a:lnTo>
                      <a:pt x="11" y="14"/>
                    </a:lnTo>
                    <a:lnTo>
                      <a:pt x="11" y="14"/>
                    </a:lnTo>
                    <a:lnTo>
                      <a:pt x="15" y="0"/>
                    </a:lnTo>
                    <a:lnTo>
                      <a:pt x="21" y="0"/>
                    </a:lnTo>
                    <a:lnTo>
                      <a:pt x="1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3" name="Freeform 847"/>
              <p:cNvSpPr>
                <a:spLocks/>
              </p:cNvSpPr>
              <p:nvPr/>
            </p:nvSpPr>
            <p:spPr bwMode="auto">
              <a:xfrm>
                <a:off x="1684" y="1514"/>
                <a:ext cx="7" cy="9"/>
              </a:xfrm>
              <a:custGeom>
                <a:avLst/>
                <a:gdLst>
                  <a:gd name="T0" fmla="*/ 7 w 7"/>
                  <a:gd name="T1" fmla="*/ 1 h 9"/>
                  <a:gd name="T2" fmla="*/ 3 w 7"/>
                  <a:gd name="T3" fmla="*/ 9 h 9"/>
                  <a:gd name="T4" fmla="*/ 0 w 7"/>
                  <a:gd name="T5" fmla="*/ 9 h 9"/>
                  <a:gd name="T6" fmla="*/ 1 w 7"/>
                  <a:gd name="T7" fmla="*/ 0 h 9"/>
                  <a:gd name="T8" fmla="*/ 7 w 7"/>
                  <a:gd name="T9" fmla="*/ 0 h 9"/>
                  <a:gd name="T10" fmla="*/ 7 w 7"/>
                  <a:gd name="T11" fmla="*/ 1 h 9"/>
                </a:gdLst>
                <a:ahLst/>
                <a:cxnLst>
                  <a:cxn ang="0">
                    <a:pos x="T0" y="T1"/>
                  </a:cxn>
                  <a:cxn ang="0">
                    <a:pos x="T2" y="T3"/>
                  </a:cxn>
                  <a:cxn ang="0">
                    <a:pos x="T4" y="T5"/>
                  </a:cxn>
                  <a:cxn ang="0">
                    <a:pos x="T6" y="T7"/>
                  </a:cxn>
                  <a:cxn ang="0">
                    <a:pos x="T8" y="T9"/>
                  </a:cxn>
                  <a:cxn ang="0">
                    <a:pos x="T10" y="T11"/>
                  </a:cxn>
                </a:cxnLst>
                <a:rect l="0" t="0" r="r" b="b"/>
                <a:pathLst>
                  <a:path w="7" h="9">
                    <a:moveTo>
                      <a:pt x="7" y="1"/>
                    </a:moveTo>
                    <a:lnTo>
                      <a:pt x="3" y="9"/>
                    </a:lnTo>
                    <a:lnTo>
                      <a:pt x="0" y="9"/>
                    </a:lnTo>
                    <a:lnTo>
                      <a:pt x="1" y="0"/>
                    </a:lnTo>
                    <a:lnTo>
                      <a:pt x="7" y="0"/>
                    </a:ln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4" name="Rectangle 848"/>
              <p:cNvSpPr>
                <a:spLocks noChangeArrowheads="1"/>
              </p:cNvSpPr>
              <p:nvPr/>
            </p:nvSpPr>
            <p:spPr bwMode="auto">
              <a:xfrm>
                <a:off x="1697" y="1482"/>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5" name="Freeform 849"/>
              <p:cNvSpPr>
                <a:spLocks/>
              </p:cNvSpPr>
              <p:nvPr/>
            </p:nvSpPr>
            <p:spPr bwMode="auto">
              <a:xfrm>
                <a:off x="1705" y="1482"/>
                <a:ext cx="19" cy="38"/>
              </a:xfrm>
              <a:custGeom>
                <a:avLst/>
                <a:gdLst>
                  <a:gd name="T0" fmla="*/ 5 w 19"/>
                  <a:gd name="T1" fmla="*/ 14 h 38"/>
                  <a:gd name="T2" fmla="*/ 5 w 19"/>
                  <a:gd name="T3" fmla="*/ 38 h 38"/>
                  <a:gd name="T4" fmla="*/ 0 w 19"/>
                  <a:gd name="T5" fmla="*/ 38 h 38"/>
                  <a:gd name="T6" fmla="*/ 0 w 19"/>
                  <a:gd name="T7" fmla="*/ 0 h 38"/>
                  <a:gd name="T8" fmla="*/ 7 w 19"/>
                  <a:gd name="T9" fmla="*/ 0 h 38"/>
                  <a:gd name="T10" fmla="*/ 13 w 19"/>
                  <a:gd name="T11" fmla="*/ 22 h 38"/>
                  <a:gd name="T12" fmla="*/ 13 w 19"/>
                  <a:gd name="T13" fmla="*/ 0 h 38"/>
                  <a:gd name="T14" fmla="*/ 19 w 19"/>
                  <a:gd name="T15" fmla="*/ 0 h 38"/>
                  <a:gd name="T16" fmla="*/ 19 w 19"/>
                  <a:gd name="T17" fmla="*/ 38 h 38"/>
                  <a:gd name="T18" fmla="*/ 13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7" y="0"/>
                    </a:lnTo>
                    <a:lnTo>
                      <a:pt x="13" y="22"/>
                    </a:lnTo>
                    <a:lnTo>
                      <a:pt x="13" y="0"/>
                    </a:lnTo>
                    <a:lnTo>
                      <a:pt x="19" y="0"/>
                    </a:lnTo>
                    <a:lnTo>
                      <a:pt x="19"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6" name="Freeform 850"/>
              <p:cNvSpPr>
                <a:spLocks/>
              </p:cNvSpPr>
              <p:nvPr/>
            </p:nvSpPr>
            <p:spPr bwMode="auto">
              <a:xfrm>
                <a:off x="1726" y="1482"/>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3" y="22"/>
                    </a:lnTo>
                    <a:lnTo>
                      <a:pt x="13" y="0"/>
                    </a:lnTo>
                    <a:lnTo>
                      <a:pt x="18" y="0"/>
                    </a:lnTo>
                    <a:lnTo>
                      <a:pt x="18"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7" name="Freeform 851"/>
              <p:cNvSpPr>
                <a:spLocks noEditPoints="1"/>
              </p:cNvSpPr>
              <p:nvPr/>
            </p:nvSpPr>
            <p:spPr bwMode="auto">
              <a:xfrm>
                <a:off x="1746" y="1482"/>
                <a:ext cx="20" cy="39"/>
              </a:xfrm>
              <a:custGeom>
                <a:avLst/>
                <a:gdLst>
                  <a:gd name="T0" fmla="*/ 0 w 29"/>
                  <a:gd name="T1" fmla="*/ 42 h 58"/>
                  <a:gd name="T2" fmla="*/ 0 w 29"/>
                  <a:gd name="T3" fmla="*/ 15 h 58"/>
                  <a:gd name="T4" fmla="*/ 14 w 29"/>
                  <a:gd name="T5" fmla="*/ 0 h 58"/>
                  <a:gd name="T6" fmla="*/ 29 w 29"/>
                  <a:gd name="T7" fmla="*/ 15 h 58"/>
                  <a:gd name="T8" fmla="*/ 29 w 29"/>
                  <a:gd name="T9" fmla="*/ 42 h 58"/>
                  <a:gd name="T10" fmla="*/ 14 w 29"/>
                  <a:gd name="T11" fmla="*/ 58 h 58"/>
                  <a:gd name="T12" fmla="*/ 0 w 29"/>
                  <a:gd name="T13" fmla="*/ 42 h 58"/>
                  <a:gd name="T14" fmla="*/ 19 w 29"/>
                  <a:gd name="T15" fmla="*/ 44 h 58"/>
                  <a:gd name="T16" fmla="*/ 19 w 29"/>
                  <a:gd name="T17" fmla="*/ 14 h 58"/>
                  <a:gd name="T18" fmla="*/ 14 w 29"/>
                  <a:gd name="T19" fmla="*/ 8 h 58"/>
                  <a:gd name="T20" fmla="*/ 9 w 29"/>
                  <a:gd name="T21" fmla="*/ 14 h 58"/>
                  <a:gd name="T22" fmla="*/ 9 w 29"/>
                  <a:gd name="T23" fmla="*/ 44 h 58"/>
                  <a:gd name="T24" fmla="*/ 14 w 29"/>
                  <a:gd name="T25" fmla="*/ 50 h 58"/>
                  <a:gd name="T26" fmla="*/ 19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7"/>
                      <a:pt x="4" y="0"/>
                      <a:pt x="14" y="0"/>
                    </a:cubicBezTo>
                    <a:cubicBezTo>
                      <a:pt x="24" y="0"/>
                      <a:pt x="29" y="7"/>
                      <a:pt x="29" y="15"/>
                    </a:cubicBezTo>
                    <a:cubicBezTo>
                      <a:pt x="29" y="42"/>
                      <a:pt x="29" y="42"/>
                      <a:pt x="29" y="42"/>
                    </a:cubicBezTo>
                    <a:cubicBezTo>
                      <a:pt x="29" y="51"/>
                      <a:pt x="24" y="58"/>
                      <a:pt x="14" y="58"/>
                    </a:cubicBezTo>
                    <a:cubicBezTo>
                      <a:pt x="4" y="58"/>
                      <a:pt x="0" y="51"/>
                      <a:pt x="0" y="42"/>
                    </a:cubicBezTo>
                    <a:moveTo>
                      <a:pt x="19" y="44"/>
                    </a:moveTo>
                    <a:cubicBezTo>
                      <a:pt x="19" y="14"/>
                      <a:pt x="19" y="14"/>
                      <a:pt x="19" y="14"/>
                    </a:cubicBezTo>
                    <a:cubicBezTo>
                      <a:pt x="19" y="10"/>
                      <a:pt x="18" y="8"/>
                      <a:pt x="14" y="8"/>
                    </a:cubicBezTo>
                    <a:cubicBezTo>
                      <a:pt x="11" y="8"/>
                      <a:pt x="9" y="10"/>
                      <a:pt x="9" y="14"/>
                    </a:cubicBezTo>
                    <a:cubicBezTo>
                      <a:pt x="9" y="44"/>
                      <a:pt x="9" y="44"/>
                      <a:pt x="9" y="44"/>
                    </a:cubicBezTo>
                    <a:cubicBezTo>
                      <a:pt x="9" y="47"/>
                      <a:pt x="11" y="50"/>
                      <a:pt x="14"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8" name="Freeform 852"/>
              <p:cNvSpPr>
                <a:spLocks/>
              </p:cNvSpPr>
              <p:nvPr/>
            </p:nvSpPr>
            <p:spPr bwMode="auto">
              <a:xfrm>
                <a:off x="1765" y="1482"/>
                <a:ext cx="22" cy="38"/>
              </a:xfrm>
              <a:custGeom>
                <a:avLst/>
                <a:gdLst>
                  <a:gd name="T0" fmla="*/ 22 w 22"/>
                  <a:gd name="T1" fmla="*/ 0 h 38"/>
                  <a:gd name="T2" fmla="*/ 14 w 22"/>
                  <a:gd name="T3" fmla="*/ 38 h 38"/>
                  <a:gd name="T4" fmla="*/ 7 w 22"/>
                  <a:gd name="T5" fmla="*/ 38 h 38"/>
                  <a:gd name="T6" fmla="*/ 0 w 22"/>
                  <a:gd name="T7" fmla="*/ 0 h 38"/>
                  <a:gd name="T8" fmla="*/ 7 w 22"/>
                  <a:gd name="T9" fmla="*/ 0 h 38"/>
                  <a:gd name="T10" fmla="*/ 11 w 22"/>
                  <a:gd name="T11" fmla="*/ 27 h 38"/>
                  <a:gd name="T12" fmla="*/ 11 w 22"/>
                  <a:gd name="T13" fmla="*/ 27 h 38"/>
                  <a:gd name="T14" fmla="*/ 16 w 22"/>
                  <a:gd name="T15" fmla="*/ 0 h 38"/>
                  <a:gd name="T16" fmla="*/ 22 w 22"/>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8">
                    <a:moveTo>
                      <a:pt x="22" y="0"/>
                    </a:moveTo>
                    <a:lnTo>
                      <a:pt x="14" y="38"/>
                    </a:lnTo>
                    <a:lnTo>
                      <a:pt x="7" y="38"/>
                    </a:lnTo>
                    <a:lnTo>
                      <a:pt x="0" y="0"/>
                    </a:lnTo>
                    <a:lnTo>
                      <a:pt x="7" y="0"/>
                    </a:lnTo>
                    <a:lnTo>
                      <a:pt x="11" y="27"/>
                    </a:lnTo>
                    <a:lnTo>
                      <a:pt x="11" y="27"/>
                    </a:lnTo>
                    <a:lnTo>
                      <a:pt x="16" y="0"/>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9" name="Freeform 853"/>
              <p:cNvSpPr>
                <a:spLocks noEditPoints="1"/>
              </p:cNvSpPr>
              <p:nvPr/>
            </p:nvSpPr>
            <p:spPr bwMode="auto">
              <a:xfrm>
                <a:off x="1783" y="1482"/>
                <a:ext cx="22" cy="38"/>
              </a:xfrm>
              <a:custGeom>
                <a:avLst/>
                <a:gdLst>
                  <a:gd name="T0" fmla="*/ 0 w 22"/>
                  <a:gd name="T1" fmla="*/ 38 h 38"/>
                  <a:gd name="T2" fmla="*/ 8 w 22"/>
                  <a:gd name="T3" fmla="*/ 0 h 38"/>
                  <a:gd name="T4" fmla="*/ 14 w 22"/>
                  <a:gd name="T5" fmla="*/ 0 h 38"/>
                  <a:gd name="T6" fmla="*/ 22 w 22"/>
                  <a:gd name="T7" fmla="*/ 38 h 38"/>
                  <a:gd name="T8" fmla="*/ 15 w 22"/>
                  <a:gd name="T9" fmla="*/ 38 h 38"/>
                  <a:gd name="T10" fmla="*/ 14 w 22"/>
                  <a:gd name="T11" fmla="*/ 31 h 38"/>
                  <a:gd name="T12" fmla="*/ 8 w 22"/>
                  <a:gd name="T13" fmla="*/ 31 h 38"/>
                  <a:gd name="T14" fmla="*/ 6 w 22"/>
                  <a:gd name="T15" fmla="*/ 38 h 38"/>
                  <a:gd name="T16" fmla="*/ 0 w 22"/>
                  <a:gd name="T17" fmla="*/ 38 h 38"/>
                  <a:gd name="T18" fmla="*/ 8 w 22"/>
                  <a:gd name="T19" fmla="*/ 26 h 38"/>
                  <a:gd name="T20" fmla="*/ 13 w 22"/>
                  <a:gd name="T21" fmla="*/ 26 h 38"/>
                  <a:gd name="T22" fmla="*/ 11 w 22"/>
                  <a:gd name="T23" fmla="*/ 11 h 38"/>
                  <a:gd name="T24" fmla="*/ 11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8" y="0"/>
                    </a:lnTo>
                    <a:lnTo>
                      <a:pt x="14" y="0"/>
                    </a:lnTo>
                    <a:lnTo>
                      <a:pt x="22" y="38"/>
                    </a:lnTo>
                    <a:lnTo>
                      <a:pt x="15" y="38"/>
                    </a:lnTo>
                    <a:lnTo>
                      <a:pt x="14" y="31"/>
                    </a:lnTo>
                    <a:lnTo>
                      <a:pt x="8"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0" name="Freeform 854"/>
              <p:cNvSpPr>
                <a:spLocks/>
              </p:cNvSpPr>
              <p:nvPr/>
            </p:nvSpPr>
            <p:spPr bwMode="auto">
              <a:xfrm>
                <a:off x="1802" y="1482"/>
                <a:ext cx="17" cy="38"/>
              </a:xfrm>
              <a:custGeom>
                <a:avLst/>
                <a:gdLst>
                  <a:gd name="T0" fmla="*/ 0 w 17"/>
                  <a:gd name="T1" fmla="*/ 0 h 38"/>
                  <a:gd name="T2" fmla="*/ 17 w 17"/>
                  <a:gd name="T3" fmla="*/ 0 h 38"/>
                  <a:gd name="T4" fmla="*/ 17 w 17"/>
                  <a:gd name="T5" fmla="*/ 6 h 38"/>
                  <a:gd name="T6" fmla="*/ 12 w 17"/>
                  <a:gd name="T7" fmla="*/ 6 h 38"/>
                  <a:gd name="T8" fmla="*/ 12 w 17"/>
                  <a:gd name="T9" fmla="*/ 38 h 38"/>
                  <a:gd name="T10" fmla="*/ 6 w 17"/>
                  <a:gd name="T11" fmla="*/ 38 h 38"/>
                  <a:gd name="T12" fmla="*/ 6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2" y="6"/>
                    </a:lnTo>
                    <a:lnTo>
                      <a:pt x="12" y="38"/>
                    </a:lnTo>
                    <a:lnTo>
                      <a:pt x="6" y="38"/>
                    </a:lnTo>
                    <a:lnTo>
                      <a:pt x="6"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1" name="Rectangle 855"/>
              <p:cNvSpPr>
                <a:spLocks noChangeArrowheads="1"/>
              </p:cNvSpPr>
              <p:nvPr/>
            </p:nvSpPr>
            <p:spPr bwMode="auto">
              <a:xfrm>
                <a:off x="1820" y="1482"/>
                <a:ext cx="7"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2" name="Freeform 856"/>
              <p:cNvSpPr>
                <a:spLocks noEditPoints="1"/>
              </p:cNvSpPr>
              <p:nvPr/>
            </p:nvSpPr>
            <p:spPr bwMode="auto">
              <a:xfrm>
                <a:off x="1829" y="1482"/>
                <a:ext cx="19" cy="39"/>
              </a:xfrm>
              <a:custGeom>
                <a:avLst/>
                <a:gdLst>
                  <a:gd name="T0" fmla="*/ 0 w 28"/>
                  <a:gd name="T1" fmla="*/ 42 h 58"/>
                  <a:gd name="T2" fmla="*/ 0 w 28"/>
                  <a:gd name="T3" fmla="*/ 15 h 58"/>
                  <a:gd name="T4" fmla="*/ 14 w 28"/>
                  <a:gd name="T5" fmla="*/ 0 h 58"/>
                  <a:gd name="T6" fmla="*/ 28 w 28"/>
                  <a:gd name="T7" fmla="*/ 15 h 58"/>
                  <a:gd name="T8" fmla="*/ 28 w 28"/>
                  <a:gd name="T9" fmla="*/ 42 h 58"/>
                  <a:gd name="T10" fmla="*/ 14 w 28"/>
                  <a:gd name="T11" fmla="*/ 58 h 58"/>
                  <a:gd name="T12" fmla="*/ 0 w 28"/>
                  <a:gd name="T13" fmla="*/ 42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2"/>
                    </a:moveTo>
                    <a:cubicBezTo>
                      <a:pt x="0" y="15"/>
                      <a:pt x="0" y="15"/>
                      <a:pt x="0" y="15"/>
                    </a:cubicBezTo>
                    <a:cubicBezTo>
                      <a:pt x="0" y="7"/>
                      <a:pt x="4" y="0"/>
                      <a:pt x="14" y="0"/>
                    </a:cubicBezTo>
                    <a:cubicBezTo>
                      <a:pt x="24" y="0"/>
                      <a:pt x="28" y="7"/>
                      <a:pt x="28" y="15"/>
                    </a:cubicBezTo>
                    <a:cubicBezTo>
                      <a:pt x="28" y="42"/>
                      <a:pt x="28" y="42"/>
                      <a:pt x="28" y="42"/>
                    </a:cubicBezTo>
                    <a:cubicBezTo>
                      <a:pt x="28" y="51"/>
                      <a:pt x="24" y="58"/>
                      <a:pt x="14" y="58"/>
                    </a:cubicBezTo>
                    <a:cubicBezTo>
                      <a:pt x="4" y="58"/>
                      <a:pt x="0" y="51"/>
                      <a:pt x="0" y="42"/>
                    </a:cubicBezTo>
                    <a:moveTo>
                      <a:pt x="19" y="44"/>
                    </a:moveTo>
                    <a:cubicBezTo>
                      <a:pt x="19" y="14"/>
                      <a:pt x="19" y="14"/>
                      <a:pt x="19" y="14"/>
                    </a:cubicBezTo>
                    <a:cubicBezTo>
                      <a:pt x="19" y="10"/>
                      <a:pt x="18" y="8"/>
                      <a:pt x="14" y="8"/>
                    </a:cubicBezTo>
                    <a:cubicBezTo>
                      <a:pt x="11" y="8"/>
                      <a:pt x="9" y="10"/>
                      <a:pt x="9" y="14"/>
                    </a:cubicBezTo>
                    <a:cubicBezTo>
                      <a:pt x="9" y="44"/>
                      <a:pt x="9" y="44"/>
                      <a:pt x="9" y="44"/>
                    </a:cubicBezTo>
                    <a:cubicBezTo>
                      <a:pt x="9" y="47"/>
                      <a:pt x="11" y="50"/>
                      <a:pt x="14"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3" name="Freeform 857"/>
              <p:cNvSpPr>
                <a:spLocks/>
              </p:cNvSpPr>
              <p:nvPr/>
            </p:nvSpPr>
            <p:spPr bwMode="auto">
              <a:xfrm>
                <a:off x="1850" y="1482"/>
                <a:ext cx="19" cy="38"/>
              </a:xfrm>
              <a:custGeom>
                <a:avLst/>
                <a:gdLst>
                  <a:gd name="T0" fmla="*/ 5 w 19"/>
                  <a:gd name="T1" fmla="*/ 14 h 38"/>
                  <a:gd name="T2" fmla="*/ 5 w 19"/>
                  <a:gd name="T3" fmla="*/ 38 h 38"/>
                  <a:gd name="T4" fmla="*/ 0 w 19"/>
                  <a:gd name="T5" fmla="*/ 38 h 38"/>
                  <a:gd name="T6" fmla="*/ 0 w 19"/>
                  <a:gd name="T7" fmla="*/ 0 h 38"/>
                  <a:gd name="T8" fmla="*/ 7 w 19"/>
                  <a:gd name="T9" fmla="*/ 0 h 38"/>
                  <a:gd name="T10" fmla="*/ 14 w 19"/>
                  <a:gd name="T11" fmla="*/ 22 h 38"/>
                  <a:gd name="T12" fmla="*/ 14 w 19"/>
                  <a:gd name="T13" fmla="*/ 0 h 38"/>
                  <a:gd name="T14" fmla="*/ 19 w 19"/>
                  <a:gd name="T15" fmla="*/ 0 h 38"/>
                  <a:gd name="T16" fmla="*/ 19 w 19"/>
                  <a:gd name="T17" fmla="*/ 38 h 38"/>
                  <a:gd name="T18" fmla="*/ 14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7" y="0"/>
                    </a:lnTo>
                    <a:lnTo>
                      <a:pt x="14" y="22"/>
                    </a:lnTo>
                    <a:lnTo>
                      <a:pt x="14" y="0"/>
                    </a:lnTo>
                    <a:lnTo>
                      <a:pt x="19" y="0"/>
                    </a:lnTo>
                    <a:lnTo>
                      <a:pt x="19" y="38"/>
                    </a:lnTo>
                    <a:lnTo>
                      <a:pt x="14"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4" name="Freeform 858"/>
              <p:cNvSpPr>
                <a:spLocks noEditPoints="1"/>
              </p:cNvSpPr>
              <p:nvPr/>
            </p:nvSpPr>
            <p:spPr bwMode="auto">
              <a:xfrm>
                <a:off x="1540" y="1535"/>
                <a:ext cx="22" cy="39"/>
              </a:xfrm>
              <a:custGeom>
                <a:avLst/>
                <a:gdLst>
                  <a:gd name="T0" fmla="*/ 0 w 22"/>
                  <a:gd name="T1" fmla="*/ 39 h 39"/>
                  <a:gd name="T2" fmla="*/ 8 w 22"/>
                  <a:gd name="T3" fmla="*/ 0 h 39"/>
                  <a:gd name="T4" fmla="*/ 15 w 22"/>
                  <a:gd name="T5" fmla="*/ 0 h 39"/>
                  <a:gd name="T6" fmla="*/ 22 w 22"/>
                  <a:gd name="T7" fmla="*/ 39 h 39"/>
                  <a:gd name="T8" fmla="*/ 16 w 22"/>
                  <a:gd name="T9" fmla="*/ 39 h 39"/>
                  <a:gd name="T10" fmla="*/ 14 w 22"/>
                  <a:gd name="T11" fmla="*/ 31 h 39"/>
                  <a:gd name="T12" fmla="*/ 8 w 22"/>
                  <a:gd name="T13" fmla="*/ 31 h 39"/>
                  <a:gd name="T14" fmla="*/ 6 w 22"/>
                  <a:gd name="T15" fmla="*/ 39 h 39"/>
                  <a:gd name="T16" fmla="*/ 0 w 22"/>
                  <a:gd name="T17" fmla="*/ 39 h 39"/>
                  <a:gd name="T18" fmla="*/ 8 w 22"/>
                  <a:gd name="T19" fmla="*/ 26 h 39"/>
                  <a:gd name="T20" fmla="*/ 14 w 22"/>
                  <a:gd name="T21" fmla="*/ 26 h 39"/>
                  <a:gd name="T22" fmla="*/ 11 w 22"/>
                  <a:gd name="T23" fmla="*/ 11 h 39"/>
                  <a:gd name="T24" fmla="*/ 11 w 22"/>
                  <a:gd name="T25" fmla="*/ 11 h 39"/>
                  <a:gd name="T26" fmla="*/ 8 w 22"/>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9">
                    <a:moveTo>
                      <a:pt x="0" y="39"/>
                    </a:moveTo>
                    <a:lnTo>
                      <a:pt x="8" y="0"/>
                    </a:lnTo>
                    <a:lnTo>
                      <a:pt x="15" y="0"/>
                    </a:lnTo>
                    <a:lnTo>
                      <a:pt x="22" y="39"/>
                    </a:lnTo>
                    <a:lnTo>
                      <a:pt x="16" y="39"/>
                    </a:lnTo>
                    <a:lnTo>
                      <a:pt x="14" y="31"/>
                    </a:lnTo>
                    <a:lnTo>
                      <a:pt x="8" y="31"/>
                    </a:lnTo>
                    <a:lnTo>
                      <a:pt x="6" y="39"/>
                    </a:lnTo>
                    <a:lnTo>
                      <a:pt x="0" y="39"/>
                    </a:lnTo>
                    <a:close/>
                    <a:moveTo>
                      <a:pt x="8" y="26"/>
                    </a:moveTo>
                    <a:lnTo>
                      <a:pt x="14"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5" name="Freeform 859"/>
              <p:cNvSpPr>
                <a:spLocks/>
              </p:cNvSpPr>
              <p:nvPr/>
            </p:nvSpPr>
            <p:spPr bwMode="auto">
              <a:xfrm>
                <a:off x="1563" y="1535"/>
                <a:ext cx="18" cy="39"/>
              </a:xfrm>
              <a:custGeom>
                <a:avLst/>
                <a:gdLst>
                  <a:gd name="T0" fmla="*/ 6 w 18"/>
                  <a:gd name="T1" fmla="*/ 14 h 39"/>
                  <a:gd name="T2" fmla="*/ 6 w 18"/>
                  <a:gd name="T3" fmla="*/ 39 h 39"/>
                  <a:gd name="T4" fmla="*/ 0 w 18"/>
                  <a:gd name="T5" fmla="*/ 39 h 39"/>
                  <a:gd name="T6" fmla="*/ 0 w 18"/>
                  <a:gd name="T7" fmla="*/ 0 h 39"/>
                  <a:gd name="T8" fmla="*/ 6 w 18"/>
                  <a:gd name="T9" fmla="*/ 0 h 39"/>
                  <a:gd name="T10" fmla="*/ 13 w 18"/>
                  <a:gd name="T11" fmla="*/ 22 h 39"/>
                  <a:gd name="T12" fmla="*/ 13 w 18"/>
                  <a:gd name="T13" fmla="*/ 0 h 39"/>
                  <a:gd name="T14" fmla="*/ 18 w 18"/>
                  <a:gd name="T15" fmla="*/ 0 h 39"/>
                  <a:gd name="T16" fmla="*/ 18 w 18"/>
                  <a:gd name="T17" fmla="*/ 39 h 39"/>
                  <a:gd name="T18" fmla="*/ 13 w 18"/>
                  <a:gd name="T19" fmla="*/ 39 h 39"/>
                  <a:gd name="T20" fmla="*/ 6 w 18"/>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9">
                    <a:moveTo>
                      <a:pt x="6" y="14"/>
                    </a:moveTo>
                    <a:lnTo>
                      <a:pt x="6" y="39"/>
                    </a:lnTo>
                    <a:lnTo>
                      <a:pt x="0" y="39"/>
                    </a:lnTo>
                    <a:lnTo>
                      <a:pt x="0" y="0"/>
                    </a:lnTo>
                    <a:lnTo>
                      <a:pt x="6" y="0"/>
                    </a:lnTo>
                    <a:lnTo>
                      <a:pt x="13" y="22"/>
                    </a:lnTo>
                    <a:lnTo>
                      <a:pt x="13" y="0"/>
                    </a:lnTo>
                    <a:lnTo>
                      <a:pt x="18" y="0"/>
                    </a:lnTo>
                    <a:lnTo>
                      <a:pt x="18"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6" name="Freeform 860"/>
              <p:cNvSpPr>
                <a:spLocks noEditPoints="1"/>
              </p:cNvSpPr>
              <p:nvPr/>
            </p:nvSpPr>
            <p:spPr bwMode="auto">
              <a:xfrm>
                <a:off x="1583" y="1535"/>
                <a:ext cx="19" cy="39"/>
              </a:xfrm>
              <a:custGeom>
                <a:avLst/>
                <a:gdLst>
                  <a:gd name="T0" fmla="*/ 28 w 28"/>
                  <a:gd name="T1" fmla="*/ 15 h 57"/>
                  <a:gd name="T2" fmla="*/ 28 w 28"/>
                  <a:gd name="T3" fmla="*/ 41 h 57"/>
                  <a:gd name="T4" fmla="*/ 15 w 28"/>
                  <a:gd name="T5" fmla="*/ 57 h 57"/>
                  <a:gd name="T6" fmla="*/ 0 w 28"/>
                  <a:gd name="T7" fmla="*/ 57 h 57"/>
                  <a:gd name="T8" fmla="*/ 0 w 28"/>
                  <a:gd name="T9" fmla="*/ 0 h 57"/>
                  <a:gd name="T10" fmla="*/ 15 w 28"/>
                  <a:gd name="T11" fmla="*/ 0 h 57"/>
                  <a:gd name="T12" fmla="*/ 28 w 28"/>
                  <a:gd name="T13" fmla="*/ 15 h 57"/>
                  <a:gd name="T14" fmla="*/ 13 w 28"/>
                  <a:gd name="T15" fmla="*/ 49 h 57"/>
                  <a:gd name="T16" fmla="*/ 19 w 28"/>
                  <a:gd name="T17" fmla="*/ 43 h 57"/>
                  <a:gd name="T18" fmla="*/ 19 w 28"/>
                  <a:gd name="T19" fmla="*/ 14 h 57"/>
                  <a:gd name="T20" fmla="*/ 13 w 28"/>
                  <a:gd name="T21" fmla="*/ 8 h 57"/>
                  <a:gd name="T22" fmla="*/ 9 w 28"/>
                  <a:gd name="T23" fmla="*/ 8 h 57"/>
                  <a:gd name="T24" fmla="*/ 9 w 28"/>
                  <a:gd name="T25" fmla="*/ 49 h 57"/>
                  <a:gd name="T26" fmla="*/ 13 w 28"/>
                  <a:gd name="T27"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7">
                    <a:moveTo>
                      <a:pt x="28" y="15"/>
                    </a:moveTo>
                    <a:cubicBezTo>
                      <a:pt x="28" y="41"/>
                      <a:pt x="28" y="41"/>
                      <a:pt x="28" y="41"/>
                    </a:cubicBezTo>
                    <a:cubicBezTo>
                      <a:pt x="28" y="50"/>
                      <a:pt x="25" y="57"/>
                      <a:pt x="15" y="57"/>
                    </a:cubicBezTo>
                    <a:cubicBezTo>
                      <a:pt x="0" y="57"/>
                      <a:pt x="0" y="57"/>
                      <a:pt x="0" y="57"/>
                    </a:cubicBezTo>
                    <a:cubicBezTo>
                      <a:pt x="0" y="0"/>
                      <a:pt x="0" y="0"/>
                      <a:pt x="0" y="0"/>
                    </a:cubicBezTo>
                    <a:cubicBezTo>
                      <a:pt x="15" y="0"/>
                      <a:pt x="15" y="0"/>
                      <a:pt x="15" y="0"/>
                    </a:cubicBezTo>
                    <a:cubicBezTo>
                      <a:pt x="25" y="0"/>
                      <a:pt x="28" y="7"/>
                      <a:pt x="28" y="15"/>
                    </a:cubicBezTo>
                    <a:moveTo>
                      <a:pt x="13" y="49"/>
                    </a:moveTo>
                    <a:cubicBezTo>
                      <a:pt x="17" y="49"/>
                      <a:pt x="19" y="47"/>
                      <a:pt x="19" y="43"/>
                    </a:cubicBezTo>
                    <a:cubicBezTo>
                      <a:pt x="19" y="14"/>
                      <a:pt x="19" y="14"/>
                      <a:pt x="19" y="14"/>
                    </a:cubicBezTo>
                    <a:cubicBezTo>
                      <a:pt x="19" y="10"/>
                      <a:pt x="17" y="8"/>
                      <a:pt x="13" y="8"/>
                    </a:cubicBezTo>
                    <a:cubicBezTo>
                      <a:pt x="9" y="8"/>
                      <a:pt x="9" y="8"/>
                      <a:pt x="9" y="8"/>
                    </a:cubicBezTo>
                    <a:cubicBezTo>
                      <a:pt x="9" y="49"/>
                      <a:pt x="9" y="49"/>
                      <a:pt x="9" y="49"/>
                    </a:cubicBez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7" name="Rectangle 861"/>
              <p:cNvSpPr>
                <a:spLocks noChangeArrowheads="1"/>
              </p:cNvSpPr>
              <p:nvPr/>
            </p:nvSpPr>
            <p:spPr bwMode="auto">
              <a:xfrm>
                <a:off x="1609" y="1535"/>
                <a:ext cx="6"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8" name="Freeform 862"/>
              <p:cNvSpPr>
                <a:spLocks/>
              </p:cNvSpPr>
              <p:nvPr/>
            </p:nvSpPr>
            <p:spPr bwMode="auto">
              <a:xfrm>
                <a:off x="1617" y="1535"/>
                <a:ext cx="18" cy="39"/>
              </a:xfrm>
              <a:custGeom>
                <a:avLst/>
                <a:gdLst>
                  <a:gd name="T0" fmla="*/ 6 w 18"/>
                  <a:gd name="T1" fmla="*/ 14 h 39"/>
                  <a:gd name="T2" fmla="*/ 6 w 18"/>
                  <a:gd name="T3" fmla="*/ 39 h 39"/>
                  <a:gd name="T4" fmla="*/ 0 w 18"/>
                  <a:gd name="T5" fmla="*/ 39 h 39"/>
                  <a:gd name="T6" fmla="*/ 0 w 18"/>
                  <a:gd name="T7" fmla="*/ 0 h 39"/>
                  <a:gd name="T8" fmla="*/ 6 w 18"/>
                  <a:gd name="T9" fmla="*/ 0 h 39"/>
                  <a:gd name="T10" fmla="*/ 13 w 18"/>
                  <a:gd name="T11" fmla="*/ 22 h 39"/>
                  <a:gd name="T12" fmla="*/ 13 w 18"/>
                  <a:gd name="T13" fmla="*/ 0 h 39"/>
                  <a:gd name="T14" fmla="*/ 18 w 18"/>
                  <a:gd name="T15" fmla="*/ 0 h 39"/>
                  <a:gd name="T16" fmla="*/ 18 w 18"/>
                  <a:gd name="T17" fmla="*/ 39 h 39"/>
                  <a:gd name="T18" fmla="*/ 13 w 18"/>
                  <a:gd name="T19" fmla="*/ 39 h 39"/>
                  <a:gd name="T20" fmla="*/ 6 w 18"/>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9">
                    <a:moveTo>
                      <a:pt x="6" y="14"/>
                    </a:moveTo>
                    <a:lnTo>
                      <a:pt x="6" y="39"/>
                    </a:lnTo>
                    <a:lnTo>
                      <a:pt x="0" y="39"/>
                    </a:lnTo>
                    <a:lnTo>
                      <a:pt x="0" y="0"/>
                    </a:lnTo>
                    <a:lnTo>
                      <a:pt x="6" y="0"/>
                    </a:lnTo>
                    <a:lnTo>
                      <a:pt x="13" y="22"/>
                    </a:lnTo>
                    <a:lnTo>
                      <a:pt x="13" y="0"/>
                    </a:lnTo>
                    <a:lnTo>
                      <a:pt x="18" y="0"/>
                    </a:lnTo>
                    <a:lnTo>
                      <a:pt x="18"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9" name="Freeform 863"/>
              <p:cNvSpPr>
                <a:spLocks/>
              </p:cNvSpPr>
              <p:nvPr/>
            </p:nvSpPr>
            <p:spPr bwMode="auto">
              <a:xfrm>
                <a:off x="1637" y="1535"/>
                <a:ext cx="15" cy="39"/>
              </a:xfrm>
              <a:custGeom>
                <a:avLst/>
                <a:gdLst>
                  <a:gd name="T0" fmla="*/ 0 w 15"/>
                  <a:gd name="T1" fmla="*/ 0 h 39"/>
                  <a:gd name="T2" fmla="*/ 15 w 15"/>
                  <a:gd name="T3" fmla="*/ 0 h 39"/>
                  <a:gd name="T4" fmla="*/ 15 w 15"/>
                  <a:gd name="T5" fmla="*/ 5 h 39"/>
                  <a:gd name="T6" fmla="*/ 7 w 15"/>
                  <a:gd name="T7" fmla="*/ 5 h 39"/>
                  <a:gd name="T8" fmla="*/ 7 w 15"/>
                  <a:gd name="T9" fmla="*/ 16 h 39"/>
                  <a:gd name="T10" fmla="*/ 13 w 15"/>
                  <a:gd name="T11" fmla="*/ 16 h 39"/>
                  <a:gd name="T12" fmla="*/ 13 w 15"/>
                  <a:gd name="T13" fmla="*/ 22 h 39"/>
                  <a:gd name="T14" fmla="*/ 7 w 15"/>
                  <a:gd name="T15" fmla="*/ 22 h 39"/>
                  <a:gd name="T16" fmla="*/ 7 w 15"/>
                  <a:gd name="T17" fmla="*/ 39 h 39"/>
                  <a:gd name="T18" fmla="*/ 0 w 15"/>
                  <a:gd name="T19" fmla="*/ 39 h 39"/>
                  <a:gd name="T20" fmla="*/ 0 w 15"/>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9">
                    <a:moveTo>
                      <a:pt x="0" y="0"/>
                    </a:moveTo>
                    <a:lnTo>
                      <a:pt x="15" y="0"/>
                    </a:lnTo>
                    <a:lnTo>
                      <a:pt x="15" y="5"/>
                    </a:lnTo>
                    <a:lnTo>
                      <a:pt x="7" y="5"/>
                    </a:lnTo>
                    <a:lnTo>
                      <a:pt x="7" y="16"/>
                    </a:lnTo>
                    <a:lnTo>
                      <a:pt x="13" y="16"/>
                    </a:lnTo>
                    <a:lnTo>
                      <a:pt x="13" y="22"/>
                    </a:lnTo>
                    <a:lnTo>
                      <a:pt x="7" y="22"/>
                    </a:lnTo>
                    <a:lnTo>
                      <a:pt x="7"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0" name="Freeform 864"/>
              <p:cNvSpPr>
                <a:spLocks noEditPoints="1"/>
              </p:cNvSpPr>
              <p:nvPr/>
            </p:nvSpPr>
            <p:spPr bwMode="auto">
              <a:xfrm>
                <a:off x="1654" y="1535"/>
                <a:ext cx="19" cy="39"/>
              </a:xfrm>
              <a:custGeom>
                <a:avLst/>
                <a:gdLst>
                  <a:gd name="T0" fmla="*/ 10 w 28"/>
                  <a:gd name="T1" fmla="*/ 31 h 57"/>
                  <a:gd name="T2" fmla="*/ 10 w 28"/>
                  <a:gd name="T3" fmla="*/ 57 h 57"/>
                  <a:gd name="T4" fmla="*/ 0 w 28"/>
                  <a:gd name="T5" fmla="*/ 57 h 57"/>
                  <a:gd name="T6" fmla="*/ 0 w 28"/>
                  <a:gd name="T7" fmla="*/ 0 h 57"/>
                  <a:gd name="T8" fmla="*/ 14 w 28"/>
                  <a:gd name="T9" fmla="*/ 0 h 57"/>
                  <a:gd name="T10" fmla="*/ 27 w 28"/>
                  <a:gd name="T11" fmla="*/ 13 h 57"/>
                  <a:gd name="T12" fmla="*/ 27 w 28"/>
                  <a:gd name="T13" fmla="*/ 20 h 57"/>
                  <a:gd name="T14" fmla="*/ 19 w 28"/>
                  <a:gd name="T15" fmla="*/ 31 h 57"/>
                  <a:gd name="T16" fmla="*/ 28 w 28"/>
                  <a:gd name="T17" fmla="*/ 57 h 57"/>
                  <a:gd name="T18" fmla="*/ 18 w 28"/>
                  <a:gd name="T19" fmla="*/ 57 h 57"/>
                  <a:gd name="T20" fmla="*/ 10 w 28"/>
                  <a:gd name="T21" fmla="*/ 31 h 57"/>
                  <a:gd name="T22" fmla="*/ 10 w 28"/>
                  <a:gd name="T23" fmla="*/ 8 h 57"/>
                  <a:gd name="T24" fmla="*/ 10 w 28"/>
                  <a:gd name="T25" fmla="*/ 26 h 57"/>
                  <a:gd name="T26" fmla="*/ 13 w 28"/>
                  <a:gd name="T27" fmla="*/ 26 h 57"/>
                  <a:gd name="T28" fmla="*/ 17 w 28"/>
                  <a:gd name="T29" fmla="*/ 21 h 57"/>
                  <a:gd name="T30" fmla="*/ 17 w 28"/>
                  <a:gd name="T31" fmla="*/ 13 h 57"/>
                  <a:gd name="T32" fmla="*/ 13 w 28"/>
                  <a:gd name="T33" fmla="*/ 8 h 57"/>
                  <a:gd name="T34" fmla="*/ 10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10" y="31"/>
                    </a:moveTo>
                    <a:cubicBezTo>
                      <a:pt x="10" y="57"/>
                      <a:pt x="10" y="57"/>
                      <a:pt x="10" y="57"/>
                    </a:cubicBezTo>
                    <a:cubicBezTo>
                      <a:pt x="0" y="57"/>
                      <a:pt x="0" y="57"/>
                      <a:pt x="0" y="57"/>
                    </a:cubicBezTo>
                    <a:cubicBezTo>
                      <a:pt x="0" y="0"/>
                      <a:pt x="0" y="0"/>
                      <a:pt x="0" y="0"/>
                    </a:cubicBezTo>
                    <a:cubicBezTo>
                      <a:pt x="14" y="0"/>
                      <a:pt x="14" y="0"/>
                      <a:pt x="14" y="0"/>
                    </a:cubicBezTo>
                    <a:cubicBezTo>
                      <a:pt x="23" y="0"/>
                      <a:pt x="27" y="5"/>
                      <a:pt x="27" y="13"/>
                    </a:cubicBezTo>
                    <a:cubicBezTo>
                      <a:pt x="27" y="20"/>
                      <a:pt x="27" y="20"/>
                      <a:pt x="27" y="20"/>
                    </a:cubicBezTo>
                    <a:cubicBezTo>
                      <a:pt x="27" y="26"/>
                      <a:pt x="25" y="30"/>
                      <a:pt x="19" y="31"/>
                    </a:cubicBezTo>
                    <a:cubicBezTo>
                      <a:pt x="28" y="57"/>
                      <a:pt x="28" y="57"/>
                      <a:pt x="28" y="57"/>
                    </a:cubicBezTo>
                    <a:cubicBezTo>
                      <a:pt x="18" y="57"/>
                      <a:pt x="18" y="57"/>
                      <a:pt x="18" y="57"/>
                    </a:cubicBezTo>
                    <a:lnTo>
                      <a:pt x="10" y="31"/>
                    </a:lnTo>
                    <a:close/>
                    <a:moveTo>
                      <a:pt x="10" y="8"/>
                    </a:moveTo>
                    <a:cubicBezTo>
                      <a:pt x="10" y="26"/>
                      <a:pt x="10" y="26"/>
                      <a:pt x="10" y="26"/>
                    </a:cubicBezTo>
                    <a:cubicBezTo>
                      <a:pt x="13" y="26"/>
                      <a:pt x="13" y="26"/>
                      <a:pt x="13" y="26"/>
                    </a:cubicBezTo>
                    <a:cubicBezTo>
                      <a:pt x="16" y="26"/>
                      <a:pt x="17" y="24"/>
                      <a:pt x="17" y="21"/>
                    </a:cubicBezTo>
                    <a:cubicBezTo>
                      <a:pt x="17" y="13"/>
                      <a:pt x="17" y="13"/>
                      <a:pt x="17" y="13"/>
                    </a:cubicBezTo>
                    <a:cubicBezTo>
                      <a:pt x="17" y="10"/>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1" name="Freeform 865"/>
              <p:cNvSpPr>
                <a:spLocks noEditPoints="1"/>
              </p:cNvSpPr>
              <p:nvPr/>
            </p:nvSpPr>
            <p:spPr bwMode="auto">
              <a:xfrm>
                <a:off x="1673" y="1535"/>
                <a:ext cx="21" cy="39"/>
              </a:xfrm>
              <a:custGeom>
                <a:avLst/>
                <a:gdLst>
                  <a:gd name="T0" fmla="*/ 0 w 21"/>
                  <a:gd name="T1" fmla="*/ 39 h 39"/>
                  <a:gd name="T2" fmla="*/ 7 w 21"/>
                  <a:gd name="T3" fmla="*/ 0 h 39"/>
                  <a:gd name="T4" fmla="*/ 14 w 21"/>
                  <a:gd name="T5" fmla="*/ 0 h 39"/>
                  <a:gd name="T6" fmla="*/ 21 w 21"/>
                  <a:gd name="T7" fmla="*/ 39 h 39"/>
                  <a:gd name="T8" fmla="*/ 14 w 21"/>
                  <a:gd name="T9" fmla="*/ 39 h 39"/>
                  <a:gd name="T10" fmla="*/ 14 w 21"/>
                  <a:gd name="T11" fmla="*/ 31 h 39"/>
                  <a:gd name="T12" fmla="*/ 7 w 21"/>
                  <a:gd name="T13" fmla="*/ 31 h 39"/>
                  <a:gd name="T14" fmla="*/ 6 w 21"/>
                  <a:gd name="T15" fmla="*/ 39 h 39"/>
                  <a:gd name="T16" fmla="*/ 0 w 21"/>
                  <a:gd name="T17" fmla="*/ 39 h 39"/>
                  <a:gd name="T18" fmla="*/ 8 w 21"/>
                  <a:gd name="T19" fmla="*/ 26 h 39"/>
                  <a:gd name="T20" fmla="*/ 12 w 21"/>
                  <a:gd name="T21" fmla="*/ 26 h 39"/>
                  <a:gd name="T22" fmla="*/ 10 w 21"/>
                  <a:gd name="T23" fmla="*/ 11 h 39"/>
                  <a:gd name="T24" fmla="*/ 10 w 21"/>
                  <a:gd name="T25" fmla="*/ 11 h 39"/>
                  <a:gd name="T26" fmla="*/ 8 w 21"/>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9">
                    <a:moveTo>
                      <a:pt x="0" y="39"/>
                    </a:moveTo>
                    <a:lnTo>
                      <a:pt x="7" y="0"/>
                    </a:lnTo>
                    <a:lnTo>
                      <a:pt x="14" y="0"/>
                    </a:lnTo>
                    <a:lnTo>
                      <a:pt x="21" y="39"/>
                    </a:lnTo>
                    <a:lnTo>
                      <a:pt x="14" y="39"/>
                    </a:lnTo>
                    <a:lnTo>
                      <a:pt x="14" y="31"/>
                    </a:lnTo>
                    <a:lnTo>
                      <a:pt x="7" y="31"/>
                    </a:lnTo>
                    <a:lnTo>
                      <a:pt x="6" y="39"/>
                    </a:lnTo>
                    <a:lnTo>
                      <a:pt x="0" y="39"/>
                    </a:lnTo>
                    <a:close/>
                    <a:moveTo>
                      <a:pt x="8" y="26"/>
                    </a:moveTo>
                    <a:lnTo>
                      <a:pt x="12" y="26"/>
                    </a:lnTo>
                    <a:lnTo>
                      <a:pt x="10" y="11"/>
                    </a:lnTo>
                    <a:lnTo>
                      <a:pt x="10"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2" name="Freeform 866"/>
              <p:cNvSpPr>
                <a:spLocks/>
              </p:cNvSpPr>
              <p:nvPr/>
            </p:nvSpPr>
            <p:spPr bwMode="auto">
              <a:xfrm>
                <a:off x="1694" y="1535"/>
                <a:ext cx="18" cy="39"/>
              </a:xfrm>
              <a:custGeom>
                <a:avLst/>
                <a:gdLst>
                  <a:gd name="T0" fmla="*/ 0 w 27"/>
                  <a:gd name="T1" fmla="*/ 44 h 57"/>
                  <a:gd name="T2" fmla="*/ 0 w 27"/>
                  <a:gd name="T3" fmla="*/ 37 h 57"/>
                  <a:gd name="T4" fmla="*/ 9 w 27"/>
                  <a:gd name="T5" fmla="*/ 37 h 57"/>
                  <a:gd name="T6" fmla="*/ 9 w 27"/>
                  <a:gd name="T7" fmla="*/ 45 h 57"/>
                  <a:gd name="T8" fmla="*/ 14 w 27"/>
                  <a:gd name="T9" fmla="*/ 50 h 57"/>
                  <a:gd name="T10" fmla="*/ 18 w 27"/>
                  <a:gd name="T11" fmla="*/ 45 h 57"/>
                  <a:gd name="T12" fmla="*/ 18 w 27"/>
                  <a:gd name="T13" fmla="*/ 42 h 57"/>
                  <a:gd name="T14" fmla="*/ 14 w 27"/>
                  <a:gd name="T15" fmla="*/ 35 h 57"/>
                  <a:gd name="T16" fmla="*/ 8 w 27"/>
                  <a:gd name="T17" fmla="*/ 29 h 57"/>
                  <a:gd name="T18" fmla="*/ 0 w 27"/>
                  <a:gd name="T19" fmla="*/ 14 h 57"/>
                  <a:gd name="T20" fmla="*/ 0 w 27"/>
                  <a:gd name="T21" fmla="*/ 12 h 57"/>
                  <a:gd name="T22" fmla="*/ 14 w 27"/>
                  <a:gd name="T23" fmla="*/ 0 h 57"/>
                  <a:gd name="T24" fmla="*/ 27 w 27"/>
                  <a:gd name="T25" fmla="*/ 12 h 57"/>
                  <a:gd name="T26" fmla="*/ 27 w 27"/>
                  <a:gd name="T27" fmla="*/ 17 h 57"/>
                  <a:gd name="T28" fmla="*/ 18 w 27"/>
                  <a:gd name="T29" fmla="*/ 17 h 57"/>
                  <a:gd name="T30" fmla="*/ 18 w 27"/>
                  <a:gd name="T31" fmla="*/ 12 h 57"/>
                  <a:gd name="T32" fmla="*/ 14 w 27"/>
                  <a:gd name="T33" fmla="*/ 7 h 57"/>
                  <a:gd name="T34" fmla="*/ 9 w 27"/>
                  <a:gd name="T35" fmla="*/ 12 h 57"/>
                  <a:gd name="T36" fmla="*/ 9 w 27"/>
                  <a:gd name="T37" fmla="*/ 13 h 57"/>
                  <a:gd name="T38" fmla="*/ 14 w 27"/>
                  <a:gd name="T39" fmla="*/ 21 h 57"/>
                  <a:gd name="T40" fmla="*/ 20 w 27"/>
                  <a:gd name="T41" fmla="*/ 27 h 57"/>
                  <a:gd name="T42" fmla="*/ 27 w 27"/>
                  <a:gd name="T43" fmla="*/ 41 h 57"/>
                  <a:gd name="T44" fmla="*/ 27 w 27"/>
                  <a:gd name="T45" fmla="*/ 44 h 57"/>
                  <a:gd name="T46" fmla="*/ 14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9" y="37"/>
                      <a:pt x="9" y="37"/>
                      <a:pt x="9" y="37"/>
                    </a:cubicBezTo>
                    <a:cubicBezTo>
                      <a:pt x="9" y="45"/>
                      <a:pt x="9" y="45"/>
                      <a:pt x="9" y="45"/>
                    </a:cubicBezTo>
                    <a:cubicBezTo>
                      <a:pt x="9" y="48"/>
                      <a:pt x="10" y="50"/>
                      <a:pt x="14" y="50"/>
                    </a:cubicBezTo>
                    <a:cubicBezTo>
                      <a:pt x="17" y="50"/>
                      <a:pt x="18" y="48"/>
                      <a:pt x="18" y="45"/>
                    </a:cubicBezTo>
                    <a:cubicBezTo>
                      <a:pt x="18" y="42"/>
                      <a:pt x="18" y="42"/>
                      <a:pt x="18" y="42"/>
                    </a:cubicBezTo>
                    <a:cubicBezTo>
                      <a:pt x="18" y="39"/>
                      <a:pt x="17" y="37"/>
                      <a:pt x="14" y="35"/>
                    </a:cubicBezTo>
                    <a:cubicBezTo>
                      <a:pt x="8" y="29"/>
                      <a:pt x="8" y="29"/>
                      <a:pt x="8" y="29"/>
                    </a:cubicBezTo>
                    <a:cubicBezTo>
                      <a:pt x="3" y="24"/>
                      <a:pt x="0" y="20"/>
                      <a:pt x="0" y="14"/>
                    </a:cubicBezTo>
                    <a:cubicBezTo>
                      <a:pt x="0" y="12"/>
                      <a:pt x="0" y="12"/>
                      <a:pt x="0" y="12"/>
                    </a:cubicBezTo>
                    <a:cubicBezTo>
                      <a:pt x="0" y="5"/>
                      <a:pt x="4" y="0"/>
                      <a:pt x="14" y="0"/>
                    </a:cubicBezTo>
                    <a:cubicBezTo>
                      <a:pt x="23" y="0"/>
                      <a:pt x="27" y="4"/>
                      <a:pt x="27" y="12"/>
                    </a:cubicBezTo>
                    <a:cubicBezTo>
                      <a:pt x="27" y="17"/>
                      <a:pt x="27" y="17"/>
                      <a:pt x="27" y="17"/>
                    </a:cubicBezTo>
                    <a:cubicBezTo>
                      <a:pt x="18" y="17"/>
                      <a:pt x="18" y="17"/>
                      <a:pt x="18" y="17"/>
                    </a:cubicBezTo>
                    <a:cubicBezTo>
                      <a:pt x="18" y="12"/>
                      <a:pt x="18" y="12"/>
                      <a:pt x="18" y="12"/>
                    </a:cubicBezTo>
                    <a:cubicBezTo>
                      <a:pt x="18" y="9"/>
                      <a:pt x="17" y="7"/>
                      <a:pt x="14" y="7"/>
                    </a:cubicBezTo>
                    <a:cubicBezTo>
                      <a:pt x="11" y="7"/>
                      <a:pt x="9" y="9"/>
                      <a:pt x="9" y="12"/>
                    </a:cubicBezTo>
                    <a:cubicBezTo>
                      <a:pt x="9" y="13"/>
                      <a:pt x="9" y="13"/>
                      <a:pt x="9" y="13"/>
                    </a:cubicBezTo>
                    <a:cubicBezTo>
                      <a:pt x="9" y="16"/>
                      <a:pt x="11" y="18"/>
                      <a:pt x="14" y="21"/>
                    </a:cubicBezTo>
                    <a:cubicBezTo>
                      <a:pt x="20" y="27"/>
                      <a:pt x="20" y="27"/>
                      <a:pt x="20" y="27"/>
                    </a:cubicBezTo>
                    <a:cubicBezTo>
                      <a:pt x="25" y="32"/>
                      <a:pt x="27" y="35"/>
                      <a:pt x="27" y="41"/>
                    </a:cubicBezTo>
                    <a:cubicBezTo>
                      <a:pt x="27" y="44"/>
                      <a:pt x="27" y="44"/>
                      <a:pt x="27" y="44"/>
                    </a:cubicBezTo>
                    <a:cubicBezTo>
                      <a:pt x="27" y="52"/>
                      <a:pt x="23" y="57"/>
                      <a:pt x="14" y="57"/>
                    </a:cubicBezTo>
                    <a:cubicBezTo>
                      <a:pt x="4"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3" name="Freeform 867"/>
              <p:cNvSpPr>
                <a:spLocks/>
              </p:cNvSpPr>
              <p:nvPr/>
            </p:nvSpPr>
            <p:spPr bwMode="auto">
              <a:xfrm>
                <a:off x="1713" y="1535"/>
                <a:ext cx="17" cy="39"/>
              </a:xfrm>
              <a:custGeom>
                <a:avLst/>
                <a:gdLst>
                  <a:gd name="T0" fmla="*/ 0 w 17"/>
                  <a:gd name="T1" fmla="*/ 0 h 39"/>
                  <a:gd name="T2" fmla="*/ 17 w 17"/>
                  <a:gd name="T3" fmla="*/ 0 h 39"/>
                  <a:gd name="T4" fmla="*/ 17 w 17"/>
                  <a:gd name="T5" fmla="*/ 5 h 39"/>
                  <a:gd name="T6" fmla="*/ 12 w 17"/>
                  <a:gd name="T7" fmla="*/ 5 h 39"/>
                  <a:gd name="T8" fmla="*/ 12 w 17"/>
                  <a:gd name="T9" fmla="*/ 39 h 39"/>
                  <a:gd name="T10" fmla="*/ 5 w 17"/>
                  <a:gd name="T11" fmla="*/ 39 h 39"/>
                  <a:gd name="T12" fmla="*/ 5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2" y="5"/>
                    </a:lnTo>
                    <a:lnTo>
                      <a:pt x="12" y="39"/>
                    </a:lnTo>
                    <a:lnTo>
                      <a:pt x="5" y="39"/>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4" name="Freeform 868"/>
              <p:cNvSpPr>
                <a:spLocks noEditPoints="1"/>
              </p:cNvSpPr>
              <p:nvPr/>
            </p:nvSpPr>
            <p:spPr bwMode="auto">
              <a:xfrm>
                <a:off x="1731" y="1535"/>
                <a:ext cx="19" cy="39"/>
              </a:xfrm>
              <a:custGeom>
                <a:avLst/>
                <a:gdLst>
                  <a:gd name="T0" fmla="*/ 9 w 28"/>
                  <a:gd name="T1" fmla="*/ 31 h 57"/>
                  <a:gd name="T2" fmla="*/ 9 w 28"/>
                  <a:gd name="T3" fmla="*/ 57 h 57"/>
                  <a:gd name="T4" fmla="*/ 0 w 28"/>
                  <a:gd name="T5" fmla="*/ 57 h 57"/>
                  <a:gd name="T6" fmla="*/ 0 w 28"/>
                  <a:gd name="T7" fmla="*/ 0 h 57"/>
                  <a:gd name="T8" fmla="*/ 13 w 28"/>
                  <a:gd name="T9" fmla="*/ 0 h 57"/>
                  <a:gd name="T10" fmla="*/ 26 w 28"/>
                  <a:gd name="T11" fmla="*/ 13 h 57"/>
                  <a:gd name="T12" fmla="*/ 26 w 28"/>
                  <a:gd name="T13" fmla="*/ 20 h 57"/>
                  <a:gd name="T14" fmla="*/ 19 w 28"/>
                  <a:gd name="T15" fmla="*/ 31 h 57"/>
                  <a:gd name="T16" fmla="*/ 28 w 28"/>
                  <a:gd name="T17" fmla="*/ 57 h 57"/>
                  <a:gd name="T18" fmla="*/ 18 w 28"/>
                  <a:gd name="T19" fmla="*/ 57 h 57"/>
                  <a:gd name="T20" fmla="*/ 9 w 28"/>
                  <a:gd name="T21" fmla="*/ 31 h 57"/>
                  <a:gd name="T22" fmla="*/ 9 w 28"/>
                  <a:gd name="T23" fmla="*/ 8 h 57"/>
                  <a:gd name="T24" fmla="*/ 9 w 28"/>
                  <a:gd name="T25" fmla="*/ 26 h 57"/>
                  <a:gd name="T26" fmla="*/ 12 w 28"/>
                  <a:gd name="T27" fmla="*/ 26 h 57"/>
                  <a:gd name="T28" fmla="*/ 17 w 28"/>
                  <a:gd name="T29" fmla="*/ 21 h 57"/>
                  <a:gd name="T30" fmla="*/ 17 w 28"/>
                  <a:gd name="T31" fmla="*/ 13 h 57"/>
                  <a:gd name="T32" fmla="*/ 12 w 28"/>
                  <a:gd name="T33" fmla="*/ 8 h 57"/>
                  <a:gd name="T34" fmla="*/ 9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9" y="31"/>
                    </a:moveTo>
                    <a:cubicBezTo>
                      <a:pt x="9" y="57"/>
                      <a:pt x="9" y="57"/>
                      <a:pt x="9" y="57"/>
                    </a:cubicBezTo>
                    <a:cubicBezTo>
                      <a:pt x="0" y="57"/>
                      <a:pt x="0" y="57"/>
                      <a:pt x="0" y="57"/>
                    </a:cubicBezTo>
                    <a:cubicBezTo>
                      <a:pt x="0" y="0"/>
                      <a:pt x="0" y="0"/>
                      <a:pt x="0" y="0"/>
                    </a:cubicBezTo>
                    <a:cubicBezTo>
                      <a:pt x="13" y="0"/>
                      <a:pt x="13" y="0"/>
                      <a:pt x="13" y="0"/>
                    </a:cubicBezTo>
                    <a:cubicBezTo>
                      <a:pt x="23" y="0"/>
                      <a:pt x="26" y="5"/>
                      <a:pt x="26" y="13"/>
                    </a:cubicBezTo>
                    <a:cubicBezTo>
                      <a:pt x="26" y="20"/>
                      <a:pt x="26" y="20"/>
                      <a:pt x="26" y="20"/>
                    </a:cubicBezTo>
                    <a:cubicBezTo>
                      <a:pt x="26" y="26"/>
                      <a:pt x="24" y="30"/>
                      <a:pt x="19" y="31"/>
                    </a:cubicBezTo>
                    <a:cubicBezTo>
                      <a:pt x="28" y="57"/>
                      <a:pt x="28" y="57"/>
                      <a:pt x="28" y="57"/>
                    </a:cubicBezTo>
                    <a:cubicBezTo>
                      <a:pt x="18" y="57"/>
                      <a:pt x="18" y="57"/>
                      <a:pt x="18" y="57"/>
                    </a:cubicBezTo>
                    <a:lnTo>
                      <a:pt x="9" y="31"/>
                    </a:lnTo>
                    <a:close/>
                    <a:moveTo>
                      <a:pt x="9" y="8"/>
                    </a:moveTo>
                    <a:cubicBezTo>
                      <a:pt x="9" y="26"/>
                      <a:pt x="9" y="26"/>
                      <a:pt x="9" y="26"/>
                    </a:cubicBezTo>
                    <a:cubicBezTo>
                      <a:pt x="12" y="26"/>
                      <a:pt x="12" y="26"/>
                      <a:pt x="12" y="26"/>
                    </a:cubicBezTo>
                    <a:cubicBezTo>
                      <a:pt x="15" y="26"/>
                      <a:pt x="17" y="24"/>
                      <a:pt x="17" y="21"/>
                    </a:cubicBezTo>
                    <a:cubicBezTo>
                      <a:pt x="17" y="13"/>
                      <a:pt x="17" y="13"/>
                      <a:pt x="17" y="13"/>
                    </a:cubicBezTo>
                    <a:cubicBezTo>
                      <a:pt x="17" y="10"/>
                      <a:pt x="15"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5" name="Freeform 869"/>
              <p:cNvSpPr>
                <a:spLocks/>
              </p:cNvSpPr>
              <p:nvPr/>
            </p:nvSpPr>
            <p:spPr bwMode="auto">
              <a:xfrm>
                <a:off x="1751" y="1535"/>
                <a:ext cx="18" cy="39"/>
              </a:xfrm>
              <a:custGeom>
                <a:avLst/>
                <a:gdLst>
                  <a:gd name="T0" fmla="*/ 27 w 27"/>
                  <a:gd name="T1" fmla="*/ 0 h 57"/>
                  <a:gd name="T2" fmla="*/ 27 w 27"/>
                  <a:gd name="T3" fmla="*/ 43 h 57"/>
                  <a:gd name="T4" fmla="*/ 14 w 27"/>
                  <a:gd name="T5" fmla="*/ 57 h 57"/>
                  <a:gd name="T6" fmla="*/ 0 w 27"/>
                  <a:gd name="T7" fmla="*/ 43 h 57"/>
                  <a:gd name="T8" fmla="*/ 0 w 27"/>
                  <a:gd name="T9" fmla="*/ 0 h 57"/>
                  <a:gd name="T10" fmla="*/ 10 w 27"/>
                  <a:gd name="T11" fmla="*/ 0 h 57"/>
                  <a:gd name="T12" fmla="*/ 10 w 27"/>
                  <a:gd name="T13" fmla="*/ 44 h 57"/>
                  <a:gd name="T14" fmla="*/ 14 w 27"/>
                  <a:gd name="T15" fmla="*/ 49 h 57"/>
                  <a:gd name="T16" fmla="*/ 19 w 27"/>
                  <a:gd name="T17" fmla="*/ 44 h 57"/>
                  <a:gd name="T18" fmla="*/ 19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3"/>
                      <a:pt x="27" y="43"/>
                      <a:pt x="27" y="43"/>
                    </a:cubicBezTo>
                    <a:cubicBezTo>
                      <a:pt x="27" y="52"/>
                      <a:pt x="24" y="57"/>
                      <a:pt x="14" y="57"/>
                    </a:cubicBezTo>
                    <a:cubicBezTo>
                      <a:pt x="4" y="57"/>
                      <a:pt x="0" y="52"/>
                      <a:pt x="0" y="43"/>
                    </a:cubicBezTo>
                    <a:cubicBezTo>
                      <a:pt x="0" y="0"/>
                      <a:pt x="0" y="0"/>
                      <a:pt x="0" y="0"/>
                    </a:cubicBezTo>
                    <a:cubicBezTo>
                      <a:pt x="10" y="0"/>
                      <a:pt x="10" y="0"/>
                      <a:pt x="10" y="0"/>
                    </a:cubicBezTo>
                    <a:cubicBezTo>
                      <a:pt x="10" y="44"/>
                      <a:pt x="10" y="44"/>
                      <a:pt x="10" y="44"/>
                    </a:cubicBezTo>
                    <a:cubicBezTo>
                      <a:pt x="10" y="47"/>
                      <a:pt x="11" y="49"/>
                      <a:pt x="14" y="49"/>
                    </a:cubicBezTo>
                    <a:cubicBezTo>
                      <a:pt x="17" y="49"/>
                      <a:pt x="19" y="47"/>
                      <a:pt x="19" y="44"/>
                    </a:cubicBezTo>
                    <a:cubicBezTo>
                      <a:pt x="19" y="0"/>
                      <a:pt x="19" y="0"/>
                      <a:pt x="19"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6" name="Freeform 870"/>
              <p:cNvSpPr>
                <a:spLocks/>
              </p:cNvSpPr>
              <p:nvPr/>
            </p:nvSpPr>
            <p:spPr bwMode="auto">
              <a:xfrm>
                <a:off x="1771" y="1535"/>
                <a:ext cx="19" cy="39"/>
              </a:xfrm>
              <a:custGeom>
                <a:avLst/>
                <a:gdLst>
                  <a:gd name="T0" fmla="*/ 0 w 28"/>
                  <a:gd name="T1" fmla="*/ 42 h 57"/>
                  <a:gd name="T2" fmla="*/ 0 w 28"/>
                  <a:gd name="T3" fmla="*/ 15 h 57"/>
                  <a:gd name="T4" fmla="*/ 15 w 28"/>
                  <a:gd name="T5" fmla="*/ 0 h 57"/>
                  <a:gd name="T6" fmla="*/ 28 w 28"/>
                  <a:gd name="T7" fmla="*/ 14 h 57"/>
                  <a:gd name="T8" fmla="*/ 28 w 28"/>
                  <a:gd name="T9" fmla="*/ 20 h 57"/>
                  <a:gd name="T10" fmla="*/ 19 w 28"/>
                  <a:gd name="T11" fmla="*/ 20 h 57"/>
                  <a:gd name="T12" fmla="*/ 19 w 28"/>
                  <a:gd name="T13" fmla="*/ 13 h 57"/>
                  <a:gd name="T14" fmla="*/ 15 w 28"/>
                  <a:gd name="T15" fmla="*/ 8 h 57"/>
                  <a:gd name="T16" fmla="*/ 10 w 28"/>
                  <a:gd name="T17" fmla="*/ 13 h 57"/>
                  <a:gd name="T18" fmla="*/ 10 w 28"/>
                  <a:gd name="T19" fmla="*/ 44 h 57"/>
                  <a:gd name="T20" fmla="*/ 15 w 28"/>
                  <a:gd name="T21" fmla="*/ 49 h 57"/>
                  <a:gd name="T22" fmla="*/ 19 w 28"/>
                  <a:gd name="T23" fmla="*/ 44 h 57"/>
                  <a:gd name="T24" fmla="*/ 19 w 28"/>
                  <a:gd name="T25" fmla="*/ 34 h 57"/>
                  <a:gd name="T26" fmla="*/ 28 w 28"/>
                  <a:gd name="T27" fmla="*/ 34 h 57"/>
                  <a:gd name="T28" fmla="*/ 28 w 28"/>
                  <a:gd name="T29" fmla="*/ 43 h 57"/>
                  <a:gd name="T30" fmla="*/ 15 w 28"/>
                  <a:gd name="T31" fmla="*/ 57 h 57"/>
                  <a:gd name="T32" fmla="*/ 0 w 28"/>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57">
                    <a:moveTo>
                      <a:pt x="0" y="42"/>
                    </a:moveTo>
                    <a:cubicBezTo>
                      <a:pt x="0" y="15"/>
                      <a:pt x="0" y="15"/>
                      <a:pt x="0" y="15"/>
                    </a:cubicBezTo>
                    <a:cubicBezTo>
                      <a:pt x="0" y="6"/>
                      <a:pt x="5" y="0"/>
                      <a:pt x="15" y="0"/>
                    </a:cubicBezTo>
                    <a:cubicBezTo>
                      <a:pt x="25" y="0"/>
                      <a:pt x="28" y="6"/>
                      <a:pt x="28" y="14"/>
                    </a:cubicBezTo>
                    <a:cubicBezTo>
                      <a:pt x="28" y="20"/>
                      <a:pt x="28" y="20"/>
                      <a:pt x="28" y="20"/>
                    </a:cubicBezTo>
                    <a:cubicBezTo>
                      <a:pt x="19" y="20"/>
                      <a:pt x="19" y="20"/>
                      <a:pt x="19" y="20"/>
                    </a:cubicBezTo>
                    <a:cubicBezTo>
                      <a:pt x="19" y="13"/>
                      <a:pt x="19" y="13"/>
                      <a:pt x="19" y="13"/>
                    </a:cubicBezTo>
                    <a:cubicBezTo>
                      <a:pt x="19" y="10"/>
                      <a:pt x="18" y="8"/>
                      <a:pt x="15" y="8"/>
                    </a:cubicBezTo>
                    <a:cubicBezTo>
                      <a:pt x="11" y="8"/>
                      <a:pt x="10" y="10"/>
                      <a:pt x="10" y="13"/>
                    </a:cubicBezTo>
                    <a:cubicBezTo>
                      <a:pt x="10" y="44"/>
                      <a:pt x="10" y="44"/>
                      <a:pt x="10" y="44"/>
                    </a:cubicBezTo>
                    <a:cubicBezTo>
                      <a:pt x="10" y="47"/>
                      <a:pt x="11" y="49"/>
                      <a:pt x="15" y="49"/>
                    </a:cubicBezTo>
                    <a:cubicBezTo>
                      <a:pt x="18" y="49"/>
                      <a:pt x="19" y="47"/>
                      <a:pt x="19" y="44"/>
                    </a:cubicBezTo>
                    <a:cubicBezTo>
                      <a:pt x="19" y="34"/>
                      <a:pt x="19" y="34"/>
                      <a:pt x="19" y="34"/>
                    </a:cubicBezTo>
                    <a:cubicBezTo>
                      <a:pt x="28" y="34"/>
                      <a:pt x="28" y="34"/>
                      <a:pt x="28" y="34"/>
                    </a:cubicBezTo>
                    <a:cubicBezTo>
                      <a:pt x="28" y="43"/>
                      <a:pt x="28" y="43"/>
                      <a:pt x="28" y="43"/>
                    </a:cubicBezTo>
                    <a:cubicBezTo>
                      <a:pt x="28" y="51"/>
                      <a:pt x="25" y="57"/>
                      <a:pt x="15" y="57"/>
                    </a:cubicBezTo>
                    <a:cubicBezTo>
                      <a:pt x="5"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7" name="Freeform 871"/>
              <p:cNvSpPr>
                <a:spLocks/>
              </p:cNvSpPr>
              <p:nvPr/>
            </p:nvSpPr>
            <p:spPr bwMode="auto">
              <a:xfrm>
                <a:off x="1791" y="1535"/>
                <a:ext cx="17" cy="39"/>
              </a:xfrm>
              <a:custGeom>
                <a:avLst/>
                <a:gdLst>
                  <a:gd name="T0" fmla="*/ 0 w 17"/>
                  <a:gd name="T1" fmla="*/ 0 h 39"/>
                  <a:gd name="T2" fmla="*/ 17 w 17"/>
                  <a:gd name="T3" fmla="*/ 0 h 39"/>
                  <a:gd name="T4" fmla="*/ 17 w 17"/>
                  <a:gd name="T5" fmla="*/ 5 h 39"/>
                  <a:gd name="T6" fmla="*/ 11 w 17"/>
                  <a:gd name="T7" fmla="*/ 5 h 39"/>
                  <a:gd name="T8" fmla="*/ 11 w 17"/>
                  <a:gd name="T9" fmla="*/ 39 h 39"/>
                  <a:gd name="T10" fmla="*/ 4 w 17"/>
                  <a:gd name="T11" fmla="*/ 39 h 39"/>
                  <a:gd name="T12" fmla="*/ 4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1" y="5"/>
                    </a:lnTo>
                    <a:lnTo>
                      <a:pt x="11" y="39"/>
                    </a:lnTo>
                    <a:lnTo>
                      <a:pt x="4" y="39"/>
                    </a:lnTo>
                    <a:lnTo>
                      <a:pt x="4"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8" name="Freeform 872"/>
              <p:cNvSpPr>
                <a:spLocks/>
              </p:cNvSpPr>
              <p:nvPr/>
            </p:nvSpPr>
            <p:spPr bwMode="auto">
              <a:xfrm>
                <a:off x="1809" y="1535"/>
                <a:ext cx="18" cy="39"/>
              </a:xfrm>
              <a:custGeom>
                <a:avLst/>
                <a:gdLst>
                  <a:gd name="T0" fmla="*/ 27 w 27"/>
                  <a:gd name="T1" fmla="*/ 0 h 57"/>
                  <a:gd name="T2" fmla="*/ 27 w 27"/>
                  <a:gd name="T3" fmla="*/ 43 h 57"/>
                  <a:gd name="T4" fmla="*/ 14 w 27"/>
                  <a:gd name="T5" fmla="*/ 57 h 57"/>
                  <a:gd name="T6" fmla="*/ 0 w 27"/>
                  <a:gd name="T7" fmla="*/ 43 h 57"/>
                  <a:gd name="T8" fmla="*/ 0 w 27"/>
                  <a:gd name="T9" fmla="*/ 0 h 57"/>
                  <a:gd name="T10" fmla="*/ 9 w 27"/>
                  <a:gd name="T11" fmla="*/ 0 h 57"/>
                  <a:gd name="T12" fmla="*/ 9 w 27"/>
                  <a:gd name="T13" fmla="*/ 44 h 57"/>
                  <a:gd name="T14" fmla="*/ 14 w 27"/>
                  <a:gd name="T15" fmla="*/ 49 h 57"/>
                  <a:gd name="T16" fmla="*/ 18 w 27"/>
                  <a:gd name="T17" fmla="*/ 44 h 57"/>
                  <a:gd name="T18" fmla="*/ 18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3"/>
                      <a:pt x="27" y="43"/>
                      <a:pt x="27" y="43"/>
                    </a:cubicBezTo>
                    <a:cubicBezTo>
                      <a:pt x="27" y="52"/>
                      <a:pt x="23" y="57"/>
                      <a:pt x="14" y="57"/>
                    </a:cubicBezTo>
                    <a:cubicBezTo>
                      <a:pt x="4" y="57"/>
                      <a:pt x="0" y="52"/>
                      <a:pt x="0" y="43"/>
                    </a:cubicBezTo>
                    <a:cubicBezTo>
                      <a:pt x="0" y="0"/>
                      <a:pt x="0" y="0"/>
                      <a:pt x="0" y="0"/>
                    </a:cubicBezTo>
                    <a:cubicBezTo>
                      <a:pt x="9" y="0"/>
                      <a:pt x="9" y="0"/>
                      <a:pt x="9" y="0"/>
                    </a:cubicBezTo>
                    <a:cubicBezTo>
                      <a:pt x="9" y="44"/>
                      <a:pt x="9" y="44"/>
                      <a:pt x="9" y="44"/>
                    </a:cubicBezTo>
                    <a:cubicBezTo>
                      <a:pt x="9" y="47"/>
                      <a:pt x="10" y="49"/>
                      <a:pt x="14" y="49"/>
                    </a:cubicBezTo>
                    <a:cubicBezTo>
                      <a:pt x="17" y="49"/>
                      <a:pt x="18" y="47"/>
                      <a:pt x="18" y="44"/>
                    </a:cubicBezTo>
                    <a:cubicBezTo>
                      <a:pt x="18" y="0"/>
                      <a:pt x="18" y="0"/>
                      <a:pt x="18"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9" name="Freeform 873"/>
              <p:cNvSpPr>
                <a:spLocks noEditPoints="1"/>
              </p:cNvSpPr>
              <p:nvPr/>
            </p:nvSpPr>
            <p:spPr bwMode="auto">
              <a:xfrm>
                <a:off x="1829" y="1535"/>
                <a:ext cx="19" cy="39"/>
              </a:xfrm>
              <a:custGeom>
                <a:avLst/>
                <a:gdLst>
                  <a:gd name="T0" fmla="*/ 10 w 28"/>
                  <a:gd name="T1" fmla="*/ 31 h 57"/>
                  <a:gd name="T2" fmla="*/ 10 w 28"/>
                  <a:gd name="T3" fmla="*/ 57 h 57"/>
                  <a:gd name="T4" fmla="*/ 0 w 28"/>
                  <a:gd name="T5" fmla="*/ 57 h 57"/>
                  <a:gd name="T6" fmla="*/ 0 w 28"/>
                  <a:gd name="T7" fmla="*/ 0 h 57"/>
                  <a:gd name="T8" fmla="*/ 14 w 28"/>
                  <a:gd name="T9" fmla="*/ 0 h 57"/>
                  <a:gd name="T10" fmla="*/ 27 w 28"/>
                  <a:gd name="T11" fmla="*/ 13 h 57"/>
                  <a:gd name="T12" fmla="*/ 27 w 28"/>
                  <a:gd name="T13" fmla="*/ 20 h 57"/>
                  <a:gd name="T14" fmla="*/ 19 w 28"/>
                  <a:gd name="T15" fmla="*/ 31 h 57"/>
                  <a:gd name="T16" fmla="*/ 28 w 28"/>
                  <a:gd name="T17" fmla="*/ 57 h 57"/>
                  <a:gd name="T18" fmla="*/ 18 w 28"/>
                  <a:gd name="T19" fmla="*/ 57 h 57"/>
                  <a:gd name="T20" fmla="*/ 10 w 28"/>
                  <a:gd name="T21" fmla="*/ 31 h 57"/>
                  <a:gd name="T22" fmla="*/ 10 w 28"/>
                  <a:gd name="T23" fmla="*/ 8 h 57"/>
                  <a:gd name="T24" fmla="*/ 10 w 28"/>
                  <a:gd name="T25" fmla="*/ 26 h 57"/>
                  <a:gd name="T26" fmla="*/ 13 w 28"/>
                  <a:gd name="T27" fmla="*/ 26 h 57"/>
                  <a:gd name="T28" fmla="*/ 17 w 28"/>
                  <a:gd name="T29" fmla="*/ 21 h 57"/>
                  <a:gd name="T30" fmla="*/ 17 w 28"/>
                  <a:gd name="T31" fmla="*/ 13 h 57"/>
                  <a:gd name="T32" fmla="*/ 13 w 28"/>
                  <a:gd name="T33" fmla="*/ 8 h 57"/>
                  <a:gd name="T34" fmla="*/ 10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10" y="31"/>
                    </a:moveTo>
                    <a:cubicBezTo>
                      <a:pt x="10" y="57"/>
                      <a:pt x="10" y="57"/>
                      <a:pt x="10" y="57"/>
                    </a:cubicBezTo>
                    <a:cubicBezTo>
                      <a:pt x="0" y="57"/>
                      <a:pt x="0" y="57"/>
                      <a:pt x="0" y="57"/>
                    </a:cubicBezTo>
                    <a:cubicBezTo>
                      <a:pt x="0" y="0"/>
                      <a:pt x="0" y="0"/>
                      <a:pt x="0" y="0"/>
                    </a:cubicBezTo>
                    <a:cubicBezTo>
                      <a:pt x="14" y="0"/>
                      <a:pt x="14" y="0"/>
                      <a:pt x="14" y="0"/>
                    </a:cubicBezTo>
                    <a:cubicBezTo>
                      <a:pt x="23" y="0"/>
                      <a:pt x="27" y="5"/>
                      <a:pt x="27" y="13"/>
                    </a:cubicBezTo>
                    <a:cubicBezTo>
                      <a:pt x="27" y="20"/>
                      <a:pt x="27" y="20"/>
                      <a:pt x="27" y="20"/>
                    </a:cubicBezTo>
                    <a:cubicBezTo>
                      <a:pt x="27" y="26"/>
                      <a:pt x="25" y="30"/>
                      <a:pt x="19" y="31"/>
                    </a:cubicBezTo>
                    <a:cubicBezTo>
                      <a:pt x="28" y="57"/>
                      <a:pt x="28" y="57"/>
                      <a:pt x="28" y="57"/>
                    </a:cubicBezTo>
                    <a:cubicBezTo>
                      <a:pt x="18" y="57"/>
                      <a:pt x="18" y="57"/>
                      <a:pt x="18" y="57"/>
                    </a:cubicBezTo>
                    <a:lnTo>
                      <a:pt x="10" y="31"/>
                    </a:lnTo>
                    <a:close/>
                    <a:moveTo>
                      <a:pt x="10" y="8"/>
                    </a:moveTo>
                    <a:cubicBezTo>
                      <a:pt x="10" y="26"/>
                      <a:pt x="10" y="26"/>
                      <a:pt x="10" y="26"/>
                    </a:cubicBezTo>
                    <a:cubicBezTo>
                      <a:pt x="13" y="26"/>
                      <a:pt x="13" y="26"/>
                      <a:pt x="13" y="26"/>
                    </a:cubicBezTo>
                    <a:cubicBezTo>
                      <a:pt x="16" y="26"/>
                      <a:pt x="17" y="24"/>
                      <a:pt x="17" y="21"/>
                    </a:cubicBezTo>
                    <a:cubicBezTo>
                      <a:pt x="17" y="13"/>
                      <a:pt x="17" y="13"/>
                      <a:pt x="17" y="13"/>
                    </a:cubicBezTo>
                    <a:cubicBezTo>
                      <a:pt x="17" y="10"/>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0" name="Freeform 874"/>
              <p:cNvSpPr>
                <a:spLocks/>
              </p:cNvSpPr>
              <p:nvPr/>
            </p:nvSpPr>
            <p:spPr bwMode="auto">
              <a:xfrm>
                <a:off x="1849" y="1535"/>
                <a:ext cx="15" cy="39"/>
              </a:xfrm>
              <a:custGeom>
                <a:avLst/>
                <a:gdLst>
                  <a:gd name="T0" fmla="*/ 0 w 15"/>
                  <a:gd name="T1" fmla="*/ 0 h 39"/>
                  <a:gd name="T2" fmla="*/ 15 w 15"/>
                  <a:gd name="T3" fmla="*/ 0 h 39"/>
                  <a:gd name="T4" fmla="*/ 15 w 15"/>
                  <a:gd name="T5" fmla="*/ 5 h 39"/>
                  <a:gd name="T6" fmla="*/ 6 w 15"/>
                  <a:gd name="T7" fmla="*/ 5 h 39"/>
                  <a:gd name="T8" fmla="*/ 6 w 15"/>
                  <a:gd name="T9" fmla="*/ 16 h 39"/>
                  <a:gd name="T10" fmla="*/ 13 w 15"/>
                  <a:gd name="T11" fmla="*/ 16 h 39"/>
                  <a:gd name="T12" fmla="*/ 13 w 15"/>
                  <a:gd name="T13" fmla="*/ 22 h 39"/>
                  <a:gd name="T14" fmla="*/ 6 w 15"/>
                  <a:gd name="T15" fmla="*/ 22 h 39"/>
                  <a:gd name="T16" fmla="*/ 6 w 15"/>
                  <a:gd name="T17" fmla="*/ 33 h 39"/>
                  <a:gd name="T18" fmla="*/ 15 w 15"/>
                  <a:gd name="T19" fmla="*/ 33 h 39"/>
                  <a:gd name="T20" fmla="*/ 15 w 15"/>
                  <a:gd name="T21" fmla="*/ 39 h 39"/>
                  <a:gd name="T22" fmla="*/ 0 w 15"/>
                  <a:gd name="T23" fmla="*/ 39 h 39"/>
                  <a:gd name="T24" fmla="*/ 0 w 15"/>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9">
                    <a:moveTo>
                      <a:pt x="0" y="0"/>
                    </a:moveTo>
                    <a:lnTo>
                      <a:pt x="15" y="0"/>
                    </a:lnTo>
                    <a:lnTo>
                      <a:pt x="15" y="5"/>
                    </a:lnTo>
                    <a:lnTo>
                      <a:pt x="6" y="5"/>
                    </a:lnTo>
                    <a:lnTo>
                      <a:pt x="6" y="16"/>
                    </a:lnTo>
                    <a:lnTo>
                      <a:pt x="13" y="16"/>
                    </a:lnTo>
                    <a:lnTo>
                      <a:pt x="13" y="22"/>
                    </a:lnTo>
                    <a:lnTo>
                      <a:pt x="6" y="22"/>
                    </a:lnTo>
                    <a:lnTo>
                      <a:pt x="6" y="33"/>
                    </a:lnTo>
                    <a:lnTo>
                      <a:pt x="15" y="33"/>
                    </a:lnTo>
                    <a:lnTo>
                      <a:pt x="15"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1" name="Freeform 875"/>
              <p:cNvSpPr>
                <a:spLocks noEditPoints="1"/>
              </p:cNvSpPr>
              <p:nvPr/>
            </p:nvSpPr>
            <p:spPr bwMode="auto">
              <a:xfrm>
                <a:off x="2077" y="1482"/>
                <a:ext cx="19" cy="38"/>
              </a:xfrm>
              <a:custGeom>
                <a:avLst/>
                <a:gdLst>
                  <a:gd name="T0" fmla="*/ 10 w 28"/>
                  <a:gd name="T1" fmla="*/ 30 h 56"/>
                  <a:gd name="T2" fmla="*/ 10 w 28"/>
                  <a:gd name="T3" fmla="*/ 56 h 56"/>
                  <a:gd name="T4" fmla="*/ 0 w 28"/>
                  <a:gd name="T5" fmla="*/ 56 h 56"/>
                  <a:gd name="T6" fmla="*/ 0 w 28"/>
                  <a:gd name="T7" fmla="*/ 0 h 56"/>
                  <a:gd name="T8" fmla="*/ 14 w 28"/>
                  <a:gd name="T9" fmla="*/ 0 h 56"/>
                  <a:gd name="T10" fmla="*/ 27 w 28"/>
                  <a:gd name="T11" fmla="*/ 12 h 56"/>
                  <a:gd name="T12" fmla="*/ 27 w 28"/>
                  <a:gd name="T13" fmla="*/ 20 h 56"/>
                  <a:gd name="T14" fmla="*/ 19 w 28"/>
                  <a:gd name="T15" fmla="*/ 30 h 56"/>
                  <a:gd name="T16" fmla="*/ 28 w 28"/>
                  <a:gd name="T17" fmla="*/ 56 h 56"/>
                  <a:gd name="T18" fmla="*/ 18 w 28"/>
                  <a:gd name="T19" fmla="*/ 56 h 56"/>
                  <a:gd name="T20" fmla="*/ 10 w 28"/>
                  <a:gd name="T21" fmla="*/ 30 h 56"/>
                  <a:gd name="T22" fmla="*/ 10 w 28"/>
                  <a:gd name="T23" fmla="*/ 8 h 56"/>
                  <a:gd name="T24" fmla="*/ 10 w 28"/>
                  <a:gd name="T25" fmla="*/ 25 h 56"/>
                  <a:gd name="T26" fmla="*/ 13 w 28"/>
                  <a:gd name="T27" fmla="*/ 25 h 56"/>
                  <a:gd name="T28" fmla="*/ 17 w 28"/>
                  <a:gd name="T29" fmla="*/ 20 h 56"/>
                  <a:gd name="T30" fmla="*/ 17 w 28"/>
                  <a:gd name="T31" fmla="*/ 12 h 56"/>
                  <a:gd name="T32" fmla="*/ 13 w 28"/>
                  <a:gd name="T33" fmla="*/ 8 h 56"/>
                  <a:gd name="T34" fmla="*/ 10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10" y="30"/>
                    </a:moveTo>
                    <a:cubicBezTo>
                      <a:pt x="10" y="56"/>
                      <a:pt x="10" y="56"/>
                      <a:pt x="10" y="56"/>
                    </a:cubicBezTo>
                    <a:cubicBezTo>
                      <a:pt x="0" y="56"/>
                      <a:pt x="0" y="56"/>
                      <a:pt x="0" y="56"/>
                    </a:cubicBezTo>
                    <a:cubicBezTo>
                      <a:pt x="0" y="0"/>
                      <a:pt x="0" y="0"/>
                      <a:pt x="0" y="0"/>
                    </a:cubicBezTo>
                    <a:cubicBezTo>
                      <a:pt x="14" y="0"/>
                      <a:pt x="14" y="0"/>
                      <a:pt x="14" y="0"/>
                    </a:cubicBezTo>
                    <a:cubicBezTo>
                      <a:pt x="23" y="0"/>
                      <a:pt x="27" y="5"/>
                      <a:pt x="27" y="12"/>
                    </a:cubicBezTo>
                    <a:cubicBezTo>
                      <a:pt x="27" y="20"/>
                      <a:pt x="27" y="20"/>
                      <a:pt x="27" y="20"/>
                    </a:cubicBezTo>
                    <a:cubicBezTo>
                      <a:pt x="27" y="26"/>
                      <a:pt x="25" y="29"/>
                      <a:pt x="19" y="30"/>
                    </a:cubicBezTo>
                    <a:cubicBezTo>
                      <a:pt x="28" y="56"/>
                      <a:pt x="28" y="56"/>
                      <a:pt x="28" y="56"/>
                    </a:cubicBezTo>
                    <a:cubicBezTo>
                      <a:pt x="18" y="56"/>
                      <a:pt x="18" y="56"/>
                      <a:pt x="18" y="56"/>
                    </a:cubicBezTo>
                    <a:lnTo>
                      <a:pt x="10" y="30"/>
                    </a:lnTo>
                    <a:close/>
                    <a:moveTo>
                      <a:pt x="10" y="8"/>
                    </a:moveTo>
                    <a:cubicBezTo>
                      <a:pt x="10" y="25"/>
                      <a:pt x="10" y="25"/>
                      <a:pt x="10" y="25"/>
                    </a:cubicBezTo>
                    <a:cubicBezTo>
                      <a:pt x="13" y="25"/>
                      <a:pt x="13" y="25"/>
                      <a:pt x="13" y="25"/>
                    </a:cubicBezTo>
                    <a:cubicBezTo>
                      <a:pt x="16" y="25"/>
                      <a:pt x="17" y="23"/>
                      <a:pt x="17" y="20"/>
                    </a:cubicBezTo>
                    <a:cubicBezTo>
                      <a:pt x="17" y="12"/>
                      <a:pt x="17" y="12"/>
                      <a:pt x="17" y="12"/>
                    </a:cubicBezTo>
                    <a:cubicBezTo>
                      <a:pt x="17"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2" name="Freeform 876"/>
              <p:cNvSpPr>
                <a:spLocks/>
              </p:cNvSpPr>
              <p:nvPr/>
            </p:nvSpPr>
            <p:spPr bwMode="auto">
              <a:xfrm>
                <a:off x="2099" y="1482"/>
                <a:ext cx="14" cy="38"/>
              </a:xfrm>
              <a:custGeom>
                <a:avLst/>
                <a:gdLst>
                  <a:gd name="T0" fmla="*/ 0 w 14"/>
                  <a:gd name="T1" fmla="*/ 0 h 38"/>
                  <a:gd name="T2" fmla="*/ 14 w 14"/>
                  <a:gd name="T3" fmla="*/ 0 h 38"/>
                  <a:gd name="T4" fmla="*/ 14 w 14"/>
                  <a:gd name="T5" fmla="*/ 6 h 38"/>
                  <a:gd name="T6" fmla="*/ 6 w 14"/>
                  <a:gd name="T7" fmla="*/ 6 h 38"/>
                  <a:gd name="T8" fmla="*/ 6 w 14"/>
                  <a:gd name="T9" fmla="*/ 17 h 38"/>
                  <a:gd name="T10" fmla="*/ 12 w 14"/>
                  <a:gd name="T11" fmla="*/ 17 h 38"/>
                  <a:gd name="T12" fmla="*/ 12 w 14"/>
                  <a:gd name="T13" fmla="*/ 21 h 38"/>
                  <a:gd name="T14" fmla="*/ 6 w 14"/>
                  <a:gd name="T15" fmla="*/ 21 h 38"/>
                  <a:gd name="T16" fmla="*/ 6 w 14"/>
                  <a:gd name="T17" fmla="*/ 33 h 38"/>
                  <a:gd name="T18" fmla="*/ 14 w 14"/>
                  <a:gd name="T19" fmla="*/ 33 h 38"/>
                  <a:gd name="T20" fmla="*/ 14 w 14"/>
                  <a:gd name="T21" fmla="*/ 38 h 38"/>
                  <a:gd name="T22" fmla="*/ 0 w 14"/>
                  <a:gd name="T23" fmla="*/ 38 h 38"/>
                  <a:gd name="T24" fmla="*/ 0 w 14"/>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8">
                    <a:moveTo>
                      <a:pt x="0" y="0"/>
                    </a:moveTo>
                    <a:lnTo>
                      <a:pt x="14" y="0"/>
                    </a:lnTo>
                    <a:lnTo>
                      <a:pt x="14" y="6"/>
                    </a:lnTo>
                    <a:lnTo>
                      <a:pt x="6" y="6"/>
                    </a:lnTo>
                    <a:lnTo>
                      <a:pt x="6" y="17"/>
                    </a:lnTo>
                    <a:lnTo>
                      <a:pt x="12" y="17"/>
                    </a:lnTo>
                    <a:lnTo>
                      <a:pt x="12" y="21"/>
                    </a:lnTo>
                    <a:lnTo>
                      <a:pt x="6" y="21"/>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3" name="Freeform 877"/>
              <p:cNvSpPr>
                <a:spLocks noEditPoints="1"/>
              </p:cNvSpPr>
              <p:nvPr/>
            </p:nvSpPr>
            <p:spPr bwMode="auto">
              <a:xfrm>
                <a:off x="2117" y="1482"/>
                <a:ext cx="19" cy="38"/>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8 w 28"/>
                  <a:gd name="T17" fmla="*/ 43 h 56"/>
                  <a:gd name="T18" fmla="*/ 18 w 28"/>
                  <a:gd name="T19" fmla="*/ 13 h 56"/>
                  <a:gd name="T20" fmla="*/ 13 w 28"/>
                  <a:gd name="T21" fmla="*/ 8 h 56"/>
                  <a:gd name="T22" fmla="*/ 9 w 28"/>
                  <a:gd name="T23" fmla="*/ 8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8" y="46"/>
                      <a:pt x="18" y="43"/>
                    </a:cubicBezTo>
                    <a:cubicBezTo>
                      <a:pt x="18" y="13"/>
                      <a:pt x="18" y="13"/>
                      <a:pt x="18" y="13"/>
                    </a:cubicBezTo>
                    <a:cubicBezTo>
                      <a:pt x="18" y="10"/>
                      <a:pt x="17" y="8"/>
                      <a:pt x="13" y="8"/>
                    </a:cubicBezTo>
                    <a:cubicBezTo>
                      <a:pt x="9" y="8"/>
                      <a:pt x="9" y="8"/>
                      <a:pt x="9" y="8"/>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4" name="Freeform 878"/>
              <p:cNvSpPr>
                <a:spLocks/>
              </p:cNvSpPr>
              <p:nvPr/>
            </p:nvSpPr>
            <p:spPr bwMode="auto">
              <a:xfrm>
                <a:off x="2140" y="1482"/>
                <a:ext cx="18" cy="39"/>
              </a:xfrm>
              <a:custGeom>
                <a:avLst/>
                <a:gdLst>
                  <a:gd name="T0" fmla="*/ 27 w 27"/>
                  <a:gd name="T1" fmla="*/ 0 h 57"/>
                  <a:gd name="T2" fmla="*/ 27 w 27"/>
                  <a:gd name="T3" fmla="*/ 42 h 57"/>
                  <a:gd name="T4" fmla="*/ 14 w 27"/>
                  <a:gd name="T5" fmla="*/ 57 h 57"/>
                  <a:gd name="T6" fmla="*/ 0 w 27"/>
                  <a:gd name="T7" fmla="*/ 42 h 57"/>
                  <a:gd name="T8" fmla="*/ 0 w 27"/>
                  <a:gd name="T9" fmla="*/ 0 h 57"/>
                  <a:gd name="T10" fmla="*/ 10 w 27"/>
                  <a:gd name="T11" fmla="*/ 0 h 57"/>
                  <a:gd name="T12" fmla="*/ 10 w 27"/>
                  <a:gd name="T13" fmla="*/ 43 h 57"/>
                  <a:gd name="T14" fmla="*/ 14 w 27"/>
                  <a:gd name="T15" fmla="*/ 49 h 57"/>
                  <a:gd name="T16" fmla="*/ 19 w 27"/>
                  <a:gd name="T17" fmla="*/ 43 h 57"/>
                  <a:gd name="T18" fmla="*/ 19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2"/>
                      <a:pt x="27" y="42"/>
                      <a:pt x="27" y="42"/>
                    </a:cubicBezTo>
                    <a:cubicBezTo>
                      <a:pt x="27" y="51"/>
                      <a:pt x="24" y="57"/>
                      <a:pt x="14" y="57"/>
                    </a:cubicBezTo>
                    <a:cubicBezTo>
                      <a:pt x="4" y="57"/>
                      <a:pt x="0" y="51"/>
                      <a:pt x="0" y="42"/>
                    </a:cubicBezTo>
                    <a:cubicBezTo>
                      <a:pt x="0" y="0"/>
                      <a:pt x="0" y="0"/>
                      <a:pt x="0" y="0"/>
                    </a:cubicBezTo>
                    <a:cubicBezTo>
                      <a:pt x="10" y="0"/>
                      <a:pt x="10" y="0"/>
                      <a:pt x="10" y="0"/>
                    </a:cubicBezTo>
                    <a:cubicBezTo>
                      <a:pt x="10" y="43"/>
                      <a:pt x="10" y="43"/>
                      <a:pt x="10" y="43"/>
                    </a:cubicBezTo>
                    <a:cubicBezTo>
                      <a:pt x="10" y="46"/>
                      <a:pt x="11" y="49"/>
                      <a:pt x="14" y="49"/>
                    </a:cubicBezTo>
                    <a:cubicBezTo>
                      <a:pt x="17" y="49"/>
                      <a:pt x="19" y="46"/>
                      <a:pt x="19" y="43"/>
                    </a:cubicBezTo>
                    <a:cubicBezTo>
                      <a:pt x="19" y="0"/>
                      <a:pt x="19" y="0"/>
                      <a:pt x="19"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5" name="Freeform 879"/>
              <p:cNvSpPr>
                <a:spLocks/>
              </p:cNvSpPr>
              <p:nvPr/>
            </p:nvSpPr>
            <p:spPr bwMode="auto">
              <a:xfrm>
                <a:off x="2162" y="1482"/>
                <a:ext cx="18" cy="39"/>
              </a:xfrm>
              <a:custGeom>
                <a:avLst/>
                <a:gdLst>
                  <a:gd name="T0" fmla="*/ 0 w 27"/>
                  <a:gd name="T1" fmla="*/ 42 h 58"/>
                  <a:gd name="T2" fmla="*/ 0 w 27"/>
                  <a:gd name="T3" fmla="*/ 15 h 58"/>
                  <a:gd name="T4" fmla="*/ 14 w 27"/>
                  <a:gd name="T5" fmla="*/ 0 h 58"/>
                  <a:gd name="T6" fmla="*/ 27 w 27"/>
                  <a:gd name="T7" fmla="*/ 14 h 58"/>
                  <a:gd name="T8" fmla="*/ 27 w 27"/>
                  <a:gd name="T9" fmla="*/ 21 h 58"/>
                  <a:gd name="T10" fmla="*/ 19 w 27"/>
                  <a:gd name="T11" fmla="*/ 21 h 58"/>
                  <a:gd name="T12" fmla="*/ 19 w 27"/>
                  <a:gd name="T13" fmla="*/ 13 h 58"/>
                  <a:gd name="T14" fmla="*/ 14 w 27"/>
                  <a:gd name="T15" fmla="*/ 8 h 58"/>
                  <a:gd name="T16" fmla="*/ 9 w 27"/>
                  <a:gd name="T17" fmla="*/ 14 h 58"/>
                  <a:gd name="T18" fmla="*/ 9 w 27"/>
                  <a:gd name="T19" fmla="*/ 44 h 58"/>
                  <a:gd name="T20" fmla="*/ 14 w 27"/>
                  <a:gd name="T21" fmla="*/ 50 h 58"/>
                  <a:gd name="T22" fmla="*/ 19 w 27"/>
                  <a:gd name="T23" fmla="*/ 44 h 58"/>
                  <a:gd name="T24" fmla="*/ 19 w 27"/>
                  <a:gd name="T25" fmla="*/ 34 h 58"/>
                  <a:gd name="T26" fmla="*/ 27 w 27"/>
                  <a:gd name="T27" fmla="*/ 34 h 58"/>
                  <a:gd name="T28" fmla="*/ 27 w 27"/>
                  <a:gd name="T29" fmla="*/ 44 h 58"/>
                  <a:gd name="T30" fmla="*/ 14 w 27"/>
                  <a:gd name="T31" fmla="*/ 58 h 58"/>
                  <a:gd name="T32" fmla="*/ 0 w 27"/>
                  <a:gd name="T3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2"/>
                    </a:moveTo>
                    <a:cubicBezTo>
                      <a:pt x="0" y="15"/>
                      <a:pt x="0" y="15"/>
                      <a:pt x="0" y="15"/>
                    </a:cubicBezTo>
                    <a:cubicBezTo>
                      <a:pt x="0" y="7"/>
                      <a:pt x="4" y="0"/>
                      <a:pt x="14" y="0"/>
                    </a:cubicBezTo>
                    <a:cubicBezTo>
                      <a:pt x="24" y="0"/>
                      <a:pt x="27" y="6"/>
                      <a:pt x="27" y="14"/>
                    </a:cubicBezTo>
                    <a:cubicBezTo>
                      <a:pt x="27" y="21"/>
                      <a:pt x="27" y="21"/>
                      <a:pt x="27" y="21"/>
                    </a:cubicBezTo>
                    <a:cubicBezTo>
                      <a:pt x="19" y="21"/>
                      <a:pt x="19" y="21"/>
                      <a:pt x="19" y="21"/>
                    </a:cubicBezTo>
                    <a:cubicBezTo>
                      <a:pt x="19" y="13"/>
                      <a:pt x="19" y="13"/>
                      <a:pt x="19" y="13"/>
                    </a:cubicBezTo>
                    <a:cubicBezTo>
                      <a:pt x="19" y="10"/>
                      <a:pt x="17" y="8"/>
                      <a:pt x="14" y="8"/>
                    </a:cubicBezTo>
                    <a:cubicBezTo>
                      <a:pt x="11" y="8"/>
                      <a:pt x="9" y="10"/>
                      <a:pt x="9" y="14"/>
                    </a:cubicBezTo>
                    <a:cubicBezTo>
                      <a:pt x="9" y="44"/>
                      <a:pt x="9" y="44"/>
                      <a:pt x="9" y="44"/>
                    </a:cubicBezTo>
                    <a:cubicBezTo>
                      <a:pt x="9" y="47"/>
                      <a:pt x="11" y="50"/>
                      <a:pt x="14" y="50"/>
                    </a:cubicBezTo>
                    <a:cubicBezTo>
                      <a:pt x="17" y="50"/>
                      <a:pt x="19" y="48"/>
                      <a:pt x="19" y="44"/>
                    </a:cubicBezTo>
                    <a:cubicBezTo>
                      <a:pt x="19" y="34"/>
                      <a:pt x="19" y="34"/>
                      <a:pt x="19" y="34"/>
                    </a:cubicBezTo>
                    <a:cubicBezTo>
                      <a:pt x="27" y="34"/>
                      <a:pt x="27" y="34"/>
                      <a:pt x="27" y="34"/>
                    </a:cubicBezTo>
                    <a:cubicBezTo>
                      <a:pt x="27" y="44"/>
                      <a:pt x="27" y="44"/>
                      <a:pt x="27" y="44"/>
                    </a:cubicBezTo>
                    <a:cubicBezTo>
                      <a:pt x="27" y="52"/>
                      <a:pt x="24" y="58"/>
                      <a:pt x="14" y="58"/>
                    </a:cubicBezTo>
                    <a:cubicBezTo>
                      <a:pt x="4" y="58"/>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6" name="Freeform 880"/>
              <p:cNvSpPr>
                <a:spLocks/>
              </p:cNvSpPr>
              <p:nvPr/>
            </p:nvSpPr>
            <p:spPr bwMode="auto">
              <a:xfrm>
                <a:off x="2184" y="1482"/>
                <a:ext cx="15" cy="38"/>
              </a:xfrm>
              <a:custGeom>
                <a:avLst/>
                <a:gdLst>
                  <a:gd name="T0" fmla="*/ 0 w 15"/>
                  <a:gd name="T1" fmla="*/ 0 h 38"/>
                  <a:gd name="T2" fmla="*/ 15 w 15"/>
                  <a:gd name="T3" fmla="*/ 0 h 38"/>
                  <a:gd name="T4" fmla="*/ 15 w 15"/>
                  <a:gd name="T5" fmla="*/ 6 h 38"/>
                  <a:gd name="T6" fmla="*/ 6 w 15"/>
                  <a:gd name="T7" fmla="*/ 6 h 38"/>
                  <a:gd name="T8" fmla="*/ 6 w 15"/>
                  <a:gd name="T9" fmla="*/ 17 h 38"/>
                  <a:gd name="T10" fmla="*/ 12 w 15"/>
                  <a:gd name="T11" fmla="*/ 17 h 38"/>
                  <a:gd name="T12" fmla="*/ 12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6" y="6"/>
                    </a:lnTo>
                    <a:lnTo>
                      <a:pt x="6" y="17"/>
                    </a:lnTo>
                    <a:lnTo>
                      <a:pt x="12" y="17"/>
                    </a:lnTo>
                    <a:lnTo>
                      <a:pt x="12"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7" name="Freeform 881"/>
              <p:cNvSpPr>
                <a:spLocks noEditPoints="1"/>
              </p:cNvSpPr>
              <p:nvPr/>
            </p:nvSpPr>
            <p:spPr bwMode="auto">
              <a:xfrm>
                <a:off x="2203" y="1482"/>
                <a:ext cx="18" cy="38"/>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9 w 28"/>
                  <a:gd name="T17" fmla="*/ 43 h 56"/>
                  <a:gd name="T18" fmla="*/ 19 w 28"/>
                  <a:gd name="T19" fmla="*/ 13 h 56"/>
                  <a:gd name="T20" fmla="*/ 13 w 28"/>
                  <a:gd name="T21" fmla="*/ 8 h 56"/>
                  <a:gd name="T22" fmla="*/ 9 w 28"/>
                  <a:gd name="T23" fmla="*/ 8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5" y="56"/>
                      <a:pt x="14" y="56"/>
                    </a:cubicBezTo>
                    <a:cubicBezTo>
                      <a:pt x="0" y="56"/>
                      <a:pt x="0" y="56"/>
                      <a:pt x="0" y="56"/>
                    </a:cubicBezTo>
                    <a:cubicBezTo>
                      <a:pt x="0" y="0"/>
                      <a:pt x="0" y="0"/>
                      <a:pt x="0" y="0"/>
                    </a:cubicBezTo>
                    <a:cubicBezTo>
                      <a:pt x="14" y="0"/>
                      <a:pt x="14" y="0"/>
                      <a:pt x="14" y="0"/>
                    </a:cubicBezTo>
                    <a:cubicBezTo>
                      <a:pt x="25" y="0"/>
                      <a:pt x="28" y="6"/>
                      <a:pt x="28" y="15"/>
                    </a:cubicBezTo>
                    <a:moveTo>
                      <a:pt x="13" y="48"/>
                    </a:moveTo>
                    <a:cubicBezTo>
                      <a:pt x="17" y="48"/>
                      <a:pt x="19" y="46"/>
                      <a:pt x="19" y="43"/>
                    </a:cubicBezTo>
                    <a:cubicBezTo>
                      <a:pt x="19" y="13"/>
                      <a:pt x="19" y="13"/>
                      <a:pt x="19" y="13"/>
                    </a:cubicBezTo>
                    <a:cubicBezTo>
                      <a:pt x="19" y="10"/>
                      <a:pt x="17" y="8"/>
                      <a:pt x="13" y="8"/>
                    </a:cubicBezTo>
                    <a:cubicBezTo>
                      <a:pt x="9" y="8"/>
                      <a:pt x="9" y="8"/>
                      <a:pt x="9" y="8"/>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8" name="Rectangle 882"/>
              <p:cNvSpPr>
                <a:spLocks noChangeArrowheads="1"/>
              </p:cNvSpPr>
              <p:nvPr/>
            </p:nvSpPr>
            <p:spPr bwMode="auto">
              <a:xfrm>
                <a:off x="2077" y="1535"/>
                <a:ext cx="7"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9" name="Freeform 883"/>
              <p:cNvSpPr>
                <a:spLocks/>
              </p:cNvSpPr>
              <p:nvPr/>
            </p:nvSpPr>
            <p:spPr bwMode="auto">
              <a:xfrm>
                <a:off x="2087" y="1535"/>
                <a:ext cx="18" cy="39"/>
              </a:xfrm>
              <a:custGeom>
                <a:avLst/>
                <a:gdLst>
                  <a:gd name="T0" fmla="*/ 5 w 18"/>
                  <a:gd name="T1" fmla="*/ 14 h 39"/>
                  <a:gd name="T2" fmla="*/ 5 w 18"/>
                  <a:gd name="T3" fmla="*/ 39 h 39"/>
                  <a:gd name="T4" fmla="*/ 0 w 18"/>
                  <a:gd name="T5" fmla="*/ 39 h 39"/>
                  <a:gd name="T6" fmla="*/ 0 w 18"/>
                  <a:gd name="T7" fmla="*/ 0 h 39"/>
                  <a:gd name="T8" fmla="*/ 6 w 18"/>
                  <a:gd name="T9" fmla="*/ 0 h 39"/>
                  <a:gd name="T10" fmla="*/ 13 w 18"/>
                  <a:gd name="T11" fmla="*/ 22 h 39"/>
                  <a:gd name="T12" fmla="*/ 13 w 18"/>
                  <a:gd name="T13" fmla="*/ 0 h 39"/>
                  <a:gd name="T14" fmla="*/ 18 w 18"/>
                  <a:gd name="T15" fmla="*/ 0 h 39"/>
                  <a:gd name="T16" fmla="*/ 18 w 18"/>
                  <a:gd name="T17" fmla="*/ 39 h 39"/>
                  <a:gd name="T18" fmla="*/ 13 w 18"/>
                  <a:gd name="T19" fmla="*/ 39 h 39"/>
                  <a:gd name="T20" fmla="*/ 5 w 18"/>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9">
                    <a:moveTo>
                      <a:pt x="5" y="14"/>
                    </a:moveTo>
                    <a:lnTo>
                      <a:pt x="5" y="39"/>
                    </a:lnTo>
                    <a:lnTo>
                      <a:pt x="0" y="39"/>
                    </a:lnTo>
                    <a:lnTo>
                      <a:pt x="0" y="0"/>
                    </a:lnTo>
                    <a:lnTo>
                      <a:pt x="6" y="0"/>
                    </a:lnTo>
                    <a:lnTo>
                      <a:pt x="13" y="22"/>
                    </a:lnTo>
                    <a:lnTo>
                      <a:pt x="13" y="0"/>
                    </a:lnTo>
                    <a:lnTo>
                      <a:pt x="18" y="0"/>
                    </a:lnTo>
                    <a:lnTo>
                      <a:pt x="18" y="39"/>
                    </a:lnTo>
                    <a:lnTo>
                      <a:pt x="13" y="39"/>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0" name="Freeform 884"/>
              <p:cNvSpPr>
                <a:spLocks/>
              </p:cNvSpPr>
              <p:nvPr/>
            </p:nvSpPr>
            <p:spPr bwMode="auto">
              <a:xfrm>
                <a:off x="2109" y="1535"/>
                <a:ext cx="15" cy="39"/>
              </a:xfrm>
              <a:custGeom>
                <a:avLst/>
                <a:gdLst>
                  <a:gd name="T0" fmla="*/ 0 w 15"/>
                  <a:gd name="T1" fmla="*/ 0 h 39"/>
                  <a:gd name="T2" fmla="*/ 15 w 15"/>
                  <a:gd name="T3" fmla="*/ 0 h 39"/>
                  <a:gd name="T4" fmla="*/ 15 w 15"/>
                  <a:gd name="T5" fmla="*/ 5 h 39"/>
                  <a:gd name="T6" fmla="*/ 6 w 15"/>
                  <a:gd name="T7" fmla="*/ 5 h 39"/>
                  <a:gd name="T8" fmla="*/ 6 w 15"/>
                  <a:gd name="T9" fmla="*/ 16 h 39"/>
                  <a:gd name="T10" fmla="*/ 12 w 15"/>
                  <a:gd name="T11" fmla="*/ 16 h 39"/>
                  <a:gd name="T12" fmla="*/ 12 w 15"/>
                  <a:gd name="T13" fmla="*/ 22 h 39"/>
                  <a:gd name="T14" fmla="*/ 6 w 15"/>
                  <a:gd name="T15" fmla="*/ 22 h 39"/>
                  <a:gd name="T16" fmla="*/ 6 w 15"/>
                  <a:gd name="T17" fmla="*/ 33 h 39"/>
                  <a:gd name="T18" fmla="*/ 15 w 15"/>
                  <a:gd name="T19" fmla="*/ 33 h 39"/>
                  <a:gd name="T20" fmla="*/ 15 w 15"/>
                  <a:gd name="T21" fmla="*/ 39 h 39"/>
                  <a:gd name="T22" fmla="*/ 0 w 15"/>
                  <a:gd name="T23" fmla="*/ 39 h 39"/>
                  <a:gd name="T24" fmla="*/ 0 w 15"/>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9">
                    <a:moveTo>
                      <a:pt x="0" y="0"/>
                    </a:moveTo>
                    <a:lnTo>
                      <a:pt x="15" y="0"/>
                    </a:lnTo>
                    <a:lnTo>
                      <a:pt x="15" y="5"/>
                    </a:lnTo>
                    <a:lnTo>
                      <a:pt x="6" y="5"/>
                    </a:lnTo>
                    <a:lnTo>
                      <a:pt x="6" y="16"/>
                    </a:lnTo>
                    <a:lnTo>
                      <a:pt x="12" y="16"/>
                    </a:lnTo>
                    <a:lnTo>
                      <a:pt x="12" y="22"/>
                    </a:lnTo>
                    <a:lnTo>
                      <a:pt x="6" y="22"/>
                    </a:lnTo>
                    <a:lnTo>
                      <a:pt x="6" y="33"/>
                    </a:lnTo>
                    <a:lnTo>
                      <a:pt x="15" y="33"/>
                    </a:lnTo>
                    <a:lnTo>
                      <a:pt x="15"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1" name="Freeform 885"/>
              <p:cNvSpPr>
                <a:spLocks noEditPoints="1"/>
              </p:cNvSpPr>
              <p:nvPr/>
            </p:nvSpPr>
            <p:spPr bwMode="auto">
              <a:xfrm>
                <a:off x="2127" y="1535"/>
                <a:ext cx="19" cy="43"/>
              </a:xfrm>
              <a:custGeom>
                <a:avLst/>
                <a:gdLst>
                  <a:gd name="T0" fmla="*/ 11 w 29"/>
                  <a:gd name="T1" fmla="*/ 60 h 64"/>
                  <a:gd name="T2" fmla="*/ 11 w 29"/>
                  <a:gd name="T3" fmla="*/ 57 h 64"/>
                  <a:gd name="T4" fmla="*/ 0 w 29"/>
                  <a:gd name="T5" fmla="*/ 42 h 64"/>
                  <a:gd name="T6" fmla="*/ 0 w 29"/>
                  <a:gd name="T7" fmla="*/ 15 h 64"/>
                  <a:gd name="T8" fmla="*/ 15 w 29"/>
                  <a:gd name="T9" fmla="*/ 0 h 64"/>
                  <a:gd name="T10" fmla="*/ 29 w 29"/>
                  <a:gd name="T11" fmla="*/ 15 h 64"/>
                  <a:gd name="T12" fmla="*/ 29 w 29"/>
                  <a:gd name="T13" fmla="*/ 42 h 64"/>
                  <a:gd name="T14" fmla="*/ 22 w 29"/>
                  <a:gd name="T15" fmla="*/ 55 h 64"/>
                  <a:gd name="T16" fmla="*/ 29 w 29"/>
                  <a:gd name="T17" fmla="*/ 57 h 64"/>
                  <a:gd name="T18" fmla="*/ 29 w 29"/>
                  <a:gd name="T19" fmla="*/ 64 h 64"/>
                  <a:gd name="T20" fmla="*/ 11 w 29"/>
                  <a:gd name="T21" fmla="*/ 60 h 64"/>
                  <a:gd name="T22" fmla="*/ 20 w 29"/>
                  <a:gd name="T23" fmla="*/ 44 h 64"/>
                  <a:gd name="T24" fmla="*/ 20 w 29"/>
                  <a:gd name="T25" fmla="*/ 13 h 64"/>
                  <a:gd name="T26" fmla="*/ 15 w 29"/>
                  <a:gd name="T27" fmla="*/ 8 h 64"/>
                  <a:gd name="T28" fmla="*/ 10 w 29"/>
                  <a:gd name="T29" fmla="*/ 13 h 64"/>
                  <a:gd name="T30" fmla="*/ 10 w 29"/>
                  <a:gd name="T31" fmla="*/ 44 h 64"/>
                  <a:gd name="T32" fmla="*/ 15 w 29"/>
                  <a:gd name="T33" fmla="*/ 50 h 64"/>
                  <a:gd name="T34" fmla="*/ 20 w 29"/>
                  <a:gd name="T35" fmla="*/ 4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64">
                    <a:moveTo>
                      <a:pt x="11" y="60"/>
                    </a:moveTo>
                    <a:cubicBezTo>
                      <a:pt x="11" y="57"/>
                      <a:pt x="11" y="57"/>
                      <a:pt x="11" y="57"/>
                    </a:cubicBezTo>
                    <a:cubicBezTo>
                      <a:pt x="4" y="55"/>
                      <a:pt x="0" y="50"/>
                      <a:pt x="0" y="42"/>
                    </a:cubicBezTo>
                    <a:cubicBezTo>
                      <a:pt x="0" y="15"/>
                      <a:pt x="0" y="15"/>
                      <a:pt x="0" y="15"/>
                    </a:cubicBezTo>
                    <a:cubicBezTo>
                      <a:pt x="0" y="6"/>
                      <a:pt x="5" y="0"/>
                      <a:pt x="15" y="0"/>
                    </a:cubicBezTo>
                    <a:cubicBezTo>
                      <a:pt x="25" y="0"/>
                      <a:pt x="29" y="6"/>
                      <a:pt x="29" y="15"/>
                    </a:cubicBezTo>
                    <a:cubicBezTo>
                      <a:pt x="29" y="42"/>
                      <a:pt x="29" y="42"/>
                      <a:pt x="29" y="42"/>
                    </a:cubicBezTo>
                    <a:cubicBezTo>
                      <a:pt x="29" y="48"/>
                      <a:pt x="27" y="53"/>
                      <a:pt x="22" y="55"/>
                    </a:cubicBezTo>
                    <a:cubicBezTo>
                      <a:pt x="29" y="57"/>
                      <a:pt x="29" y="57"/>
                      <a:pt x="29" y="57"/>
                    </a:cubicBezTo>
                    <a:cubicBezTo>
                      <a:pt x="29" y="64"/>
                      <a:pt x="29" y="64"/>
                      <a:pt x="29" y="64"/>
                    </a:cubicBezTo>
                    <a:lnTo>
                      <a:pt x="11" y="60"/>
                    </a:lnTo>
                    <a:close/>
                    <a:moveTo>
                      <a:pt x="20" y="44"/>
                    </a:moveTo>
                    <a:cubicBezTo>
                      <a:pt x="20" y="13"/>
                      <a:pt x="20" y="13"/>
                      <a:pt x="20" y="13"/>
                    </a:cubicBezTo>
                    <a:cubicBezTo>
                      <a:pt x="20" y="10"/>
                      <a:pt x="18" y="8"/>
                      <a:pt x="15" y="8"/>
                    </a:cubicBezTo>
                    <a:cubicBezTo>
                      <a:pt x="11" y="8"/>
                      <a:pt x="10" y="10"/>
                      <a:pt x="10" y="13"/>
                    </a:cubicBezTo>
                    <a:cubicBezTo>
                      <a:pt x="10" y="44"/>
                      <a:pt x="10" y="44"/>
                      <a:pt x="10" y="44"/>
                    </a:cubicBezTo>
                    <a:cubicBezTo>
                      <a:pt x="10" y="47"/>
                      <a:pt x="11" y="50"/>
                      <a:pt x="15" y="50"/>
                    </a:cubicBezTo>
                    <a:cubicBezTo>
                      <a:pt x="18" y="50"/>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2" name="Freeform 886"/>
              <p:cNvSpPr>
                <a:spLocks/>
              </p:cNvSpPr>
              <p:nvPr/>
            </p:nvSpPr>
            <p:spPr bwMode="auto">
              <a:xfrm>
                <a:off x="2150" y="1535"/>
                <a:ext cx="19" cy="39"/>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4 h 57"/>
                  <a:gd name="T14" fmla="*/ 14 w 28"/>
                  <a:gd name="T15" fmla="*/ 49 h 57"/>
                  <a:gd name="T16" fmla="*/ 19 w 28"/>
                  <a:gd name="T17" fmla="*/ 44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2"/>
                      <a:pt x="24" y="57"/>
                      <a:pt x="14" y="57"/>
                    </a:cubicBezTo>
                    <a:cubicBezTo>
                      <a:pt x="4" y="57"/>
                      <a:pt x="0" y="52"/>
                      <a:pt x="0" y="43"/>
                    </a:cubicBezTo>
                    <a:cubicBezTo>
                      <a:pt x="0" y="0"/>
                      <a:pt x="0" y="0"/>
                      <a:pt x="0" y="0"/>
                    </a:cubicBezTo>
                    <a:cubicBezTo>
                      <a:pt x="10" y="0"/>
                      <a:pt x="10" y="0"/>
                      <a:pt x="10" y="0"/>
                    </a:cubicBezTo>
                    <a:cubicBezTo>
                      <a:pt x="10" y="44"/>
                      <a:pt x="10" y="44"/>
                      <a:pt x="10" y="44"/>
                    </a:cubicBezTo>
                    <a:cubicBezTo>
                      <a:pt x="10" y="47"/>
                      <a:pt x="11" y="49"/>
                      <a:pt x="14" y="49"/>
                    </a:cubicBezTo>
                    <a:cubicBezTo>
                      <a:pt x="18" y="49"/>
                      <a:pt x="19" y="47"/>
                      <a:pt x="19" y="44"/>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3" name="Freeform 887"/>
              <p:cNvSpPr>
                <a:spLocks noEditPoints="1"/>
              </p:cNvSpPr>
              <p:nvPr/>
            </p:nvSpPr>
            <p:spPr bwMode="auto">
              <a:xfrm>
                <a:off x="2170" y="1535"/>
                <a:ext cx="22" cy="39"/>
              </a:xfrm>
              <a:custGeom>
                <a:avLst/>
                <a:gdLst>
                  <a:gd name="T0" fmla="*/ 0 w 22"/>
                  <a:gd name="T1" fmla="*/ 39 h 39"/>
                  <a:gd name="T2" fmla="*/ 8 w 22"/>
                  <a:gd name="T3" fmla="*/ 0 h 39"/>
                  <a:gd name="T4" fmla="*/ 15 w 22"/>
                  <a:gd name="T5" fmla="*/ 0 h 39"/>
                  <a:gd name="T6" fmla="*/ 22 w 22"/>
                  <a:gd name="T7" fmla="*/ 39 h 39"/>
                  <a:gd name="T8" fmla="*/ 16 w 22"/>
                  <a:gd name="T9" fmla="*/ 39 h 39"/>
                  <a:gd name="T10" fmla="*/ 14 w 22"/>
                  <a:gd name="T11" fmla="*/ 31 h 39"/>
                  <a:gd name="T12" fmla="*/ 8 w 22"/>
                  <a:gd name="T13" fmla="*/ 31 h 39"/>
                  <a:gd name="T14" fmla="*/ 6 w 22"/>
                  <a:gd name="T15" fmla="*/ 39 h 39"/>
                  <a:gd name="T16" fmla="*/ 0 w 22"/>
                  <a:gd name="T17" fmla="*/ 39 h 39"/>
                  <a:gd name="T18" fmla="*/ 8 w 22"/>
                  <a:gd name="T19" fmla="*/ 26 h 39"/>
                  <a:gd name="T20" fmla="*/ 14 w 22"/>
                  <a:gd name="T21" fmla="*/ 26 h 39"/>
                  <a:gd name="T22" fmla="*/ 11 w 22"/>
                  <a:gd name="T23" fmla="*/ 11 h 39"/>
                  <a:gd name="T24" fmla="*/ 11 w 22"/>
                  <a:gd name="T25" fmla="*/ 11 h 39"/>
                  <a:gd name="T26" fmla="*/ 8 w 22"/>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9">
                    <a:moveTo>
                      <a:pt x="0" y="39"/>
                    </a:moveTo>
                    <a:lnTo>
                      <a:pt x="8" y="0"/>
                    </a:lnTo>
                    <a:lnTo>
                      <a:pt x="15" y="0"/>
                    </a:lnTo>
                    <a:lnTo>
                      <a:pt x="22" y="39"/>
                    </a:lnTo>
                    <a:lnTo>
                      <a:pt x="16" y="39"/>
                    </a:lnTo>
                    <a:lnTo>
                      <a:pt x="14" y="31"/>
                    </a:lnTo>
                    <a:lnTo>
                      <a:pt x="8" y="31"/>
                    </a:lnTo>
                    <a:lnTo>
                      <a:pt x="6" y="39"/>
                    </a:lnTo>
                    <a:lnTo>
                      <a:pt x="0" y="39"/>
                    </a:lnTo>
                    <a:close/>
                    <a:moveTo>
                      <a:pt x="8" y="26"/>
                    </a:moveTo>
                    <a:lnTo>
                      <a:pt x="14"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4" name="Freeform 888"/>
              <p:cNvSpPr>
                <a:spLocks/>
              </p:cNvSpPr>
              <p:nvPr/>
            </p:nvSpPr>
            <p:spPr bwMode="auto">
              <a:xfrm>
                <a:off x="2194" y="1535"/>
                <a:ext cx="15" cy="39"/>
              </a:xfrm>
              <a:custGeom>
                <a:avLst/>
                <a:gdLst>
                  <a:gd name="T0" fmla="*/ 0 w 15"/>
                  <a:gd name="T1" fmla="*/ 0 h 39"/>
                  <a:gd name="T2" fmla="*/ 7 w 15"/>
                  <a:gd name="T3" fmla="*/ 0 h 39"/>
                  <a:gd name="T4" fmla="*/ 7 w 15"/>
                  <a:gd name="T5" fmla="*/ 33 h 39"/>
                  <a:gd name="T6" fmla="*/ 15 w 15"/>
                  <a:gd name="T7" fmla="*/ 33 h 39"/>
                  <a:gd name="T8" fmla="*/ 15 w 15"/>
                  <a:gd name="T9" fmla="*/ 39 h 39"/>
                  <a:gd name="T10" fmla="*/ 0 w 15"/>
                  <a:gd name="T11" fmla="*/ 39 h 39"/>
                  <a:gd name="T12" fmla="*/ 0 w 1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 h="39">
                    <a:moveTo>
                      <a:pt x="0" y="0"/>
                    </a:moveTo>
                    <a:lnTo>
                      <a:pt x="7" y="0"/>
                    </a:lnTo>
                    <a:lnTo>
                      <a:pt x="7" y="33"/>
                    </a:lnTo>
                    <a:lnTo>
                      <a:pt x="15" y="33"/>
                    </a:lnTo>
                    <a:lnTo>
                      <a:pt x="15"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5" name="Rectangle 889"/>
              <p:cNvSpPr>
                <a:spLocks noChangeArrowheads="1"/>
              </p:cNvSpPr>
              <p:nvPr/>
            </p:nvSpPr>
            <p:spPr bwMode="auto">
              <a:xfrm>
                <a:off x="2211" y="1535"/>
                <a:ext cx="7"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6" name="Freeform 890"/>
              <p:cNvSpPr>
                <a:spLocks/>
              </p:cNvSpPr>
              <p:nvPr/>
            </p:nvSpPr>
            <p:spPr bwMode="auto">
              <a:xfrm>
                <a:off x="2221" y="1535"/>
                <a:ext cx="17" cy="39"/>
              </a:xfrm>
              <a:custGeom>
                <a:avLst/>
                <a:gdLst>
                  <a:gd name="T0" fmla="*/ 0 w 17"/>
                  <a:gd name="T1" fmla="*/ 0 h 39"/>
                  <a:gd name="T2" fmla="*/ 17 w 17"/>
                  <a:gd name="T3" fmla="*/ 0 h 39"/>
                  <a:gd name="T4" fmla="*/ 17 w 17"/>
                  <a:gd name="T5" fmla="*/ 5 h 39"/>
                  <a:gd name="T6" fmla="*/ 11 w 17"/>
                  <a:gd name="T7" fmla="*/ 5 h 39"/>
                  <a:gd name="T8" fmla="*/ 11 w 17"/>
                  <a:gd name="T9" fmla="*/ 39 h 39"/>
                  <a:gd name="T10" fmla="*/ 5 w 17"/>
                  <a:gd name="T11" fmla="*/ 39 h 39"/>
                  <a:gd name="T12" fmla="*/ 5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1" y="5"/>
                    </a:lnTo>
                    <a:lnTo>
                      <a:pt x="11" y="39"/>
                    </a:lnTo>
                    <a:lnTo>
                      <a:pt x="5" y="39"/>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7" name="Rectangle 891"/>
              <p:cNvSpPr>
                <a:spLocks noChangeArrowheads="1"/>
              </p:cNvSpPr>
              <p:nvPr/>
            </p:nvSpPr>
            <p:spPr bwMode="auto">
              <a:xfrm>
                <a:off x="2241" y="1535"/>
                <a:ext cx="6"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8" name="Freeform 892"/>
              <p:cNvSpPr>
                <a:spLocks/>
              </p:cNvSpPr>
              <p:nvPr/>
            </p:nvSpPr>
            <p:spPr bwMode="auto">
              <a:xfrm>
                <a:off x="2250" y="1535"/>
                <a:ext cx="16" cy="39"/>
              </a:xfrm>
              <a:custGeom>
                <a:avLst/>
                <a:gdLst>
                  <a:gd name="T0" fmla="*/ 0 w 16"/>
                  <a:gd name="T1" fmla="*/ 0 h 39"/>
                  <a:gd name="T2" fmla="*/ 16 w 16"/>
                  <a:gd name="T3" fmla="*/ 0 h 39"/>
                  <a:gd name="T4" fmla="*/ 16 w 16"/>
                  <a:gd name="T5" fmla="*/ 5 h 39"/>
                  <a:gd name="T6" fmla="*/ 7 w 16"/>
                  <a:gd name="T7" fmla="*/ 5 h 39"/>
                  <a:gd name="T8" fmla="*/ 7 w 16"/>
                  <a:gd name="T9" fmla="*/ 16 h 39"/>
                  <a:gd name="T10" fmla="*/ 13 w 16"/>
                  <a:gd name="T11" fmla="*/ 16 h 39"/>
                  <a:gd name="T12" fmla="*/ 13 w 16"/>
                  <a:gd name="T13" fmla="*/ 22 h 39"/>
                  <a:gd name="T14" fmla="*/ 7 w 16"/>
                  <a:gd name="T15" fmla="*/ 22 h 39"/>
                  <a:gd name="T16" fmla="*/ 7 w 16"/>
                  <a:gd name="T17" fmla="*/ 33 h 39"/>
                  <a:gd name="T18" fmla="*/ 16 w 16"/>
                  <a:gd name="T19" fmla="*/ 33 h 39"/>
                  <a:gd name="T20" fmla="*/ 16 w 16"/>
                  <a:gd name="T21" fmla="*/ 39 h 39"/>
                  <a:gd name="T22" fmla="*/ 0 w 16"/>
                  <a:gd name="T23" fmla="*/ 39 h 39"/>
                  <a:gd name="T24" fmla="*/ 0 w 16"/>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9">
                    <a:moveTo>
                      <a:pt x="0" y="0"/>
                    </a:moveTo>
                    <a:lnTo>
                      <a:pt x="16" y="0"/>
                    </a:lnTo>
                    <a:lnTo>
                      <a:pt x="16" y="5"/>
                    </a:lnTo>
                    <a:lnTo>
                      <a:pt x="7" y="5"/>
                    </a:lnTo>
                    <a:lnTo>
                      <a:pt x="7" y="16"/>
                    </a:lnTo>
                    <a:lnTo>
                      <a:pt x="13" y="16"/>
                    </a:lnTo>
                    <a:lnTo>
                      <a:pt x="13" y="22"/>
                    </a:lnTo>
                    <a:lnTo>
                      <a:pt x="7" y="22"/>
                    </a:lnTo>
                    <a:lnTo>
                      <a:pt x="7" y="33"/>
                    </a:lnTo>
                    <a:lnTo>
                      <a:pt x="16" y="33"/>
                    </a:lnTo>
                    <a:lnTo>
                      <a:pt x="16"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9" name="Freeform 893"/>
              <p:cNvSpPr>
                <a:spLocks/>
              </p:cNvSpPr>
              <p:nvPr/>
            </p:nvSpPr>
            <p:spPr bwMode="auto">
              <a:xfrm>
                <a:off x="2269" y="1535"/>
                <a:ext cx="18" cy="39"/>
              </a:xfrm>
              <a:custGeom>
                <a:avLst/>
                <a:gdLst>
                  <a:gd name="T0" fmla="*/ 0 w 27"/>
                  <a:gd name="T1" fmla="*/ 44 h 57"/>
                  <a:gd name="T2" fmla="*/ 0 w 27"/>
                  <a:gd name="T3" fmla="*/ 37 h 57"/>
                  <a:gd name="T4" fmla="*/ 9 w 27"/>
                  <a:gd name="T5" fmla="*/ 37 h 57"/>
                  <a:gd name="T6" fmla="*/ 9 w 27"/>
                  <a:gd name="T7" fmla="*/ 45 h 57"/>
                  <a:gd name="T8" fmla="*/ 13 w 27"/>
                  <a:gd name="T9" fmla="*/ 50 h 57"/>
                  <a:gd name="T10" fmla="*/ 18 w 27"/>
                  <a:gd name="T11" fmla="*/ 45 h 57"/>
                  <a:gd name="T12" fmla="*/ 18 w 27"/>
                  <a:gd name="T13" fmla="*/ 42 h 57"/>
                  <a:gd name="T14" fmla="*/ 14 w 27"/>
                  <a:gd name="T15" fmla="*/ 35 h 57"/>
                  <a:gd name="T16" fmla="*/ 8 w 27"/>
                  <a:gd name="T17" fmla="*/ 29 h 57"/>
                  <a:gd name="T18" fmla="*/ 0 w 27"/>
                  <a:gd name="T19" fmla="*/ 14 h 57"/>
                  <a:gd name="T20" fmla="*/ 0 w 27"/>
                  <a:gd name="T21" fmla="*/ 12 h 57"/>
                  <a:gd name="T22" fmla="*/ 13 w 27"/>
                  <a:gd name="T23" fmla="*/ 0 h 57"/>
                  <a:gd name="T24" fmla="*/ 27 w 27"/>
                  <a:gd name="T25" fmla="*/ 12 h 57"/>
                  <a:gd name="T26" fmla="*/ 27 w 27"/>
                  <a:gd name="T27" fmla="*/ 17 h 57"/>
                  <a:gd name="T28" fmla="*/ 18 w 27"/>
                  <a:gd name="T29" fmla="*/ 17 h 57"/>
                  <a:gd name="T30" fmla="*/ 18 w 27"/>
                  <a:gd name="T31" fmla="*/ 12 h 57"/>
                  <a:gd name="T32" fmla="*/ 13 w 27"/>
                  <a:gd name="T33" fmla="*/ 7 h 57"/>
                  <a:gd name="T34" fmla="*/ 9 w 27"/>
                  <a:gd name="T35" fmla="*/ 12 h 57"/>
                  <a:gd name="T36" fmla="*/ 9 w 27"/>
                  <a:gd name="T37" fmla="*/ 13 h 57"/>
                  <a:gd name="T38" fmla="*/ 13 w 27"/>
                  <a:gd name="T39" fmla="*/ 21 h 57"/>
                  <a:gd name="T40" fmla="*/ 20 w 27"/>
                  <a:gd name="T41" fmla="*/ 27 h 57"/>
                  <a:gd name="T42" fmla="*/ 27 w 27"/>
                  <a:gd name="T43" fmla="*/ 41 h 57"/>
                  <a:gd name="T44" fmla="*/ 27 w 27"/>
                  <a:gd name="T45" fmla="*/ 44 h 57"/>
                  <a:gd name="T46" fmla="*/ 13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9" y="37"/>
                      <a:pt x="9" y="37"/>
                      <a:pt x="9" y="37"/>
                    </a:cubicBezTo>
                    <a:cubicBezTo>
                      <a:pt x="9" y="45"/>
                      <a:pt x="9" y="45"/>
                      <a:pt x="9" y="45"/>
                    </a:cubicBezTo>
                    <a:cubicBezTo>
                      <a:pt x="9" y="48"/>
                      <a:pt x="10" y="50"/>
                      <a:pt x="13" y="50"/>
                    </a:cubicBezTo>
                    <a:cubicBezTo>
                      <a:pt x="16" y="50"/>
                      <a:pt x="18" y="48"/>
                      <a:pt x="18" y="45"/>
                    </a:cubicBezTo>
                    <a:cubicBezTo>
                      <a:pt x="18" y="42"/>
                      <a:pt x="18" y="42"/>
                      <a:pt x="18" y="42"/>
                    </a:cubicBezTo>
                    <a:cubicBezTo>
                      <a:pt x="18" y="39"/>
                      <a:pt x="16" y="37"/>
                      <a:pt x="14" y="35"/>
                    </a:cubicBezTo>
                    <a:cubicBezTo>
                      <a:pt x="8" y="29"/>
                      <a:pt x="8" y="29"/>
                      <a:pt x="8" y="29"/>
                    </a:cubicBezTo>
                    <a:cubicBezTo>
                      <a:pt x="3" y="24"/>
                      <a:pt x="0" y="20"/>
                      <a:pt x="0" y="14"/>
                    </a:cubicBezTo>
                    <a:cubicBezTo>
                      <a:pt x="0" y="12"/>
                      <a:pt x="0" y="12"/>
                      <a:pt x="0" y="12"/>
                    </a:cubicBezTo>
                    <a:cubicBezTo>
                      <a:pt x="0" y="5"/>
                      <a:pt x="4" y="0"/>
                      <a:pt x="13" y="0"/>
                    </a:cubicBezTo>
                    <a:cubicBezTo>
                      <a:pt x="23" y="0"/>
                      <a:pt x="27" y="4"/>
                      <a:pt x="27" y="12"/>
                    </a:cubicBezTo>
                    <a:cubicBezTo>
                      <a:pt x="27" y="17"/>
                      <a:pt x="27" y="17"/>
                      <a:pt x="27" y="17"/>
                    </a:cubicBezTo>
                    <a:cubicBezTo>
                      <a:pt x="18" y="17"/>
                      <a:pt x="18" y="17"/>
                      <a:pt x="18" y="17"/>
                    </a:cubicBezTo>
                    <a:cubicBezTo>
                      <a:pt x="18" y="12"/>
                      <a:pt x="18" y="12"/>
                      <a:pt x="18" y="12"/>
                    </a:cubicBezTo>
                    <a:cubicBezTo>
                      <a:pt x="18" y="9"/>
                      <a:pt x="16" y="7"/>
                      <a:pt x="13" y="7"/>
                    </a:cubicBezTo>
                    <a:cubicBezTo>
                      <a:pt x="11" y="7"/>
                      <a:pt x="9" y="9"/>
                      <a:pt x="9" y="12"/>
                    </a:cubicBezTo>
                    <a:cubicBezTo>
                      <a:pt x="9" y="13"/>
                      <a:pt x="9" y="13"/>
                      <a:pt x="9" y="13"/>
                    </a:cubicBezTo>
                    <a:cubicBezTo>
                      <a:pt x="9" y="16"/>
                      <a:pt x="11" y="18"/>
                      <a:pt x="13" y="21"/>
                    </a:cubicBezTo>
                    <a:cubicBezTo>
                      <a:pt x="20" y="27"/>
                      <a:pt x="20" y="27"/>
                      <a:pt x="20" y="27"/>
                    </a:cubicBezTo>
                    <a:cubicBezTo>
                      <a:pt x="25" y="32"/>
                      <a:pt x="27" y="35"/>
                      <a:pt x="27" y="41"/>
                    </a:cubicBezTo>
                    <a:cubicBezTo>
                      <a:pt x="27" y="44"/>
                      <a:pt x="27" y="44"/>
                      <a:pt x="27" y="44"/>
                    </a:cubicBezTo>
                    <a:cubicBezTo>
                      <a:pt x="27" y="52"/>
                      <a:pt x="23" y="57"/>
                      <a:pt x="13" y="57"/>
                    </a:cubicBezTo>
                    <a:cubicBezTo>
                      <a:pt x="4"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0" name="Freeform 894"/>
              <p:cNvSpPr>
                <a:spLocks/>
              </p:cNvSpPr>
              <p:nvPr/>
            </p:nvSpPr>
            <p:spPr bwMode="auto">
              <a:xfrm>
                <a:off x="2554" y="1482"/>
                <a:ext cx="19" cy="39"/>
              </a:xfrm>
              <a:custGeom>
                <a:avLst/>
                <a:gdLst>
                  <a:gd name="T0" fmla="*/ 0 w 27"/>
                  <a:gd name="T1" fmla="*/ 45 h 58"/>
                  <a:gd name="T2" fmla="*/ 0 w 27"/>
                  <a:gd name="T3" fmla="*/ 37 h 58"/>
                  <a:gd name="T4" fmla="*/ 9 w 27"/>
                  <a:gd name="T5" fmla="*/ 37 h 58"/>
                  <a:gd name="T6" fmla="*/ 9 w 27"/>
                  <a:gd name="T7" fmla="*/ 45 h 58"/>
                  <a:gd name="T8" fmla="*/ 14 w 27"/>
                  <a:gd name="T9" fmla="*/ 50 h 58"/>
                  <a:gd name="T10" fmla="*/ 18 w 27"/>
                  <a:gd name="T11" fmla="*/ 45 h 58"/>
                  <a:gd name="T12" fmla="*/ 18 w 27"/>
                  <a:gd name="T13" fmla="*/ 43 h 58"/>
                  <a:gd name="T14" fmla="*/ 14 w 27"/>
                  <a:gd name="T15" fmla="*/ 35 h 58"/>
                  <a:gd name="T16" fmla="*/ 8 w 27"/>
                  <a:gd name="T17" fmla="*/ 29 h 58"/>
                  <a:gd name="T18" fmla="*/ 0 w 27"/>
                  <a:gd name="T19" fmla="*/ 14 h 58"/>
                  <a:gd name="T20" fmla="*/ 0 w 27"/>
                  <a:gd name="T21" fmla="*/ 12 h 58"/>
                  <a:gd name="T22" fmla="*/ 14 w 27"/>
                  <a:gd name="T23" fmla="*/ 0 h 58"/>
                  <a:gd name="T24" fmla="*/ 27 w 27"/>
                  <a:gd name="T25" fmla="*/ 13 h 58"/>
                  <a:gd name="T26" fmla="*/ 27 w 27"/>
                  <a:gd name="T27" fmla="*/ 17 h 58"/>
                  <a:gd name="T28" fmla="*/ 18 w 27"/>
                  <a:gd name="T29" fmla="*/ 17 h 58"/>
                  <a:gd name="T30" fmla="*/ 18 w 27"/>
                  <a:gd name="T31" fmla="*/ 13 h 58"/>
                  <a:gd name="T32" fmla="*/ 14 w 27"/>
                  <a:gd name="T33" fmla="*/ 8 h 58"/>
                  <a:gd name="T34" fmla="*/ 9 w 27"/>
                  <a:gd name="T35" fmla="*/ 12 h 58"/>
                  <a:gd name="T36" fmla="*/ 9 w 27"/>
                  <a:gd name="T37" fmla="*/ 14 h 58"/>
                  <a:gd name="T38" fmla="*/ 14 w 27"/>
                  <a:gd name="T39" fmla="*/ 21 h 58"/>
                  <a:gd name="T40" fmla="*/ 20 w 27"/>
                  <a:gd name="T41" fmla="*/ 27 h 58"/>
                  <a:gd name="T42" fmla="*/ 27 w 27"/>
                  <a:gd name="T43" fmla="*/ 42 h 58"/>
                  <a:gd name="T44" fmla="*/ 27 w 27"/>
                  <a:gd name="T45" fmla="*/ 44 h 58"/>
                  <a:gd name="T46" fmla="*/ 14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1" y="50"/>
                      <a:pt x="14" y="50"/>
                    </a:cubicBezTo>
                    <a:cubicBezTo>
                      <a:pt x="17" y="50"/>
                      <a:pt x="18" y="48"/>
                      <a:pt x="18" y="45"/>
                    </a:cubicBezTo>
                    <a:cubicBezTo>
                      <a:pt x="18" y="43"/>
                      <a:pt x="18" y="43"/>
                      <a:pt x="18" y="43"/>
                    </a:cubicBezTo>
                    <a:cubicBezTo>
                      <a:pt x="18" y="40"/>
                      <a:pt x="17" y="38"/>
                      <a:pt x="14" y="35"/>
                    </a:cubicBezTo>
                    <a:cubicBezTo>
                      <a:pt x="8" y="29"/>
                      <a:pt x="8" y="29"/>
                      <a:pt x="8" y="29"/>
                    </a:cubicBezTo>
                    <a:cubicBezTo>
                      <a:pt x="3" y="24"/>
                      <a:pt x="0" y="21"/>
                      <a:pt x="0" y="14"/>
                    </a:cubicBezTo>
                    <a:cubicBezTo>
                      <a:pt x="0" y="12"/>
                      <a:pt x="0" y="12"/>
                      <a:pt x="0" y="12"/>
                    </a:cubicBezTo>
                    <a:cubicBezTo>
                      <a:pt x="0" y="6"/>
                      <a:pt x="5" y="0"/>
                      <a:pt x="14" y="0"/>
                    </a:cubicBezTo>
                    <a:cubicBezTo>
                      <a:pt x="23" y="0"/>
                      <a:pt x="27" y="5"/>
                      <a:pt x="27" y="13"/>
                    </a:cubicBezTo>
                    <a:cubicBezTo>
                      <a:pt x="27" y="17"/>
                      <a:pt x="27" y="17"/>
                      <a:pt x="27" y="17"/>
                    </a:cubicBezTo>
                    <a:cubicBezTo>
                      <a:pt x="18" y="17"/>
                      <a:pt x="18" y="17"/>
                      <a:pt x="18" y="17"/>
                    </a:cubicBezTo>
                    <a:cubicBezTo>
                      <a:pt x="18" y="13"/>
                      <a:pt x="18" y="13"/>
                      <a:pt x="18" y="13"/>
                    </a:cubicBezTo>
                    <a:cubicBezTo>
                      <a:pt x="18" y="9"/>
                      <a:pt x="17" y="8"/>
                      <a:pt x="14" y="8"/>
                    </a:cubicBezTo>
                    <a:cubicBezTo>
                      <a:pt x="11" y="8"/>
                      <a:pt x="9" y="9"/>
                      <a:pt x="9" y="12"/>
                    </a:cubicBezTo>
                    <a:cubicBezTo>
                      <a:pt x="9" y="14"/>
                      <a:pt x="9" y="14"/>
                      <a:pt x="9" y="14"/>
                    </a:cubicBezTo>
                    <a:cubicBezTo>
                      <a:pt x="9" y="17"/>
                      <a:pt x="11" y="19"/>
                      <a:pt x="14" y="21"/>
                    </a:cubicBezTo>
                    <a:cubicBezTo>
                      <a:pt x="20" y="27"/>
                      <a:pt x="20" y="27"/>
                      <a:pt x="20" y="27"/>
                    </a:cubicBezTo>
                    <a:cubicBezTo>
                      <a:pt x="25" y="32"/>
                      <a:pt x="27" y="35"/>
                      <a:pt x="27" y="42"/>
                    </a:cubicBezTo>
                    <a:cubicBezTo>
                      <a:pt x="27" y="44"/>
                      <a:pt x="27" y="44"/>
                      <a:pt x="27" y="44"/>
                    </a:cubicBezTo>
                    <a:cubicBezTo>
                      <a:pt x="27" y="52"/>
                      <a:pt x="23" y="58"/>
                      <a:pt x="14" y="58"/>
                    </a:cubicBezTo>
                    <a:cubicBezTo>
                      <a:pt x="4"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1" name="Freeform 895"/>
              <p:cNvSpPr>
                <a:spLocks/>
              </p:cNvSpPr>
              <p:nvPr/>
            </p:nvSpPr>
            <p:spPr bwMode="auto">
              <a:xfrm>
                <a:off x="2575" y="1482"/>
                <a:ext cx="19" cy="39"/>
              </a:xfrm>
              <a:custGeom>
                <a:avLst/>
                <a:gdLst>
                  <a:gd name="T0" fmla="*/ 28 w 28"/>
                  <a:gd name="T1" fmla="*/ 0 h 57"/>
                  <a:gd name="T2" fmla="*/ 28 w 28"/>
                  <a:gd name="T3" fmla="*/ 42 h 57"/>
                  <a:gd name="T4" fmla="*/ 15 w 28"/>
                  <a:gd name="T5" fmla="*/ 57 h 57"/>
                  <a:gd name="T6" fmla="*/ 0 w 28"/>
                  <a:gd name="T7" fmla="*/ 42 h 57"/>
                  <a:gd name="T8" fmla="*/ 0 w 28"/>
                  <a:gd name="T9" fmla="*/ 0 h 57"/>
                  <a:gd name="T10" fmla="*/ 10 w 28"/>
                  <a:gd name="T11" fmla="*/ 0 h 57"/>
                  <a:gd name="T12" fmla="*/ 10 w 28"/>
                  <a:gd name="T13" fmla="*/ 43 h 57"/>
                  <a:gd name="T14" fmla="*/ 15 w 28"/>
                  <a:gd name="T15" fmla="*/ 49 h 57"/>
                  <a:gd name="T16" fmla="*/ 19 w 28"/>
                  <a:gd name="T17" fmla="*/ 43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2"/>
                      <a:pt x="28" y="42"/>
                      <a:pt x="28" y="42"/>
                    </a:cubicBezTo>
                    <a:cubicBezTo>
                      <a:pt x="28" y="51"/>
                      <a:pt x="24" y="57"/>
                      <a:pt x="15" y="57"/>
                    </a:cubicBezTo>
                    <a:cubicBezTo>
                      <a:pt x="5" y="57"/>
                      <a:pt x="0" y="51"/>
                      <a:pt x="0" y="42"/>
                    </a:cubicBezTo>
                    <a:cubicBezTo>
                      <a:pt x="0" y="0"/>
                      <a:pt x="0" y="0"/>
                      <a:pt x="0" y="0"/>
                    </a:cubicBezTo>
                    <a:cubicBezTo>
                      <a:pt x="10" y="0"/>
                      <a:pt x="10" y="0"/>
                      <a:pt x="10" y="0"/>
                    </a:cubicBezTo>
                    <a:cubicBezTo>
                      <a:pt x="10" y="43"/>
                      <a:pt x="10" y="43"/>
                      <a:pt x="10" y="43"/>
                    </a:cubicBezTo>
                    <a:cubicBezTo>
                      <a:pt x="10" y="46"/>
                      <a:pt x="11" y="49"/>
                      <a:pt x="15" y="49"/>
                    </a:cubicBezTo>
                    <a:cubicBezTo>
                      <a:pt x="18" y="49"/>
                      <a:pt x="19" y="46"/>
                      <a:pt x="19" y="43"/>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2" name="Freeform 896"/>
              <p:cNvSpPr>
                <a:spLocks/>
              </p:cNvSpPr>
              <p:nvPr/>
            </p:nvSpPr>
            <p:spPr bwMode="auto">
              <a:xfrm>
                <a:off x="2597" y="1482"/>
                <a:ext cx="18" cy="39"/>
              </a:xfrm>
              <a:custGeom>
                <a:avLst/>
                <a:gdLst>
                  <a:gd name="T0" fmla="*/ 0 w 27"/>
                  <a:gd name="T1" fmla="*/ 45 h 58"/>
                  <a:gd name="T2" fmla="*/ 0 w 27"/>
                  <a:gd name="T3" fmla="*/ 37 h 58"/>
                  <a:gd name="T4" fmla="*/ 9 w 27"/>
                  <a:gd name="T5" fmla="*/ 37 h 58"/>
                  <a:gd name="T6" fmla="*/ 9 w 27"/>
                  <a:gd name="T7" fmla="*/ 45 h 58"/>
                  <a:gd name="T8" fmla="*/ 13 w 27"/>
                  <a:gd name="T9" fmla="*/ 50 h 58"/>
                  <a:gd name="T10" fmla="*/ 18 w 27"/>
                  <a:gd name="T11" fmla="*/ 45 h 58"/>
                  <a:gd name="T12" fmla="*/ 18 w 27"/>
                  <a:gd name="T13" fmla="*/ 43 h 58"/>
                  <a:gd name="T14" fmla="*/ 13 w 27"/>
                  <a:gd name="T15" fmla="*/ 35 h 58"/>
                  <a:gd name="T16" fmla="*/ 8 w 27"/>
                  <a:gd name="T17" fmla="*/ 29 h 58"/>
                  <a:gd name="T18" fmla="*/ 0 w 27"/>
                  <a:gd name="T19" fmla="*/ 14 h 58"/>
                  <a:gd name="T20" fmla="*/ 0 w 27"/>
                  <a:gd name="T21" fmla="*/ 12 h 58"/>
                  <a:gd name="T22" fmla="*/ 13 w 27"/>
                  <a:gd name="T23" fmla="*/ 0 h 58"/>
                  <a:gd name="T24" fmla="*/ 26 w 27"/>
                  <a:gd name="T25" fmla="*/ 13 h 58"/>
                  <a:gd name="T26" fmla="*/ 26 w 27"/>
                  <a:gd name="T27" fmla="*/ 17 h 58"/>
                  <a:gd name="T28" fmla="*/ 18 w 27"/>
                  <a:gd name="T29" fmla="*/ 17 h 58"/>
                  <a:gd name="T30" fmla="*/ 18 w 27"/>
                  <a:gd name="T31" fmla="*/ 13 h 58"/>
                  <a:gd name="T32" fmla="*/ 13 w 27"/>
                  <a:gd name="T33" fmla="*/ 8 h 58"/>
                  <a:gd name="T34" fmla="*/ 9 w 27"/>
                  <a:gd name="T35" fmla="*/ 12 h 58"/>
                  <a:gd name="T36" fmla="*/ 9 w 27"/>
                  <a:gd name="T37" fmla="*/ 14 h 58"/>
                  <a:gd name="T38" fmla="*/ 13 w 27"/>
                  <a:gd name="T39" fmla="*/ 21 h 58"/>
                  <a:gd name="T40" fmla="*/ 19 w 27"/>
                  <a:gd name="T41" fmla="*/ 27 h 58"/>
                  <a:gd name="T42" fmla="*/ 27 w 27"/>
                  <a:gd name="T43" fmla="*/ 42 h 58"/>
                  <a:gd name="T44" fmla="*/ 27 w 27"/>
                  <a:gd name="T45" fmla="*/ 44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0" y="50"/>
                      <a:pt x="13" y="50"/>
                    </a:cubicBezTo>
                    <a:cubicBezTo>
                      <a:pt x="16" y="50"/>
                      <a:pt x="18" y="48"/>
                      <a:pt x="18" y="45"/>
                    </a:cubicBezTo>
                    <a:cubicBezTo>
                      <a:pt x="18" y="43"/>
                      <a:pt x="18" y="43"/>
                      <a:pt x="18" y="43"/>
                    </a:cubicBezTo>
                    <a:cubicBezTo>
                      <a:pt x="18" y="40"/>
                      <a:pt x="16" y="38"/>
                      <a:pt x="13" y="35"/>
                    </a:cubicBezTo>
                    <a:cubicBezTo>
                      <a:pt x="8" y="29"/>
                      <a:pt x="8" y="29"/>
                      <a:pt x="8" y="29"/>
                    </a:cubicBezTo>
                    <a:cubicBezTo>
                      <a:pt x="2" y="24"/>
                      <a:pt x="0" y="21"/>
                      <a:pt x="0" y="14"/>
                    </a:cubicBezTo>
                    <a:cubicBezTo>
                      <a:pt x="0" y="12"/>
                      <a:pt x="0" y="12"/>
                      <a:pt x="0" y="12"/>
                    </a:cubicBezTo>
                    <a:cubicBezTo>
                      <a:pt x="0" y="6"/>
                      <a:pt x="4" y="0"/>
                      <a:pt x="13" y="0"/>
                    </a:cubicBezTo>
                    <a:cubicBezTo>
                      <a:pt x="23" y="0"/>
                      <a:pt x="26" y="5"/>
                      <a:pt x="26" y="13"/>
                    </a:cubicBezTo>
                    <a:cubicBezTo>
                      <a:pt x="26" y="17"/>
                      <a:pt x="26" y="17"/>
                      <a:pt x="26" y="17"/>
                    </a:cubicBezTo>
                    <a:cubicBezTo>
                      <a:pt x="18" y="17"/>
                      <a:pt x="18" y="17"/>
                      <a:pt x="18" y="17"/>
                    </a:cubicBezTo>
                    <a:cubicBezTo>
                      <a:pt x="18" y="13"/>
                      <a:pt x="18" y="13"/>
                      <a:pt x="18" y="13"/>
                    </a:cubicBezTo>
                    <a:cubicBezTo>
                      <a:pt x="18" y="9"/>
                      <a:pt x="16" y="8"/>
                      <a:pt x="13" y="8"/>
                    </a:cubicBezTo>
                    <a:cubicBezTo>
                      <a:pt x="11" y="8"/>
                      <a:pt x="9" y="9"/>
                      <a:pt x="9" y="12"/>
                    </a:cubicBezTo>
                    <a:cubicBezTo>
                      <a:pt x="9" y="14"/>
                      <a:pt x="9" y="14"/>
                      <a:pt x="9" y="14"/>
                    </a:cubicBezTo>
                    <a:cubicBezTo>
                      <a:pt x="9" y="17"/>
                      <a:pt x="11" y="19"/>
                      <a:pt x="13" y="21"/>
                    </a:cubicBezTo>
                    <a:cubicBezTo>
                      <a:pt x="19" y="27"/>
                      <a:pt x="19" y="27"/>
                      <a:pt x="19" y="27"/>
                    </a:cubicBezTo>
                    <a:cubicBezTo>
                      <a:pt x="24" y="32"/>
                      <a:pt x="27" y="35"/>
                      <a:pt x="27" y="42"/>
                    </a:cubicBezTo>
                    <a:cubicBezTo>
                      <a:pt x="27" y="44"/>
                      <a:pt x="27" y="44"/>
                      <a:pt x="27" y="44"/>
                    </a:cubicBezTo>
                    <a:cubicBezTo>
                      <a:pt x="27" y="52"/>
                      <a:pt x="23" y="58"/>
                      <a:pt x="13" y="58"/>
                    </a:cubicBezTo>
                    <a:cubicBezTo>
                      <a:pt x="4"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3" name="Freeform 897"/>
              <p:cNvSpPr>
                <a:spLocks/>
              </p:cNvSpPr>
              <p:nvPr/>
            </p:nvSpPr>
            <p:spPr bwMode="auto">
              <a:xfrm>
                <a:off x="2616" y="1482"/>
                <a:ext cx="17" cy="38"/>
              </a:xfrm>
              <a:custGeom>
                <a:avLst/>
                <a:gdLst>
                  <a:gd name="T0" fmla="*/ 0 w 17"/>
                  <a:gd name="T1" fmla="*/ 0 h 38"/>
                  <a:gd name="T2" fmla="*/ 17 w 17"/>
                  <a:gd name="T3" fmla="*/ 0 h 38"/>
                  <a:gd name="T4" fmla="*/ 17 w 17"/>
                  <a:gd name="T5" fmla="*/ 6 h 38"/>
                  <a:gd name="T6" fmla="*/ 12 w 17"/>
                  <a:gd name="T7" fmla="*/ 6 h 38"/>
                  <a:gd name="T8" fmla="*/ 12 w 17"/>
                  <a:gd name="T9" fmla="*/ 38 h 38"/>
                  <a:gd name="T10" fmla="*/ 5 w 17"/>
                  <a:gd name="T11" fmla="*/ 38 h 38"/>
                  <a:gd name="T12" fmla="*/ 5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2" y="6"/>
                    </a:lnTo>
                    <a:lnTo>
                      <a:pt x="12" y="38"/>
                    </a:lnTo>
                    <a:lnTo>
                      <a:pt x="5" y="38"/>
                    </a:lnTo>
                    <a:lnTo>
                      <a:pt x="5"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4" name="Freeform 898"/>
              <p:cNvSpPr>
                <a:spLocks noEditPoints="1"/>
              </p:cNvSpPr>
              <p:nvPr/>
            </p:nvSpPr>
            <p:spPr bwMode="auto">
              <a:xfrm>
                <a:off x="2632" y="1482"/>
                <a:ext cx="22" cy="38"/>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3 w 22"/>
                  <a:gd name="T11" fmla="*/ 31 h 38"/>
                  <a:gd name="T12" fmla="*/ 7 w 22"/>
                  <a:gd name="T13" fmla="*/ 31 h 38"/>
                  <a:gd name="T14" fmla="*/ 6 w 22"/>
                  <a:gd name="T15" fmla="*/ 38 h 38"/>
                  <a:gd name="T16" fmla="*/ 0 w 22"/>
                  <a:gd name="T17" fmla="*/ 38 h 38"/>
                  <a:gd name="T18" fmla="*/ 7 w 22"/>
                  <a:gd name="T19" fmla="*/ 26 h 38"/>
                  <a:gd name="T20" fmla="*/ 13 w 22"/>
                  <a:gd name="T21" fmla="*/ 26 h 38"/>
                  <a:gd name="T22" fmla="*/ 10 w 22"/>
                  <a:gd name="T23" fmla="*/ 11 h 38"/>
                  <a:gd name="T24" fmla="*/ 10 w 22"/>
                  <a:gd name="T25" fmla="*/ 11 h 38"/>
                  <a:gd name="T26" fmla="*/ 7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3" y="31"/>
                    </a:lnTo>
                    <a:lnTo>
                      <a:pt x="7" y="31"/>
                    </a:lnTo>
                    <a:lnTo>
                      <a:pt x="6" y="38"/>
                    </a:lnTo>
                    <a:lnTo>
                      <a:pt x="0" y="38"/>
                    </a:lnTo>
                    <a:close/>
                    <a:moveTo>
                      <a:pt x="7" y="26"/>
                    </a:moveTo>
                    <a:lnTo>
                      <a:pt x="13" y="26"/>
                    </a:lnTo>
                    <a:lnTo>
                      <a:pt x="10" y="11"/>
                    </a:lnTo>
                    <a:lnTo>
                      <a:pt x="10" y="11"/>
                    </a:lnTo>
                    <a:lnTo>
                      <a:pt x="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5" name="Rectangle 899"/>
              <p:cNvSpPr>
                <a:spLocks noChangeArrowheads="1"/>
              </p:cNvSpPr>
              <p:nvPr/>
            </p:nvSpPr>
            <p:spPr bwMode="auto">
              <a:xfrm>
                <a:off x="2656" y="1482"/>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6" name="Freeform 900"/>
              <p:cNvSpPr>
                <a:spLocks/>
              </p:cNvSpPr>
              <p:nvPr/>
            </p:nvSpPr>
            <p:spPr bwMode="auto">
              <a:xfrm>
                <a:off x="2665" y="1482"/>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3" y="22"/>
                    </a:lnTo>
                    <a:lnTo>
                      <a:pt x="13" y="0"/>
                    </a:lnTo>
                    <a:lnTo>
                      <a:pt x="18" y="0"/>
                    </a:lnTo>
                    <a:lnTo>
                      <a:pt x="18"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7" name="Freeform 901"/>
              <p:cNvSpPr>
                <a:spLocks noEditPoints="1"/>
              </p:cNvSpPr>
              <p:nvPr/>
            </p:nvSpPr>
            <p:spPr bwMode="auto">
              <a:xfrm>
                <a:off x="2685" y="1482"/>
                <a:ext cx="22" cy="38"/>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4 w 22"/>
                  <a:gd name="T11" fmla="*/ 31 h 38"/>
                  <a:gd name="T12" fmla="*/ 7 w 22"/>
                  <a:gd name="T13" fmla="*/ 31 h 38"/>
                  <a:gd name="T14" fmla="*/ 6 w 22"/>
                  <a:gd name="T15" fmla="*/ 38 h 38"/>
                  <a:gd name="T16" fmla="*/ 0 w 22"/>
                  <a:gd name="T17" fmla="*/ 38 h 38"/>
                  <a:gd name="T18" fmla="*/ 8 w 22"/>
                  <a:gd name="T19" fmla="*/ 26 h 38"/>
                  <a:gd name="T20" fmla="*/ 13 w 22"/>
                  <a:gd name="T21" fmla="*/ 26 h 38"/>
                  <a:gd name="T22" fmla="*/ 10 w 22"/>
                  <a:gd name="T23" fmla="*/ 11 h 38"/>
                  <a:gd name="T24" fmla="*/ 10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4" y="31"/>
                    </a:lnTo>
                    <a:lnTo>
                      <a:pt x="7" y="31"/>
                    </a:lnTo>
                    <a:lnTo>
                      <a:pt x="6" y="38"/>
                    </a:lnTo>
                    <a:lnTo>
                      <a:pt x="0" y="38"/>
                    </a:lnTo>
                    <a:close/>
                    <a:moveTo>
                      <a:pt x="8" y="26"/>
                    </a:moveTo>
                    <a:lnTo>
                      <a:pt x="13" y="26"/>
                    </a:lnTo>
                    <a:lnTo>
                      <a:pt x="10" y="11"/>
                    </a:lnTo>
                    <a:lnTo>
                      <a:pt x="10"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8" name="Freeform 902"/>
              <p:cNvSpPr>
                <a:spLocks noEditPoints="1"/>
              </p:cNvSpPr>
              <p:nvPr/>
            </p:nvSpPr>
            <p:spPr bwMode="auto">
              <a:xfrm>
                <a:off x="2709" y="1482"/>
                <a:ext cx="18" cy="38"/>
              </a:xfrm>
              <a:custGeom>
                <a:avLst/>
                <a:gdLst>
                  <a:gd name="T0" fmla="*/ 0 w 27"/>
                  <a:gd name="T1" fmla="*/ 0 h 56"/>
                  <a:gd name="T2" fmla="*/ 13 w 27"/>
                  <a:gd name="T3" fmla="*/ 0 h 56"/>
                  <a:gd name="T4" fmla="*/ 26 w 27"/>
                  <a:gd name="T5" fmla="*/ 12 h 56"/>
                  <a:gd name="T6" fmla="*/ 26 w 27"/>
                  <a:gd name="T7" fmla="*/ 18 h 56"/>
                  <a:gd name="T8" fmla="*/ 20 w 27"/>
                  <a:gd name="T9" fmla="*/ 27 h 56"/>
                  <a:gd name="T10" fmla="*/ 27 w 27"/>
                  <a:gd name="T11" fmla="*/ 36 h 56"/>
                  <a:gd name="T12" fmla="*/ 27 w 27"/>
                  <a:gd name="T13" fmla="*/ 44 h 56"/>
                  <a:gd name="T14" fmla="*/ 14 w 27"/>
                  <a:gd name="T15" fmla="*/ 56 h 56"/>
                  <a:gd name="T16" fmla="*/ 0 w 27"/>
                  <a:gd name="T17" fmla="*/ 56 h 56"/>
                  <a:gd name="T18" fmla="*/ 0 w 27"/>
                  <a:gd name="T19" fmla="*/ 0 h 56"/>
                  <a:gd name="T20" fmla="*/ 9 w 27"/>
                  <a:gd name="T21" fmla="*/ 23 h 56"/>
                  <a:gd name="T22" fmla="*/ 13 w 27"/>
                  <a:gd name="T23" fmla="*/ 23 h 56"/>
                  <a:gd name="T24" fmla="*/ 17 w 27"/>
                  <a:gd name="T25" fmla="*/ 19 h 56"/>
                  <a:gd name="T26" fmla="*/ 17 w 27"/>
                  <a:gd name="T27" fmla="*/ 12 h 56"/>
                  <a:gd name="T28" fmla="*/ 13 w 27"/>
                  <a:gd name="T29" fmla="*/ 8 h 56"/>
                  <a:gd name="T30" fmla="*/ 9 w 27"/>
                  <a:gd name="T31" fmla="*/ 8 h 56"/>
                  <a:gd name="T32" fmla="*/ 9 w 27"/>
                  <a:gd name="T33" fmla="*/ 23 h 56"/>
                  <a:gd name="T34" fmla="*/ 9 w 27"/>
                  <a:gd name="T35" fmla="*/ 31 h 56"/>
                  <a:gd name="T36" fmla="*/ 9 w 27"/>
                  <a:gd name="T37" fmla="*/ 48 h 56"/>
                  <a:gd name="T38" fmla="*/ 13 w 27"/>
                  <a:gd name="T39" fmla="*/ 48 h 56"/>
                  <a:gd name="T40" fmla="*/ 18 w 27"/>
                  <a:gd name="T41" fmla="*/ 44 h 56"/>
                  <a:gd name="T42" fmla="*/ 18 w 27"/>
                  <a:gd name="T43" fmla="*/ 35 h 56"/>
                  <a:gd name="T44" fmla="*/ 13 w 27"/>
                  <a:gd name="T45" fmla="*/ 31 h 56"/>
                  <a:gd name="T46" fmla="*/ 9 w 27"/>
                  <a:gd name="T4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56">
                    <a:moveTo>
                      <a:pt x="0" y="0"/>
                    </a:moveTo>
                    <a:cubicBezTo>
                      <a:pt x="13" y="0"/>
                      <a:pt x="13" y="0"/>
                      <a:pt x="13" y="0"/>
                    </a:cubicBezTo>
                    <a:cubicBezTo>
                      <a:pt x="23" y="0"/>
                      <a:pt x="26" y="4"/>
                      <a:pt x="26" y="12"/>
                    </a:cubicBezTo>
                    <a:cubicBezTo>
                      <a:pt x="26" y="18"/>
                      <a:pt x="26" y="18"/>
                      <a:pt x="26" y="18"/>
                    </a:cubicBezTo>
                    <a:cubicBezTo>
                      <a:pt x="26" y="23"/>
                      <a:pt x="24" y="26"/>
                      <a:pt x="20" y="27"/>
                    </a:cubicBezTo>
                    <a:cubicBezTo>
                      <a:pt x="25" y="28"/>
                      <a:pt x="27" y="31"/>
                      <a:pt x="27" y="36"/>
                    </a:cubicBezTo>
                    <a:cubicBezTo>
                      <a:pt x="27" y="44"/>
                      <a:pt x="27" y="44"/>
                      <a:pt x="27" y="44"/>
                    </a:cubicBezTo>
                    <a:cubicBezTo>
                      <a:pt x="27" y="52"/>
                      <a:pt x="24" y="56"/>
                      <a:pt x="14" y="56"/>
                    </a:cubicBezTo>
                    <a:cubicBezTo>
                      <a:pt x="0" y="56"/>
                      <a:pt x="0" y="56"/>
                      <a:pt x="0" y="56"/>
                    </a:cubicBezTo>
                    <a:lnTo>
                      <a:pt x="0" y="0"/>
                    </a:lnTo>
                    <a:close/>
                    <a:moveTo>
                      <a:pt x="9" y="23"/>
                    </a:moveTo>
                    <a:cubicBezTo>
                      <a:pt x="13" y="23"/>
                      <a:pt x="13" y="23"/>
                      <a:pt x="13" y="23"/>
                    </a:cubicBezTo>
                    <a:cubicBezTo>
                      <a:pt x="16" y="23"/>
                      <a:pt x="17" y="22"/>
                      <a:pt x="17" y="19"/>
                    </a:cubicBezTo>
                    <a:cubicBezTo>
                      <a:pt x="17" y="12"/>
                      <a:pt x="17" y="12"/>
                      <a:pt x="17" y="12"/>
                    </a:cubicBezTo>
                    <a:cubicBezTo>
                      <a:pt x="17" y="9"/>
                      <a:pt x="16" y="8"/>
                      <a:pt x="13" y="8"/>
                    </a:cubicBezTo>
                    <a:cubicBezTo>
                      <a:pt x="9" y="8"/>
                      <a:pt x="9" y="8"/>
                      <a:pt x="9" y="8"/>
                    </a:cubicBezTo>
                    <a:lnTo>
                      <a:pt x="9" y="23"/>
                    </a:lnTo>
                    <a:close/>
                    <a:moveTo>
                      <a:pt x="9" y="31"/>
                    </a:moveTo>
                    <a:cubicBezTo>
                      <a:pt x="9" y="48"/>
                      <a:pt x="9" y="48"/>
                      <a:pt x="9" y="48"/>
                    </a:cubicBezTo>
                    <a:cubicBezTo>
                      <a:pt x="13" y="48"/>
                      <a:pt x="13" y="48"/>
                      <a:pt x="13" y="48"/>
                    </a:cubicBezTo>
                    <a:cubicBezTo>
                      <a:pt x="17" y="48"/>
                      <a:pt x="18" y="47"/>
                      <a:pt x="18" y="44"/>
                    </a:cubicBezTo>
                    <a:cubicBezTo>
                      <a:pt x="18" y="35"/>
                      <a:pt x="18" y="35"/>
                      <a:pt x="18" y="35"/>
                    </a:cubicBezTo>
                    <a:cubicBezTo>
                      <a:pt x="18" y="32"/>
                      <a:pt x="17" y="31"/>
                      <a:pt x="13" y="31"/>
                    </a:cubicBezTo>
                    <a:lnTo>
                      <a:pt x="9"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9" name="Freeform 903"/>
              <p:cNvSpPr>
                <a:spLocks/>
              </p:cNvSpPr>
              <p:nvPr/>
            </p:nvSpPr>
            <p:spPr bwMode="auto">
              <a:xfrm>
                <a:off x="2730" y="1482"/>
                <a:ext cx="14" cy="38"/>
              </a:xfrm>
              <a:custGeom>
                <a:avLst/>
                <a:gdLst>
                  <a:gd name="T0" fmla="*/ 0 w 14"/>
                  <a:gd name="T1" fmla="*/ 0 h 38"/>
                  <a:gd name="T2" fmla="*/ 7 w 14"/>
                  <a:gd name="T3" fmla="*/ 0 h 38"/>
                  <a:gd name="T4" fmla="*/ 7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7" y="0"/>
                    </a:lnTo>
                    <a:lnTo>
                      <a:pt x="7"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0" name="Freeform 904"/>
              <p:cNvSpPr>
                <a:spLocks/>
              </p:cNvSpPr>
              <p:nvPr/>
            </p:nvSpPr>
            <p:spPr bwMode="auto">
              <a:xfrm>
                <a:off x="2746" y="1482"/>
                <a:ext cx="16" cy="38"/>
              </a:xfrm>
              <a:custGeom>
                <a:avLst/>
                <a:gdLst>
                  <a:gd name="T0" fmla="*/ 0 w 16"/>
                  <a:gd name="T1" fmla="*/ 0 h 38"/>
                  <a:gd name="T2" fmla="*/ 16 w 16"/>
                  <a:gd name="T3" fmla="*/ 0 h 38"/>
                  <a:gd name="T4" fmla="*/ 16 w 16"/>
                  <a:gd name="T5" fmla="*/ 6 h 38"/>
                  <a:gd name="T6" fmla="*/ 7 w 16"/>
                  <a:gd name="T7" fmla="*/ 6 h 38"/>
                  <a:gd name="T8" fmla="*/ 7 w 16"/>
                  <a:gd name="T9" fmla="*/ 17 h 38"/>
                  <a:gd name="T10" fmla="*/ 13 w 16"/>
                  <a:gd name="T11" fmla="*/ 17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6"/>
                    </a:lnTo>
                    <a:lnTo>
                      <a:pt x="7" y="6"/>
                    </a:lnTo>
                    <a:lnTo>
                      <a:pt x="7" y="17"/>
                    </a:lnTo>
                    <a:lnTo>
                      <a:pt x="13" y="17"/>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1" name="Freeform 905"/>
              <p:cNvSpPr>
                <a:spLocks/>
              </p:cNvSpPr>
              <p:nvPr/>
            </p:nvSpPr>
            <p:spPr bwMode="auto">
              <a:xfrm>
                <a:off x="2770" y="1482"/>
                <a:ext cx="18" cy="39"/>
              </a:xfrm>
              <a:custGeom>
                <a:avLst/>
                <a:gdLst>
                  <a:gd name="T0" fmla="*/ 0 w 27"/>
                  <a:gd name="T1" fmla="*/ 42 h 58"/>
                  <a:gd name="T2" fmla="*/ 0 w 27"/>
                  <a:gd name="T3" fmla="*/ 15 h 58"/>
                  <a:gd name="T4" fmla="*/ 14 w 27"/>
                  <a:gd name="T5" fmla="*/ 0 h 58"/>
                  <a:gd name="T6" fmla="*/ 27 w 27"/>
                  <a:gd name="T7" fmla="*/ 14 h 58"/>
                  <a:gd name="T8" fmla="*/ 27 w 27"/>
                  <a:gd name="T9" fmla="*/ 21 h 58"/>
                  <a:gd name="T10" fmla="*/ 19 w 27"/>
                  <a:gd name="T11" fmla="*/ 21 h 58"/>
                  <a:gd name="T12" fmla="*/ 19 w 27"/>
                  <a:gd name="T13" fmla="*/ 13 h 58"/>
                  <a:gd name="T14" fmla="*/ 14 w 27"/>
                  <a:gd name="T15" fmla="*/ 8 h 58"/>
                  <a:gd name="T16" fmla="*/ 9 w 27"/>
                  <a:gd name="T17" fmla="*/ 14 h 58"/>
                  <a:gd name="T18" fmla="*/ 9 w 27"/>
                  <a:gd name="T19" fmla="*/ 44 h 58"/>
                  <a:gd name="T20" fmla="*/ 14 w 27"/>
                  <a:gd name="T21" fmla="*/ 50 h 58"/>
                  <a:gd name="T22" fmla="*/ 19 w 27"/>
                  <a:gd name="T23" fmla="*/ 44 h 58"/>
                  <a:gd name="T24" fmla="*/ 19 w 27"/>
                  <a:gd name="T25" fmla="*/ 34 h 58"/>
                  <a:gd name="T26" fmla="*/ 27 w 27"/>
                  <a:gd name="T27" fmla="*/ 34 h 58"/>
                  <a:gd name="T28" fmla="*/ 27 w 27"/>
                  <a:gd name="T29" fmla="*/ 44 h 58"/>
                  <a:gd name="T30" fmla="*/ 14 w 27"/>
                  <a:gd name="T31" fmla="*/ 58 h 58"/>
                  <a:gd name="T32" fmla="*/ 0 w 27"/>
                  <a:gd name="T3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2"/>
                    </a:moveTo>
                    <a:cubicBezTo>
                      <a:pt x="0" y="15"/>
                      <a:pt x="0" y="15"/>
                      <a:pt x="0" y="15"/>
                    </a:cubicBezTo>
                    <a:cubicBezTo>
                      <a:pt x="0" y="7"/>
                      <a:pt x="4" y="0"/>
                      <a:pt x="14" y="0"/>
                    </a:cubicBezTo>
                    <a:cubicBezTo>
                      <a:pt x="24" y="0"/>
                      <a:pt x="27" y="6"/>
                      <a:pt x="27" y="14"/>
                    </a:cubicBezTo>
                    <a:cubicBezTo>
                      <a:pt x="27" y="21"/>
                      <a:pt x="27" y="21"/>
                      <a:pt x="27" y="21"/>
                    </a:cubicBezTo>
                    <a:cubicBezTo>
                      <a:pt x="19" y="21"/>
                      <a:pt x="19" y="21"/>
                      <a:pt x="19" y="21"/>
                    </a:cubicBezTo>
                    <a:cubicBezTo>
                      <a:pt x="19" y="13"/>
                      <a:pt x="19" y="13"/>
                      <a:pt x="19" y="13"/>
                    </a:cubicBezTo>
                    <a:cubicBezTo>
                      <a:pt x="19" y="10"/>
                      <a:pt x="17" y="8"/>
                      <a:pt x="14" y="8"/>
                    </a:cubicBezTo>
                    <a:cubicBezTo>
                      <a:pt x="11" y="8"/>
                      <a:pt x="9" y="10"/>
                      <a:pt x="9" y="14"/>
                    </a:cubicBezTo>
                    <a:cubicBezTo>
                      <a:pt x="9" y="44"/>
                      <a:pt x="9" y="44"/>
                      <a:pt x="9" y="44"/>
                    </a:cubicBezTo>
                    <a:cubicBezTo>
                      <a:pt x="9" y="47"/>
                      <a:pt x="11" y="50"/>
                      <a:pt x="14" y="50"/>
                    </a:cubicBezTo>
                    <a:cubicBezTo>
                      <a:pt x="17" y="50"/>
                      <a:pt x="19" y="48"/>
                      <a:pt x="19" y="44"/>
                    </a:cubicBezTo>
                    <a:cubicBezTo>
                      <a:pt x="19" y="34"/>
                      <a:pt x="19" y="34"/>
                      <a:pt x="19" y="34"/>
                    </a:cubicBezTo>
                    <a:cubicBezTo>
                      <a:pt x="27" y="34"/>
                      <a:pt x="27" y="34"/>
                      <a:pt x="27" y="34"/>
                    </a:cubicBezTo>
                    <a:cubicBezTo>
                      <a:pt x="27" y="44"/>
                      <a:pt x="27" y="44"/>
                      <a:pt x="27" y="44"/>
                    </a:cubicBezTo>
                    <a:cubicBezTo>
                      <a:pt x="27" y="52"/>
                      <a:pt x="24" y="58"/>
                      <a:pt x="14" y="58"/>
                    </a:cubicBezTo>
                    <a:cubicBezTo>
                      <a:pt x="4" y="58"/>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2" name="Rectangle 906"/>
              <p:cNvSpPr>
                <a:spLocks noChangeArrowheads="1"/>
              </p:cNvSpPr>
              <p:nvPr/>
            </p:nvSpPr>
            <p:spPr bwMode="auto">
              <a:xfrm>
                <a:off x="2791" y="1482"/>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3" name="Freeform 907"/>
              <p:cNvSpPr>
                <a:spLocks/>
              </p:cNvSpPr>
              <p:nvPr/>
            </p:nvSpPr>
            <p:spPr bwMode="auto">
              <a:xfrm>
                <a:off x="2799" y="1482"/>
                <a:ext cx="17" cy="38"/>
              </a:xfrm>
              <a:custGeom>
                <a:avLst/>
                <a:gdLst>
                  <a:gd name="T0" fmla="*/ 0 w 17"/>
                  <a:gd name="T1" fmla="*/ 0 h 38"/>
                  <a:gd name="T2" fmla="*/ 17 w 17"/>
                  <a:gd name="T3" fmla="*/ 0 h 38"/>
                  <a:gd name="T4" fmla="*/ 17 w 17"/>
                  <a:gd name="T5" fmla="*/ 6 h 38"/>
                  <a:gd name="T6" fmla="*/ 13 w 17"/>
                  <a:gd name="T7" fmla="*/ 6 h 38"/>
                  <a:gd name="T8" fmla="*/ 13 w 17"/>
                  <a:gd name="T9" fmla="*/ 38 h 38"/>
                  <a:gd name="T10" fmla="*/ 6 w 17"/>
                  <a:gd name="T11" fmla="*/ 38 h 38"/>
                  <a:gd name="T12" fmla="*/ 6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3" y="6"/>
                    </a:lnTo>
                    <a:lnTo>
                      <a:pt x="13" y="38"/>
                    </a:lnTo>
                    <a:lnTo>
                      <a:pt x="6" y="38"/>
                    </a:lnTo>
                    <a:lnTo>
                      <a:pt x="6"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4" name="Rectangle 908"/>
              <p:cNvSpPr>
                <a:spLocks noChangeArrowheads="1"/>
              </p:cNvSpPr>
              <p:nvPr/>
            </p:nvSpPr>
            <p:spPr bwMode="auto">
              <a:xfrm>
                <a:off x="2819" y="1482"/>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5" name="Freeform 909"/>
              <p:cNvSpPr>
                <a:spLocks/>
              </p:cNvSpPr>
              <p:nvPr/>
            </p:nvSpPr>
            <p:spPr bwMode="auto">
              <a:xfrm>
                <a:off x="2828" y="1482"/>
                <a:ext cx="15" cy="38"/>
              </a:xfrm>
              <a:custGeom>
                <a:avLst/>
                <a:gdLst>
                  <a:gd name="T0" fmla="*/ 0 w 15"/>
                  <a:gd name="T1" fmla="*/ 0 h 38"/>
                  <a:gd name="T2" fmla="*/ 15 w 15"/>
                  <a:gd name="T3" fmla="*/ 0 h 38"/>
                  <a:gd name="T4" fmla="*/ 15 w 15"/>
                  <a:gd name="T5" fmla="*/ 6 h 38"/>
                  <a:gd name="T6" fmla="*/ 6 w 15"/>
                  <a:gd name="T7" fmla="*/ 6 h 38"/>
                  <a:gd name="T8" fmla="*/ 6 w 15"/>
                  <a:gd name="T9" fmla="*/ 17 h 38"/>
                  <a:gd name="T10" fmla="*/ 13 w 15"/>
                  <a:gd name="T11" fmla="*/ 17 h 38"/>
                  <a:gd name="T12" fmla="*/ 13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6" y="6"/>
                    </a:lnTo>
                    <a:lnTo>
                      <a:pt x="6" y="17"/>
                    </a:lnTo>
                    <a:lnTo>
                      <a:pt x="13" y="17"/>
                    </a:lnTo>
                    <a:lnTo>
                      <a:pt x="13"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6" name="Freeform 910"/>
              <p:cNvSpPr>
                <a:spLocks/>
              </p:cNvSpPr>
              <p:nvPr/>
            </p:nvSpPr>
            <p:spPr bwMode="auto">
              <a:xfrm>
                <a:off x="2846" y="1482"/>
                <a:ext cx="18" cy="39"/>
              </a:xfrm>
              <a:custGeom>
                <a:avLst/>
                <a:gdLst>
                  <a:gd name="T0" fmla="*/ 0 w 27"/>
                  <a:gd name="T1" fmla="*/ 45 h 58"/>
                  <a:gd name="T2" fmla="*/ 0 w 27"/>
                  <a:gd name="T3" fmla="*/ 37 h 58"/>
                  <a:gd name="T4" fmla="*/ 8 w 27"/>
                  <a:gd name="T5" fmla="*/ 37 h 58"/>
                  <a:gd name="T6" fmla="*/ 8 w 27"/>
                  <a:gd name="T7" fmla="*/ 45 h 58"/>
                  <a:gd name="T8" fmla="*/ 13 w 27"/>
                  <a:gd name="T9" fmla="*/ 50 h 58"/>
                  <a:gd name="T10" fmla="*/ 17 w 27"/>
                  <a:gd name="T11" fmla="*/ 45 h 58"/>
                  <a:gd name="T12" fmla="*/ 17 w 27"/>
                  <a:gd name="T13" fmla="*/ 43 h 58"/>
                  <a:gd name="T14" fmla="*/ 13 w 27"/>
                  <a:gd name="T15" fmla="*/ 35 h 58"/>
                  <a:gd name="T16" fmla="*/ 8 w 27"/>
                  <a:gd name="T17" fmla="*/ 29 h 58"/>
                  <a:gd name="T18" fmla="*/ 0 w 27"/>
                  <a:gd name="T19" fmla="*/ 14 h 58"/>
                  <a:gd name="T20" fmla="*/ 0 w 27"/>
                  <a:gd name="T21" fmla="*/ 12 h 58"/>
                  <a:gd name="T22" fmla="*/ 13 w 27"/>
                  <a:gd name="T23" fmla="*/ 0 h 58"/>
                  <a:gd name="T24" fmla="*/ 26 w 27"/>
                  <a:gd name="T25" fmla="*/ 13 h 58"/>
                  <a:gd name="T26" fmla="*/ 26 w 27"/>
                  <a:gd name="T27" fmla="*/ 17 h 58"/>
                  <a:gd name="T28" fmla="*/ 17 w 27"/>
                  <a:gd name="T29" fmla="*/ 17 h 58"/>
                  <a:gd name="T30" fmla="*/ 17 w 27"/>
                  <a:gd name="T31" fmla="*/ 13 h 58"/>
                  <a:gd name="T32" fmla="*/ 13 w 27"/>
                  <a:gd name="T33" fmla="*/ 8 h 58"/>
                  <a:gd name="T34" fmla="*/ 9 w 27"/>
                  <a:gd name="T35" fmla="*/ 12 h 58"/>
                  <a:gd name="T36" fmla="*/ 9 w 27"/>
                  <a:gd name="T37" fmla="*/ 14 h 58"/>
                  <a:gd name="T38" fmla="*/ 13 w 27"/>
                  <a:gd name="T39" fmla="*/ 21 h 58"/>
                  <a:gd name="T40" fmla="*/ 19 w 27"/>
                  <a:gd name="T41" fmla="*/ 27 h 58"/>
                  <a:gd name="T42" fmla="*/ 27 w 27"/>
                  <a:gd name="T43" fmla="*/ 42 h 58"/>
                  <a:gd name="T44" fmla="*/ 27 w 27"/>
                  <a:gd name="T45" fmla="*/ 44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8" y="37"/>
                      <a:pt x="8" y="37"/>
                      <a:pt x="8" y="37"/>
                    </a:cubicBezTo>
                    <a:cubicBezTo>
                      <a:pt x="8" y="45"/>
                      <a:pt x="8" y="45"/>
                      <a:pt x="8" y="45"/>
                    </a:cubicBezTo>
                    <a:cubicBezTo>
                      <a:pt x="8" y="48"/>
                      <a:pt x="10" y="50"/>
                      <a:pt x="13" y="50"/>
                    </a:cubicBezTo>
                    <a:cubicBezTo>
                      <a:pt x="16" y="50"/>
                      <a:pt x="17" y="48"/>
                      <a:pt x="17" y="45"/>
                    </a:cubicBezTo>
                    <a:cubicBezTo>
                      <a:pt x="17" y="43"/>
                      <a:pt x="17" y="43"/>
                      <a:pt x="17" y="43"/>
                    </a:cubicBezTo>
                    <a:cubicBezTo>
                      <a:pt x="17" y="40"/>
                      <a:pt x="16" y="38"/>
                      <a:pt x="13" y="35"/>
                    </a:cubicBezTo>
                    <a:cubicBezTo>
                      <a:pt x="8" y="29"/>
                      <a:pt x="8" y="29"/>
                      <a:pt x="8" y="29"/>
                    </a:cubicBezTo>
                    <a:cubicBezTo>
                      <a:pt x="2" y="24"/>
                      <a:pt x="0" y="21"/>
                      <a:pt x="0" y="14"/>
                    </a:cubicBezTo>
                    <a:cubicBezTo>
                      <a:pt x="0" y="12"/>
                      <a:pt x="0" y="12"/>
                      <a:pt x="0" y="12"/>
                    </a:cubicBezTo>
                    <a:cubicBezTo>
                      <a:pt x="0" y="6"/>
                      <a:pt x="4" y="0"/>
                      <a:pt x="13" y="0"/>
                    </a:cubicBezTo>
                    <a:cubicBezTo>
                      <a:pt x="22" y="0"/>
                      <a:pt x="26" y="5"/>
                      <a:pt x="26" y="13"/>
                    </a:cubicBezTo>
                    <a:cubicBezTo>
                      <a:pt x="26" y="17"/>
                      <a:pt x="26" y="17"/>
                      <a:pt x="26" y="17"/>
                    </a:cubicBezTo>
                    <a:cubicBezTo>
                      <a:pt x="17" y="17"/>
                      <a:pt x="17" y="17"/>
                      <a:pt x="17" y="17"/>
                    </a:cubicBezTo>
                    <a:cubicBezTo>
                      <a:pt x="17" y="13"/>
                      <a:pt x="17" y="13"/>
                      <a:pt x="17" y="13"/>
                    </a:cubicBezTo>
                    <a:cubicBezTo>
                      <a:pt x="17" y="9"/>
                      <a:pt x="16" y="8"/>
                      <a:pt x="13" y="8"/>
                    </a:cubicBezTo>
                    <a:cubicBezTo>
                      <a:pt x="10" y="8"/>
                      <a:pt x="9" y="9"/>
                      <a:pt x="9" y="12"/>
                    </a:cubicBezTo>
                    <a:cubicBezTo>
                      <a:pt x="9" y="14"/>
                      <a:pt x="9" y="14"/>
                      <a:pt x="9" y="14"/>
                    </a:cubicBezTo>
                    <a:cubicBezTo>
                      <a:pt x="9" y="17"/>
                      <a:pt x="10" y="19"/>
                      <a:pt x="13" y="21"/>
                    </a:cubicBezTo>
                    <a:cubicBezTo>
                      <a:pt x="19" y="27"/>
                      <a:pt x="19" y="27"/>
                      <a:pt x="19" y="27"/>
                    </a:cubicBezTo>
                    <a:cubicBezTo>
                      <a:pt x="24" y="32"/>
                      <a:pt x="27" y="35"/>
                      <a:pt x="27" y="42"/>
                    </a:cubicBezTo>
                    <a:cubicBezTo>
                      <a:pt x="27" y="44"/>
                      <a:pt x="27" y="44"/>
                      <a:pt x="27" y="44"/>
                    </a:cubicBezTo>
                    <a:cubicBezTo>
                      <a:pt x="27" y="52"/>
                      <a:pt x="22" y="58"/>
                      <a:pt x="13" y="58"/>
                    </a:cubicBezTo>
                    <a:cubicBezTo>
                      <a:pt x="3"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7" name="Freeform 911"/>
              <p:cNvSpPr>
                <a:spLocks noEditPoints="1"/>
              </p:cNvSpPr>
              <p:nvPr/>
            </p:nvSpPr>
            <p:spPr bwMode="auto">
              <a:xfrm>
                <a:off x="2554" y="1535"/>
                <a:ext cx="21" cy="39"/>
              </a:xfrm>
              <a:custGeom>
                <a:avLst/>
                <a:gdLst>
                  <a:gd name="T0" fmla="*/ 0 w 21"/>
                  <a:gd name="T1" fmla="*/ 39 h 39"/>
                  <a:gd name="T2" fmla="*/ 7 w 21"/>
                  <a:gd name="T3" fmla="*/ 0 h 39"/>
                  <a:gd name="T4" fmla="*/ 14 w 21"/>
                  <a:gd name="T5" fmla="*/ 0 h 39"/>
                  <a:gd name="T6" fmla="*/ 21 w 21"/>
                  <a:gd name="T7" fmla="*/ 39 h 39"/>
                  <a:gd name="T8" fmla="*/ 15 w 21"/>
                  <a:gd name="T9" fmla="*/ 39 h 39"/>
                  <a:gd name="T10" fmla="*/ 14 w 21"/>
                  <a:gd name="T11" fmla="*/ 31 h 39"/>
                  <a:gd name="T12" fmla="*/ 7 w 21"/>
                  <a:gd name="T13" fmla="*/ 31 h 39"/>
                  <a:gd name="T14" fmla="*/ 6 w 21"/>
                  <a:gd name="T15" fmla="*/ 39 h 39"/>
                  <a:gd name="T16" fmla="*/ 0 w 21"/>
                  <a:gd name="T17" fmla="*/ 39 h 39"/>
                  <a:gd name="T18" fmla="*/ 8 w 21"/>
                  <a:gd name="T19" fmla="*/ 26 h 39"/>
                  <a:gd name="T20" fmla="*/ 13 w 21"/>
                  <a:gd name="T21" fmla="*/ 26 h 39"/>
                  <a:gd name="T22" fmla="*/ 10 w 21"/>
                  <a:gd name="T23" fmla="*/ 11 h 39"/>
                  <a:gd name="T24" fmla="*/ 10 w 21"/>
                  <a:gd name="T25" fmla="*/ 11 h 39"/>
                  <a:gd name="T26" fmla="*/ 8 w 21"/>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9">
                    <a:moveTo>
                      <a:pt x="0" y="39"/>
                    </a:moveTo>
                    <a:lnTo>
                      <a:pt x="7" y="0"/>
                    </a:lnTo>
                    <a:lnTo>
                      <a:pt x="14" y="0"/>
                    </a:lnTo>
                    <a:lnTo>
                      <a:pt x="21" y="39"/>
                    </a:lnTo>
                    <a:lnTo>
                      <a:pt x="15" y="39"/>
                    </a:lnTo>
                    <a:lnTo>
                      <a:pt x="14" y="31"/>
                    </a:lnTo>
                    <a:lnTo>
                      <a:pt x="7" y="31"/>
                    </a:lnTo>
                    <a:lnTo>
                      <a:pt x="6" y="39"/>
                    </a:lnTo>
                    <a:lnTo>
                      <a:pt x="0" y="39"/>
                    </a:lnTo>
                    <a:close/>
                    <a:moveTo>
                      <a:pt x="8" y="26"/>
                    </a:moveTo>
                    <a:lnTo>
                      <a:pt x="13" y="26"/>
                    </a:lnTo>
                    <a:lnTo>
                      <a:pt x="10" y="11"/>
                    </a:lnTo>
                    <a:lnTo>
                      <a:pt x="10"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8" name="Freeform 912"/>
              <p:cNvSpPr>
                <a:spLocks/>
              </p:cNvSpPr>
              <p:nvPr/>
            </p:nvSpPr>
            <p:spPr bwMode="auto">
              <a:xfrm>
                <a:off x="2577" y="1535"/>
                <a:ext cx="19" cy="39"/>
              </a:xfrm>
              <a:custGeom>
                <a:avLst/>
                <a:gdLst>
                  <a:gd name="T0" fmla="*/ 6 w 19"/>
                  <a:gd name="T1" fmla="*/ 14 h 39"/>
                  <a:gd name="T2" fmla="*/ 6 w 19"/>
                  <a:gd name="T3" fmla="*/ 39 h 39"/>
                  <a:gd name="T4" fmla="*/ 0 w 19"/>
                  <a:gd name="T5" fmla="*/ 39 h 39"/>
                  <a:gd name="T6" fmla="*/ 0 w 19"/>
                  <a:gd name="T7" fmla="*/ 0 h 39"/>
                  <a:gd name="T8" fmla="*/ 7 w 19"/>
                  <a:gd name="T9" fmla="*/ 0 h 39"/>
                  <a:gd name="T10" fmla="*/ 14 w 19"/>
                  <a:gd name="T11" fmla="*/ 22 h 39"/>
                  <a:gd name="T12" fmla="*/ 14 w 19"/>
                  <a:gd name="T13" fmla="*/ 0 h 39"/>
                  <a:gd name="T14" fmla="*/ 19 w 19"/>
                  <a:gd name="T15" fmla="*/ 0 h 39"/>
                  <a:gd name="T16" fmla="*/ 19 w 19"/>
                  <a:gd name="T17" fmla="*/ 39 h 39"/>
                  <a:gd name="T18" fmla="*/ 13 w 19"/>
                  <a:gd name="T19" fmla="*/ 39 h 39"/>
                  <a:gd name="T20" fmla="*/ 6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6" y="14"/>
                    </a:moveTo>
                    <a:lnTo>
                      <a:pt x="6" y="39"/>
                    </a:lnTo>
                    <a:lnTo>
                      <a:pt x="0" y="39"/>
                    </a:lnTo>
                    <a:lnTo>
                      <a:pt x="0" y="0"/>
                    </a:lnTo>
                    <a:lnTo>
                      <a:pt x="7" y="0"/>
                    </a:lnTo>
                    <a:lnTo>
                      <a:pt x="14" y="22"/>
                    </a:lnTo>
                    <a:lnTo>
                      <a:pt x="14" y="0"/>
                    </a:lnTo>
                    <a:lnTo>
                      <a:pt x="19" y="0"/>
                    </a:lnTo>
                    <a:lnTo>
                      <a:pt x="19"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9" name="Freeform 913"/>
              <p:cNvSpPr>
                <a:spLocks noEditPoints="1"/>
              </p:cNvSpPr>
              <p:nvPr/>
            </p:nvSpPr>
            <p:spPr bwMode="auto">
              <a:xfrm>
                <a:off x="2599" y="1535"/>
                <a:ext cx="19" cy="39"/>
              </a:xfrm>
              <a:custGeom>
                <a:avLst/>
                <a:gdLst>
                  <a:gd name="T0" fmla="*/ 28 w 28"/>
                  <a:gd name="T1" fmla="*/ 15 h 57"/>
                  <a:gd name="T2" fmla="*/ 28 w 28"/>
                  <a:gd name="T3" fmla="*/ 41 h 57"/>
                  <a:gd name="T4" fmla="*/ 15 w 28"/>
                  <a:gd name="T5" fmla="*/ 57 h 57"/>
                  <a:gd name="T6" fmla="*/ 0 w 28"/>
                  <a:gd name="T7" fmla="*/ 57 h 57"/>
                  <a:gd name="T8" fmla="*/ 0 w 28"/>
                  <a:gd name="T9" fmla="*/ 0 h 57"/>
                  <a:gd name="T10" fmla="*/ 15 w 28"/>
                  <a:gd name="T11" fmla="*/ 0 h 57"/>
                  <a:gd name="T12" fmla="*/ 28 w 28"/>
                  <a:gd name="T13" fmla="*/ 15 h 57"/>
                  <a:gd name="T14" fmla="*/ 14 w 28"/>
                  <a:gd name="T15" fmla="*/ 49 h 57"/>
                  <a:gd name="T16" fmla="*/ 19 w 28"/>
                  <a:gd name="T17" fmla="*/ 43 h 57"/>
                  <a:gd name="T18" fmla="*/ 19 w 28"/>
                  <a:gd name="T19" fmla="*/ 14 h 57"/>
                  <a:gd name="T20" fmla="*/ 14 w 28"/>
                  <a:gd name="T21" fmla="*/ 8 h 57"/>
                  <a:gd name="T22" fmla="*/ 10 w 28"/>
                  <a:gd name="T23" fmla="*/ 8 h 57"/>
                  <a:gd name="T24" fmla="*/ 10 w 28"/>
                  <a:gd name="T25" fmla="*/ 49 h 57"/>
                  <a:gd name="T26" fmla="*/ 14 w 28"/>
                  <a:gd name="T27"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7">
                    <a:moveTo>
                      <a:pt x="28" y="15"/>
                    </a:moveTo>
                    <a:cubicBezTo>
                      <a:pt x="28" y="41"/>
                      <a:pt x="28" y="41"/>
                      <a:pt x="28" y="41"/>
                    </a:cubicBezTo>
                    <a:cubicBezTo>
                      <a:pt x="28" y="50"/>
                      <a:pt x="25" y="57"/>
                      <a:pt x="15" y="57"/>
                    </a:cubicBezTo>
                    <a:cubicBezTo>
                      <a:pt x="0" y="57"/>
                      <a:pt x="0" y="57"/>
                      <a:pt x="0" y="57"/>
                    </a:cubicBezTo>
                    <a:cubicBezTo>
                      <a:pt x="0" y="0"/>
                      <a:pt x="0" y="0"/>
                      <a:pt x="0" y="0"/>
                    </a:cubicBezTo>
                    <a:cubicBezTo>
                      <a:pt x="15" y="0"/>
                      <a:pt x="15" y="0"/>
                      <a:pt x="15" y="0"/>
                    </a:cubicBezTo>
                    <a:cubicBezTo>
                      <a:pt x="25" y="0"/>
                      <a:pt x="28" y="7"/>
                      <a:pt x="28" y="15"/>
                    </a:cubicBezTo>
                    <a:moveTo>
                      <a:pt x="14" y="49"/>
                    </a:moveTo>
                    <a:cubicBezTo>
                      <a:pt x="17" y="49"/>
                      <a:pt x="19" y="47"/>
                      <a:pt x="19" y="43"/>
                    </a:cubicBezTo>
                    <a:cubicBezTo>
                      <a:pt x="19" y="14"/>
                      <a:pt x="19" y="14"/>
                      <a:pt x="19" y="14"/>
                    </a:cubicBezTo>
                    <a:cubicBezTo>
                      <a:pt x="19" y="10"/>
                      <a:pt x="17" y="8"/>
                      <a:pt x="14" y="8"/>
                    </a:cubicBezTo>
                    <a:cubicBezTo>
                      <a:pt x="10" y="8"/>
                      <a:pt x="10" y="8"/>
                      <a:pt x="10" y="8"/>
                    </a:cubicBezTo>
                    <a:cubicBezTo>
                      <a:pt x="10" y="49"/>
                      <a:pt x="10" y="49"/>
                      <a:pt x="10" y="49"/>
                    </a:cubicBezTo>
                    <a:lnTo>
                      <a:pt x="14"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0" name="Freeform 914"/>
              <p:cNvSpPr>
                <a:spLocks/>
              </p:cNvSpPr>
              <p:nvPr/>
            </p:nvSpPr>
            <p:spPr bwMode="auto">
              <a:xfrm>
                <a:off x="2627" y="1535"/>
                <a:ext cx="18" cy="39"/>
              </a:xfrm>
              <a:custGeom>
                <a:avLst/>
                <a:gdLst>
                  <a:gd name="T0" fmla="*/ 0 w 27"/>
                  <a:gd name="T1" fmla="*/ 42 h 57"/>
                  <a:gd name="T2" fmla="*/ 0 w 27"/>
                  <a:gd name="T3" fmla="*/ 15 h 57"/>
                  <a:gd name="T4" fmla="*/ 14 w 27"/>
                  <a:gd name="T5" fmla="*/ 0 h 57"/>
                  <a:gd name="T6" fmla="*/ 27 w 27"/>
                  <a:gd name="T7" fmla="*/ 14 h 57"/>
                  <a:gd name="T8" fmla="*/ 27 w 27"/>
                  <a:gd name="T9" fmla="*/ 20 h 57"/>
                  <a:gd name="T10" fmla="*/ 18 w 27"/>
                  <a:gd name="T11" fmla="*/ 20 h 57"/>
                  <a:gd name="T12" fmla="*/ 18 w 27"/>
                  <a:gd name="T13" fmla="*/ 13 h 57"/>
                  <a:gd name="T14" fmla="*/ 14 w 27"/>
                  <a:gd name="T15" fmla="*/ 8 h 57"/>
                  <a:gd name="T16" fmla="*/ 9 w 27"/>
                  <a:gd name="T17" fmla="*/ 13 h 57"/>
                  <a:gd name="T18" fmla="*/ 9 w 27"/>
                  <a:gd name="T19" fmla="*/ 44 h 57"/>
                  <a:gd name="T20" fmla="*/ 14 w 27"/>
                  <a:gd name="T21" fmla="*/ 49 h 57"/>
                  <a:gd name="T22" fmla="*/ 18 w 27"/>
                  <a:gd name="T23" fmla="*/ 44 h 57"/>
                  <a:gd name="T24" fmla="*/ 18 w 27"/>
                  <a:gd name="T25" fmla="*/ 34 h 57"/>
                  <a:gd name="T26" fmla="*/ 27 w 27"/>
                  <a:gd name="T27" fmla="*/ 34 h 57"/>
                  <a:gd name="T28" fmla="*/ 27 w 27"/>
                  <a:gd name="T29" fmla="*/ 43 h 57"/>
                  <a:gd name="T30" fmla="*/ 14 w 27"/>
                  <a:gd name="T31" fmla="*/ 57 h 57"/>
                  <a:gd name="T32" fmla="*/ 0 w 27"/>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7">
                    <a:moveTo>
                      <a:pt x="0" y="42"/>
                    </a:moveTo>
                    <a:cubicBezTo>
                      <a:pt x="0" y="15"/>
                      <a:pt x="0" y="15"/>
                      <a:pt x="0" y="15"/>
                    </a:cubicBezTo>
                    <a:cubicBezTo>
                      <a:pt x="0" y="6"/>
                      <a:pt x="4" y="0"/>
                      <a:pt x="14" y="0"/>
                    </a:cubicBezTo>
                    <a:cubicBezTo>
                      <a:pt x="24" y="0"/>
                      <a:pt x="27" y="6"/>
                      <a:pt x="27" y="14"/>
                    </a:cubicBezTo>
                    <a:cubicBezTo>
                      <a:pt x="27" y="20"/>
                      <a:pt x="27" y="20"/>
                      <a:pt x="27" y="20"/>
                    </a:cubicBezTo>
                    <a:cubicBezTo>
                      <a:pt x="18" y="20"/>
                      <a:pt x="18" y="20"/>
                      <a:pt x="18" y="20"/>
                    </a:cubicBezTo>
                    <a:cubicBezTo>
                      <a:pt x="18" y="13"/>
                      <a:pt x="18" y="13"/>
                      <a:pt x="18" y="13"/>
                    </a:cubicBezTo>
                    <a:cubicBezTo>
                      <a:pt x="18" y="10"/>
                      <a:pt x="17" y="8"/>
                      <a:pt x="14" y="8"/>
                    </a:cubicBezTo>
                    <a:cubicBezTo>
                      <a:pt x="10" y="8"/>
                      <a:pt x="9" y="10"/>
                      <a:pt x="9" y="13"/>
                    </a:cubicBezTo>
                    <a:cubicBezTo>
                      <a:pt x="9" y="44"/>
                      <a:pt x="9" y="44"/>
                      <a:pt x="9" y="44"/>
                    </a:cubicBezTo>
                    <a:cubicBezTo>
                      <a:pt x="9" y="47"/>
                      <a:pt x="10" y="49"/>
                      <a:pt x="14" y="49"/>
                    </a:cubicBezTo>
                    <a:cubicBezTo>
                      <a:pt x="17" y="49"/>
                      <a:pt x="18" y="47"/>
                      <a:pt x="18" y="44"/>
                    </a:cubicBezTo>
                    <a:cubicBezTo>
                      <a:pt x="18" y="34"/>
                      <a:pt x="18" y="34"/>
                      <a:pt x="18" y="34"/>
                    </a:cubicBezTo>
                    <a:cubicBezTo>
                      <a:pt x="27" y="34"/>
                      <a:pt x="27" y="34"/>
                      <a:pt x="27" y="34"/>
                    </a:cubicBezTo>
                    <a:cubicBezTo>
                      <a:pt x="27" y="43"/>
                      <a:pt x="27" y="43"/>
                      <a:pt x="27" y="43"/>
                    </a:cubicBezTo>
                    <a:cubicBezTo>
                      <a:pt x="27"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1" name="Freeform 915"/>
              <p:cNvSpPr>
                <a:spLocks noEditPoints="1"/>
              </p:cNvSpPr>
              <p:nvPr/>
            </p:nvSpPr>
            <p:spPr bwMode="auto">
              <a:xfrm>
                <a:off x="2647" y="1535"/>
                <a:ext cx="20" cy="39"/>
              </a:xfrm>
              <a:custGeom>
                <a:avLst/>
                <a:gdLst>
                  <a:gd name="T0" fmla="*/ 0 w 29"/>
                  <a:gd name="T1" fmla="*/ 42 h 57"/>
                  <a:gd name="T2" fmla="*/ 0 w 29"/>
                  <a:gd name="T3" fmla="*/ 15 h 57"/>
                  <a:gd name="T4" fmla="*/ 14 w 29"/>
                  <a:gd name="T5" fmla="*/ 0 h 57"/>
                  <a:gd name="T6" fmla="*/ 29 w 29"/>
                  <a:gd name="T7" fmla="*/ 15 h 57"/>
                  <a:gd name="T8" fmla="*/ 29 w 29"/>
                  <a:gd name="T9" fmla="*/ 42 h 57"/>
                  <a:gd name="T10" fmla="*/ 14 w 29"/>
                  <a:gd name="T11" fmla="*/ 57 h 57"/>
                  <a:gd name="T12" fmla="*/ 0 w 29"/>
                  <a:gd name="T13" fmla="*/ 42 h 57"/>
                  <a:gd name="T14" fmla="*/ 19 w 29"/>
                  <a:gd name="T15" fmla="*/ 44 h 57"/>
                  <a:gd name="T16" fmla="*/ 19 w 29"/>
                  <a:gd name="T17" fmla="*/ 13 h 57"/>
                  <a:gd name="T18" fmla="*/ 14 w 29"/>
                  <a:gd name="T19" fmla="*/ 8 h 57"/>
                  <a:gd name="T20" fmla="*/ 10 w 29"/>
                  <a:gd name="T21" fmla="*/ 13 h 57"/>
                  <a:gd name="T22" fmla="*/ 10 w 29"/>
                  <a:gd name="T23" fmla="*/ 44 h 57"/>
                  <a:gd name="T24" fmla="*/ 14 w 29"/>
                  <a:gd name="T25" fmla="*/ 49 h 57"/>
                  <a:gd name="T26" fmla="*/ 19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4" y="0"/>
                    </a:cubicBezTo>
                    <a:cubicBezTo>
                      <a:pt x="24" y="0"/>
                      <a:pt x="29" y="6"/>
                      <a:pt x="29" y="15"/>
                    </a:cubicBezTo>
                    <a:cubicBezTo>
                      <a:pt x="29" y="42"/>
                      <a:pt x="29" y="42"/>
                      <a:pt x="29" y="42"/>
                    </a:cubicBezTo>
                    <a:cubicBezTo>
                      <a:pt x="29" y="51"/>
                      <a:pt x="24" y="57"/>
                      <a:pt x="14" y="57"/>
                    </a:cubicBezTo>
                    <a:cubicBezTo>
                      <a:pt x="5" y="57"/>
                      <a:pt x="0" y="51"/>
                      <a:pt x="0" y="42"/>
                    </a:cubicBezTo>
                    <a:moveTo>
                      <a:pt x="19" y="44"/>
                    </a:moveTo>
                    <a:cubicBezTo>
                      <a:pt x="19" y="13"/>
                      <a:pt x="19" y="13"/>
                      <a:pt x="19" y="13"/>
                    </a:cubicBezTo>
                    <a:cubicBezTo>
                      <a:pt x="19" y="10"/>
                      <a:pt x="18" y="8"/>
                      <a:pt x="14" y="8"/>
                    </a:cubicBezTo>
                    <a:cubicBezTo>
                      <a:pt x="11" y="8"/>
                      <a:pt x="10" y="10"/>
                      <a:pt x="10" y="13"/>
                    </a:cubicBezTo>
                    <a:cubicBezTo>
                      <a:pt x="10" y="44"/>
                      <a:pt x="10" y="44"/>
                      <a:pt x="10" y="44"/>
                    </a:cubicBezTo>
                    <a:cubicBezTo>
                      <a:pt x="10" y="47"/>
                      <a:pt x="11" y="49"/>
                      <a:pt x="14" y="49"/>
                    </a:cubicBezTo>
                    <a:cubicBezTo>
                      <a:pt x="18" y="49"/>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2" name="Freeform 916"/>
              <p:cNvSpPr>
                <a:spLocks/>
              </p:cNvSpPr>
              <p:nvPr/>
            </p:nvSpPr>
            <p:spPr bwMode="auto">
              <a:xfrm>
                <a:off x="2670" y="1535"/>
                <a:ext cx="23" cy="39"/>
              </a:xfrm>
              <a:custGeom>
                <a:avLst/>
                <a:gdLst>
                  <a:gd name="T0" fmla="*/ 17 w 23"/>
                  <a:gd name="T1" fmla="*/ 14 h 39"/>
                  <a:gd name="T2" fmla="*/ 17 w 23"/>
                  <a:gd name="T3" fmla="*/ 14 h 39"/>
                  <a:gd name="T4" fmla="*/ 13 w 23"/>
                  <a:gd name="T5" fmla="*/ 39 h 39"/>
                  <a:gd name="T6" fmla="*/ 10 w 23"/>
                  <a:gd name="T7" fmla="*/ 39 h 39"/>
                  <a:gd name="T8" fmla="*/ 5 w 23"/>
                  <a:gd name="T9" fmla="*/ 14 h 39"/>
                  <a:gd name="T10" fmla="*/ 5 w 23"/>
                  <a:gd name="T11" fmla="*/ 14 h 39"/>
                  <a:gd name="T12" fmla="*/ 5 w 23"/>
                  <a:gd name="T13" fmla="*/ 39 h 39"/>
                  <a:gd name="T14" fmla="*/ 0 w 23"/>
                  <a:gd name="T15" fmla="*/ 39 h 39"/>
                  <a:gd name="T16" fmla="*/ 0 w 23"/>
                  <a:gd name="T17" fmla="*/ 0 h 39"/>
                  <a:gd name="T18" fmla="*/ 7 w 23"/>
                  <a:gd name="T19" fmla="*/ 0 h 39"/>
                  <a:gd name="T20" fmla="*/ 11 w 23"/>
                  <a:gd name="T21" fmla="*/ 22 h 39"/>
                  <a:gd name="T22" fmla="*/ 11 w 23"/>
                  <a:gd name="T23" fmla="*/ 22 h 39"/>
                  <a:gd name="T24" fmla="*/ 15 w 23"/>
                  <a:gd name="T25" fmla="*/ 0 h 39"/>
                  <a:gd name="T26" fmla="*/ 23 w 23"/>
                  <a:gd name="T27" fmla="*/ 0 h 39"/>
                  <a:gd name="T28" fmla="*/ 23 w 23"/>
                  <a:gd name="T29" fmla="*/ 39 h 39"/>
                  <a:gd name="T30" fmla="*/ 17 w 23"/>
                  <a:gd name="T31" fmla="*/ 39 h 39"/>
                  <a:gd name="T32" fmla="*/ 17 w 23"/>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17" y="14"/>
                    </a:moveTo>
                    <a:lnTo>
                      <a:pt x="17" y="14"/>
                    </a:lnTo>
                    <a:lnTo>
                      <a:pt x="13" y="39"/>
                    </a:lnTo>
                    <a:lnTo>
                      <a:pt x="10" y="39"/>
                    </a:lnTo>
                    <a:lnTo>
                      <a:pt x="5" y="14"/>
                    </a:lnTo>
                    <a:lnTo>
                      <a:pt x="5" y="14"/>
                    </a:lnTo>
                    <a:lnTo>
                      <a:pt x="5" y="39"/>
                    </a:lnTo>
                    <a:lnTo>
                      <a:pt x="0" y="39"/>
                    </a:lnTo>
                    <a:lnTo>
                      <a:pt x="0" y="0"/>
                    </a:lnTo>
                    <a:lnTo>
                      <a:pt x="7" y="0"/>
                    </a:lnTo>
                    <a:lnTo>
                      <a:pt x="11" y="22"/>
                    </a:lnTo>
                    <a:lnTo>
                      <a:pt x="11" y="22"/>
                    </a:lnTo>
                    <a:lnTo>
                      <a:pt x="15" y="0"/>
                    </a:lnTo>
                    <a:lnTo>
                      <a:pt x="23" y="0"/>
                    </a:lnTo>
                    <a:lnTo>
                      <a:pt x="23" y="39"/>
                    </a:lnTo>
                    <a:lnTo>
                      <a:pt x="17" y="39"/>
                    </a:lnTo>
                    <a:lnTo>
                      <a:pt x="1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3" name="Freeform 917"/>
              <p:cNvSpPr>
                <a:spLocks/>
              </p:cNvSpPr>
              <p:nvPr/>
            </p:nvSpPr>
            <p:spPr bwMode="auto">
              <a:xfrm>
                <a:off x="2696" y="1535"/>
                <a:ext cx="24" cy="39"/>
              </a:xfrm>
              <a:custGeom>
                <a:avLst/>
                <a:gdLst>
                  <a:gd name="T0" fmla="*/ 18 w 24"/>
                  <a:gd name="T1" fmla="*/ 14 h 39"/>
                  <a:gd name="T2" fmla="*/ 18 w 24"/>
                  <a:gd name="T3" fmla="*/ 14 h 39"/>
                  <a:gd name="T4" fmla="*/ 14 w 24"/>
                  <a:gd name="T5" fmla="*/ 39 h 39"/>
                  <a:gd name="T6" fmla="*/ 10 w 24"/>
                  <a:gd name="T7" fmla="*/ 39 h 39"/>
                  <a:gd name="T8" fmla="*/ 5 w 24"/>
                  <a:gd name="T9" fmla="*/ 14 h 39"/>
                  <a:gd name="T10" fmla="*/ 5 w 24"/>
                  <a:gd name="T11" fmla="*/ 14 h 39"/>
                  <a:gd name="T12" fmla="*/ 5 w 24"/>
                  <a:gd name="T13" fmla="*/ 39 h 39"/>
                  <a:gd name="T14" fmla="*/ 0 w 24"/>
                  <a:gd name="T15" fmla="*/ 39 h 39"/>
                  <a:gd name="T16" fmla="*/ 0 w 24"/>
                  <a:gd name="T17" fmla="*/ 0 h 39"/>
                  <a:gd name="T18" fmla="*/ 7 w 24"/>
                  <a:gd name="T19" fmla="*/ 0 h 39"/>
                  <a:gd name="T20" fmla="*/ 12 w 24"/>
                  <a:gd name="T21" fmla="*/ 22 h 39"/>
                  <a:gd name="T22" fmla="*/ 12 w 24"/>
                  <a:gd name="T23" fmla="*/ 22 h 39"/>
                  <a:gd name="T24" fmla="*/ 16 w 24"/>
                  <a:gd name="T25" fmla="*/ 0 h 39"/>
                  <a:gd name="T26" fmla="*/ 24 w 24"/>
                  <a:gd name="T27" fmla="*/ 0 h 39"/>
                  <a:gd name="T28" fmla="*/ 24 w 24"/>
                  <a:gd name="T29" fmla="*/ 39 h 39"/>
                  <a:gd name="T30" fmla="*/ 18 w 24"/>
                  <a:gd name="T31" fmla="*/ 39 h 39"/>
                  <a:gd name="T32" fmla="*/ 18 w 24"/>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9">
                    <a:moveTo>
                      <a:pt x="18" y="14"/>
                    </a:moveTo>
                    <a:lnTo>
                      <a:pt x="18" y="14"/>
                    </a:lnTo>
                    <a:lnTo>
                      <a:pt x="14" y="39"/>
                    </a:lnTo>
                    <a:lnTo>
                      <a:pt x="10" y="39"/>
                    </a:lnTo>
                    <a:lnTo>
                      <a:pt x="5" y="14"/>
                    </a:lnTo>
                    <a:lnTo>
                      <a:pt x="5" y="14"/>
                    </a:lnTo>
                    <a:lnTo>
                      <a:pt x="5" y="39"/>
                    </a:lnTo>
                    <a:lnTo>
                      <a:pt x="0" y="39"/>
                    </a:lnTo>
                    <a:lnTo>
                      <a:pt x="0" y="0"/>
                    </a:lnTo>
                    <a:lnTo>
                      <a:pt x="7" y="0"/>
                    </a:lnTo>
                    <a:lnTo>
                      <a:pt x="12" y="22"/>
                    </a:lnTo>
                    <a:lnTo>
                      <a:pt x="12" y="22"/>
                    </a:lnTo>
                    <a:lnTo>
                      <a:pt x="16" y="0"/>
                    </a:lnTo>
                    <a:lnTo>
                      <a:pt x="24" y="0"/>
                    </a:lnTo>
                    <a:lnTo>
                      <a:pt x="24" y="39"/>
                    </a:lnTo>
                    <a:lnTo>
                      <a:pt x="18" y="39"/>
                    </a:lnTo>
                    <a:lnTo>
                      <a:pt x="1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4" name="Freeform 918"/>
              <p:cNvSpPr>
                <a:spLocks/>
              </p:cNvSpPr>
              <p:nvPr/>
            </p:nvSpPr>
            <p:spPr bwMode="auto">
              <a:xfrm>
                <a:off x="2722" y="1535"/>
                <a:ext cx="19" cy="39"/>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4 h 57"/>
                  <a:gd name="T14" fmla="*/ 14 w 28"/>
                  <a:gd name="T15" fmla="*/ 49 h 57"/>
                  <a:gd name="T16" fmla="*/ 19 w 28"/>
                  <a:gd name="T17" fmla="*/ 44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2"/>
                      <a:pt x="24" y="57"/>
                      <a:pt x="14" y="57"/>
                    </a:cubicBezTo>
                    <a:cubicBezTo>
                      <a:pt x="5" y="57"/>
                      <a:pt x="0" y="52"/>
                      <a:pt x="0" y="43"/>
                    </a:cubicBezTo>
                    <a:cubicBezTo>
                      <a:pt x="0" y="0"/>
                      <a:pt x="0" y="0"/>
                      <a:pt x="0" y="0"/>
                    </a:cubicBezTo>
                    <a:cubicBezTo>
                      <a:pt x="10" y="0"/>
                      <a:pt x="10" y="0"/>
                      <a:pt x="10" y="0"/>
                    </a:cubicBezTo>
                    <a:cubicBezTo>
                      <a:pt x="10" y="44"/>
                      <a:pt x="10" y="44"/>
                      <a:pt x="10" y="44"/>
                    </a:cubicBezTo>
                    <a:cubicBezTo>
                      <a:pt x="10" y="47"/>
                      <a:pt x="11" y="49"/>
                      <a:pt x="14" y="49"/>
                    </a:cubicBezTo>
                    <a:cubicBezTo>
                      <a:pt x="18" y="49"/>
                      <a:pt x="19" y="47"/>
                      <a:pt x="19" y="44"/>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5" name="Freeform 919"/>
              <p:cNvSpPr>
                <a:spLocks/>
              </p:cNvSpPr>
              <p:nvPr/>
            </p:nvSpPr>
            <p:spPr bwMode="auto">
              <a:xfrm>
                <a:off x="2744" y="1535"/>
                <a:ext cx="19" cy="39"/>
              </a:xfrm>
              <a:custGeom>
                <a:avLst/>
                <a:gdLst>
                  <a:gd name="T0" fmla="*/ 5 w 19"/>
                  <a:gd name="T1" fmla="*/ 14 h 39"/>
                  <a:gd name="T2" fmla="*/ 5 w 19"/>
                  <a:gd name="T3" fmla="*/ 39 h 39"/>
                  <a:gd name="T4" fmla="*/ 0 w 19"/>
                  <a:gd name="T5" fmla="*/ 39 h 39"/>
                  <a:gd name="T6" fmla="*/ 0 w 19"/>
                  <a:gd name="T7" fmla="*/ 0 h 39"/>
                  <a:gd name="T8" fmla="*/ 6 w 19"/>
                  <a:gd name="T9" fmla="*/ 0 h 39"/>
                  <a:gd name="T10" fmla="*/ 13 w 19"/>
                  <a:gd name="T11" fmla="*/ 22 h 39"/>
                  <a:gd name="T12" fmla="*/ 13 w 19"/>
                  <a:gd name="T13" fmla="*/ 0 h 39"/>
                  <a:gd name="T14" fmla="*/ 19 w 19"/>
                  <a:gd name="T15" fmla="*/ 0 h 39"/>
                  <a:gd name="T16" fmla="*/ 19 w 19"/>
                  <a:gd name="T17" fmla="*/ 39 h 39"/>
                  <a:gd name="T18" fmla="*/ 13 w 19"/>
                  <a:gd name="T19" fmla="*/ 39 h 39"/>
                  <a:gd name="T20" fmla="*/ 5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5" y="14"/>
                    </a:moveTo>
                    <a:lnTo>
                      <a:pt x="5" y="39"/>
                    </a:lnTo>
                    <a:lnTo>
                      <a:pt x="0" y="39"/>
                    </a:lnTo>
                    <a:lnTo>
                      <a:pt x="0" y="0"/>
                    </a:lnTo>
                    <a:lnTo>
                      <a:pt x="6" y="0"/>
                    </a:lnTo>
                    <a:lnTo>
                      <a:pt x="13" y="22"/>
                    </a:lnTo>
                    <a:lnTo>
                      <a:pt x="13" y="0"/>
                    </a:lnTo>
                    <a:lnTo>
                      <a:pt x="19" y="0"/>
                    </a:lnTo>
                    <a:lnTo>
                      <a:pt x="19" y="39"/>
                    </a:lnTo>
                    <a:lnTo>
                      <a:pt x="13" y="39"/>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6" name="Rectangle 920"/>
              <p:cNvSpPr>
                <a:spLocks noChangeArrowheads="1"/>
              </p:cNvSpPr>
              <p:nvPr/>
            </p:nvSpPr>
            <p:spPr bwMode="auto">
              <a:xfrm>
                <a:off x="2766" y="1535"/>
                <a:ext cx="6"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7" name="Freeform 921"/>
              <p:cNvSpPr>
                <a:spLocks/>
              </p:cNvSpPr>
              <p:nvPr/>
            </p:nvSpPr>
            <p:spPr bwMode="auto">
              <a:xfrm>
                <a:off x="2774" y="1535"/>
                <a:ext cx="17" cy="39"/>
              </a:xfrm>
              <a:custGeom>
                <a:avLst/>
                <a:gdLst>
                  <a:gd name="T0" fmla="*/ 0 w 17"/>
                  <a:gd name="T1" fmla="*/ 0 h 39"/>
                  <a:gd name="T2" fmla="*/ 17 w 17"/>
                  <a:gd name="T3" fmla="*/ 0 h 39"/>
                  <a:gd name="T4" fmla="*/ 17 w 17"/>
                  <a:gd name="T5" fmla="*/ 5 h 39"/>
                  <a:gd name="T6" fmla="*/ 12 w 17"/>
                  <a:gd name="T7" fmla="*/ 5 h 39"/>
                  <a:gd name="T8" fmla="*/ 12 w 17"/>
                  <a:gd name="T9" fmla="*/ 39 h 39"/>
                  <a:gd name="T10" fmla="*/ 6 w 17"/>
                  <a:gd name="T11" fmla="*/ 39 h 39"/>
                  <a:gd name="T12" fmla="*/ 6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2" y="5"/>
                    </a:lnTo>
                    <a:lnTo>
                      <a:pt x="12" y="39"/>
                    </a:lnTo>
                    <a:lnTo>
                      <a:pt x="6" y="39"/>
                    </a:lnTo>
                    <a:lnTo>
                      <a:pt x="6"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8" name="Rectangle 922"/>
              <p:cNvSpPr>
                <a:spLocks noChangeArrowheads="1"/>
              </p:cNvSpPr>
              <p:nvPr/>
            </p:nvSpPr>
            <p:spPr bwMode="auto">
              <a:xfrm>
                <a:off x="2793" y="1535"/>
                <a:ext cx="7"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9" name="Freeform 923"/>
              <p:cNvSpPr>
                <a:spLocks/>
              </p:cNvSpPr>
              <p:nvPr/>
            </p:nvSpPr>
            <p:spPr bwMode="auto">
              <a:xfrm>
                <a:off x="2803" y="1535"/>
                <a:ext cx="15" cy="39"/>
              </a:xfrm>
              <a:custGeom>
                <a:avLst/>
                <a:gdLst>
                  <a:gd name="T0" fmla="*/ 0 w 15"/>
                  <a:gd name="T1" fmla="*/ 0 h 39"/>
                  <a:gd name="T2" fmla="*/ 15 w 15"/>
                  <a:gd name="T3" fmla="*/ 0 h 39"/>
                  <a:gd name="T4" fmla="*/ 15 w 15"/>
                  <a:gd name="T5" fmla="*/ 5 h 39"/>
                  <a:gd name="T6" fmla="*/ 6 w 15"/>
                  <a:gd name="T7" fmla="*/ 5 h 39"/>
                  <a:gd name="T8" fmla="*/ 6 w 15"/>
                  <a:gd name="T9" fmla="*/ 16 h 39"/>
                  <a:gd name="T10" fmla="*/ 13 w 15"/>
                  <a:gd name="T11" fmla="*/ 16 h 39"/>
                  <a:gd name="T12" fmla="*/ 13 w 15"/>
                  <a:gd name="T13" fmla="*/ 22 h 39"/>
                  <a:gd name="T14" fmla="*/ 6 w 15"/>
                  <a:gd name="T15" fmla="*/ 22 h 39"/>
                  <a:gd name="T16" fmla="*/ 6 w 15"/>
                  <a:gd name="T17" fmla="*/ 33 h 39"/>
                  <a:gd name="T18" fmla="*/ 15 w 15"/>
                  <a:gd name="T19" fmla="*/ 33 h 39"/>
                  <a:gd name="T20" fmla="*/ 15 w 15"/>
                  <a:gd name="T21" fmla="*/ 39 h 39"/>
                  <a:gd name="T22" fmla="*/ 0 w 15"/>
                  <a:gd name="T23" fmla="*/ 39 h 39"/>
                  <a:gd name="T24" fmla="*/ 0 w 15"/>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9">
                    <a:moveTo>
                      <a:pt x="0" y="0"/>
                    </a:moveTo>
                    <a:lnTo>
                      <a:pt x="15" y="0"/>
                    </a:lnTo>
                    <a:lnTo>
                      <a:pt x="15" y="5"/>
                    </a:lnTo>
                    <a:lnTo>
                      <a:pt x="6" y="5"/>
                    </a:lnTo>
                    <a:lnTo>
                      <a:pt x="6" y="16"/>
                    </a:lnTo>
                    <a:lnTo>
                      <a:pt x="13" y="16"/>
                    </a:lnTo>
                    <a:lnTo>
                      <a:pt x="13" y="22"/>
                    </a:lnTo>
                    <a:lnTo>
                      <a:pt x="6" y="22"/>
                    </a:lnTo>
                    <a:lnTo>
                      <a:pt x="6" y="33"/>
                    </a:lnTo>
                    <a:lnTo>
                      <a:pt x="15" y="33"/>
                    </a:lnTo>
                    <a:lnTo>
                      <a:pt x="15"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0" name="Freeform 924"/>
              <p:cNvSpPr>
                <a:spLocks/>
              </p:cNvSpPr>
              <p:nvPr/>
            </p:nvSpPr>
            <p:spPr bwMode="auto">
              <a:xfrm>
                <a:off x="2820" y="1535"/>
                <a:ext cx="19" cy="39"/>
              </a:xfrm>
              <a:custGeom>
                <a:avLst/>
                <a:gdLst>
                  <a:gd name="T0" fmla="*/ 0 w 27"/>
                  <a:gd name="T1" fmla="*/ 44 h 57"/>
                  <a:gd name="T2" fmla="*/ 0 w 27"/>
                  <a:gd name="T3" fmla="*/ 37 h 57"/>
                  <a:gd name="T4" fmla="*/ 9 w 27"/>
                  <a:gd name="T5" fmla="*/ 37 h 57"/>
                  <a:gd name="T6" fmla="*/ 9 w 27"/>
                  <a:gd name="T7" fmla="*/ 45 h 57"/>
                  <a:gd name="T8" fmla="*/ 14 w 27"/>
                  <a:gd name="T9" fmla="*/ 50 h 57"/>
                  <a:gd name="T10" fmla="*/ 18 w 27"/>
                  <a:gd name="T11" fmla="*/ 45 h 57"/>
                  <a:gd name="T12" fmla="*/ 18 w 27"/>
                  <a:gd name="T13" fmla="*/ 42 h 57"/>
                  <a:gd name="T14" fmla="*/ 14 w 27"/>
                  <a:gd name="T15" fmla="*/ 35 h 57"/>
                  <a:gd name="T16" fmla="*/ 8 w 27"/>
                  <a:gd name="T17" fmla="*/ 29 h 57"/>
                  <a:gd name="T18" fmla="*/ 0 w 27"/>
                  <a:gd name="T19" fmla="*/ 14 h 57"/>
                  <a:gd name="T20" fmla="*/ 0 w 27"/>
                  <a:gd name="T21" fmla="*/ 12 h 57"/>
                  <a:gd name="T22" fmla="*/ 13 w 27"/>
                  <a:gd name="T23" fmla="*/ 0 h 57"/>
                  <a:gd name="T24" fmla="*/ 27 w 27"/>
                  <a:gd name="T25" fmla="*/ 12 h 57"/>
                  <a:gd name="T26" fmla="*/ 27 w 27"/>
                  <a:gd name="T27" fmla="*/ 17 h 57"/>
                  <a:gd name="T28" fmla="*/ 18 w 27"/>
                  <a:gd name="T29" fmla="*/ 17 h 57"/>
                  <a:gd name="T30" fmla="*/ 18 w 27"/>
                  <a:gd name="T31" fmla="*/ 12 h 57"/>
                  <a:gd name="T32" fmla="*/ 14 w 27"/>
                  <a:gd name="T33" fmla="*/ 7 h 57"/>
                  <a:gd name="T34" fmla="*/ 9 w 27"/>
                  <a:gd name="T35" fmla="*/ 12 h 57"/>
                  <a:gd name="T36" fmla="*/ 9 w 27"/>
                  <a:gd name="T37" fmla="*/ 13 h 57"/>
                  <a:gd name="T38" fmla="*/ 14 w 27"/>
                  <a:gd name="T39" fmla="*/ 21 h 57"/>
                  <a:gd name="T40" fmla="*/ 20 w 27"/>
                  <a:gd name="T41" fmla="*/ 27 h 57"/>
                  <a:gd name="T42" fmla="*/ 27 w 27"/>
                  <a:gd name="T43" fmla="*/ 41 h 57"/>
                  <a:gd name="T44" fmla="*/ 27 w 27"/>
                  <a:gd name="T45" fmla="*/ 44 h 57"/>
                  <a:gd name="T46" fmla="*/ 13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9" y="37"/>
                      <a:pt x="9" y="37"/>
                      <a:pt x="9" y="37"/>
                    </a:cubicBezTo>
                    <a:cubicBezTo>
                      <a:pt x="9" y="45"/>
                      <a:pt x="9" y="45"/>
                      <a:pt x="9" y="45"/>
                    </a:cubicBezTo>
                    <a:cubicBezTo>
                      <a:pt x="9" y="48"/>
                      <a:pt x="10" y="50"/>
                      <a:pt x="14" y="50"/>
                    </a:cubicBezTo>
                    <a:cubicBezTo>
                      <a:pt x="17" y="50"/>
                      <a:pt x="18" y="48"/>
                      <a:pt x="18" y="45"/>
                    </a:cubicBezTo>
                    <a:cubicBezTo>
                      <a:pt x="18" y="42"/>
                      <a:pt x="18" y="42"/>
                      <a:pt x="18" y="42"/>
                    </a:cubicBezTo>
                    <a:cubicBezTo>
                      <a:pt x="18" y="39"/>
                      <a:pt x="17" y="37"/>
                      <a:pt x="14" y="35"/>
                    </a:cubicBezTo>
                    <a:cubicBezTo>
                      <a:pt x="8" y="29"/>
                      <a:pt x="8" y="29"/>
                      <a:pt x="8" y="29"/>
                    </a:cubicBezTo>
                    <a:cubicBezTo>
                      <a:pt x="3" y="24"/>
                      <a:pt x="0" y="20"/>
                      <a:pt x="0" y="14"/>
                    </a:cubicBezTo>
                    <a:cubicBezTo>
                      <a:pt x="0" y="12"/>
                      <a:pt x="0" y="12"/>
                      <a:pt x="0" y="12"/>
                    </a:cubicBezTo>
                    <a:cubicBezTo>
                      <a:pt x="0" y="5"/>
                      <a:pt x="4" y="0"/>
                      <a:pt x="13" y="0"/>
                    </a:cubicBezTo>
                    <a:cubicBezTo>
                      <a:pt x="23" y="0"/>
                      <a:pt x="27" y="4"/>
                      <a:pt x="27" y="12"/>
                    </a:cubicBezTo>
                    <a:cubicBezTo>
                      <a:pt x="27" y="17"/>
                      <a:pt x="27" y="17"/>
                      <a:pt x="27" y="17"/>
                    </a:cubicBezTo>
                    <a:cubicBezTo>
                      <a:pt x="18" y="17"/>
                      <a:pt x="18" y="17"/>
                      <a:pt x="18" y="17"/>
                    </a:cubicBezTo>
                    <a:cubicBezTo>
                      <a:pt x="18" y="12"/>
                      <a:pt x="18" y="12"/>
                      <a:pt x="18" y="12"/>
                    </a:cubicBezTo>
                    <a:cubicBezTo>
                      <a:pt x="18" y="9"/>
                      <a:pt x="17" y="7"/>
                      <a:pt x="14" y="7"/>
                    </a:cubicBezTo>
                    <a:cubicBezTo>
                      <a:pt x="11" y="7"/>
                      <a:pt x="9" y="9"/>
                      <a:pt x="9" y="12"/>
                    </a:cubicBezTo>
                    <a:cubicBezTo>
                      <a:pt x="9" y="13"/>
                      <a:pt x="9" y="13"/>
                      <a:pt x="9" y="13"/>
                    </a:cubicBezTo>
                    <a:cubicBezTo>
                      <a:pt x="9" y="16"/>
                      <a:pt x="11" y="18"/>
                      <a:pt x="14" y="21"/>
                    </a:cubicBezTo>
                    <a:cubicBezTo>
                      <a:pt x="20" y="27"/>
                      <a:pt x="20" y="27"/>
                      <a:pt x="20" y="27"/>
                    </a:cubicBezTo>
                    <a:cubicBezTo>
                      <a:pt x="25" y="32"/>
                      <a:pt x="27" y="35"/>
                      <a:pt x="27" y="41"/>
                    </a:cubicBezTo>
                    <a:cubicBezTo>
                      <a:pt x="27" y="44"/>
                      <a:pt x="27" y="44"/>
                      <a:pt x="27" y="44"/>
                    </a:cubicBezTo>
                    <a:cubicBezTo>
                      <a:pt x="27" y="52"/>
                      <a:pt x="23" y="57"/>
                      <a:pt x="13" y="57"/>
                    </a:cubicBezTo>
                    <a:cubicBezTo>
                      <a:pt x="4"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1" name="Freeform 925"/>
              <p:cNvSpPr>
                <a:spLocks noEditPoints="1"/>
              </p:cNvSpPr>
              <p:nvPr/>
            </p:nvSpPr>
            <p:spPr bwMode="auto">
              <a:xfrm>
                <a:off x="3073" y="1482"/>
                <a:ext cx="19" cy="38"/>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20 h 56"/>
                  <a:gd name="T14" fmla="*/ 19 w 28"/>
                  <a:gd name="T15" fmla="*/ 30 h 56"/>
                  <a:gd name="T16" fmla="*/ 28 w 28"/>
                  <a:gd name="T17" fmla="*/ 56 h 56"/>
                  <a:gd name="T18" fmla="*/ 18 w 28"/>
                  <a:gd name="T19" fmla="*/ 56 h 56"/>
                  <a:gd name="T20" fmla="*/ 9 w 28"/>
                  <a:gd name="T21" fmla="*/ 30 h 56"/>
                  <a:gd name="T22" fmla="*/ 9 w 28"/>
                  <a:gd name="T23" fmla="*/ 8 h 56"/>
                  <a:gd name="T24" fmla="*/ 9 w 28"/>
                  <a:gd name="T25" fmla="*/ 25 h 56"/>
                  <a:gd name="T26" fmla="*/ 12 w 28"/>
                  <a:gd name="T27" fmla="*/ 25 h 56"/>
                  <a:gd name="T28" fmla="*/ 17 w 28"/>
                  <a:gd name="T29" fmla="*/ 20 h 56"/>
                  <a:gd name="T30" fmla="*/ 17 w 28"/>
                  <a:gd name="T31" fmla="*/ 12 h 56"/>
                  <a:gd name="T32" fmla="*/ 12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5"/>
                      <a:pt x="26" y="12"/>
                    </a:cubicBezTo>
                    <a:cubicBezTo>
                      <a:pt x="26" y="20"/>
                      <a:pt x="26" y="20"/>
                      <a:pt x="26" y="20"/>
                    </a:cubicBezTo>
                    <a:cubicBezTo>
                      <a:pt x="26" y="26"/>
                      <a:pt x="24" y="29"/>
                      <a:pt x="19" y="30"/>
                    </a:cubicBezTo>
                    <a:cubicBezTo>
                      <a:pt x="28" y="56"/>
                      <a:pt x="28" y="56"/>
                      <a:pt x="28" y="56"/>
                    </a:cubicBezTo>
                    <a:cubicBezTo>
                      <a:pt x="18" y="56"/>
                      <a:pt x="18" y="56"/>
                      <a:pt x="18" y="56"/>
                    </a:cubicBezTo>
                    <a:lnTo>
                      <a:pt x="9" y="30"/>
                    </a:lnTo>
                    <a:close/>
                    <a:moveTo>
                      <a:pt x="9" y="8"/>
                    </a:moveTo>
                    <a:cubicBezTo>
                      <a:pt x="9" y="25"/>
                      <a:pt x="9" y="25"/>
                      <a:pt x="9" y="25"/>
                    </a:cubicBezTo>
                    <a:cubicBezTo>
                      <a:pt x="12" y="25"/>
                      <a:pt x="12" y="25"/>
                      <a:pt x="12" y="25"/>
                    </a:cubicBezTo>
                    <a:cubicBezTo>
                      <a:pt x="15" y="25"/>
                      <a:pt x="17" y="23"/>
                      <a:pt x="17" y="20"/>
                    </a:cubicBezTo>
                    <a:cubicBezTo>
                      <a:pt x="17" y="12"/>
                      <a:pt x="17" y="12"/>
                      <a:pt x="17" y="12"/>
                    </a:cubicBezTo>
                    <a:cubicBezTo>
                      <a:pt x="17" y="9"/>
                      <a:pt x="15"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2" name="Freeform 926"/>
              <p:cNvSpPr>
                <a:spLocks/>
              </p:cNvSpPr>
              <p:nvPr/>
            </p:nvSpPr>
            <p:spPr bwMode="auto">
              <a:xfrm>
                <a:off x="3093" y="1482"/>
                <a:ext cx="16" cy="38"/>
              </a:xfrm>
              <a:custGeom>
                <a:avLst/>
                <a:gdLst>
                  <a:gd name="T0" fmla="*/ 0 w 16"/>
                  <a:gd name="T1" fmla="*/ 0 h 38"/>
                  <a:gd name="T2" fmla="*/ 16 w 16"/>
                  <a:gd name="T3" fmla="*/ 0 h 38"/>
                  <a:gd name="T4" fmla="*/ 16 w 16"/>
                  <a:gd name="T5" fmla="*/ 6 h 38"/>
                  <a:gd name="T6" fmla="*/ 7 w 16"/>
                  <a:gd name="T7" fmla="*/ 6 h 38"/>
                  <a:gd name="T8" fmla="*/ 7 w 16"/>
                  <a:gd name="T9" fmla="*/ 17 h 38"/>
                  <a:gd name="T10" fmla="*/ 13 w 16"/>
                  <a:gd name="T11" fmla="*/ 17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6"/>
                    </a:lnTo>
                    <a:lnTo>
                      <a:pt x="7" y="6"/>
                    </a:lnTo>
                    <a:lnTo>
                      <a:pt x="7" y="17"/>
                    </a:lnTo>
                    <a:lnTo>
                      <a:pt x="13" y="17"/>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3" name="Freeform 927"/>
              <p:cNvSpPr>
                <a:spLocks/>
              </p:cNvSpPr>
              <p:nvPr/>
            </p:nvSpPr>
            <p:spPr bwMode="auto">
              <a:xfrm>
                <a:off x="3111" y="1482"/>
                <a:ext cx="18" cy="39"/>
              </a:xfrm>
              <a:custGeom>
                <a:avLst/>
                <a:gdLst>
                  <a:gd name="T0" fmla="*/ 0 w 27"/>
                  <a:gd name="T1" fmla="*/ 45 h 58"/>
                  <a:gd name="T2" fmla="*/ 0 w 27"/>
                  <a:gd name="T3" fmla="*/ 37 h 58"/>
                  <a:gd name="T4" fmla="*/ 9 w 27"/>
                  <a:gd name="T5" fmla="*/ 37 h 58"/>
                  <a:gd name="T6" fmla="*/ 9 w 27"/>
                  <a:gd name="T7" fmla="*/ 45 h 58"/>
                  <a:gd name="T8" fmla="*/ 13 w 27"/>
                  <a:gd name="T9" fmla="*/ 50 h 58"/>
                  <a:gd name="T10" fmla="*/ 17 w 27"/>
                  <a:gd name="T11" fmla="*/ 45 h 58"/>
                  <a:gd name="T12" fmla="*/ 17 w 27"/>
                  <a:gd name="T13" fmla="*/ 43 h 58"/>
                  <a:gd name="T14" fmla="*/ 13 w 27"/>
                  <a:gd name="T15" fmla="*/ 35 h 58"/>
                  <a:gd name="T16" fmla="*/ 8 w 27"/>
                  <a:gd name="T17" fmla="*/ 29 h 58"/>
                  <a:gd name="T18" fmla="*/ 0 w 27"/>
                  <a:gd name="T19" fmla="*/ 14 h 58"/>
                  <a:gd name="T20" fmla="*/ 0 w 27"/>
                  <a:gd name="T21" fmla="*/ 12 h 58"/>
                  <a:gd name="T22" fmla="*/ 13 w 27"/>
                  <a:gd name="T23" fmla="*/ 0 h 58"/>
                  <a:gd name="T24" fmla="*/ 26 w 27"/>
                  <a:gd name="T25" fmla="*/ 13 h 58"/>
                  <a:gd name="T26" fmla="*/ 26 w 27"/>
                  <a:gd name="T27" fmla="*/ 17 h 58"/>
                  <a:gd name="T28" fmla="*/ 18 w 27"/>
                  <a:gd name="T29" fmla="*/ 17 h 58"/>
                  <a:gd name="T30" fmla="*/ 18 w 27"/>
                  <a:gd name="T31" fmla="*/ 13 h 58"/>
                  <a:gd name="T32" fmla="*/ 13 w 27"/>
                  <a:gd name="T33" fmla="*/ 8 h 58"/>
                  <a:gd name="T34" fmla="*/ 9 w 27"/>
                  <a:gd name="T35" fmla="*/ 12 h 58"/>
                  <a:gd name="T36" fmla="*/ 9 w 27"/>
                  <a:gd name="T37" fmla="*/ 14 h 58"/>
                  <a:gd name="T38" fmla="*/ 13 w 27"/>
                  <a:gd name="T39" fmla="*/ 21 h 58"/>
                  <a:gd name="T40" fmla="*/ 19 w 27"/>
                  <a:gd name="T41" fmla="*/ 27 h 58"/>
                  <a:gd name="T42" fmla="*/ 27 w 27"/>
                  <a:gd name="T43" fmla="*/ 42 h 58"/>
                  <a:gd name="T44" fmla="*/ 27 w 27"/>
                  <a:gd name="T45" fmla="*/ 44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0" y="50"/>
                      <a:pt x="13" y="50"/>
                    </a:cubicBezTo>
                    <a:cubicBezTo>
                      <a:pt x="16" y="50"/>
                      <a:pt x="17" y="48"/>
                      <a:pt x="17" y="45"/>
                    </a:cubicBezTo>
                    <a:cubicBezTo>
                      <a:pt x="17" y="43"/>
                      <a:pt x="17" y="43"/>
                      <a:pt x="17" y="43"/>
                    </a:cubicBezTo>
                    <a:cubicBezTo>
                      <a:pt x="17" y="40"/>
                      <a:pt x="16" y="38"/>
                      <a:pt x="13" y="35"/>
                    </a:cubicBezTo>
                    <a:cubicBezTo>
                      <a:pt x="8" y="29"/>
                      <a:pt x="8" y="29"/>
                      <a:pt x="8" y="29"/>
                    </a:cubicBezTo>
                    <a:cubicBezTo>
                      <a:pt x="2" y="24"/>
                      <a:pt x="0" y="21"/>
                      <a:pt x="0" y="14"/>
                    </a:cubicBezTo>
                    <a:cubicBezTo>
                      <a:pt x="0" y="12"/>
                      <a:pt x="0" y="12"/>
                      <a:pt x="0" y="12"/>
                    </a:cubicBezTo>
                    <a:cubicBezTo>
                      <a:pt x="0" y="6"/>
                      <a:pt x="4" y="0"/>
                      <a:pt x="13" y="0"/>
                    </a:cubicBezTo>
                    <a:cubicBezTo>
                      <a:pt x="22" y="0"/>
                      <a:pt x="26" y="5"/>
                      <a:pt x="26" y="13"/>
                    </a:cubicBezTo>
                    <a:cubicBezTo>
                      <a:pt x="26" y="17"/>
                      <a:pt x="26" y="17"/>
                      <a:pt x="26" y="17"/>
                    </a:cubicBezTo>
                    <a:cubicBezTo>
                      <a:pt x="18" y="17"/>
                      <a:pt x="18" y="17"/>
                      <a:pt x="18" y="17"/>
                    </a:cubicBezTo>
                    <a:cubicBezTo>
                      <a:pt x="18" y="13"/>
                      <a:pt x="18" y="13"/>
                      <a:pt x="18" y="13"/>
                    </a:cubicBezTo>
                    <a:cubicBezTo>
                      <a:pt x="18" y="9"/>
                      <a:pt x="16" y="8"/>
                      <a:pt x="13" y="8"/>
                    </a:cubicBezTo>
                    <a:cubicBezTo>
                      <a:pt x="10" y="8"/>
                      <a:pt x="9" y="9"/>
                      <a:pt x="9" y="12"/>
                    </a:cubicBezTo>
                    <a:cubicBezTo>
                      <a:pt x="9" y="14"/>
                      <a:pt x="9" y="14"/>
                      <a:pt x="9" y="14"/>
                    </a:cubicBezTo>
                    <a:cubicBezTo>
                      <a:pt x="9" y="17"/>
                      <a:pt x="10" y="19"/>
                      <a:pt x="13" y="21"/>
                    </a:cubicBezTo>
                    <a:cubicBezTo>
                      <a:pt x="19" y="27"/>
                      <a:pt x="19" y="27"/>
                      <a:pt x="19" y="27"/>
                    </a:cubicBezTo>
                    <a:cubicBezTo>
                      <a:pt x="24" y="32"/>
                      <a:pt x="27" y="35"/>
                      <a:pt x="27" y="42"/>
                    </a:cubicBezTo>
                    <a:cubicBezTo>
                      <a:pt x="27" y="44"/>
                      <a:pt x="27" y="44"/>
                      <a:pt x="27" y="44"/>
                    </a:cubicBezTo>
                    <a:cubicBezTo>
                      <a:pt x="27" y="52"/>
                      <a:pt x="23" y="58"/>
                      <a:pt x="13" y="58"/>
                    </a:cubicBezTo>
                    <a:cubicBezTo>
                      <a:pt x="3"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4" name="Freeform 928"/>
              <p:cNvSpPr>
                <a:spLocks noEditPoints="1"/>
              </p:cNvSpPr>
              <p:nvPr/>
            </p:nvSpPr>
            <p:spPr bwMode="auto">
              <a:xfrm>
                <a:off x="3132" y="1482"/>
                <a:ext cx="18" cy="38"/>
              </a:xfrm>
              <a:custGeom>
                <a:avLst/>
                <a:gdLst>
                  <a:gd name="T0" fmla="*/ 0 w 27"/>
                  <a:gd name="T1" fmla="*/ 0 h 56"/>
                  <a:gd name="T2" fmla="*/ 14 w 27"/>
                  <a:gd name="T3" fmla="*/ 0 h 56"/>
                  <a:gd name="T4" fmla="*/ 27 w 27"/>
                  <a:gd name="T5" fmla="*/ 12 h 56"/>
                  <a:gd name="T6" fmla="*/ 27 w 27"/>
                  <a:gd name="T7" fmla="*/ 24 h 56"/>
                  <a:gd name="T8" fmla="*/ 14 w 27"/>
                  <a:gd name="T9" fmla="*/ 37 h 56"/>
                  <a:gd name="T10" fmla="*/ 9 w 27"/>
                  <a:gd name="T11" fmla="*/ 37 h 56"/>
                  <a:gd name="T12" fmla="*/ 9 w 27"/>
                  <a:gd name="T13" fmla="*/ 56 h 56"/>
                  <a:gd name="T14" fmla="*/ 0 w 27"/>
                  <a:gd name="T15" fmla="*/ 56 h 56"/>
                  <a:gd name="T16" fmla="*/ 0 w 27"/>
                  <a:gd name="T17" fmla="*/ 0 h 56"/>
                  <a:gd name="T18" fmla="*/ 9 w 27"/>
                  <a:gd name="T19" fmla="*/ 8 h 56"/>
                  <a:gd name="T20" fmla="*/ 9 w 27"/>
                  <a:gd name="T21" fmla="*/ 30 h 56"/>
                  <a:gd name="T22" fmla="*/ 13 w 27"/>
                  <a:gd name="T23" fmla="*/ 30 h 56"/>
                  <a:gd name="T24" fmla="*/ 17 w 27"/>
                  <a:gd name="T25" fmla="*/ 25 h 56"/>
                  <a:gd name="T26" fmla="*/ 17 w 27"/>
                  <a:gd name="T27" fmla="*/ 12 h 56"/>
                  <a:gd name="T28" fmla="*/ 13 w 27"/>
                  <a:gd name="T29" fmla="*/ 8 h 56"/>
                  <a:gd name="T30" fmla="*/ 9 w 27"/>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6">
                    <a:moveTo>
                      <a:pt x="0" y="0"/>
                    </a:moveTo>
                    <a:cubicBezTo>
                      <a:pt x="14" y="0"/>
                      <a:pt x="14" y="0"/>
                      <a:pt x="14" y="0"/>
                    </a:cubicBezTo>
                    <a:cubicBezTo>
                      <a:pt x="23" y="0"/>
                      <a:pt x="27" y="5"/>
                      <a:pt x="27" y="12"/>
                    </a:cubicBezTo>
                    <a:cubicBezTo>
                      <a:pt x="27" y="24"/>
                      <a:pt x="27" y="24"/>
                      <a:pt x="27" y="24"/>
                    </a:cubicBezTo>
                    <a:cubicBezTo>
                      <a:pt x="27" y="32"/>
                      <a:pt x="23" y="37"/>
                      <a:pt x="14" y="37"/>
                    </a:cubicBezTo>
                    <a:cubicBezTo>
                      <a:pt x="9" y="37"/>
                      <a:pt x="9" y="37"/>
                      <a:pt x="9" y="37"/>
                    </a:cubicBezTo>
                    <a:cubicBezTo>
                      <a:pt x="9" y="56"/>
                      <a:pt x="9" y="56"/>
                      <a:pt x="9" y="56"/>
                    </a:cubicBezTo>
                    <a:cubicBezTo>
                      <a:pt x="0" y="56"/>
                      <a:pt x="0" y="56"/>
                      <a:pt x="0" y="56"/>
                    </a:cubicBezTo>
                    <a:lnTo>
                      <a:pt x="0" y="0"/>
                    </a:lnTo>
                    <a:close/>
                    <a:moveTo>
                      <a:pt x="9" y="8"/>
                    </a:moveTo>
                    <a:cubicBezTo>
                      <a:pt x="9" y="30"/>
                      <a:pt x="9" y="30"/>
                      <a:pt x="9" y="30"/>
                    </a:cubicBezTo>
                    <a:cubicBezTo>
                      <a:pt x="13" y="30"/>
                      <a:pt x="13" y="30"/>
                      <a:pt x="13" y="30"/>
                    </a:cubicBezTo>
                    <a:cubicBezTo>
                      <a:pt x="16" y="30"/>
                      <a:pt x="17" y="28"/>
                      <a:pt x="17" y="25"/>
                    </a:cubicBezTo>
                    <a:cubicBezTo>
                      <a:pt x="17" y="12"/>
                      <a:pt x="17" y="12"/>
                      <a:pt x="17" y="12"/>
                    </a:cubicBezTo>
                    <a:cubicBezTo>
                      <a:pt x="17" y="9"/>
                      <a:pt x="16" y="8"/>
                      <a:pt x="13"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5" name="Freeform 929"/>
              <p:cNvSpPr>
                <a:spLocks noEditPoints="1"/>
              </p:cNvSpPr>
              <p:nvPr/>
            </p:nvSpPr>
            <p:spPr bwMode="auto">
              <a:xfrm>
                <a:off x="3152" y="1482"/>
                <a:ext cx="19" cy="39"/>
              </a:xfrm>
              <a:custGeom>
                <a:avLst/>
                <a:gdLst>
                  <a:gd name="T0" fmla="*/ 0 w 29"/>
                  <a:gd name="T1" fmla="*/ 42 h 58"/>
                  <a:gd name="T2" fmla="*/ 0 w 29"/>
                  <a:gd name="T3" fmla="*/ 15 h 58"/>
                  <a:gd name="T4" fmla="*/ 15 w 29"/>
                  <a:gd name="T5" fmla="*/ 0 h 58"/>
                  <a:gd name="T6" fmla="*/ 29 w 29"/>
                  <a:gd name="T7" fmla="*/ 15 h 58"/>
                  <a:gd name="T8" fmla="*/ 29 w 29"/>
                  <a:gd name="T9" fmla="*/ 42 h 58"/>
                  <a:gd name="T10" fmla="*/ 15 w 29"/>
                  <a:gd name="T11" fmla="*/ 58 h 58"/>
                  <a:gd name="T12" fmla="*/ 0 w 29"/>
                  <a:gd name="T13" fmla="*/ 42 h 58"/>
                  <a:gd name="T14" fmla="*/ 19 w 29"/>
                  <a:gd name="T15" fmla="*/ 44 h 58"/>
                  <a:gd name="T16" fmla="*/ 19 w 29"/>
                  <a:gd name="T17" fmla="*/ 14 h 58"/>
                  <a:gd name="T18" fmla="*/ 15 w 29"/>
                  <a:gd name="T19" fmla="*/ 8 h 58"/>
                  <a:gd name="T20" fmla="*/ 10 w 29"/>
                  <a:gd name="T21" fmla="*/ 14 h 58"/>
                  <a:gd name="T22" fmla="*/ 10 w 29"/>
                  <a:gd name="T23" fmla="*/ 44 h 58"/>
                  <a:gd name="T24" fmla="*/ 15 w 29"/>
                  <a:gd name="T25" fmla="*/ 50 h 58"/>
                  <a:gd name="T26" fmla="*/ 19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7"/>
                      <a:pt x="5" y="0"/>
                      <a:pt x="15" y="0"/>
                    </a:cubicBezTo>
                    <a:cubicBezTo>
                      <a:pt x="25" y="0"/>
                      <a:pt x="29" y="7"/>
                      <a:pt x="29" y="15"/>
                    </a:cubicBezTo>
                    <a:cubicBezTo>
                      <a:pt x="29" y="42"/>
                      <a:pt x="29" y="42"/>
                      <a:pt x="29" y="42"/>
                    </a:cubicBezTo>
                    <a:cubicBezTo>
                      <a:pt x="29" y="51"/>
                      <a:pt x="25" y="58"/>
                      <a:pt x="15" y="58"/>
                    </a:cubicBezTo>
                    <a:cubicBezTo>
                      <a:pt x="5" y="58"/>
                      <a:pt x="0" y="51"/>
                      <a:pt x="0" y="42"/>
                    </a:cubicBezTo>
                    <a:moveTo>
                      <a:pt x="19" y="44"/>
                    </a:moveTo>
                    <a:cubicBezTo>
                      <a:pt x="19" y="14"/>
                      <a:pt x="19" y="14"/>
                      <a:pt x="19" y="14"/>
                    </a:cubicBezTo>
                    <a:cubicBezTo>
                      <a:pt x="19" y="10"/>
                      <a:pt x="18" y="8"/>
                      <a:pt x="15" y="8"/>
                    </a:cubicBezTo>
                    <a:cubicBezTo>
                      <a:pt x="11" y="8"/>
                      <a:pt x="10" y="10"/>
                      <a:pt x="10" y="14"/>
                    </a:cubicBezTo>
                    <a:cubicBezTo>
                      <a:pt x="10" y="44"/>
                      <a:pt x="10" y="44"/>
                      <a:pt x="10" y="44"/>
                    </a:cubicBezTo>
                    <a:cubicBezTo>
                      <a:pt x="10" y="47"/>
                      <a:pt x="11" y="50"/>
                      <a:pt x="15"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6" name="Freeform 930"/>
              <p:cNvSpPr>
                <a:spLocks/>
              </p:cNvSpPr>
              <p:nvPr/>
            </p:nvSpPr>
            <p:spPr bwMode="auto">
              <a:xfrm>
                <a:off x="3174" y="1482"/>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4 w 18"/>
                  <a:gd name="T11" fmla="*/ 22 h 38"/>
                  <a:gd name="T12" fmla="*/ 14 w 18"/>
                  <a:gd name="T13" fmla="*/ 0 h 38"/>
                  <a:gd name="T14" fmla="*/ 18 w 18"/>
                  <a:gd name="T15" fmla="*/ 0 h 38"/>
                  <a:gd name="T16" fmla="*/ 18 w 18"/>
                  <a:gd name="T17" fmla="*/ 38 h 38"/>
                  <a:gd name="T18" fmla="*/ 13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4" y="22"/>
                    </a:lnTo>
                    <a:lnTo>
                      <a:pt x="14" y="0"/>
                    </a:lnTo>
                    <a:lnTo>
                      <a:pt x="18" y="0"/>
                    </a:lnTo>
                    <a:lnTo>
                      <a:pt x="18"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7" name="Freeform 931"/>
              <p:cNvSpPr>
                <a:spLocks/>
              </p:cNvSpPr>
              <p:nvPr/>
            </p:nvSpPr>
            <p:spPr bwMode="auto">
              <a:xfrm>
                <a:off x="3195" y="1482"/>
                <a:ext cx="18" cy="39"/>
              </a:xfrm>
              <a:custGeom>
                <a:avLst/>
                <a:gdLst>
                  <a:gd name="T0" fmla="*/ 0 w 27"/>
                  <a:gd name="T1" fmla="*/ 45 h 58"/>
                  <a:gd name="T2" fmla="*/ 0 w 27"/>
                  <a:gd name="T3" fmla="*/ 37 h 58"/>
                  <a:gd name="T4" fmla="*/ 9 w 27"/>
                  <a:gd name="T5" fmla="*/ 37 h 58"/>
                  <a:gd name="T6" fmla="*/ 9 w 27"/>
                  <a:gd name="T7" fmla="*/ 45 h 58"/>
                  <a:gd name="T8" fmla="*/ 13 w 27"/>
                  <a:gd name="T9" fmla="*/ 50 h 58"/>
                  <a:gd name="T10" fmla="*/ 18 w 27"/>
                  <a:gd name="T11" fmla="*/ 45 h 58"/>
                  <a:gd name="T12" fmla="*/ 18 w 27"/>
                  <a:gd name="T13" fmla="*/ 43 h 58"/>
                  <a:gd name="T14" fmla="*/ 14 w 27"/>
                  <a:gd name="T15" fmla="*/ 35 h 58"/>
                  <a:gd name="T16" fmla="*/ 8 w 27"/>
                  <a:gd name="T17" fmla="*/ 29 h 58"/>
                  <a:gd name="T18" fmla="*/ 0 w 27"/>
                  <a:gd name="T19" fmla="*/ 14 h 58"/>
                  <a:gd name="T20" fmla="*/ 0 w 27"/>
                  <a:gd name="T21" fmla="*/ 12 h 58"/>
                  <a:gd name="T22" fmla="*/ 13 w 27"/>
                  <a:gd name="T23" fmla="*/ 0 h 58"/>
                  <a:gd name="T24" fmla="*/ 27 w 27"/>
                  <a:gd name="T25" fmla="*/ 13 h 58"/>
                  <a:gd name="T26" fmla="*/ 27 w 27"/>
                  <a:gd name="T27" fmla="*/ 17 h 58"/>
                  <a:gd name="T28" fmla="*/ 18 w 27"/>
                  <a:gd name="T29" fmla="*/ 17 h 58"/>
                  <a:gd name="T30" fmla="*/ 18 w 27"/>
                  <a:gd name="T31" fmla="*/ 13 h 58"/>
                  <a:gd name="T32" fmla="*/ 13 w 27"/>
                  <a:gd name="T33" fmla="*/ 8 h 58"/>
                  <a:gd name="T34" fmla="*/ 9 w 27"/>
                  <a:gd name="T35" fmla="*/ 12 h 58"/>
                  <a:gd name="T36" fmla="*/ 9 w 27"/>
                  <a:gd name="T37" fmla="*/ 14 h 58"/>
                  <a:gd name="T38" fmla="*/ 13 w 27"/>
                  <a:gd name="T39" fmla="*/ 21 h 58"/>
                  <a:gd name="T40" fmla="*/ 20 w 27"/>
                  <a:gd name="T41" fmla="*/ 27 h 58"/>
                  <a:gd name="T42" fmla="*/ 27 w 27"/>
                  <a:gd name="T43" fmla="*/ 42 h 58"/>
                  <a:gd name="T44" fmla="*/ 27 w 27"/>
                  <a:gd name="T45" fmla="*/ 44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0" y="50"/>
                      <a:pt x="13" y="50"/>
                    </a:cubicBezTo>
                    <a:cubicBezTo>
                      <a:pt x="16" y="50"/>
                      <a:pt x="18" y="48"/>
                      <a:pt x="18" y="45"/>
                    </a:cubicBezTo>
                    <a:cubicBezTo>
                      <a:pt x="18" y="43"/>
                      <a:pt x="18" y="43"/>
                      <a:pt x="18" y="43"/>
                    </a:cubicBezTo>
                    <a:cubicBezTo>
                      <a:pt x="18" y="40"/>
                      <a:pt x="16" y="38"/>
                      <a:pt x="14" y="35"/>
                    </a:cubicBezTo>
                    <a:cubicBezTo>
                      <a:pt x="8" y="29"/>
                      <a:pt x="8" y="29"/>
                      <a:pt x="8" y="29"/>
                    </a:cubicBezTo>
                    <a:cubicBezTo>
                      <a:pt x="3" y="24"/>
                      <a:pt x="0" y="21"/>
                      <a:pt x="0" y="14"/>
                    </a:cubicBezTo>
                    <a:cubicBezTo>
                      <a:pt x="0" y="12"/>
                      <a:pt x="0" y="12"/>
                      <a:pt x="0" y="12"/>
                    </a:cubicBezTo>
                    <a:cubicBezTo>
                      <a:pt x="0" y="6"/>
                      <a:pt x="4" y="0"/>
                      <a:pt x="13" y="0"/>
                    </a:cubicBezTo>
                    <a:cubicBezTo>
                      <a:pt x="23" y="0"/>
                      <a:pt x="27" y="5"/>
                      <a:pt x="27" y="13"/>
                    </a:cubicBezTo>
                    <a:cubicBezTo>
                      <a:pt x="27" y="17"/>
                      <a:pt x="27" y="17"/>
                      <a:pt x="27" y="17"/>
                    </a:cubicBezTo>
                    <a:cubicBezTo>
                      <a:pt x="18" y="17"/>
                      <a:pt x="18" y="17"/>
                      <a:pt x="18" y="17"/>
                    </a:cubicBezTo>
                    <a:cubicBezTo>
                      <a:pt x="18" y="13"/>
                      <a:pt x="18" y="13"/>
                      <a:pt x="18" y="13"/>
                    </a:cubicBezTo>
                    <a:cubicBezTo>
                      <a:pt x="18" y="9"/>
                      <a:pt x="16" y="8"/>
                      <a:pt x="13" y="8"/>
                    </a:cubicBezTo>
                    <a:cubicBezTo>
                      <a:pt x="11" y="8"/>
                      <a:pt x="9" y="9"/>
                      <a:pt x="9" y="12"/>
                    </a:cubicBezTo>
                    <a:cubicBezTo>
                      <a:pt x="9" y="14"/>
                      <a:pt x="9" y="14"/>
                      <a:pt x="9" y="14"/>
                    </a:cubicBezTo>
                    <a:cubicBezTo>
                      <a:pt x="9" y="17"/>
                      <a:pt x="11" y="19"/>
                      <a:pt x="13" y="21"/>
                    </a:cubicBezTo>
                    <a:cubicBezTo>
                      <a:pt x="20" y="27"/>
                      <a:pt x="20" y="27"/>
                      <a:pt x="20" y="27"/>
                    </a:cubicBezTo>
                    <a:cubicBezTo>
                      <a:pt x="25" y="32"/>
                      <a:pt x="27" y="35"/>
                      <a:pt x="27" y="42"/>
                    </a:cubicBezTo>
                    <a:cubicBezTo>
                      <a:pt x="27" y="44"/>
                      <a:pt x="27" y="44"/>
                      <a:pt x="27" y="44"/>
                    </a:cubicBezTo>
                    <a:cubicBezTo>
                      <a:pt x="27" y="52"/>
                      <a:pt x="23" y="58"/>
                      <a:pt x="13" y="58"/>
                    </a:cubicBezTo>
                    <a:cubicBezTo>
                      <a:pt x="4"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8" name="Rectangle 932"/>
              <p:cNvSpPr>
                <a:spLocks noChangeArrowheads="1"/>
              </p:cNvSpPr>
              <p:nvPr/>
            </p:nvSpPr>
            <p:spPr bwMode="auto">
              <a:xfrm>
                <a:off x="3216" y="1482"/>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9" name="Freeform 933"/>
              <p:cNvSpPr>
                <a:spLocks noEditPoints="1"/>
              </p:cNvSpPr>
              <p:nvPr/>
            </p:nvSpPr>
            <p:spPr bwMode="auto">
              <a:xfrm>
                <a:off x="3225" y="1482"/>
                <a:ext cx="19" cy="38"/>
              </a:xfrm>
              <a:custGeom>
                <a:avLst/>
                <a:gdLst>
                  <a:gd name="T0" fmla="*/ 0 w 27"/>
                  <a:gd name="T1" fmla="*/ 0 h 56"/>
                  <a:gd name="T2" fmla="*/ 13 w 27"/>
                  <a:gd name="T3" fmla="*/ 0 h 56"/>
                  <a:gd name="T4" fmla="*/ 26 w 27"/>
                  <a:gd name="T5" fmla="*/ 12 h 56"/>
                  <a:gd name="T6" fmla="*/ 26 w 27"/>
                  <a:gd name="T7" fmla="*/ 18 h 56"/>
                  <a:gd name="T8" fmla="*/ 20 w 27"/>
                  <a:gd name="T9" fmla="*/ 27 h 56"/>
                  <a:gd name="T10" fmla="*/ 27 w 27"/>
                  <a:gd name="T11" fmla="*/ 36 h 56"/>
                  <a:gd name="T12" fmla="*/ 27 w 27"/>
                  <a:gd name="T13" fmla="*/ 44 h 56"/>
                  <a:gd name="T14" fmla="*/ 14 w 27"/>
                  <a:gd name="T15" fmla="*/ 56 h 56"/>
                  <a:gd name="T16" fmla="*/ 0 w 27"/>
                  <a:gd name="T17" fmla="*/ 56 h 56"/>
                  <a:gd name="T18" fmla="*/ 0 w 27"/>
                  <a:gd name="T19" fmla="*/ 0 h 56"/>
                  <a:gd name="T20" fmla="*/ 9 w 27"/>
                  <a:gd name="T21" fmla="*/ 23 h 56"/>
                  <a:gd name="T22" fmla="*/ 12 w 27"/>
                  <a:gd name="T23" fmla="*/ 23 h 56"/>
                  <a:gd name="T24" fmla="*/ 17 w 27"/>
                  <a:gd name="T25" fmla="*/ 19 h 56"/>
                  <a:gd name="T26" fmla="*/ 17 w 27"/>
                  <a:gd name="T27" fmla="*/ 12 h 56"/>
                  <a:gd name="T28" fmla="*/ 12 w 27"/>
                  <a:gd name="T29" fmla="*/ 8 h 56"/>
                  <a:gd name="T30" fmla="*/ 9 w 27"/>
                  <a:gd name="T31" fmla="*/ 8 h 56"/>
                  <a:gd name="T32" fmla="*/ 9 w 27"/>
                  <a:gd name="T33" fmla="*/ 23 h 56"/>
                  <a:gd name="T34" fmla="*/ 9 w 27"/>
                  <a:gd name="T35" fmla="*/ 31 h 56"/>
                  <a:gd name="T36" fmla="*/ 9 w 27"/>
                  <a:gd name="T37" fmla="*/ 48 h 56"/>
                  <a:gd name="T38" fmla="*/ 13 w 27"/>
                  <a:gd name="T39" fmla="*/ 48 h 56"/>
                  <a:gd name="T40" fmla="*/ 18 w 27"/>
                  <a:gd name="T41" fmla="*/ 44 h 56"/>
                  <a:gd name="T42" fmla="*/ 18 w 27"/>
                  <a:gd name="T43" fmla="*/ 35 h 56"/>
                  <a:gd name="T44" fmla="*/ 13 w 27"/>
                  <a:gd name="T45" fmla="*/ 31 h 56"/>
                  <a:gd name="T46" fmla="*/ 9 w 27"/>
                  <a:gd name="T4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56">
                    <a:moveTo>
                      <a:pt x="0" y="0"/>
                    </a:moveTo>
                    <a:cubicBezTo>
                      <a:pt x="13" y="0"/>
                      <a:pt x="13" y="0"/>
                      <a:pt x="13" y="0"/>
                    </a:cubicBezTo>
                    <a:cubicBezTo>
                      <a:pt x="23" y="0"/>
                      <a:pt x="26" y="4"/>
                      <a:pt x="26" y="12"/>
                    </a:cubicBezTo>
                    <a:cubicBezTo>
                      <a:pt x="26" y="18"/>
                      <a:pt x="26" y="18"/>
                      <a:pt x="26" y="18"/>
                    </a:cubicBezTo>
                    <a:cubicBezTo>
                      <a:pt x="26" y="23"/>
                      <a:pt x="24" y="26"/>
                      <a:pt x="20" y="27"/>
                    </a:cubicBezTo>
                    <a:cubicBezTo>
                      <a:pt x="25" y="28"/>
                      <a:pt x="27" y="31"/>
                      <a:pt x="27" y="36"/>
                    </a:cubicBezTo>
                    <a:cubicBezTo>
                      <a:pt x="27" y="44"/>
                      <a:pt x="27" y="44"/>
                      <a:pt x="27" y="44"/>
                    </a:cubicBezTo>
                    <a:cubicBezTo>
                      <a:pt x="27" y="52"/>
                      <a:pt x="24" y="56"/>
                      <a:pt x="14" y="56"/>
                    </a:cubicBezTo>
                    <a:cubicBezTo>
                      <a:pt x="0" y="56"/>
                      <a:pt x="0" y="56"/>
                      <a:pt x="0" y="56"/>
                    </a:cubicBezTo>
                    <a:lnTo>
                      <a:pt x="0" y="0"/>
                    </a:lnTo>
                    <a:close/>
                    <a:moveTo>
                      <a:pt x="9" y="23"/>
                    </a:moveTo>
                    <a:cubicBezTo>
                      <a:pt x="12" y="23"/>
                      <a:pt x="12" y="23"/>
                      <a:pt x="12" y="23"/>
                    </a:cubicBezTo>
                    <a:cubicBezTo>
                      <a:pt x="15" y="23"/>
                      <a:pt x="17" y="22"/>
                      <a:pt x="17" y="19"/>
                    </a:cubicBezTo>
                    <a:cubicBezTo>
                      <a:pt x="17" y="12"/>
                      <a:pt x="17" y="12"/>
                      <a:pt x="17" y="12"/>
                    </a:cubicBezTo>
                    <a:cubicBezTo>
                      <a:pt x="17" y="9"/>
                      <a:pt x="15" y="8"/>
                      <a:pt x="12" y="8"/>
                    </a:cubicBezTo>
                    <a:cubicBezTo>
                      <a:pt x="9" y="8"/>
                      <a:pt x="9" y="8"/>
                      <a:pt x="9" y="8"/>
                    </a:cubicBezTo>
                    <a:lnTo>
                      <a:pt x="9" y="23"/>
                    </a:lnTo>
                    <a:close/>
                    <a:moveTo>
                      <a:pt x="9" y="31"/>
                    </a:moveTo>
                    <a:cubicBezTo>
                      <a:pt x="9" y="48"/>
                      <a:pt x="9" y="48"/>
                      <a:pt x="9" y="48"/>
                    </a:cubicBezTo>
                    <a:cubicBezTo>
                      <a:pt x="13" y="48"/>
                      <a:pt x="13" y="48"/>
                      <a:pt x="13" y="48"/>
                    </a:cubicBezTo>
                    <a:cubicBezTo>
                      <a:pt x="16" y="48"/>
                      <a:pt x="18" y="47"/>
                      <a:pt x="18" y="44"/>
                    </a:cubicBezTo>
                    <a:cubicBezTo>
                      <a:pt x="18" y="35"/>
                      <a:pt x="18" y="35"/>
                      <a:pt x="18" y="35"/>
                    </a:cubicBezTo>
                    <a:cubicBezTo>
                      <a:pt x="18" y="32"/>
                      <a:pt x="16" y="31"/>
                      <a:pt x="13" y="31"/>
                    </a:cubicBezTo>
                    <a:lnTo>
                      <a:pt x="9"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0" name="Freeform 934"/>
              <p:cNvSpPr>
                <a:spLocks/>
              </p:cNvSpPr>
              <p:nvPr/>
            </p:nvSpPr>
            <p:spPr bwMode="auto">
              <a:xfrm>
                <a:off x="3246" y="1482"/>
                <a:ext cx="14" cy="38"/>
              </a:xfrm>
              <a:custGeom>
                <a:avLst/>
                <a:gdLst>
                  <a:gd name="T0" fmla="*/ 0 w 14"/>
                  <a:gd name="T1" fmla="*/ 0 h 38"/>
                  <a:gd name="T2" fmla="*/ 6 w 14"/>
                  <a:gd name="T3" fmla="*/ 0 h 38"/>
                  <a:gd name="T4" fmla="*/ 6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1" name="Freeform 935"/>
              <p:cNvSpPr>
                <a:spLocks/>
              </p:cNvSpPr>
              <p:nvPr/>
            </p:nvSpPr>
            <p:spPr bwMode="auto">
              <a:xfrm>
                <a:off x="3263" y="1482"/>
                <a:ext cx="14" cy="38"/>
              </a:xfrm>
              <a:custGeom>
                <a:avLst/>
                <a:gdLst>
                  <a:gd name="T0" fmla="*/ 0 w 14"/>
                  <a:gd name="T1" fmla="*/ 0 h 38"/>
                  <a:gd name="T2" fmla="*/ 14 w 14"/>
                  <a:gd name="T3" fmla="*/ 0 h 38"/>
                  <a:gd name="T4" fmla="*/ 14 w 14"/>
                  <a:gd name="T5" fmla="*/ 6 h 38"/>
                  <a:gd name="T6" fmla="*/ 6 w 14"/>
                  <a:gd name="T7" fmla="*/ 6 h 38"/>
                  <a:gd name="T8" fmla="*/ 6 w 14"/>
                  <a:gd name="T9" fmla="*/ 17 h 38"/>
                  <a:gd name="T10" fmla="*/ 12 w 14"/>
                  <a:gd name="T11" fmla="*/ 17 h 38"/>
                  <a:gd name="T12" fmla="*/ 12 w 14"/>
                  <a:gd name="T13" fmla="*/ 21 h 38"/>
                  <a:gd name="T14" fmla="*/ 6 w 14"/>
                  <a:gd name="T15" fmla="*/ 21 h 38"/>
                  <a:gd name="T16" fmla="*/ 6 w 14"/>
                  <a:gd name="T17" fmla="*/ 33 h 38"/>
                  <a:gd name="T18" fmla="*/ 14 w 14"/>
                  <a:gd name="T19" fmla="*/ 33 h 38"/>
                  <a:gd name="T20" fmla="*/ 14 w 14"/>
                  <a:gd name="T21" fmla="*/ 38 h 38"/>
                  <a:gd name="T22" fmla="*/ 0 w 14"/>
                  <a:gd name="T23" fmla="*/ 38 h 38"/>
                  <a:gd name="T24" fmla="*/ 0 w 14"/>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8">
                    <a:moveTo>
                      <a:pt x="0" y="0"/>
                    </a:moveTo>
                    <a:lnTo>
                      <a:pt x="14" y="0"/>
                    </a:lnTo>
                    <a:lnTo>
                      <a:pt x="14" y="6"/>
                    </a:lnTo>
                    <a:lnTo>
                      <a:pt x="6" y="6"/>
                    </a:lnTo>
                    <a:lnTo>
                      <a:pt x="6" y="17"/>
                    </a:lnTo>
                    <a:lnTo>
                      <a:pt x="12" y="17"/>
                    </a:lnTo>
                    <a:lnTo>
                      <a:pt x="12" y="21"/>
                    </a:lnTo>
                    <a:lnTo>
                      <a:pt x="6" y="21"/>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2" name="Freeform 936"/>
              <p:cNvSpPr>
                <a:spLocks/>
              </p:cNvSpPr>
              <p:nvPr/>
            </p:nvSpPr>
            <p:spPr bwMode="auto">
              <a:xfrm>
                <a:off x="3073" y="1535"/>
                <a:ext cx="18" cy="39"/>
              </a:xfrm>
              <a:custGeom>
                <a:avLst/>
                <a:gdLst>
                  <a:gd name="T0" fmla="*/ 0 w 27"/>
                  <a:gd name="T1" fmla="*/ 42 h 57"/>
                  <a:gd name="T2" fmla="*/ 0 w 27"/>
                  <a:gd name="T3" fmla="*/ 15 h 57"/>
                  <a:gd name="T4" fmla="*/ 14 w 27"/>
                  <a:gd name="T5" fmla="*/ 0 h 57"/>
                  <a:gd name="T6" fmla="*/ 27 w 27"/>
                  <a:gd name="T7" fmla="*/ 14 h 57"/>
                  <a:gd name="T8" fmla="*/ 27 w 27"/>
                  <a:gd name="T9" fmla="*/ 20 h 57"/>
                  <a:gd name="T10" fmla="*/ 18 w 27"/>
                  <a:gd name="T11" fmla="*/ 20 h 57"/>
                  <a:gd name="T12" fmla="*/ 18 w 27"/>
                  <a:gd name="T13" fmla="*/ 13 h 57"/>
                  <a:gd name="T14" fmla="*/ 14 w 27"/>
                  <a:gd name="T15" fmla="*/ 8 h 57"/>
                  <a:gd name="T16" fmla="*/ 9 w 27"/>
                  <a:gd name="T17" fmla="*/ 13 h 57"/>
                  <a:gd name="T18" fmla="*/ 9 w 27"/>
                  <a:gd name="T19" fmla="*/ 44 h 57"/>
                  <a:gd name="T20" fmla="*/ 14 w 27"/>
                  <a:gd name="T21" fmla="*/ 49 h 57"/>
                  <a:gd name="T22" fmla="*/ 18 w 27"/>
                  <a:gd name="T23" fmla="*/ 44 h 57"/>
                  <a:gd name="T24" fmla="*/ 18 w 27"/>
                  <a:gd name="T25" fmla="*/ 34 h 57"/>
                  <a:gd name="T26" fmla="*/ 27 w 27"/>
                  <a:gd name="T27" fmla="*/ 34 h 57"/>
                  <a:gd name="T28" fmla="*/ 27 w 27"/>
                  <a:gd name="T29" fmla="*/ 43 h 57"/>
                  <a:gd name="T30" fmla="*/ 14 w 27"/>
                  <a:gd name="T31" fmla="*/ 57 h 57"/>
                  <a:gd name="T32" fmla="*/ 0 w 27"/>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7">
                    <a:moveTo>
                      <a:pt x="0" y="42"/>
                    </a:moveTo>
                    <a:cubicBezTo>
                      <a:pt x="0" y="15"/>
                      <a:pt x="0" y="15"/>
                      <a:pt x="0" y="15"/>
                    </a:cubicBezTo>
                    <a:cubicBezTo>
                      <a:pt x="0" y="6"/>
                      <a:pt x="4" y="0"/>
                      <a:pt x="14" y="0"/>
                    </a:cubicBezTo>
                    <a:cubicBezTo>
                      <a:pt x="24" y="0"/>
                      <a:pt x="27" y="6"/>
                      <a:pt x="27" y="14"/>
                    </a:cubicBezTo>
                    <a:cubicBezTo>
                      <a:pt x="27" y="20"/>
                      <a:pt x="27" y="20"/>
                      <a:pt x="27" y="20"/>
                    </a:cubicBezTo>
                    <a:cubicBezTo>
                      <a:pt x="18" y="20"/>
                      <a:pt x="18" y="20"/>
                      <a:pt x="18" y="20"/>
                    </a:cubicBezTo>
                    <a:cubicBezTo>
                      <a:pt x="18" y="13"/>
                      <a:pt x="18" y="13"/>
                      <a:pt x="18" y="13"/>
                    </a:cubicBezTo>
                    <a:cubicBezTo>
                      <a:pt x="18" y="10"/>
                      <a:pt x="17" y="8"/>
                      <a:pt x="14" y="8"/>
                    </a:cubicBezTo>
                    <a:cubicBezTo>
                      <a:pt x="10" y="8"/>
                      <a:pt x="9" y="10"/>
                      <a:pt x="9" y="13"/>
                    </a:cubicBezTo>
                    <a:cubicBezTo>
                      <a:pt x="9" y="44"/>
                      <a:pt x="9" y="44"/>
                      <a:pt x="9" y="44"/>
                    </a:cubicBezTo>
                    <a:cubicBezTo>
                      <a:pt x="9" y="47"/>
                      <a:pt x="10" y="49"/>
                      <a:pt x="14" y="49"/>
                    </a:cubicBezTo>
                    <a:cubicBezTo>
                      <a:pt x="17" y="49"/>
                      <a:pt x="18" y="47"/>
                      <a:pt x="18" y="44"/>
                    </a:cubicBezTo>
                    <a:cubicBezTo>
                      <a:pt x="18" y="34"/>
                      <a:pt x="18" y="34"/>
                      <a:pt x="18" y="34"/>
                    </a:cubicBezTo>
                    <a:cubicBezTo>
                      <a:pt x="27" y="34"/>
                      <a:pt x="27" y="34"/>
                      <a:pt x="27" y="34"/>
                    </a:cubicBezTo>
                    <a:cubicBezTo>
                      <a:pt x="27" y="43"/>
                      <a:pt x="27" y="43"/>
                      <a:pt x="27" y="43"/>
                    </a:cubicBezTo>
                    <a:cubicBezTo>
                      <a:pt x="27"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3" name="Freeform 937"/>
              <p:cNvSpPr>
                <a:spLocks noEditPoints="1"/>
              </p:cNvSpPr>
              <p:nvPr/>
            </p:nvSpPr>
            <p:spPr bwMode="auto">
              <a:xfrm>
                <a:off x="3094" y="1535"/>
                <a:ext cx="19" cy="39"/>
              </a:xfrm>
              <a:custGeom>
                <a:avLst/>
                <a:gdLst>
                  <a:gd name="T0" fmla="*/ 0 w 28"/>
                  <a:gd name="T1" fmla="*/ 42 h 57"/>
                  <a:gd name="T2" fmla="*/ 0 w 28"/>
                  <a:gd name="T3" fmla="*/ 15 h 57"/>
                  <a:gd name="T4" fmla="*/ 14 w 28"/>
                  <a:gd name="T5" fmla="*/ 0 h 57"/>
                  <a:gd name="T6" fmla="*/ 28 w 28"/>
                  <a:gd name="T7" fmla="*/ 15 h 57"/>
                  <a:gd name="T8" fmla="*/ 28 w 28"/>
                  <a:gd name="T9" fmla="*/ 42 h 57"/>
                  <a:gd name="T10" fmla="*/ 14 w 28"/>
                  <a:gd name="T11" fmla="*/ 57 h 57"/>
                  <a:gd name="T12" fmla="*/ 0 w 28"/>
                  <a:gd name="T13" fmla="*/ 42 h 57"/>
                  <a:gd name="T14" fmla="*/ 19 w 28"/>
                  <a:gd name="T15" fmla="*/ 44 h 57"/>
                  <a:gd name="T16" fmla="*/ 19 w 28"/>
                  <a:gd name="T17" fmla="*/ 13 h 57"/>
                  <a:gd name="T18" fmla="*/ 14 w 28"/>
                  <a:gd name="T19" fmla="*/ 8 h 57"/>
                  <a:gd name="T20" fmla="*/ 9 w 28"/>
                  <a:gd name="T21" fmla="*/ 13 h 57"/>
                  <a:gd name="T22" fmla="*/ 9 w 28"/>
                  <a:gd name="T23" fmla="*/ 44 h 57"/>
                  <a:gd name="T24" fmla="*/ 14 w 28"/>
                  <a:gd name="T25" fmla="*/ 49 h 57"/>
                  <a:gd name="T26" fmla="*/ 19 w 28"/>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7">
                    <a:moveTo>
                      <a:pt x="0" y="42"/>
                    </a:moveTo>
                    <a:cubicBezTo>
                      <a:pt x="0" y="15"/>
                      <a:pt x="0" y="15"/>
                      <a:pt x="0" y="15"/>
                    </a:cubicBezTo>
                    <a:cubicBezTo>
                      <a:pt x="0" y="6"/>
                      <a:pt x="4" y="0"/>
                      <a:pt x="14" y="0"/>
                    </a:cubicBezTo>
                    <a:cubicBezTo>
                      <a:pt x="24" y="0"/>
                      <a:pt x="28" y="6"/>
                      <a:pt x="28" y="15"/>
                    </a:cubicBezTo>
                    <a:cubicBezTo>
                      <a:pt x="28" y="42"/>
                      <a:pt x="28" y="42"/>
                      <a:pt x="28" y="42"/>
                    </a:cubicBezTo>
                    <a:cubicBezTo>
                      <a:pt x="28" y="51"/>
                      <a:pt x="24" y="57"/>
                      <a:pt x="14" y="57"/>
                    </a:cubicBezTo>
                    <a:cubicBezTo>
                      <a:pt x="4" y="57"/>
                      <a:pt x="0" y="51"/>
                      <a:pt x="0" y="42"/>
                    </a:cubicBezTo>
                    <a:moveTo>
                      <a:pt x="19" y="44"/>
                    </a:moveTo>
                    <a:cubicBezTo>
                      <a:pt x="19" y="13"/>
                      <a:pt x="19" y="13"/>
                      <a:pt x="19" y="13"/>
                    </a:cubicBezTo>
                    <a:cubicBezTo>
                      <a:pt x="19" y="10"/>
                      <a:pt x="18" y="8"/>
                      <a:pt x="14" y="8"/>
                    </a:cubicBezTo>
                    <a:cubicBezTo>
                      <a:pt x="11" y="8"/>
                      <a:pt x="9" y="10"/>
                      <a:pt x="9" y="13"/>
                    </a:cubicBezTo>
                    <a:cubicBezTo>
                      <a:pt x="9" y="44"/>
                      <a:pt x="9" y="44"/>
                      <a:pt x="9" y="44"/>
                    </a:cubicBezTo>
                    <a:cubicBezTo>
                      <a:pt x="9" y="47"/>
                      <a:pt x="11" y="49"/>
                      <a:pt x="14" y="49"/>
                    </a:cubicBezTo>
                    <a:cubicBezTo>
                      <a:pt x="18" y="49"/>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4" name="Freeform 938"/>
              <p:cNvSpPr>
                <a:spLocks/>
              </p:cNvSpPr>
              <p:nvPr/>
            </p:nvSpPr>
            <p:spPr bwMode="auto">
              <a:xfrm>
                <a:off x="3116" y="1535"/>
                <a:ext cx="18" cy="39"/>
              </a:xfrm>
              <a:custGeom>
                <a:avLst/>
                <a:gdLst>
                  <a:gd name="T0" fmla="*/ 5 w 18"/>
                  <a:gd name="T1" fmla="*/ 14 h 39"/>
                  <a:gd name="T2" fmla="*/ 5 w 18"/>
                  <a:gd name="T3" fmla="*/ 39 h 39"/>
                  <a:gd name="T4" fmla="*/ 0 w 18"/>
                  <a:gd name="T5" fmla="*/ 39 h 39"/>
                  <a:gd name="T6" fmla="*/ 0 w 18"/>
                  <a:gd name="T7" fmla="*/ 0 h 39"/>
                  <a:gd name="T8" fmla="*/ 6 w 18"/>
                  <a:gd name="T9" fmla="*/ 0 h 39"/>
                  <a:gd name="T10" fmla="*/ 13 w 18"/>
                  <a:gd name="T11" fmla="*/ 22 h 39"/>
                  <a:gd name="T12" fmla="*/ 13 w 18"/>
                  <a:gd name="T13" fmla="*/ 0 h 39"/>
                  <a:gd name="T14" fmla="*/ 18 w 18"/>
                  <a:gd name="T15" fmla="*/ 0 h 39"/>
                  <a:gd name="T16" fmla="*/ 18 w 18"/>
                  <a:gd name="T17" fmla="*/ 39 h 39"/>
                  <a:gd name="T18" fmla="*/ 13 w 18"/>
                  <a:gd name="T19" fmla="*/ 39 h 39"/>
                  <a:gd name="T20" fmla="*/ 5 w 18"/>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9">
                    <a:moveTo>
                      <a:pt x="5" y="14"/>
                    </a:moveTo>
                    <a:lnTo>
                      <a:pt x="5" y="39"/>
                    </a:lnTo>
                    <a:lnTo>
                      <a:pt x="0" y="39"/>
                    </a:lnTo>
                    <a:lnTo>
                      <a:pt x="0" y="0"/>
                    </a:lnTo>
                    <a:lnTo>
                      <a:pt x="6" y="0"/>
                    </a:lnTo>
                    <a:lnTo>
                      <a:pt x="13" y="22"/>
                    </a:lnTo>
                    <a:lnTo>
                      <a:pt x="13" y="0"/>
                    </a:lnTo>
                    <a:lnTo>
                      <a:pt x="18" y="0"/>
                    </a:lnTo>
                    <a:lnTo>
                      <a:pt x="18" y="39"/>
                    </a:lnTo>
                    <a:lnTo>
                      <a:pt x="13" y="39"/>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5" name="Freeform 939"/>
              <p:cNvSpPr>
                <a:spLocks/>
              </p:cNvSpPr>
              <p:nvPr/>
            </p:nvSpPr>
            <p:spPr bwMode="auto">
              <a:xfrm>
                <a:off x="3137" y="1535"/>
                <a:ext cx="18" cy="39"/>
              </a:xfrm>
              <a:custGeom>
                <a:avLst/>
                <a:gdLst>
                  <a:gd name="T0" fmla="*/ 0 w 27"/>
                  <a:gd name="T1" fmla="*/ 44 h 57"/>
                  <a:gd name="T2" fmla="*/ 0 w 27"/>
                  <a:gd name="T3" fmla="*/ 37 h 57"/>
                  <a:gd name="T4" fmla="*/ 8 w 27"/>
                  <a:gd name="T5" fmla="*/ 37 h 57"/>
                  <a:gd name="T6" fmla="*/ 8 w 27"/>
                  <a:gd name="T7" fmla="*/ 45 h 57"/>
                  <a:gd name="T8" fmla="*/ 13 w 27"/>
                  <a:gd name="T9" fmla="*/ 50 h 57"/>
                  <a:gd name="T10" fmla="*/ 17 w 27"/>
                  <a:gd name="T11" fmla="*/ 45 h 57"/>
                  <a:gd name="T12" fmla="*/ 17 w 27"/>
                  <a:gd name="T13" fmla="*/ 42 h 57"/>
                  <a:gd name="T14" fmla="*/ 13 w 27"/>
                  <a:gd name="T15" fmla="*/ 35 h 57"/>
                  <a:gd name="T16" fmla="*/ 8 w 27"/>
                  <a:gd name="T17" fmla="*/ 29 h 57"/>
                  <a:gd name="T18" fmla="*/ 0 w 27"/>
                  <a:gd name="T19" fmla="*/ 14 h 57"/>
                  <a:gd name="T20" fmla="*/ 0 w 27"/>
                  <a:gd name="T21" fmla="*/ 12 h 57"/>
                  <a:gd name="T22" fmla="*/ 13 w 27"/>
                  <a:gd name="T23" fmla="*/ 0 h 57"/>
                  <a:gd name="T24" fmla="*/ 26 w 27"/>
                  <a:gd name="T25" fmla="*/ 12 h 57"/>
                  <a:gd name="T26" fmla="*/ 26 w 27"/>
                  <a:gd name="T27" fmla="*/ 17 h 57"/>
                  <a:gd name="T28" fmla="*/ 18 w 27"/>
                  <a:gd name="T29" fmla="*/ 17 h 57"/>
                  <a:gd name="T30" fmla="*/ 18 w 27"/>
                  <a:gd name="T31" fmla="*/ 12 h 57"/>
                  <a:gd name="T32" fmla="*/ 13 w 27"/>
                  <a:gd name="T33" fmla="*/ 7 h 57"/>
                  <a:gd name="T34" fmla="*/ 9 w 27"/>
                  <a:gd name="T35" fmla="*/ 12 h 57"/>
                  <a:gd name="T36" fmla="*/ 9 w 27"/>
                  <a:gd name="T37" fmla="*/ 13 h 57"/>
                  <a:gd name="T38" fmla="*/ 13 w 27"/>
                  <a:gd name="T39" fmla="*/ 21 h 57"/>
                  <a:gd name="T40" fmla="*/ 19 w 27"/>
                  <a:gd name="T41" fmla="*/ 27 h 57"/>
                  <a:gd name="T42" fmla="*/ 27 w 27"/>
                  <a:gd name="T43" fmla="*/ 41 h 57"/>
                  <a:gd name="T44" fmla="*/ 27 w 27"/>
                  <a:gd name="T45" fmla="*/ 44 h 57"/>
                  <a:gd name="T46" fmla="*/ 13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8" y="37"/>
                      <a:pt x="8" y="37"/>
                      <a:pt x="8" y="37"/>
                    </a:cubicBezTo>
                    <a:cubicBezTo>
                      <a:pt x="8" y="45"/>
                      <a:pt x="8" y="45"/>
                      <a:pt x="8" y="45"/>
                    </a:cubicBezTo>
                    <a:cubicBezTo>
                      <a:pt x="8" y="48"/>
                      <a:pt x="10" y="50"/>
                      <a:pt x="13" y="50"/>
                    </a:cubicBezTo>
                    <a:cubicBezTo>
                      <a:pt x="16" y="50"/>
                      <a:pt x="17" y="48"/>
                      <a:pt x="17" y="45"/>
                    </a:cubicBezTo>
                    <a:cubicBezTo>
                      <a:pt x="17" y="42"/>
                      <a:pt x="17" y="42"/>
                      <a:pt x="17" y="42"/>
                    </a:cubicBezTo>
                    <a:cubicBezTo>
                      <a:pt x="17" y="39"/>
                      <a:pt x="16" y="37"/>
                      <a:pt x="13" y="35"/>
                    </a:cubicBezTo>
                    <a:cubicBezTo>
                      <a:pt x="8" y="29"/>
                      <a:pt x="8" y="29"/>
                      <a:pt x="8" y="29"/>
                    </a:cubicBezTo>
                    <a:cubicBezTo>
                      <a:pt x="2" y="24"/>
                      <a:pt x="0" y="20"/>
                      <a:pt x="0" y="14"/>
                    </a:cubicBezTo>
                    <a:cubicBezTo>
                      <a:pt x="0" y="12"/>
                      <a:pt x="0" y="12"/>
                      <a:pt x="0" y="12"/>
                    </a:cubicBezTo>
                    <a:cubicBezTo>
                      <a:pt x="0" y="5"/>
                      <a:pt x="4" y="0"/>
                      <a:pt x="13" y="0"/>
                    </a:cubicBezTo>
                    <a:cubicBezTo>
                      <a:pt x="22" y="0"/>
                      <a:pt x="26" y="4"/>
                      <a:pt x="26" y="12"/>
                    </a:cubicBezTo>
                    <a:cubicBezTo>
                      <a:pt x="26" y="17"/>
                      <a:pt x="26" y="17"/>
                      <a:pt x="26" y="17"/>
                    </a:cubicBezTo>
                    <a:cubicBezTo>
                      <a:pt x="18" y="17"/>
                      <a:pt x="18" y="17"/>
                      <a:pt x="18" y="17"/>
                    </a:cubicBezTo>
                    <a:cubicBezTo>
                      <a:pt x="18" y="12"/>
                      <a:pt x="18" y="12"/>
                      <a:pt x="18" y="12"/>
                    </a:cubicBezTo>
                    <a:cubicBezTo>
                      <a:pt x="18" y="9"/>
                      <a:pt x="16" y="7"/>
                      <a:pt x="13" y="7"/>
                    </a:cubicBezTo>
                    <a:cubicBezTo>
                      <a:pt x="10" y="7"/>
                      <a:pt x="9" y="9"/>
                      <a:pt x="9" y="12"/>
                    </a:cubicBezTo>
                    <a:cubicBezTo>
                      <a:pt x="9" y="13"/>
                      <a:pt x="9" y="13"/>
                      <a:pt x="9" y="13"/>
                    </a:cubicBezTo>
                    <a:cubicBezTo>
                      <a:pt x="9" y="16"/>
                      <a:pt x="10" y="18"/>
                      <a:pt x="13" y="21"/>
                    </a:cubicBezTo>
                    <a:cubicBezTo>
                      <a:pt x="19" y="27"/>
                      <a:pt x="19" y="27"/>
                      <a:pt x="19" y="27"/>
                    </a:cubicBezTo>
                    <a:cubicBezTo>
                      <a:pt x="24" y="32"/>
                      <a:pt x="27" y="35"/>
                      <a:pt x="27" y="41"/>
                    </a:cubicBezTo>
                    <a:cubicBezTo>
                      <a:pt x="27" y="44"/>
                      <a:pt x="27" y="44"/>
                      <a:pt x="27" y="44"/>
                    </a:cubicBezTo>
                    <a:cubicBezTo>
                      <a:pt x="27" y="52"/>
                      <a:pt x="23" y="57"/>
                      <a:pt x="13" y="57"/>
                    </a:cubicBezTo>
                    <a:cubicBezTo>
                      <a:pt x="3"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6" name="Freeform 940"/>
              <p:cNvSpPr>
                <a:spLocks/>
              </p:cNvSpPr>
              <p:nvPr/>
            </p:nvSpPr>
            <p:spPr bwMode="auto">
              <a:xfrm>
                <a:off x="3158" y="1535"/>
                <a:ext cx="18" cy="39"/>
              </a:xfrm>
              <a:custGeom>
                <a:avLst/>
                <a:gdLst>
                  <a:gd name="T0" fmla="*/ 27 w 27"/>
                  <a:gd name="T1" fmla="*/ 0 h 57"/>
                  <a:gd name="T2" fmla="*/ 27 w 27"/>
                  <a:gd name="T3" fmla="*/ 43 h 57"/>
                  <a:gd name="T4" fmla="*/ 14 w 27"/>
                  <a:gd name="T5" fmla="*/ 57 h 57"/>
                  <a:gd name="T6" fmla="*/ 0 w 27"/>
                  <a:gd name="T7" fmla="*/ 43 h 57"/>
                  <a:gd name="T8" fmla="*/ 0 w 27"/>
                  <a:gd name="T9" fmla="*/ 0 h 57"/>
                  <a:gd name="T10" fmla="*/ 9 w 27"/>
                  <a:gd name="T11" fmla="*/ 0 h 57"/>
                  <a:gd name="T12" fmla="*/ 9 w 27"/>
                  <a:gd name="T13" fmla="*/ 44 h 57"/>
                  <a:gd name="T14" fmla="*/ 14 w 27"/>
                  <a:gd name="T15" fmla="*/ 49 h 57"/>
                  <a:gd name="T16" fmla="*/ 18 w 27"/>
                  <a:gd name="T17" fmla="*/ 44 h 57"/>
                  <a:gd name="T18" fmla="*/ 18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3"/>
                      <a:pt x="27" y="43"/>
                      <a:pt x="27" y="43"/>
                    </a:cubicBezTo>
                    <a:cubicBezTo>
                      <a:pt x="27" y="52"/>
                      <a:pt x="23" y="57"/>
                      <a:pt x="14" y="57"/>
                    </a:cubicBezTo>
                    <a:cubicBezTo>
                      <a:pt x="4" y="57"/>
                      <a:pt x="0" y="52"/>
                      <a:pt x="0" y="43"/>
                    </a:cubicBezTo>
                    <a:cubicBezTo>
                      <a:pt x="0" y="0"/>
                      <a:pt x="0" y="0"/>
                      <a:pt x="0" y="0"/>
                    </a:cubicBezTo>
                    <a:cubicBezTo>
                      <a:pt x="9" y="0"/>
                      <a:pt x="9" y="0"/>
                      <a:pt x="9" y="0"/>
                    </a:cubicBezTo>
                    <a:cubicBezTo>
                      <a:pt x="9" y="44"/>
                      <a:pt x="9" y="44"/>
                      <a:pt x="9" y="44"/>
                    </a:cubicBezTo>
                    <a:cubicBezTo>
                      <a:pt x="9" y="47"/>
                      <a:pt x="10" y="49"/>
                      <a:pt x="14" y="49"/>
                    </a:cubicBezTo>
                    <a:cubicBezTo>
                      <a:pt x="17" y="49"/>
                      <a:pt x="18" y="47"/>
                      <a:pt x="18" y="44"/>
                    </a:cubicBezTo>
                    <a:cubicBezTo>
                      <a:pt x="18" y="0"/>
                      <a:pt x="18" y="0"/>
                      <a:pt x="18"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7" name="Freeform 941"/>
              <p:cNvSpPr>
                <a:spLocks/>
              </p:cNvSpPr>
              <p:nvPr/>
            </p:nvSpPr>
            <p:spPr bwMode="auto">
              <a:xfrm>
                <a:off x="3179" y="1535"/>
                <a:ext cx="23" cy="39"/>
              </a:xfrm>
              <a:custGeom>
                <a:avLst/>
                <a:gdLst>
                  <a:gd name="T0" fmla="*/ 17 w 23"/>
                  <a:gd name="T1" fmla="*/ 14 h 39"/>
                  <a:gd name="T2" fmla="*/ 17 w 23"/>
                  <a:gd name="T3" fmla="*/ 14 h 39"/>
                  <a:gd name="T4" fmla="*/ 13 w 23"/>
                  <a:gd name="T5" fmla="*/ 39 h 39"/>
                  <a:gd name="T6" fmla="*/ 10 w 23"/>
                  <a:gd name="T7" fmla="*/ 39 h 39"/>
                  <a:gd name="T8" fmla="*/ 5 w 23"/>
                  <a:gd name="T9" fmla="*/ 14 h 39"/>
                  <a:gd name="T10" fmla="*/ 5 w 23"/>
                  <a:gd name="T11" fmla="*/ 14 h 39"/>
                  <a:gd name="T12" fmla="*/ 5 w 23"/>
                  <a:gd name="T13" fmla="*/ 39 h 39"/>
                  <a:gd name="T14" fmla="*/ 0 w 23"/>
                  <a:gd name="T15" fmla="*/ 39 h 39"/>
                  <a:gd name="T16" fmla="*/ 0 w 23"/>
                  <a:gd name="T17" fmla="*/ 0 h 39"/>
                  <a:gd name="T18" fmla="*/ 7 w 23"/>
                  <a:gd name="T19" fmla="*/ 0 h 39"/>
                  <a:gd name="T20" fmla="*/ 11 w 23"/>
                  <a:gd name="T21" fmla="*/ 22 h 39"/>
                  <a:gd name="T22" fmla="*/ 11 w 23"/>
                  <a:gd name="T23" fmla="*/ 22 h 39"/>
                  <a:gd name="T24" fmla="*/ 15 w 23"/>
                  <a:gd name="T25" fmla="*/ 0 h 39"/>
                  <a:gd name="T26" fmla="*/ 23 w 23"/>
                  <a:gd name="T27" fmla="*/ 0 h 39"/>
                  <a:gd name="T28" fmla="*/ 23 w 23"/>
                  <a:gd name="T29" fmla="*/ 39 h 39"/>
                  <a:gd name="T30" fmla="*/ 17 w 23"/>
                  <a:gd name="T31" fmla="*/ 39 h 39"/>
                  <a:gd name="T32" fmla="*/ 17 w 23"/>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17" y="14"/>
                    </a:moveTo>
                    <a:lnTo>
                      <a:pt x="17" y="14"/>
                    </a:lnTo>
                    <a:lnTo>
                      <a:pt x="13" y="39"/>
                    </a:lnTo>
                    <a:lnTo>
                      <a:pt x="10" y="39"/>
                    </a:lnTo>
                    <a:lnTo>
                      <a:pt x="5" y="14"/>
                    </a:lnTo>
                    <a:lnTo>
                      <a:pt x="5" y="14"/>
                    </a:lnTo>
                    <a:lnTo>
                      <a:pt x="5" y="39"/>
                    </a:lnTo>
                    <a:lnTo>
                      <a:pt x="0" y="39"/>
                    </a:lnTo>
                    <a:lnTo>
                      <a:pt x="0" y="0"/>
                    </a:lnTo>
                    <a:lnTo>
                      <a:pt x="7" y="0"/>
                    </a:lnTo>
                    <a:lnTo>
                      <a:pt x="11" y="22"/>
                    </a:lnTo>
                    <a:lnTo>
                      <a:pt x="11" y="22"/>
                    </a:lnTo>
                    <a:lnTo>
                      <a:pt x="15" y="0"/>
                    </a:lnTo>
                    <a:lnTo>
                      <a:pt x="23" y="0"/>
                    </a:lnTo>
                    <a:lnTo>
                      <a:pt x="23" y="39"/>
                    </a:lnTo>
                    <a:lnTo>
                      <a:pt x="17" y="39"/>
                    </a:lnTo>
                    <a:lnTo>
                      <a:pt x="1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8" name="Freeform 942"/>
              <p:cNvSpPr>
                <a:spLocks noEditPoints="1"/>
              </p:cNvSpPr>
              <p:nvPr/>
            </p:nvSpPr>
            <p:spPr bwMode="auto">
              <a:xfrm>
                <a:off x="3205" y="1535"/>
                <a:ext cx="18" cy="39"/>
              </a:xfrm>
              <a:custGeom>
                <a:avLst/>
                <a:gdLst>
                  <a:gd name="T0" fmla="*/ 0 w 27"/>
                  <a:gd name="T1" fmla="*/ 0 h 57"/>
                  <a:gd name="T2" fmla="*/ 14 w 27"/>
                  <a:gd name="T3" fmla="*/ 0 h 57"/>
                  <a:gd name="T4" fmla="*/ 27 w 27"/>
                  <a:gd name="T5" fmla="*/ 13 h 57"/>
                  <a:gd name="T6" fmla="*/ 27 w 27"/>
                  <a:gd name="T7" fmla="*/ 25 h 57"/>
                  <a:gd name="T8" fmla="*/ 14 w 27"/>
                  <a:gd name="T9" fmla="*/ 37 h 57"/>
                  <a:gd name="T10" fmla="*/ 9 w 27"/>
                  <a:gd name="T11" fmla="*/ 37 h 57"/>
                  <a:gd name="T12" fmla="*/ 9 w 27"/>
                  <a:gd name="T13" fmla="*/ 57 h 57"/>
                  <a:gd name="T14" fmla="*/ 0 w 27"/>
                  <a:gd name="T15" fmla="*/ 57 h 57"/>
                  <a:gd name="T16" fmla="*/ 0 w 27"/>
                  <a:gd name="T17" fmla="*/ 0 h 57"/>
                  <a:gd name="T18" fmla="*/ 9 w 27"/>
                  <a:gd name="T19" fmla="*/ 8 h 57"/>
                  <a:gd name="T20" fmla="*/ 9 w 27"/>
                  <a:gd name="T21" fmla="*/ 30 h 57"/>
                  <a:gd name="T22" fmla="*/ 13 w 27"/>
                  <a:gd name="T23" fmla="*/ 30 h 57"/>
                  <a:gd name="T24" fmla="*/ 18 w 27"/>
                  <a:gd name="T25" fmla="*/ 26 h 57"/>
                  <a:gd name="T26" fmla="*/ 18 w 27"/>
                  <a:gd name="T27" fmla="*/ 13 h 57"/>
                  <a:gd name="T28" fmla="*/ 13 w 27"/>
                  <a:gd name="T29" fmla="*/ 8 h 57"/>
                  <a:gd name="T30" fmla="*/ 9 w 27"/>
                  <a:gd name="T31"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7">
                    <a:moveTo>
                      <a:pt x="0" y="0"/>
                    </a:moveTo>
                    <a:cubicBezTo>
                      <a:pt x="14" y="0"/>
                      <a:pt x="14" y="0"/>
                      <a:pt x="14" y="0"/>
                    </a:cubicBezTo>
                    <a:cubicBezTo>
                      <a:pt x="23" y="0"/>
                      <a:pt x="27" y="5"/>
                      <a:pt x="27" y="13"/>
                    </a:cubicBezTo>
                    <a:cubicBezTo>
                      <a:pt x="27" y="25"/>
                      <a:pt x="27" y="25"/>
                      <a:pt x="27" y="25"/>
                    </a:cubicBezTo>
                    <a:cubicBezTo>
                      <a:pt x="27" y="33"/>
                      <a:pt x="23" y="37"/>
                      <a:pt x="14" y="37"/>
                    </a:cubicBezTo>
                    <a:cubicBezTo>
                      <a:pt x="9" y="37"/>
                      <a:pt x="9" y="37"/>
                      <a:pt x="9" y="37"/>
                    </a:cubicBezTo>
                    <a:cubicBezTo>
                      <a:pt x="9" y="57"/>
                      <a:pt x="9" y="57"/>
                      <a:pt x="9" y="57"/>
                    </a:cubicBezTo>
                    <a:cubicBezTo>
                      <a:pt x="0" y="57"/>
                      <a:pt x="0" y="57"/>
                      <a:pt x="0" y="57"/>
                    </a:cubicBezTo>
                    <a:lnTo>
                      <a:pt x="0" y="0"/>
                    </a:lnTo>
                    <a:close/>
                    <a:moveTo>
                      <a:pt x="9" y="8"/>
                    </a:moveTo>
                    <a:cubicBezTo>
                      <a:pt x="9" y="30"/>
                      <a:pt x="9" y="30"/>
                      <a:pt x="9" y="30"/>
                    </a:cubicBezTo>
                    <a:cubicBezTo>
                      <a:pt x="13" y="30"/>
                      <a:pt x="13" y="30"/>
                      <a:pt x="13" y="30"/>
                    </a:cubicBezTo>
                    <a:cubicBezTo>
                      <a:pt x="16" y="30"/>
                      <a:pt x="18" y="29"/>
                      <a:pt x="18" y="26"/>
                    </a:cubicBezTo>
                    <a:cubicBezTo>
                      <a:pt x="18" y="13"/>
                      <a:pt x="18" y="13"/>
                      <a:pt x="18" y="13"/>
                    </a:cubicBezTo>
                    <a:cubicBezTo>
                      <a:pt x="18" y="10"/>
                      <a:pt x="16" y="8"/>
                      <a:pt x="13"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9" name="Freeform 943"/>
              <p:cNvSpPr>
                <a:spLocks/>
              </p:cNvSpPr>
              <p:nvPr/>
            </p:nvSpPr>
            <p:spPr bwMode="auto">
              <a:xfrm>
                <a:off x="3225" y="1535"/>
                <a:ext cx="17" cy="39"/>
              </a:xfrm>
              <a:custGeom>
                <a:avLst/>
                <a:gdLst>
                  <a:gd name="T0" fmla="*/ 0 w 17"/>
                  <a:gd name="T1" fmla="*/ 0 h 39"/>
                  <a:gd name="T2" fmla="*/ 17 w 17"/>
                  <a:gd name="T3" fmla="*/ 0 h 39"/>
                  <a:gd name="T4" fmla="*/ 17 w 17"/>
                  <a:gd name="T5" fmla="*/ 5 h 39"/>
                  <a:gd name="T6" fmla="*/ 11 w 17"/>
                  <a:gd name="T7" fmla="*/ 5 h 39"/>
                  <a:gd name="T8" fmla="*/ 11 w 17"/>
                  <a:gd name="T9" fmla="*/ 39 h 39"/>
                  <a:gd name="T10" fmla="*/ 5 w 17"/>
                  <a:gd name="T11" fmla="*/ 39 h 39"/>
                  <a:gd name="T12" fmla="*/ 5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1" y="5"/>
                    </a:lnTo>
                    <a:lnTo>
                      <a:pt x="11" y="39"/>
                    </a:lnTo>
                    <a:lnTo>
                      <a:pt x="5" y="39"/>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0" name="Rectangle 944"/>
              <p:cNvSpPr>
                <a:spLocks noChangeArrowheads="1"/>
              </p:cNvSpPr>
              <p:nvPr/>
            </p:nvSpPr>
            <p:spPr bwMode="auto">
              <a:xfrm>
                <a:off x="3244" y="1535"/>
                <a:ext cx="6"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1" name="Freeform 945"/>
              <p:cNvSpPr>
                <a:spLocks noEditPoints="1"/>
              </p:cNvSpPr>
              <p:nvPr/>
            </p:nvSpPr>
            <p:spPr bwMode="auto">
              <a:xfrm>
                <a:off x="3253" y="1535"/>
                <a:ext cx="20" cy="39"/>
              </a:xfrm>
              <a:custGeom>
                <a:avLst/>
                <a:gdLst>
                  <a:gd name="T0" fmla="*/ 0 w 29"/>
                  <a:gd name="T1" fmla="*/ 42 h 57"/>
                  <a:gd name="T2" fmla="*/ 0 w 29"/>
                  <a:gd name="T3" fmla="*/ 15 h 57"/>
                  <a:gd name="T4" fmla="*/ 14 w 29"/>
                  <a:gd name="T5" fmla="*/ 0 h 57"/>
                  <a:gd name="T6" fmla="*/ 29 w 29"/>
                  <a:gd name="T7" fmla="*/ 15 h 57"/>
                  <a:gd name="T8" fmla="*/ 29 w 29"/>
                  <a:gd name="T9" fmla="*/ 42 h 57"/>
                  <a:gd name="T10" fmla="*/ 14 w 29"/>
                  <a:gd name="T11" fmla="*/ 57 h 57"/>
                  <a:gd name="T12" fmla="*/ 0 w 29"/>
                  <a:gd name="T13" fmla="*/ 42 h 57"/>
                  <a:gd name="T14" fmla="*/ 19 w 29"/>
                  <a:gd name="T15" fmla="*/ 44 h 57"/>
                  <a:gd name="T16" fmla="*/ 19 w 29"/>
                  <a:gd name="T17" fmla="*/ 13 h 57"/>
                  <a:gd name="T18" fmla="*/ 14 w 29"/>
                  <a:gd name="T19" fmla="*/ 8 h 57"/>
                  <a:gd name="T20" fmla="*/ 10 w 29"/>
                  <a:gd name="T21" fmla="*/ 13 h 57"/>
                  <a:gd name="T22" fmla="*/ 10 w 29"/>
                  <a:gd name="T23" fmla="*/ 44 h 57"/>
                  <a:gd name="T24" fmla="*/ 14 w 29"/>
                  <a:gd name="T25" fmla="*/ 49 h 57"/>
                  <a:gd name="T26" fmla="*/ 19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4" y="0"/>
                    </a:cubicBezTo>
                    <a:cubicBezTo>
                      <a:pt x="24" y="0"/>
                      <a:pt x="29" y="6"/>
                      <a:pt x="29" y="15"/>
                    </a:cubicBezTo>
                    <a:cubicBezTo>
                      <a:pt x="29" y="42"/>
                      <a:pt x="29" y="42"/>
                      <a:pt x="29" y="42"/>
                    </a:cubicBezTo>
                    <a:cubicBezTo>
                      <a:pt x="29" y="51"/>
                      <a:pt x="24" y="57"/>
                      <a:pt x="14" y="57"/>
                    </a:cubicBezTo>
                    <a:cubicBezTo>
                      <a:pt x="5" y="57"/>
                      <a:pt x="0" y="51"/>
                      <a:pt x="0" y="42"/>
                    </a:cubicBezTo>
                    <a:moveTo>
                      <a:pt x="19" y="44"/>
                    </a:moveTo>
                    <a:cubicBezTo>
                      <a:pt x="19" y="13"/>
                      <a:pt x="19" y="13"/>
                      <a:pt x="19" y="13"/>
                    </a:cubicBezTo>
                    <a:cubicBezTo>
                      <a:pt x="19" y="10"/>
                      <a:pt x="18" y="8"/>
                      <a:pt x="14" y="8"/>
                    </a:cubicBezTo>
                    <a:cubicBezTo>
                      <a:pt x="11" y="8"/>
                      <a:pt x="10" y="10"/>
                      <a:pt x="10" y="13"/>
                    </a:cubicBezTo>
                    <a:cubicBezTo>
                      <a:pt x="10" y="44"/>
                      <a:pt x="10" y="44"/>
                      <a:pt x="10" y="44"/>
                    </a:cubicBezTo>
                    <a:cubicBezTo>
                      <a:pt x="10" y="47"/>
                      <a:pt x="11" y="49"/>
                      <a:pt x="14" y="49"/>
                    </a:cubicBezTo>
                    <a:cubicBezTo>
                      <a:pt x="18" y="49"/>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2" name="Freeform 946"/>
              <p:cNvSpPr>
                <a:spLocks/>
              </p:cNvSpPr>
              <p:nvPr/>
            </p:nvSpPr>
            <p:spPr bwMode="auto">
              <a:xfrm>
                <a:off x="3275" y="1535"/>
                <a:ext cx="19" cy="39"/>
              </a:xfrm>
              <a:custGeom>
                <a:avLst/>
                <a:gdLst>
                  <a:gd name="T0" fmla="*/ 6 w 19"/>
                  <a:gd name="T1" fmla="*/ 14 h 39"/>
                  <a:gd name="T2" fmla="*/ 6 w 19"/>
                  <a:gd name="T3" fmla="*/ 39 h 39"/>
                  <a:gd name="T4" fmla="*/ 0 w 19"/>
                  <a:gd name="T5" fmla="*/ 39 h 39"/>
                  <a:gd name="T6" fmla="*/ 0 w 19"/>
                  <a:gd name="T7" fmla="*/ 0 h 39"/>
                  <a:gd name="T8" fmla="*/ 6 w 19"/>
                  <a:gd name="T9" fmla="*/ 0 h 39"/>
                  <a:gd name="T10" fmla="*/ 13 w 19"/>
                  <a:gd name="T11" fmla="*/ 22 h 39"/>
                  <a:gd name="T12" fmla="*/ 13 w 19"/>
                  <a:gd name="T13" fmla="*/ 0 h 39"/>
                  <a:gd name="T14" fmla="*/ 19 w 19"/>
                  <a:gd name="T15" fmla="*/ 0 h 39"/>
                  <a:gd name="T16" fmla="*/ 19 w 19"/>
                  <a:gd name="T17" fmla="*/ 39 h 39"/>
                  <a:gd name="T18" fmla="*/ 13 w 19"/>
                  <a:gd name="T19" fmla="*/ 39 h 39"/>
                  <a:gd name="T20" fmla="*/ 6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6" y="14"/>
                    </a:moveTo>
                    <a:lnTo>
                      <a:pt x="6" y="39"/>
                    </a:lnTo>
                    <a:lnTo>
                      <a:pt x="0" y="39"/>
                    </a:lnTo>
                    <a:lnTo>
                      <a:pt x="0" y="0"/>
                    </a:lnTo>
                    <a:lnTo>
                      <a:pt x="6" y="0"/>
                    </a:lnTo>
                    <a:lnTo>
                      <a:pt x="13" y="22"/>
                    </a:lnTo>
                    <a:lnTo>
                      <a:pt x="13" y="0"/>
                    </a:lnTo>
                    <a:lnTo>
                      <a:pt x="19" y="0"/>
                    </a:lnTo>
                    <a:lnTo>
                      <a:pt x="19"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3" name="Freeform 947"/>
              <p:cNvSpPr>
                <a:spLocks noEditPoints="1"/>
              </p:cNvSpPr>
              <p:nvPr/>
            </p:nvSpPr>
            <p:spPr bwMode="auto">
              <a:xfrm>
                <a:off x="3071" y="1589"/>
                <a:ext cx="22" cy="37"/>
              </a:xfrm>
              <a:custGeom>
                <a:avLst/>
                <a:gdLst>
                  <a:gd name="T0" fmla="*/ 0 w 22"/>
                  <a:gd name="T1" fmla="*/ 37 h 37"/>
                  <a:gd name="T2" fmla="*/ 8 w 22"/>
                  <a:gd name="T3" fmla="*/ 0 h 37"/>
                  <a:gd name="T4" fmla="*/ 15 w 22"/>
                  <a:gd name="T5" fmla="*/ 0 h 37"/>
                  <a:gd name="T6" fmla="*/ 22 w 22"/>
                  <a:gd name="T7" fmla="*/ 37 h 37"/>
                  <a:gd name="T8" fmla="*/ 15 w 22"/>
                  <a:gd name="T9" fmla="*/ 37 h 37"/>
                  <a:gd name="T10" fmla="*/ 15 w 22"/>
                  <a:gd name="T11" fmla="*/ 31 h 37"/>
                  <a:gd name="T12" fmla="*/ 8 w 22"/>
                  <a:gd name="T13" fmla="*/ 31 h 37"/>
                  <a:gd name="T14" fmla="*/ 7 w 22"/>
                  <a:gd name="T15" fmla="*/ 37 h 37"/>
                  <a:gd name="T16" fmla="*/ 0 w 22"/>
                  <a:gd name="T17" fmla="*/ 37 h 37"/>
                  <a:gd name="T18" fmla="*/ 9 w 22"/>
                  <a:gd name="T19" fmla="*/ 25 h 37"/>
                  <a:gd name="T20" fmla="*/ 13 w 22"/>
                  <a:gd name="T21" fmla="*/ 25 h 37"/>
                  <a:gd name="T22" fmla="*/ 11 w 22"/>
                  <a:gd name="T23" fmla="*/ 10 h 37"/>
                  <a:gd name="T24" fmla="*/ 11 w 22"/>
                  <a:gd name="T25" fmla="*/ 10 h 37"/>
                  <a:gd name="T26" fmla="*/ 9 w 22"/>
                  <a:gd name="T2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7">
                    <a:moveTo>
                      <a:pt x="0" y="37"/>
                    </a:moveTo>
                    <a:lnTo>
                      <a:pt x="8" y="0"/>
                    </a:lnTo>
                    <a:lnTo>
                      <a:pt x="15" y="0"/>
                    </a:lnTo>
                    <a:lnTo>
                      <a:pt x="22" y="37"/>
                    </a:lnTo>
                    <a:lnTo>
                      <a:pt x="15" y="37"/>
                    </a:lnTo>
                    <a:lnTo>
                      <a:pt x="15" y="31"/>
                    </a:lnTo>
                    <a:lnTo>
                      <a:pt x="8" y="31"/>
                    </a:lnTo>
                    <a:lnTo>
                      <a:pt x="7" y="37"/>
                    </a:lnTo>
                    <a:lnTo>
                      <a:pt x="0" y="37"/>
                    </a:lnTo>
                    <a:close/>
                    <a:moveTo>
                      <a:pt x="9" y="25"/>
                    </a:moveTo>
                    <a:lnTo>
                      <a:pt x="13" y="25"/>
                    </a:lnTo>
                    <a:lnTo>
                      <a:pt x="11" y="10"/>
                    </a:lnTo>
                    <a:lnTo>
                      <a:pt x="11" y="10"/>
                    </a:lnTo>
                    <a:lnTo>
                      <a:pt x="9"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4" name="Freeform 948"/>
              <p:cNvSpPr>
                <a:spLocks/>
              </p:cNvSpPr>
              <p:nvPr/>
            </p:nvSpPr>
            <p:spPr bwMode="auto">
              <a:xfrm>
                <a:off x="3095" y="1589"/>
                <a:ext cx="18" cy="37"/>
              </a:xfrm>
              <a:custGeom>
                <a:avLst/>
                <a:gdLst>
                  <a:gd name="T0" fmla="*/ 5 w 18"/>
                  <a:gd name="T1" fmla="*/ 14 h 37"/>
                  <a:gd name="T2" fmla="*/ 5 w 18"/>
                  <a:gd name="T3" fmla="*/ 37 h 37"/>
                  <a:gd name="T4" fmla="*/ 0 w 18"/>
                  <a:gd name="T5" fmla="*/ 37 h 37"/>
                  <a:gd name="T6" fmla="*/ 0 w 18"/>
                  <a:gd name="T7" fmla="*/ 0 h 37"/>
                  <a:gd name="T8" fmla="*/ 6 w 18"/>
                  <a:gd name="T9" fmla="*/ 0 h 37"/>
                  <a:gd name="T10" fmla="*/ 13 w 18"/>
                  <a:gd name="T11" fmla="*/ 21 h 37"/>
                  <a:gd name="T12" fmla="*/ 13 w 18"/>
                  <a:gd name="T13" fmla="*/ 0 h 37"/>
                  <a:gd name="T14" fmla="*/ 18 w 18"/>
                  <a:gd name="T15" fmla="*/ 0 h 37"/>
                  <a:gd name="T16" fmla="*/ 18 w 18"/>
                  <a:gd name="T17" fmla="*/ 37 h 37"/>
                  <a:gd name="T18" fmla="*/ 13 w 18"/>
                  <a:gd name="T19" fmla="*/ 37 h 37"/>
                  <a:gd name="T20" fmla="*/ 5 w 18"/>
                  <a:gd name="T2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5" y="14"/>
                    </a:moveTo>
                    <a:lnTo>
                      <a:pt x="5" y="37"/>
                    </a:lnTo>
                    <a:lnTo>
                      <a:pt x="0" y="37"/>
                    </a:lnTo>
                    <a:lnTo>
                      <a:pt x="0" y="0"/>
                    </a:lnTo>
                    <a:lnTo>
                      <a:pt x="6" y="0"/>
                    </a:lnTo>
                    <a:lnTo>
                      <a:pt x="13" y="21"/>
                    </a:lnTo>
                    <a:lnTo>
                      <a:pt x="13" y="0"/>
                    </a:lnTo>
                    <a:lnTo>
                      <a:pt x="18" y="0"/>
                    </a:lnTo>
                    <a:lnTo>
                      <a:pt x="18" y="37"/>
                    </a:lnTo>
                    <a:lnTo>
                      <a:pt x="13" y="37"/>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5" name="Freeform 949"/>
              <p:cNvSpPr>
                <a:spLocks noEditPoints="1"/>
              </p:cNvSpPr>
              <p:nvPr/>
            </p:nvSpPr>
            <p:spPr bwMode="auto">
              <a:xfrm>
                <a:off x="3116" y="1589"/>
                <a:ext cx="20" cy="37"/>
              </a:xfrm>
              <a:custGeom>
                <a:avLst/>
                <a:gdLst>
                  <a:gd name="T0" fmla="*/ 29 w 29"/>
                  <a:gd name="T1" fmla="*/ 15 h 56"/>
                  <a:gd name="T2" fmla="*/ 29 w 29"/>
                  <a:gd name="T3" fmla="*/ 41 h 56"/>
                  <a:gd name="T4" fmla="*/ 15 w 29"/>
                  <a:gd name="T5" fmla="*/ 56 h 56"/>
                  <a:gd name="T6" fmla="*/ 0 w 29"/>
                  <a:gd name="T7" fmla="*/ 56 h 56"/>
                  <a:gd name="T8" fmla="*/ 0 w 29"/>
                  <a:gd name="T9" fmla="*/ 0 h 56"/>
                  <a:gd name="T10" fmla="*/ 15 w 29"/>
                  <a:gd name="T11" fmla="*/ 0 h 56"/>
                  <a:gd name="T12" fmla="*/ 29 w 29"/>
                  <a:gd name="T13" fmla="*/ 15 h 56"/>
                  <a:gd name="T14" fmla="*/ 14 w 29"/>
                  <a:gd name="T15" fmla="*/ 48 h 56"/>
                  <a:gd name="T16" fmla="*/ 19 w 29"/>
                  <a:gd name="T17" fmla="*/ 43 h 56"/>
                  <a:gd name="T18" fmla="*/ 19 w 29"/>
                  <a:gd name="T19" fmla="*/ 13 h 56"/>
                  <a:gd name="T20" fmla="*/ 14 w 29"/>
                  <a:gd name="T21" fmla="*/ 8 h 56"/>
                  <a:gd name="T22" fmla="*/ 10 w 29"/>
                  <a:gd name="T23" fmla="*/ 8 h 56"/>
                  <a:gd name="T24" fmla="*/ 10 w 29"/>
                  <a:gd name="T25" fmla="*/ 48 h 56"/>
                  <a:gd name="T26" fmla="*/ 14 w 29"/>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6">
                    <a:moveTo>
                      <a:pt x="29" y="15"/>
                    </a:moveTo>
                    <a:cubicBezTo>
                      <a:pt x="29" y="41"/>
                      <a:pt x="29" y="41"/>
                      <a:pt x="29" y="41"/>
                    </a:cubicBezTo>
                    <a:cubicBezTo>
                      <a:pt x="29" y="50"/>
                      <a:pt x="25" y="56"/>
                      <a:pt x="15" y="56"/>
                    </a:cubicBezTo>
                    <a:cubicBezTo>
                      <a:pt x="0" y="56"/>
                      <a:pt x="0" y="56"/>
                      <a:pt x="0" y="56"/>
                    </a:cubicBezTo>
                    <a:cubicBezTo>
                      <a:pt x="0" y="0"/>
                      <a:pt x="0" y="0"/>
                      <a:pt x="0" y="0"/>
                    </a:cubicBezTo>
                    <a:cubicBezTo>
                      <a:pt x="15" y="0"/>
                      <a:pt x="15" y="0"/>
                      <a:pt x="15" y="0"/>
                    </a:cubicBezTo>
                    <a:cubicBezTo>
                      <a:pt x="25" y="0"/>
                      <a:pt x="29" y="6"/>
                      <a:pt x="29" y="15"/>
                    </a:cubicBezTo>
                    <a:moveTo>
                      <a:pt x="14" y="48"/>
                    </a:moveTo>
                    <a:cubicBezTo>
                      <a:pt x="18" y="48"/>
                      <a:pt x="19" y="46"/>
                      <a:pt x="19" y="43"/>
                    </a:cubicBezTo>
                    <a:cubicBezTo>
                      <a:pt x="19" y="13"/>
                      <a:pt x="19" y="13"/>
                      <a:pt x="19" y="13"/>
                    </a:cubicBezTo>
                    <a:cubicBezTo>
                      <a:pt x="19" y="10"/>
                      <a:pt x="18" y="8"/>
                      <a:pt x="14" y="8"/>
                    </a:cubicBezTo>
                    <a:cubicBezTo>
                      <a:pt x="10" y="8"/>
                      <a:pt x="10" y="8"/>
                      <a:pt x="10" y="8"/>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6" name="Freeform 950"/>
              <p:cNvSpPr>
                <a:spLocks noEditPoints="1"/>
              </p:cNvSpPr>
              <p:nvPr/>
            </p:nvSpPr>
            <p:spPr bwMode="auto">
              <a:xfrm>
                <a:off x="3143" y="1589"/>
                <a:ext cx="18" cy="37"/>
              </a:xfrm>
              <a:custGeom>
                <a:avLst/>
                <a:gdLst>
                  <a:gd name="T0" fmla="*/ 0 w 27"/>
                  <a:gd name="T1" fmla="*/ 0 h 56"/>
                  <a:gd name="T2" fmla="*/ 14 w 27"/>
                  <a:gd name="T3" fmla="*/ 0 h 56"/>
                  <a:gd name="T4" fmla="*/ 27 w 27"/>
                  <a:gd name="T5" fmla="*/ 13 h 56"/>
                  <a:gd name="T6" fmla="*/ 27 w 27"/>
                  <a:gd name="T7" fmla="*/ 24 h 56"/>
                  <a:gd name="T8" fmla="*/ 14 w 27"/>
                  <a:gd name="T9" fmla="*/ 37 h 56"/>
                  <a:gd name="T10" fmla="*/ 10 w 27"/>
                  <a:gd name="T11" fmla="*/ 37 h 56"/>
                  <a:gd name="T12" fmla="*/ 10 w 27"/>
                  <a:gd name="T13" fmla="*/ 56 h 56"/>
                  <a:gd name="T14" fmla="*/ 0 w 27"/>
                  <a:gd name="T15" fmla="*/ 56 h 56"/>
                  <a:gd name="T16" fmla="*/ 0 w 27"/>
                  <a:gd name="T17" fmla="*/ 0 h 56"/>
                  <a:gd name="T18" fmla="*/ 10 w 27"/>
                  <a:gd name="T19" fmla="*/ 8 h 56"/>
                  <a:gd name="T20" fmla="*/ 10 w 27"/>
                  <a:gd name="T21" fmla="*/ 30 h 56"/>
                  <a:gd name="T22" fmla="*/ 13 w 27"/>
                  <a:gd name="T23" fmla="*/ 30 h 56"/>
                  <a:gd name="T24" fmla="*/ 18 w 27"/>
                  <a:gd name="T25" fmla="*/ 25 h 56"/>
                  <a:gd name="T26" fmla="*/ 18 w 27"/>
                  <a:gd name="T27" fmla="*/ 12 h 56"/>
                  <a:gd name="T28" fmla="*/ 13 w 27"/>
                  <a:gd name="T29" fmla="*/ 8 h 56"/>
                  <a:gd name="T30" fmla="*/ 10 w 27"/>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6">
                    <a:moveTo>
                      <a:pt x="0" y="0"/>
                    </a:moveTo>
                    <a:cubicBezTo>
                      <a:pt x="14" y="0"/>
                      <a:pt x="14" y="0"/>
                      <a:pt x="14" y="0"/>
                    </a:cubicBezTo>
                    <a:cubicBezTo>
                      <a:pt x="24" y="0"/>
                      <a:pt x="27" y="5"/>
                      <a:pt x="27" y="13"/>
                    </a:cubicBezTo>
                    <a:cubicBezTo>
                      <a:pt x="27" y="24"/>
                      <a:pt x="27" y="24"/>
                      <a:pt x="27" y="24"/>
                    </a:cubicBezTo>
                    <a:cubicBezTo>
                      <a:pt x="27" y="32"/>
                      <a:pt x="24" y="37"/>
                      <a:pt x="14" y="37"/>
                    </a:cubicBezTo>
                    <a:cubicBezTo>
                      <a:pt x="10" y="37"/>
                      <a:pt x="10" y="37"/>
                      <a:pt x="10" y="37"/>
                    </a:cubicBezTo>
                    <a:cubicBezTo>
                      <a:pt x="10" y="56"/>
                      <a:pt x="10" y="56"/>
                      <a:pt x="10" y="56"/>
                    </a:cubicBezTo>
                    <a:cubicBezTo>
                      <a:pt x="0" y="56"/>
                      <a:pt x="0" y="56"/>
                      <a:pt x="0" y="56"/>
                    </a:cubicBezTo>
                    <a:lnTo>
                      <a:pt x="0" y="0"/>
                    </a:lnTo>
                    <a:close/>
                    <a:moveTo>
                      <a:pt x="10" y="8"/>
                    </a:moveTo>
                    <a:cubicBezTo>
                      <a:pt x="10" y="30"/>
                      <a:pt x="10" y="30"/>
                      <a:pt x="10" y="30"/>
                    </a:cubicBezTo>
                    <a:cubicBezTo>
                      <a:pt x="13" y="30"/>
                      <a:pt x="13" y="30"/>
                      <a:pt x="13" y="30"/>
                    </a:cubicBezTo>
                    <a:cubicBezTo>
                      <a:pt x="16" y="30"/>
                      <a:pt x="18" y="28"/>
                      <a:pt x="18" y="25"/>
                    </a:cubicBezTo>
                    <a:cubicBezTo>
                      <a:pt x="18" y="12"/>
                      <a:pt x="18" y="12"/>
                      <a:pt x="18" y="12"/>
                    </a:cubicBezTo>
                    <a:cubicBezTo>
                      <a:pt x="18"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7" name="Freeform 951"/>
              <p:cNvSpPr>
                <a:spLocks noEditPoints="1"/>
              </p:cNvSpPr>
              <p:nvPr/>
            </p:nvSpPr>
            <p:spPr bwMode="auto">
              <a:xfrm>
                <a:off x="3164" y="1589"/>
                <a:ext cx="19" cy="37"/>
              </a:xfrm>
              <a:custGeom>
                <a:avLst/>
                <a:gdLst>
                  <a:gd name="T0" fmla="*/ 9 w 28"/>
                  <a:gd name="T1" fmla="*/ 30 h 56"/>
                  <a:gd name="T2" fmla="*/ 9 w 28"/>
                  <a:gd name="T3" fmla="*/ 56 h 56"/>
                  <a:gd name="T4" fmla="*/ 0 w 28"/>
                  <a:gd name="T5" fmla="*/ 56 h 56"/>
                  <a:gd name="T6" fmla="*/ 0 w 28"/>
                  <a:gd name="T7" fmla="*/ 0 h 56"/>
                  <a:gd name="T8" fmla="*/ 14 w 28"/>
                  <a:gd name="T9" fmla="*/ 0 h 56"/>
                  <a:gd name="T10" fmla="*/ 27 w 28"/>
                  <a:gd name="T11" fmla="*/ 13 h 56"/>
                  <a:gd name="T12" fmla="*/ 27 w 28"/>
                  <a:gd name="T13" fmla="*/ 20 h 56"/>
                  <a:gd name="T14" fmla="*/ 19 w 28"/>
                  <a:gd name="T15" fmla="*/ 31 h 56"/>
                  <a:gd name="T16" fmla="*/ 28 w 28"/>
                  <a:gd name="T17" fmla="*/ 56 h 56"/>
                  <a:gd name="T18" fmla="*/ 18 w 28"/>
                  <a:gd name="T19" fmla="*/ 56 h 56"/>
                  <a:gd name="T20" fmla="*/ 9 w 28"/>
                  <a:gd name="T21" fmla="*/ 30 h 56"/>
                  <a:gd name="T22" fmla="*/ 9 w 28"/>
                  <a:gd name="T23" fmla="*/ 8 h 56"/>
                  <a:gd name="T24" fmla="*/ 9 w 28"/>
                  <a:gd name="T25" fmla="*/ 25 h 56"/>
                  <a:gd name="T26" fmla="*/ 13 w 28"/>
                  <a:gd name="T27" fmla="*/ 25 h 56"/>
                  <a:gd name="T28" fmla="*/ 17 w 28"/>
                  <a:gd name="T29" fmla="*/ 21 h 56"/>
                  <a:gd name="T30" fmla="*/ 17 w 28"/>
                  <a:gd name="T31" fmla="*/ 12 h 56"/>
                  <a:gd name="T32" fmla="*/ 13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4" y="0"/>
                      <a:pt x="14" y="0"/>
                      <a:pt x="14" y="0"/>
                    </a:cubicBezTo>
                    <a:cubicBezTo>
                      <a:pt x="23" y="0"/>
                      <a:pt x="27" y="5"/>
                      <a:pt x="27" y="13"/>
                    </a:cubicBezTo>
                    <a:cubicBezTo>
                      <a:pt x="27" y="20"/>
                      <a:pt x="27" y="20"/>
                      <a:pt x="27" y="20"/>
                    </a:cubicBezTo>
                    <a:cubicBezTo>
                      <a:pt x="27" y="26"/>
                      <a:pt x="25" y="29"/>
                      <a:pt x="19" y="31"/>
                    </a:cubicBezTo>
                    <a:cubicBezTo>
                      <a:pt x="28" y="56"/>
                      <a:pt x="28" y="56"/>
                      <a:pt x="28" y="56"/>
                    </a:cubicBezTo>
                    <a:cubicBezTo>
                      <a:pt x="18" y="56"/>
                      <a:pt x="18" y="56"/>
                      <a:pt x="18" y="56"/>
                    </a:cubicBezTo>
                    <a:lnTo>
                      <a:pt x="9" y="30"/>
                    </a:lnTo>
                    <a:close/>
                    <a:moveTo>
                      <a:pt x="9" y="8"/>
                    </a:moveTo>
                    <a:cubicBezTo>
                      <a:pt x="9" y="25"/>
                      <a:pt x="9" y="25"/>
                      <a:pt x="9" y="25"/>
                    </a:cubicBezTo>
                    <a:cubicBezTo>
                      <a:pt x="13" y="25"/>
                      <a:pt x="13" y="25"/>
                      <a:pt x="13" y="25"/>
                    </a:cubicBezTo>
                    <a:cubicBezTo>
                      <a:pt x="16" y="25"/>
                      <a:pt x="17" y="24"/>
                      <a:pt x="17" y="21"/>
                    </a:cubicBezTo>
                    <a:cubicBezTo>
                      <a:pt x="17" y="12"/>
                      <a:pt x="17" y="12"/>
                      <a:pt x="17" y="12"/>
                    </a:cubicBezTo>
                    <a:cubicBezTo>
                      <a:pt x="17" y="9"/>
                      <a:pt x="16" y="8"/>
                      <a:pt x="13"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8" name="Freeform 952"/>
              <p:cNvSpPr>
                <a:spLocks noEditPoints="1"/>
              </p:cNvSpPr>
              <p:nvPr/>
            </p:nvSpPr>
            <p:spPr bwMode="auto">
              <a:xfrm>
                <a:off x="3185" y="1588"/>
                <a:ext cx="19" cy="39"/>
              </a:xfrm>
              <a:custGeom>
                <a:avLst/>
                <a:gdLst>
                  <a:gd name="T0" fmla="*/ 0 w 28"/>
                  <a:gd name="T1" fmla="*/ 43 h 58"/>
                  <a:gd name="T2" fmla="*/ 0 w 28"/>
                  <a:gd name="T3" fmla="*/ 16 h 58"/>
                  <a:gd name="T4" fmla="*/ 14 w 28"/>
                  <a:gd name="T5" fmla="*/ 0 h 58"/>
                  <a:gd name="T6" fmla="*/ 28 w 28"/>
                  <a:gd name="T7" fmla="*/ 16 h 58"/>
                  <a:gd name="T8" fmla="*/ 28 w 28"/>
                  <a:gd name="T9" fmla="*/ 43 h 58"/>
                  <a:gd name="T10" fmla="*/ 14 w 28"/>
                  <a:gd name="T11" fmla="*/ 58 h 58"/>
                  <a:gd name="T12" fmla="*/ 0 w 28"/>
                  <a:gd name="T13" fmla="*/ 43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3"/>
                    </a:moveTo>
                    <a:cubicBezTo>
                      <a:pt x="0" y="16"/>
                      <a:pt x="0" y="16"/>
                      <a:pt x="0" y="16"/>
                    </a:cubicBezTo>
                    <a:cubicBezTo>
                      <a:pt x="0" y="7"/>
                      <a:pt x="4" y="0"/>
                      <a:pt x="14" y="0"/>
                    </a:cubicBezTo>
                    <a:cubicBezTo>
                      <a:pt x="24" y="0"/>
                      <a:pt x="28" y="7"/>
                      <a:pt x="28" y="16"/>
                    </a:cubicBezTo>
                    <a:cubicBezTo>
                      <a:pt x="28" y="43"/>
                      <a:pt x="28" y="43"/>
                      <a:pt x="28" y="43"/>
                    </a:cubicBezTo>
                    <a:cubicBezTo>
                      <a:pt x="28" y="51"/>
                      <a:pt x="24" y="58"/>
                      <a:pt x="14" y="58"/>
                    </a:cubicBezTo>
                    <a:cubicBezTo>
                      <a:pt x="4" y="58"/>
                      <a:pt x="0" y="51"/>
                      <a:pt x="0" y="43"/>
                    </a:cubicBezTo>
                    <a:moveTo>
                      <a:pt x="19" y="44"/>
                    </a:moveTo>
                    <a:cubicBezTo>
                      <a:pt x="19" y="14"/>
                      <a:pt x="19" y="14"/>
                      <a:pt x="19" y="14"/>
                    </a:cubicBezTo>
                    <a:cubicBezTo>
                      <a:pt x="19" y="11"/>
                      <a:pt x="17" y="8"/>
                      <a:pt x="14" y="8"/>
                    </a:cubicBezTo>
                    <a:cubicBezTo>
                      <a:pt x="11" y="8"/>
                      <a:pt x="9" y="11"/>
                      <a:pt x="9" y="14"/>
                    </a:cubicBezTo>
                    <a:cubicBezTo>
                      <a:pt x="9" y="44"/>
                      <a:pt x="9" y="44"/>
                      <a:pt x="9" y="44"/>
                    </a:cubicBezTo>
                    <a:cubicBezTo>
                      <a:pt x="9" y="48"/>
                      <a:pt x="11" y="50"/>
                      <a:pt x="14" y="50"/>
                    </a:cubicBezTo>
                    <a:cubicBezTo>
                      <a:pt x="17" y="50"/>
                      <a:pt x="19" y="48"/>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9" name="Freeform 953"/>
              <p:cNvSpPr>
                <a:spLocks noEditPoints="1"/>
              </p:cNvSpPr>
              <p:nvPr/>
            </p:nvSpPr>
            <p:spPr bwMode="auto">
              <a:xfrm>
                <a:off x="3206" y="1589"/>
                <a:ext cx="20" cy="37"/>
              </a:xfrm>
              <a:custGeom>
                <a:avLst/>
                <a:gdLst>
                  <a:gd name="T0" fmla="*/ 29 w 29"/>
                  <a:gd name="T1" fmla="*/ 15 h 56"/>
                  <a:gd name="T2" fmla="*/ 29 w 29"/>
                  <a:gd name="T3" fmla="*/ 41 h 56"/>
                  <a:gd name="T4" fmla="*/ 15 w 29"/>
                  <a:gd name="T5" fmla="*/ 56 h 56"/>
                  <a:gd name="T6" fmla="*/ 0 w 29"/>
                  <a:gd name="T7" fmla="*/ 56 h 56"/>
                  <a:gd name="T8" fmla="*/ 0 w 29"/>
                  <a:gd name="T9" fmla="*/ 0 h 56"/>
                  <a:gd name="T10" fmla="*/ 15 w 29"/>
                  <a:gd name="T11" fmla="*/ 0 h 56"/>
                  <a:gd name="T12" fmla="*/ 29 w 29"/>
                  <a:gd name="T13" fmla="*/ 15 h 56"/>
                  <a:gd name="T14" fmla="*/ 14 w 29"/>
                  <a:gd name="T15" fmla="*/ 48 h 56"/>
                  <a:gd name="T16" fmla="*/ 19 w 29"/>
                  <a:gd name="T17" fmla="*/ 43 h 56"/>
                  <a:gd name="T18" fmla="*/ 19 w 29"/>
                  <a:gd name="T19" fmla="*/ 13 h 56"/>
                  <a:gd name="T20" fmla="*/ 14 w 29"/>
                  <a:gd name="T21" fmla="*/ 8 h 56"/>
                  <a:gd name="T22" fmla="*/ 10 w 29"/>
                  <a:gd name="T23" fmla="*/ 8 h 56"/>
                  <a:gd name="T24" fmla="*/ 10 w 29"/>
                  <a:gd name="T25" fmla="*/ 48 h 56"/>
                  <a:gd name="T26" fmla="*/ 14 w 29"/>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6">
                    <a:moveTo>
                      <a:pt x="29" y="15"/>
                    </a:moveTo>
                    <a:cubicBezTo>
                      <a:pt x="29" y="41"/>
                      <a:pt x="29" y="41"/>
                      <a:pt x="29" y="41"/>
                    </a:cubicBezTo>
                    <a:cubicBezTo>
                      <a:pt x="29" y="50"/>
                      <a:pt x="25" y="56"/>
                      <a:pt x="15" y="56"/>
                    </a:cubicBezTo>
                    <a:cubicBezTo>
                      <a:pt x="0" y="56"/>
                      <a:pt x="0" y="56"/>
                      <a:pt x="0" y="56"/>
                    </a:cubicBezTo>
                    <a:cubicBezTo>
                      <a:pt x="0" y="0"/>
                      <a:pt x="0" y="0"/>
                      <a:pt x="0" y="0"/>
                    </a:cubicBezTo>
                    <a:cubicBezTo>
                      <a:pt x="15" y="0"/>
                      <a:pt x="15" y="0"/>
                      <a:pt x="15" y="0"/>
                    </a:cubicBezTo>
                    <a:cubicBezTo>
                      <a:pt x="25" y="0"/>
                      <a:pt x="29" y="6"/>
                      <a:pt x="29" y="15"/>
                    </a:cubicBezTo>
                    <a:moveTo>
                      <a:pt x="14" y="48"/>
                    </a:moveTo>
                    <a:cubicBezTo>
                      <a:pt x="18" y="48"/>
                      <a:pt x="19" y="46"/>
                      <a:pt x="19" y="43"/>
                    </a:cubicBezTo>
                    <a:cubicBezTo>
                      <a:pt x="19" y="13"/>
                      <a:pt x="19" y="13"/>
                      <a:pt x="19" y="13"/>
                    </a:cubicBezTo>
                    <a:cubicBezTo>
                      <a:pt x="19" y="10"/>
                      <a:pt x="18" y="8"/>
                      <a:pt x="14" y="8"/>
                    </a:cubicBezTo>
                    <a:cubicBezTo>
                      <a:pt x="10" y="8"/>
                      <a:pt x="10" y="8"/>
                      <a:pt x="10" y="8"/>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0" name="Freeform 954"/>
              <p:cNvSpPr>
                <a:spLocks/>
              </p:cNvSpPr>
              <p:nvPr/>
            </p:nvSpPr>
            <p:spPr bwMode="auto">
              <a:xfrm>
                <a:off x="3229" y="1589"/>
                <a:ext cx="18" cy="38"/>
              </a:xfrm>
              <a:custGeom>
                <a:avLst/>
                <a:gdLst>
                  <a:gd name="T0" fmla="*/ 27 w 27"/>
                  <a:gd name="T1" fmla="*/ 0 h 57"/>
                  <a:gd name="T2" fmla="*/ 27 w 27"/>
                  <a:gd name="T3" fmla="*/ 42 h 57"/>
                  <a:gd name="T4" fmla="*/ 14 w 27"/>
                  <a:gd name="T5" fmla="*/ 57 h 57"/>
                  <a:gd name="T6" fmla="*/ 0 w 27"/>
                  <a:gd name="T7" fmla="*/ 42 h 57"/>
                  <a:gd name="T8" fmla="*/ 0 w 27"/>
                  <a:gd name="T9" fmla="*/ 0 h 57"/>
                  <a:gd name="T10" fmla="*/ 9 w 27"/>
                  <a:gd name="T11" fmla="*/ 0 h 57"/>
                  <a:gd name="T12" fmla="*/ 9 w 27"/>
                  <a:gd name="T13" fmla="*/ 43 h 57"/>
                  <a:gd name="T14" fmla="*/ 14 w 27"/>
                  <a:gd name="T15" fmla="*/ 49 h 57"/>
                  <a:gd name="T16" fmla="*/ 19 w 27"/>
                  <a:gd name="T17" fmla="*/ 43 h 57"/>
                  <a:gd name="T18" fmla="*/ 19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2"/>
                      <a:pt x="27" y="42"/>
                      <a:pt x="27" y="42"/>
                    </a:cubicBezTo>
                    <a:cubicBezTo>
                      <a:pt x="27" y="51"/>
                      <a:pt x="24" y="57"/>
                      <a:pt x="14" y="57"/>
                    </a:cubicBezTo>
                    <a:cubicBezTo>
                      <a:pt x="4" y="57"/>
                      <a:pt x="0" y="51"/>
                      <a:pt x="0" y="42"/>
                    </a:cubicBezTo>
                    <a:cubicBezTo>
                      <a:pt x="0" y="0"/>
                      <a:pt x="0" y="0"/>
                      <a:pt x="0" y="0"/>
                    </a:cubicBezTo>
                    <a:cubicBezTo>
                      <a:pt x="9" y="0"/>
                      <a:pt x="9" y="0"/>
                      <a:pt x="9" y="0"/>
                    </a:cubicBezTo>
                    <a:cubicBezTo>
                      <a:pt x="9" y="43"/>
                      <a:pt x="9" y="43"/>
                      <a:pt x="9" y="43"/>
                    </a:cubicBezTo>
                    <a:cubicBezTo>
                      <a:pt x="9" y="47"/>
                      <a:pt x="11" y="49"/>
                      <a:pt x="14" y="49"/>
                    </a:cubicBezTo>
                    <a:cubicBezTo>
                      <a:pt x="17" y="49"/>
                      <a:pt x="19" y="47"/>
                      <a:pt x="19" y="43"/>
                    </a:cubicBezTo>
                    <a:cubicBezTo>
                      <a:pt x="19" y="0"/>
                      <a:pt x="19" y="0"/>
                      <a:pt x="19"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1" name="Freeform 955"/>
              <p:cNvSpPr>
                <a:spLocks/>
              </p:cNvSpPr>
              <p:nvPr/>
            </p:nvSpPr>
            <p:spPr bwMode="auto">
              <a:xfrm>
                <a:off x="3250" y="1588"/>
                <a:ext cx="19" cy="39"/>
              </a:xfrm>
              <a:custGeom>
                <a:avLst/>
                <a:gdLst>
                  <a:gd name="T0" fmla="*/ 0 w 28"/>
                  <a:gd name="T1" fmla="*/ 43 h 58"/>
                  <a:gd name="T2" fmla="*/ 0 w 28"/>
                  <a:gd name="T3" fmla="*/ 16 h 58"/>
                  <a:gd name="T4" fmla="*/ 15 w 28"/>
                  <a:gd name="T5" fmla="*/ 0 h 58"/>
                  <a:gd name="T6" fmla="*/ 28 w 28"/>
                  <a:gd name="T7" fmla="*/ 14 h 58"/>
                  <a:gd name="T8" fmla="*/ 28 w 28"/>
                  <a:gd name="T9" fmla="*/ 21 h 58"/>
                  <a:gd name="T10" fmla="*/ 19 w 28"/>
                  <a:gd name="T11" fmla="*/ 21 h 58"/>
                  <a:gd name="T12" fmla="*/ 19 w 28"/>
                  <a:gd name="T13" fmla="*/ 14 h 58"/>
                  <a:gd name="T14" fmla="*/ 15 w 28"/>
                  <a:gd name="T15" fmla="*/ 8 h 58"/>
                  <a:gd name="T16" fmla="*/ 10 w 28"/>
                  <a:gd name="T17" fmla="*/ 14 h 58"/>
                  <a:gd name="T18" fmla="*/ 10 w 28"/>
                  <a:gd name="T19" fmla="*/ 44 h 58"/>
                  <a:gd name="T20" fmla="*/ 15 w 28"/>
                  <a:gd name="T21" fmla="*/ 50 h 58"/>
                  <a:gd name="T22" fmla="*/ 19 w 28"/>
                  <a:gd name="T23" fmla="*/ 44 h 58"/>
                  <a:gd name="T24" fmla="*/ 19 w 28"/>
                  <a:gd name="T25" fmla="*/ 34 h 58"/>
                  <a:gd name="T26" fmla="*/ 28 w 28"/>
                  <a:gd name="T27" fmla="*/ 34 h 58"/>
                  <a:gd name="T28" fmla="*/ 28 w 28"/>
                  <a:gd name="T29" fmla="*/ 44 h 58"/>
                  <a:gd name="T30" fmla="*/ 15 w 28"/>
                  <a:gd name="T31" fmla="*/ 58 h 58"/>
                  <a:gd name="T32" fmla="*/ 0 w 28"/>
                  <a:gd name="T33"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58">
                    <a:moveTo>
                      <a:pt x="0" y="43"/>
                    </a:moveTo>
                    <a:cubicBezTo>
                      <a:pt x="0" y="16"/>
                      <a:pt x="0" y="16"/>
                      <a:pt x="0" y="16"/>
                    </a:cubicBezTo>
                    <a:cubicBezTo>
                      <a:pt x="0" y="7"/>
                      <a:pt x="5" y="0"/>
                      <a:pt x="15" y="0"/>
                    </a:cubicBezTo>
                    <a:cubicBezTo>
                      <a:pt x="25" y="0"/>
                      <a:pt x="28" y="6"/>
                      <a:pt x="28" y="14"/>
                    </a:cubicBezTo>
                    <a:cubicBezTo>
                      <a:pt x="28" y="21"/>
                      <a:pt x="28" y="21"/>
                      <a:pt x="28" y="21"/>
                    </a:cubicBezTo>
                    <a:cubicBezTo>
                      <a:pt x="19" y="21"/>
                      <a:pt x="19" y="21"/>
                      <a:pt x="19" y="21"/>
                    </a:cubicBezTo>
                    <a:cubicBezTo>
                      <a:pt x="19" y="14"/>
                      <a:pt x="19" y="14"/>
                      <a:pt x="19" y="14"/>
                    </a:cubicBezTo>
                    <a:cubicBezTo>
                      <a:pt x="19" y="10"/>
                      <a:pt x="18" y="8"/>
                      <a:pt x="15" y="8"/>
                    </a:cubicBezTo>
                    <a:cubicBezTo>
                      <a:pt x="11" y="8"/>
                      <a:pt x="10" y="11"/>
                      <a:pt x="10" y="14"/>
                    </a:cubicBezTo>
                    <a:cubicBezTo>
                      <a:pt x="10" y="44"/>
                      <a:pt x="10" y="44"/>
                      <a:pt x="10" y="44"/>
                    </a:cubicBezTo>
                    <a:cubicBezTo>
                      <a:pt x="10" y="48"/>
                      <a:pt x="11" y="50"/>
                      <a:pt x="15" y="50"/>
                    </a:cubicBezTo>
                    <a:cubicBezTo>
                      <a:pt x="18" y="50"/>
                      <a:pt x="19" y="48"/>
                      <a:pt x="19" y="44"/>
                    </a:cubicBezTo>
                    <a:cubicBezTo>
                      <a:pt x="19" y="34"/>
                      <a:pt x="19" y="34"/>
                      <a:pt x="19" y="34"/>
                    </a:cubicBezTo>
                    <a:cubicBezTo>
                      <a:pt x="28" y="34"/>
                      <a:pt x="28" y="34"/>
                      <a:pt x="28" y="34"/>
                    </a:cubicBezTo>
                    <a:cubicBezTo>
                      <a:pt x="28" y="44"/>
                      <a:pt x="28" y="44"/>
                      <a:pt x="28" y="44"/>
                    </a:cubicBezTo>
                    <a:cubicBezTo>
                      <a:pt x="28" y="52"/>
                      <a:pt x="25" y="58"/>
                      <a:pt x="15" y="58"/>
                    </a:cubicBezTo>
                    <a:cubicBezTo>
                      <a:pt x="5" y="58"/>
                      <a:pt x="0" y="51"/>
                      <a:pt x="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2" name="Freeform 956"/>
              <p:cNvSpPr>
                <a:spLocks/>
              </p:cNvSpPr>
              <p:nvPr/>
            </p:nvSpPr>
            <p:spPr bwMode="auto">
              <a:xfrm>
                <a:off x="3270" y="1589"/>
                <a:ext cx="17" cy="37"/>
              </a:xfrm>
              <a:custGeom>
                <a:avLst/>
                <a:gdLst>
                  <a:gd name="T0" fmla="*/ 0 w 17"/>
                  <a:gd name="T1" fmla="*/ 0 h 37"/>
                  <a:gd name="T2" fmla="*/ 17 w 17"/>
                  <a:gd name="T3" fmla="*/ 0 h 37"/>
                  <a:gd name="T4" fmla="*/ 17 w 17"/>
                  <a:gd name="T5" fmla="*/ 5 h 37"/>
                  <a:gd name="T6" fmla="*/ 11 w 17"/>
                  <a:gd name="T7" fmla="*/ 5 h 37"/>
                  <a:gd name="T8" fmla="*/ 11 w 17"/>
                  <a:gd name="T9" fmla="*/ 37 h 37"/>
                  <a:gd name="T10" fmla="*/ 5 w 17"/>
                  <a:gd name="T11" fmla="*/ 37 h 37"/>
                  <a:gd name="T12" fmla="*/ 5 w 17"/>
                  <a:gd name="T13" fmla="*/ 5 h 37"/>
                  <a:gd name="T14" fmla="*/ 0 w 17"/>
                  <a:gd name="T15" fmla="*/ 5 h 37"/>
                  <a:gd name="T16" fmla="*/ 0 w 1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7">
                    <a:moveTo>
                      <a:pt x="0" y="0"/>
                    </a:moveTo>
                    <a:lnTo>
                      <a:pt x="17" y="0"/>
                    </a:lnTo>
                    <a:lnTo>
                      <a:pt x="17" y="5"/>
                    </a:lnTo>
                    <a:lnTo>
                      <a:pt x="11" y="5"/>
                    </a:lnTo>
                    <a:lnTo>
                      <a:pt x="11" y="37"/>
                    </a:lnTo>
                    <a:lnTo>
                      <a:pt x="5" y="37"/>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3" name="Rectangle 957"/>
              <p:cNvSpPr>
                <a:spLocks noChangeArrowheads="1"/>
              </p:cNvSpPr>
              <p:nvPr/>
            </p:nvSpPr>
            <p:spPr bwMode="auto">
              <a:xfrm>
                <a:off x="3289" y="1589"/>
                <a:ext cx="7"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4" name="Freeform 958"/>
              <p:cNvSpPr>
                <a:spLocks noEditPoints="1"/>
              </p:cNvSpPr>
              <p:nvPr/>
            </p:nvSpPr>
            <p:spPr bwMode="auto">
              <a:xfrm>
                <a:off x="3298" y="1588"/>
                <a:ext cx="20" cy="39"/>
              </a:xfrm>
              <a:custGeom>
                <a:avLst/>
                <a:gdLst>
                  <a:gd name="T0" fmla="*/ 0 w 29"/>
                  <a:gd name="T1" fmla="*/ 43 h 58"/>
                  <a:gd name="T2" fmla="*/ 0 w 29"/>
                  <a:gd name="T3" fmla="*/ 16 h 58"/>
                  <a:gd name="T4" fmla="*/ 14 w 29"/>
                  <a:gd name="T5" fmla="*/ 0 h 58"/>
                  <a:gd name="T6" fmla="*/ 29 w 29"/>
                  <a:gd name="T7" fmla="*/ 16 h 58"/>
                  <a:gd name="T8" fmla="*/ 29 w 29"/>
                  <a:gd name="T9" fmla="*/ 43 h 58"/>
                  <a:gd name="T10" fmla="*/ 14 w 29"/>
                  <a:gd name="T11" fmla="*/ 58 h 58"/>
                  <a:gd name="T12" fmla="*/ 0 w 29"/>
                  <a:gd name="T13" fmla="*/ 43 h 58"/>
                  <a:gd name="T14" fmla="*/ 19 w 29"/>
                  <a:gd name="T15" fmla="*/ 44 h 58"/>
                  <a:gd name="T16" fmla="*/ 19 w 29"/>
                  <a:gd name="T17" fmla="*/ 14 h 58"/>
                  <a:gd name="T18" fmla="*/ 14 w 29"/>
                  <a:gd name="T19" fmla="*/ 8 h 58"/>
                  <a:gd name="T20" fmla="*/ 9 w 29"/>
                  <a:gd name="T21" fmla="*/ 14 h 58"/>
                  <a:gd name="T22" fmla="*/ 9 w 29"/>
                  <a:gd name="T23" fmla="*/ 44 h 58"/>
                  <a:gd name="T24" fmla="*/ 14 w 29"/>
                  <a:gd name="T25" fmla="*/ 50 h 58"/>
                  <a:gd name="T26" fmla="*/ 19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3"/>
                    </a:moveTo>
                    <a:cubicBezTo>
                      <a:pt x="0" y="16"/>
                      <a:pt x="0" y="16"/>
                      <a:pt x="0" y="16"/>
                    </a:cubicBezTo>
                    <a:cubicBezTo>
                      <a:pt x="0" y="7"/>
                      <a:pt x="4" y="0"/>
                      <a:pt x="14" y="0"/>
                    </a:cubicBezTo>
                    <a:cubicBezTo>
                      <a:pt x="24" y="0"/>
                      <a:pt x="29" y="7"/>
                      <a:pt x="29" y="16"/>
                    </a:cubicBezTo>
                    <a:cubicBezTo>
                      <a:pt x="29" y="43"/>
                      <a:pt x="29" y="43"/>
                      <a:pt x="29" y="43"/>
                    </a:cubicBezTo>
                    <a:cubicBezTo>
                      <a:pt x="29" y="51"/>
                      <a:pt x="24" y="58"/>
                      <a:pt x="14" y="58"/>
                    </a:cubicBezTo>
                    <a:cubicBezTo>
                      <a:pt x="4" y="58"/>
                      <a:pt x="0" y="51"/>
                      <a:pt x="0" y="43"/>
                    </a:cubicBezTo>
                    <a:moveTo>
                      <a:pt x="19" y="44"/>
                    </a:moveTo>
                    <a:cubicBezTo>
                      <a:pt x="19" y="14"/>
                      <a:pt x="19" y="14"/>
                      <a:pt x="19" y="14"/>
                    </a:cubicBezTo>
                    <a:cubicBezTo>
                      <a:pt x="19" y="11"/>
                      <a:pt x="18" y="8"/>
                      <a:pt x="14" y="8"/>
                    </a:cubicBezTo>
                    <a:cubicBezTo>
                      <a:pt x="11" y="8"/>
                      <a:pt x="9" y="11"/>
                      <a:pt x="9" y="14"/>
                    </a:cubicBezTo>
                    <a:cubicBezTo>
                      <a:pt x="9" y="44"/>
                      <a:pt x="9" y="44"/>
                      <a:pt x="9" y="44"/>
                    </a:cubicBezTo>
                    <a:cubicBezTo>
                      <a:pt x="9" y="48"/>
                      <a:pt x="11" y="50"/>
                      <a:pt x="14" y="50"/>
                    </a:cubicBezTo>
                    <a:cubicBezTo>
                      <a:pt x="18" y="50"/>
                      <a:pt x="19" y="48"/>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5" name="Freeform 959"/>
              <p:cNvSpPr>
                <a:spLocks/>
              </p:cNvSpPr>
              <p:nvPr/>
            </p:nvSpPr>
            <p:spPr bwMode="auto">
              <a:xfrm>
                <a:off x="3321" y="1589"/>
                <a:ext cx="18" cy="37"/>
              </a:xfrm>
              <a:custGeom>
                <a:avLst/>
                <a:gdLst>
                  <a:gd name="T0" fmla="*/ 5 w 18"/>
                  <a:gd name="T1" fmla="*/ 14 h 37"/>
                  <a:gd name="T2" fmla="*/ 5 w 18"/>
                  <a:gd name="T3" fmla="*/ 37 h 37"/>
                  <a:gd name="T4" fmla="*/ 0 w 18"/>
                  <a:gd name="T5" fmla="*/ 37 h 37"/>
                  <a:gd name="T6" fmla="*/ 0 w 18"/>
                  <a:gd name="T7" fmla="*/ 0 h 37"/>
                  <a:gd name="T8" fmla="*/ 6 w 18"/>
                  <a:gd name="T9" fmla="*/ 0 h 37"/>
                  <a:gd name="T10" fmla="*/ 12 w 18"/>
                  <a:gd name="T11" fmla="*/ 21 h 37"/>
                  <a:gd name="T12" fmla="*/ 12 w 18"/>
                  <a:gd name="T13" fmla="*/ 0 h 37"/>
                  <a:gd name="T14" fmla="*/ 18 w 18"/>
                  <a:gd name="T15" fmla="*/ 0 h 37"/>
                  <a:gd name="T16" fmla="*/ 18 w 18"/>
                  <a:gd name="T17" fmla="*/ 37 h 37"/>
                  <a:gd name="T18" fmla="*/ 12 w 18"/>
                  <a:gd name="T19" fmla="*/ 37 h 37"/>
                  <a:gd name="T20" fmla="*/ 5 w 18"/>
                  <a:gd name="T2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5" y="14"/>
                    </a:moveTo>
                    <a:lnTo>
                      <a:pt x="5" y="37"/>
                    </a:lnTo>
                    <a:lnTo>
                      <a:pt x="0" y="37"/>
                    </a:lnTo>
                    <a:lnTo>
                      <a:pt x="0" y="0"/>
                    </a:lnTo>
                    <a:lnTo>
                      <a:pt x="6" y="0"/>
                    </a:lnTo>
                    <a:lnTo>
                      <a:pt x="12" y="21"/>
                    </a:lnTo>
                    <a:lnTo>
                      <a:pt x="12" y="0"/>
                    </a:lnTo>
                    <a:lnTo>
                      <a:pt x="18" y="0"/>
                    </a:lnTo>
                    <a:lnTo>
                      <a:pt x="18" y="37"/>
                    </a:lnTo>
                    <a:lnTo>
                      <a:pt x="12" y="37"/>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6" name="Freeform 960"/>
              <p:cNvSpPr>
                <a:spLocks/>
              </p:cNvSpPr>
              <p:nvPr/>
            </p:nvSpPr>
            <p:spPr bwMode="auto">
              <a:xfrm>
                <a:off x="1577" y="1972"/>
                <a:ext cx="13" cy="37"/>
              </a:xfrm>
              <a:custGeom>
                <a:avLst/>
                <a:gdLst>
                  <a:gd name="T0" fmla="*/ 0 w 13"/>
                  <a:gd name="T1" fmla="*/ 0 h 37"/>
                  <a:gd name="T2" fmla="*/ 6 w 13"/>
                  <a:gd name="T3" fmla="*/ 0 h 37"/>
                  <a:gd name="T4" fmla="*/ 6 w 13"/>
                  <a:gd name="T5" fmla="*/ 33 h 37"/>
                  <a:gd name="T6" fmla="*/ 13 w 13"/>
                  <a:gd name="T7" fmla="*/ 33 h 37"/>
                  <a:gd name="T8" fmla="*/ 13 w 13"/>
                  <a:gd name="T9" fmla="*/ 37 h 37"/>
                  <a:gd name="T10" fmla="*/ 0 w 13"/>
                  <a:gd name="T11" fmla="*/ 37 h 37"/>
                  <a:gd name="T12" fmla="*/ 0 w 13"/>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3" h="37">
                    <a:moveTo>
                      <a:pt x="0" y="0"/>
                    </a:moveTo>
                    <a:lnTo>
                      <a:pt x="6" y="0"/>
                    </a:lnTo>
                    <a:lnTo>
                      <a:pt x="6" y="33"/>
                    </a:lnTo>
                    <a:lnTo>
                      <a:pt x="13" y="33"/>
                    </a:lnTo>
                    <a:lnTo>
                      <a:pt x="13"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7" name="Rectangle 961"/>
              <p:cNvSpPr>
                <a:spLocks noChangeArrowheads="1"/>
              </p:cNvSpPr>
              <p:nvPr/>
            </p:nvSpPr>
            <p:spPr bwMode="auto">
              <a:xfrm>
                <a:off x="1594" y="1972"/>
                <a:ext cx="6"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8" name="Freeform 962"/>
              <p:cNvSpPr>
                <a:spLocks/>
              </p:cNvSpPr>
              <p:nvPr/>
            </p:nvSpPr>
            <p:spPr bwMode="auto">
              <a:xfrm>
                <a:off x="1604" y="1972"/>
                <a:ext cx="15" cy="37"/>
              </a:xfrm>
              <a:custGeom>
                <a:avLst/>
                <a:gdLst>
                  <a:gd name="T0" fmla="*/ 0 w 15"/>
                  <a:gd name="T1" fmla="*/ 0 h 37"/>
                  <a:gd name="T2" fmla="*/ 15 w 15"/>
                  <a:gd name="T3" fmla="*/ 0 h 37"/>
                  <a:gd name="T4" fmla="*/ 15 w 15"/>
                  <a:gd name="T5" fmla="*/ 5 h 37"/>
                  <a:gd name="T6" fmla="*/ 6 w 15"/>
                  <a:gd name="T7" fmla="*/ 5 h 37"/>
                  <a:gd name="T8" fmla="*/ 6 w 15"/>
                  <a:gd name="T9" fmla="*/ 16 h 37"/>
                  <a:gd name="T10" fmla="*/ 12 w 15"/>
                  <a:gd name="T11" fmla="*/ 16 h 37"/>
                  <a:gd name="T12" fmla="*/ 12 w 15"/>
                  <a:gd name="T13" fmla="*/ 21 h 37"/>
                  <a:gd name="T14" fmla="*/ 6 w 15"/>
                  <a:gd name="T15" fmla="*/ 21 h 37"/>
                  <a:gd name="T16" fmla="*/ 6 w 15"/>
                  <a:gd name="T17" fmla="*/ 37 h 37"/>
                  <a:gd name="T18" fmla="*/ 0 w 15"/>
                  <a:gd name="T19" fmla="*/ 37 h 37"/>
                  <a:gd name="T20" fmla="*/ 0 w 15"/>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7">
                    <a:moveTo>
                      <a:pt x="0" y="0"/>
                    </a:moveTo>
                    <a:lnTo>
                      <a:pt x="15" y="0"/>
                    </a:lnTo>
                    <a:lnTo>
                      <a:pt x="15" y="5"/>
                    </a:lnTo>
                    <a:lnTo>
                      <a:pt x="6" y="5"/>
                    </a:lnTo>
                    <a:lnTo>
                      <a:pt x="6" y="16"/>
                    </a:lnTo>
                    <a:lnTo>
                      <a:pt x="12" y="16"/>
                    </a:lnTo>
                    <a:lnTo>
                      <a:pt x="12" y="21"/>
                    </a:lnTo>
                    <a:lnTo>
                      <a:pt x="6" y="21"/>
                    </a:lnTo>
                    <a:lnTo>
                      <a:pt x="6"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9" name="Freeform 963"/>
              <p:cNvSpPr>
                <a:spLocks/>
              </p:cNvSpPr>
              <p:nvPr/>
            </p:nvSpPr>
            <p:spPr bwMode="auto">
              <a:xfrm>
                <a:off x="1621" y="1972"/>
                <a:ext cx="15" cy="37"/>
              </a:xfrm>
              <a:custGeom>
                <a:avLst/>
                <a:gdLst>
                  <a:gd name="T0" fmla="*/ 0 w 15"/>
                  <a:gd name="T1" fmla="*/ 0 h 37"/>
                  <a:gd name="T2" fmla="*/ 15 w 15"/>
                  <a:gd name="T3" fmla="*/ 0 h 37"/>
                  <a:gd name="T4" fmla="*/ 15 w 15"/>
                  <a:gd name="T5" fmla="*/ 5 h 37"/>
                  <a:gd name="T6" fmla="*/ 6 w 15"/>
                  <a:gd name="T7" fmla="*/ 5 h 37"/>
                  <a:gd name="T8" fmla="*/ 6 w 15"/>
                  <a:gd name="T9" fmla="*/ 16 h 37"/>
                  <a:gd name="T10" fmla="*/ 13 w 15"/>
                  <a:gd name="T11" fmla="*/ 16 h 37"/>
                  <a:gd name="T12" fmla="*/ 13 w 15"/>
                  <a:gd name="T13" fmla="*/ 21 h 37"/>
                  <a:gd name="T14" fmla="*/ 6 w 15"/>
                  <a:gd name="T15" fmla="*/ 21 h 37"/>
                  <a:gd name="T16" fmla="*/ 6 w 15"/>
                  <a:gd name="T17" fmla="*/ 33 h 37"/>
                  <a:gd name="T18" fmla="*/ 15 w 15"/>
                  <a:gd name="T19" fmla="*/ 33 h 37"/>
                  <a:gd name="T20" fmla="*/ 15 w 15"/>
                  <a:gd name="T21" fmla="*/ 37 h 37"/>
                  <a:gd name="T22" fmla="*/ 0 w 15"/>
                  <a:gd name="T23" fmla="*/ 37 h 37"/>
                  <a:gd name="T24" fmla="*/ 0 w 15"/>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7">
                    <a:moveTo>
                      <a:pt x="0" y="0"/>
                    </a:moveTo>
                    <a:lnTo>
                      <a:pt x="15" y="0"/>
                    </a:lnTo>
                    <a:lnTo>
                      <a:pt x="15" y="5"/>
                    </a:lnTo>
                    <a:lnTo>
                      <a:pt x="6" y="5"/>
                    </a:lnTo>
                    <a:lnTo>
                      <a:pt x="6" y="16"/>
                    </a:lnTo>
                    <a:lnTo>
                      <a:pt x="13" y="16"/>
                    </a:lnTo>
                    <a:lnTo>
                      <a:pt x="13" y="21"/>
                    </a:lnTo>
                    <a:lnTo>
                      <a:pt x="6" y="21"/>
                    </a:lnTo>
                    <a:lnTo>
                      <a:pt x="6" y="33"/>
                    </a:lnTo>
                    <a:lnTo>
                      <a:pt x="15" y="33"/>
                    </a:lnTo>
                    <a:lnTo>
                      <a:pt x="15"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0" name="Freeform 964"/>
              <p:cNvSpPr>
                <a:spLocks noEditPoints="1"/>
              </p:cNvSpPr>
              <p:nvPr/>
            </p:nvSpPr>
            <p:spPr bwMode="auto">
              <a:xfrm>
                <a:off x="1577" y="2024"/>
                <a:ext cx="19" cy="40"/>
              </a:xfrm>
              <a:custGeom>
                <a:avLst/>
                <a:gdLst>
                  <a:gd name="T0" fmla="*/ 0 w 28"/>
                  <a:gd name="T1" fmla="*/ 42 h 58"/>
                  <a:gd name="T2" fmla="*/ 0 w 28"/>
                  <a:gd name="T3" fmla="*/ 15 h 58"/>
                  <a:gd name="T4" fmla="*/ 14 w 28"/>
                  <a:gd name="T5" fmla="*/ 0 h 58"/>
                  <a:gd name="T6" fmla="*/ 28 w 28"/>
                  <a:gd name="T7" fmla="*/ 15 h 58"/>
                  <a:gd name="T8" fmla="*/ 28 w 28"/>
                  <a:gd name="T9" fmla="*/ 42 h 58"/>
                  <a:gd name="T10" fmla="*/ 14 w 28"/>
                  <a:gd name="T11" fmla="*/ 58 h 58"/>
                  <a:gd name="T12" fmla="*/ 0 w 28"/>
                  <a:gd name="T13" fmla="*/ 42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2"/>
                    </a:moveTo>
                    <a:cubicBezTo>
                      <a:pt x="0" y="15"/>
                      <a:pt x="0" y="15"/>
                      <a:pt x="0" y="15"/>
                    </a:cubicBezTo>
                    <a:cubicBezTo>
                      <a:pt x="0" y="6"/>
                      <a:pt x="4" y="0"/>
                      <a:pt x="14" y="0"/>
                    </a:cubicBezTo>
                    <a:cubicBezTo>
                      <a:pt x="24" y="0"/>
                      <a:pt x="28" y="6"/>
                      <a:pt x="28" y="15"/>
                    </a:cubicBezTo>
                    <a:cubicBezTo>
                      <a:pt x="28" y="42"/>
                      <a:pt x="28" y="42"/>
                      <a:pt x="28" y="42"/>
                    </a:cubicBezTo>
                    <a:cubicBezTo>
                      <a:pt x="28" y="51"/>
                      <a:pt x="24" y="58"/>
                      <a:pt x="14" y="58"/>
                    </a:cubicBezTo>
                    <a:cubicBezTo>
                      <a:pt x="4" y="58"/>
                      <a:pt x="0" y="51"/>
                      <a:pt x="0" y="42"/>
                    </a:cubicBezTo>
                    <a:moveTo>
                      <a:pt x="19" y="44"/>
                    </a:moveTo>
                    <a:cubicBezTo>
                      <a:pt x="19" y="14"/>
                      <a:pt x="19" y="14"/>
                      <a:pt x="19" y="14"/>
                    </a:cubicBezTo>
                    <a:cubicBezTo>
                      <a:pt x="19" y="10"/>
                      <a:pt x="17" y="8"/>
                      <a:pt x="14" y="8"/>
                    </a:cubicBezTo>
                    <a:cubicBezTo>
                      <a:pt x="11" y="8"/>
                      <a:pt x="9" y="10"/>
                      <a:pt x="9" y="14"/>
                    </a:cubicBezTo>
                    <a:cubicBezTo>
                      <a:pt x="9" y="44"/>
                      <a:pt x="9" y="44"/>
                      <a:pt x="9" y="44"/>
                    </a:cubicBezTo>
                    <a:cubicBezTo>
                      <a:pt x="9" y="47"/>
                      <a:pt x="11" y="50"/>
                      <a:pt x="14" y="50"/>
                    </a:cubicBezTo>
                    <a:cubicBezTo>
                      <a:pt x="17"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1" name="Freeform 965"/>
              <p:cNvSpPr>
                <a:spLocks/>
              </p:cNvSpPr>
              <p:nvPr/>
            </p:nvSpPr>
            <p:spPr bwMode="auto">
              <a:xfrm>
                <a:off x="1600" y="2025"/>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2 w 18"/>
                  <a:gd name="T11" fmla="*/ 22 h 38"/>
                  <a:gd name="T12" fmla="*/ 12 w 18"/>
                  <a:gd name="T13" fmla="*/ 0 h 38"/>
                  <a:gd name="T14" fmla="*/ 18 w 18"/>
                  <a:gd name="T15" fmla="*/ 0 h 38"/>
                  <a:gd name="T16" fmla="*/ 18 w 18"/>
                  <a:gd name="T17" fmla="*/ 38 h 38"/>
                  <a:gd name="T18" fmla="*/ 12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2" y="22"/>
                    </a:lnTo>
                    <a:lnTo>
                      <a:pt x="12" y="0"/>
                    </a:lnTo>
                    <a:lnTo>
                      <a:pt x="18" y="0"/>
                    </a:lnTo>
                    <a:lnTo>
                      <a:pt x="18" y="38"/>
                    </a:lnTo>
                    <a:lnTo>
                      <a:pt x="12"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2" name="Freeform 966"/>
              <p:cNvSpPr>
                <a:spLocks/>
              </p:cNvSpPr>
              <p:nvPr/>
            </p:nvSpPr>
            <p:spPr bwMode="auto">
              <a:xfrm>
                <a:off x="1633" y="2025"/>
                <a:ext cx="14" cy="38"/>
              </a:xfrm>
              <a:custGeom>
                <a:avLst/>
                <a:gdLst>
                  <a:gd name="T0" fmla="*/ 0 w 14"/>
                  <a:gd name="T1" fmla="*/ 0 h 38"/>
                  <a:gd name="T2" fmla="*/ 6 w 14"/>
                  <a:gd name="T3" fmla="*/ 0 h 38"/>
                  <a:gd name="T4" fmla="*/ 6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3" name="Freeform 967"/>
              <p:cNvSpPr>
                <a:spLocks noEditPoints="1"/>
              </p:cNvSpPr>
              <p:nvPr/>
            </p:nvSpPr>
            <p:spPr bwMode="auto">
              <a:xfrm>
                <a:off x="1649" y="2025"/>
                <a:ext cx="21" cy="38"/>
              </a:xfrm>
              <a:custGeom>
                <a:avLst/>
                <a:gdLst>
                  <a:gd name="T0" fmla="*/ 0 w 21"/>
                  <a:gd name="T1" fmla="*/ 38 h 38"/>
                  <a:gd name="T2" fmla="*/ 7 w 21"/>
                  <a:gd name="T3" fmla="*/ 0 h 38"/>
                  <a:gd name="T4" fmla="*/ 15 w 21"/>
                  <a:gd name="T5" fmla="*/ 0 h 38"/>
                  <a:gd name="T6" fmla="*/ 21 w 21"/>
                  <a:gd name="T7" fmla="*/ 38 h 38"/>
                  <a:gd name="T8" fmla="*/ 15 w 21"/>
                  <a:gd name="T9" fmla="*/ 38 h 38"/>
                  <a:gd name="T10" fmla="*/ 14 w 21"/>
                  <a:gd name="T11" fmla="*/ 31 h 38"/>
                  <a:gd name="T12" fmla="*/ 7 w 21"/>
                  <a:gd name="T13" fmla="*/ 31 h 38"/>
                  <a:gd name="T14" fmla="*/ 6 w 21"/>
                  <a:gd name="T15" fmla="*/ 38 h 38"/>
                  <a:gd name="T16" fmla="*/ 0 w 21"/>
                  <a:gd name="T17" fmla="*/ 38 h 38"/>
                  <a:gd name="T18" fmla="*/ 8 w 21"/>
                  <a:gd name="T19" fmla="*/ 26 h 38"/>
                  <a:gd name="T20" fmla="*/ 13 w 21"/>
                  <a:gd name="T21" fmla="*/ 26 h 38"/>
                  <a:gd name="T22" fmla="*/ 11 w 21"/>
                  <a:gd name="T23" fmla="*/ 11 h 38"/>
                  <a:gd name="T24" fmla="*/ 11 w 21"/>
                  <a:gd name="T25" fmla="*/ 11 h 38"/>
                  <a:gd name="T26" fmla="*/ 8 w 21"/>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0" y="38"/>
                    </a:moveTo>
                    <a:lnTo>
                      <a:pt x="7" y="0"/>
                    </a:lnTo>
                    <a:lnTo>
                      <a:pt x="15" y="0"/>
                    </a:lnTo>
                    <a:lnTo>
                      <a:pt x="21" y="38"/>
                    </a:lnTo>
                    <a:lnTo>
                      <a:pt x="15" y="38"/>
                    </a:lnTo>
                    <a:lnTo>
                      <a:pt x="14" y="31"/>
                    </a:lnTo>
                    <a:lnTo>
                      <a:pt x="7"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4" name="Freeform 968"/>
              <p:cNvSpPr>
                <a:spLocks/>
              </p:cNvSpPr>
              <p:nvPr/>
            </p:nvSpPr>
            <p:spPr bwMode="auto">
              <a:xfrm>
                <a:off x="1673" y="2025"/>
                <a:ext cx="18" cy="38"/>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4 w 18"/>
                  <a:gd name="T11" fmla="*/ 22 h 38"/>
                  <a:gd name="T12" fmla="*/ 14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4" y="22"/>
                    </a:lnTo>
                    <a:lnTo>
                      <a:pt x="14"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5" name="Freeform 969"/>
              <p:cNvSpPr>
                <a:spLocks noEditPoints="1"/>
              </p:cNvSpPr>
              <p:nvPr/>
            </p:nvSpPr>
            <p:spPr bwMode="auto">
              <a:xfrm>
                <a:off x="1695" y="2025"/>
                <a:ext cx="19" cy="38"/>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9 w 28"/>
                  <a:gd name="T17" fmla="*/ 42 h 56"/>
                  <a:gd name="T18" fmla="*/ 19 w 28"/>
                  <a:gd name="T19" fmla="*/ 13 h 56"/>
                  <a:gd name="T20" fmla="*/ 13 w 28"/>
                  <a:gd name="T21" fmla="*/ 7 h 56"/>
                  <a:gd name="T22" fmla="*/ 9 w 28"/>
                  <a:gd name="T23" fmla="*/ 7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9" y="46"/>
                      <a:pt x="19" y="42"/>
                    </a:cubicBezTo>
                    <a:cubicBezTo>
                      <a:pt x="19" y="13"/>
                      <a:pt x="19" y="13"/>
                      <a:pt x="19" y="13"/>
                    </a:cubicBezTo>
                    <a:cubicBezTo>
                      <a:pt x="19" y="10"/>
                      <a:pt x="17" y="7"/>
                      <a:pt x="13" y="7"/>
                    </a:cubicBezTo>
                    <a:cubicBezTo>
                      <a:pt x="9" y="7"/>
                      <a:pt x="9" y="7"/>
                      <a:pt x="9" y="7"/>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6" name="Freeform 970"/>
              <p:cNvSpPr>
                <a:spLocks noEditPoints="1"/>
              </p:cNvSpPr>
              <p:nvPr/>
            </p:nvSpPr>
            <p:spPr bwMode="auto">
              <a:xfrm>
                <a:off x="2074" y="1972"/>
                <a:ext cx="18" cy="37"/>
              </a:xfrm>
              <a:custGeom>
                <a:avLst/>
                <a:gdLst>
                  <a:gd name="T0" fmla="*/ 0 w 26"/>
                  <a:gd name="T1" fmla="*/ 0 h 56"/>
                  <a:gd name="T2" fmla="*/ 13 w 26"/>
                  <a:gd name="T3" fmla="*/ 0 h 56"/>
                  <a:gd name="T4" fmla="*/ 26 w 26"/>
                  <a:gd name="T5" fmla="*/ 13 h 56"/>
                  <a:gd name="T6" fmla="*/ 26 w 26"/>
                  <a:gd name="T7" fmla="*/ 25 h 56"/>
                  <a:gd name="T8" fmla="*/ 13 w 26"/>
                  <a:gd name="T9" fmla="*/ 37 h 56"/>
                  <a:gd name="T10" fmla="*/ 9 w 26"/>
                  <a:gd name="T11" fmla="*/ 37 h 56"/>
                  <a:gd name="T12" fmla="*/ 9 w 26"/>
                  <a:gd name="T13" fmla="*/ 56 h 56"/>
                  <a:gd name="T14" fmla="*/ 0 w 26"/>
                  <a:gd name="T15" fmla="*/ 56 h 56"/>
                  <a:gd name="T16" fmla="*/ 0 w 26"/>
                  <a:gd name="T17" fmla="*/ 0 h 56"/>
                  <a:gd name="T18" fmla="*/ 9 w 26"/>
                  <a:gd name="T19" fmla="*/ 8 h 56"/>
                  <a:gd name="T20" fmla="*/ 9 w 26"/>
                  <a:gd name="T21" fmla="*/ 30 h 56"/>
                  <a:gd name="T22" fmla="*/ 12 w 26"/>
                  <a:gd name="T23" fmla="*/ 30 h 56"/>
                  <a:gd name="T24" fmla="*/ 17 w 26"/>
                  <a:gd name="T25" fmla="*/ 25 h 56"/>
                  <a:gd name="T26" fmla="*/ 17 w 26"/>
                  <a:gd name="T27" fmla="*/ 12 h 56"/>
                  <a:gd name="T28" fmla="*/ 12 w 26"/>
                  <a:gd name="T29" fmla="*/ 8 h 56"/>
                  <a:gd name="T30" fmla="*/ 9 w 26"/>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56">
                    <a:moveTo>
                      <a:pt x="0" y="0"/>
                    </a:moveTo>
                    <a:cubicBezTo>
                      <a:pt x="13" y="0"/>
                      <a:pt x="13" y="0"/>
                      <a:pt x="13" y="0"/>
                    </a:cubicBezTo>
                    <a:cubicBezTo>
                      <a:pt x="23" y="0"/>
                      <a:pt x="26" y="5"/>
                      <a:pt x="26" y="13"/>
                    </a:cubicBezTo>
                    <a:cubicBezTo>
                      <a:pt x="26" y="25"/>
                      <a:pt x="26" y="25"/>
                      <a:pt x="26" y="25"/>
                    </a:cubicBezTo>
                    <a:cubicBezTo>
                      <a:pt x="26" y="32"/>
                      <a:pt x="23" y="37"/>
                      <a:pt x="13" y="37"/>
                    </a:cubicBezTo>
                    <a:cubicBezTo>
                      <a:pt x="9" y="37"/>
                      <a:pt x="9" y="37"/>
                      <a:pt x="9" y="37"/>
                    </a:cubicBezTo>
                    <a:cubicBezTo>
                      <a:pt x="9" y="56"/>
                      <a:pt x="9" y="56"/>
                      <a:pt x="9" y="56"/>
                    </a:cubicBezTo>
                    <a:cubicBezTo>
                      <a:pt x="0" y="56"/>
                      <a:pt x="0" y="56"/>
                      <a:pt x="0" y="56"/>
                    </a:cubicBezTo>
                    <a:lnTo>
                      <a:pt x="0" y="0"/>
                    </a:lnTo>
                    <a:close/>
                    <a:moveTo>
                      <a:pt x="9" y="8"/>
                    </a:moveTo>
                    <a:cubicBezTo>
                      <a:pt x="9" y="30"/>
                      <a:pt x="9" y="30"/>
                      <a:pt x="9" y="30"/>
                    </a:cubicBezTo>
                    <a:cubicBezTo>
                      <a:pt x="12" y="30"/>
                      <a:pt x="12" y="30"/>
                      <a:pt x="12" y="30"/>
                    </a:cubicBezTo>
                    <a:cubicBezTo>
                      <a:pt x="16" y="30"/>
                      <a:pt x="17" y="28"/>
                      <a:pt x="17" y="25"/>
                    </a:cubicBezTo>
                    <a:cubicBezTo>
                      <a:pt x="17" y="12"/>
                      <a:pt x="17" y="12"/>
                      <a:pt x="17" y="12"/>
                    </a:cubicBezTo>
                    <a:cubicBezTo>
                      <a:pt x="17" y="9"/>
                      <a:pt x="16"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7" name="Freeform 971"/>
              <p:cNvSpPr>
                <a:spLocks/>
              </p:cNvSpPr>
              <p:nvPr/>
            </p:nvSpPr>
            <p:spPr bwMode="auto">
              <a:xfrm>
                <a:off x="2095" y="1972"/>
                <a:ext cx="16" cy="37"/>
              </a:xfrm>
              <a:custGeom>
                <a:avLst/>
                <a:gdLst>
                  <a:gd name="T0" fmla="*/ 0 w 16"/>
                  <a:gd name="T1" fmla="*/ 0 h 37"/>
                  <a:gd name="T2" fmla="*/ 16 w 16"/>
                  <a:gd name="T3" fmla="*/ 0 h 37"/>
                  <a:gd name="T4" fmla="*/ 16 w 16"/>
                  <a:gd name="T5" fmla="*/ 5 h 37"/>
                  <a:gd name="T6" fmla="*/ 7 w 16"/>
                  <a:gd name="T7" fmla="*/ 5 h 37"/>
                  <a:gd name="T8" fmla="*/ 7 w 16"/>
                  <a:gd name="T9" fmla="*/ 16 h 37"/>
                  <a:gd name="T10" fmla="*/ 13 w 16"/>
                  <a:gd name="T11" fmla="*/ 16 h 37"/>
                  <a:gd name="T12" fmla="*/ 13 w 16"/>
                  <a:gd name="T13" fmla="*/ 21 h 37"/>
                  <a:gd name="T14" fmla="*/ 7 w 16"/>
                  <a:gd name="T15" fmla="*/ 21 h 37"/>
                  <a:gd name="T16" fmla="*/ 7 w 16"/>
                  <a:gd name="T17" fmla="*/ 33 h 37"/>
                  <a:gd name="T18" fmla="*/ 16 w 16"/>
                  <a:gd name="T19" fmla="*/ 33 h 37"/>
                  <a:gd name="T20" fmla="*/ 16 w 16"/>
                  <a:gd name="T21" fmla="*/ 37 h 37"/>
                  <a:gd name="T22" fmla="*/ 0 w 16"/>
                  <a:gd name="T23" fmla="*/ 37 h 37"/>
                  <a:gd name="T24" fmla="*/ 0 w 1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7">
                    <a:moveTo>
                      <a:pt x="0" y="0"/>
                    </a:moveTo>
                    <a:lnTo>
                      <a:pt x="16" y="0"/>
                    </a:lnTo>
                    <a:lnTo>
                      <a:pt x="16" y="5"/>
                    </a:lnTo>
                    <a:lnTo>
                      <a:pt x="7" y="5"/>
                    </a:lnTo>
                    <a:lnTo>
                      <a:pt x="7" y="16"/>
                    </a:lnTo>
                    <a:lnTo>
                      <a:pt x="13" y="16"/>
                    </a:lnTo>
                    <a:lnTo>
                      <a:pt x="13" y="21"/>
                    </a:lnTo>
                    <a:lnTo>
                      <a:pt x="7" y="21"/>
                    </a:lnTo>
                    <a:lnTo>
                      <a:pt x="7" y="33"/>
                    </a:lnTo>
                    <a:lnTo>
                      <a:pt x="16" y="33"/>
                    </a:lnTo>
                    <a:lnTo>
                      <a:pt x="16"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8" name="Freeform 972"/>
              <p:cNvSpPr>
                <a:spLocks noEditPoints="1"/>
              </p:cNvSpPr>
              <p:nvPr/>
            </p:nvSpPr>
            <p:spPr bwMode="auto">
              <a:xfrm>
                <a:off x="2113" y="1972"/>
                <a:ext cx="21" cy="37"/>
              </a:xfrm>
              <a:custGeom>
                <a:avLst/>
                <a:gdLst>
                  <a:gd name="T0" fmla="*/ 0 w 21"/>
                  <a:gd name="T1" fmla="*/ 37 h 37"/>
                  <a:gd name="T2" fmla="*/ 7 w 21"/>
                  <a:gd name="T3" fmla="*/ 0 h 37"/>
                  <a:gd name="T4" fmla="*/ 15 w 21"/>
                  <a:gd name="T5" fmla="*/ 0 h 37"/>
                  <a:gd name="T6" fmla="*/ 21 w 21"/>
                  <a:gd name="T7" fmla="*/ 37 h 37"/>
                  <a:gd name="T8" fmla="*/ 15 w 21"/>
                  <a:gd name="T9" fmla="*/ 37 h 37"/>
                  <a:gd name="T10" fmla="*/ 14 w 21"/>
                  <a:gd name="T11" fmla="*/ 31 h 37"/>
                  <a:gd name="T12" fmla="*/ 7 w 21"/>
                  <a:gd name="T13" fmla="*/ 31 h 37"/>
                  <a:gd name="T14" fmla="*/ 6 w 21"/>
                  <a:gd name="T15" fmla="*/ 37 h 37"/>
                  <a:gd name="T16" fmla="*/ 0 w 21"/>
                  <a:gd name="T17" fmla="*/ 37 h 37"/>
                  <a:gd name="T18" fmla="*/ 8 w 21"/>
                  <a:gd name="T19" fmla="*/ 25 h 37"/>
                  <a:gd name="T20" fmla="*/ 13 w 21"/>
                  <a:gd name="T21" fmla="*/ 25 h 37"/>
                  <a:gd name="T22" fmla="*/ 11 w 21"/>
                  <a:gd name="T23" fmla="*/ 10 h 37"/>
                  <a:gd name="T24" fmla="*/ 11 w 21"/>
                  <a:gd name="T25" fmla="*/ 10 h 37"/>
                  <a:gd name="T26" fmla="*/ 8 w 21"/>
                  <a:gd name="T2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7">
                    <a:moveTo>
                      <a:pt x="0" y="37"/>
                    </a:moveTo>
                    <a:lnTo>
                      <a:pt x="7" y="0"/>
                    </a:lnTo>
                    <a:lnTo>
                      <a:pt x="15" y="0"/>
                    </a:lnTo>
                    <a:lnTo>
                      <a:pt x="21" y="37"/>
                    </a:lnTo>
                    <a:lnTo>
                      <a:pt x="15" y="37"/>
                    </a:lnTo>
                    <a:lnTo>
                      <a:pt x="14" y="31"/>
                    </a:lnTo>
                    <a:lnTo>
                      <a:pt x="7" y="31"/>
                    </a:lnTo>
                    <a:lnTo>
                      <a:pt x="6" y="37"/>
                    </a:lnTo>
                    <a:lnTo>
                      <a:pt x="0" y="37"/>
                    </a:lnTo>
                    <a:close/>
                    <a:moveTo>
                      <a:pt x="8" y="25"/>
                    </a:moveTo>
                    <a:lnTo>
                      <a:pt x="13" y="25"/>
                    </a:lnTo>
                    <a:lnTo>
                      <a:pt x="11" y="10"/>
                    </a:lnTo>
                    <a:lnTo>
                      <a:pt x="11" y="10"/>
                    </a:lnTo>
                    <a:lnTo>
                      <a:pt x="8"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9" name="Freeform 973"/>
              <p:cNvSpPr>
                <a:spLocks/>
              </p:cNvSpPr>
              <p:nvPr/>
            </p:nvSpPr>
            <p:spPr bwMode="auto">
              <a:xfrm>
                <a:off x="2136" y="1971"/>
                <a:ext cx="19" cy="39"/>
              </a:xfrm>
              <a:custGeom>
                <a:avLst/>
                <a:gdLst>
                  <a:gd name="T0" fmla="*/ 0 w 27"/>
                  <a:gd name="T1" fmla="*/ 43 h 58"/>
                  <a:gd name="T2" fmla="*/ 0 w 27"/>
                  <a:gd name="T3" fmla="*/ 16 h 58"/>
                  <a:gd name="T4" fmla="*/ 14 w 27"/>
                  <a:gd name="T5" fmla="*/ 0 h 58"/>
                  <a:gd name="T6" fmla="*/ 27 w 27"/>
                  <a:gd name="T7" fmla="*/ 15 h 58"/>
                  <a:gd name="T8" fmla="*/ 27 w 27"/>
                  <a:gd name="T9" fmla="*/ 21 h 58"/>
                  <a:gd name="T10" fmla="*/ 19 w 27"/>
                  <a:gd name="T11" fmla="*/ 21 h 58"/>
                  <a:gd name="T12" fmla="*/ 19 w 27"/>
                  <a:gd name="T13" fmla="*/ 14 h 58"/>
                  <a:gd name="T14" fmla="*/ 14 w 27"/>
                  <a:gd name="T15" fmla="*/ 8 h 58"/>
                  <a:gd name="T16" fmla="*/ 10 w 27"/>
                  <a:gd name="T17" fmla="*/ 14 h 58"/>
                  <a:gd name="T18" fmla="*/ 10 w 27"/>
                  <a:gd name="T19" fmla="*/ 44 h 58"/>
                  <a:gd name="T20" fmla="*/ 14 w 27"/>
                  <a:gd name="T21" fmla="*/ 50 h 58"/>
                  <a:gd name="T22" fmla="*/ 19 w 27"/>
                  <a:gd name="T23" fmla="*/ 45 h 58"/>
                  <a:gd name="T24" fmla="*/ 19 w 27"/>
                  <a:gd name="T25" fmla="*/ 34 h 58"/>
                  <a:gd name="T26" fmla="*/ 27 w 27"/>
                  <a:gd name="T27" fmla="*/ 34 h 58"/>
                  <a:gd name="T28" fmla="*/ 27 w 27"/>
                  <a:gd name="T29" fmla="*/ 44 h 58"/>
                  <a:gd name="T30" fmla="*/ 14 w 27"/>
                  <a:gd name="T31" fmla="*/ 58 h 58"/>
                  <a:gd name="T32" fmla="*/ 0 w 27"/>
                  <a:gd name="T33"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3"/>
                    </a:moveTo>
                    <a:cubicBezTo>
                      <a:pt x="0" y="16"/>
                      <a:pt x="0" y="16"/>
                      <a:pt x="0" y="16"/>
                    </a:cubicBezTo>
                    <a:cubicBezTo>
                      <a:pt x="0" y="7"/>
                      <a:pt x="4" y="0"/>
                      <a:pt x="14" y="0"/>
                    </a:cubicBezTo>
                    <a:cubicBezTo>
                      <a:pt x="25" y="0"/>
                      <a:pt x="27" y="6"/>
                      <a:pt x="27" y="15"/>
                    </a:cubicBezTo>
                    <a:cubicBezTo>
                      <a:pt x="27" y="21"/>
                      <a:pt x="27" y="21"/>
                      <a:pt x="27" y="21"/>
                    </a:cubicBezTo>
                    <a:cubicBezTo>
                      <a:pt x="19" y="21"/>
                      <a:pt x="19" y="21"/>
                      <a:pt x="19" y="21"/>
                    </a:cubicBezTo>
                    <a:cubicBezTo>
                      <a:pt x="19" y="14"/>
                      <a:pt x="19" y="14"/>
                      <a:pt x="19" y="14"/>
                    </a:cubicBezTo>
                    <a:cubicBezTo>
                      <a:pt x="19" y="10"/>
                      <a:pt x="18" y="8"/>
                      <a:pt x="14" y="8"/>
                    </a:cubicBezTo>
                    <a:cubicBezTo>
                      <a:pt x="11" y="8"/>
                      <a:pt x="10" y="11"/>
                      <a:pt x="10" y="14"/>
                    </a:cubicBezTo>
                    <a:cubicBezTo>
                      <a:pt x="10" y="44"/>
                      <a:pt x="10" y="44"/>
                      <a:pt x="10" y="44"/>
                    </a:cubicBezTo>
                    <a:cubicBezTo>
                      <a:pt x="10" y="48"/>
                      <a:pt x="11" y="50"/>
                      <a:pt x="14" y="50"/>
                    </a:cubicBezTo>
                    <a:cubicBezTo>
                      <a:pt x="18" y="50"/>
                      <a:pt x="19" y="48"/>
                      <a:pt x="19" y="45"/>
                    </a:cubicBezTo>
                    <a:cubicBezTo>
                      <a:pt x="19" y="34"/>
                      <a:pt x="19" y="34"/>
                      <a:pt x="19" y="34"/>
                    </a:cubicBezTo>
                    <a:cubicBezTo>
                      <a:pt x="27" y="34"/>
                      <a:pt x="27" y="34"/>
                      <a:pt x="27" y="34"/>
                    </a:cubicBezTo>
                    <a:cubicBezTo>
                      <a:pt x="27" y="44"/>
                      <a:pt x="27" y="44"/>
                      <a:pt x="27" y="44"/>
                    </a:cubicBezTo>
                    <a:cubicBezTo>
                      <a:pt x="27" y="52"/>
                      <a:pt x="24" y="58"/>
                      <a:pt x="14" y="58"/>
                    </a:cubicBezTo>
                    <a:cubicBezTo>
                      <a:pt x="4" y="58"/>
                      <a:pt x="0" y="51"/>
                      <a:pt x="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0" name="Freeform 974"/>
              <p:cNvSpPr>
                <a:spLocks/>
              </p:cNvSpPr>
              <p:nvPr/>
            </p:nvSpPr>
            <p:spPr bwMode="auto">
              <a:xfrm>
                <a:off x="2159" y="1972"/>
                <a:ext cx="14" cy="37"/>
              </a:xfrm>
              <a:custGeom>
                <a:avLst/>
                <a:gdLst>
                  <a:gd name="T0" fmla="*/ 0 w 14"/>
                  <a:gd name="T1" fmla="*/ 0 h 37"/>
                  <a:gd name="T2" fmla="*/ 14 w 14"/>
                  <a:gd name="T3" fmla="*/ 0 h 37"/>
                  <a:gd name="T4" fmla="*/ 14 w 14"/>
                  <a:gd name="T5" fmla="*/ 5 h 37"/>
                  <a:gd name="T6" fmla="*/ 6 w 14"/>
                  <a:gd name="T7" fmla="*/ 5 h 37"/>
                  <a:gd name="T8" fmla="*/ 6 w 14"/>
                  <a:gd name="T9" fmla="*/ 16 h 37"/>
                  <a:gd name="T10" fmla="*/ 12 w 14"/>
                  <a:gd name="T11" fmla="*/ 16 h 37"/>
                  <a:gd name="T12" fmla="*/ 12 w 14"/>
                  <a:gd name="T13" fmla="*/ 21 h 37"/>
                  <a:gd name="T14" fmla="*/ 6 w 14"/>
                  <a:gd name="T15" fmla="*/ 21 h 37"/>
                  <a:gd name="T16" fmla="*/ 6 w 14"/>
                  <a:gd name="T17" fmla="*/ 33 h 37"/>
                  <a:gd name="T18" fmla="*/ 14 w 14"/>
                  <a:gd name="T19" fmla="*/ 33 h 37"/>
                  <a:gd name="T20" fmla="*/ 14 w 14"/>
                  <a:gd name="T21" fmla="*/ 37 h 37"/>
                  <a:gd name="T22" fmla="*/ 0 w 14"/>
                  <a:gd name="T23" fmla="*/ 37 h 37"/>
                  <a:gd name="T24" fmla="*/ 0 w 14"/>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7">
                    <a:moveTo>
                      <a:pt x="0" y="0"/>
                    </a:moveTo>
                    <a:lnTo>
                      <a:pt x="14" y="0"/>
                    </a:lnTo>
                    <a:lnTo>
                      <a:pt x="14" y="5"/>
                    </a:lnTo>
                    <a:lnTo>
                      <a:pt x="6" y="5"/>
                    </a:lnTo>
                    <a:lnTo>
                      <a:pt x="6" y="16"/>
                    </a:lnTo>
                    <a:lnTo>
                      <a:pt x="12" y="16"/>
                    </a:lnTo>
                    <a:lnTo>
                      <a:pt x="12" y="21"/>
                    </a:lnTo>
                    <a:lnTo>
                      <a:pt x="6" y="21"/>
                    </a:lnTo>
                    <a:lnTo>
                      <a:pt x="6" y="33"/>
                    </a:lnTo>
                    <a:lnTo>
                      <a:pt x="14" y="33"/>
                    </a:lnTo>
                    <a:lnTo>
                      <a:pt x="14"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1" name="Freeform 975"/>
              <p:cNvSpPr>
                <a:spLocks/>
              </p:cNvSpPr>
              <p:nvPr/>
            </p:nvSpPr>
            <p:spPr bwMode="auto">
              <a:xfrm>
                <a:off x="2177" y="2003"/>
                <a:ext cx="7" cy="10"/>
              </a:xfrm>
              <a:custGeom>
                <a:avLst/>
                <a:gdLst>
                  <a:gd name="T0" fmla="*/ 7 w 7"/>
                  <a:gd name="T1" fmla="*/ 1 h 10"/>
                  <a:gd name="T2" fmla="*/ 3 w 7"/>
                  <a:gd name="T3" fmla="*/ 10 h 10"/>
                  <a:gd name="T4" fmla="*/ 0 w 7"/>
                  <a:gd name="T5" fmla="*/ 10 h 10"/>
                  <a:gd name="T6" fmla="*/ 1 w 7"/>
                  <a:gd name="T7" fmla="*/ 0 h 10"/>
                  <a:gd name="T8" fmla="*/ 7 w 7"/>
                  <a:gd name="T9" fmla="*/ 0 h 10"/>
                  <a:gd name="T10" fmla="*/ 7 w 7"/>
                  <a:gd name="T11" fmla="*/ 1 h 10"/>
                </a:gdLst>
                <a:ahLst/>
                <a:cxnLst>
                  <a:cxn ang="0">
                    <a:pos x="T0" y="T1"/>
                  </a:cxn>
                  <a:cxn ang="0">
                    <a:pos x="T2" y="T3"/>
                  </a:cxn>
                  <a:cxn ang="0">
                    <a:pos x="T4" y="T5"/>
                  </a:cxn>
                  <a:cxn ang="0">
                    <a:pos x="T6" y="T7"/>
                  </a:cxn>
                  <a:cxn ang="0">
                    <a:pos x="T8" y="T9"/>
                  </a:cxn>
                  <a:cxn ang="0">
                    <a:pos x="T10" y="T11"/>
                  </a:cxn>
                </a:cxnLst>
                <a:rect l="0" t="0" r="r" b="b"/>
                <a:pathLst>
                  <a:path w="7" h="10">
                    <a:moveTo>
                      <a:pt x="7" y="1"/>
                    </a:moveTo>
                    <a:lnTo>
                      <a:pt x="3" y="10"/>
                    </a:lnTo>
                    <a:lnTo>
                      <a:pt x="0" y="10"/>
                    </a:lnTo>
                    <a:lnTo>
                      <a:pt x="1" y="0"/>
                    </a:lnTo>
                    <a:lnTo>
                      <a:pt x="7" y="0"/>
                    </a:ln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2" name="Freeform 976"/>
              <p:cNvSpPr>
                <a:spLocks/>
              </p:cNvSpPr>
              <p:nvPr/>
            </p:nvSpPr>
            <p:spPr bwMode="auto">
              <a:xfrm>
                <a:off x="2193" y="1972"/>
                <a:ext cx="17" cy="38"/>
              </a:xfrm>
              <a:custGeom>
                <a:avLst/>
                <a:gdLst>
                  <a:gd name="T0" fmla="*/ 25 w 25"/>
                  <a:gd name="T1" fmla="*/ 0 h 57"/>
                  <a:gd name="T2" fmla="*/ 25 w 25"/>
                  <a:gd name="T3" fmla="*/ 44 h 57"/>
                  <a:gd name="T4" fmla="*/ 12 w 25"/>
                  <a:gd name="T5" fmla="*/ 57 h 57"/>
                  <a:gd name="T6" fmla="*/ 0 w 25"/>
                  <a:gd name="T7" fmla="*/ 44 h 57"/>
                  <a:gd name="T8" fmla="*/ 0 w 25"/>
                  <a:gd name="T9" fmla="*/ 33 h 57"/>
                  <a:gd name="T10" fmla="*/ 9 w 25"/>
                  <a:gd name="T11" fmla="*/ 33 h 57"/>
                  <a:gd name="T12" fmla="*/ 9 w 25"/>
                  <a:gd name="T13" fmla="*/ 45 h 57"/>
                  <a:gd name="T14" fmla="*/ 12 w 25"/>
                  <a:gd name="T15" fmla="*/ 49 h 57"/>
                  <a:gd name="T16" fmla="*/ 16 w 25"/>
                  <a:gd name="T17" fmla="*/ 45 h 57"/>
                  <a:gd name="T18" fmla="*/ 16 w 25"/>
                  <a:gd name="T19" fmla="*/ 0 h 57"/>
                  <a:gd name="T20" fmla="*/ 25 w 25"/>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57">
                    <a:moveTo>
                      <a:pt x="25" y="0"/>
                    </a:moveTo>
                    <a:cubicBezTo>
                      <a:pt x="25" y="44"/>
                      <a:pt x="25" y="44"/>
                      <a:pt x="25" y="44"/>
                    </a:cubicBezTo>
                    <a:cubicBezTo>
                      <a:pt x="25" y="52"/>
                      <a:pt x="21" y="57"/>
                      <a:pt x="12" y="57"/>
                    </a:cubicBezTo>
                    <a:cubicBezTo>
                      <a:pt x="2" y="57"/>
                      <a:pt x="0" y="52"/>
                      <a:pt x="0" y="44"/>
                    </a:cubicBezTo>
                    <a:cubicBezTo>
                      <a:pt x="0" y="33"/>
                      <a:pt x="0" y="33"/>
                      <a:pt x="0" y="33"/>
                    </a:cubicBezTo>
                    <a:cubicBezTo>
                      <a:pt x="9" y="33"/>
                      <a:pt x="9" y="33"/>
                      <a:pt x="9" y="33"/>
                    </a:cubicBezTo>
                    <a:cubicBezTo>
                      <a:pt x="9" y="45"/>
                      <a:pt x="9" y="45"/>
                      <a:pt x="9" y="45"/>
                    </a:cubicBezTo>
                    <a:cubicBezTo>
                      <a:pt x="9" y="47"/>
                      <a:pt x="10" y="49"/>
                      <a:pt x="12" y="49"/>
                    </a:cubicBezTo>
                    <a:cubicBezTo>
                      <a:pt x="15" y="49"/>
                      <a:pt x="16" y="47"/>
                      <a:pt x="16" y="45"/>
                    </a:cubicBezTo>
                    <a:cubicBezTo>
                      <a:pt x="16" y="0"/>
                      <a:pt x="16" y="0"/>
                      <a:pt x="16" y="0"/>
                    </a:cubicBez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3" name="Freeform 977"/>
              <p:cNvSpPr>
                <a:spLocks/>
              </p:cNvSpPr>
              <p:nvPr/>
            </p:nvSpPr>
            <p:spPr bwMode="auto">
              <a:xfrm>
                <a:off x="2213" y="1972"/>
                <a:ext cx="19" cy="38"/>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4 h 57"/>
                  <a:gd name="T14" fmla="*/ 14 w 28"/>
                  <a:gd name="T15" fmla="*/ 49 h 57"/>
                  <a:gd name="T16" fmla="*/ 19 w 28"/>
                  <a:gd name="T17" fmla="*/ 44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1"/>
                      <a:pt x="24" y="57"/>
                      <a:pt x="14" y="57"/>
                    </a:cubicBezTo>
                    <a:cubicBezTo>
                      <a:pt x="4" y="57"/>
                      <a:pt x="0" y="51"/>
                      <a:pt x="0" y="43"/>
                    </a:cubicBezTo>
                    <a:cubicBezTo>
                      <a:pt x="0" y="0"/>
                      <a:pt x="0" y="0"/>
                      <a:pt x="0" y="0"/>
                    </a:cubicBezTo>
                    <a:cubicBezTo>
                      <a:pt x="10" y="0"/>
                      <a:pt x="10" y="0"/>
                      <a:pt x="10" y="0"/>
                    </a:cubicBezTo>
                    <a:cubicBezTo>
                      <a:pt x="10" y="44"/>
                      <a:pt x="10" y="44"/>
                      <a:pt x="10" y="44"/>
                    </a:cubicBezTo>
                    <a:cubicBezTo>
                      <a:pt x="10" y="47"/>
                      <a:pt x="11" y="49"/>
                      <a:pt x="14" y="49"/>
                    </a:cubicBezTo>
                    <a:cubicBezTo>
                      <a:pt x="18" y="49"/>
                      <a:pt x="19" y="47"/>
                      <a:pt x="19" y="44"/>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4" name="Freeform 978"/>
              <p:cNvSpPr>
                <a:spLocks/>
              </p:cNvSpPr>
              <p:nvPr/>
            </p:nvSpPr>
            <p:spPr bwMode="auto">
              <a:xfrm>
                <a:off x="2236" y="1971"/>
                <a:ext cx="18" cy="39"/>
              </a:xfrm>
              <a:custGeom>
                <a:avLst/>
                <a:gdLst>
                  <a:gd name="T0" fmla="*/ 0 w 27"/>
                  <a:gd name="T1" fmla="*/ 45 h 58"/>
                  <a:gd name="T2" fmla="*/ 0 w 27"/>
                  <a:gd name="T3" fmla="*/ 38 h 58"/>
                  <a:gd name="T4" fmla="*/ 8 w 27"/>
                  <a:gd name="T5" fmla="*/ 38 h 58"/>
                  <a:gd name="T6" fmla="*/ 8 w 27"/>
                  <a:gd name="T7" fmla="*/ 45 h 58"/>
                  <a:gd name="T8" fmla="*/ 13 w 27"/>
                  <a:gd name="T9" fmla="*/ 50 h 58"/>
                  <a:gd name="T10" fmla="*/ 17 w 27"/>
                  <a:gd name="T11" fmla="*/ 45 h 58"/>
                  <a:gd name="T12" fmla="*/ 17 w 27"/>
                  <a:gd name="T13" fmla="*/ 43 h 58"/>
                  <a:gd name="T14" fmla="*/ 13 w 27"/>
                  <a:gd name="T15" fmla="*/ 35 h 58"/>
                  <a:gd name="T16" fmla="*/ 8 w 27"/>
                  <a:gd name="T17" fmla="*/ 30 h 58"/>
                  <a:gd name="T18" fmla="*/ 0 w 27"/>
                  <a:gd name="T19" fmla="*/ 15 h 58"/>
                  <a:gd name="T20" fmla="*/ 0 w 27"/>
                  <a:gd name="T21" fmla="*/ 13 h 58"/>
                  <a:gd name="T22" fmla="*/ 13 w 27"/>
                  <a:gd name="T23" fmla="*/ 0 h 58"/>
                  <a:gd name="T24" fmla="*/ 26 w 27"/>
                  <a:gd name="T25" fmla="*/ 13 h 58"/>
                  <a:gd name="T26" fmla="*/ 26 w 27"/>
                  <a:gd name="T27" fmla="*/ 18 h 58"/>
                  <a:gd name="T28" fmla="*/ 17 w 27"/>
                  <a:gd name="T29" fmla="*/ 18 h 58"/>
                  <a:gd name="T30" fmla="*/ 17 w 27"/>
                  <a:gd name="T31" fmla="*/ 13 h 58"/>
                  <a:gd name="T32" fmla="*/ 13 w 27"/>
                  <a:gd name="T33" fmla="*/ 8 h 58"/>
                  <a:gd name="T34" fmla="*/ 8 w 27"/>
                  <a:gd name="T35" fmla="*/ 13 h 58"/>
                  <a:gd name="T36" fmla="*/ 8 w 27"/>
                  <a:gd name="T37" fmla="*/ 14 h 58"/>
                  <a:gd name="T38" fmla="*/ 13 w 27"/>
                  <a:gd name="T39" fmla="*/ 22 h 58"/>
                  <a:gd name="T40" fmla="*/ 19 w 27"/>
                  <a:gd name="T41" fmla="*/ 27 h 58"/>
                  <a:gd name="T42" fmla="*/ 27 w 27"/>
                  <a:gd name="T43" fmla="*/ 42 h 58"/>
                  <a:gd name="T44" fmla="*/ 27 w 27"/>
                  <a:gd name="T45" fmla="*/ 45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8"/>
                      <a:pt x="0" y="38"/>
                      <a:pt x="0" y="38"/>
                    </a:cubicBezTo>
                    <a:cubicBezTo>
                      <a:pt x="8" y="38"/>
                      <a:pt x="8" y="38"/>
                      <a:pt x="8" y="38"/>
                    </a:cubicBezTo>
                    <a:cubicBezTo>
                      <a:pt x="8" y="45"/>
                      <a:pt x="8" y="45"/>
                      <a:pt x="8" y="45"/>
                    </a:cubicBezTo>
                    <a:cubicBezTo>
                      <a:pt x="8" y="48"/>
                      <a:pt x="10" y="50"/>
                      <a:pt x="13" y="50"/>
                    </a:cubicBezTo>
                    <a:cubicBezTo>
                      <a:pt x="16" y="50"/>
                      <a:pt x="17" y="48"/>
                      <a:pt x="17" y="45"/>
                    </a:cubicBezTo>
                    <a:cubicBezTo>
                      <a:pt x="17" y="43"/>
                      <a:pt x="17" y="43"/>
                      <a:pt x="17" y="43"/>
                    </a:cubicBezTo>
                    <a:cubicBezTo>
                      <a:pt x="17" y="40"/>
                      <a:pt x="16" y="38"/>
                      <a:pt x="13" y="35"/>
                    </a:cubicBezTo>
                    <a:cubicBezTo>
                      <a:pt x="8" y="30"/>
                      <a:pt x="8" y="30"/>
                      <a:pt x="8" y="30"/>
                    </a:cubicBezTo>
                    <a:cubicBezTo>
                      <a:pt x="2" y="24"/>
                      <a:pt x="0" y="21"/>
                      <a:pt x="0" y="15"/>
                    </a:cubicBezTo>
                    <a:cubicBezTo>
                      <a:pt x="0" y="13"/>
                      <a:pt x="0" y="13"/>
                      <a:pt x="0" y="13"/>
                    </a:cubicBezTo>
                    <a:cubicBezTo>
                      <a:pt x="0" y="6"/>
                      <a:pt x="4" y="0"/>
                      <a:pt x="13" y="0"/>
                    </a:cubicBezTo>
                    <a:cubicBezTo>
                      <a:pt x="22" y="0"/>
                      <a:pt x="26" y="5"/>
                      <a:pt x="26" y="13"/>
                    </a:cubicBezTo>
                    <a:cubicBezTo>
                      <a:pt x="26" y="18"/>
                      <a:pt x="26" y="18"/>
                      <a:pt x="26" y="18"/>
                    </a:cubicBezTo>
                    <a:cubicBezTo>
                      <a:pt x="17" y="18"/>
                      <a:pt x="17" y="18"/>
                      <a:pt x="17" y="18"/>
                    </a:cubicBezTo>
                    <a:cubicBezTo>
                      <a:pt x="17" y="13"/>
                      <a:pt x="17" y="13"/>
                      <a:pt x="17" y="13"/>
                    </a:cubicBezTo>
                    <a:cubicBezTo>
                      <a:pt x="17" y="10"/>
                      <a:pt x="16" y="8"/>
                      <a:pt x="13" y="8"/>
                    </a:cubicBezTo>
                    <a:cubicBezTo>
                      <a:pt x="10" y="8"/>
                      <a:pt x="8" y="10"/>
                      <a:pt x="8" y="13"/>
                    </a:cubicBezTo>
                    <a:cubicBezTo>
                      <a:pt x="8" y="14"/>
                      <a:pt x="8" y="14"/>
                      <a:pt x="8" y="14"/>
                    </a:cubicBezTo>
                    <a:cubicBezTo>
                      <a:pt x="8" y="17"/>
                      <a:pt x="10" y="19"/>
                      <a:pt x="13" y="22"/>
                    </a:cubicBezTo>
                    <a:cubicBezTo>
                      <a:pt x="19" y="27"/>
                      <a:pt x="19" y="27"/>
                      <a:pt x="19" y="27"/>
                    </a:cubicBezTo>
                    <a:cubicBezTo>
                      <a:pt x="24" y="33"/>
                      <a:pt x="27" y="36"/>
                      <a:pt x="27" y="42"/>
                    </a:cubicBezTo>
                    <a:cubicBezTo>
                      <a:pt x="27" y="45"/>
                      <a:pt x="27" y="45"/>
                      <a:pt x="27" y="45"/>
                    </a:cubicBezTo>
                    <a:cubicBezTo>
                      <a:pt x="27" y="52"/>
                      <a:pt x="22" y="58"/>
                      <a:pt x="13" y="58"/>
                    </a:cubicBezTo>
                    <a:cubicBezTo>
                      <a:pt x="3" y="58"/>
                      <a:pt x="0" y="53"/>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5" name="Freeform 979"/>
              <p:cNvSpPr>
                <a:spLocks/>
              </p:cNvSpPr>
              <p:nvPr/>
            </p:nvSpPr>
            <p:spPr bwMode="auto">
              <a:xfrm>
                <a:off x="2255" y="1972"/>
                <a:ext cx="17" cy="37"/>
              </a:xfrm>
              <a:custGeom>
                <a:avLst/>
                <a:gdLst>
                  <a:gd name="T0" fmla="*/ 0 w 17"/>
                  <a:gd name="T1" fmla="*/ 0 h 37"/>
                  <a:gd name="T2" fmla="*/ 17 w 17"/>
                  <a:gd name="T3" fmla="*/ 0 h 37"/>
                  <a:gd name="T4" fmla="*/ 17 w 17"/>
                  <a:gd name="T5" fmla="*/ 5 h 37"/>
                  <a:gd name="T6" fmla="*/ 12 w 17"/>
                  <a:gd name="T7" fmla="*/ 5 h 37"/>
                  <a:gd name="T8" fmla="*/ 12 w 17"/>
                  <a:gd name="T9" fmla="*/ 37 h 37"/>
                  <a:gd name="T10" fmla="*/ 6 w 17"/>
                  <a:gd name="T11" fmla="*/ 37 h 37"/>
                  <a:gd name="T12" fmla="*/ 6 w 17"/>
                  <a:gd name="T13" fmla="*/ 5 h 37"/>
                  <a:gd name="T14" fmla="*/ 0 w 17"/>
                  <a:gd name="T15" fmla="*/ 5 h 37"/>
                  <a:gd name="T16" fmla="*/ 0 w 1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7">
                    <a:moveTo>
                      <a:pt x="0" y="0"/>
                    </a:moveTo>
                    <a:lnTo>
                      <a:pt x="17" y="0"/>
                    </a:lnTo>
                    <a:lnTo>
                      <a:pt x="17" y="5"/>
                    </a:lnTo>
                    <a:lnTo>
                      <a:pt x="12" y="5"/>
                    </a:lnTo>
                    <a:lnTo>
                      <a:pt x="12" y="37"/>
                    </a:lnTo>
                    <a:lnTo>
                      <a:pt x="6" y="37"/>
                    </a:lnTo>
                    <a:lnTo>
                      <a:pt x="6"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6" name="Rectangle 980"/>
              <p:cNvSpPr>
                <a:spLocks noChangeArrowheads="1"/>
              </p:cNvSpPr>
              <p:nvPr/>
            </p:nvSpPr>
            <p:spPr bwMode="auto">
              <a:xfrm>
                <a:off x="2275" y="1972"/>
                <a:ext cx="7"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7" name="Freeform 981"/>
              <p:cNvSpPr>
                <a:spLocks/>
              </p:cNvSpPr>
              <p:nvPr/>
            </p:nvSpPr>
            <p:spPr bwMode="auto">
              <a:xfrm>
                <a:off x="2286" y="1971"/>
                <a:ext cx="18" cy="39"/>
              </a:xfrm>
              <a:custGeom>
                <a:avLst/>
                <a:gdLst>
                  <a:gd name="T0" fmla="*/ 0 w 27"/>
                  <a:gd name="T1" fmla="*/ 43 h 58"/>
                  <a:gd name="T2" fmla="*/ 0 w 27"/>
                  <a:gd name="T3" fmla="*/ 16 h 58"/>
                  <a:gd name="T4" fmla="*/ 14 w 27"/>
                  <a:gd name="T5" fmla="*/ 0 h 58"/>
                  <a:gd name="T6" fmla="*/ 27 w 27"/>
                  <a:gd name="T7" fmla="*/ 15 h 58"/>
                  <a:gd name="T8" fmla="*/ 27 w 27"/>
                  <a:gd name="T9" fmla="*/ 21 h 58"/>
                  <a:gd name="T10" fmla="*/ 18 w 27"/>
                  <a:gd name="T11" fmla="*/ 21 h 58"/>
                  <a:gd name="T12" fmla="*/ 18 w 27"/>
                  <a:gd name="T13" fmla="*/ 14 h 58"/>
                  <a:gd name="T14" fmla="*/ 14 w 27"/>
                  <a:gd name="T15" fmla="*/ 8 h 58"/>
                  <a:gd name="T16" fmla="*/ 9 w 27"/>
                  <a:gd name="T17" fmla="*/ 14 h 58"/>
                  <a:gd name="T18" fmla="*/ 9 w 27"/>
                  <a:gd name="T19" fmla="*/ 44 h 58"/>
                  <a:gd name="T20" fmla="*/ 14 w 27"/>
                  <a:gd name="T21" fmla="*/ 50 h 58"/>
                  <a:gd name="T22" fmla="*/ 18 w 27"/>
                  <a:gd name="T23" fmla="*/ 45 h 58"/>
                  <a:gd name="T24" fmla="*/ 18 w 27"/>
                  <a:gd name="T25" fmla="*/ 34 h 58"/>
                  <a:gd name="T26" fmla="*/ 27 w 27"/>
                  <a:gd name="T27" fmla="*/ 34 h 58"/>
                  <a:gd name="T28" fmla="*/ 27 w 27"/>
                  <a:gd name="T29" fmla="*/ 44 h 58"/>
                  <a:gd name="T30" fmla="*/ 14 w 27"/>
                  <a:gd name="T31" fmla="*/ 58 h 58"/>
                  <a:gd name="T32" fmla="*/ 0 w 27"/>
                  <a:gd name="T33"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3"/>
                    </a:moveTo>
                    <a:cubicBezTo>
                      <a:pt x="0" y="16"/>
                      <a:pt x="0" y="16"/>
                      <a:pt x="0" y="16"/>
                    </a:cubicBezTo>
                    <a:cubicBezTo>
                      <a:pt x="0" y="7"/>
                      <a:pt x="4" y="0"/>
                      <a:pt x="14" y="0"/>
                    </a:cubicBezTo>
                    <a:cubicBezTo>
                      <a:pt x="24" y="0"/>
                      <a:pt x="27" y="6"/>
                      <a:pt x="27" y="15"/>
                    </a:cubicBezTo>
                    <a:cubicBezTo>
                      <a:pt x="27" y="21"/>
                      <a:pt x="27" y="21"/>
                      <a:pt x="27" y="21"/>
                    </a:cubicBezTo>
                    <a:cubicBezTo>
                      <a:pt x="18" y="21"/>
                      <a:pt x="18" y="21"/>
                      <a:pt x="18" y="21"/>
                    </a:cubicBezTo>
                    <a:cubicBezTo>
                      <a:pt x="18" y="14"/>
                      <a:pt x="18" y="14"/>
                      <a:pt x="18" y="14"/>
                    </a:cubicBezTo>
                    <a:cubicBezTo>
                      <a:pt x="18" y="10"/>
                      <a:pt x="17" y="8"/>
                      <a:pt x="14" y="8"/>
                    </a:cubicBezTo>
                    <a:cubicBezTo>
                      <a:pt x="10" y="8"/>
                      <a:pt x="9" y="11"/>
                      <a:pt x="9" y="14"/>
                    </a:cubicBezTo>
                    <a:cubicBezTo>
                      <a:pt x="9" y="44"/>
                      <a:pt x="9" y="44"/>
                      <a:pt x="9" y="44"/>
                    </a:cubicBezTo>
                    <a:cubicBezTo>
                      <a:pt x="9" y="48"/>
                      <a:pt x="10" y="50"/>
                      <a:pt x="14" y="50"/>
                    </a:cubicBezTo>
                    <a:cubicBezTo>
                      <a:pt x="17" y="50"/>
                      <a:pt x="18" y="48"/>
                      <a:pt x="18" y="45"/>
                    </a:cubicBezTo>
                    <a:cubicBezTo>
                      <a:pt x="18" y="34"/>
                      <a:pt x="18" y="34"/>
                      <a:pt x="18" y="34"/>
                    </a:cubicBezTo>
                    <a:cubicBezTo>
                      <a:pt x="27" y="34"/>
                      <a:pt x="27" y="34"/>
                      <a:pt x="27" y="34"/>
                    </a:cubicBezTo>
                    <a:cubicBezTo>
                      <a:pt x="27" y="44"/>
                      <a:pt x="27" y="44"/>
                      <a:pt x="27" y="44"/>
                    </a:cubicBezTo>
                    <a:cubicBezTo>
                      <a:pt x="27" y="52"/>
                      <a:pt x="24" y="58"/>
                      <a:pt x="14" y="58"/>
                    </a:cubicBezTo>
                    <a:cubicBezTo>
                      <a:pt x="4" y="58"/>
                      <a:pt x="0" y="51"/>
                      <a:pt x="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8" name="Freeform 982"/>
              <p:cNvSpPr>
                <a:spLocks/>
              </p:cNvSpPr>
              <p:nvPr/>
            </p:nvSpPr>
            <p:spPr bwMode="auto">
              <a:xfrm>
                <a:off x="2307" y="1972"/>
                <a:ext cx="16" cy="37"/>
              </a:xfrm>
              <a:custGeom>
                <a:avLst/>
                <a:gdLst>
                  <a:gd name="T0" fmla="*/ 0 w 16"/>
                  <a:gd name="T1" fmla="*/ 0 h 37"/>
                  <a:gd name="T2" fmla="*/ 16 w 16"/>
                  <a:gd name="T3" fmla="*/ 0 h 37"/>
                  <a:gd name="T4" fmla="*/ 16 w 16"/>
                  <a:gd name="T5" fmla="*/ 5 h 37"/>
                  <a:gd name="T6" fmla="*/ 7 w 16"/>
                  <a:gd name="T7" fmla="*/ 5 h 37"/>
                  <a:gd name="T8" fmla="*/ 7 w 16"/>
                  <a:gd name="T9" fmla="*/ 16 h 37"/>
                  <a:gd name="T10" fmla="*/ 13 w 16"/>
                  <a:gd name="T11" fmla="*/ 16 h 37"/>
                  <a:gd name="T12" fmla="*/ 13 w 16"/>
                  <a:gd name="T13" fmla="*/ 21 h 37"/>
                  <a:gd name="T14" fmla="*/ 7 w 16"/>
                  <a:gd name="T15" fmla="*/ 21 h 37"/>
                  <a:gd name="T16" fmla="*/ 7 w 16"/>
                  <a:gd name="T17" fmla="*/ 33 h 37"/>
                  <a:gd name="T18" fmla="*/ 16 w 16"/>
                  <a:gd name="T19" fmla="*/ 33 h 37"/>
                  <a:gd name="T20" fmla="*/ 16 w 16"/>
                  <a:gd name="T21" fmla="*/ 37 h 37"/>
                  <a:gd name="T22" fmla="*/ 0 w 16"/>
                  <a:gd name="T23" fmla="*/ 37 h 37"/>
                  <a:gd name="T24" fmla="*/ 0 w 1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7">
                    <a:moveTo>
                      <a:pt x="0" y="0"/>
                    </a:moveTo>
                    <a:lnTo>
                      <a:pt x="16" y="0"/>
                    </a:lnTo>
                    <a:lnTo>
                      <a:pt x="16" y="5"/>
                    </a:lnTo>
                    <a:lnTo>
                      <a:pt x="7" y="5"/>
                    </a:lnTo>
                    <a:lnTo>
                      <a:pt x="7" y="16"/>
                    </a:lnTo>
                    <a:lnTo>
                      <a:pt x="13" y="16"/>
                    </a:lnTo>
                    <a:lnTo>
                      <a:pt x="13" y="21"/>
                    </a:lnTo>
                    <a:lnTo>
                      <a:pt x="7" y="21"/>
                    </a:lnTo>
                    <a:lnTo>
                      <a:pt x="7" y="33"/>
                    </a:lnTo>
                    <a:lnTo>
                      <a:pt x="16" y="33"/>
                    </a:lnTo>
                    <a:lnTo>
                      <a:pt x="16"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9" name="Freeform 983"/>
              <p:cNvSpPr>
                <a:spLocks noEditPoints="1"/>
              </p:cNvSpPr>
              <p:nvPr/>
            </p:nvSpPr>
            <p:spPr bwMode="auto">
              <a:xfrm>
                <a:off x="2073" y="2025"/>
                <a:ext cx="21" cy="38"/>
              </a:xfrm>
              <a:custGeom>
                <a:avLst/>
                <a:gdLst>
                  <a:gd name="T0" fmla="*/ 0 w 21"/>
                  <a:gd name="T1" fmla="*/ 38 h 38"/>
                  <a:gd name="T2" fmla="*/ 7 w 21"/>
                  <a:gd name="T3" fmla="*/ 0 h 38"/>
                  <a:gd name="T4" fmla="*/ 14 w 21"/>
                  <a:gd name="T5" fmla="*/ 0 h 38"/>
                  <a:gd name="T6" fmla="*/ 21 w 21"/>
                  <a:gd name="T7" fmla="*/ 38 h 38"/>
                  <a:gd name="T8" fmla="*/ 15 w 21"/>
                  <a:gd name="T9" fmla="*/ 38 h 38"/>
                  <a:gd name="T10" fmla="*/ 14 w 21"/>
                  <a:gd name="T11" fmla="*/ 31 h 38"/>
                  <a:gd name="T12" fmla="*/ 7 w 21"/>
                  <a:gd name="T13" fmla="*/ 31 h 38"/>
                  <a:gd name="T14" fmla="*/ 6 w 21"/>
                  <a:gd name="T15" fmla="*/ 38 h 38"/>
                  <a:gd name="T16" fmla="*/ 0 w 21"/>
                  <a:gd name="T17" fmla="*/ 38 h 38"/>
                  <a:gd name="T18" fmla="*/ 8 w 21"/>
                  <a:gd name="T19" fmla="*/ 26 h 38"/>
                  <a:gd name="T20" fmla="*/ 13 w 21"/>
                  <a:gd name="T21" fmla="*/ 26 h 38"/>
                  <a:gd name="T22" fmla="*/ 11 w 21"/>
                  <a:gd name="T23" fmla="*/ 11 h 38"/>
                  <a:gd name="T24" fmla="*/ 11 w 21"/>
                  <a:gd name="T25" fmla="*/ 11 h 38"/>
                  <a:gd name="T26" fmla="*/ 8 w 21"/>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0" y="38"/>
                    </a:moveTo>
                    <a:lnTo>
                      <a:pt x="7" y="0"/>
                    </a:lnTo>
                    <a:lnTo>
                      <a:pt x="14" y="0"/>
                    </a:lnTo>
                    <a:lnTo>
                      <a:pt x="21" y="38"/>
                    </a:lnTo>
                    <a:lnTo>
                      <a:pt x="15" y="38"/>
                    </a:lnTo>
                    <a:lnTo>
                      <a:pt x="14" y="31"/>
                    </a:lnTo>
                    <a:lnTo>
                      <a:pt x="7"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0" name="Freeform 984"/>
              <p:cNvSpPr>
                <a:spLocks/>
              </p:cNvSpPr>
              <p:nvPr/>
            </p:nvSpPr>
            <p:spPr bwMode="auto">
              <a:xfrm>
                <a:off x="2097" y="2025"/>
                <a:ext cx="18" cy="38"/>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3" y="22"/>
                    </a:lnTo>
                    <a:lnTo>
                      <a:pt x="13"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1" name="Freeform 985"/>
              <p:cNvSpPr>
                <a:spLocks noEditPoints="1"/>
              </p:cNvSpPr>
              <p:nvPr/>
            </p:nvSpPr>
            <p:spPr bwMode="auto">
              <a:xfrm>
                <a:off x="2119" y="2025"/>
                <a:ext cx="19" cy="38"/>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8 w 28"/>
                  <a:gd name="T17" fmla="*/ 42 h 56"/>
                  <a:gd name="T18" fmla="*/ 18 w 28"/>
                  <a:gd name="T19" fmla="*/ 13 h 56"/>
                  <a:gd name="T20" fmla="*/ 13 w 28"/>
                  <a:gd name="T21" fmla="*/ 7 h 56"/>
                  <a:gd name="T22" fmla="*/ 9 w 28"/>
                  <a:gd name="T23" fmla="*/ 7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8" y="46"/>
                      <a:pt x="18" y="42"/>
                    </a:cubicBezTo>
                    <a:cubicBezTo>
                      <a:pt x="18" y="13"/>
                      <a:pt x="18" y="13"/>
                      <a:pt x="18" y="13"/>
                    </a:cubicBezTo>
                    <a:cubicBezTo>
                      <a:pt x="18" y="10"/>
                      <a:pt x="17" y="7"/>
                      <a:pt x="13" y="7"/>
                    </a:cubicBezTo>
                    <a:cubicBezTo>
                      <a:pt x="9" y="7"/>
                      <a:pt x="9" y="7"/>
                      <a:pt x="9" y="7"/>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2" name="Freeform 986"/>
              <p:cNvSpPr>
                <a:spLocks/>
              </p:cNvSpPr>
              <p:nvPr/>
            </p:nvSpPr>
            <p:spPr bwMode="auto">
              <a:xfrm>
                <a:off x="2147" y="2024"/>
                <a:ext cx="18" cy="40"/>
              </a:xfrm>
              <a:custGeom>
                <a:avLst/>
                <a:gdLst>
                  <a:gd name="T0" fmla="*/ 0 w 27"/>
                  <a:gd name="T1" fmla="*/ 45 h 58"/>
                  <a:gd name="T2" fmla="*/ 0 w 27"/>
                  <a:gd name="T3" fmla="*/ 37 h 58"/>
                  <a:gd name="T4" fmla="*/ 9 w 27"/>
                  <a:gd name="T5" fmla="*/ 37 h 58"/>
                  <a:gd name="T6" fmla="*/ 9 w 27"/>
                  <a:gd name="T7" fmla="*/ 45 h 58"/>
                  <a:gd name="T8" fmla="*/ 14 w 27"/>
                  <a:gd name="T9" fmla="*/ 50 h 58"/>
                  <a:gd name="T10" fmla="*/ 18 w 27"/>
                  <a:gd name="T11" fmla="*/ 45 h 58"/>
                  <a:gd name="T12" fmla="*/ 18 w 27"/>
                  <a:gd name="T13" fmla="*/ 43 h 58"/>
                  <a:gd name="T14" fmla="*/ 14 w 27"/>
                  <a:gd name="T15" fmla="*/ 35 h 58"/>
                  <a:gd name="T16" fmla="*/ 8 w 27"/>
                  <a:gd name="T17" fmla="*/ 29 h 58"/>
                  <a:gd name="T18" fmla="*/ 0 w 27"/>
                  <a:gd name="T19" fmla="*/ 14 h 58"/>
                  <a:gd name="T20" fmla="*/ 0 w 27"/>
                  <a:gd name="T21" fmla="*/ 12 h 58"/>
                  <a:gd name="T22" fmla="*/ 14 w 27"/>
                  <a:gd name="T23" fmla="*/ 0 h 58"/>
                  <a:gd name="T24" fmla="*/ 27 w 27"/>
                  <a:gd name="T25" fmla="*/ 13 h 58"/>
                  <a:gd name="T26" fmla="*/ 27 w 27"/>
                  <a:gd name="T27" fmla="*/ 17 h 58"/>
                  <a:gd name="T28" fmla="*/ 18 w 27"/>
                  <a:gd name="T29" fmla="*/ 17 h 58"/>
                  <a:gd name="T30" fmla="*/ 18 w 27"/>
                  <a:gd name="T31" fmla="*/ 13 h 58"/>
                  <a:gd name="T32" fmla="*/ 14 w 27"/>
                  <a:gd name="T33" fmla="*/ 8 h 58"/>
                  <a:gd name="T34" fmla="*/ 9 w 27"/>
                  <a:gd name="T35" fmla="*/ 12 h 58"/>
                  <a:gd name="T36" fmla="*/ 9 w 27"/>
                  <a:gd name="T37" fmla="*/ 14 h 58"/>
                  <a:gd name="T38" fmla="*/ 14 w 27"/>
                  <a:gd name="T39" fmla="*/ 21 h 58"/>
                  <a:gd name="T40" fmla="*/ 20 w 27"/>
                  <a:gd name="T41" fmla="*/ 27 h 58"/>
                  <a:gd name="T42" fmla="*/ 27 w 27"/>
                  <a:gd name="T43" fmla="*/ 42 h 58"/>
                  <a:gd name="T44" fmla="*/ 27 w 27"/>
                  <a:gd name="T45" fmla="*/ 44 h 58"/>
                  <a:gd name="T46" fmla="*/ 14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1" y="50"/>
                      <a:pt x="14" y="50"/>
                    </a:cubicBezTo>
                    <a:cubicBezTo>
                      <a:pt x="17" y="50"/>
                      <a:pt x="18" y="48"/>
                      <a:pt x="18" y="45"/>
                    </a:cubicBezTo>
                    <a:cubicBezTo>
                      <a:pt x="18" y="43"/>
                      <a:pt x="18" y="43"/>
                      <a:pt x="18" y="43"/>
                    </a:cubicBezTo>
                    <a:cubicBezTo>
                      <a:pt x="18" y="40"/>
                      <a:pt x="17" y="38"/>
                      <a:pt x="14" y="35"/>
                    </a:cubicBezTo>
                    <a:cubicBezTo>
                      <a:pt x="8" y="29"/>
                      <a:pt x="8" y="29"/>
                      <a:pt x="8" y="29"/>
                    </a:cubicBezTo>
                    <a:cubicBezTo>
                      <a:pt x="3" y="24"/>
                      <a:pt x="0" y="21"/>
                      <a:pt x="0" y="14"/>
                    </a:cubicBezTo>
                    <a:cubicBezTo>
                      <a:pt x="0" y="12"/>
                      <a:pt x="0" y="12"/>
                      <a:pt x="0" y="12"/>
                    </a:cubicBezTo>
                    <a:cubicBezTo>
                      <a:pt x="0" y="5"/>
                      <a:pt x="5" y="0"/>
                      <a:pt x="14" y="0"/>
                    </a:cubicBezTo>
                    <a:cubicBezTo>
                      <a:pt x="23" y="0"/>
                      <a:pt x="27" y="5"/>
                      <a:pt x="27" y="13"/>
                    </a:cubicBezTo>
                    <a:cubicBezTo>
                      <a:pt x="27" y="17"/>
                      <a:pt x="27" y="17"/>
                      <a:pt x="27" y="17"/>
                    </a:cubicBezTo>
                    <a:cubicBezTo>
                      <a:pt x="18" y="17"/>
                      <a:pt x="18" y="17"/>
                      <a:pt x="18" y="17"/>
                    </a:cubicBezTo>
                    <a:cubicBezTo>
                      <a:pt x="18" y="13"/>
                      <a:pt x="18" y="13"/>
                      <a:pt x="18" y="13"/>
                    </a:cubicBezTo>
                    <a:cubicBezTo>
                      <a:pt x="18" y="9"/>
                      <a:pt x="17" y="8"/>
                      <a:pt x="14" y="8"/>
                    </a:cubicBezTo>
                    <a:cubicBezTo>
                      <a:pt x="11" y="8"/>
                      <a:pt x="9" y="9"/>
                      <a:pt x="9" y="12"/>
                    </a:cubicBezTo>
                    <a:cubicBezTo>
                      <a:pt x="9" y="14"/>
                      <a:pt x="9" y="14"/>
                      <a:pt x="9" y="14"/>
                    </a:cubicBezTo>
                    <a:cubicBezTo>
                      <a:pt x="9" y="17"/>
                      <a:pt x="11" y="18"/>
                      <a:pt x="14" y="21"/>
                    </a:cubicBezTo>
                    <a:cubicBezTo>
                      <a:pt x="20" y="27"/>
                      <a:pt x="20" y="27"/>
                      <a:pt x="20" y="27"/>
                    </a:cubicBezTo>
                    <a:cubicBezTo>
                      <a:pt x="25" y="32"/>
                      <a:pt x="27" y="35"/>
                      <a:pt x="27" y="42"/>
                    </a:cubicBezTo>
                    <a:cubicBezTo>
                      <a:pt x="27" y="44"/>
                      <a:pt x="27" y="44"/>
                      <a:pt x="27" y="44"/>
                    </a:cubicBezTo>
                    <a:cubicBezTo>
                      <a:pt x="27" y="52"/>
                      <a:pt x="23" y="58"/>
                      <a:pt x="14" y="58"/>
                    </a:cubicBezTo>
                    <a:cubicBezTo>
                      <a:pt x="4"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3" name="Freeform 987"/>
              <p:cNvSpPr>
                <a:spLocks/>
              </p:cNvSpPr>
              <p:nvPr/>
            </p:nvSpPr>
            <p:spPr bwMode="auto">
              <a:xfrm>
                <a:off x="2167" y="2025"/>
                <a:ext cx="17" cy="38"/>
              </a:xfrm>
              <a:custGeom>
                <a:avLst/>
                <a:gdLst>
                  <a:gd name="T0" fmla="*/ 0 w 17"/>
                  <a:gd name="T1" fmla="*/ 0 h 38"/>
                  <a:gd name="T2" fmla="*/ 17 w 17"/>
                  <a:gd name="T3" fmla="*/ 0 h 38"/>
                  <a:gd name="T4" fmla="*/ 17 w 17"/>
                  <a:gd name="T5" fmla="*/ 5 h 38"/>
                  <a:gd name="T6" fmla="*/ 12 w 17"/>
                  <a:gd name="T7" fmla="*/ 5 h 38"/>
                  <a:gd name="T8" fmla="*/ 12 w 17"/>
                  <a:gd name="T9" fmla="*/ 38 h 38"/>
                  <a:gd name="T10" fmla="*/ 6 w 17"/>
                  <a:gd name="T11" fmla="*/ 38 h 38"/>
                  <a:gd name="T12" fmla="*/ 6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2" y="5"/>
                    </a:lnTo>
                    <a:lnTo>
                      <a:pt x="12" y="38"/>
                    </a:lnTo>
                    <a:lnTo>
                      <a:pt x="6" y="38"/>
                    </a:lnTo>
                    <a:lnTo>
                      <a:pt x="6"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4" name="Freeform 988"/>
              <p:cNvSpPr>
                <a:spLocks noEditPoints="1"/>
              </p:cNvSpPr>
              <p:nvPr/>
            </p:nvSpPr>
            <p:spPr bwMode="auto">
              <a:xfrm>
                <a:off x="2188" y="2025"/>
                <a:ext cx="19" cy="38"/>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20 h 56"/>
                  <a:gd name="T14" fmla="*/ 19 w 28"/>
                  <a:gd name="T15" fmla="*/ 30 h 56"/>
                  <a:gd name="T16" fmla="*/ 28 w 28"/>
                  <a:gd name="T17" fmla="*/ 56 h 56"/>
                  <a:gd name="T18" fmla="*/ 18 w 28"/>
                  <a:gd name="T19" fmla="*/ 56 h 56"/>
                  <a:gd name="T20" fmla="*/ 9 w 28"/>
                  <a:gd name="T21" fmla="*/ 30 h 56"/>
                  <a:gd name="T22" fmla="*/ 9 w 28"/>
                  <a:gd name="T23" fmla="*/ 7 h 56"/>
                  <a:gd name="T24" fmla="*/ 9 w 28"/>
                  <a:gd name="T25" fmla="*/ 25 h 56"/>
                  <a:gd name="T26" fmla="*/ 12 w 28"/>
                  <a:gd name="T27" fmla="*/ 25 h 56"/>
                  <a:gd name="T28" fmla="*/ 17 w 28"/>
                  <a:gd name="T29" fmla="*/ 20 h 56"/>
                  <a:gd name="T30" fmla="*/ 17 w 28"/>
                  <a:gd name="T31" fmla="*/ 12 h 56"/>
                  <a:gd name="T32" fmla="*/ 12 w 28"/>
                  <a:gd name="T33" fmla="*/ 7 h 56"/>
                  <a:gd name="T34" fmla="*/ 9 w 28"/>
                  <a:gd name="T3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4"/>
                      <a:pt x="26" y="12"/>
                    </a:cubicBezTo>
                    <a:cubicBezTo>
                      <a:pt x="26" y="20"/>
                      <a:pt x="26" y="20"/>
                      <a:pt x="26" y="20"/>
                    </a:cubicBezTo>
                    <a:cubicBezTo>
                      <a:pt x="26" y="26"/>
                      <a:pt x="24" y="29"/>
                      <a:pt x="19" y="30"/>
                    </a:cubicBezTo>
                    <a:cubicBezTo>
                      <a:pt x="28" y="56"/>
                      <a:pt x="28" y="56"/>
                      <a:pt x="28" y="56"/>
                    </a:cubicBezTo>
                    <a:cubicBezTo>
                      <a:pt x="18" y="56"/>
                      <a:pt x="18" y="56"/>
                      <a:pt x="18" y="56"/>
                    </a:cubicBezTo>
                    <a:lnTo>
                      <a:pt x="9" y="30"/>
                    </a:lnTo>
                    <a:close/>
                    <a:moveTo>
                      <a:pt x="9" y="7"/>
                    </a:moveTo>
                    <a:cubicBezTo>
                      <a:pt x="9" y="25"/>
                      <a:pt x="9" y="25"/>
                      <a:pt x="9" y="25"/>
                    </a:cubicBezTo>
                    <a:cubicBezTo>
                      <a:pt x="12" y="25"/>
                      <a:pt x="12" y="25"/>
                      <a:pt x="12" y="25"/>
                    </a:cubicBezTo>
                    <a:cubicBezTo>
                      <a:pt x="15" y="25"/>
                      <a:pt x="17" y="23"/>
                      <a:pt x="17" y="20"/>
                    </a:cubicBezTo>
                    <a:cubicBezTo>
                      <a:pt x="17" y="12"/>
                      <a:pt x="17" y="12"/>
                      <a:pt x="17" y="12"/>
                    </a:cubicBezTo>
                    <a:cubicBezTo>
                      <a:pt x="17" y="9"/>
                      <a:pt x="15" y="7"/>
                      <a:pt x="12" y="7"/>
                    </a:cubicBez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5" name="Freeform 989"/>
              <p:cNvSpPr>
                <a:spLocks noEditPoints="1"/>
              </p:cNvSpPr>
              <p:nvPr/>
            </p:nvSpPr>
            <p:spPr bwMode="auto">
              <a:xfrm>
                <a:off x="2209" y="2024"/>
                <a:ext cx="19" cy="40"/>
              </a:xfrm>
              <a:custGeom>
                <a:avLst/>
                <a:gdLst>
                  <a:gd name="T0" fmla="*/ 0 w 29"/>
                  <a:gd name="T1" fmla="*/ 42 h 58"/>
                  <a:gd name="T2" fmla="*/ 0 w 29"/>
                  <a:gd name="T3" fmla="*/ 15 h 58"/>
                  <a:gd name="T4" fmla="*/ 15 w 29"/>
                  <a:gd name="T5" fmla="*/ 0 h 58"/>
                  <a:gd name="T6" fmla="*/ 29 w 29"/>
                  <a:gd name="T7" fmla="*/ 15 h 58"/>
                  <a:gd name="T8" fmla="*/ 29 w 29"/>
                  <a:gd name="T9" fmla="*/ 42 h 58"/>
                  <a:gd name="T10" fmla="*/ 15 w 29"/>
                  <a:gd name="T11" fmla="*/ 58 h 58"/>
                  <a:gd name="T12" fmla="*/ 0 w 29"/>
                  <a:gd name="T13" fmla="*/ 42 h 58"/>
                  <a:gd name="T14" fmla="*/ 20 w 29"/>
                  <a:gd name="T15" fmla="*/ 44 h 58"/>
                  <a:gd name="T16" fmla="*/ 20 w 29"/>
                  <a:gd name="T17" fmla="*/ 14 h 58"/>
                  <a:gd name="T18" fmla="*/ 15 w 29"/>
                  <a:gd name="T19" fmla="*/ 8 h 58"/>
                  <a:gd name="T20" fmla="*/ 10 w 29"/>
                  <a:gd name="T21" fmla="*/ 14 h 58"/>
                  <a:gd name="T22" fmla="*/ 10 w 29"/>
                  <a:gd name="T23" fmla="*/ 44 h 58"/>
                  <a:gd name="T24" fmla="*/ 15 w 29"/>
                  <a:gd name="T25" fmla="*/ 50 h 58"/>
                  <a:gd name="T26" fmla="*/ 20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8"/>
                      <a:pt x="15" y="58"/>
                    </a:cubicBezTo>
                    <a:cubicBezTo>
                      <a:pt x="5" y="58"/>
                      <a:pt x="0" y="51"/>
                      <a:pt x="0" y="42"/>
                    </a:cubicBezTo>
                    <a:moveTo>
                      <a:pt x="20" y="44"/>
                    </a:moveTo>
                    <a:cubicBezTo>
                      <a:pt x="20" y="14"/>
                      <a:pt x="20" y="14"/>
                      <a:pt x="20" y="14"/>
                    </a:cubicBezTo>
                    <a:cubicBezTo>
                      <a:pt x="20" y="10"/>
                      <a:pt x="18" y="8"/>
                      <a:pt x="15" y="8"/>
                    </a:cubicBezTo>
                    <a:cubicBezTo>
                      <a:pt x="11" y="8"/>
                      <a:pt x="10" y="10"/>
                      <a:pt x="10" y="14"/>
                    </a:cubicBezTo>
                    <a:cubicBezTo>
                      <a:pt x="10" y="44"/>
                      <a:pt x="10" y="44"/>
                      <a:pt x="10" y="44"/>
                    </a:cubicBezTo>
                    <a:cubicBezTo>
                      <a:pt x="10" y="47"/>
                      <a:pt x="11" y="50"/>
                      <a:pt x="15" y="50"/>
                    </a:cubicBezTo>
                    <a:cubicBezTo>
                      <a:pt x="18" y="50"/>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6" name="Freeform 990"/>
              <p:cNvSpPr>
                <a:spLocks/>
              </p:cNvSpPr>
              <p:nvPr/>
            </p:nvSpPr>
            <p:spPr bwMode="auto">
              <a:xfrm>
                <a:off x="2232" y="2025"/>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2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3" y="22"/>
                    </a:lnTo>
                    <a:lnTo>
                      <a:pt x="13" y="0"/>
                    </a:lnTo>
                    <a:lnTo>
                      <a:pt x="18" y="0"/>
                    </a:lnTo>
                    <a:lnTo>
                      <a:pt x="18" y="38"/>
                    </a:lnTo>
                    <a:lnTo>
                      <a:pt x="12"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7" name="Freeform 991"/>
              <p:cNvSpPr>
                <a:spLocks/>
              </p:cNvSpPr>
              <p:nvPr/>
            </p:nvSpPr>
            <p:spPr bwMode="auto">
              <a:xfrm>
                <a:off x="2254" y="2024"/>
                <a:ext cx="19" cy="40"/>
              </a:xfrm>
              <a:custGeom>
                <a:avLst/>
                <a:gdLst>
                  <a:gd name="T0" fmla="*/ 14 w 28"/>
                  <a:gd name="T1" fmla="*/ 27 h 58"/>
                  <a:gd name="T2" fmla="*/ 28 w 28"/>
                  <a:gd name="T3" fmla="*/ 27 h 58"/>
                  <a:gd name="T4" fmla="*/ 28 w 28"/>
                  <a:gd name="T5" fmla="*/ 57 h 58"/>
                  <a:gd name="T6" fmla="*/ 21 w 28"/>
                  <a:gd name="T7" fmla="*/ 57 h 58"/>
                  <a:gd name="T8" fmla="*/ 21 w 28"/>
                  <a:gd name="T9" fmla="*/ 51 h 58"/>
                  <a:gd name="T10" fmla="*/ 12 w 28"/>
                  <a:gd name="T11" fmla="*/ 58 h 58"/>
                  <a:gd name="T12" fmla="*/ 0 w 28"/>
                  <a:gd name="T13" fmla="*/ 42 h 58"/>
                  <a:gd name="T14" fmla="*/ 0 w 28"/>
                  <a:gd name="T15" fmla="*/ 15 h 58"/>
                  <a:gd name="T16" fmla="*/ 14 w 28"/>
                  <a:gd name="T17" fmla="*/ 0 h 58"/>
                  <a:gd name="T18" fmla="*/ 28 w 28"/>
                  <a:gd name="T19" fmla="*/ 14 h 58"/>
                  <a:gd name="T20" fmla="*/ 28 w 28"/>
                  <a:gd name="T21" fmla="*/ 19 h 58"/>
                  <a:gd name="T22" fmla="*/ 19 w 28"/>
                  <a:gd name="T23" fmla="*/ 19 h 58"/>
                  <a:gd name="T24" fmla="*/ 19 w 28"/>
                  <a:gd name="T25" fmla="*/ 13 h 58"/>
                  <a:gd name="T26" fmla="*/ 14 w 28"/>
                  <a:gd name="T27" fmla="*/ 8 h 58"/>
                  <a:gd name="T28" fmla="*/ 9 w 28"/>
                  <a:gd name="T29" fmla="*/ 14 h 58"/>
                  <a:gd name="T30" fmla="*/ 9 w 28"/>
                  <a:gd name="T31" fmla="*/ 44 h 58"/>
                  <a:gd name="T32" fmla="*/ 14 w 28"/>
                  <a:gd name="T33" fmla="*/ 50 h 58"/>
                  <a:gd name="T34" fmla="*/ 19 w 28"/>
                  <a:gd name="T35" fmla="*/ 44 h 58"/>
                  <a:gd name="T36" fmla="*/ 19 w 28"/>
                  <a:gd name="T37" fmla="*/ 34 h 58"/>
                  <a:gd name="T38" fmla="*/ 14 w 28"/>
                  <a:gd name="T39" fmla="*/ 34 h 58"/>
                  <a:gd name="T40" fmla="*/ 14 w 28"/>
                  <a:gd name="T41" fmla="*/ 2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8">
                    <a:moveTo>
                      <a:pt x="14" y="27"/>
                    </a:moveTo>
                    <a:cubicBezTo>
                      <a:pt x="28" y="27"/>
                      <a:pt x="28" y="27"/>
                      <a:pt x="28" y="27"/>
                    </a:cubicBezTo>
                    <a:cubicBezTo>
                      <a:pt x="28" y="57"/>
                      <a:pt x="28" y="57"/>
                      <a:pt x="28" y="57"/>
                    </a:cubicBezTo>
                    <a:cubicBezTo>
                      <a:pt x="21" y="57"/>
                      <a:pt x="21" y="57"/>
                      <a:pt x="21" y="57"/>
                    </a:cubicBezTo>
                    <a:cubicBezTo>
                      <a:pt x="21" y="51"/>
                      <a:pt x="21" y="51"/>
                      <a:pt x="21" y="51"/>
                    </a:cubicBezTo>
                    <a:cubicBezTo>
                      <a:pt x="20" y="55"/>
                      <a:pt x="17" y="58"/>
                      <a:pt x="12" y="58"/>
                    </a:cubicBezTo>
                    <a:cubicBezTo>
                      <a:pt x="4" y="58"/>
                      <a:pt x="0" y="51"/>
                      <a:pt x="0" y="42"/>
                    </a:cubicBezTo>
                    <a:cubicBezTo>
                      <a:pt x="0" y="15"/>
                      <a:pt x="0" y="15"/>
                      <a:pt x="0" y="15"/>
                    </a:cubicBezTo>
                    <a:cubicBezTo>
                      <a:pt x="0" y="6"/>
                      <a:pt x="4" y="0"/>
                      <a:pt x="14" y="0"/>
                    </a:cubicBezTo>
                    <a:cubicBezTo>
                      <a:pt x="25" y="0"/>
                      <a:pt x="28" y="6"/>
                      <a:pt x="28" y="14"/>
                    </a:cubicBezTo>
                    <a:cubicBezTo>
                      <a:pt x="28" y="19"/>
                      <a:pt x="28" y="19"/>
                      <a:pt x="28" y="19"/>
                    </a:cubicBezTo>
                    <a:cubicBezTo>
                      <a:pt x="19" y="19"/>
                      <a:pt x="19" y="19"/>
                      <a:pt x="19" y="19"/>
                    </a:cubicBezTo>
                    <a:cubicBezTo>
                      <a:pt x="19" y="13"/>
                      <a:pt x="19" y="13"/>
                      <a:pt x="19" y="13"/>
                    </a:cubicBezTo>
                    <a:cubicBezTo>
                      <a:pt x="19" y="10"/>
                      <a:pt x="18" y="8"/>
                      <a:pt x="14" y="8"/>
                    </a:cubicBezTo>
                    <a:cubicBezTo>
                      <a:pt x="11" y="8"/>
                      <a:pt x="9" y="10"/>
                      <a:pt x="9" y="14"/>
                    </a:cubicBezTo>
                    <a:cubicBezTo>
                      <a:pt x="9" y="44"/>
                      <a:pt x="9" y="44"/>
                      <a:pt x="9" y="44"/>
                    </a:cubicBezTo>
                    <a:cubicBezTo>
                      <a:pt x="9" y="47"/>
                      <a:pt x="11" y="50"/>
                      <a:pt x="14" y="50"/>
                    </a:cubicBezTo>
                    <a:cubicBezTo>
                      <a:pt x="17" y="50"/>
                      <a:pt x="19" y="48"/>
                      <a:pt x="19" y="44"/>
                    </a:cubicBezTo>
                    <a:cubicBezTo>
                      <a:pt x="19" y="34"/>
                      <a:pt x="19" y="34"/>
                      <a:pt x="19" y="34"/>
                    </a:cubicBezTo>
                    <a:cubicBezTo>
                      <a:pt x="14" y="34"/>
                      <a:pt x="14" y="34"/>
                      <a:pt x="14" y="34"/>
                    </a:cubicBez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8" name="Rectangle 992"/>
              <p:cNvSpPr>
                <a:spLocks noChangeArrowheads="1"/>
              </p:cNvSpPr>
              <p:nvPr/>
            </p:nvSpPr>
            <p:spPr bwMode="auto">
              <a:xfrm>
                <a:off x="2074" y="2078"/>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9" name="Freeform 993"/>
              <p:cNvSpPr>
                <a:spLocks/>
              </p:cNvSpPr>
              <p:nvPr/>
            </p:nvSpPr>
            <p:spPr bwMode="auto">
              <a:xfrm>
                <a:off x="2084" y="2078"/>
                <a:ext cx="19" cy="38"/>
              </a:xfrm>
              <a:custGeom>
                <a:avLst/>
                <a:gdLst>
                  <a:gd name="T0" fmla="*/ 5 w 19"/>
                  <a:gd name="T1" fmla="*/ 14 h 38"/>
                  <a:gd name="T2" fmla="*/ 5 w 19"/>
                  <a:gd name="T3" fmla="*/ 38 h 38"/>
                  <a:gd name="T4" fmla="*/ 0 w 19"/>
                  <a:gd name="T5" fmla="*/ 38 h 38"/>
                  <a:gd name="T6" fmla="*/ 0 w 19"/>
                  <a:gd name="T7" fmla="*/ 0 h 38"/>
                  <a:gd name="T8" fmla="*/ 6 w 19"/>
                  <a:gd name="T9" fmla="*/ 0 h 38"/>
                  <a:gd name="T10" fmla="*/ 13 w 19"/>
                  <a:gd name="T11" fmla="*/ 22 h 38"/>
                  <a:gd name="T12" fmla="*/ 13 w 19"/>
                  <a:gd name="T13" fmla="*/ 0 h 38"/>
                  <a:gd name="T14" fmla="*/ 19 w 19"/>
                  <a:gd name="T15" fmla="*/ 0 h 38"/>
                  <a:gd name="T16" fmla="*/ 19 w 19"/>
                  <a:gd name="T17" fmla="*/ 38 h 38"/>
                  <a:gd name="T18" fmla="*/ 13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6" y="0"/>
                    </a:lnTo>
                    <a:lnTo>
                      <a:pt x="13" y="22"/>
                    </a:lnTo>
                    <a:lnTo>
                      <a:pt x="13" y="0"/>
                    </a:lnTo>
                    <a:lnTo>
                      <a:pt x="19" y="0"/>
                    </a:lnTo>
                    <a:lnTo>
                      <a:pt x="19"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0" name="Freeform 994"/>
              <p:cNvSpPr>
                <a:spLocks/>
              </p:cNvSpPr>
              <p:nvPr/>
            </p:nvSpPr>
            <p:spPr bwMode="auto">
              <a:xfrm>
                <a:off x="2106" y="2078"/>
                <a:ext cx="18" cy="38"/>
              </a:xfrm>
              <a:custGeom>
                <a:avLst/>
                <a:gdLst>
                  <a:gd name="T0" fmla="*/ 0 w 27"/>
                  <a:gd name="T1" fmla="*/ 44 h 57"/>
                  <a:gd name="T2" fmla="*/ 0 w 27"/>
                  <a:gd name="T3" fmla="*/ 37 h 57"/>
                  <a:gd name="T4" fmla="*/ 8 w 27"/>
                  <a:gd name="T5" fmla="*/ 37 h 57"/>
                  <a:gd name="T6" fmla="*/ 8 w 27"/>
                  <a:gd name="T7" fmla="*/ 45 h 57"/>
                  <a:gd name="T8" fmla="*/ 13 w 27"/>
                  <a:gd name="T9" fmla="*/ 50 h 57"/>
                  <a:gd name="T10" fmla="*/ 17 w 27"/>
                  <a:gd name="T11" fmla="*/ 45 h 57"/>
                  <a:gd name="T12" fmla="*/ 17 w 27"/>
                  <a:gd name="T13" fmla="*/ 42 h 57"/>
                  <a:gd name="T14" fmla="*/ 13 w 27"/>
                  <a:gd name="T15" fmla="*/ 34 h 57"/>
                  <a:gd name="T16" fmla="*/ 8 w 27"/>
                  <a:gd name="T17" fmla="*/ 29 h 57"/>
                  <a:gd name="T18" fmla="*/ 0 w 27"/>
                  <a:gd name="T19" fmla="*/ 14 h 57"/>
                  <a:gd name="T20" fmla="*/ 0 w 27"/>
                  <a:gd name="T21" fmla="*/ 12 h 57"/>
                  <a:gd name="T22" fmla="*/ 13 w 27"/>
                  <a:gd name="T23" fmla="*/ 0 h 57"/>
                  <a:gd name="T24" fmla="*/ 26 w 27"/>
                  <a:gd name="T25" fmla="*/ 12 h 57"/>
                  <a:gd name="T26" fmla="*/ 26 w 27"/>
                  <a:gd name="T27" fmla="*/ 17 h 57"/>
                  <a:gd name="T28" fmla="*/ 17 w 27"/>
                  <a:gd name="T29" fmla="*/ 17 h 57"/>
                  <a:gd name="T30" fmla="*/ 17 w 27"/>
                  <a:gd name="T31" fmla="*/ 12 h 57"/>
                  <a:gd name="T32" fmla="*/ 13 w 27"/>
                  <a:gd name="T33" fmla="*/ 7 h 57"/>
                  <a:gd name="T34" fmla="*/ 9 w 27"/>
                  <a:gd name="T35" fmla="*/ 12 h 57"/>
                  <a:gd name="T36" fmla="*/ 9 w 27"/>
                  <a:gd name="T37" fmla="*/ 13 h 57"/>
                  <a:gd name="T38" fmla="*/ 13 w 27"/>
                  <a:gd name="T39" fmla="*/ 21 h 57"/>
                  <a:gd name="T40" fmla="*/ 19 w 27"/>
                  <a:gd name="T41" fmla="*/ 27 h 57"/>
                  <a:gd name="T42" fmla="*/ 27 w 27"/>
                  <a:gd name="T43" fmla="*/ 41 h 57"/>
                  <a:gd name="T44" fmla="*/ 27 w 27"/>
                  <a:gd name="T45" fmla="*/ 44 h 57"/>
                  <a:gd name="T46" fmla="*/ 13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8" y="37"/>
                      <a:pt x="8" y="37"/>
                      <a:pt x="8" y="37"/>
                    </a:cubicBezTo>
                    <a:cubicBezTo>
                      <a:pt x="8" y="45"/>
                      <a:pt x="8" y="45"/>
                      <a:pt x="8" y="45"/>
                    </a:cubicBezTo>
                    <a:cubicBezTo>
                      <a:pt x="8" y="48"/>
                      <a:pt x="10" y="50"/>
                      <a:pt x="13" y="50"/>
                    </a:cubicBezTo>
                    <a:cubicBezTo>
                      <a:pt x="16" y="50"/>
                      <a:pt x="17" y="48"/>
                      <a:pt x="17" y="45"/>
                    </a:cubicBezTo>
                    <a:cubicBezTo>
                      <a:pt x="17" y="42"/>
                      <a:pt x="17" y="42"/>
                      <a:pt x="17" y="42"/>
                    </a:cubicBezTo>
                    <a:cubicBezTo>
                      <a:pt x="17" y="39"/>
                      <a:pt x="16" y="37"/>
                      <a:pt x="13" y="34"/>
                    </a:cubicBezTo>
                    <a:cubicBezTo>
                      <a:pt x="8" y="29"/>
                      <a:pt x="8" y="29"/>
                      <a:pt x="8" y="29"/>
                    </a:cubicBezTo>
                    <a:cubicBezTo>
                      <a:pt x="2" y="24"/>
                      <a:pt x="0" y="20"/>
                      <a:pt x="0" y="14"/>
                    </a:cubicBezTo>
                    <a:cubicBezTo>
                      <a:pt x="0" y="12"/>
                      <a:pt x="0" y="12"/>
                      <a:pt x="0" y="12"/>
                    </a:cubicBezTo>
                    <a:cubicBezTo>
                      <a:pt x="0" y="5"/>
                      <a:pt x="4" y="0"/>
                      <a:pt x="13" y="0"/>
                    </a:cubicBezTo>
                    <a:cubicBezTo>
                      <a:pt x="22" y="0"/>
                      <a:pt x="26" y="4"/>
                      <a:pt x="26" y="12"/>
                    </a:cubicBezTo>
                    <a:cubicBezTo>
                      <a:pt x="26" y="17"/>
                      <a:pt x="26" y="17"/>
                      <a:pt x="26" y="17"/>
                    </a:cubicBezTo>
                    <a:cubicBezTo>
                      <a:pt x="17" y="17"/>
                      <a:pt x="17" y="17"/>
                      <a:pt x="17" y="17"/>
                    </a:cubicBezTo>
                    <a:cubicBezTo>
                      <a:pt x="17" y="12"/>
                      <a:pt x="17" y="12"/>
                      <a:pt x="17" y="12"/>
                    </a:cubicBezTo>
                    <a:cubicBezTo>
                      <a:pt x="17" y="9"/>
                      <a:pt x="16" y="7"/>
                      <a:pt x="13" y="7"/>
                    </a:cubicBezTo>
                    <a:cubicBezTo>
                      <a:pt x="10" y="7"/>
                      <a:pt x="9" y="9"/>
                      <a:pt x="9" y="12"/>
                    </a:cubicBezTo>
                    <a:cubicBezTo>
                      <a:pt x="9" y="13"/>
                      <a:pt x="9" y="13"/>
                      <a:pt x="9" y="13"/>
                    </a:cubicBezTo>
                    <a:cubicBezTo>
                      <a:pt x="9" y="16"/>
                      <a:pt x="10" y="18"/>
                      <a:pt x="13" y="21"/>
                    </a:cubicBezTo>
                    <a:cubicBezTo>
                      <a:pt x="19" y="27"/>
                      <a:pt x="19" y="27"/>
                      <a:pt x="19" y="27"/>
                    </a:cubicBezTo>
                    <a:cubicBezTo>
                      <a:pt x="24" y="32"/>
                      <a:pt x="27" y="35"/>
                      <a:pt x="27" y="41"/>
                    </a:cubicBezTo>
                    <a:cubicBezTo>
                      <a:pt x="27" y="44"/>
                      <a:pt x="27" y="44"/>
                      <a:pt x="27" y="44"/>
                    </a:cubicBezTo>
                    <a:cubicBezTo>
                      <a:pt x="27" y="52"/>
                      <a:pt x="23" y="57"/>
                      <a:pt x="13" y="57"/>
                    </a:cubicBezTo>
                    <a:cubicBezTo>
                      <a:pt x="3"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1" name="Freeform 995"/>
              <p:cNvSpPr>
                <a:spLocks/>
              </p:cNvSpPr>
              <p:nvPr/>
            </p:nvSpPr>
            <p:spPr bwMode="auto">
              <a:xfrm>
                <a:off x="2126" y="2078"/>
                <a:ext cx="16" cy="38"/>
              </a:xfrm>
              <a:custGeom>
                <a:avLst/>
                <a:gdLst>
                  <a:gd name="T0" fmla="*/ 0 w 16"/>
                  <a:gd name="T1" fmla="*/ 0 h 38"/>
                  <a:gd name="T2" fmla="*/ 16 w 16"/>
                  <a:gd name="T3" fmla="*/ 0 h 38"/>
                  <a:gd name="T4" fmla="*/ 16 w 16"/>
                  <a:gd name="T5" fmla="*/ 5 h 38"/>
                  <a:gd name="T6" fmla="*/ 12 w 16"/>
                  <a:gd name="T7" fmla="*/ 5 h 38"/>
                  <a:gd name="T8" fmla="*/ 12 w 16"/>
                  <a:gd name="T9" fmla="*/ 38 h 38"/>
                  <a:gd name="T10" fmla="*/ 5 w 16"/>
                  <a:gd name="T11" fmla="*/ 38 h 38"/>
                  <a:gd name="T12" fmla="*/ 5 w 16"/>
                  <a:gd name="T13" fmla="*/ 5 h 38"/>
                  <a:gd name="T14" fmla="*/ 0 w 16"/>
                  <a:gd name="T15" fmla="*/ 5 h 38"/>
                  <a:gd name="T16" fmla="*/ 0 w 1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8">
                    <a:moveTo>
                      <a:pt x="0" y="0"/>
                    </a:moveTo>
                    <a:lnTo>
                      <a:pt x="16" y="0"/>
                    </a:lnTo>
                    <a:lnTo>
                      <a:pt x="16" y="5"/>
                    </a:lnTo>
                    <a:lnTo>
                      <a:pt x="12" y="5"/>
                    </a:lnTo>
                    <a:lnTo>
                      <a:pt x="12"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2" name="Rectangle 996"/>
              <p:cNvSpPr>
                <a:spLocks noChangeArrowheads="1"/>
              </p:cNvSpPr>
              <p:nvPr/>
            </p:nvSpPr>
            <p:spPr bwMode="auto">
              <a:xfrm>
                <a:off x="2146" y="2078"/>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3" name="Freeform 997"/>
              <p:cNvSpPr>
                <a:spLocks/>
              </p:cNvSpPr>
              <p:nvPr/>
            </p:nvSpPr>
            <p:spPr bwMode="auto">
              <a:xfrm>
                <a:off x="2155" y="2078"/>
                <a:ext cx="17" cy="38"/>
              </a:xfrm>
              <a:custGeom>
                <a:avLst/>
                <a:gdLst>
                  <a:gd name="T0" fmla="*/ 0 w 17"/>
                  <a:gd name="T1" fmla="*/ 0 h 38"/>
                  <a:gd name="T2" fmla="*/ 17 w 17"/>
                  <a:gd name="T3" fmla="*/ 0 h 38"/>
                  <a:gd name="T4" fmla="*/ 17 w 17"/>
                  <a:gd name="T5" fmla="*/ 5 h 38"/>
                  <a:gd name="T6" fmla="*/ 12 w 17"/>
                  <a:gd name="T7" fmla="*/ 5 h 38"/>
                  <a:gd name="T8" fmla="*/ 12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2" y="5"/>
                    </a:lnTo>
                    <a:lnTo>
                      <a:pt x="12"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4" name="Freeform 998"/>
              <p:cNvSpPr>
                <a:spLocks/>
              </p:cNvSpPr>
              <p:nvPr/>
            </p:nvSpPr>
            <p:spPr bwMode="auto">
              <a:xfrm>
                <a:off x="2175" y="2078"/>
                <a:ext cx="18" cy="38"/>
              </a:xfrm>
              <a:custGeom>
                <a:avLst/>
                <a:gdLst>
                  <a:gd name="T0" fmla="*/ 27 w 27"/>
                  <a:gd name="T1" fmla="*/ 0 h 57"/>
                  <a:gd name="T2" fmla="*/ 27 w 27"/>
                  <a:gd name="T3" fmla="*/ 43 h 57"/>
                  <a:gd name="T4" fmla="*/ 14 w 27"/>
                  <a:gd name="T5" fmla="*/ 57 h 57"/>
                  <a:gd name="T6" fmla="*/ 0 w 27"/>
                  <a:gd name="T7" fmla="*/ 43 h 57"/>
                  <a:gd name="T8" fmla="*/ 0 w 27"/>
                  <a:gd name="T9" fmla="*/ 0 h 57"/>
                  <a:gd name="T10" fmla="*/ 9 w 27"/>
                  <a:gd name="T11" fmla="*/ 0 h 57"/>
                  <a:gd name="T12" fmla="*/ 9 w 27"/>
                  <a:gd name="T13" fmla="*/ 44 h 57"/>
                  <a:gd name="T14" fmla="*/ 14 w 27"/>
                  <a:gd name="T15" fmla="*/ 49 h 57"/>
                  <a:gd name="T16" fmla="*/ 19 w 27"/>
                  <a:gd name="T17" fmla="*/ 44 h 57"/>
                  <a:gd name="T18" fmla="*/ 19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3"/>
                      <a:pt x="27" y="43"/>
                      <a:pt x="27" y="43"/>
                    </a:cubicBezTo>
                    <a:cubicBezTo>
                      <a:pt x="27" y="52"/>
                      <a:pt x="24" y="57"/>
                      <a:pt x="14" y="57"/>
                    </a:cubicBezTo>
                    <a:cubicBezTo>
                      <a:pt x="4" y="57"/>
                      <a:pt x="0" y="52"/>
                      <a:pt x="0" y="43"/>
                    </a:cubicBezTo>
                    <a:cubicBezTo>
                      <a:pt x="0" y="0"/>
                      <a:pt x="0" y="0"/>
                      <a:pt x="0" y="0"/>
                    </a:cubicBezTo>
                    <a:cubicBezTo>
                      <a:pt x="9" y="0"/>
                      <a:pt x="9" y="0"/>
                      <a:pt x="9" y="0"/>
                    </a:cubicBezTo>
                    <a:cubicBezTo>
                      <a:pt x="9" y="44"/>
                      <a:pt x="9" y="44"/>
                      <a:pt x="9" y="44"/>
                    </a:cubicBezTo>
                    <a:cubicBezTo>
                      <a:pt x="9" y="47"/>
                      <a:pt x="11" y="49"/>
                      <a:pt x="14" y="49"/>
                    </a:cubicBezTo>
                    <a:cubicBezTo>
                      <a:pt x="17" y="49"/>
                      <a:pt x="19" y="47"/>
                      <a:pt x="19" y="44"/>
                    </a:cubicBezTo>
                    <a:cubicBezTo>
                      <a:pt x="19" y="0"/>
                      <a:pt x="19" y="0"/>
                      <a:pt x="19"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5" name="Freeform 999"/>
              <p:cNvSpPr>
                <a:spLocks/>
              </p:cNvSpPr>
              <p:nvPr/>
            </p:nvSpPr>
            <p:spPr bwMode="auto">
              <a:xfrm>
                <a:off x="2196" y="2078"/>
                <a:ext cx="17" cy="38"/>
              </a:xfrm>
              <a:custGeom>
                <a:avLst/>
                <a:gdLst>
                  <a:gd name="T0" fmla="*/ 0 w 17"/>
                  <a:gd name="T1" fmla="*/ 0 h 38"/>
                  <a:gd name="T2" fmla="*/ 17 w 17"/>
                  <a:gd name="T3" fmla="*/ 0 h 38"/>
                  <a:gd name="T4" fmla="*/ 17 w 17"/>
                  <a:gd name="T5" fmla="*/ 5 h 38"/>
                  <a:gd name="T6" fmla="*/ 12 w 17"/>
                  <a:gd name="T7" fmla="*/ 5 h 38"/>
                  <a:gd name="T8" fmla="*/ 12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2" y="5"/>
                    </a:lnTo>
                    <a:lnTo>
                      <a:pt x="12"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6" name="Rectangle 1000"/>
              <p:cNvSpPr>
                <a:spLocks noChangeArrowheads="1"/>
              </p:cNvSpPr>
              <p:nvPr/>
            </p:nvSpPr>
            <p:spPr bwMode="auto">
              <a:xfrm>
                <a:off x="2216" y="2078"/>
                <a:ext cx="7"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7" name="Freeform 1001"/>
              <p:cNvSpPr>
                <a:spLocks noEditPoints="1"/>
              </p:cNvSpPr>
              <p:nvPr/>
            </p:nvSpPr>
            <p:spPr bwMode="auto">
              <a:xfrm>
                <a:off x="2226" y="2078"/>
                <a:ext cx="20" cy="38"/>
              </a:xfrm>
              <a:custGeom>
                <a:avLst/>
                <a:gdLst>
                  <a:gd name="T0" fmla="*/ 0 w 29"/>
                  <a:gd name="T1" fmla="*/ 42 h 57"/>
                  <a:gd name="T2" fmla="*/ 0 w 29"/>
                  <a:gd name="T3" fmla="*/ 15 h 57"/>
                  <a:gd name="T4" fmla="*/ 14 w 29"/>
                  <a:gd name="T5" fmla="*/ 0 h 57"/>
                  <a:gd name="T6" fmla="*/ 29 w 29"/>
                  <a:gd name="T7" fmla="*/ 15 h 57"/>
                  <a:gd name="T8" fmla="*/ 29 w 29"/>
                  <a:gd name="T9" fmla="*/ 42 h 57"/>
                  <a:gd name="T10" fmla="*/ 14 w 29"/>
                  <a:gd name="T11" fmla="*/ 57 h 57"/>
                  <a:gd name="T12" fmla="*/ 0 w 29"/>
                  <a:gd name="T13" fmla="*/ 42 h 57"/>
                  <a:gd name="T14" fmla="*/ 19 w 29"/>
                  <a:gd name="T15" fmla="*/ 43 h 57"/>
                  <a:gd name="T16" fmla="*/ 19 w 29"/>
                  <a:gd name="T17" fmla="*/ 13 h 57"/>
                  <a:gd name="T18" fmla="*/ 14 w 29"/>
                  <a:gd name="T19" fmla="*/ 8 h 57"/>
                  <a:gd name="T20" fmla="*/ 9 w 29"/>
                  <a:gd name="T21" fmla="*/ 13 h 57"/>
                  <a:gd name="T22" fmla="*/ 9 w 29"/>
                  <a:gd name="T23" fmla="*/ 43 h 57"/>
                  <a:gd name="T24" fmla="*/ 14 w 29"/>
                  <a:gd name="T25" fmla="*/ 49 h 57"/>
                  <a:gd name="T26" fmla="*/ 19 w 29"/>
                  <a:gd name="T27" fmla="*/ 4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4" y="0"/>
                      <a:pt x="14" y="0"/>
                    </a:cubicBezTo>
                    <a:cubicBezTo>
                      <a:pt x="24" y="0"/>
                      <a:pt x="29" y="6"/>
                      <a:pt x="29" y="15"/>
                    </a:cubicBezTo>
                    <a:cubicBezTo>
                      <a:pt x="29" y="42"/>
                      <a:pt x="29" y="42"/>
                      <a:pt x="29" y="42"/>
                    </a:cubicBezTo>
                    <a:cubicBezTo>
                      <a:pt x="29" y="51"/>
                      <a:pt x="24" y="57"/>
                      <a:pt x="14" y="57"/>
                    </a:cubicBezTo>
                    <a:cubicBezTo>
                      <a:pt x="4" y="57"/>
                      <a:pt x="0" y="51"/>
                      <a:pt x="0" y="42"/>
                    </a:cubicBezTo>
                    <a:moveTo>
                      <a:pt x="19" y="43"/>
                    </a:moveTo>
                    <a:cubicBezTo>
                      <a:pt x="19" y="13"/>
                      <a:pt x="19" y="13"/>
                      <a:pt x="19" y="13"/>
                    </a:cubicBezTo>
                    <a:cubicBezTo>
                      <a:pt x="19" y="10"/>
                      <a:pt x="18" y="8"/>
                      <a:pt x="14" y="8"/>
                    </a:cubicBezTo>
                    <a:cubicBezTo>
                      <a:pt x="11" y="8"/>
                      <a:pt x="9" y="10"/>
                      <a:pt x="9" y="13"/>
                    </a:cubicBezTo>
                    <a:cubicBezTo>
                      <a:pt x="9" y="43"/>
                      <a:pt x="9" y="43"/>
                      <a:pt x="9" y="43"/>
                    </a:cubicBezTo>
                    <a:cubicBezTo>
                      <a:pt x="9" y="47"/>
                      <a:pt x="11" y="49"/>
                      <a:pt x="14" y="49"/>
                    </a:cubicBezTo>
                    <a:cubicBezTo>
                      <a:pt x="18" y="49"/>
                      <a:pt x="19" y="47"/>
                      <a:pt x="19"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8" name="Freeform 1002"/>
              <p:cNvSpPr>
                <a:spLocks/>
              </p:cNvSpPr>
              <p:nvPr/>
            </p:nvSpPr>
            <p:spPr bwMode="auto">
              <a:xfrm>
                <a:off x="2249" y="2078"/>
                <a:ext cx="18" cy="38"/>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3" y="22"/>
                    </a:lnTo>
                    <a:lnTo>
                      <a:pt x="13"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9" name="Freeform 1003"/>
              <p:cNvSpPr>
                <a:spLocks/>
              </p:cNvSpPr>
              <p:nvPr/>
            </p:nvSpPr>
            <p:spPr bwMode="auto">
              <a:xfrm>
                <a:off x="2271" y="2078"/>
                <a:ext cx="18" cy="38"/>
              </a:xfrm>
              <a:custGeom>
                <a:avLst/>
                <a:gdLst>
                  <a:gd name="T0" fmla="*/ 0 w 27"/>
                  <a:gd name="T1" fmla="*/ 44 h 57"/>
                  <a:gd name="T2" fmla="*/ 0 w 27"/>
                  <a:gd name="T3" fmla="*/ 37 h 57"/>
                  <a:gd name="T4" fmla="*/ 9 w 27"/>
                  <a:gd name="T5" fmla="*/ 37 h 57"/>
                  <a:gd name="T6" fmla="*/ 9 w 27"/>
                  <a:gd name="T7" fmla="*/ 45 h 57"/>
                  <a:gd name="T8" fmla="*/ 14 w 27"/>
                  <a:gd name="T9" fmla="*/ 50 h 57"/>
                  <a:gd name="T10" fmla="*/ 18 w 27"/>
                  <a:gd name="T11" fmla="*/ 45 h 57"/>
                  <a:gd name="T12" fmla="*/ 18 w 27"/>
                  <a:gd name="T13" fmla="*/ 42 h 57"/>
                  <a:gd name="T14" fmla="*/ 14 w 27"/>
                  <a:gd name="T15" fmla="*/ 34 h 57"/>
                  <a:gd name="T16" fmla="*/ 8 w 27"/>
                  <a:gd name="T17" fmla="*/ 29 h 57"/>
                  <a:gd name="T18" fmla="*/ 0 w 27"/>
                  <a:gd name="T19" fmla="*/ 14 h 57"/>
                  <a:gd name="T20" fmla="*/ 0 w 27"/>
                  <a:gd name="T21" fmla="*/ 12 h 57"/>
                  <a:gd name="T22" fmla="*/ 14 w 27"/>
                  <a:gd name="T23" fmla="*/ 0 h 57"/>
                  <a:gd name="T24" fmla="*/ 27 w 27"/>
                  <a:gd name="T25" fmla="*/ 12 h 57"/>
                  <a:gd name="T26" fmla="*/ 27 w 27"/>
                  <a:gd name="T27" fmla="*/ 17 h 57"/>
                  <a:gd name="T28" fmla="*/ 18 w 27"/>
                  <a:gd name="T29" fmla="*/ 17 h 57"/>
                  <a:gd name="T30" fmla="*/ 18 w 27"/>
                  <a:gd name="T31" fmla="*/ 12 h 57"/>
                  <a:gd name="T32" fmla="*/ 14 w 27"/>
                  <a:gd name="T33" fmla="*/ 7 h 57"/>
                  <a:gd name="T34" fmla="*/ 9 w 27"/>
                  <a:gd name="T35" fmla="*/ 12 h 57"/>
                  <a:gd name="T36" fmla="*/ 9 w 27"/>
                  <a:gd name="T37" fmla="*/ 13 h 57"/>
                  <a:gd name="T38" fmla="*/ 14 w 27"/>
                  <a:gd name="T39" fmla="*/ 21 h 57"/>
                  <a:gd name="T40" fmla="*/ 20 w 27"/>
                  <a:gd name="T41" fmla="*/ 27 h 57"/>
                  <a:gd name="T42" fmla="*/ 27 w 27"/>
                  <a:gd name="T43" fmla="*/ 41 h 57"/>
                  <a:gd name="T44" fmla="*/ 27 w 27"/>
                  <a:gd name="T45" fmla="*/ 44 h 57"/>
                  <a:gd name="T46" fmla="*/ 14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9" y="37"/>
                      <a:pt x="9" y="37"/>
                      <a:pt x="9" y="37"/>
                    </a:cubicBezTo>
                    <a:cubicBezTo>
                      <a:pt x="9" y="45"/>
                      <a:pt x="9" y="45"/>
                      <a:pt x="9" y="45"/>
                    </a:cubicBezTo>
                    <a:cubicBezTo>
                      <a:pt x="9" y="48"/>
                      <a:pt x="10" y="50"/>
                      <a:pt x="14" y="50"/>
                    </a:cubicBezTo>
                    <a:cubicBezTo>
                      <a:pt x="17" y="50"/>
                      <a:pt x="18" y="48"/>
                      <a:pt x="18" y="45"/>
                    </a:cubicBezTo>
                    <a:cubicBezTo>
                      <a:pt x="18" y="42"/>
                      <a:pt x="18" y="42"/>
                      <a:pt x="18" y="42"/>
                    </a:cubicBezTo>
                    <a:cubicBezTo>
                      <a:pt x="18" y="39"/>
                      <a:pt x="17" y="37"/>
                      <a:pt x="14" y="34"/>
                    </a:cubicBezTo>
                    <a:cubicBezTo>
                      <a:pt x="8" y="29"/>
                      <a:pt x="8" y="29"/>
                      <a:pt x="8" y="29"/>
                    </a:cubicBezTo>
                    <a:cubicBezTo>
                      <a:pt x="3" y="24"/>
                      <a:pt x="0" y="20"/>
                      <a:pt x="0" y="14"/>
                    </a:cubicBezTo>
                    <a:cubicBezTo>
                      <a:pt x="0" y="12"/>
                      <a:pt x="0" y="12"/>
                      <a:pt x="0" y="12"/>
                    </a:cubicBezTo>
                    <a:cubicBezTo>
                      <a:pt x="0" y="5"/>
                      <a:pt x="4" y="0"/>
                      <a:pt x="14" y="0"/>
                    </a:cubicBezTo>
                    <a:cubicBezTo>
                      <a:pt x="23" y="0"/>
                      <a:pt x="27" y="4"/>
                      <a:pt x="27" y="12"/>
                    </a:cubicBezTo>
                    <a:cubicBezTo>
                      <a:pt x="27" y="17"/>
                      <a:pt x="27" y="17"/>
                      <a:pt x="27" y="17"/>
                    </a:cubicBezTo>
                    <a:cubicBezTo>
                      <a:pt x="18" y="17"/>
                      <a:pt x="18" y="17"/>
                      <a:pt x="18" y="17"/>
                    </a:cubicBezTo>
                    <a:cubicBezTo>
                      <a:pt x="18" y="12"/>
                      <a:pt x="18" y="12"/>
                      <a:pt x="18" y="12"/>
                    </a:cubicBezTo>
                    <a:cubicBezTo>
                      <a:pt x="18" y="9"/>
                      <a:pt x="17" y="7"/>
                      <a:pt x="14" y="7"/>
                    </a:cubicBezTo>
                    <a:cubicBezTo>
                      <a:pt x="11" y="7"/>
                      <a:pt x="9" y="9"/>
                      <a:pt x="9" y="12"/>
                    </a:cubicBezTo>
                    <a:cubicBezTo>
                      <a:pt x="9" y="13"/>
                      <a:pt x="9" y="13"/>
                      <a:pt x="9" y="13"/>
                    </a:cubicBezTo>
                    <a:cubicBezTo>
                      <a:pt x="9" y="16"/>
                      <a:pt x="11" y="18"/>
                      <a:pt x="14" y="21"/>
                    </a:cubicBezTo>
                    <a:cubicBezTo>
                      <a:pt x="20" y="27"/>
                      <a:pt x="20" y="27"/>
                      <a:pt x="20" y="27"/>
                    </a:cubicBezTo>
                    <a:cubicBezTo>
                      <a:pt x="25" y="32"/>
                      <a:pt x="27" y="35"/>
                      <a:pt x="27" y="41"/>
                    </a:cubicBezTo>
                    <a:cubicBezTo>
                      <a:pt x="27" y="44"/>
                      <a:pt x="27" y="44"/>
                      <a:pt x="27" y="44"/>
                    </a:cubicBezTo>
                    <a:cubicBezTo>
                      <a:pt x="27" y="52"/>
                      <a:pt x="23" y="57"/>
                      <a:pt x="14" y="57"/>
                    </a:cubicBezTo>
                    <a:cubicBezTo>
                      <a:pt x="4"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0" name="Freeform 1004"/>
              <p:cNvSpPr>
                <a:spLocks/>
              </p:cNvSpPr>
              <p:nvPr/>
            </p:nvSpPr>
            <p:spPr bwMode="auto">
              <a:xfrm>
                <a:off x="577" y="1971"/>
                <a:ext cx="18" cy="39"/>
              </a:xfrm>
              <a:custGeom>
                <a:avLst/>
                <a:gdLst>
                  <a:gd name="T0" fmla="*/ 0 w 27"/>
                  <a:gd name="T1" fmla="*/ 43 h 58"/>
                  <a:gd name="T2" fmla="*/ 0 w 27"/>
                  <a:gd name="T3" fmla="*/ 16 h 58"/>
                  <a:gd name="T4" fmla="*/ 14 w 27"/>
                  <a:gd name="T5" fmla="*/ 0 h 58"/>
                  <a:gd name="T6" fmla="*/ 27 w 27"/>
                  <a:gd name="T7" fmla="*/ 15 h 58"/>
                  <a:gd name="T8" fmla="*/ 27 w 27"/>
                  <a:gd name="T9" fmla="*/ 21 h 58"/>
                  <a:gd name="T10" fmla="*/ 19 w 27"/>
                  <a:gd name="T11" fmla="*/ 21 h 58"/>
                  <a:gd name="T12" fmla="*/ 19 w 27"/>
                  <a:gd name="T13" fmla="*/ 14 h 58"/>
                  <a:gd name="T14" fmla="*/ 14 w 27"/>
                  <a:gd name="T15" fmla="*/ 8 h 58"/>
                  <a:gd name="T16" fmla="*/ 9 w 27"/>
                  <a:gd name="T17" fmla="*/ 14 h 58"/>
                  <a:gd name="T18" fmla="*/ 9 w 27"/>
                  <a:gd name="T19" fmla="*/ 44 h 58"/>
                  <a:gd name="T20" fmla="*/ 14 w 27"/>
                  <a:gd name="T21" fmla="*/ 50 h 58"/>
                  <a:gd name="T22" fmla="*/ 19 w 27"/>
                  <a:gd name="T23" fmla="*/ 45 h 58"/>
                  <a:gd name="T24" fmla="*/ 19 w 27"/>
                  <a:gd name="T25" fmla="*/ 34 h 58"/>
                  <a:gd name="T26" fmla="*/ 27 w 27"/>
                  <a:gd name="T27" fmla="*/ 34 h 58"/>
                  <a:gd name="T28" fmla="*/ 27 w 27"/>
                  <a:gd name="T29" fmla="*/ 44 h 58"/>
                  <a:gd name="T30" fmla="*/ 14 w 27"/>
                  <a:gd name="T31" fmla="*/ 58 h 58"/>
                  <a:gd name="T32" fmla="*/ 0 w 27"/>
                  <a:gd name="T33"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3"/>
                    </a:moveTo>
                    <a:cubicBezTo>
                      <a:pt x="0" y="16"/>
                      <a:pt x="0" y="16"/>
                      <a:pt x="0" y="16"/>
                    </a:cubicBezTo>
                    <a:cubicBezTo>
                      <a:pt x="0" y="7"/>
                      <a:pt x="4" y="0"/>
                      <a:pt x="14" y="0"/>
                    </a:cubicBezTo>
                    <a:cubicBezTo>
                      <a:pt x="24" y="0"/>
                      <a:pt x="27" y="6"/>
                      <a:pt x="27" y="15"/>
                    </a:cubicBezTo>
                    <a:cubicBezTo>
                      <a:pt x="27" y="21"/>
                      <a:pt x="27" y="21"/>
                      <a:pt x="27" y="21"/>
                    </a:cubicBezTo>
                    <a:cubicBezTo>
                      <a:pt x="19" y="21"/>
                      <a:pt x="19" y="21"/>
                      <a:pt x="19" y="21"/>
                    </a:cubicBezTo>
                    <a:cubicBezTo>
                      <a:pt x="19" y="14"/>
                      <a:pt x="19" y="14"/>
                      <a:pt x="19" y="14"/>
                    </a:cubicBezTo>
                    <a:cubicBezTo>
                      <a:pt x="19" y="10"/>
                      <a:pt x="17" y="8"/>
                      <a:pt x="14" y="8"/>
                    </a:cubicBezTo>
                    <a:cubicBezTo>
                      <a:pt x="11" y="8"/>
                      <a:pt x="9" y="11"/>
                      <a:pt x="9" y="14"/>
                    </a:cubicBezTo>
                    <a:cubicBezTo>
                      <a:pt x="9" y="44"/>
                      <a:pt x="9" y="44"/>
                      <a:pt x="9" y="44"/>
                    </a:cubicBezTo>
                    <a:cubicBezTo>
                      <a:pt x="9" y="48"/>
                      <a:pt x="11" y="50"/>
                      <a:pt x="14" y="50"/>
                    </a:cubicBezTo>
                    <a:cubicBezTo>
                      <a:pt x="17" y="50"/>
                      <a:pt x="19" y="48"/>
                      <a:pt x="19" y="45"/>
                    </a:cubicBezTo>
                    <a:cubicBezTo>
                      <a:pt x="19" y="34"/>
                      <a:pt x="19" y="34"/>
                      <a:pt x="19" y="34"/>
                    </a:cubicBezTo>
                    <a:cubicBezTo>
                      <a:pt x="27" y="34"/>
                      <a:pt x="27" y="34"/>
                      <a:pt x="27" y="34"/>
                    </a:cubicBezTo>
                    <a:cubicBezTo>
                      <a:pt x="27" y="44"/>
                      <a:pt x="27" y="44"/>
                      <a:pt x="27" y="44"/>
                    </a:cubicBezTo>
                    <a:cubicBezTo>
                      <a:pt x="27" y="52"/>
                      <a:pt x="24" y="58"/>
                      <a:pt x="14" y="58"/>
                    </a:cubicBezTo>
                    <a:cubicBezTo>
                      <a:pt x="4" y="58"/>
                      <a:pt x="0" y="51"/>
                      <a:pt x="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1" name="Freeform 1005"/>
              <p:cNvSpPr>
                <a:spLocks/>
              </p:cNvSpPr>
              <p:nvPr/>
            </p:nvSpPr>
            <p:spPr bwMode="auto">
              <a:xfrm>
                <a:off x="598" y="1972"/>
                <a:ext cx="15" cy="37"/>
              </a:xfrm>
              <a:custGeom>
                <a:avLst/>
                <a:gdLst>
                  <a:gd name="T0" fmla="*/ 0 w 15"/>
                  <a:gd name="T1" fmla="*/ 0 h 37"/>
                  <a:gd name="T2" fmla="*/ 7 w 15"/>
                  <a:gd name="T3" fmla="*/ 0 h 37"/>
                  <a:gd name="T4" fmla="*/ 7 w 15"/>
                  <a:gd name="T5" fmla="*/ 33 h 37"/>
                  <a:gd name="T6" fmla="*/ 15 w 15"/>
                  <a:gd name="T7" fmla="*/ 33 h 37"/>
                  <a:gd name="T8" fmla="*/ 15 w 15"/>
                  <a:gd name="T9" fmla="*/ 37 h 37"/>
                  <a:gd name="T10" fmla="*/ 0 w 15"/>
                  <a:gd name="T11" fmla="*/ 37 h 37"/>
                  <a:gd name="T12" fmla="*/ 0 w 15"/>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5" h="37">
                    <a:moveTo>
                      <a:pt x="0" y="0"/>
                    </a:moveTo>
                    <a:lnTo>
                      <a:pt x="7" y="0"/>
                    </a:lnTo>
                    <a:lnTo>
                      <a:pt x="7" y="33"/>
                    </a:lnTo>
                    <a:lnTo>
                      <a:pt x="15" y="33"/>
                    </a:lnTo>
                    <a:lnTo>
                      <a:pt x="15"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2" name="Rectangle 1006"/>
              <p:cNvSpPr>
                <a:spLocks noChangeArrowheads="1"/>
              </p:cNvSpPr>
              <p:nvPr/>
            </p:nvSpPr>
            <p:spPr bwMode="auto">
              <a:xfrm>
                <a:off x="615" y="1972"/>
                <a:ext cx="7"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3" name="Freeform 1007"/>
              <p:cNvSpPr>
                <a:spLocks/>
              </p:cNvSpPr>
              <p:nvPr/>
            </p:nvSpPr>
            <p:spPr bwMode="auto">
              <a:xfrm>
                <a:off x="625" y="1972"/>
                <a:ext cx="24" cy="37"/>
              </a:xfrm>
              <a:custGeom>
                <a:avLst/>
                <a:gdLst>
                  <a:gd name="T0" fmla="*/ 18 w 24"/>
                  <a:gd name="T1" fmla="*/ 13 h 37"/>
                  <a:gd name="T2" fmla="*/ 18 w 24"/>
                  <a:gd name="T3" fmla="*/ 13 h 37"/>
                  <a:gd name="T4" fmla="*/ 14 w 24"/>
                  <a:gd name="T5" fmla="*/ 37 h 37"/>
                  <a:gd name="T6" fmla="*/ 10 w 24"/>
                  <a:gd name="T7" fmla="*/ 37 h 37"/>
                  <a:gd name="T8" fmla="*/ 6 w 24"/>
                  <a:gd name="T9" fmla="*/ 13 h 37"/>
                  <a:gd name="T10" fmla="*/ 6 w 24"/>
                  <a:gd name="T11" fmla="*/ 13 h 37"/>
                  <a:gd name="T12" fmla="*/ 6 w 24"/>
                  <a:gd name="T13" fmla="*/ 37 h 37"/>
                  <a:gd name="T14" fmla="*/ 0 w 24"/>
                  <a:gd name="T15" fmla="*/ 37 h 37"/>
                  <a:gd name="T16" fmla="*/ 0 w 24"/>
                  <a:gd name="T17" fmla="*/ 0 h 37"/>
                  <a:gd name="T18" fmla="*/ 8 w 24"/>
                  <a:gd name="T19" fmla="*/ 0 h 37"/>
                  <a:gd name="T20" fmla="*/ 12 w 24"/>
                  <a:gd name="T21" fmla="*/ 21 h 37"/>
                  <a:gd name="T22" fmla="*/ 12 w 24"/>
                  <a:gd name="T23" fmla="*/ 21 h 37"/>
                  <a:gd name="T24" fmla="*/ 16 w 24"/>
                  <a:gd name="T25" fmla="*/ 0 h 37"/>
                  <a:gd name="T26" fmla="*/ 24 w 24"/>
                  <a:gd name="T27" fmla="*/ 0 h 37"/>
                  <a:gd name="T28" fmla="*/ 24 w 24"/>
                  <a:gd name="T29" fmla="*/ 37 h 37"/>
                  <a:gd name="T30" fmla="*/ 18 w 24"/>
                  <a:gd name="T31" fmla="*/ 37 h 37"/>
                  <a:gd name="T32" fmla="*/ 18 w 24"/>
                  <a:gd name="T33"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7">
                    <a:moveTo>
                      <a:pt x="18" y="13"/>
                    </a:moveTo>
                    <a:lnTo>
                      <a:pt x="18" y="13"/>
                    </a:lnTo>
                    <a:lnTo>
                      <a:pt x="14" y="37"/>
                    </a:lnTo>
                    <a:lnTo>
                      <a:pt x="10" y="37"/>
                    </a:lnTo>
                    <a:lnTo>
                      <a:pt x="6" y="13"/>
                    </a:lnTo>
                    <a:lnTo>
                      <a:pt x="6" y="13"/>
                    </a:lnTo>
                    <a:lnTo>
                      <a:pt x="6" y="37"/>
                    </a:lnTo>
                    <a:lnTo>
                      <a:pt x="0" y="37"/>
                    </a:lnTo>
                    <a:lnTo>
                      <a:pt x="0" y="0"/>
                    </a:lnTo>
                    <a:lnTo>
                      <a:pt x="8" y="0"/>
                    </a:lnTo>
                    <a:lnTo>
                      <a:pt x="12" y="21"/>
                    </a:lnTo>
                    <a:lnTo>
                      <a:pt x="12" y="21"/>
                    </a:lnTo>
                    <a:lnTo>
                      <a:pt x="16" y="0"/>
                    </a:lnTo>
                    <a:lnTo>
                      <a:pt x="24" y="0"/>
                    </a:lnTo>
                    <a:lnTo>
                      <a:pt x="24" y="37"/>
                    </a:lnTo>
                    <a:lnTo>
                      <a:pt x="18" y="37"/>
                    </a:lnTo>
                    <a:lnTo>
                      <a:pt x="1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4" name="Freeform 1008"/>
              <p:cNvSpPr>
                <a:spLocks noEditPoints="1"/>
              </p:cNvSpPr>
              <p:nvPr/>
            </p:nvSpPr>
            <p:spPr bwMode="auto">
              <a:xfrm>
                <a:off x="652" y="1972"/>
                <a:ext cx="21" cy="37"/>
              </a:xfrm>
              <a:custGeom>
                <a:avLst/>
                <a:gdLst>
                  <a:gd name="T0" fmla="*/ 0 w 21"/>
                  <a:gd name="T1" fmla="*/ 37 h 37"/>
                  <a:gd name="T2" fmla="*/ 6 w 21"/>
                  <a:gd name="T3" fmla="*/ 0 h 37"/>
                  <a:gd name="T4" fmla="*/ 14 w 21"/>
                  <a:gd name="T5" fmla="*/ 0 h 37"/>
                  <a:gd name="T6" fmla="*/ 21 w 21"/>
                  <a:gd name="T7" fmla="*/ 37 h 37"/>
                  <a:gd name="T8" fmla="*/ 15 w 21"/>
                  <a:gd name="T9" fmla="*/ 37 h 37"/>
                  <a:gd name="T10" fmla="*/ 13 w 21"/>
                  <a:gd name="T11" fmla="*/ 31 h 37"/>
                  <a:gd name="T12" fmla="*/ 6 w 21"/>
                  <a:gd name="T13" fmla="*/ 31 h 37"/>
                  <a:gd name="T14" fmla="*/ 6 w 21"/>
                  <a:gd name="T15" fmla="*/ 37 h 37"/>
                  <a:gd name="T16" fmla="*/ 0 w 21"/>
                  <a:gd name="T17" fmla="*/ 37 h 37"/>
                  <a:gd name="T18" fmla="*/ 8 w 21"/>
                  <a:gd name="T19" fmla="*/ 25 h 37"/>
                  <a:gd name="T20" fmla="*/ 12 w 21"/>
                  <a:gd name="T21" fmla="*/ 25 h 37"/>
                  <a:gd name="T22" fmla="*/ 10 w 21"/>
                  <a:gd name="T23" fmla="*/ 10 h 37"/>
                  <a:gd name="T24" fmla="*/ 10 w 21"/>
                  <a:gd name="T25" fmla="*/ 10 h 37"/>
                  <a:gd name="T26" fmla="*/ 8 w 21"/>
                  <a:gd name="T2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7">
                    <a:moveTo>
                      <a:pt x="0" y="37"/>
                    </a:moveTo>
                    <a:lnTo>
                      <a:pt x="6" y="0"/>
                    </a:lnTo>
                    <a:lnTo>
                      <a:pt x="14" y="0"/>
                    </a:lnTo>
                    <a:lnTo>
                      <a:pt x="21" y="37"/>
                    </a:lnTo>
                    <a:lnTo>
                      <a:pt x="15" y="37"/>
                    </a:lnTo>
                    <a:lnTo>
                      <a:pt x="13" y="31"/>
                    </a:lnTo>
                    <a:lnTo>
                      <a:pt x="6" y="31"/>
                    </a:lnTo>
                    <a:lnTo>
                      <a:pt x="6" y="37"/>
                    </a:lnTo>
                    <a:lnTo>
                      <a:pt x="0" y="37"/>
                    </a:lnTo>
                    <a:close/>
                    <a:moveTo>
                      <a:pt x="8" y="25"/>
                    </a:moveTo>
                    <a:lnTo>
                      <a:pt x="12" y="25"/>
                    </a:lnTo>
                    <a:lnTo>
                      <a:pt x="10" y="10"/>
                    </a:lnTo>
                    <a:lnTo>
                      <a:pt x="10" y="10"/>
                    </a:lnTo>
                    <a:lnTo>
                      <a:pt x="8"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5" name="Freeform 1009"/>
              <p:cNvSpPr>
                <a:spLocks/>
              </p:cNvSpPr>
              <p:nvPr/>
            </p:nvSpPr>
            <p:spPr bwMode="auto">
              <a:xfrm>
                <a:off x="672" y="1972"/>
                <a:ext cx="17" cy="37"/>
              </a:xfrm>
              <a:custGeom>
                <a:avLst/>
                <a:gdLst>
                  <a:gd name="T0" fmla="*/ 0 w 17"/>
                  <a:gd name="T1" fmla="*/ 0 h 37"/>
                  <a:gd name="T2" fmla="*/ 17 w 17"/>
                  <a:gd name="T3" fmla="*/ 0 h 37"/>
                  <a:gd name="T4" fmla="*/ 17 w 17"/>
                  <a:gd name="T5" fmla="*/ 5 h 37"/>
                  <a:gd name="T6" fmla="*/ 12 w 17"/>
                  <a:gd name="T7" fmla="*/ 5 h 37"/>
                  <a:gd name="T8" fmla="*/ 12 w 17"/>
                  <a:gd name="T9" fmla="*/ 37 h 37"/>
                  <a:gd name="T10" fmla="*/ 5 w 17"/>
                  <a:gd name="T11" fmla="*/ 37 h 37"/>
                  <a:gd name="T12" fmla="*/ 5 w 17"/>
                  <a:gd name="T13" fmla="*/ 5 h 37"/>
                  <a:gd name="T14" fmla="*/ 0 w 17"/>
                  <a:gd name="T15" fmla="*/ 5 h 37"/>
                  <a:gd name="T16" fmla="*/ 0 w 1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7">
                    <a:moveTo>
                      <a:pt x="0" y="0"/>
                    </a:moveTo>
                    <a:lnTo>
                      <a:pt x="17" y="0"/>
                    </a:lnTo>
                    <a:lnTo>
                      <a:pt x="17" y="5"/>
                    </a:lnTo>
                    <a:lnTo>
                      <a:pt x="12" y="5"/>
                    </a:lnTo>
                    <a:lnTo>
                      <a:pt x="12" y="37"/>
                    </a:lnTo>
                    <a:lnTo>
                      <a:pt x="5" y="37"/>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6" name="Freeform 1010"/>
              <p:cNvSpPr>
                <a:spLocks/>
              </p:cNvSpPr>
              <p:nvPr/>
            </p:nvSpPr>
            <p:spPr bwMode="auto">
              <a:xfrm>
                <a:off x="692" y="1972"/>
                <a:ext cx="15" cy="37"/>
              </a:xfrm>
              <a:custGeom>
                <a:avLst/>
                <a:gdLst>
                  <a:gd name="T0" fmla="*/ 0 w 15"/>
                  <a:gd name="T1" fmla="*/ 0 h 37"/>
                  <a:gd name="T2" fmla="*/ 15 w 15"/>
                  <a:gd name="T3" fmla="*/ 0 h 37"/>
                  <a:gd name="T4" fmla="*/ 15 w 15"/>
                  <a:gd name="T5" fmla="*/ 5 h 37"/>
                  <a:gd name="T6" fmla="*/ 6 w 15"/>
                  <a:gd name="T7" fmla="*/ 5 h 37"/>
                  <a:gd name="T8" fmla="*/ 6 w 15"/>
                  <a:gd name="T9" fmla="*/ 16 h 37"/>
                  <a:gd name="T10" fmla="*/ 13 w 15"/>
                  <a:gd name="T11" fmla="*/ 16 h 37"/>
                  <a:gd name="T12" fmla="*/ 13 w 15"/>
                  <a:gd name="T13" fmla="*/ 21 h 37"/>
                  <a:gd name="T14" fmla="*/ 6 w 15"/>
                  <a:gd name="T15" fmla="*/ 21 h 37"/>
                  <a:gd name="T16" fmla="*/ 6 w 15"/>
                  <a:gd name="T17" fmla="*/ 33 h 37"/>
                  <a:gd name="T18" fmla="*/ 15 w 15"/>
                  <a:gd name="T19" fmla="*/ 33 h 37"/>
                  <a:gd name="T20" fmla="*/ 15 w 15"/>
                  <a:gd name="T21" fmla="*/ 37 h 37"/>
                  <a:gd name="T22" fmla="*/ 0 w 15"/>
                  <a:gd name="T23" fmla="*/ 37 h 37"/>
                  <a:gd name="T24" fmla="*/ 0 w 15"/>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7">
                    <a:moveTo>
                      <a:pt x="0" y="0"/>
                    </a:moveTo>
                    <a:lnTo>
                      <a:pt x="15" y="0"/>
                    </a:lnTo>
                    <a:lnTo>
                      <a:pt x="15" y="5"/>
                    </a:lnTo>
                    <a:lnTo>
                      <a:pt x="6" y="5"/>
                    </a:lnTo>
                    <a:lnTo>
                      <a:pt x="6" y="16"/>
                    </a:lnTo>
                    <a:lnTo>
                      <a:pt x="13" y="16"/>
                    </a:lnTo>
                    <a:lnTo>
                      <a:pt x="13" y="21"/>
                    </a:lnTo>
                    <a:lnTo>
                      <a:pt x="6" y="21"/>
                    </a:lnTo>
                    <a:lnTo>
                      <a:pt x="6" y="33"/>
                    </a:lnTo>
                    <a:lnTo>
                      <a:pt x="15" y="33"/>
                    </a:lnTo>
                    <a:lnTo>
                      <a:pt x="15"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7" name="Freeform 1011"/>
              <p:cNvSpPr>
                <a:spLocks noEditPoints="1"/>
              </p:cNvSpPr>
              <p:nvPr/>
            </p:nvSpPr>
            <p:spPr bwMode="auto">
              <a:xfrm>
                <a:off x="575" y="2025"/>
                <a:ext cx="22" cy="38"/>
              </a:xfrm>
              <a:custGeom>
                <a:avLst/>
                <a:gdLst>
                  <a:gd name="T0" fmla="*/ 0 w 22"/>
                  <a:gd name="T1" fmla="*/ 38 h 38"/>
                  <a:gd name="T2" fmla="*/ 8 w 22"/>
                  <a:gd name="T3" fmla="*/ 0 h 38"/>
                  <a:gd name="T4" fmla="*/ 15 w 22"/>
                  <a:gd name="T5" fmla="*/ 0 h 38"/>
                  <a:gd name="T6" fmla="*/ 22 w 22"/>
                  <a:gd name="T7" fmla="*/ 38 h 38"/>
                  <a:gd name="T8" fmla="*/ 16 w 22"/>
                  <a:gd name="T9" fmla="*/ 38 h 38"/>
                  <a:gd name="T10" fmla="*/ 15 w 22"/>
                  <a:gd name="T11" fmla="*/ 31 h 38"/>
                  <a:gd name="T12" fmla="*/ 8 w 22"/>
                  <a:gd name="T13" fmla="*/ 31 h 38"/>
                  <a:gd name="T14" fmla="*/ 6 w 22"/>
                  <a:gd name="T15" fmla="*/ 38 h 38"/>
                  <a:gd name="T16" fmla="*/ 0 w 22"/>
                  <a:gd name="T17" fmla="*/ 38 h 38"/>
                  <a:gd name="T18" fmla="*/ 8 w 22"/>
                  <a:gd name="T19" fmla="*/ 26 h 38"/>
                  <a:gd name="T20" fmla="*/ 14 w 22"/>
                  <a:gd name="T21" fmla="*/ 26 h 38"/>
                  <a:gd name="T22" fmla="*/ 11 w 22"/>
                  <a:gd name="T23" fmla="*/ 11 h 38"/>
                  <a:gd name="T24" fmla="*/ 11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8" y="0"/>
                    </a:lnTo>
                    <a:lnTo>
                      <a:pt x="15" y="0"/>
                    </a:lnTo>
                    <a:lnTo>
                      <a:pt x="22" y="38"/>
                    </a:lnTo>
                    <a:lnTo>
                      <a:pt x="16" y="38"/>
                    </a:lnTo>
                    <a:lnTo>
                      <a:pt x="15" y="31"/>
                    </a:lnTo>
                    <a:lnTo>
                      <a:pt x="8" y="31"/>
                    </a:lnTo>
                    <a:lnTo>
                      <a:pt x="6" y="38"/>
                    </a:lnTo>
                    <a:lnTo>
                      <a:pt x="0" y="38"/>
                    </a:lnTo>
                    <a:close/>
                    <a:moveTo>
                      <a:pt x="8" y="26"/>
                    </a:moveTo>
                    <a:lnTo>
                      <a:pt x="14"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8" name="Freeform 1012"/>
              <p:cNvSpPr>
                <a:spLocks/>
              </p:cNvSpPr>
              <p:nvPr/>
            </p:nvSpPr>
            <p:spPr bwMode="auto">
              <a:xfrm>
                <a:off x="599" y="2024"/>
                <a:ext cx="18" cy="40"/>
              </a:xfrm>
              <a:custGeom>
                <a:avLst/>
                <a:gdLst>
                  <a:gd name="T0" fmla="*/ 0 w 27"/>
                  <a:gd name="T1" fmla="*/ 42 h 58"/>
                  <a:gd name="T2" fmla="*/ 0 w 27"/>
                  <a:gd name="T3" fmla="*/ 15 h 58"/>
                  <a:gd name="T4" fmla="*/ 14 w 27"/>
                  <a:gd name="T5" fmla="*/ 0 h 58"/>
                  <a:gd name="T6" fmla="*/ 27 w 27"/>
                  <a:gd name="T7" fmla="*/ 14 h 58"/>
                  <a:gd name="T8" fmla="*/ 27 w 27"/>
                  <a:gd name="T9" fmla="*/ 21 h 58"/>
                  <a:gd name="T10" fmla="*/ 19 w 27"/>
                  <a:gd name="T11" fmla="*/ 21 h 58"/>
                  <a:gd name="T12" fmla="*/ 19 w 27"/>
                  <a:gd name="T13" fmla="*/ 13 h 58"/>
                  <a:gd name="T14" fmla="*/ 14 w 27"/>
                  <a:gd name="T15" fmla="*/ 8 h 58"/>
                  <a:gd name="T16" fmla="*/ 9 w 27"/>
                  <a:gd name="T17" fmla="*/ 14 h 58"/>
                  <a:gd name="T18" fmla="*/ 9 w 27"/>
                  <a:gd name="T19" fmla="*/ 44 h 58"/>
                  <a:gd name="T20" fmla="*/ 14 w 27"/>
                  <a:gd name="T21" fmla="*/ 50 h 58"/>
                  <a:gd name="T22" fmla="*/ 19 w 27"/>
                  <a:gd name="T23" fmla="*/ 44 h 58"/>
                  <a:gd name="T24" fmla="*/ 19 w 27"/>
                  <a:gd name="T25" fmla="*/ 34 h 58"/>
                  <a:gd name="T26" fmla="*/ 27 w 27"/>
                  <a:gd name="T27" fmla="*/ 34 h 58"/>
                  <a:gd name="T28" fmla="*/ 27 w 27"/>
                  <a:gd name="T29" fmla="*/ 44 h 58"/>
                  <a:gd name="T30" fmla="*/ 14 w 27"/>
                  <a:gd name="T31" fmla="*/ 58 h 58"/>
                  <a:gd name="T32" fmla="*/ 0 w 27"/>
                  <a:gd name="T3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2"/>
                    </a:moveTo>
                    <a:cubicBezTo>
                      <a:pt x="0" y="15"/>
                      <a:pt x="0" y="15"/>
                      <a:pt x="0" y="15"/>
                    </a:cubicBezTo>
                    <a:cubicBezTo>
                      <a:pt x="0" y="6"/>
                      <a:pt x="4" y="0"/>
                      <a:pt x="14" y="0"/>
                    </a:cubicBezTo>
                    <a:cubicBezTo>
                      <a:pt x="24" y="0"/>
                      <a:pt x="27" y="6"/>
                      <a:pt x="27" y="14"/>
                    </a:cubicBezTo>
                    <a:cubicBezTo>
                      <a:pt x="27" y="21"/>
                      <a:pt x="27" y="21"/>
                      <a:pt x="27" y="21"/>
                    </a:cubicBezTo>
                    <a:cubicBezTo>
                      <a:pt x="19" y="21"/>
                      <a:pt x="19" y="21"/>
                      <a:pt x="19" y="21"/>
                    </a:cubicBezTo>
                    <a:cubicBezTo>
                      <a:pt x="19" y="13"/>
                      <a:pt x="19" y="13"/>
                      <a:pt x="19" y="13"/>
                    </a:cubicBezTo>
                    <a:cubicBezTo>
                      <a:pt x="19" y="10"/>
                      <a:pt x="18" y="8"/>
                      <a:pt x="14" y="8"/>
                    </a:cubicBezTo>
                    <a:cubicBezTo>
                      <a:pt x="11" y="8"/>
                      <a:pt x="9" y="10"/>
                      <a:pt x="9" y="14"/>
                    </a:cubicBezTo>
                    <a:cubicBezTo>
                      <a:pt x="9" y="44"/>
                      <a:pt x="9" y="44"/>
                      <a:pt x="9" y="44"/>
                    </a:cubicBezTo>
                    <a:cubicBezTo>
                      <a:pt x="9" y="47"/>
                      <a:pt x="11" y="50"/>
                      <a:pt x="14" y="50"/>
                    </a:cubicBezTo>
                    <a:cubicBezTo>
                      <a:pt x="18" y="50"/>
                      <a:pt x="19" y="48"/>
                      <a:pt x="19" y="44"/>
                    </a:cubicBezTo>
                    <a:cubicBezTo>
                      <a:pt x="19" y="34"/>
                      <a:pt x="19" y="34"/>
                      <a:pt x="19" y="34"/>
                    </a:cubicBezTo>
                    <a:cubicBezTo>
                      <a:pt x="27" y="34"/>
                      <a:pt x="27" y="34"/>
                      <a:pt x="27" y="34"/>
                    </a:cubicBezTo>
                    <a:cubicBezTo>
                      <a:pt x="27" y="44"/>
                      <a:pt x="27" y="44"/>
                      <a:pt x="27" y="44"/>
                    </a:cubicBezTo>
                    <a:cubicBezTo>
                      <a:pt x="27" y="52"/>
                      <a:pt x="24" y="58"/>
                      <a:pt x="14" y="58"/>
                    </a:cubicBezTo>
                    <a:cubicBezTo>
                      <a:pt x="4" y="58"/>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9" name="Freeform 1013"/>
              <p:cNvSpPr>
                <a:spLocks/>
              </p:cNvSpPr>
              <p:nvPr/>
            </p:nvSpPr>
            <p:spPr bwMode="auto">
              <a:xfrm>
                <a:off x="620" y="2025"/>
                <a:ext cx="17" cy="38"/>
              </a:xfrm>
              <a:custGeom>
                <a:avLst/>
                <a:gdLst>
                  <a:gd name="T0" fmla="*/ 0 w 17"/>
                  <a:gd name="T1" fmla="*/ 0 h 38"/>
                  <a:gd name="T2" fmla="*/ 17 w 17"/>
                  <a:gd name="T3" fmla="*/ 0 h 38"/>
                  <a:gd name="T4" fmla="*/ 17 w 17"/>
                  <a:gd name="T5" fmla="*/ 5 h 38"/>
                  <a:gd name="T6" fmla="*/ 11 w 17"/>
                  <a:gd name="T7" fmla="*/ 5 h 38"/>
                  <a:gd name="T8" fmla="*/ 11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1" y="5"/>
                    </a:lnTo>
                    <a:lnTo>
                      <a:pt x="11"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0" name="Rectangle 1014"/>
              <p:cNvSpPr>
                <a:spLocks noChangeArrowheads="1"/>
              </p:cNvSpPr>
              <p:nvPr/>
            </p:nvSpPr>
            <p:spPr bwMode="auto">
              <a:xfrm>
                <a:off x="640" y="2025"/>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1" name="Freeform 1015"/>
              <p:cNvSpPr>
                <a:spLocks noEditPoints="1"/>
              </p:cNvSpPr>
              <p:nvPr/>
            </p:nvSpPr>
            <p:spPr bwMode="auto">
              <a:xfrm>
                <a:off x="650" y="2024"/>
                <a:ext cx="19" cy="40"/>
              </a:xfrm>
              <a:custGeom>
                <a:avLst/>
                <a:gdLst>
                  <a:gd name="T0" fmla="*/ 0 w 28"/>
                  <a:gd name="T1" fmla="*/ 42 h 58"/>
                  <a:gd name="T2" fmla="*/ 0 w 28"/>
                  <a:gd name="T3" fmla="*/ 15 h 58"/>
                  <a:gd name="T4" fmla="*/ 14 w 28"/>
                  <a:gd name="T5" fmla="*/ 0 h 58"/>
                  <a:gd name="T6" fmla="*/ 28 w 28"/>
                  <a:gd name="T7" fmla="*/ 15 h 58"/>
                  <a:gd name="T8" fmla="*/ 28 w 28"/>
                  <a:gd name="T9" fmla="*/ 42 h 58"/>
                  <a:gd name="T10" fmla="*/ 14 w 28"/>
                  <a:gd name="T11" fmla="*/ 58 h 58"/>
                  <a:gd name="T12" fmla="*/ 0 w 28"/>
                  <a:gd name="T13" fmla="*/ 42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2"/>
                    </a:moveTo>
                    <a:cubicBezTo>
                      <a:pt x="0" y="15"/>
                      <a:pt x="0" y="15"/>
                      <a:pt x="0" y="15"/>
                    </a:cubicBezTo>
                    <a:cubicBezTo>
                      <a:pt x="0" y="6"/>
                      <a:pt x="4" y="0"/>
                      <a:pt x="14" y="0"/>
                    </a:cubicBezTo>
                    <a:cubicBezTo>
                      <a:pt x="24" y="0"/>
                      <a:pt x="28" y="6"/>
                      <a:pt x="28" y="15"/>
                    </a:cubicBezTo>
                    <a:cubicBezTo>
                      <a:pt x="28" y="42"/>
                      <a:pt x="28" y="42"/>
                      <a:pt x="28" y="42"/>
                    </a:cubicBezTo>
                    <a:cubicBezTo>
                      <a:pt x="28" y="51"/>
                      <a:pt x="24" y="58"/>
                      <a:pt x="14" y="58"/>
                    </a:cubicBezTo>
                    <a:cubicBezTo>
                      <a:pt x="4" y="58"/>
                      <a:pt x="0" y="51"/>
                      <a:pt x="0" y="42"/>
                    </a:cubicBezTo>
                    <a:moveTo>
                      <a:pt x="19" y="44"/>
                    </a:moveTo>
                    <a:cubicBezTo>
                      <a:pt x="19" y="14"/>
                      <a:pt x="19" y="14"/>
                      <a:pt x="19" y="14"/>
                    </a:cubicBezTo>
                    <a:cubicBezTo>
                      <a:pt x="19" y="10"/>
                      <a:pt x="18" y="8"/>
                      <a:pt x="14" y="8"/>
                    </a:cubicBezTo>
                    <a:cubicBezTo>
                      <a:pt x="11" y="8"/>
                      <a:pt x="9" y="10"/>
                      <a:pt x="9" y="14"/>
                    </a:cubicBezTo>
                    <a:cubicBezTo>
                      <a:pt x="9" y="44"/>
                      <a:pt x="9" y="44"/>
                      <a:pt x="9" y="44"/>
                    </a:cubicBezTo>
                    <a:cubicBezTo>
                      <a:pt x="9" y="47"/>
                      <a:pt x="11" y="50"/>
                      <a:pt x="14"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2" name="Freeform 1016"/>
              <p:cNvSpPr>
                <a:spLocks/>
              </p:cNvSpPr>
              <p:nvPr/>
            </p:nvSpPr>
            <p:spPr bwMode="auto">
              <a:xfrm>
                <a:off x="673" y="2025"/>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2 w 18"/>
                  <a:gd name="T11" fmla="*/ 22 h 38"/>
                  <a:gd name="T12" fmla="*/ 12 w 18"/>
                  <a:gd name="T13" fmla="*/ 0 h 38"/>
                  <a:gd name="T14" fmla="*/ 18 w 18"/>
                  <a:gd name="T15" fmla="*/ 0 h 38"/>
                  <a:gd name="T16" fmla="*/ 18 w 18"/>
                  <a:gd name="T17" fmla="*/ 38 h 38"/>
                  <a:gd name="T18" fmla="*/ 12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2" y="22"/>
                    </a:lnTo>
                    <a:lnTo>
                      <a:pt x="12" y="0"/>
                    </a:lnTo>
                    <a:lnTo>
                      <a:pt x="18" y="0"/>
                    </a:lnTo>
                    <a:lnTo>
                      <a:pt x="18" y="38"/>
                    </a:lnTo>
                    <a:lnTo>
                      <a:pt x="12"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3" name="Freeform 1017"/>
              <p:cNvSpPr>
                <a:spLocks/>
              </p:cNvSpPr>
              <p:nvPr/>
            </p:nvSpPr>
            <p:spPr bwMode="auto">
              <a:xfrm>
                <a:off x="1082" y="1972"/>
                <a:ext cx="15" cy="37"/>
              </a:xfrm>
              <a:custGeom>
                <a:avLst/>
                <a:gdLst>
                  <a:gd name="T0" fmla="*/ 0 w 15"/>
                  <a:gd name="T1" fmla="*/ 0 h 37"/>
                  <a:gd name="T2" fmla="*/ 6 w 15"/>
                  <a:gd name="T3" fmla="*/ 0 h 37"/>
                  <a:gd name="T4" fmla="*/ 6 w 15"/>
                  <a:gd name="T5" fmla="*/ 33 h 37"/>
                  <a:gd name="T6" fmla="*/ 15 w 15"/>
                  <a:gd name="T7" fmla="*/ 33 h 37"/>
                  <a:gd name="T8" fmla="*/ 15 w 15"/>
                  <a:gd name="T9" fmla="*/ 37 h 37"/>
                  <a:gd name="T10" fmla="*/ 0 w 15"/>
                  <a:gd name="T11" fmla="*/ 37 h 37"/>
                  <a:gd name="T12" fmla="*/ 0 w 15"/>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5" h="37">
                    <a:moveTo>
                      <a:pt x="0" y="0"/>
                    </a:moveTo>
                    <a:lnTo>
                      <a:pt x="6" y="0"/>
                    </a:lnTo>
                    <a:lnTo>
                      <a:pt x="6" y="33"/>
                    </a:lnTo>
                    <a:lnTo>
                      <a:pt x="15" y="33"/>
                    </a:lnTo>
                    <a:lnTo>
                      <a:pt x="15"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4" name="Rectangle 1018"/>
              <p:cNvSpPr>
                <a:spLocks noChangeArrowheads="1"/>
              </p:cNvSpPr>
              <p:nvPr/>
            </p:nvSpPr>
            <p:spPr bwMode="auto">
              <a:xfrm>
                <a:off x="1099" y="1972"/>
                <a:ext cx="6"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5" name="Freeform 1019"/>
              <p:cNvSpPr>
                <a:spLocks/>
              </p:cNvSpPr>
              <p:nvPr/>
            </p:nvSpPr>
            <p:spPr bwMode="auto">
              <a:xfrm>
                <a:off x="1109" y="1972"/>
                <a:ext cx="15" cy="37"/>
              </a:xfrm>
              <a:custGeom>
                <a:avLst/>
                <a:gdLst>
                  <a:gd name="T0" fmla="*/ 0 w 15"/>
                  <a:gd name="T1" fmla="*/ 0 h 37"/>
                  <a:gd name="T2" fmla="*/ 15 w 15"/>
                  <a:gd name="T3" fmla="*/ 0 h 37"/>
                  <a:gd name="T4" fmla="*/ 15 w 15"/>
                  <a:gd name="T5" fmla="*/ 5 h 37"/>
                  <a:gd name="T6" fmla="*/ 7 w 15"/>
                  <a:gd name="T7" fmla="*/ 5 h 37"/>
                  <a:gd name="T8" fmla="*/ 7 w 15"/>
                  <a:gd name="T9" fmla="*/ 16 h 37"/>
                  <a:gd name="T10" fmla="*/ 13 w 15"/>
                  <a:gd name="T11" fmla="*/ 16 h 37"/>
                  <a:gd name="T12" fmla="*/ 13 w 15"/>
                  <a:gd name="T13" fmla="*/ 21 h 37"/>
                  <a:gd name="T14" fmla="*/ 7 w 15"/>
                  <a:gd name="T15" fmla="*/ 21 h 37"/>
                  <a:gd name="T16" fmla="*/ 7 w 15"/>
                  <a:gd name="T17" fmla="*/ 37 h 37"/>
                  <a:gd name="T18" fmla="*/ 0 w 15"/>
                  <a:gd name="T19" fmla="*/ 37 h 37"/>
                  <a:gd name="T20" fmla="*/ 0 w 15"/>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7">
                    <a:moveTo>
                      <a:pt x="0" y="0"/>
                    </a:moveTo>
                    <a:lnTo>
                      <a:pt x="15" y="0"/>
                    </a:lnTo>
                    <a:lnTo>
                      <a:pt x="15" y="5"/>
                    </a:lnTo>
                    <a:lnTo>
                      <a:pt x="7" y="5"/>
                    </a:lnTo>
                    <a:lnTo>
                      <a:pt x="7" y="16"/>
                    </a:lnTo>
                    <a:lnTo>
                      <a:pt x="13" y="16"/>
                    </a:lnTo>
                    <a:lnTo>
                      <a:pt x="13" y="21"/>
                    </a:lnTo>
                    <a:lnTo>
                      <a:pt x="7" y="21"/>
                    </a:lnTo>
                    <a:lnTo>
                      <a:pt x="7"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6" name="Freeform 1020"/>
              <p:cNvSpPr>
                <a:spLocks/>
              </p:cNvSpPr>
              <p:nvPr/>
            </p:nvSpPr>
            <p:spPr bwMode="auto">
              <a:xfrm>
                <a:off x="1127" y="1972"/>
                <a:ext cx="16" cy="37"/>
              </a:xfrm>
              <a:custGeom>
                <a:avLst/>
                <a:gdLst>
                  <a:gd name="T0" fmla="*/ 0 w 16"/>
                  <a:gd name="T1" fmla="*/ 0 h 37"/>
                  <a:gd name="T2" fmla="*/ 16 w 16"/>
                  <a:gd name="T3" fmla="*/ 0 h 37"/>
                  <a:gd name="T4" fmla="*/ 16 w 16"/>
                  <a:gd name="T5" fmla="*/ 5 h 37"/>
                  <a:gd name="T6" fmla="*/ 7 w 16"/>
                  <a:gd name="T7" fmla="*/ 5 h 37"/>
                  <a:gd name="T8" fmla="*/ 7 w 16"/>
                  <a:gd name="T9" fmla="*/ 16 h 37"/>
                  <a:gd name="T10" fmla="*/ 13 w 16"/>
                  <a:gd name="T11" fmla="*/ 16 h 37"/>
                  <a:gd name="T12" fmla="*/ 13 w 16"/>
                  <a:gd name="T13" fmla="*/ 21 h 37"/>
                  <a:gd name="T14" fmla="*/ 7 w 16"/>
                  <a:gd name="T15" fmla="*/ 21 h 37"/>
                  <a:gd name="T16" fmla="*/ 7 w 16"/>
                  <a:gd name="T17" fmla="*/ 33 h 37"/>
                  <a:gd name="T18" fmla="*/ 16 w 16"/>
                  <a:gd name="T19" fmla="*/ 33 h 37"/>
                  <a:gd name="T20" fmla="*/ 16 w 16"/>
                  <a:gd name="T21" fmla="*/ 37 h 37"/>
                  <a:gd name="T22" fmla="*/ 0 w 16"/>
                  <a:gd name="T23" fmla="*/ 37 h 37"/>
                  <a:gd name="T24" fmla="*/ 0 w 1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7">
                    <a:moveTo>
                      <a:pt x="0" y="0"/>
                    </a:moveTo>
                    <a:lnTo>
                      <a:pt x="16" y="0"/>
                    </a:lnTo>
                    <a:lnTo>
                      <a:pt x="16" y="5"/>
                    </a:lnTo>
                    <a:lnTo>
                      <a:pt x="7" y="5"/>
                    </a:lnTo>
                    <a:lnTo>
                      <a:pt x="7" y="16"/>
                    </a:lnTo>
                    <a:lnTo>
                      <a:pt x="13" y="16"/>
                    </a:lnTo>
                    <a:lnTo>
                      <a:pt x="13" y="21"/>
                    </a:lnTo>
                    <a:lnTo>
                      <a:pt x="7" y="21"/>
                    </a:lnTo>
                    <a:lnTo>
                      <a:pt x="7" y="33"/>
                    </a:lnTo>
                    <a:lnTo>
                      <a:pt x="16" y="33"/>
                    </a:lnTo>
                    <a:lnTo>
                      <a:pt x="16"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7" name="Freeform 1021"/>
              <p:cNvSpPr>
                <a:spLocks noEditPoints="1"/>
              </p:cNvSpPr>
              <p:nvPr/>
            </p:nvSpPr>
            <p:spPr bwMode="auto">
              <a:xfrm>
                <a:off x="1082" y="2025"/>
                <a:ext cx="19" cy="38"/>
              </a:xfrm>
              <a:custGeom>
                <a:avLst/>
                <a:gdLst>
                  <a:gd name="T0" fmla="*/ 0 w 28"/>
                  <a:gd name="T1" fmla="*/ 0 h 56"/>
                  <a:gd name="T2" fmla="*/ 14 w 28"/>
                  <a:gd name="T3" fmla="*/ 0 h 56"/>
                  <a:gd name="T4" fmla="*/ 26 w 28"/>
                  <a:gd name="T5" fmla="*/ 12 h 56"/>
                  <a:gd name="T6" fmla="*/ 26 w 28"/>
                  <a:gd name="T7" fmla="*/ 18 h 56"/>
                  <a:gd name="T8" fmla="*/ 21 w 28"/>
                  <a:gd name="T9" fmla="*/ 27 h 56"/>
                  <a:gd name="T10" fmla="*/ 28 w 28"/>
                  <a:gd name="T11" fmla="*/ 36 h 56"/>
                  <a:gd name="T12" fmla="*/ 28 w 28"/>
                  <a:gd name="T13" fmla="*/ 44 h 56"/>
                  <a:gd name="T14" fmla="*/ 15 w 28"/>
                  <a:gd name="T15" fmla="*/ 56 h 56"/>
                  <a:gd name="T16" fmla="*/ 0 w 28"/>
                  <a:gd name="T17" fmla="*/ 56 h 56"/>
                  <a:gd name="T18" fmla="*/ 0 w 28"/>
                  <a:gd name="T19" fmla="*/ 0 h 56"/>
                  <a:gd name="T20" fmla="*/ 9 w 28"/>
                  <a:gd name="T21" fmla="*/ 23 h 56"/>
                  <a:gd name="T22" fmla="*/ 13 w 28"/>
                  <a:gd name="T23" fmla="*/ 23 h 56"/>
                  <a:gd name="T24" fmla="*/ 17 w 28"/>
                  <a:gd name="T25" fmla="*/ 19 h 56"/>
                  <a:gd name="T26" fmla="*/ 17 w 28"/>
                  <a:gd name="T27" fmla="*/ 12 h 56"/>
                  <a:gd name="T28" fmla="*/ 13 w 28"/>
                  <a:gd name="T29" fmla="*/ 7 h 56"/>
                  <a:gd name="T30" fmla="*/ 9 w 28"/>
                  <a:gd name="T31" fmla="*/ 7 h 56"/>
                  <a:gd name="T32" fmla="*/ 9 w 28"/>
                  <a:gd name="T33" fmla="*/ 23 h 56"/>
                  <a:gd name="T34" fmla="*/ 9 w 28"/>
                  <a:gd name="T35" fmla="*/ 31 h 56"/>
                  <a:gd name="T36" fmla="*/ 9 w 28"/>
                  <a:gd name="T37" fmla="*/ 48 h 56"/>
                  <a:gd name="T38" fmla="*/ 14 w 28"/>
                  <a:gd name="T39" fmla="*/ 48 h 56"/>
                  <a:gd name="T40" fmla="*/ 18 w 28"/>
                  <a:gd name="T41" fmla="*/ 44 h 56"/>
                  <a:gd name="T42" fmla="*/ 18 w 28"/>
                  <a:gd name="T43" fmla="*/ 35 h 56"/>
                  <a:gd name="T44" fmla="*/ 13 w 28"/>
                  <a:gd name="T45" fmla="*/ 31 h 56"/>
                  <a:gd name="T46" fmla="*/ 9 w 28"/>
                  <a:gd name="T4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56">
                    <a:moveTo>
                      <a:pt x="0" y="0"/>
                    </a:moveTo>
                    <a:cubicBezTo>
                      <a:pt x="14" y="0"/>
                      <a:pt x="14" y="0"/>
                      <a:pt x="14" y="0"/>
                    </a:cubicBezTo>
                    <a:cubicBezTo>
                      <a:pt x="23" y="0"/>
                      <a:pt x="26" y="4"/>
                      <a:pt x="26" y="12"/>
                    </a:cubicBezTo>
                    <a:cubicBezTo>
                      <a:pt x="26" y="18"/>
                      <a:pt x="26" y="18"/>
                      <a:pt x="26" y="18"/>
                    </a:cubicBezTo>
                    <a:cubicBezTo>
                      <a:pt x="26" y="23"/>
                      <a:pt x="24" y="26"/>
                      <a:pt x="21" y="27"/>
                    </a:cubicBezTo>
                    <a:cubicBezTo>
                      <a:pt x="25" y="28"/>
                      <a:pt x="28" y="31"/>
                      <a:pt x="28" y="36"/>
                    </a:cubicBezTo>
                    <a:cubicBezTo>
                      <a:pt x="28" y="44"/>
                      <a:pt x="28" y="44"/>
                      <a:pt x="28" y="44"/>
                    </a:cubicBezTo>
                    <a:cubicBezTo>
                      <a:pt x="28" y="51"/>
                      <a:pt x="24" y="56"/>
                      <a:pt x="15" y="56"/>
                    </a:cubicBezTo>
                    <a:cubicBezTo>
                      <a:pt x="0" y="56"/>
                      <a:pt x="0" y="56"/>
                      <a:pt x="0" y="56"/>
                    </a:cubicBezTo>
                    <a:lnTo>
                      <a:pt x="0" y="0"/>
                    </a:lnTo>
                    <a:close/>
                    <a:moveTo>
                      <a:pt x="9" y="23"/>
                    </a:moveTo>
                    <a:cubicBezTo>
                      <a:pt x="13" y="23"/>
                      <a:pt x="13" y="23"/>
                      <a:pt x="13" y="23"/>
                    </a:cubicBezTo>
                    <a:cubicBezTo>
                      <a:pt x="16" y="23"/>
                      <a:pt x="17" y="22"/>
                      <a:pt x="17" y="19"/>
                    </a:cubicBezTo>
                    <a:cubicBezTo>
                      <a:pt x="17" y="12"/>
                      <a:pt x="17" y="12"/>
                      <a:pt x="17" y="12"/>
                    </a:cubicBezTo>
                    <a:cubicBezTo>
                      <a:pt x="17" y="9"/>
                      <a:pt x="16" y="7"/>
                      <a:pt x="13" y="7"/>
                    </a:cubicBezTo>
                    <a:cubicBezTo>
                      <a:pt x="9" y="7"/>
                      <a:pt x="9" y="7"/>
                      <a:pt x="9" y="7"/>
                    </a:cubicBezTo>
                    <a:lnTo>
                      <a:pt x="9" y="23"/>
                    </a:lnTo>
                    <a:close/>
                    <a:moveTo>
                      <a:pt x="9" y="31"/>
                    </a:moveTo>
                    <a:cubicBezTo>
                      <a:pt x="9" y="48"/>
                      <a:pt x="9" y="48"/>
                      <a:pt x="9" y="48"/>
                    </a:cubicBezTo>
                    <a:cubicBezTo>
                      <a:pt x="14" y="48"/>
                      <a:pt x="14" y="48"/>
                      <a:pt x="14" y="48"/>
                    </a:cubicBezTo>
                    <a:cubicBezTo>
                      <a:pt x="17" y="48"/>
                      <a:pt x="18" y="47"/>
                      <a:pt x="18" y="44"/>
                    </a:cubicBezTo>
                    <a:cubicBezTo>
                      <a:pt x="18" y="35"/>
                      <a:pt x="18" y="35"/>
                      <a:pt x="18" y="35"/>
                    </a:cubicBezTo>
                    <a:cubicBezTo>
                      <a:pt x="18" y="32"/>
                      <a:pt x="17" y="31"/>
                      <a:pt x="13" y="31"/>
                    </a:cubicBezTo>
                    <a:lnTo>
                      <a:pt x="9"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8" name="Freeform 1022"/>
              <p:cNvSpPr>
                <a:spLocks/>
              </p:cNvSpPr>
              <p:nvPr/>
            </p:nvSpPr>
            <p:spPr bwMode="auto">
              <a:xfrm>
                <a:off x="1104" y="2025"/>
                <a:ext cx="16" cy="38"/>
              </a:xfrm>
              <a:custGeom>
                <a:avLst/>
                <a:gdLst>
                  <a:gd name="T0" fmla="*/ 0 w 16"/>
                  <a:gd name="T1" fmla="*/ 0 h 38"/>
                  <a:gd name="T2" fmla="*/ 16 w 16"/>
                  <a:gd name="T3" fmla="*/ 0 h 38"/>
                  <a:gd name="T4" fmla="*/ 16 w 16"/>
                  <a:gd name="T5" fmla="*/ 5 h 38"/>
                  <a:gd name="T6" fmla="*/ 7 w 16"/>
                  <a:gd name="T7" fmla="*/ 5 h 38"/>
                  <a:gd name="T8" fmla="*/ 7 w 16"/>
                  <a:gd name="T9" fmla="*/ 16 h 38"/>
                  <a:gd name="T10" fmla="*/ 13 w 16"/>
                  <a:gd name="T11" fmla="*/ 16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5"/>
                    </a:lnTo>
                    <a:lnTo>
                      <a:pt x="7" y="5"/>
                    </a:lnTo>
                    <a:lnTo>
                      <a:pt x="7" y="16"/>
                    </a:lnTo>
                    <a:lnTo>
                      <a:pt x="13" y="16"/>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9" name="Freeform 1023"/>
              <p:cNvSpPr>
                <a:spLocks/>
              </p:cNvSpPr>
              <p:nvPr/>
            </p:nvSpPr>
            <p:spPr bwMode="auto">
              <a:xfrm>
                <a:off x="1123" y="2025"/>
                <a:ext cx="14" cy="38"/>
              </a:xfrm>
              <a:custGeom>
                <a:avLst/>
                <a:gdLst>
                  <a:gd name="T0" fmla="*/ 0 w 14"/>
                  <a:gd name="T1" fmla="*/ 0 h 38"/>
                  <a:gd name="T2" fmla="*/ 6 w 14"/>
                  <a:gd name="T3" fmla="*/ 0 h 38"/>
                  <a:gd name="T4" fmla="*/ 6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0" name="Freeform 1024"/>
              <p:cNvSpPr>
                <a:spLocks noEditPoints="1"/>
              </p:cNvSpPr>
              <p:nvPr/>
            </p:nvSpPr>
            <p:spPr bwMode="auto">
              <a:xfrm>
                <a:off x="1139" y="2024"/>
                <a:ext cx="20" cy="40"/>
              </a:xfrm>
              <a:custGeom>
                <a:avLst/>
                <a:gdLst>
                  <a:gd name="T0" fmla="*/ 0 w 29"/>
                  <a:gd name="T1" fmla="*/ 42 h 58"/>
                  <a:gd name="T2" fmla="*/ 0 w 29"/>
                  <a:gd name="T3" fmla="*/ 15 h 58"/>
                  <a:gd name="T4" fmla="*/ 15 w 29"/>
                  <a:gd name="T5" fmla="*/ 0 h 58"/>
                  <a:gd name="T6" fmla="*/ 29 w 29"/>
                  <a:gd name="T7" fmla="*/ 15 h 58"/>
                  <a:gd name="T8" fmla="*/ 29 w 29"/>
                  <a:gd name="T9" fmla="*/ 42 h 58"/>
                  <a:gd name="T10" fmla="*/ 15 w 29"/>
                  <a:gd name="T11" fmla="*/ 58 h 58"/>
                  <a:gd name="T12" fmla="*/ 0 w 29"/>
                  <a:gd name="T13" fmla="*/ 42 h 58"/>
                  <a:gd name="T14" fmla="*/ 20 w 29"/>
                  <a:gd name="T15" fmla="*/ 44 h 58"/>
                  <a:gd name="T16" fmla="*/ 20 w 29"/>
                  <a:gd name="T17" fmla="*/ 14 h 58"/>
                  <a:gd name="T18" fmla="*/ 15 w 29"/>
                  <a:gd name="T19" fmla="*/ 8 h 58"/>
                  <a:gd name="T20" fmla="*/ 10 w 29"/>
                  <a:gd name="T21" fmla="*/ 14 h 58"/>
                  <a:gd name="T22" fmla="*/ 10 w 29"/>
                  <a:gd name="T23" fmla="*/ 44 h 58"/>
                  <a:gd name="T24" fmla="*/ 15 w 29"/>
                  <a:gd name="T25" fmla="*/ 50 h 58"/>
                  <a:gd name="T26" fmla="*/ 20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8"/>
                      <a:pt x="15" y="58"/>
                    </a:cubicBezTo>
                    <a:cubicBezTo>
                      <a:pt x="5" y="58"/>
                      <a:pt x="0" y="51"/>
                      <a:pt x="0" y="42"/>
                    </a:cubicBezTo>
                    <a:moveTo>
                      <a:pt x="20" y="44"/>
                    </a:moveTo>
                    <a:cubicBezTo>
                      <a:pt x="20" y="14"/>
                      <a:pt x="20" y="14"/>
                      <a:pt x="20" y="14"/>
                    </a:cubicBezTo>
                    <a:cubicBezTo>
                      <a:pt x="20" y="10"/>
                      <a:pt x="18" y="8"/>
                      <a:pt x="15" y="8"/>
                    </a:cubicBezTo>
                    <a:cubicBezTo>
                      <a:pt x="11" y="8"/>
                      <a:pt x="10" y="10"/>
                      <a:pt x="10" y="14"/>
                    </a:cubicBezTo>
                    <a:cubicBezTo>
                      <a:pt x="10" y="44"/>
                      <a:pt x="10" y="44"/>
                      <a:pt x="10" y="44"/>
                    </a:cubicBezTo>
                    <a:cubicBezTo>
                      <a:pt x="10" y="47"/>
                      <a:pt x="11" y="50"/>
                      <a:pt x="15" y="50"/>
                    </a:cubicBezTo>
                    <a:cubicBezTo>
                      <a:pt x="18" y="50"/>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1" name="Freeform 1025"/>
              <p:cNvSpPr>
                <a:spLocks/>
              </p:cNvSpPr>
              <p:nvPr/>
            </p:nvSpPr>
            <p:spPr bwMode="auto">
              <a:xfrm>
                <a:off x="1161" y="2025"/>
                <a:ext cx="29" cy="38"/>
              </a:xfrm>
              <a:custGeom>
                <a:avLst/>
                <a:gdLst>
                  <a:gd name="T0" fmla="*/ 15 w 29"/>
                  <a:gd name="T1" fmla="*/ 14 h 38"/>
                  <a:gd name="T2" fmla="*/ 11 w 29"/>
                  <a:gd name="T3" fmla="*/ 38 h 38"/>
                  <a:gd name="T4" fmla="*/ 5 w 29"/>
                  <a:gd name="T5" fmla="*/ 38 h 38"/>
                  <a:gd name="T6" fmla="*/ 0 w 29"/>
                  <a:gd name="T7" fmla="*/ 0 h 38"/>
                  <a:gd name="T8" fmla="*/ 6 w 29"/>
                  <a:gd name="T9" fmla="*/ 0 h 38"/>
                  <a:gd name="T10" fmla="*/ 9 w 29"/>
                  <a:gd name="T11" fmla="*/ 24 h 38"/>
                  <a:gd name="T12" fmla="*/ 9 w 29"/>
                  <a:gd name="T13" fmla="*/ 24 h 38"/>
                  <a:gd name="T14" fmla="*/ 13 w 29"/>
                  <a:gd name="T15" fmla="*/ 0 h 38"/>
                  <a:gd name="T16" fmla="*/ 17 w 29"/>
                  <a:gd name="T17" fmla="*/ 0 h 38"/>
                  <a:gd name="T18" fmla="*/ 21 w 29"/>
                  <a:gd name="T19" fmla="*/ 24 h 38"/>
                  <a:gd name="T20" fmla="*/ 21 w 29"/>
                  <a:gd name="T21" fmla="*/ 24 h 38"/>
                  <a:gd name="T22" fmla="*/ 24 w 29"/>
                  <a:gd name="T23" fmla="*/ 0 h 38"/>
                  <a:gd name="T24" fmla="*/ 29 w 29"/>
                  <a:gd name="T25" fmla="*/ 0 h 38"/>
                  <a:gd name="T26" fmla="*/ 24 w 29"/>
                  <a:gd name="T27" fmla="*/ 38 h 38"/>
                  <a:gd name="T28" fmla="*/ 19 w 29"/>
                  <a:gd name="T29" fmla="*/ 38 h 38"/>
                  <a:gd name="T30" fmla="*/ 15 w 29"/>
                  <a:gd name="T31" fmla="*/ 14 h 38"/>
                  <a:gd name="T32" fmla="*/ 15 w 29"/>
                  <a:gd name="T3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8">
                    <a:moveTo>
                      <a:pt x="15" y="14"/>
                    </a:moveTo>
                    <a:lnTo>
                      <a:pt x="11" y="38"/>
                    </a:lnTo>
                    <a:lnTo>
                      <a:pt x="5" y="38"/>
                    </a:lnTo>
                    <a:lnTo>
                      <a:pt x="0" y="0"/>
                    </a:lnTo>
                    <a:lnTo>
                      <a:pt x="6" y="0"/>
                    </a:lnTo>
                    <a:lnTo>
                      <a:pt x="9" y="24"/>
                    </a:lnTo>
                    <a:lnTo>
                      <a:pt x="9" y="24"/>
                    </a:lnTo>
                    <a:lnTo>
                      <a:pt x="13" y="0"/>
                    </a:lnTo>
                    <a:lnTo>
                      <a:pt x="17" y="0"/>
                    </a:lnTo>
                    <a:lnTo>
                      <a:pt x="21" y="24"/>
                    </a:lnTo>
                    <a:lnTo>
                      <a:pt x="21" y="24"/>
                    </a:lnTo>
                    <a:lnTo>
                      <a:pt x="24" y="0"/>
                    </a:lnTo>
                    <a:lnTo>
                      <a:pt x="29" y="0"/>
                    </a:lnTo>
                    <a:lnTo>
                      <a:pt x="24" y="38"/>
                    </a:lnTo>
                    <a:lnTo>
                      <a:pt x="19" y="38"/>
                    </a:lnTo>
                    <a:lnTo>
                      <a:pt x="15"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2" name="Freeform 1026"/>
              <p:cNvSpPr>
                <a:spLocks/>
              </p:cNvSpPr>
              <p:nvPr/>
            </p:nvSpPr>
            <p:spPr bwMode="auto">
              <a:xfrm>
                <a:off x="1198" y="2025"/>
                <a:ext cx="30" cy="38"/>
              </a:xfrm>
              <a:custGeom>
                <a:avLst/>
                <a:gdLst>
                  <a:gd name="T0" fmla="*/ 15 w 30"/>
                  <a:gd name="T1" fmla="*/ 14 h 38"/>
                  <a:gd name="T2" fmla="*/ 11 w 30"/>
                  <a:gd name="T3" fmla="*/ 38 h 38"/>
                  <a:gd name="T4" fmla="*/ 5 w 30"/>
                  <a:gd name="T5" fmla="*/ 38 h 38"/>
                  <a:gd name="T6" fmla="*/ 0 w 30"/>
                  <a:gd name="T7" fmla="*/ 0 h 38"/>
                  <a:gd name="T8" fmla="*/ 6 w 30"/>
                  <a:gd name="T9" fmla="*/ 0 h 38"/>
                  <a:gd name="T10" fmla="*/ 9 w 30"/>
                  <a:gd name="T11" fmla="*/ 24 h 38"/>
                  <a:gd name="T12" fmla="*/ 9 w 30"/>
                  <a:gd name="T13" fmla="*/ 24 h 38"/>
                  <a:gd name="T14" fmla="*/ 12 w 30"/>
                  <a:gd name="T15" fmla="*/ 0 h 38"/>
                  <a:gd name="T16" fmla="*/ 17 w 30"/>
                  <a:gd name="T17" fmla="*/ 0 h 38"/>
                  <a:gd name="T18" fmla="*/ 21 w 30"/>
                  <a:gd name="T19" fmla="*/ 24 h 38"/>
                  <a:gd name="T20" fmla="*/ 21 w 30"/>
                  <a:gd name="T21" fmla="*/ 24 h 38"/>
                  <a:gd name="T22" fmla="*/ 24 w 30"/>
                  <a:gd name="T23" fmla="*/ 0 h 38"/>
                  <a:gd name="T24" fmla="*/ 30 w 30"/>
                  <a:gd name="T25" fmla="*/ 0 h 38"/>
                  <a:gd name="T26" fmla="*/ 24 w 30"/>
                  <a:gd name="T27" fmla="*/ 38 h 38"/>
                  <a:gd name="T28" fmla="*/ 18 w 30"/>
                  <a:gd name="T29" fmla="*/ 38 h 38"/>
                  <a:gd name="T30" fmla="*/ 15 w 30"/>
                  <a:gd name="T31" fmla="*/ 14 h 38"/>
                  <a:gd name="T32" fmla="*/ 15 w 30"/>
                  <a:gd name="T3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8">
                    <a:moveTo>
                      <a:pt x="15" y="14"/>
                    </a:moveTo>
                    <a:lnTo>
                      <a:pt x="11" y="38"/>
                    </a:lnTo>
                    <a:lnTo>
                      <a:pt x="5" y="38"/>
                    </a:lnTo>
                    <a:lnTo>
                      <a:pt x="0" y="0"/>
                    </a:lnTo>
                    <a:lnTo>
                      <a:pt x="6" y="0"/>
                    </a:lnTo>
                    <a:lnTo>
                      <a:pt x="9" y="24"/>
                    </a:lnTo>
                    <a:lnTo>
                      <a:pt x="9" y="24"/>
                    </a:lnTo>
                    <a:lnTo>
                      <a:pt x="12" y="0"/>
                    </a:lnTo>
                    <a:lnTo>
                      <a:pt x="17" y="0"/>
                    </a:lnTo>
                    <a:lnTo>
                      <a:pt x="21" y="24"/>
                    </a:lnTo>
                    <a:lnTo>
                      <a:pt x="21" y="24"/>
                    </a:lnTo>
                    <a:lnTo>
                      <a:pt x="24" y="0"/>
                    </a:lnTo>
                    <a:lnTo>
                      <a:pt x="30" y="0"/>
                    </a:lnTo>
                    <a:lnTo>
                      <a:pt x="24" y="38"/>
                    </a:lnTo>
                    <a:lnTo>
                      <a:pt x="18" y="38"/>
                    </a:lnTo>
                    <a:lnTo>
                      <a:pt x="15"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3" name="Freeform 1027"/>
              <p:cNvSpPr>
                <a:spLocks noEditPoints="1"/>
              </p:cNvSpPr>
              <p:nvPr/>
            </p:nvSpPr>
            <p:spPr bwMode="auto">
              <a:xfrm>
                <a:off x="1227" y="2025"/>
                <a:ext cx="22" cy="38"/>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4 w 22"/>
                  <a:gd name="T11" fmla="*/ 31 h 38"/>
                  <a:gd name="T12" fmla="*/ 7 w 22"/>
                  <a:gd name="T13" fmla="*/ 31 h 38"/>
                  <a:gd name="T14" fmla="*/ 6 w 22"/>
                  <a:gd name="T15" fmla="*/ 38 h 38"/>
                  <a:gd name="T16" fmla="*/ 0 w 22"/>
                  <a:gd name="T17" fmla="*/ 38 h 38"/>
                  <a:gd name="T18" fmla="*/ 8 w 22"/>
                  <a:gd name="T19" fmla="*/ 26 h 38"/>
                  <a:gd name="T20" fmla="*/ 13 w 22"/>
                  <a:gd name="T21" fmla="*/ 26 h 38"/>
                  <a:gd name="T22" fmla="*/ 11 w 22"/>
                  <a:gd name="T23" fmla="*/ 11 h 38"/>
                  <a:gd name="T24" fmla="*/ 11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4" y="31"/>
                    </a:lnTo>
                    <a:lnTo>
                      <a:pt x="7"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4" name="Freeform 1028"/>
              <p:cNvSpPr>
                <a:spLocks/>
              </p:cNvSpPr>
              <p:nvPr/>
            </p:nvSpPr>
            <p:spPr bwMode="auto">
              <a:xfrm>
                <a:off x="1248" y="2025"/>
                <a:ext cx="17" cy="38"/>
              </a:xfrm>
              <a:custGeom>
                <a:avLst/>
                <a:gdLst>
                  <a:gd name="T0" fmla="*/ 0 w 17"/>
                  <a:gd name="T1" fmla="*/ 0 h 38"/>
                  <a:gd name="T2" fmla="*/ 17 w 17"/>
                  <a:gd name="T3" fmla="*/ 0 h 38"/>
                  <a:gd name="T4" fmla="*/ 17 w 17"/>
                  <a:gd name="T5" fmla="*/ 5 h 38"/>
                  <a:gd name="T6" fmla="*/ 11 w 17"/>
                  <a:gd name="T7" fmla="*/ 5 h 38"/>
                  <a:gd name="T8" fmla="*/ 11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1" y="5"/>
                    </a:lnTo>
                    <a:lnTo>
                      <a:pt x="11"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5" name="Freeform 1029"/>
              <p:cNvSpPr>
                <a:spLocks/>
              </p:cNvSpPr>
              <p:nvPr/>
            </p:nvSpPr>
            <p:spPr bwMode="auto">
              <a:xfrm>
                <a:off x="1267" y="2025"/>
                <a:ext cx="16" cy="38"/>
              </a:xfrm>
              <a:custGeom>
                <a:avLst/>
                <a:gdLst>
                  <a:gd name="T0" fmla="*/ 0 w 16"/>
                  <a:gd name="T1" fmla="*/ 0 h 38"/>
                  <a:gd name="T2" fmla="*/ 16 w 16"/>
                  <a:gd name="T3" fmla="*/ 0 h 38"/>
                  <a:gd name="T4" fmla="*/ 16 w 16"/>
                  <a:gd name="T5" fmla="*/ 5 h 38"/>
                  <a:gd name="T6" fmla="*/ 7 w 16"/>
                  <a:gd name="T7" fmla="*/ 5 h 38"/>
                  <a:gd name="T8" fmla="*/ 7 w 16"/>
                  <a:gd name="T9" fmla="*/ 16 h 38"/>
                  <a:gd name="T10" fmla="*/ 13 w 16"/>
                  <a:gd name="T11" fmla="*/ 16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5"/>
                    </a:lnTo>
                    <a:lnTo>
                      <a:pt x="7" y="5"/>
                    </a:lnTo>
                    <a:lnTo>
                      <a:pt x="7" y="16"/>
                    </a:lnTo>
                    <a:lnTo>
                      <a:pt x="13" y="16"/>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6" name="Freeform 1030"/>
              <p:cNvSpPr>
                <a:spLocks noEditPoints="1"/>
              </p:cNvSpPr>
              <p:nvPr/>
            </p:nvSpPr>
            <p:spPr bwMode="auto">
              <a:xfrm>
                <a:off x="1286" y="2025"/>
                <a:ext cx="19" cy="38"/>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20 h 56"/>
                  <a:gd name="T14" fmla="*/ 19 w 28"/>
                  <a:gd name="T15" fmla="*/ 30 h 56"/>
                  <a:gd name="T16" fmla="*/ 28 w 28"/>
                  <a:gd name="T17" fmla="*/ 56 h 56"/>
                  <a:gd name="T18" fmla="*/ 18 w 28"/>
                  <a:gd name="T19" fmla="*/ 56 h 56"/>
                  <a:gd name="T20" fmla="*/ 9 w 28"/>
                  <a:gd name="T21" fmla="*/ 30 h 56"/>
                  <a:gd name="T22" fmla="*/ 9 w 28"/>
                  <a:gd name="T23" fmla="*/ 7 h 56"/>
                  <a:gd name="T24" fmla="*/ 9 w 28"/>
                  <a:gd name="T25" fmla="*/ 25 h 56"/>
                  <a:gd name="T26" fmla="*/ 12 w 28"/>
                  <a:gd name="T27" fmla="*/ 25 h 56"/>
                  <a:gd name="T28" fmla="*/ 17 w 28"/>
                  <a:gd name="T29" fmla="*/ 20 h 56"/>
                  <a:gd name="T30" fmla="*/ 17 w 28"/>
                  <a:gd name="T31" fmla="*/ 12 h 56"/>
                  <a:gd name="T32" fmla="*/ 12 w 28"/>
                  <a:gd name="T33" fmla="*/ 7 h 56"/>
                  <a:gd name="T34" fmla="*/ 9 w 28"/>
                  <a:gd name="T3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4"/>
                      <a:pt x="26" y="12"/>
                    </a:cubicBezTo>
                    <a:cubicBezTo>
                      <a:pt x="26" y="20"/>
                      <a:pt x="26" y="20"/>
                      <a:pt x="26" y="20"/>
                    </a:cubicBezTo>
                    <a:cubicBezTo>
                      <a:pt x="26" y="26"/>
                      <a:pt x="24" y="29"/>
                      <a:pt x="19" y="30"/>
                    </a:cubicBezTo>
                    <a:cubicBezTo>
                      <a:pt x="28" y="56"/>
                      <a:pt x="28" y="56"/>
                      <a:pt x="28" y="56"/>
                    </a:cubicBezTo>
                    <a:cubicBezTo>
                      <a:pt x="18" y="56"/>
                      <a:pt x="18" y="56"/>
                      <a:pt x="18" y="56"/>
                    </a:cubicBezTo>
                    <a:lnTo>
                      <a:pt x="9" y="30"/>
                    </a:lnTo>
                    <a:close/>
                    <a:moveTo>
                      <a:pt x="9" y="7"/>
                    </a:moveTo>
                    <a:cubicBezTo>
                      <a:pt x="9" y="25"/>
                      <a:pt x="9" y="25"/>
                      <a:pt x="9" y="25"/>
                    </a:cubicBezTo>
                    <a:cubicBezTo>
                      <a:pt x="12" y="25"/>
                      <a:pt x="12" y="25"/>
                      <a:pt x="12" y="25"/>
                    </a:cubicBezTo>
                    <a:cubicBezTo>
                      <a:pt x="15" y="25"/>
                      <a:pt x="17" y="23"/>
                      <a:pt x="17" y="20"/>
                    </a:cubicBezTo>
                    <a:cubicBezTo>
                      <a:pt x="17" y="12"/>
                      <a:pt x="17" y="12"/>
                      <a:pt x="17" y="12"/>
                    </a:cubicBezTo>
                    <a:cubicBezTo>
                      <a:pt x="17" y="9"/>
                      <a:pt x="15" y="7"/>
                      <a:pt x="12" y="7"/>
                    </a:cubicBez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7" name="Freeform 1031"/>
              <p:cNvSpPr>
                <a:spLocks noEditPoints="1"/>
              </p:cNvSpPr>
              <p:nvPr/>
            </p:nvSpPr>
            <p:spPr bwMode="auto">
              <a:xfrm>
                <a:off x="2576" y="1972"/>
                <a:ext cx="18" cy="37"/>
              </a:xfrm>
              <a:custGeom>
                <a:avLst/>
                <a:gdLst>
                  <a:gd name="T0" fmla="*/ 0 w 27"/>
                  <a:gd name="T1" fmla="*/ 0 h 56"/>
                  <a:gd name="T2" fmla="*/ 14 w 27"/>
                  <a:gd name="T3" fmla="*/ 0 h 56"/>
                  <a:gd name="T4" fmla="*/ 27 w 27"/>
                  <a:gd name="T5" fmla="*/ 13 h 56"/>
                  <a:gd name="T6" fmla="*/ 27 w 27"/>
                  <a:gd name="T7" fmla="*/ 25 h 56"/>
                  <a:gd name="T8" fmla="*/ 14 w 27"/>
                  <a:gd name="T9" fmla="*/ 37 h 56"/>
                  <a:gd name="T10" fmla="*/ 10 w 27"/>
                  <a:gd name="T11" fmla="*/ 37 h 56"/>
                  <a:gd name="T12" fmla="*/ 10 w 27"/>
                  <a:gd name="T13" fmla="*/ 56 h 56"/>
                  <a:gd name="T14" fmla="*/ 0 w 27"/>
                  <a:gd name="T15" fmla="*/ 56 h 56"/>
                  <a:gd name="T16" fmla="*/ 0 w 27"/>
                  <a:gd name="T17" fmla="*/ 0 h 56"/>
                  <a:gd name="T18" fmla="*/ 10 w 27"/>
                  <a:gd name="T19" fmla="*/ 8 h 56"/>
                  <a:gd name="T20" fmla="*/ 10 w 27"/>
                  <a:gd name="T21" fmla="*/ 30 h 56"/>
                  <a:gd name="T22" fmla="*/ 13 w 27"/>
                  <a:gd name="T23" fmla="*/ 30 h 56"/>
                  <a:gd name="T24" fmla="*/ 18 w 27"/>
                  <a:gd name="T25" fmla="*/ 25 h 56"/>
                  <a:gd name="T26" fmla="*/ 18 w 27"/>
                  <a:gd name="T27" fmla="*/ 12 h 56"/>
                  <a:gd name="T28" fmla="*/ 13 w 27"/>
                  <a:gd name="T29" fmla="*/ 8 h 56"/>
                  <a:gd name="T30" fmla="*/ 10 w 27"/>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6">
                    <a:moveTo>
                      <a:pt x="0" y="0"/>
                    </a:moveTo>
                    <a:cubicBezTo>
                      <a:pt x="14" y="0"/>
                      <a:pt x="14" y="0"/>
                      <a:pt x="14" y="0"/>
                    </a:cubicBezTo>
                    <a:cubicBezTo>
                      <a:pt x="24" y="0"/>
                      <a:pt x="27" y="5"/>
                      <a:pt x="27" y="13"/>
                    </a:cubicBezTo>
                    <a:cubicBezTo>
                      <a:pt x="27" y="25"/>
                      <a:pt x="27" y="25"/>
                      <a:pt x="27" y="25"/>
                    </a:cubicBezTo>
                    <a:cubicBezTo>
                      <a:pt x="27" y="32"/>
                      <a:pt x="24" y="37"/>
                      <a:pt x="14" y="37"/>
                    </a:cubicBezTo>
                    <a:cubicBezTo>
                      <a:pt x="10" y="37"/>
                      <a:pt x="10" y="37"/>
                      <a:pt x="10" y="37"/>
                    </a:cubicBezTo>
                    <a:cubicBezTo>
                      <a:pt x="10" y="56"/>
                      <a:pt x="10" y="56"/>
                      <a:pt x="10" y="56"/>
                    </a:cubicBezTo>
                    <a:cubicBezTo>
                      <a:pt x="0" y="56"/>
                      <a:pt x="0" y="56"/>
                      <a:pt x="0" y="56"/>
                    </a:cubicBezTo>
                    <a:lnTo>
                      <a:pt x="0" y="0"/>
                    </a:lnTo>
                    <a:close/>
                    <a:moveTo>
                      <a:pt x="10" y="8"/>
                    </a:moveTo>
                    <a:cubicBezTo>
                      <a:pt x="10" y="30"/>
                      <a:pt x="10" y="30"/>
                      <a:pt x="10" y="30"/>
                    </a:cubicBezTo>
                    <a:cubicBezTo>
                      <a:pt x="13" y="30"/>
                      <a:pt x="13" y="30"/>
                      <a:pt x="13" y="30"/>
                    </a:cubicBezTo>
                    <a:cubicBezTo>
                      <a:pt x="16" y="30"/>
                      <a:pt x="18" y="28"/>
                      <a:pt x="18" y="25"/>
                    </a:cubicBezTo>
                    <a:cubicBezTo>
                      <a:pt x="18" y="12"/>
                      <a:pt x="18" y="12"/>
                      <a:pt x="18" y="12"/>
                    </a:cubicBezTo>
                    <a:cubicBezTo>
                      <a:pt x="18"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8" name="Freeform 1032"/>
              <p:cNvSpPr>
                <a:spLocks noEditPoints="1"/>
              </p:cNvSpPr>
              <p:nvPr/>
            </p:nvSpPr>
            <p:spPr bwMode="auto">
              <a:xfrm>
                <a:off x="2594" y="1972"/>
                <a:ext cx="22" cy="37"/>
              </a:xfrm>
              <a:custGeom>
                <a:avLst/>
                <a:gdLst>
                  <a:gd name="T0" fmla="*/ 0 w 22"/>
                  <a:gd name="T1" fmla="*/ 37 h 37"/>
                  <a:gd name="T2" fmla="*/ 8 w 22"/>
                  <a:gd name="T3" fmla="*/ 0 h 37"/>
                  <a:gd name="T4" fmla="*/ 15 w 22"/>
                  <a:gd name="T5" fmla="*/ 0 h 37"/>
                  <a:gd name="T6" fmla="*/ 22 w 22"/>
                  <a:gd name="T7" fmla="*/ 37 h 37"/>
                  <a:gd name="T8" fmla="*/ 16 w 22"/>
                  <a:gd name="T9" fmla="*/ 37 h 37"/>
                  <a:gd name="T10" fmla="*/ 14 w 22"/>
                  <a:gd name="T11" fmla="*/ 31 h 37"/>
                  <a:gd name="T12" fmla="*/ 8 w 22"/>
                  <a:gd name="T13" fmla="*/ 31 h 37"/>
                  <a:gd name="T14" fmla="*/ 6 w 22"/>
                  <a:gd name="T15" fmla="*/ 37 h 37"/>
                  <a:gd name="T16" fmla="*/ 0 w 22"/>
                  <a:gd name="T17" fmla="*/ 37 h 37"/>
                  <a:gd name="T18" fmla="*/ 8 w 22"/>
                  <a:gd name="T19" fmla="*/ 25 h 37"/>
                  <a:gd name="T20" fmla="*/ 14 w 22"/>
                  <a:gd name="T21" fmla="*/ 25 h 37"/>
                  <a:gd name="T22" fmla="*/ 11 w 22"/>
                  <a:gd name="T23" fmla="*/ 10 h 37"/>
                  <a:gd name="T24" fmla="*/ 11 w 22"/>
                  <a:gd name="T25" fmla="*/ 10 h 37"/>
                  <a:gd name="T26" fmla="*/ 8 w 22"/>
                  <a:gd name="T2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7">
                    <a:moveTo>
                      <a:pt x="0" y="37"/>
                    </a:moveTo>
                    <a:lnTo>
                      <a:pt x="8" y="0"/>
                    </a:lnTo>
                    <a:lnTo>
                      <a:pt x="15" y="0"/>
                    </a:lnTo>
                    <a:lnTo>
                      <a:pt x="22" y="37"/>
                    </a:lnTo>
                    <a:lnTo>
                      <a:pt x="16" y="37"/>
                    </a:lnTo>
                    <a:lnTo>
                      <a:pt x="14" y="31"/>
                    </a:lnTo>
                    <a:lnTo>
                      <a:pt x="8" y="31"/>
                    </a:lnTo>
                    <a:lnTo>
                      <a:pt x="6" y="37"/>
                    </a:lnTo>
                    <a:lnTo>
                      <a:pt x="0" y="37"/>
                    </a:lnTo>
                    <a:close/>
                    <a:moveTo>
                      <a:pt x="8" y="25"/>
                    </a:moveTo>
                    <a:lnTo>
                      <a:pt x="14" y="25"/>
                    </a:lnTo>
                    <a:lnTo>
                      <a:pt x="11" y="10"/>
                    </a:lnTo>
                    <a:lnTo>
                      <a:pt x="11" y="10"/>
                    </a:lnTo>
                    <a:lnTo>
                      <a:pt x="8"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9" name="Freeform 1033"/>
              <p:cNvSpPr>
                <a:spLocks noEditPoints="1"/>
              </p:cNvSpPr>
              <p:nvPr/>
            </p:nvSpPr>
            <p:spPr bwMode="auto">
              <a:xfrm>
                <a:off x="2618" y="1972"/>
                <a:ext cx="19" cy="37"/>
              </a:xfrm>
              <a:custGeom>
                <a:avLst/>
                <a:gdLst>
                  <a:gd name="T0" fmla="*/ 10 w 28"/>
                  <a:gd name="T1" fmla="*/ 31 h 56"/>
                  <a:gd name="T2" fmla="*/ 10 w 28"/>
                  <a:gd name="T3" fmla="*/ 56 h 56"/>
                  <a:gd name="T4" fmla="*/ 0 w 28"/>
                  <a:gd name="T5" fmla="*/ 56 h 56"/>
                  <a:gd name="T6" fmla="*/ 0 w 28"/>
                  <a:gd name="T7" fmla="*/ 0 h 56"/>
                  <a:gd name="T8" fmla="*/ 14 w 28"/>
                  <a:gd name="T9" fmla="*/ 0 h 56"/>
                  <a:gd name="T10" fmla="*/ 27 w 28"/>
                  <a:gd name="T11" fmla="*/ 13 h 56"/>
                  <a:gd name="T12" fmla="*/ 27 w 28"/>
                  <a:gd name="T13" fmla="*/ 20 h 56"/>
                  <a:gd name="T14" fmla="*/ 19 w 28"/>
                  <a:gd name="T15" fmla="*/ 31 h 56"/>
                  <a:gd name="T16" fmla="*/ 28 w 28"/>
                  <a:gd name="T17" fmla="*/ 56 h 56"/>
                  <a:gd name="T18" fmla="*/ 18 w 28"/>
                  <a:gd name="T19" fmla="*/ 56 h 56"/>
                  <a:gd name="T20" fmla="*/ 10 w 28"/>
                  <a:gd name="T21" fmla="*/ 31 h 56"/>
                  <a:gd name="T22" fmla="*/ 10 w 28"/>
                  <a:gd name="T23" fmla="*/ 8 h 56"/>
                  <a:gd name="T24" fmla="*/ 10 w 28"/>
                  <a:gd name="T25" fmla="*/ 25 h 56"/>
                  <a:gd name="T26" fmla="*/ 13 w 28"/>
                  <a:gd name="T27" fmla="*/ 25 h 56"/>
                  <a:gd name="T28" fmla="*/ 17 w 28"/>
                  <a:gd name="T29" fmla="*/ 21 h 56"/>
                  <a:gd name="T30" fmla="*/ 17 w 28"/>
                  <a:gd name="T31" fmla="*/ 12 h 56"/>
                  <a:gd name="T32" fmla="*/ 13 w 28"/>
                  <a:gd name="T33" fmla="*/ 8 h 56"/>
                  <a:gd name="T34" fmla="*/ 10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10" y="31"/>
                    </a:moveTo>
                    <a:cubicBezTo>
                      <a:pt x="10" y="56"/>
                      <a:pt x="10" y="56"/>
                      <a:pt x="10" y="56"/>
                    </a:cubicBezTo>
                    <a:cubicBezTo>
                      <a:pt x="0" y="56"/>
                      <a:pt x="0" y="56"/>
                      <a:pt x="0" y="56"/>
                    </a:cubicBezTo>
                    <a:cubicBezTo>
                      <a:pt x="0" y="0"/>
                      <a:pt x="0" y="0"/>
                      <a:pt x="0" y="0"/>
                    </a:cubicBezTo>
                    <a:cubicBezTo>
                      <a:pt x="14" y="0"/>
                      <a:pt x="14" y="0"/>
                      <a:pt x="14" y="0"/>
                    </a:cubicBezTo>
                    <a:cubicBezTo>
                      <a:pt x="23" y="0"/>
                      <a:pt x="27" y="5"/>
                      <a:pt x="27" y="13"/>
                    </a:cubicBezTo>
                    <a:cubicBezTo>
                      <a:pt x="27" y="20"/>
                      <a:pt x="27" y="20"/>
                      <a:pt x="27" y="20"/>
                    </a:cubicBezTo>
                    <a:cubicBezTo>
                      <a:pt x="27" y="26"/>
                      <a:pt x="25" y="30"/>
                      <a:pt x="19" y="31"/>
                    </a:cubicBezTo>
                    <a:cubicBezTo>
                      <a:pt x="28" y="56"/>
                      <a:pt x="28" y="56"/>
                      <a:pt x="28" y="56"/>
                    </a:cubicBezTo>
                    <a:cubicBezTo>
                      <a:pt x="18" y="56"/>
                      <a:pt x="18" y="56"/>
                      <a:pt x="18" y="56"/>
                    </a:cubicBezTo>
                    <a:lnTo>
                      <a:pt x="10" y="31"/>
                    </a:lnTo>
                    <a:close/>
                    <a:moveTo>
                      <a:pt x="10" y="8"/>
                    </a:moveTo>
                    <a:cubicBezTo>
                      <a:pt x="10" y="25"/>
                      <a:pt x="10" y="25"/>
                      <a:pt x="10" y="25"/>
                    </a:cubicBezTo>
                    <a:cubicBezTo>
                      <a:pt x="13" y="25"/>
                      <a:pt x="13" y="25"/>
                      <a:pt x="13" y="25"/>
                    </a:cubicBezTo>
                    <a:cubicBezTo>
                      <a:pt x="16" y="25"/>
                      <a:pt x="17" y="24"/>
                      <a:pt x="17" y="21"/>
                    </a:cubicBezTo>
                    <a:cubicBezTo>
                      <a:pt x="17" y="12"/>
                      <a:pt x="17" y="12"/>
                      <a:pt x="17" y="12"/>
                    </a:cubicBezTo>
                    <a:cubicBezTo>
                      <a:pt x="17"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0" name="Freeform 1034"/>
              <p:cNvSpPr>
                <a:spLocks/>
              </p:cNvSpPr>
              <p:nvPr/>
            </p:nvSpPr>
            <p:spPr bwMode="auto">
              <a:xfrm>
                <a:off x="2639" y="1972"/>
                <a:ext cx="17" cy="37"/>
              </a:xfrm>
              <a:custGeom>
                <a:avLst/>
                <a:gdLst>
                  <a:gd name="T0" fmla="*/ 0 w 17"/>
                  <a:gd name="T1" fmla="*/ 0 h 37"/>
                  <a:gd name="T2" fmla="*/ 17 w 17"/>
                  <a:gd name="T3" fmla="*/ 0 h 37"/>
                  <a:gd name="T4" fmla="*/ 17 w 17"/>
                  <a:gd name="T5" fmla="*/ 5 h 37"/>
                  <a:gd name="T6" fmla="*/ 11 w 17"/>
                  <a:gd name="T7" fmla="*/ 5 h 37"/>
                  <a:gd name="T8" fmla="*/ 11 w 17"/>
                  <a:gd name="T9" fmla="*/ 37 h 37"/>
                  <a:gd name="T10" fmla="*/ 5 w 17"/>
                  <a:gd name="T11" fmla="*/ 37 h 37"/>
                  <a:gd name="T12" fmla="*/ 5 w 17"/>
                  <a:gd name="T13" fmla="*/ 5 h 37"/>
                  <a:gd name="T14" fmla="*/ 0 w 17"/>
                  <a:gd name="T15" fmla="*/ 5 h 37"/>
                  <a:gd name="T16" fmla="*/ 0 w 1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7">
                    <a:moveTo>
                      <a:pt x="0" y="0"/>
                    </a:moveTo>
                    <a:lnTo>
                      <a:pt x="17" y="0"/>
                    </a:lnTo>
                    <a:lnTo>
                      <a:pt x="17" y="5"/>
                    </a:lnTo>
                    <a:lnTo>
                      <a:pt x="11" y="5"/>
                    </a:lnTo>
                    <a:lnTo>
                      <a:pt x="11" y="37"/>
                    </a:lnTo>
                    <a:lnTo>
                      <a:pt x="5" y="37"/>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1" name="Freeform 1035"/>
              <p:cNvSpPr>
                <a:spLocks/>
              </p:cNvSpPr>
              <p:nvPr/>
            </p:nvSpPr>
            <p:spPr bwMode="auto">
              <a:xfrm>
                <a:off x="2659" y="1972"/>
                <a:ext cx="18" cy="37"/>
              </a:xfrm>
              <a:custGeom>
                <a:avLst/>
                <a:gdLst>
                  <a:gd name="T0" fmla="*/ 5 w 18"/>
                  <a:gd name="T1" fmla="*/ 14 h 37"/>
                  <a:gd name="T2" fmla="*/ 5 w 18"/>
                  <a:gd name="T3" fmla="*/ 37 h 37"/>
                  <a:gd name="T4" fmla="*/ 0 w 18"/>
                  <a:gd name="T5" fmla="*/ 37 h 37"/>
                  <a:gd name="T6" fmla="*/ 0 w 18"/>
                  <a:gd name="T7" fmla="*/ 0 h 37"/>
                  <a:gd name="T8" fmla="*/ 6 w 18"/>
                  <a:gd name="T9" fmla="*/ 0 h 37"/>
                  <a:gd name="T10" fmla="*/ 13 w 18"/>
                  <a:gd name="T11" fmla="*/ 21 h 37"/>
                  <a:gd name="T12" fmla="*/ 13 w 18"/>
                  <a:gd name="T13" fmla="*/ 0 h 37"/>
                  <a:gd name="T14" fmla="*/ 18 w 18"/>
                  <a:gd name="T15" fmla="*/ 0 h 37"/>
                  <a:gd name="T16" fmla="*/ 18 w 18"/>
                  <a:gd name="T17" fmla="*/ 37 h 37"/>
                  <a:gd name="T18" fmla="*/ 13 w 18"/>
                  <a:gd name="T19" fmla="*/ 37 h 37"/>
                  <a:gd name="T20" fmla="*/ 5 w 18"/>
                  <a:gd name="T2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5" y="14"/>
                    </a:moveTo>
                    <a:lnTo>
                      <a:pt x="5" y="37"/>
                    </a:lnTo>
                    <a:lnTo>
                      <a:pt x="0" y="37"/>
                    </a:lnTo>
                    <a:lnTo>
                      <a:pt x="0" y="0"/>
                    </a:lnTo>
                    <a:lnTo>
                      <a:pt x="6" y="0"/>
                    </a:lnTo>
                    <a:lnTo>
                      <a:pt x="13" y="21"/>
                    </a:lnTo>
                    <a:lnTo>
                      <a:pt x="13" y="0"/>
                    </a:lnTo>
                    <a:lnTo>
                      <a:pt x="18" y="0"/>
                    </a:lnTo>
                    <a:lnTo>
                      <a:pt x="18" y="37"/>
                    </a:lnTo>
                    <a:lnTo>
                      <a:pt x="13" y="37"/>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2" name="Freeform 1036"/>
              <p:cNvSpPr>
                <a:spLocks/>
              </p:cNvSpPr>
              <p:nvPr/>
            </p:nvSpPr>
            <p:spPr bwMode="auto">
              <a:xfrm>
                <a:off x="2681" y="1972"/>
                <a:ext cx="15" cy="37"/>
              </a:xfrm>
              <a:custGeom>
                <a:avLst/>
                <a:gdLst>
                  <a:gd name="T0" fmla="*/ 0 w 15"/>
                  <a:gd name="T1" fmla="*/ 0 h 37"/>
                  <a:gd name="T2" fmla="*/ 15 w 15"/>
                  <a:gd name="T3" fmla="*/ 0 h 37"/>
                  <a:gd name="T4" fmla="*/ 15 w 15"/>
                  <a:gd name="T5" fmla="*/ 5 h 37"/>
                  <a:gd name="T6" fmla="*/ 6 w 15"/>
                  <a:gd name="T7" fmla="*/ 5 h 37"/>
                  <a:gd name="T8" fmla="*/ 6 w 15"/>
                  <a:gd name="T9" fmla="*/ 16 h 37"/>
                  <a:gd name="T10" fmla="*/ 12 w 15"/>
                  <a:gd name="T11" fmla="*/ 16 h 37"/>
                  <a:gd name="T12" fmla="*/ 12 w 15"/>
                  <a:gd name="T13" fmla="*/ 21 h 37"/>
                  <a:gd name="T14" fmla="*/ 6 w 15"/>
                  <a:gd name="T15" fmla="*/ 21 h 37"/>
                  <a:gd name="T16" fmla="*/ 6 w 15"/>
                  <a:gd name="T17" fmla="*/ 33 h 37"/>
                  <a:gd name="T18" fmla="*/ 15 w 15"/>
                  <a:gd name="T19" fmla="*/ 33 h 37"/>
                  <a:gd name="T20" fmla="*/ 15 w 15"/>
                  <a:gd name="T21" fmla="*/ 37 h 37"/>
                  <a:gd name="T22" fmla="*/ 0 w 15"/>
                  <a:gd name="T23" fmla="*/ 37 h 37"/>
                  <a:gd name="T24" fmla="*/ 0 w 15"/>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7">
                    <a:moveTo>
                      <a:pt x="0" y="0"/>
                    </a:moveTo>
                    <a:lnTo>
                      <a:pt x="15" y="0"/>
                    </a:lnTo>
                    <a:lnTo>
                      <a:pt x="15" y="5"/>
                    </a:lnTo>
                    <a:lnTo>
                      <a:pt x="6" y="5"/>
                    </a:lnTo>
                    <a:lnTo>
                      <a:pt x="6" y="16"/>
                    </a:lnTo>
                    <a:lnTo>
                      <a:pt x="12" y="16"/>
                    </a:lnTo>
                    <a:lnTo>
                      <a:pt x="12" y="21"/>
                    </a:lnTo>
                    <a:lnTo>
                      <a:pt x="6" y="21"/>
                    </a:lnTo>
                    <a:lnTo>
                      <a:pt x="6" y="33"/>
                    </a:lnTo>
                    <a:lnTo>
                      <a:pt x="15" y="33"/>
                    </a:lnTo>
                    <a:lnTo>
                      <a:pt x="15"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3" name="Freeform 1037"/>
              <p:cNvSpPr>
                <a:spLocks noEditPoints="1"/>
              </p:cNvSpPr>
              <p:nvPr/>
            </p:nvSpPr>
            <p:spPr bwMode="auto">
              <a:xfrm>
                <a:off x="2699" y="1972"/>
                <a:ext cx="19" cy="37"/>
              </a:xfrm>
              <a:custGeom>
                <a:avLst/>
                <a:gdLst>
                  <a:gd name="T0" fmla="*/ 9 w 28"/>
                  <a:gd name="T1" fmla="*/ 31 h 56"/>
                  <a:gd name="T2" fmla="*/ 9 w 28"/>
                  <a:gd name="T3" fmla="*/ 56 h 56"/>
                  <a:gd name="T4" fmla="*/ 0 w 28"/>
                  <a:gd name="T5" fmla="*/ 56 h 56"/>
                  <a:gd name="T6" fmla="*/ 0 w 28"/>
                  <a:gd name="T7" fmla="*/ 0 h 56"/>
                  <a:gd name="T8" fmla="*/ 14 w 28"/>
                  <a:gd name="T9" fmla="*/ 0 h 56"/>
                  <a:gd name="T10" fmla="*/ 27 w 28"/>
                  <a:gd name="T11" fmla="*/ 13 h 56"/>
                  <a:gd name="T12" fmla="*/ 27 w 28"/>
                  <a:gd name="T13" fmla="*/ 20 h 56"/>
                  <a:gd name="T14" fmla="*/ 19 w 28"/>
                  <a:gd name="T15" fmla="*/ 31 h 56"/>
                  <a:gd name="T16" fmla="*/ 28 w 28"/>
                  <a:gd name="T17" fmla="*/ 56 h 56"/>
                  <a:gd name="T18" fmla="*/ 18 w 28"/>
                  <a:gd name="T19" fmla="*/ 56 h 56"/>
                  <a:gd name="T20" fmla="*/ 9 w 28"/>
                  <a:gd name="T21" fmla="*/ 31 h 56"/>
                  <a:gd name="T22" fmla="*/ 9 w 28"/>
                  <a:gd name="T23" fmla="*/ 8 h 56"/>
                  <a:gd name="T24" fmla="*/ 9 w 28"/>
                  <a:gd name="T25" fmla="*/ 25 h 56"/>
                  <a:gd name="T26" fmla="*/ 12 w 28"/>
                  <a:gd name="T27" fmla="*/ 25 h 56"/>
                  <a:gd name="T28" fmla="*/ 17 w 28"/>
                  <a:gd name="T29" fmla="*/ 21 h 56"/>
                  <a:gd name="T30" fmla="*/ 17 w 28"/>
                  <a:gd name="T31" fmla="*/ 12 h 56"/>
                  <a:gd name="T32" fmla="*/ 12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1"/>
                    </a:moveTo>
                    <a:cubicBezTo>
                      <a:pt x="9" y="56"/>
                      <a:pt x="9" y="56"/>
                      <a:pt x="9" y="56"/>
                    </a:cubicBezTo>
                    <a:cubicBezTo>
                      <a:pt x="0" y="56"/>
                      <a:pt x="0" y="56"/>
                      <a:pt x="0" y="56"/>
                    </a:cubicBezTo>
                    <a:cubicBezTo>
                      <a:pt x="0" y="0"/>
                      <a:pt x="0" y="0"/>
                      <a:pt x="0" y="0"/>
                    </a:cubicBezTo>
                    <a:cubicBezTo>
                      <a:pt x="14" y="0"/>
                      <a:pt x="14" y="0"/>
                      <a:pt x="14" y="0"/>
                    </a:cubicBezTo>
                    <a:cubicBezTo>
                      <a:pt x="23" y="0"/>
                      <a:pt x="27" y="5"/>
                      <a:pt x="27" y="13"/>
                    </a:cubicBezTo>
                    <a:cubicBezTo>
                      <a:pt x="27" y="20"/>
                      <a:pt x="27" y="20"/>
                      <a:pt x="27" y="20"/>
                    </a:cubicBezTo>
                    <a:cubicBezTo>
                      <a:pt x="27" y="26"/>
                      <a:pt x="24" y="30"/>
                      <a:pt x="19" y="31"/>
                    </a:cubicBezTo>
                    <a:cubicBezTo>
                      <a:pt x="28" y="56"/>
                      <a:pt x="28" y="56"/>
                      <a:pt x="28" y="56"/>
                    </a:cubicBezTo>
                    <a:cubicBezTo>
                      <a:pt x="18" y="56"/>
                      <a:pt x="18" y="56"/>
                      <a:pt x="18" y="56"/>
                    </a:cubicBezTo>
                    <a:lnTo>
                      <a:pt x="9" y="31"/>
                    </a:lnTo>
                    <a:close/>
                    <a:moveTo>
                      <a:pt x="9" y="8"/>
                    </a:moveTo>
                    <a:cubicBezTo>
                      <a:pt x="9" y="25"/>
                      <a:pt x="9" y="25"/>
                      <a:pt x="9" y="25"/>
                    </a:cubicBezTo>
                    <a:cubicBezTo>
                      <a:pt x="12" y="25"/>
                      <a:pt x="12" y="25"/>
                      <a:pt x="12" y="25"/>
                    </a:cubicBezTo>
                    <a:cubicBezTo>
                      <a:pt x="16" y="25"/>
                      <a:pt x="17" y="24"/>
                      <a:pt x="17" y="21"/>
                    </a:cubicBezTo>
                    <a:cubicBezTo>
                      <a:pt x="17" y="12"/>
                      <a:pt x="17" y="12"/>
                      <a:pt x="17" y="12"/>
                    </a:cubicBezTo>
                    <a:cubicBezTo>
                      <a:pt x="17" y="9"/>
                      <a:pt x="16"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4" name="Freeform 1038"/>
              <p:cNvSpPr>
                <a:spLocks/>
              </p:cNvSpPr>
              <p:nvPr/>
            </p:nvSpPr>
            <p:spPr bwMode="auto">
              <a:xfrm>
                <a:off x="2720" y="1971"/>
                <a:ext cx="19" cy="39"/>
              </a:xfrm>
              <a:custGeom>
                <a:avLst/>
                <a:gdLst>
                  <a:gd name="T0" fmla="*/ 0 w 27"/>
                  <a:gd name="T1" fmla="*/ 45 h 58"/>
                  <a:gd name="T2" fmla="*/ 0 w 27"/>
                  <a:gd name="T3" fmla="*/ 38 h 58"/>
                  <a:gd name="T4" fmla="*/ 9 w 27"/>
                  <a:gd name="T5" fmla="*/ 38 h 58"/>
                  <a:gd name="T6" fmla="*/ 9 w 27"/>
                  <a:gd name="T7" fmla="*/ 45 h 58"/>
                  <a:gd name="T8" fmla="*/ 13 w 27"/>
                  <a:gd name="T9" fmla="*/ 50 h 58"/>
                  <a:gd name="T10" fmla="*/ 17 w 27"/>
                  <a:gd name="T11" fmla="*/ 45 h 58"/>
                  <a:gd name="T12" fmla="*/ 17 w 27"/>
                  <a:gd name="T13" fmla="*/ 43 h 58"/>
                  <a:gd name="T14" fmla="*/ 13 w 27"/>
                  <a:gd name="T15" fmla="*/ 35 h 58"/>
                  <a:gd name="T16" fmla="*/ 8 w 27"/>
                  <a:gd name="T17" fmla="*/ 30 h 58"/>
                  <a:gd name="T18" fmla="*/ 0 w 27"/>
                  <a:gd name="T19" fmla="*/ 15 h 58"/>
                  <a:gd name="T20" fmla="*/ 0 w 27"/>
                  <a:gd name="T21" fmla="*/ 13 h 58"/>
                  <a:gd name="T22" fmla="*/ 13 w 27"/>
                  <a:gd name="T23" fmla="*/ 0 h 58"/>
                  <a:gd name="T24" fmla="*/ 26 w 27"/>
                  <a:gd name="T25" fmla="*/ 13 h 58"/>
                  <a:gd name="T26" fmla="*/ 26 w 27"/>
                  <a:gd name="T27" fmla="*/ 18 h 58"/>
                  <a:gd name="T28" fmla="*/ 18 w 27"/>
                  <a:gd name="T29" fmla="*/ 18 h 58"/>
                  <a:gd name="T30" fmla="*/ 18 w 27"/>
                  <a:gd name="T31" fmla="*/ 13 h 58"/>
                  <a:gd name="T32" fmla="*/ 13 w 27"/>
                  <a:gd name="T33" fmla="*/ 8 h 58"/>
                  <a:gd name="T34" fmla="*/ 9 w 27"/>
                  <a:gd name="T35" fmla="*/ 13 h 58"/>
                  <a:gd name="T36" fmla="*/ 9 w 27"/>
                  <a:gd name="T37" fmla="*/ 14 h 58"/>
                  <a:gd name="T38" fmla="*/ 13 w 27"/>
                  <a:gd name="T39" fmla="*/ 22 h 58"/>
                  <a:gd name="T40" fmla="*/ 19 w 27"/>
                  <a:gd name="T41" fmla="*/ 27 h 58"/>
                  <a:gd name="T42" fmla="*/ 27 w 27"/>
                  <a:gd name="T43" fmla="*/ 42 h 58"/>
                  <a:gd name="T44" fmla="*/ 27 w 27"/>
                  <a:gd name="T45" fmla="*/ 45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8"/>
                      <a:pt x="0" y="38"/>
                      <a:pt x="0" y="38"/>
                    </a:cubicBezTo>
                    <a:cubicBezTo>
                      <a:pt x="9" y="38"/>
                      <a:pt x="9" y="38"/>
                      <a:pt x="9" y="38"/>
                    </a:cubicBezTo>
                    <a:cubicBezTo>
                      <a:pt x="9" y="45"/>
                      <a:pt x="9" y="45"/>
                      <a:pt x="9" y="45"/>
                    </a:cubicBezTo>
                    <a:cubicBezTo>
                      <a:pt x="9" y="48"/>
                      <a:pt x="10" y="50"/>
                      <a:pt x="13" y="50"/>
                    </a:cubicBezTo>
                    <a:cubicBezTo>
                      <a:pt x="16" y="50"/>
                      <a:pt x="17" y="48"/>
                      <a:pt x="17" y="45"/>
                    </a:cubicBezTo>
                    <a:cubicBezTo>
                      <a:pt x="17" y="43"/>
                      <a:pt x="17" y="43"/>
                      <a:pt x="17" y="43"/>
                    </a:cubicBezTo>
                    <a:cubicBezTo>
                      <a:pt x="17" y="40"/>
                      <a:pt x="16" y="38"/>
                      <a:pt x="13" y="35"/>
                    </a:cubicBezTo>
                    <a:cubicBezTo>
                      <a:pt x="8" y="30"/>
                      <a:pt x="8" y="30"/>
                      <a:pt x="8" y="30"/>
                    </a:cubicBezTo>
                    <a:cubicBezTo>
                      <a:pt x="2" y="24"/>
                      <a:pt x="0" y="21"/>
                      <a:pt x="0" y="15"/>
                    </a:cubicBezTo>
                    <a:cubicBezTo>
                      <a:pt x="0" y="13"/>
                      <a:pt x="0" y="13"/>
                      <a:pt x="0" y="13"/>
                    </a:cubicBezTo>
                    <a:cubicBezTo>
                      <a:pt x="0" y="6"/>
                      <a:pt x="4" y="0"/>
                      <a:pt x="13" y="0"/>
                    </a:cubicBezTo>
                    <a:cubicBezTo>
                      <a:pt x="23" y="0"/>
                      <a:pt x="26" y="5"/>
                      <a:pt x="26" y="13"/>
                    </a:cubicBezTo>
                    <a:cubicBezTo>
                      <a:pt x="26" y="18"/>
                      <a:pt x="26" y="18"/>
                      <a:pt x="26" y="18"/>
                    </a:cubicBezTo>
                    <a:cubicBezTo>
                      <a:pt x="18" y="18"/>
                      <a:pt x="18" y="18"/>
                      <a:pt x="18" y="18"/>
                    </a:cubicBezTo>
                    <a:cubicBezTo>
                      <a:pt x="18" y="13"/>
                      <a:pt x="18" y="13"/>
                      <a:pt x="18" y="13"/>
                    </a:cubicBezTo>
                    <a:cubicBezTo>
                      <a:pt x="18" y="10"/>
                      <a:pt x="16" y="8"/>
                      <a:pt x="13" y="8"/>
                    </a:cubicBezTo>
                    <a:cubicBezTo>
                      <a:pt x="11" y="8"/>
                      <a:pt x="9" y="10"/>
                      <a:pt x="9" y="13"/>
                    </a:cubicBezTo>
                    <a:cubicBezTo>
                      <a:pt x="9" y="14"/>
                      <a:pt x="9" y="14"/>
                      <a:pt x="9" y="14"/>
                    </a:cubicBezTo>
                    <a:cubicBezTo>
                      <a:pt x="9" y="17"/>
                      <a:pt x="10" y="19"/>
                      <a:pt x="13" y="22"/>
                    </a:cubicBezTo>
                    <a:cubicBezTo>
                      <a:pt x="19" y="27"/>
                      <a:pt x="19" y="27"/>
                      <a:pt x="19" y="27"/>
                    </a:cubicBezTo>
                    <a:cubicBezTo>
                      <a:pt x="24" y="33"/>
                      <a:pt x="27" y="36"/>
                      <a:pt x="27" y="42"/>
                    </a:cubicBezTo>
                    <a:cubicBezTo>
                      <a:pt x="27" y="45"/>
                      <a:pt x="27" y="45"/>
                      <a:pt x="27" y="45"/>
                    </a:cubicBezTo>
                    <a:cubicBezTo>
                      <a:pt x="27" y="52"/>
                      <a:pt x="23" y="58"/>
                      <a:pt x="13" y="58"/>
                    </a:cubicBezTo>
                    <a:cubicBezTo>
                      <a:pt x="4" y="58"/>
                      <a:pt x="0" y="53"/>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5" name="Freeform 1039"/>
              <p:cNvSpPr>
                <a:spLocks/>
              </p:cNvSpPr>
              <p:nvPr/>
            </p:nvSpPr>
            <p:spPr bwMode="auto">
              <a:xfrm>
                <a:off x="2742" y="1972"/>
                <a:ext cx="19" cy="37"/>
              </a:xfrm>
              <a:custGeom>
                <a:avLst/>
                <a:gdLst>
                  <a:gd name="T0" fmla="*/ 12 w 19"/>
                  <a:gd name="T1" fmla="*/ 21 h 37"/>
                  <a:gd name="T2" fmla="*/ 6 w 19"/>
                  <a:gd name="T3" fmla="*/ 21 h 37"/>
                  <a:gd name="T4" fmla="*/ 6 w 19"/>
                  <a:gd name="T5" fmla="*/ 37 h 37"/>
                  <a:gd name="T6" fmla="*/ 0 w 19"/>
                  <a:gd name="T7" fmla="*/ 37 h 37"/>
                  <a:gd name="T8" fmla="*/ 0 w 19"/>
                  <a:gd name="T9" fmla="*/ 0 h 37"/>
                  <a:gd name="T10" fmla="*/ 6 w 19"/>
                  <a:gd name="T11" fmla="*/ 0 h 37"/>
                  <a:gd name="T12" fmla="*/ 6 w 19"/>
                  <a:gd name="T13" fmla="*/ 16 h 37"/>
                  <a:gd name="T14" fmla="*/ 12 w 19"/>
                  <a:gd name="T15" fmla="*/ 16 h 37"/>
                  <a:gd name="T16" fmla="*/ 12 w 19"/>
                  <a:gd name="T17" fmla="*/ 0 h 37"/>
                  <a:gd name="T18" fmla="*/ 19 w 19"/>
                  <a:gd name="T19" fmla="*/ 0 h 37"/>
                  <a:gd name="T20" fmla="*/ 19 w 19"/>
                  <a:gd name="T21" fmla="*/ 37 h 37"/>
                  <a:gd name="T22" fmla="*/ 12 w 19"/>
                  <a:gd name="T23" fmla="*/ 37 h 37"/>
                  <a:gd name="T24" fmla="*/ 12 w 19"/>
                  <a:gd name="T25"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2" y="21"/>
                    </a:moveTo>
                    <a:lnTo>
                      <a:pt x="6" y="21"/>
                    </a:lnTo>
                    <a:lnTo>
                      <a:pt x="6" y="37"/>
                    </a:lnTo>
                    <a:lnTo>
                      <a:pt x="0" y="37"/>
                    </a:lnTo>
                    <a:lnTo>
                      <a:pt x="0" y="0"/>
                    </a:lnTo>
                    <a:lnTo>
                      <a:pt x="6" y="0"/>
                    </a:lnTo>
                    <a:lnTo>
                      <a:pt x="6" y="16"/>
                    </a:lnTo>
                    <a:lnTo>
                      <a:pt x="12" y="16"/>
                    </a:lnTo>
                    <a:lnTo>
                      <a:pt x="12" y="0"/>
                    </a:lnTo>
                    <a:lnTo>
                      <a:pt x="19" y="0"/>
                    </a:lnTo>
                    <a:lnTo>
                      <a:pt x="19" y="37"/>
                    </a:lnTo>
                    <a:lnTo>
                      <a:pt x="12" y="37"/>
                    </a:lnTo>
                    <a:lnTo>
                      <a:pt x="1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6" name="Rectangle 1040"/>
              <p:cNvSpPr>
                <a:spLocks noChangeArrowheads="1"/>
              </p:cNvSpPr>
              <p:nvPr/>
            </p:nvSpPr>
            <p:spPr bwMode="auto">
              <a:xfrm>
                <a:off x="2764" y="1972"/>
                <a:ext cx="7"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7" name="Freeform 1041"/>
              <p:cNvSpPr>
                <a:spLocks noEditPoints="1"/>
              </p:cNvSpPr>
              <p:nvPr/>
            </p:nvSpPr>
            <p:spPr bwMode="auto">
              <a:xfrm>
                <a:off x="2774" y="1972"/>
                <a:ext cx="19" cy="37"/>
              </a:xfrm>
              <a:custGeom>
                <a:avLst/>
                <a:gdLst>
                  <a:gd name="T0" fmla="*/ 0 w 27"/>
                  <a:gd name="T1" fmla="*/ 0 h 56"/>
                  <a:gd name="T2" fmla="*/ 14 w 27"/>
                  <a:gd name="T3" fmla="*/ 0 h 56"/>
                  <a:gd name="T4" fmla="*/ 27 w 27"/>
                  <a:gd name="T5" fmla="*/ 13 h 56"/>
                  <a:gd name="T6" fmla="*/ 27 w 27"/>
                  <a:gd name="T7" fmla="*/ 25 h 56"/>
                  <a:gd name="T8" fmla="*/ 14 w 27"/>
                  <a:gd name="T9" fmla="*/ 37 h 56"/>
                  <a:gd name="T10" fmla="*/ 10 w 27"/>
                  <a:gd name="T11" fmla="*/ 37 h 56"/>
                  <a:gd name="T12" fmla="*/ 10 w 27"/>
                  <a:gd name="T13" fmla="*/ 56 h 56"/>
                  <a:gd name="T14" fmla="*/ 0 w 27"/>
                  <a:gd name="T15" fmla="*/ 56 h 56"/>
                  <a:gd name="T16" fmla="*/ 0 w 27"/>
                  <a:gd name="T17" fmla="*/ 0 h 56"/>
                  <a:gd name="T18" fmla="*/ 10 w 27"/>
                  <a:gd name="T19" fmla="*/ 8 h 56"/>
                  <a:gd name="T20" fmla="*/ 10 w 27"/>
                  <a:gd name="T21" fmla="*/ 30 h 56"/>
                  <a:gd name="T22" fmla="*/ 13 w 27"/>
                  <a:gd name="T23" fmla="*/ 30 h 56"/>
                  <a:gd name="T24" fmla="*/ 18 w 27"/>
                  <a:gd name="T25" fmla="*/ 25 h 56"/>
                  <a:gd name="T26" fmla="*/ 18 w 27"/>
                  <a:gd name="T27" fmla="*/ 12 h 56"/>
                  <a:gd name="T28" fmla="*/ 13 w 27"/>
                  <a:gd name="T29" fmla="*/ 8 h 56"/>
                  <a:gd name="T30" fmla="*/ 10 w 27"/>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6">
                    <a:moveTo>
                      <a:pt x="0" y="0"/>
                    </a:moveTo>
                    <a:cubicBezTo>
                      <a:pt x="14" y="0"/>
                      <a:pt x="14" y="0"/>
                      <a:pt x="14" y="0"/>
                    </a:cubicBezTo>
                    <a:cubicBezTo>
                      <a:pt x="24" y="0"/>
                      <a:pt x="27" y="5"/>
                      <a:pt x="27" y="13"/>
                    </a:cubicBezTo>
                    <a:cubicBezTo>
                      <a:pt x="27" y="25"/>
                      <a:pt x="27" y="25"/>
                      <a:pt x="27" y="25"/>
                    </a:cubicBezTo>
                    <a:cubicBezTo>
                      <a:pt x="27" y="32"/>
                      <a:pt x="24" y="37"/>
                      <a:pt x="14" y="37"/>
                    </a:cubicBezTo>
                    <a:cubicBezTo>
                      <a:pt x="10" y="37"/>
                      <a:pt x="10" y="37"/>
                      <a:pt x="10" y="37"/>
                    </a:cubicBezTo>
                    <a:cubicBezTo>
                      <a:pt x="10" y="56"/>
                      <a:pt x="10" y="56"/>
                      <a:pt x="10" y="56"/>
                    </a:cubicBezTo>
                    <a:cubicBezTo>
                      <a:pt x="0" y="56"/>
                      <a:pt x="0" y="56"/>
                      <a:pt x="0" y="56"/>
                    </a:cubicBezTo>
                    <a:lnTo>
                      <a:pt x="0" y="0"/>
                    </a:lnTo>
                    <a:close/>
                    <a:moveTo>
                      <a:pt x="10" y="8"/>
                    </a:moveTo>
                    <a:cubicBezTo>
                      <a:pt x="10" y="30"/>
                      <a:pt x="10" y="30"/>
                      <a:pt x="10" y="30"/>
                    </a:cubicBezTo>
                    <a:cubicBezTo>
                      <a:pt x="13" y="30"/>
                      <a:pt x="13" y="30"/>
                      <a:pt x="13" y="30"/>
                    </a:cubicBezTo>
                    <a:cubicBezTo>
                      <a:pt x="16" y="30"/>
                      <a:pt x="18" y="28"/>
                      <a:pt x="18" y="25"/>
                    </a:cubicBezTo>
                    <a:cubicBezTo>
                      <a:pt x="18" y="12"/>
                      <a:pt x="18" y="12"/>
                      <a:pt x="18" y="12"/>
                    </a:cubicBezTo>
                    <a:cubicBezTo>
                      <a:pt x="18"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8" name="Freeform 1042"/>
              <p:cNvSpPr>
                <a:spLocks/>
              </p:cNvSpPr>
              <p:nvPr/>
            </p:nvSpPr>
            <p:spPr bwMode="auto">
              <a:xfrm>
                <a:off x="2795" y="1971"/>
                <a:ext cx="19" cy="39"/>
              </a:xfrm>
              <a:custGeom>
                <a:avLst/>
                <a:gdLst>
                  <a:gd name="T0" fmla="*/ 0 w 28"/>
                  <a:gd name="T1" fmla="*/ 45 h 58"/>
                  <a:gd name="T2" fmla="*/ 0 w 28"/>
                  <a:gd name="T3" fmla="*/ 38 h 58"/>
                  <a:gd name="T4" fmla="*/ 9 w 28"/>
                  <a:gd name="T5" fmla="*/ 38 h 58"/>
                  <a:gd name="T6" fmla="*/ 9 w 28"/>
                  <a:gd name="T7" fmla="*/ 45 h 58"/>
                  <a:gd name="T8" fmla="*/ 14 w 28"/>
                  <a:gd name="T9" fmla="*/ 50 h 58"/>
                  <a:gd name="T10" fmla="*/ 18 w 28"/>
                  <a:gd name="T11" fmla="*/ 45 h 58"/>
                  <a:gd name="T12" fmla="*/ 18 w 28"/>
                  <a:gd name="T13" fmla="*/ 43 h 58"/>
                  <a:gd name="T14" fmla="*/ 14 w 28"/>
                  <a:gd name="T15" fmla="*/ 35 h 58"/>
                  <a:gd name="T16" fmla="*/ 8 w 28"/>
                  <a:gd name="T17" fmla="*/ 30 h 58"/>
                  <a:gd name="T18" fmla="*/ 1 w 28"/>
                  <a:gd name="T19" fmla="*/ 15 h 58"/>
                  <a:gd name="T20" fmla="*/ 1 w 28"/>
                  <a:gd name="T21" fmla="*/ 13 h 58"/>
                  <a:gd name="T22" fmla="*/ 14 w 28"/>
                  <a:gd name="T23" fmla="*/ 0 h 58"/>
                  <a:gd name="T24" fmla="*/ 27 w 28"/>
                  <a:gd name="T25" fmla="*/ 13 h 58"/>
                  <a:gd name="T26" fmla="*/ 27 w 28"/>
                  <a:gd name="T27" fmla="*/ 18 h 58"/>
                  <a:gd name="T28" fmla="*/ 18 w 28"/>
                  <a:gd name="T29" fmla="*/ 18 h 58"/>
                  <a:gd name="T30" fmla="*/ 18 w 28"/>
                  <a:gd name="T31" fmla="*/ 13 h 58"/>
                  <a:gd name="T32" fmla="*/ 14 w 28"/>
                  <a:gd name="T33" fmla="*/ 8 h 58"/>
                  <a:gd name="T34" fmla="*/ 9 w 28"/>
                  <a:gd name="T35" fmla="*/ 13 h 58"/>
                  <a:gd name="T36" fmla="*/ 9 w 28"/>
                  <a:gd name="T37" fmla="*/ 14 h 58"/>
                  <a:gd name="T38" fmla="*/ 14 w 28"/>
                  <a:gd name="T39" fmla="*/ 22 h 58"/>
                  <a:gd name="T40" fmla="*/ 20 w 28"/>
                  <a:gd name="T41" fmla="*/ 27 h 58"/>
                  <a:gd name="T42" fmla="*/ 28 w 28"/>
                  <a:gd name="T43" fmla="*/ 42 h 58"/>
                  <a:gd name="T44" fmla="*/ 28 w 28"/>
                  <a:gd name="T45" fmla="*/ 45 h 58"/>
                  <a:gd name="T46" fmla="*/ 14 w 28"/>
                  <a:gd name="T47" fmla="*/ 58 h 58"/>
                  <a:gd name="T48" fmla="*/ 0 w 28"/>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8">
                    <a:moveTo>
                      <a:pt x="0" y="45"/>
                    </a:moveTo>
                    <a:cubicBezTo>
                      <a:pt x="0" y="38"/>
                      <a:pt x="0" y="38"/>
                      <a:pt x="0" y="38"/>
                    </a:cubicBezTo>
                    <a:cubicBezTo>
                      <a:pt x="9" y="38"/>
                      <a:pt x="9" y="38"/>
                      <a:pt x="9" y="38"/>
                    </a:cubicBezTo>
                    <a:cubicBezTo>
                      <a:pt x="9" y="45"/>
                      <a:pt x="9" y="45"/>
                      <a:pt x="9" y="45"/>
                    </a:cubicBezTo>
                    <a:cubicBezTo>
                      <a:pt x="9" y="48"/>
                      <a:pt x="11" y="50"/>
                      <a:pt x="14" y="50"/>
                    </a:cubicBezTo>
                    <a:cubicBezTo>
                      <a:pt x="17" y="50"/>
                      <a:pt x="18" y="48"/>
                      <a:pt x="18" y="45"/>
                    </a:cubicBezTo>
                    <a:cubicBezTo>
                      <a:pt x="18" y="43"/>
                      <a:pt x="18" y="43"/>
                      <a:pt x="18" y="43"/>
                    </a:cubicBezTo>
                    <a:cubicBezTo>
                      <a:pt x="18" y="40"/>
                      <a:pt x="17" y="38"/>
                      <a:pt x="14" y="35"/>
                    </a:cubicBezTo>
                    <a:cubicBezTo>
                      <a:pt x="8" y="30"/>
                      <a:pt x="8" y="30"/>
                      <a:pt x="8" y="30"/>
                    </a:cubicBezTo>
                    <a:cubicBezTo>
                      <a:pt x="3" y="24"/>
                      <a:pt x="1" y="21"/>
                      <a:pt x="1" y="15"/>
                    </a:cubicBezTo>
                    <a:cubicBezTo>
                      <a:pt x="1" y="13"/>
                      <a:pt x="1" y="13"/>
                      <a:pt x="1" y="13"/>
                    </a:cubicBezTo>
                    <a:cubicBezTo>
                      <a:pt x="1" y="6"/>
                      <a:pt x="5" y="0"/>
                      <a:pt x="14" y="0"/>
                    </a:cubicBezTo>
                    <a:cubicBezTo>
                      <a:pt x="23" y="0"/>
                      <a:pt x="27" y="5"/>
                      <a:pt x="27" y="13"/>
                    </a:cubicBezTo>
                    <a:cubicBezTo>
                      <a:pt x="27" y="18"/>
                      <a:pt x="27" y="18"/>
                      <a:pt x="27" y="18"/>
                    </a:cubicBezTo>
                    <a:cubicBezTo>
                      <a:pt x="18" y="18"/>
                      <a:pt x="18" y="18"/>
                      <a:pt x="18" y="18"/>
                    </a:cubicBezTo>
                    <a:cubicBezTo>
                      <a:pt x="18" y="13"/>
                      <a:pt x="18" y="13"/>
                      <a:pt x="18" y="13"/>
                    </a:cubicBezTo>
                    <a:cubicBezTo>
                      <a:pt x="18" y="10"/>
                      <a:pt x="17" y="8"/>
                      <a:pt x="14" y="8"/>
                    </a:cubicBezTo>
                    <a:cubicBezTo>
                      <a:pt x="11" y="8"/>
                      <a:pt x="9" y="10"/>
                      <a:pt x="9" y="13"/>
                    </a:cubicBezTo>
                    <a:cubicBezTo>
                      <a:pt x="9" y="14"/>
                      <a:pt x="9" y="14"/>
                      <a:pt x="9" y="14"/>
                    </a:cubicBezTo>
                    <a:cubicBezTo>
                      <a:pt x="9" y="17"/>
                      <a:pt x="11" y="19"/>
                      <a:pt x="14" y="22"/>
                    </a:cubicBezTo>
                    <a:cubicBezTo>
                      <a:pt x="20" y="27"/>
                      <a:pt x="20" y="27"/>
                      <a:pt x="20" y="27"/>
                    </a:cubicBezTo>
                    <a:cubicBezTo>
                      <a:pt x="25" y="33"/>
                      <a:pt x="28" y="36"/>
                      <a:pt x="28" y="42"/>
                    </a:cubicBezTo>
                    <a:cubicBezTo>
                      <a:pt x="28" y="45"/>
                      <a:pt x="28" y="45"/>
                      <a:pt x="28" y="45"/>
                    </a:cubicBezTo>
                    <a:cubicBezTo>
                      <a:pt x="28" y="52"/>
                      <a:pt x="23" y="58"/>
                      <a:pt x="14" y="58"/>
                    </a:cubicBezTo>
                    <a:cubicBezTo>
                      <a:pt x="4" y="58"/>
                      <a:pt x="0" y="53"/>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9" name="Freeform 1043"/>
              <p:cNvSpPr>
                <a:spLocks/>
              </p:cNvSpPr>
              <p:nvPr/>
            </p:nvSpPr>
            <p:spPr bwMode="auto">
              <a:xfrm>
                <a:off x="2576" y="2025"/>
                <a:ext cx="15" cy="38"/>
              </a:xfrm>
              <a:custGeom>
                <a:avLst/>
                <a:gdLst>
                  <a:gd name="T0" fmla="*/ 0 w 15"/>
                  <a:gd name="T1" fmla="*/ 0 h 38"/>
                  <a:gd name="T2" fmla="*/ 15 w 15"/>
                  <a:gd name="T3" fmla="*/ 0 h 38"/>
                  <a:gd name="T4" fmla="*/ 15 w 15"/>
                  <a:gd name="T5" fmla="*/ 5 h 38"/>
                  <a:gd name="T6" fmla="*/ 7 w 15"/>
                  <a:gd name="T7" fmla="*/ 5 h 38"/>
                  <a:gd name="T8" fmla="*/ 7 w 15"/>
                  <a:gd name="T9" fmla="*/ 16 h 38"/>
                  <a:gd name="T10" fmla="*/ 13 w 15"/>
                  <a:gd name="T11" fmla="*/ 16 h 38"/>
                  <a:gd name="T12" fmla="*/ 13 w 15"/>
                  <a:gd name="T13" fmla="*/ 21 h 38"/>
                  <a:gd name="T14" fmla="*/ 7 w 15"/>
                  <a:gd name="T15" fmla="*/ 21 h 38"/>
                  <a:gd name="T16" fmla="*/ 7 w 15"/>
                  <a:gd name="T17" fmla="*/ 38 h 38"/>
                  <a:gd name="T18" fmla="*/ 0 w 15"/>
                  <a:gd name="T19" fmla="*/ 38 h 38"/>
                  <a:gd name="T20" fmla="*/ 0 w 1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8">
                    <a:moveTo>
                      <a:pt x="0" y="0"/>
                    </a:moveTo>
                    <a:lnTo>
                      <a:pt x="15" y="0"/>
                    </a:lnTo>
                    <a:lnTo>
                      <a:pt x="15" y="5"/>
                    </a:lnTo>
                    <a:lnTo>
                      <a:pt x="7" y="5"/>
                    </a:lnTo>
                    <a:lnTo>
                      <a:pt x="7" y="16"/>
                    </a:lnTo>
                    <a:lnTo>
                      <a:pt x="13" y="16"/>
                    </a:lnTo>
                    <a:lnTo>
                      <a:pt x="13" y="21"/>
                    </a:lnTo>
                    <a:lnTo>
                      <a:pt x="7" y="21"/>
                    </a:lnTo>
                    <a:lnTo>
                      <a:pt x="7"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10" name="Freeform 1044"/>
              <p:cNvSpPr>
                <a:spLocks noEditPoints="1"/>
              </p:cNvSpPr>
              <p:nvPr/>
            </p:nvSpPr>
            <p:spPr bwMode="auto">
              <a:xfrm>
                <a:off x="2593" y="2024"/>
                <a:ext cx="19" cy="40"/>
              </a:xfrm>
              <a:custGeom>
                <a:avLst/>
                <a:gdLst>
                  <a:gd name="T0" fmla="*/ 0 w 28"/>
                  <a:gd name="T1" fmla="*/ 42 h 58"/>
                  <a:gd name="T2" fmla="*/ 0 w 28"/>
                  <a:gd name="T3" fmla="*/ 15 h 58"/>
                  <a:gd name="T4" fmla="*/ 14 w 28"/>
                  <a:gd name="T5" fmla="*/ 0 h 58"/>
                  <a:gd name="T6" fmla="*/ 28 w 28"/>
                  <a:gd name="T7" fmla="*/ 15 h 58"/>
                  <a:gd name="T8" fmla="*/ 28 w 28"/>
                  <a:gd name="T9" fmla="*/ 42 h 58"/>
                  <a:gd name="T10" fmla="*/ 14 w 28"/>
                  <a:gd name="T11" fmla="*/ 58 h 58"/>
                  <a:gd name="T12" fmla="*/ 0 w 28"/>
                  <a:gd name="T13" fmla="*/ 42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2"/>
                    </a:moveTo>
                    <a:cubicBezTo>
                      <a:pt x="0" y="15"/>
                      <a:pt x="0" y="15"/>
                      <a:pt x="0" y="15"/>
                    </a:cubicBezTo>
                    <a:cubicBezTo>
                      <a:pt x="0" y="6"/>
                      <a:pt x="4" y="0"/>
                      <a:pt x="14" y="0"/>
                    </a:cubicBezTo>
                    <a:cubicBezTo>
                      <a:pt x="24" y="0"/>
                      <a:pt x="28" y="6"/>
                      <a:pt x="28" y="15"/>
                    </a:cubicBezTo>
                    <a:cubicBezTo>
                      <a:pt x="28" y="42"/>
                      <a:pt x="28" y="42"/>
                      <a:pt x="28" y="42"/>
                    </a:cubicBezTo>
                    <a:cubicBezTo>
                      <a:pt x="28" y="51"/>
                      <a:pt x="24" y="58"/>
                      <a:pt x="14" y="58"/>
                    </a:cubicBezTo>
                    <a:cubicBezTo>
                      <a:pt x="4" y="58"/>
                      <a:pt x="0" y="51"/>
                      <a:pt x="0" y="42"/>
                    </a:cubicBezTo>
                    <a:moveTo>
                      <a:pt x="19" y="44"/>
                    </a:moveTo>
                    <a:cubicBezTo>
                      <a:pt x="19" y="14"/>
                      <a:pt x="19" y="14"/>
                      <a:pt x="19" y="14"/>
                    </a:cubicBezTo>
                    <a:cubicBezTo>
                      <a:pt x="19" y="10"/>
                      <a:pt x="17" y="8"/>
                      <a:pt x="14" y="8"/>
                    </a:cubicBezTo>
                    <a:cubicBezTo>
                      <a:pt x="11" y="8"/>
                      <a:pt x="9" y="10"/>
                      <a:pt x="9" y="14"/>
                    </a:cubicBezTo>
                    <a:cubicBezTo>
                      <a:pt x="9" y="44"/>
                      <a:pt x="9" y="44"/>
                      <a:pt x="9" y="44"/>
                    </a:cubicBezTo>
                    <a:cubicBezTo>
                      <a:pt x="9" y="47"/>
                      <a:pt x="11" y="50"/>
                      <a:pt x="14" y="50"/>
                    </a:cubicBezTo>
                    <a:cubicBezTo>
                      <a:pt x="17"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sp>
          <p:nvSpPr>
            <p:cNvPr id="302" name="Freeform 1046"/>
            <p:cNvSpPr>
              <a:spLocks noEditPoints="1"/>
            </p:cNvSpPr>
            <p:nvPr/>
          </p:nvSpPr>
          <p:spPr bwMode="auto">
            <a:xfrm>
              <a:off x="4152900" y="3214688"/>
              <a:ext cx="30162" cy="60325"/>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20 h 56"/>
                <a:gd name="T14" fmla="*/ 19 w 28"/>
                <a:gd name="T15" fmla="*/ 30 h 56"/>
                <a:gd name="T16" fmla="*/ 28 w 28"/>
                <a:gd name="T17" fmla="*/ 56 h 56"/>
                <a:gd name="T18" fmla="*/ 18 w 28"/>
                <a:gd name="T19" fmla="*/ 56 h 56"/>
                <a:gd name="T20" fmla="*/ 9 w 28"/>
                <a:gd name="T21" fmla="*/ 30 h 56"/>
                <a:gd name="T22" fmla="*/ 9 w 28"/>
                <a:gd name="T23" fmla="*/ 7 h 56"/>
                <a:gd name="T24" fmla="*/ 9 w 28"/>
                <a:gd name="T25" fmla="*/ 25 h 56"/>
                <a:gd name="T26" fmla="*/ 12 w 28"/>
                <a:gd name="T27" fmla="*/ 25 h 56"/>
                <a:gd name="T28" fmla="*/ 17 w 28"/>
                <a:gd name="T29" fmla="*/ 20 h 56"/>
                <a:gd name="T30" fmla="*/ 17 w 28"/>
                <a:gd name="T31" fmla="*/ 12 h 56"/>
                <a:gd name="T32" fmla="*/ 12 w 28"/>
                <a:gd name="T33" fmla="*/ 7 h 56"/>
                <a:gd name="T34" fmla="*/ 9 w 28"/>
                <a:gd name="T3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4"/>
                    <a:pt x="26" y="12"/>
                  </a:cubicBezTo>
                  <a:cubicBezTo>
                    <a:pt x="26" y="20"/>
                    <a:pt x="26" y="20"/>
                    <a:pt x="26" y="20"/>
                  </a:cubicBezTo>
                  <a:cubicBezTo>
                    <a:pt x="26" y="26"/>
                    <a:pt x="24" y="29"/>
                    <a:pt x="19" y="30"/>
                  </a:cubicBezTo>
                  <a:cubicBezTo>
                    <a:pt x="28" y="56"/>
                    <a:pt x="28" y="56"/>
                    <a:pt x="28" y="56"/>
                  </a:cubicBezTo>
                  <a:cubicBezTo>
                    <a:pt x="18" y="56"/>
                    <a:pt x="18" y="56"/>
                    <a:pt x="18" y="56"/>
                  </a:cubicBezTo>
                  <a:lnTo>
                    <a:pt x="9" y="30"/>
                  </a:lnTo>
                  <a:close/>
                  <a:moveTo>
                    <a:pt x="9" y="7"/>
                  </a:moveTo>
                  <a:cubicBezTo>
                    <a:pt x="9" y="25"/>
                    <a:pt x="9" y="25"/>
                    <a:pt x="9" y="25"/>
                  </a:cubicBezTo>
                  <a:cubicBezTo>
                    <a:pt x="12" y="25"/>
                    <a:pt x="12" y="25"/>
                    <a:pt x="12" y="25"/>
                  </a:cubicBezTo>
                  <a:cubicBezTo>
                    <a:pt x="15" y="25"/>
                    <a:pt x="17" y="23"/>
                    <a:pt x="17" y="20"/>
                  </a:cubicBezTo>
                  <a:cubicBezTo>
                    <a:pt x="17" y="12"/>
                    <a:pt x="17" y="12"/>
                    <a:pt x="17" y="12"/>
                  </a:cubicBezTo>
                  <a:cubicBezTo>
                    <a:pt x="17" y="9"/>
                    <a:pt x="15" y="7"/>
                    <a:pt x="12" y="7"/>
                  </a:cubicBez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3" name="Freeform 1047"/>
            <p:cNvSpPr>
              <a:spLocks/>
            </p:cNvSpPr>
            <p:nvPr/>
          </p:nvSpPr>
          <p:spPr bwMode="auto">
            <a:xfrm>
              <a:off x="4195763" y="3214688"/>
              <a:ext cx="26987" cy="60325"/>
            </a:xfrm>
            <a:custGeom>
              <a:avLst/>
              <a:gdLst>
                <a:gd name="T0" fmla="*/ 0 w 17"/>
                <a:gd name="T1" fmla="*/ 0 h 38"/>
                <a:gd name="T2" fmla="*/ 17 w 17"/>
                <a:gd name="T3" fmla="*/ 0 h 38"/>
                <a:gd name="T4" fmla="*/ 17 w 17"/>
                <a:gd name="T5" fmla="*/ 5 h 38"/>
                <a:gd name="T6" fmla="*/ 11 w 17"/>
                <a:gd name="T7" fmla="*/ 5 h 38"/>
                <a:gd name="T8" fmla="*/ 11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1" y="5"/>
                  </a:lnTo>
                  <a:lnTo>
                    <a:pt x="11"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4" name="Freeform 1048"/>
            <p:cNvSpPr>
              <a:spLocks/>
            </p:cNvSpPr>
            <p:nvPr/>
          </p:nvSpPr>
          <p:spPr bwMode="auto">
            <a:xfrm>
              <a:off x="4225925" y="3214688"/>
              <a:ext cx="31750" cy="60325"/>
            </a:xfrm>
            <a:custGeom>
              <a:avLst/>
              <a:gdLst>
                <a:gd name="T0" fmla="*/ 13 w 20"/>
                <a:gd name="T1" fmla="*/ 21 h 38"/>
                <a:gd name="T2" fmla="*/ 7 w 20"/>
                <a:gd name="T3" fmla="*/ 21 h 38"/>
                <a:gd name="T4" fmla="*/ 7 w 20"/>
                <a:gd name="T5" fmla="*/ 38 h 38"/>
                <a:gd name="T6" fmla="*/ 0 w 20"/>
                <a:gd name="T7" fmla="*/ 38 h 38"/>
                <a:gd name="T8" fmla="*/ 0 w 20"/>
                <a:gd name="T9" fmla="*/ 0 h 38"/>
                <a:gd name="T10" fmla="*/ 7 w 20"/>
                <a:gd name="T11" fmla="*/ 0 h 38"/>
                <a:gd name="T12" fmla="*/ 7 w 20"/>
                <a:gd name="T13" fmla="*/ 16 h 38"/>
                <a:gd name="T14" fmla="*/ 13 w 20"/>
                <a:gd name="T15" fmla="*/ 16 h 38"/>
                <a:gd name="T16" fmla="*/ 13 w 20"/>
                <a:gd name="T17" fmla="*/ 0 h 38"/>
                <a:gd name="T18" fmla="*/ 20 w 20"/>
                <a:gd name="T19" fmla="*/ 0 h 38"/>
                <a:gd name="T20" fmla="*/ 20 w 20"/>
                <a:gd name="T21" fmla="*/ 38 h 38"/>
                <a:gd name="T22" fmla="*/ 13 w 20"/>
                <a:gd name="T23" fmla="*/ 38 h 38"/>
                <a:gd name="T24" fmla="*/ 13 w 20"/>
                <a:gd name="T25"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8">
                  <a:moveTo>
                    <a:pt x="13" y="21"/>
                  </a:moveTo>
                  <a:lnTo>
                    <a:pt x="7" y="21"/>
                  </a:lnTo>
                  <a:lnTo>
                    <a:pt x="7" y="38"/>
                  </a:lnTo>
                  <a:lnTo>
                    <a:pt x="0" y="38"/>
                  </a:lnTo>
                  <a:lnTo>
                    <a:pt x="0" y="0"/>
                  </a:lnTo>
                  <a:lnTo>
                    <a:pt x="7" y="0"/>
                  </a:lnTo>
                  <a:lnTo>
                    <a:pt x="7" y="16"/>
                  </a:lnTo>
                  <a:lnTo>
                    <a:pt x="13" y="16"/>
                  </a:lnTo>
                  <a:lnTo>
                    <a:pt x="13" y="0"/>
                  </a:lnTo>
                  <a:lnTo>
                    <a:pt x="20" y="0"/>
                  </a:lnTo>
                  <a:lnTo>
                    <a:pt x="20" y="38"/>
                  </a:lnTo>
                  <a:lnTo>
                    <a:pt x="13" y="38"/>
                  </a:lnTo>
                  <a:lnTo>
                    <a:pt x="13"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5" name="Freeform 1049"/>
            <p:cNvSpPr>
              <a:spLocks/>
            </p:cNvSpPr>
            <p:nvPr/>
          </p:nvSpPr>
          <p:spPr bwMode="auto">
            <a:xfrm>
              <a:off x="4262438" y="3214688"/>
              <a:ext cx="23812" cy="60325"/>
            </a:xfrm>
            <a:custGeom>
              <a:avLst/>
              <a:gdLst>
                <a:gd name="T0" fmla="*/ 0 w 15"/>
                <a:gd name="T1" fmla="*/ 0 h 38"/>
                <a:gd name="T2" fmla="*/ 15 w 15"/>
                <a:gd name="T3" fmla="*/ 0 h 38"/>
                <a:gd name="T4" fmla="*/ 15 w 15"/>
                <a:gd name="T5" fmla="*/ 5 h 38"/>
                <a:gd name="T6" fmla="*/ 6 w 15"/>
                <a:gd name="T7" fmla="*/ 5 h 38"/>
                <a:gd name="T8" fmla="*/ 6 w 15"/>
                <a:gd name="T9" fmla="*/ 16 h 38"/>
                <a:gd name="T10" fmla="*/ 13 w 15"/>
                <a:gd name="T11" fmla="*/ 16 h 38"/>
                <a:gd name="T12" fmla="*/ 13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5"/>
                  </a:lnTo>
                  <a:lnTo>
                    <a:pt x="6" y="5"/>
                  </a:lnTo>
                  <a:lnTo>
                    <a:pt x="6" y="16"/>
                  </a:lnTo>
                  <a:lnTo>
                    <a:pt x="13" y="16"/>
                  </a:lnTo>
                  <a:lnTo>
                    <a:pt x="13"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6" name="Freeform 1050"/>
            <p:cNvSpPr>
              <a:spLocks/>
            </p:cNvSpPr>
            <p:nvPr/>
          </p:nvSpPr>
          <p:spPr bwMode="auto">
            <a:xfrm>
              <a:off x="4302125" y="3213101"/>
              <a:ext cx="28575" cy="63500"/>
            </a:xfrm>
            <a:custGeom>
              <a:avLst/>
              <a:gdLst>
                <a:gd name="T0" fmla="*/ 14 w 28"/>
                <a:gd name="T1" fmla="*/ 27 h 58"/>
                <a:gd name="T2" fmla="*/ 28 w 28"/>
                <a:gd name="T3" fmla="*/ 27 h 58"/>
                <a:gd name="T4" fmla="*/ 28 w 28"/>
                <a:gd name="T5" fmla="*/ 57 h 58"/>
                <a:gd name="T6" fmla="*/ 21 w 28"/>
                <a:gd name="T7" fmla="*/ 57 h 58"/>
                <a:gd name="T8" fmla="*/ 21 w 28"/>
                <a:gd name="T9" fmla="*/ 51 h 58"/>
                <a:gd name="T10" fmla="*/ 12 w 28"/>
                <a:gd name="T11" fmla="*/ 58 h 58"/>
                <a:gd name="T12" fmla="*/ 0 w 28"/>
                <a:gd name="T13" fmla="*/ 42 h 58"/>
                <a:gd name="T14" fmla="*/ 0 w 28"/>
                <a:gd name="T15" fmla="*/ 15 h 58"/>
                <a:gd name="T16" fmla="*/ 14 w 28"/>
                <a:gd name="T17" fmla="*/ 0 h 58"/>
                <a:gd name="T18" fmla="*/ 28 w 28"/>
                <a:gd name="T19" fmla="*/ 14 h 58"/>
                <a:gd name="T20" fmla="*/ 28 w 28"/>
                <a:gd name="T21" fmla="*/ 19 h 58"/>
                <a:gd name="T22" fmla="*/ 19 w 28"/>
                <a:gd name="T23" fmla="*/ 19 h 58"/>
                <a:gd name="T24" fmla="*/ 19 w 28"/>
                <a:gd name="T25" fmla="*/ 13 h 58"/>
                <a:gd name="T26" fmla="*/ 14 w 28"/>
                <a:gd name="T27" fmla="*/ 8 h 58"/>
                <a:gd name="T28" fmla="*/ 10 w 28"/>
                <a:gd name="T29" fmla="*/ 14 h 58"/>
                <a:gd name="T30" fmla="*/ 10 w 28"/>
                <a:gd name="T31" fmla="*/ 44 h 58"/>
                <a:gd name="T32" fmla="*/ 14 w 28"/>
                <a:gd name="T33" fmla="*/ 50 h 58"/>
                <a:gd name="T34" fmla="*/ 19 w 28"/>
                <a:gd name="T35" fmla="*/ 44 h 58"/>
                <a:gd name="T36" fmla="*/ 19 w 28"/>
                <a:gd name="T37" fmla="*/ 34 h 58"/>
                <a:gd name="T38" fmla="*/ 14 w 28"/>
                <a:gd name="T39" fmla="*/ 34 h 58"/>
                <a:gd name="T40" fmla="*/ 14 w 28"/>
                <a:gd name="T41" fmla="*/ 2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8">
                  <a:moveTo>
                    <a:pt x="14" y="27"/>
                  </a:moveTo>
                  <a:cubicBezTo>
                    <a:pt x="28" y="27"/>
                    <a:pt x="28" y="27"/>
                    <a:pt x="28" y="27"/>
                  </a:cubicBezTo>
                  <a:cubicBezTo>
                    <a:pt x="28" y="57"/>
                    <a:pt x="28" y="57"/>
                    <a:pt x="28" y="57"/>
                  </a:cubicBezTo>
                  <a:cubicBezTo>
                    <a:pt x="21" y="57"/>
                    <a:pt x="21" y="57"/>
                    <a:pt x="21" y="57"/>
                  </a:cubicBezTo>
                  <a:cubicBezTo>
                    <a:pt x="21" y="51"/>
                    <a:pt x="21" y="51"/>
                    <a:pt x="21" y="51"/>
                  </a:cubicBezTo>
                  <a:cubicBezTo>
                    <a:pt x="20" y="55"/>
                    <a:pt x="17" y="58"/>
                    <a:pt x="12" y="58"/>
                  </a:cubicBezTo>
                  <a:cubicBezTo>
                    <a:pt x="4" y="58"/>
                    <a:pt x="0" y="51"/>
                    <a:pt x="0" y="42"/>
                  </a:cubicBezTo>
                  <a:cubicBezTo>
                    <a:pt x="0" y="15"/>
                    <a:pt x="0" y="15"/>
                    <a:pt x="0" y="15"/>
                  </a:cubicBezTo>
                  <a:cubicBezTo>
                    <a:pt x="0" y="6"/>
                    <a:pt x="4" y="0"/>
                    <a:pt x="14" y="0"/>
                  </a:cubicBezTo>
                  <a:cubicBezTo>
                    <a:pt x="25" y="0"/>
                    <a:pt x="28" y="6"/>
                    <a:pt x="28" y="14"/>
                  </a:cubicBezTo>
                  <a:cubicBezTo>
                    <a:pt x="28" y="19"/>
                    <a:pt x="28" y="19"/>
                    <a:pt x="28" y="19"/>
                  </a:cubicBezTo>
                  <a:cubicBezTo>
                    <a:pt x="19" y="19"/>
                    <a:pt x="19" y="19"/>
                    <a:pt x="19" y="19"/>
                  </a:cubicBezTo>
                  <a:cubicBezTo>
                    <a:pt x="19" y="13"/>
                    <a:pt x="19" y="13"/>
                    <a:pt x="19" y="13"/>
                  </a:cubicBezTo>
                  <a:cubicBezTo>
                    <a:pt x="19" y="10"/>
                    <a:pt x="18" y="8"/>
                    <a:pt x="14" y="8"/>
                  </a:cubicBezTo>
                  <a:cubicBezTo>
                    <a:pt x="11" y="8"/>
                    <a:pt x="10" y="10"/>
                    <a:pt x="10" y="14"/>
                  </a:cubicBezTo>
                  <a:cubicBezTo>
                    <a:pt x="10" y="44"/>
                    <a:pt x="10" y="44"/>
                    <a:pt x="10" y="44"/>
                  </a:cubicBezTo>
                  <a:cubicBezTo>
                    <a:pt x="10" y="47"/>
                    <a:pt x="11" y="50"/>
                    <a:pt x="14" y="50"/>
                  </a:cubicBezTo>
                  <a:cubicBezTo>
                    <a:pt x="17" y="50"/>
                    <a:pt x="19" y="48"/>
                    <a:pt x="19" y="44"/>
                  </a:cubicBezTo>
                  <a:cubicBezTo>
                    <a:pt x="19" y="34"/>
                    <a:pt x="19" y="34"/>
                    <a:pt x="19" y="34"/>
                  </a:cubicBezTo>
                  <a:cubicBezTo>
                    <a:pt x="14" y="34"/>
                    <a:pt x="14" y="34"/>
                    <a:pt x="14" y="34"/>
                  </a:cubicBez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7" name="Freeform 1051"/>
            <p:cNvSpPr>
              <a:spLocks noEditPoints="1"/>
            </p:cNvSpPr>
            <p:nvPr/>
          </p:nvSpPr>
          <p:spPr bwMode="auto">
            <a:xfrm>
              <a:off x="4337050" y="3213101"/>
              <a:ext cx="30162" cy="63500"/>
            </a:xfrm>
            <a:custGeom>
              <a:avLst/>
              <a:gdLst>
                <a:gd name="T0" fmla="*/ 0 w 29"/>
                <a:gd name="T1" fmla="*/ 42 h 58"/>
                <a:gd name="T2" fmla="*/ 0 w 29"/>
                <a:gd name="T3" fmla="*/ 15 h 58"/>
                <a:gd name="T4" fmla="*/ 14 w 29"/>
                <a:gd name="T5" fmla="*/ 0 h 58"/>
                <a:gd name="T6" fmla="*/ 29 w 29"/>
                <a:gd name="T7" fmla="*/ 15 h 58"/>
                <a:gd name="T8" fmla="*/ 29 w 29"/>
                <a:gd name="T9" fmla="*/ 42 h 58"/>
                <a:gd name="T10" fmla="*/ 14 w 29"/>
                <a:gd name="T11" fmla="*/ 58 h 58"/>
                <a:gd name="T12" fmla="*/ 0 w 29"/>
                <a:gd name="T13" fmla="*/ 42 h 58"/>
                <a:gd name="T14" fmla="*/ 19 w 29"/>
                <a:gd name="T15" fmla="*/ 44 h 58"/>
                <a:gd name="T16" fmla="*/ 19 w 29"/>
                <a:gd name="T17" fmla="*/ 14 h 58"/>
                <a:gd name="T18" fmla="*/ 14 w 29"/>
                <a:gd name="T19" fmla="*/ 8 h 58"/>
                <a:gd name="T20" fmla="*/ 10 w 29"/>
                <a:gd name="T21" fmla="*/ 14 h 58"/>
                <a:gd name="T22" fmla="*/ 10 w 29"/>
                <a:gd name="T23" fmla="*/ 44 h 58"/>
                <a:gd name="T24" fmla="*/ 14 w 29"/>
                <a:gd name="T25" fmla="*/ 50 h 58"/>
                <a:gd name="T26" fmla="*/ 19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6"/>
                    <a:pt x="4" y="0"/>
                    <a:pt x="14" y="0"/>
                  </a:cubicBezTo>
                  <a:cubicBezTo>
                    <a:pt x="24" y="0"/>
                    <a:pt x="29" y="6"/>
                    <a:pt x="29" y="15"/>
                  </a:cubicBezTo>
                  <a:cubicBezTo>
                    <a:pt x="29" y="42"/>
                    <a:pt x="29" y="42"/>
                    <a:pt x="29" y="42"/>
                  </a:cubicBezTo>
                  <a:cubicBezTo>
                    <a:pt x="29" y="51"/>
                    <a:pt x="24" y="58"/>
                    <a:pt x="14" y="58"/>
                  </a:cubicBezTo>
                  <a:cubicBezTo>
                    <a:pt x="4" y="58"/>
                    <a:pt x="0" y="51"/>
                    <a:pt x="0" y="42"/>
                  </a:cubicBezTo>
                  <a:moveTo>
                    <a:pt x="19" y="44"/>
                  </a:moveTo>
                  <a:cubicBezTo>
                    <a:pt x="19" y="14"/>
                    <a:pt x="19" y="14"/>
                    <a:pt x="19" y="14"/>
                  </a:cubicBezTo>
                  <a:cubicBezTo>
                    <a:pt x="19" y="10"/>
                    <a:pt x="18" y="8"/>
                    <a:pt x="14" y="8"/>
                  </a:cubicBezTo>
                  <a:cubicBezTo>
                    <a:pt x="11" y="8"/>
                    <a:pt x="10" y="10"/>
                    <a:pt x="10" y="14"/>
                  </a:cubicBezTo>
                  <a:cubicBezTo>
                    <a:pt x="10" y="44"/>
                    <a:pt x="10" y="44"/>
                    <a:pt x="10" y="44"/>
                  </a:cubicBezTo>
                  <a:cubicBezTo>
                    <a:pt x="10" y="47"/>
                    <a:pt x="11" y="50"/>
                    <a:pt x="14"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8" name="Freeform 1052"/>
            <p:cNvSpPr>
              <a:spLocks noEditPoints="1"/>
            </p:cNvSpPr>
            <p:nvPr/>
          </p:nvSpPr>
          <p:spPr bwMode="auto">
            <a:xfrm>
              <a:off x="4370388" y="3214688"/>
              <a:ext cx="33337" cy="60325"/>
            </a:xfrm>
            <a:custGeom>
              <a:avLst/>
              <a:gdLst>
                <a:gd name="T0" fmla="*/ 0 w 21"/>
                <a:gd name="T1" fmla="*/ 38 h 38"/>
                <a:gd name="T2" fmla="*/ 7 w 21"/>
                <a:gd name="T3" fmla="*/ 0 h 38"/>
                <a:gd name="T4" fmla="*/ 15 w 21"/>
                <a:gd name="T5" fmla="*/ 0 h 38"/>
                <a:gd name="T6" fmla="*/ 21 w 21"/>
                <a:gd name="T7" fmla="*/ 38 h 38"/>
                <a:gd name="T8" fmla="*/ 15 w 21"/>
                <a:gd name="T9" fmla="*/ 38 h 38"/>
                <a:gd name="T10" fmla="*/ 14 w 21"/>
                <a:gd name="T11" fmla="*/ 31 h 38"/>
                <a:gd name="T12" fmla="*/ 7 w 21"/>
                <a:gd name="T13" fmla="*/ 31 h 38"/>
                <a:gd name="T14" fmla="*/ 6 w 21"/>
                <a:gd name="T15" fmla="*/ 38 h 38"/>
                <a:gd name="T16" fmla="*/ 0 w 21"/>
                <a:gd name="T17" fmla="*/ 38 h 38"/>
                <a:gd name="T18" fmla="*/ 8 w 21"/>
                <a:gd name="T19" fmla="*/ 26 h 38"/>
                <a:gd name="T20" fmla="*/ 13 w 21"/>
                <a:gd name="T21" fmla="*/ 26 h 38"/>
                <a:gd name="T22" fmla="*/ 11 w 21"/>
                <a:gd name="T23" fmla="*/ 11 h 38"/>
                <a:gd name="T24" fmla="*/ 11 w 21"/>
                <a:gd name="T25" fmla="*/ 11 h 38"/>
                <a:gd name="T26" fmla="*/ 8 w 21"/>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0" y="38"/>
                  </a:moveTo>
                  <a:lnTo>
                    <a:pt x="7" y="0"/>
                  </a:lnTo>
                  <a:lnTo>
                    <a:pt x="15" y="0"/>
                  </a:lnTo>
                  <a:lnTo>
                    <a:pt x="21" y="38"/>
                  </a:lnTo>
                  <a:lnTo>
                    <a:pt x="15" y="38"/>
                  </a:lnTo>
                  <a:lnTo>
                    <a:pt x="14" y="31"/>
                  </a:lnTo>
                  <a:lnTo>
                    <a:pt x="7"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9" name="Freeform 1053"/>
            <p:cNvSpPr>
              <a:spLocks/>
            </p:cNvSpPr>
            <p:nvPr/>
          </p:nvSpPr>
          <p:spPr bwMode="auto">
            <a:xfrm>
              <a:off x="4408488" y="3214688"/>
              <a:ext cx="22225" cy="60325"/>
            </a:xfrm>
            <a:custGeom>
              <a:avLst/>
              <a:gdLst>
                <a:gd name="T0" fmla="*/ 0 w 14"/>
                <a:gd name="T1" fmla="*/ 0 h 38"/>
                <a:gd name="T2" fmla="*/ 7 w 14"/>
                <a:gd name="T3" fmla="*/ 0 h 38"/>
                <a:gd name="T4" fmla="*/ 7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7" y="0"/>
                  </a:lnTo>
                  <a:lnTo>
                    <a:pt x="7"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0" name="Freeform 1054"/>
            <p:cNvSpPr>
              <a:spLocks/>
            </p:cNvSpPr>
            <p:nvPr/>
          </p:nvSpPr>
          <p:spPr bwMode="auto">
            <a:xfrm>
              <a:off x="4433888" y="3213101"/>
              <a:ext cx="30162" cy="63500"/>
            </a:xfrm>
            <a:custGeom>
              <a:avLst/>
              <a:gdLst>
                <a:gd name="T0" fmla="*/ 0 w 27"/>
                <a:gd name="T1" fmla="*/ 45 h 58"/>
                <a:gd name="T2" fmla="*/ 0 w 27"/>
                <a:gd name="T3" fmla="*/ 37 h 58"/>
                <a:gd name="T4" fmla="*/ 9 w 27"/>
                <a:gd name="T5" fmla="*/ 37 h 58"/>
                <a:gd name="T6" fmla="*/ 9 w 27"/>
                <a:gd name="T7" fmla="*/ 45 h 58"/>
                <a:gd name="T8" fmla="*/ 14 w 27"/>
                <a:gd name="T9" fmla="*/ 50 h 58"/>
                <a:gd name="T10" fmla="*/ 18 w 27"/>
                <a:gd name="T11" fmla="*/ 45 h 58"/>
                <a:gd name="T12" fmla="*/ 18 w 27"/>
                <a:gd name="T13" fmla="*/ 43 h 58"/>
                <a:gd name="T14" fmla="*/ 14 w 27"/>
                <a:gd name="T15" fmla="*/ 35 h 58"/>
                <a:gd name="T16" fmla="*/ 8 w 27"/>
                <a:gd name="T17" fmla="*/ 29 h 58"/>
                <a:gd name="T18" fmla="*/ 0 w 27"/>
                <a:gd name="T19" fmla="*/ 14 h 58"/>
                <a:gd name="T20" fmla="*/ 0 w 27"/>
                <a:gd name="T21" fmla="*/ 12 h 58"/>
                <a:gd name="T22" fmla="*/ 14 w 27"/>
                <a:gd name="T23" fmla="*/ 0 h 58"/>
                <a:gd name="T24" fmla="*/ 27 w 27"/>
                <a:gd name="T25" fmla="*/ 13 h 58"/>
                <a:gd name="T26" fmla="*/ 27 w 27"/>
                <a:gd name="T27" fmla="*/ 17 h 58"/>
                <a:gd name="T28" fmla="*/ 18 w 27"/>
                <a:gd name="T29" fmla="*/ 17 h 58"/>
                <a:gd name="T30" fmla="*/ 18 w 27"/>
                <a:gd name="T31" fmla="*/ 13 h 58"/>
                <a:gd name="T32" fmla="*/ 14 w 27"/>
                <a:gd name="T33" fmla="*/ 8 h 58"/>
                <a:gd name="T34" fmla="*/ 9 w 27"/>
                <a:gd name="T35" fmla="*/ 12 h 58"/>
                <a:gd name="T36" fmla="*/ 9 w 27"/>
                <a:gd name="T37" fmla="*/ 14 h 58"/>
                <a:gd name="T38" fmla="*/ 14 w 27"/>
                <a:gd name="T39" fmla="*/ 21 h 58"/>
                <a:gd name="T40" fmla="*/ 20 w 27"/>
                <a:gd name="T41" fmla="*/ 27 h 58"/>
                <a:gd name="T42" fmla="*/ 27 w 27"/>
                <a:gd name="T43" fmla="*/ 42 h 58"/>
                <a:gd name="T44" fmla="*/ 27 w 27"/>
                <a:gd name="T45" fmla="*/ 44 h 58"/>
                <a:gd name="T46" fmla="*/ 14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1" y="50"/>
                    <a:pt x="14" y="50"/>
                  </a:cubicBezTo>
                  <a:cubicBezTo>
                    <a:pt x="17" y="50"/>
                    <a:pt x="18" y="48"/>
                    <a:pt x="18" y="45"/>
                  </a:cubicBezTo>
                  <a:cubicBezTo>
                    <a:pt x="18" y="43"/>
                    <a:pt x="18" y="43"/>
                    <a:pt x="18" y="43"/>
                  </a:cubicBezTo>
                  <a:cubicBezTo>
                    <a:pt x="18" y="40"/>
                    <a:pt x="17" y="38"/>
                    <a:pt x="14" y="35"/>
                  </a:cubicBezTo>
                  <a:cubicBezTo>
                    <a:pt x="8" y="29"/>
                    <a:pt x="8" y="29"/>
                    <a:pt x="8" y="29"/>
                  </a:cubicBezTo>
                  <a:cubicBezTo>
                    <a:pt x="3" y="24"/>
                    <a:pt x="0" y="21"/>
                    <a:pt x="0" y="14"/>
                  </a:cubicBezTo>
                  <a:cubicBezTo>
                    <a:pt x="0" y="12"/>
                    <a:pt x="0" y="12"/>
                    <a:pt x="0" y="12"/>
                  </a:cubicBezTo>
                  <a:cubicBezTo>
                    <a:pt x="0" y="5"/>
                    <a:pt x="4" y="0"/>
                    <a:pt x="14" y="0"/>
                  </a:cubicBezTo>
                  <a:cubicBezTo>
                    <a:pt x="23" y="0"/>
                    <a:pt x="27" y="5"/>
                    <a:pt x="27" y="13"/>
                  </a:cubicBezTo>
                  <a:cubicBezTo>
                    <a:pt x="27" y="17"/>
                    <a:pt x="27" y="17"/>
                    <a:pt x="27" y="17"/>
                  </a:cubicBezTo>
                  <a:cubicBezTo>
                    <a:pt x="18" y="17"/>
                    <a:pt x="18" y="17"/>
                    <a:pt x="18" y="17"/>
                  </a:cubicBezTo>
                  <a:cubicBezTo>
                    <a:pt x="18" y="13"/>
                    <a:pt x="18" y="13"/>
                    <a:pt x="18" y="13"/>
                  </a:cubicBezTo>
                  <a:cubicBezTo>
                    <a:pt x="18" y="9"/>
                    <a:pt x="17" y="8"/>
                    <a:pt x="14" y="8"/>
                  </a:cubicBezTo>
                  <a:cubicBezTo>
                    <a:pt x="11" y="8"/>
                    <a:pt x="9" y="9"/>
                    <a:pt x="9" y="12"/>
                  </a:cubicBezTo>
                  <a:cubicBezTo>
                    <a:pt x="9" y="14"/>
                    <a:pt x="9" y="14"/>
                    <a:pt x="9" y="14"/>
                  </a:cubicBezTo>
                  <a:cubicBezTo>
                    <a:pt x="9" y="17"/>
                    <a:pt x="11" y="18"/>
                    <a:pt x="14" y="21"/>
                  </a:cubicBezTo>
                  <a:cubicBezTo>
                    <a:pt x="20" y="27"/>
                    <a:pt x="20" y="27"/>
                    <a:pt x="20" y="27"/>
                  </a:cubicBezTo>
                  <a:cubicBezTo>
                    <a:pt x="25" y="32"/>
                    <a:pt x="27" y="35"/>
                    <a:pt x="27" y="42"/>
                  </a:cubicBezTo>
                  <a:cubicBezTo>
                    <a:pt x="27" y="44"/>
                    <a:pt x="27" y="44"/>
                    <a:pt x="27" y="44"/>
                  </a:cubicBezTo>
                  <a:cubicBezTo>
                    <a:pt x="27" y="52"/>
                    <a:pt x="23" y="58"/>
                    <a:pt x="14" y="58"/>
                  </a:cubicBezTo>
                  <a:cubicBezTo>
                    <a:pt x="4"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sp>
        <p:nvSpPr>
          <p:cNvPr id="511" name="CasellaDiTesto 1"/>
          <p:cNvSpPr txBox="1"/>
          <p:nvPr/>
        </p:nvSpPr>
        <p:spPr>
          <a:xfrm>
            <a:off x="509027" y="4346739"/>
            <a:ext cx="8544357" cy="369332"/>
          </a:xfrm>
          <a:prstGeom prst="rect">
            <a:avLst/>
          </a:prstGeom>
          <a:noFill/>
        </p:spPr>
        <p:txBody>
          <a:bodyPr wrap="square" rtlCol="0">
            <a:spAutoFit/>
          </a:bodyPr>
          <a:lstStyle/>
          <a:p>
            <a:pPr algn="ctr" fontAlgn="base">
              <a:spcBef>
                <a:spcPts val="1000"/>
              </a:spcBef>
              <a:spcAft>
                <a:spcPct val="0"/>
              </a:spcAft>
              <a:buClr>
                <a:schemeClr val="accent3">
                  <a:lumMod val="50000"/>
                </a:schemeClr>
              </a:buClr>
              <a:buSzPct val="100000"/>
            </a:pPr>
            <a:r>
              <a:rPr lang="en-US" dirty="0">
                <a:solidFill>
                  <a:schemeClr val="accent3">
                    <a:lumMod val="50000"/>
                  </a:schemeClr>
                </a:solidFill>
                <a:cs typeface="Calibri Light" panose="020F0302020204030204" pitchFamily="34" charset="0"/>
                <a:hlinkClick r:id="rId5"/>
              </a:rPr>
              <a:t>https://</a:t>
            </a:r>
            <a:r>
              <a:rPr lang="en-US" dirty="0" smtClean="0">
                <a:solidFill>
                  <a:schemeClr val="accent3">
                    <a:lumMod val="50000"/>
                  </a:schemeClr>
                </a:solidFill>
                <a:cs typeface="Calibri Light" panose="020F0302020204030204" pitchFamily="34" charset="0"/>
                <a:hlinkClick r:id="rId5"/>
              </a:rPr>
              <a:t>sustainabledevelopment.un.org</a:t>
            </a:r>
            <a:endParaRPr lang="en-US" dirty="0" smtClean="0">
              <a:solidFill>
                <a:schemeClr val="accent3">
                  <a:lumMod val="50000"/>
                </a:schemeClr>
              </a:solidFill>
              <a:cs typeface="Calibri Light" panose="020F0302020204030204" pitchFamily="34" charset="0"/>
            </a:endParaRPr>
          </a:p>
        </p:txBody>
      </p:sp>
      <p:sp>
        <p:nvSpPr>
          <p:cNvPr id="512" name="TextBox 511">
            <a:extLst>
              <a:ext uri="{FF2B5EF4-FFF2-40B4-BE49-F238E27FC236}">
                <a16:creationId xmlns:a16="http://schemas.microsoft.com/office/drawing/2014/main" id="{4F202974-31A3-4642-B671-F0DBBB7B4663}"/>
              </a:ext>
            </a:extLst>
          </p:cNvPr>
          <p:cNvSpPr txBox="1"/>
          <p:nvPr/>
        </p:nvSpPr>
        <p:spPr>
          <a:xfrm>
            <a:off x="444844" y="220481"/>
            <a:ext cx="8452021" cy="584775"/>
          </a:xfrm>
          <a:prstGeom prst="rect">
            <a:avLst/>
          </a:prstGeom>
          <a:noFill/>
        </p:spPr>
        <p:txBody>
          <a:bodyPr wrap="square" rtlCol="0">
            <a:spAutoFit/>
          </a:bodyPr>
          <a:lstStyle/>
          <a:p>
            <a:r>
              <a:rPr lang="en-US" sz="3200" dirty="0" smtClean="0">
                <a:solidFill>
                  <a:schemeClr val="tx2">
                    <a:lumMod val="75000"/>
                  </a:schemeClr>
                </a:solidFill>
                <a:latin typeface="Tw Cen MT" panose="020B0602020104020603" pitchFamily="34" charset="0"/>
              </a:rPr>
              <a:t>1. The </a:t>
            </a:r>
            <a:r>
              <a:rPr lang="en-US" sz="3200" dirty="0">
                <a:solidFill>
                  <a:schemeClr val="tx2">
                    <a:lumMod val="75000"/>
                  </a:schemeClr>
                </a:solidFill>
                <a:latin typeface="Tw Cen MT" panose="020B0602020104020603" pitchFamily="34" charset="0"/>
              </a:rPr>
              <a:t>2030 Agenda for Sustainable Development</a:t>
            </a:r>
          </a:p>
        </p:txBody>
      </p:sp>
    </p:spTree>
    <p:extLst>
      <p:ext uri="{BB962C8B-B14F-4D97-AF65-F5344CB8AC3E}">
        <p14:creationId xmlns:p14="http://schemas.microsoft.com/office/powerpoint/2010/main" val="12362369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124010"/>
            <a:ext cx="6083405" cy="511743"/>
          </a:xfrm>
          <a:prstGeom prst="rect">
            <a:avLst/>
          </a:prstGeom>
        </p:spPr>
        <p:txBody>
          <a:bodyPr wrap="square">
            <a:spAutoFit/>
          </a:bodyPr>
          <a:lstStyle/>
          <a:p>
            <a:pPr marL="449263" indent="-449263">
              <a:lnSpc>
                <a:spcPct val="107000"/>
              </a:lnSpc>
              <a:spcAft>
                <a:spcPts val="800"/>
              </a:spcAft>
            </a:pPr>
            <a:r>
              <a:rPr lang="en-GB" sz="1400" dirty="0" smtClean="0">
                <a:latin typeface="Calibri" panose="020F0502020204030204" pitchFamily="34" charset="0"/>
                <a:ea typeface="Calibri" panose="020F0502020204030204" pitchFamily="34" charset="0"/>
                <a:cs typeface="Arial" panose="020B0604020202020204" pitchFamily="34" charset="0"/>
              </a:rPr>
              <a:t>5.1.2 	</a:t>
            </a:r>
            <a:r>
              <a:rPr lang="en-GB" sz="1400" dirty="0">
                <a:latin typeface="Calibri" panose="020F0502020204030204" pitchFamily="34" charset="0"/>
                <a:ea typeface="Calibri" panose="020F0502020204030204" pitchFamily="34" charset="0"/>
                <a:cs typeface="Arial" panose="020B0604020202020204" pitchFamily="34" charset="0"/>
              </a:rPr>
              <a:t>Are the boundaries of the World Heritage property known and recognised? </a:t>
            </a:r>
            <a:r>
              <a:rPr lang="it-IT" sz="1200" b="1" dirty="0" err="1">
                <a:solidFill>
                  <a:srgbClr val="00B050"/>
                </a:solidFill>
              </a:rPr>
              <a:t>Involvement</a:t>
            </a:r>
            <a:r>
              <a:rPr lang="it-IT" sz="1200" b="1" dirty="0">
                <a:solidFill>
                  <a:srgbClr val="00B050"/>
                </a:solidFill>
              </a:rPr>
              <a:t> of </a:t>
            </a:r>
            <a:r>
              <a:rPr lang="it-IT" sz="1200" b="1" dirty="0" err="1">
                <a:solidFill>
                  <a:srgbClr val="00B050"/>
                </a:solidFill>
              </a:rPr>
              <a:t>communities</a:t>
            </a:r>
            <a:r>
              <a:rPr lang="it-IT" sz="1200" b="1" dirty="0">
                <a:solidFill>
                  <a:srgbClr val="00B050"/>
                </a:solidFill>
              </a:rPr>
              <a:t> </a:t>
            </a:r>
          </a:p>
        </p:txBody>
      </p:sp>
      <p:grpSp>
        <p:nvGrpSpPr>
          <p:cNvPr id="13" name="Group 12"/>
          <p:cNvGrpSpPr/>
          <p:nvPr/>
        </p:nvGrpSpPr>
        <p:grpSpPr>
          <a:xfrm>
            <a:off x="6969107" y="1307952"/>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smtClean="0">
                <a:solidFill>
                  <a:schemeClr val="tx2">
                    <a:lumMod val="75000"/>
                  </a:schemeClr>
                </a:solidFill>
                <a:latin typeface="Tw Cen MT" panose="020B0602020104020603" pitchFamily="34" charset="0"/>
              </a:rPr>
              <a:t>3.</a:t>
            </a:r>
            <a:r>
              <a:rPr lang="en-US" sz="2400" baseline="0" dirty="0" smtClean="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
        <p:nvSpPr>
          <p:cNvPr id="15" name="Rectangle 14"/>
          <p:cNvSpPr/>
          <p:nvPr/>
        </p:nvSpPr>
        <p:spPr>
          <a:xfrm>
            <a:off x="815234" y="616147"/>
            <a:ext cx="6614266" cy="369332"/>
          </a:xfrm>
          <a:prstGeom prst="rect">
            <a:avLst/>
          </a:prstGeom>
        </p:spPr>
        <p:txBody>
          <a:bodyPr wrap="square">
            <a:spAutoFit/>
          </a:bodyPr>
          <a:lstStyle/>
          <a:p>
            <a:r>
              <a:rPr lang="en-US" b="1" dirty="0" smtClean="0">
                <a:solidFill>
                  <a:schemeClr val="tx1">
                    <a:lumMod val="65000"/>
                    <a:lumOff val="35000"/>
                  </a:schemeClr>
                </a:solidFill>
              </a:rPr>
              <a:t>Example of relevant questions in </a:t>
            </a:r>
            <a:r>
              <a:rPr lang="en-US" b="1" dirty="0" smtClean="0"/>
              <a:t>Section II</a:t>
            </a:r>
            <a:r>
              <a:rPr lang="en-US" b="1" dirty="0" smtClean="0">
                <a:solidFill>
                  <a:schemeClr val="tx1">
                    <a:lumMod val="65000"/>
                    <a:lumOff val="35000"/>
                  </a:schemeClr>
                </a:solidFill>
              </a:rPr>
              <a:t> </a:t>
            </a:r>
            <a:r>
              <a:rPr lang="en-US" sz="1600" dirty="0" smtClean="0">
                <a:solidFill>
                  <a:schemeClr val="tx1">
                    <a:lumMod val="65000"/>
                    <a:lumOff val="35000"/>
                  </a:schemeClr>
                </a:solidFill>
              </a:rPr>
              <a:t>(World Heritage property)</a:t>
            </a:r>
            <a:endParaRPr lang="en-US" sz="1600" dirty="0">
              <a:solidFill>
                <a:schemeClr val="tx1">
                  <a:lumMod val="65000"/>
                  <a:lumOff val="35000"/>
                </a:schemeClr>
              </a:solidFill>
            </a:endParaRPr>
          </a:p>
        </p:txBody>
      </p:sp>
      <p:pic>
        <p:nvPicPr>
          <p:cNvPr id="3" name="Picture 2"/>
          <p:cNvPicPr>
            <a:picLocks noChangeAspect="1"/>
          </p:cNvPicPr>
          <p:nvPr/>
        </p:nvPicPr>
        <p:blipFill>
          <a:blip r:embed="rId5"/>
          <a:stretch>
            <a:fillRect/>
          </a:stretch>
        </p:blipFill>
        <p:spPr>
          <a:xfrm>
            <a:off x="957942" y="1774284"/>
            <a:ext cx="5491844" cy="2497942"/>
          </a:xfrm>
          <a:prstGeom prst="rect">
            <a:avLst/>
          </a:prstGeom>
        </p:spPr>
      </p:pic>
    </p:spTree>
    <p:extLst>
      <p:ext uri="{BB962C8B-B14F-4D97-AF65-F5344CB8AC3E}">
        <p14:creationId xmlns:p14="http://schemas.microsoft.com/office/powerpoint/2010/main" val="18811369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124010"/>
            <a:ext cx="6333051" cy="511743"/>
          </a:xfrm>
          <a:prstGeom prst="rect">
            <a:avLst/>
          </a:prstGeom>
        </p:spPr>
        <p:txBody>
          <a:bodyPr wrap="square">
            <a:spAutoFit/>
          </a:bodyPr>
          <a:lstStyle/>
          <a:p>
            <a:pPr marL="449263" indent="-449263">
              <a:lnSpc>
                <a:spcPct val="107000"/>
              </a:lnSpc>
              <a:spcAft>
                <a:spcPts val="800"/>
              </a:spcAft>
            </a:pPr>
            <a:r>
              <a:rPr lang="en-GB" sz="1400" dirty="0" smtClean="0">
                <a:latin typeface="Calibri" panose="020F0502020204030204" pitchFamily="34" charset="0"/>
                <a:ea typeface="Calibri" panose="020F0502020204030204" pitchFamily="34" charset="0"/>
                <a:cs typeface="Arial" panose="020B0604020202020204" pitchFamily="34" charset="0"/>
              </a:rPr>
              <a:t>5.1.4 	</a:t>
            </a:r>
            <a:r>
              <a:rPr lang="en-US" sz="1400" dirty="0" smtClean="0">
                <a:latin typeface="Calibri" panose="020F0502020204030204" pitchFamily="34" charset="0"/>
                <a:ea typeface="Calibri" panose="020F0502020204030204" pitchFamily="34" charset="0"/>
                <a:cs typeface="Arial" panose="020B0604020202020204" pitchFamily="34" charset="0"/>
              </a:rPr>
              <a:t>Are </a:t>
            </a:r>
            <a:r>
              <a:rPr lang="en-US" sz="1400" dirty="0">
                <a:latin typeface="Calibri" panose="020F0502020204030204" pitchFamily="34" charset="0"/>
                <a:ea typeface="Calibri" panose="020F0502020204030204" pitchFamily="34" charset="0"/>
                <a:cs typeface="Arial" panose="020B0604020202020204" pitchFamily="34" charset="0"/>
              </a:rPr>
              <a:t>the boundaries of the buffer zones known and </a:t>
            </a:r>
            <a:r>
              <a:rPr lang="en-US" sz="1400" dirty="0" err="1">
                <a:latin typeface="Calibri" panose="020F0502020204030204" pitchFamily="34" charset="0"/>
                <a:ea typeface="Calibri" panose="020F0502020204030204" pitchFamily="34" charset="0"/>
                <a:cs typeface="Arial" panose="020B0604020202020204" pitchFamily="34" charset="0"/>
              </a:rPr>
              <a:t>recognised</a:t>
            </a:r>
            <a:r>
              <a:rPr lang="en-US" sz="1400" dirty="0">
                <a:latin typeface="Calibri" panose="020F0502020204030204" pitchFamily="34" charset="0"/>
                <a:ea typeface="Calibri" panose="020F0502020204030204" pitchFamily="34" charset="0"/>
                <a:cs typeface="Arial" panose="020B0604020202020204" pitchFamily="34" charset="0"/>
              </a:rPr>
              <a:t>? </a:t>
            </a:r>
            <a:r>
              <a:rPr lang="en-US" sz="1200" b="1" dirty="0" smtClean="0">
                <a:solidFill>
                  <a:srgbClr val="00B050"/>
                </a:solidFill>
              </a:rPr>
              <a:t>Involvement </a:t>
            </a:r>
            <a:r>
              <a:rPr lang="en-US" sz="1200" b="1" dirty="0">
                <a:solidFill>
                  <a:srgbClr val="00B050"/>
                </a:solidFill>
              </a:rPr>
              <a:t>of communities </a:t>
            </a:r>
          </a:p>
        </p:txBody>
      </p:sp>
      <p:grpSp>
        <p:nvGrpSpPr>
          <p:cNvPr id="13" name="Group 12"/>
          <p:cNvGrpSpPr/>
          <p:nvPr/>
        </p:nvGrpSpPr>
        <p:grpSpPr>
          <a:xfrm>
            <a:off x="6969107" y="1307952"/>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smtClean="0">
                <a:solidFill>
                  <a:schemeClr val="tx2">
                    <a:lumMod val="75000"/>
                  </a:schemeClr>
                </a:solidFill>
                <a:latin typeface="Tw Cen MT" panose="020B0602020104020603" pitchFamily="34" charset="0"/>
              </a:rPr>
              <a:t>3.</a:t>
            </a:r>
            <a:r>
              <a:rPr lang="en-US" sz="2400" baseline="0" dirty="0" smtClean="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
        <p:nvSpPr>
          <p:cNvPr id="15" name="Rectangle 14"/>
          <p:cNvSpPr/>
          <p:nvPr/>
        </p:nvSpPr>
        <p:spPr>
          <a:xfrm>
            <a:off x="815234" y="616147"/>
            <a:ext cx="6614266" cy="369332"/>
          </a:xfrm>
          <a:prstGeom prst="rect">
            <a:avLst/>
          </a:prstGeom>
        </p:spPr>
        <p:txBody>
          <a:bodyPr wrap="square">
            <a:spAutoFit/>
          </a:bodyPr>
          <a:lstStyle/>
          <a:p>
            <a:r>
              <a:rPr lang="en-US" b="1" dirty="0" smtClean="0">
                <a:solidFill>
                  <a:schemeClr val="tx1">
                    <a:lumMod val="65000"/>
                    <a:lumOff val="35000"/>
                  </a:schemeClr>
                </a:solidFill>
              </a:rPr>
              <a:t>Example of relevant questions in </a:t>
            </a:r>
            <a:r>
              <a:rPr lang="en-US" b="1" dirty="0" smtClean="0"/>
              <a:t>Section II</a:t>
            </a:r>
            <a:r>
              <a:rPr lang="en-US" b="1" dirty="0" smtClean="0">
                <a:solidFill>
                  <a:schemeClr val="tx1">
                    <a:lumMod val="65000"/>
                    <a:lumOff val="35000"/>
                  </a:schemeClr>
                </a:solidFill>
              </a:rPr>
              <a:t> </a:t>
            </a:r>
            <a:r>
              <a:rPr lang="en-US" sz="1600" dirty="0" smtClean="0">
                <a:solidFill>
                  <a:schemeClr val="tx1">
                    <a:lumMod val="65000"/>
                    <a:lumOff val="35000"/>
                  </a:schemeClr>
                </a:solidFill>
              </a:rPr>
              <a:t>(World Heritage property)</a:t>
            </a:r>
            <a:endParaRPr lang="en-US" sz="1600" dirty="0">
              <a:solidFill>
                <a:schemeClr val="tx1">
                  <a:lumMod val="65000"/>
                  <a:lumOff val="35000"/>
                </a:schemeClr>
              </a:solidFill>
            </a:endParaRPr>
          </a:p>
        </p:txBody>
      </p:sp>
      <p:pic>
        <p:nvPicPr>
          <p:cNvPr id="2" name="Picture 1"/>
          <p:cNvPicPr>
            <a:picLocks noChangeAspect="1"/>
          </p:cNvPicPr>
          <p:nvPr/>
        </p:nvPicPr>
        <p:blipFill>
          <a:blip r:embed="rId5"/>
          <a:stretch>
            <a:fillRect/>
          </a:stretch>
        </p:blipFill>
        <p:spPr>
          <a:xfrm>
            <a:off x="926159" y="1646813"/>
            <a:ext cx="5680169" cy="2949680"/>
          </a:xfrm>
          <a:prstGeom prst="rect">
            <a:avLst/>
          </a:prstGeom>
        </p:spPr>
      </p:pic>
    </p:spTree>
    <p:extLst>
      <p:ext uri="{BB962C8B-B14F-4D97-AF65-F5344CB8AC3E}">
        <p14:creationId xmlns:p14="http://schemas.microsoft.com/office/powerpoint/2010/main" val="26787075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124010"/>
            <a:ext cx="6333051" cy="553357"/>
          </a:xfrm>
          <a:prstGeom prst="rect">
            <a:avLst/>
          </a:prstGeom>
        </p:spPr>
        <p:txBody>
          <a:bodyPr wrap="square">
            <a:spAutoFit/>
          </a:bodyPr>
          <a:lstStyle/>
          <a:p>
            <a:pPr marL="449263" indent="-449263">
              <a:lnSpc>
                <a:spcPct val="107000"/>
              </a:lnSpc>
              <a:spcAft>
                <a:spcPts val="800"/>
              </a:spcAft>
            </a:pPr>
            <a:r>
              <a:rPr lang="en-GB" sz="1400" dirty="0" smtClean="0">
                <a:latin typeface="Calibri" panose="020F0502020204030204" pitchFamily="34" charset="0"/>
                <a:ea typeface="Calibri" panose="020F0502020204030204" pitchFamily="34" charset="0"/>
                <a:cs typeface="Arial" panose="020B0604020202020204" pitchFamily="34" charset="0"/>
              </a:rPr>
              <a:t>5.3.7 	</a:t>
            </a:r>
            <a:r>
              <a:rPr lang="en-US" sz="1400" dirty="0">
                <a:latin typeface="Calibri" panose="020F0502020204030204" pitchFamily="34" charset="0"/>
                <a:ea typeface="Calibri" panose="020F0502020204030204" pitchFamily="34" charset="0"/>
                <a:cs typeface="Arial" panose="020B0604020202020204" pitchFamily="34" charset="0"/>
              </a:rPr>
              <a:t>Has any use been made of the Policy Document on the Impacts of Climate Change on World Heritage Properties at the property? </a:t>
            </a:r>
            <a:r>
              <a:rPr lang="en-US" sz="1200" b="1" dirty="0">
                <a:solidFill>
                  <a:srgbClr val="00B050"/>
                </a:solidFill>
              </a:rPr>
              <a:t>Climate </a:t>
            </a:r>
            <a:r>
              <a:rPr lang="en-US" sz="1200" b="1" dirty="0" smtClean="0">
                <a:solidFill>
                  <a:srgbClr val="00B050"/>
                </a:solidFill>
              </a:rPr>
              <a:t>Change</a:t>
            </a:r>
            <a:endParaRPr lang="en-US" sz="1200" b="1" dirty="0">
              <a:solidFill>
                <a:srgbClr val="00B050"/>
              </a:solidFill>
            </a:endParaRPr>
          </a:p>
        </p:txBody>
      </p:sp>
      <p:grpSp>
        <p:nvGrpSpPr>
          <p:cNvPr id="13" name="Group 12"/>
          <p:cNvGrpSpPr/>
          <p:nvPr/>
        </p:nvGrpSpPr>
        <p:grpSpPr>
          <a:xfrm>
            <a:off x="6969107" y="1307952"/>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smtClean="0">
                <a:solidFill>
                  <a:schemeClr val="tx2">
                    <a:lumMod val="75000"/>
                  </a:schemeClr>
                </a:solidFill>
                <a:latin typeface="Tw Cen MT" panose="020B0602020104020603" pitchFamily="34" charset="0"/>
              </a:rPr>
              <a:t>3.</a:t>
            </a:r>
            <a:r>
              <a:rPr lang="en-US" sz="2400" baseline="0" dirty="0" smtClean="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
        <p:nvSpPr>
          <p:cNvPr id="15" name="Rectangle 14"/>
          <p:cNvSpPr/>
          <p:nvPr/>
        </p:nvSpPr>
        <p:spPr>
          <a:xfrm>
            <a:off x="815234" y="616147"/>
            <a:ext cx="6614266" cy="369332"/>
          </a:xfrm>
          <a:prstGeom prst="rect">
            <a:avLst/>
          </a:prstGeom>
        </p:spPr>
        <p:txBody>
          <a:bodyPr wrap="square">
            <a:spAutoFit/>
          </a:bodyPr>
          <a:lstStyle/>
          <a:p>
            <a:r>
              <a:rPr lang="en-US" b="1" dirty="0" smtClean="0">
                <a:solidFill>
                  <a:schemeClr val="tx1">
                    <a:lumMod val="65000"/>
                    <a:lumOff val="35000"/>
                  </a:schemeClr>
                </a:solidFill>
              </a:rPr>
              <a:t>Example of relevant questions in </a:t>
            </a:r>
            <a:r>
              <a:rPr lang="en-US" b="1" dirty="0" smtClean="0"/>
              <a:t>Section II</a:t>
            </a:r>
            <a:r>
              <a:rPr lang="en-US" b="1" dirty="0" smtClean="0">
                <a:solidFill>
                  <a:schemeClr val="tx1">
                    <a:lumMod val="65000"/>
                    <a:lumOff val="35000"/>
                  </a:schemeClr>
                </a:solidFill>
              </a:rPr>
              <a:t> </a:t>
            </a:r>
            <a:r>
              <a:rPr lang="en-US" sz="1600" dirty="0" smtClean="0">
                <a:solidFill>
                  <a:schemeClr val="tx1">
                    <a:lumMod val="65000"/>
                    <a:lumOff val="35000"/>
                  </a:schemeClr>
                </a:solidFill>
              </a:rPr>
              <a:t>(World Heritage property)</a:t>
            </a:r>
            <a:endParaRPr lang="en-US" sz="1600" dirty="0">
              <a:solidFill>
                <a:schemeClr val="tx1">
                  <a:lumMod val="65000"/>
                  <a:lumOff val="35000"/>
                </a:schemeClr>
              </a:solidFill>
            </a:endParaRPr>
          </a:p>
        </p:txBody>
      </p:sp>
      <p:pic>
        <p:nvPicPr>
          <p:cNvPr id="3" name="Picture 2"/>
          <p:cNvPicPr>
            <a:picLocks noChangeAspect="1"/>
          </p:cNvPicPr>
          <p:nvPr/>
        </p:nvPicPr>
        <p:blipFill>
          <a:blip r:embed="rId5"/>
          <a:stretch>
            <a:fillRect/>
          </a:stretch>
        </p:blipFill>
        <p:spPr>
          <a:xfrm>
            <a:off x="1035675" y="1794080"/>
            <a:ext cx="5400000" cy="2307489"/>
          </a:xfrm>
          <a:prstGeom prst="rect">
            <a:avLst/>
          </a:prstGeom>
        </p:spPr>
      </p:pic>
    </p:spTree>
    <p:extLst>
      <p:ext uri="{BB962C8B-B14F-4D97-AF65-F5344CB8AC3E}">
        <p14:creationId xmlns:p14="http://schemas.microsoft.com/office/powerpoint/2010/main" val="13560736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124010"/>
            <a:ext cx="6333051" cy="750975"/>
          </a:xfrm>
          <a:prstGeom prst="rect">
            <a:avLst/>
          </a:prstGeom>
        </p:spPr>
        <p:txBody>
          <a:bodyPr wrap="square">
            <a:spAutoFit/>
          </a:bodyPr>
          <a:lstStyle/>
          <a:p>
            <a:pPr marL="538163" indent="-538163">
              <a:lnSpc>
                <a:spcPct val="107000"/>
              </a:lnSpc>
              <a:spcAft>
                <a:spcPts val="800"/>
              </a:spcAft>
            </a:pPr>
            <a:r>
              <a:rPr lang="en-GB" sz="1400" dirty="0" smtClean="0">
                <a:latin typeface="Calibri" panose="020F0502020204030204" pitchFamily="34" charset="0"/>
                <a:ea typeface="Calibri" panose="020F0502020204030204" pitchFamily="34" charset="0"/>
                <a:cs typeface="Arial" panose="020B0604020202020204" pitchFamily="34" charset="0"/>
              </a:rPr>
              <a:t>5.3.16 	</a:t>
            </a:r>
            <a:r>
              <a:rPr lang="en-US" sz="1400" dirty="0">
                <a:latin typeface="Calibri" panose="020F0502020204030204" pitchFamily="34" charset="0"/>
                <a:ea typeface="Calibri" panose="020F0502020204030204" pitchFamily="34" charset="0"/>
                <a:cs typeface="Arial" panose="020B0604020202020204" pitchFamily="34" charset="0"/>
              </a:rPr>
              <a:t>Please rate the cooperation/relationship between the World Heritage property managers/coordinators/staff and the following groups Involvement </a:t>
            </a:r>
            <a:r>
              <a:rPr lang="en-US" sz="1400" dirty="0" smtClean="0">
                <a:latin typeface="Calibri" panose="020F0502020204030204" pitchFamily="34" charset="0"/>
                <a:ea typeface="Calibri" panose="020F0502020204030204" pitchFamily="34" charset="0"/>
                <a:cs typeface="Arial" panose="020B0604020202020204" pitchFamily="34" charset="0"/>
              </a:rPr>
              <a:t>- </a:t>
            </a:r>
            <a:r>
              <a:rPr lang="en-US" sz="1200" b="1" dirty="0" smtClean="0">
                <a:solidFill>
                  <a:srgbClr val="00B050"/>
                </a:solidFill>
              </a:rPr>
              <a:t>Involvement of communities</a:t>
            </a:r>
            <a:endParaRPr lang="en-US" sz="1200" b="1" dirty="0">
              <a:solidFill>
                <a:srgbClr val="00B050"/>
              </a:solidFill>
            </a:endParaRPr>
          </a:p>
        </p:txBody>
      </p:sp>
      <p:grpSp>
        <p:nvGrpSpPr>
          <p:cNvPr id="13" name="Group 12"/>
          <p:cNvGrpSpPr/>
          <p:nvPr/>
        </p:nvGrpSpPr>
        <p:grpSpPr>
          <a:xfrm>
            <a:off x="6969107" y="1307952"/>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smtClean="0">
                <a:solidFill>
                  <a:schemeClr val="tx2">
                    <a:lumMod val="75000"/>
                  </a:schemeClr>
                </a:solidFill>
                <a:latin typeface="Tw Cen MT" panose="020B0602020104020603" pitchFamily="34" charset="0"/>
              </a:rPr>
              <a:t>3.</a:t>
            </a:r>
            <a:r>
              <a:rPr lang="en-US" sz="2400" baseline="0" dirty="0" smtClean="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
        <p:nvSpPr>
          <p:cNvPr id="15" name="Rectangle 14"/>
          <p:cNvSpPr/>
          <p:nvPr/>
        </p:nvSpPr>
        <p:spPr>
          <a:xfrm>
            <a:off x="815234" y="616147"/>
            <a:ext cx="6614266" cy="369332"/>
          </a:xfrm>
          <a:prstGeom prst="rect">
            <a:avLst/>
          </a:prstGeom>
        </p:spPr>
        <p:txBody>
          <a:bodyPr wrap="square">
            <a:spAutoFit/>
          </a:bodyPr>
          <a:lstStyle/>
          <a:p>
            <a:r>
              <a:rPr lang="en-US" b="1" dirty="0" smtClean="0">
                <a:solidFill>
                  <a:schemeClr val="tx1">
                    <a:lumMod val="65000"/>
                    <a:lumOff val="35000"/>
                  </a:schemeClr>
                </a:solidFill>
              </a:rPr>
              <a:t>Example of relevant questions in </a:t>
            </a:r>
            <a:r>
              <a:rPr lang="en-US" b="1" dirty="0" smtClean="0"/>
              <a:t>Section II</a:t>
            </a:r>
            <a:r>
              <a:rPr lang="en-US" b="1" dirty="0" smtClean="0">
                <a:solidFill>
                  <a:schemeClr val="tx1">
                    <a:lumMod val="65000"/>
                    <a:lumOff val="35000"/>
                  </a:schemeClr>
                </a:solidFill>
              </a:rPr>
              <a:t> </a:t>
            </a:r>
            <a:r>
              <a:rPr lang="en-US" sz="1600" dirty="0" smtClean="0">
                <a:solidFill>
                  <a:schemeClr val="tx1">
                    <a:lumMod val="65000"/>
                    <a:lumOff val="35000"/>
                  </a:schemeClr>
                </a:solidFill>
              </a:rPr>
              <a:t>(World Heritage property)</a:t>
            </a:r>
            <a:endParaRPr lang="en-US" sz="1600" dirty="0">
              <a:solidFill>
                <a:schemeClr val="tx1">
                  <a:lumMod val="65000"/>
                  <a:lumOff val="35000"/>
                </a:schemeClr>
              </a:solidFill>
            </a:endParaRPr>
          </a:p>
        </p:txBody>
      </p:sp>
      <p:pic>
        <p:nvPicPr>
          <p:cNvPr id="3" name="Picture 2"/>
          <p:cNvPicPr>
            <a:picLocks noChangeAspect="1"/>
          </p:cNvPicPr>
          <p:nvPr/>
        </p:nvPicPr>
        <p:blipFill rotWithShape="1">
          <a:blip r:embed="rId5"/>
          <a:srcRect l="689"/>
          <a:stretch/>
        </p:blipFill>
        <p:spPr>
          <a:xfrm>
            <a:off x="963385" y="1866264"/>
            <a:ext cx="5453743" cy="2676628"/>
          </a:xfrm>
          <a:prstGeom prst="rect">
            <a:avLst/>
          </a:prstGeom>
        </p:spPr>
      </p:pic>
    </p:spTree>
    <p:extLst>
      <p:ext uri="{BB962C8B-B14F-4D97-AF65-F5344CB8AC3E}">
        <p14:creationId xmlns:p14="http://schemas.microsoft.com/office/powerpoint/2010/main" val="2907530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6" y="1124010"/>
            <a:ext cx="6161084" cy="906980"/>
          </a:xfrm>
          <a:prstGeom prst="rect">
            <a:avLst/>
          </a:prstGeom>
        </p:spPr>
        <p:txBody>
          <a:bodyPr wrap="square">
            <a:spAutoFit/>
          </a:bodyPr>
          <a:lstStyle/>
          <a:p>
            <a:pPr marL="538163" indent="-538163" algn="just">
              <a:lnSpc>
                <a:spcPct val="107000"/>
              </a:lnSpc>
              <a:spcAft>
                <a:spcPts val="800"/>
              </a:spcAft>
            </a:pPr>
            <a:r>
              <a:rPr lang="en-GB" sz="1400" dirty="0" smtClean="0">
                <a:latin typeface="Calibri" panose="020F0502020204030204" pitchFamily="34" charset="0"/>
                <a:ea typeface="Calibri" panose="020F0502020204030204" pitchFamily="34" charset="0"/>
                <a:cs typeface="Arial" panose="020B0604020202020204" pitchFamily="34" charset="0"/>
              </a:rPr>
              <a:t>5.3.17 	</a:t>
            </a:r>
            <a:r>
              <a:rPr lang="en-US" sz="1200" dirty="0">
                <a:latin typeface="Calibri" panose="020F0502020204030204" pitchFamily="34" charset="0"/>
                <a:ea typeface="Calibri" panose="020F0502020204030204" pitchFamily="34" charset="0"/>
                <a:cs typeface="Arial" panose="020B0604020202020204" pitchFamily="34" charset="0"/>
              </a:rPr>
              <a:t>Please rate the extent to which the management system of your property contributes towards achieving the objectives of the World Heritage Committee’s Policy for the Integration of a Sustainable Development Perspective into the Processes of the World Heritage Convention </a:t>
            </a:r>
            <a:r>
              <a:rPr lang="en-US" sz="1200" dirty="0" smtClean="0">
                <a:latin typeface="Calibri" panose="020F0502020204030204" pitchFamily="34" charset="0"/>
                <a:ea typeface="Calibri" panose="020F0502020204030204" pitchFamily="34" charset="0"/>
                <a:cs typeface="Arial" panose="020B0604020202020204" pitchFamily="34" charset="0"/>
              </a:rPr>
              <a:t>- </a:t>
            </a:r>
            <a:r>
              <a:rPr lang="en-US" sz="1200" b="1" dirty="0" smtClean="0">
                <a:solidFill>
                  <a:srgbClr val="00B050"/>
                </a:solidFill>
              </a:rPr>
              <a:t>Contribution </a:t>
            </a:r>
            <a:r>
              <a:rPr lang="en-US" sz="1200" b="1" dirty="0">
                <a:solidFill>
                  <a:srgbClr val="00B050"/>
                </a:solidFill>
              </a:rPr>
              <a:t>of the Convention to Sustainable </a:t>
            </a:r>
            <a:r>
              <a:rPr lang="en-US" sz="1200" b="1" dirty="0" smtClean="0">
                <a:solidFill>
                  <a:srgbClr val="00B050"/>
                </a:solidFill>
              </a:rPr>
              <a:t>development</a:t>
            </a:r>
            <a:endParaRPr lang="en-US" sz="1200" b="1" dirty="0">
              <a:solidFill>
                <a:srgbClr val="00B050"/>
              </a:solidFill>
            </a:endParaRPr>
          </a:p>
        </p:txBody>
      </p:sp>
      <p:grpSp>
        <p:nvGrpSpPr>
          <p:cNvPr id="13" name="Group 12"/>
          <p:cNvGrpSpPr/>
          <p:nvPr/>
        </p:nvGrpSpPr>
        <p:grpSpPr>
          <a:xfrm>
            <a:off x="6969107" y="1307952"/>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smtClean="0">
                <a:solidFill>
                  <a:schemeClr val="tx2">
                    <a:lumMod val="75000"/>
                  </a:schemeClr>
                </a:solidFill>
                <a:latin typeface="Tw Cen MT" panose="020B0602020104020603" pitchFamily="34" charset="0"/>
              </a:rPr>
              <a:t>3.</a:t>
            </a:r>
            <a:r>
              <a:rPr lang="en-US" sz="2400" baseline="0" dirty="0" smtClean="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
        <p:nvSpPr>
          <p:cNvPr id="15" name="Rectangle 14"/>
          <p:cNvSpPr/>
          <p:nvPr/>
        </p:nvSpPr>
        <p:spPr>
          <a:xfrm>
            <a:off x="815234" y="616147"/>
            <a:ext cx="6614266" cy="369332"/>
          </a:xfrm>
          <a:prstGeom prst="rect">
            <a:avLst/>
          </a:prstGeom>
        </p:spPr>
        <p:txBody>
          <a:bodyPr wrap="square">
            <a:spAutoFit/>
          </a:bodyPr>
          <a:lstStyle/>
          <a:p>
            <a:r>
              <a:rPr lang="en-US" b="1" dirty="0" smtClean="0">
                <a:solidFill>
                  <a:schemeClr val="tx1">
                    <a:lumMod val="65000"/>
                    <a:lumOff val="35000"/>
                  </a:schemeClr>
                </a:solidFill>
              </a:rPr>
              <a:t>Example of relevant questions in </a:t>
            </a:r>
            <a:r>
              <a:rPr lang="en-US" b="1" dirty="0" smtClean="0"/>
              <a:t>Section II</a:t>
            </a:r>
            <a:r>
              <a:rPr lang="en-US" b="1" dirty="0" smtClean="0">
                <a:solidFill>
                  <a:schemeClr val="tx1">
                    <a:lumMod val="65000"/>
                    <a:lumOff val="35000"/>
                  </a:schemeClr>
                </a:solidFill>
              </a:rPr>
              <a:t> </a:t>
            </a:r>
            <a:r>
              <a:rPr lang="en-US" sz="1600" dirty="0" smtClean="0">
                <a:solidFill>
                  <a:schemeClr val="tx1">
                    <a:lumMod val="65000"/>
                    <a:lumOff val="35000"/>
                  </a:schemeClr>
                </a:solidFill>
              </a:rPr>
              <a:t>(World Heritage property)</a:t>
            </a:r>
            <a:endParaRPr lang="en-US" sz="1600" dirty="0">
              <a:solidFill>
                <a:schemeClr val="tx1">
                  <a:lumMod val="65000"/>
                  <a:lumOff val="35000"/>
                </a:schemeClr>
              </a:solidFill>
            </a:endParaRPr>
          </a:p>
        </p:txBody>
      </p:sp>
      <p:pic>
        <p:nvPicPr>
          <p:cNvPr id="2" name="Picture 1"/>
          <p:cNvPicPr>
            <a:picLocks noChangeAspect="1"/>
          </p:cNvPicPr>
          <p:nvPr/>
        </p:nvPicPr>
        <p:blipFill rotWithShape="1">
          <a:blip r:embed="rId5"/>
          <a:srcRect b="23938"/>
          <a:stretch/>
        </p:blipFill>
        <p:spPr>
          <a:xfrm>
            <a:off x="1075499" y="2054140"/>
            <a:ext cx="5400000" cy="2691481"/>
          </a:xfrm>
          <a:prstGeom prst="rect">
            <a:avLst/>
          </a:prstGeom>
        </p:spPr>
      </p:pic>
    </p:spTree>
    <p:extLst>
      <p:ext uri="{BB962C8B-B14F-4D97-AF65-F5344CB8AC3E}">
        <p14:creationId xmlns:p14="http://schemas.microsoft.com/office/powerpoint/2010/main" val="12484418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6" y="1124010"/>
            <a:ext cx="6161084" cy="511743"/>
          </a:xfrm>
          <a:prstGeom prst="rect">
            <a:avLst/>
          </a:prstGeom>
        </p:spPr>
        <p:txBody>
          <a:bodyPr wrap="square">
            <a:spAutoFit/>
          </a:bodyPr>
          <a:lstStyle/>
          <a:p>
            <a:pPr marL="538163" indent="-538163" algn="just">
              <a:lnSpc>
                <a:spcPct val="107000"/>
              </a:lnSpc>
              <a:spcAft>
                <a:spcPts val="800"/>
              </a:spcAft>
            </a:pPr>
            <a:r>
              <a:rPr lang="en-GB" sz="1400" dirty="0" smtClean="0">
                <a:latin typeface="Calibri" panose="020F0502020204030204" pitchFamily="34" charset="0"/>
                <a:ea typeface="Calibri" panose="020F0502020204030204" pitchFamily="34" charset="0"/>
                <a:cs typeface="Arial" panose="020B0604020202020204" pitchFamily="34" charset="0"/>
              </a:rPr>
              <a:t>8.3	</a:t>
            </a:r>
            <a:r>
              <a:rPr lang="en-US" sz="1200" dirty="0" smtClean="0">
                <a:latin typeface="Calibri" panose="020F0502020204030204" pitchFamily="34" charset="0"/>
                <a:ea typeface="Calibri" panose="020F0502020204030204" pitchFamily="34" charset="0"/>
                <a:cs typeface="Arial" panose="020B0604020202020204" pitchFamily="34" charset="0"/>
              </a:rPr>
              <a:t>Who </a:t>
            </a:r>
            <a:r>
              <a:rPr lang="en-US" sz="1200" dirty="0">
                <a:latin typeface="Calibri" panose="020F0502020204030204" pitchFamily="34" charset="0"/>
                <a:ea typeface="Calibri" panose="020F0502020204030204" pitchFamily="34" charset="0"/>
                <a:cs typeface="Arial" panose="020B0604020202020204" pitchFamily="34" charset="0"/>
              </a:rPr>
              <a:t>are the target audiences for education and awareness </a:t>
            </a:r>
            <a:r>
              <a:rPr lang="en-US" sz="1200" dirty="0" err="1">
                <a:latin typeface="Calibri" panose="020F0502020204030204" pitchFamily="34" charset="0"/>
                <a:ea typeface="Calibri" panose="020F0502020204030204" pitchFamily="34" charset="0"/>
                <a:cs typeface="Arial" panose="020B0604020202020204" pitchFamily="34" charset="0"/>
              </a:rPr>
              <a:t>programmes</a:t>
            </a:r>
            <a:r>
              <a:rPr lang="en-US" sz="1200" dirty="0">
                <a:latin typeface="Calibri" panose="020F0502020204030204" pitchFamily="34" charset="0"/>
                <a:ea typeface="Calibri" panose="020F0502020204030204" pitchFamily="34" charset="0"/>
                <a:cs typeface="Arial" panose="020B0604020202020204" pitchFamily="34" charset="0"/>
              </a:rPr>
              <a:t> at your property? </a:t>
            </a:r>
            <a:r>
              <a:rPr lang="en-US" sz="1200" b="1" dirty="0">
                <a:solidFill>
                  <a:srgbClr val="00B050"/>
                </a:solidFill>
              </a:rPr>
              <a:t>Gender </a:t>
            </a:r>
            <a:r>
              <a:rPr lang="en-US" sz="1200" b="1" dirty="0" smtClean="0">
                <a:solidFill>
                  <a:srgbClr val="00B050"/>
                </a:solidFill>
              </a:rPr>
              <a:t>balance/equity</a:t>
            </a:r>
            <a:endParaRPr lang="en-US" sz="1200" b="1" dirty="0">
              <a:solidFill>
                <a:srgbClr val="00B050"/>
              </a:solidFill>
            </a:endParaRPr>
          </a:p>
        </p:txBody>
      </p:sp>
      <p:grpSp>
        <p:nvGrpSpPr>
          <p:cNvPr id="13" name="Group 12"/>
          <p:cNvGrpSpPr/>
          <p:nvPr/>
        </p:nvGrpSpPr>
        <p:grpSpPr>
          <a:xfrm>
            <a:off x="6969107" y="1307952"/>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smtClean="0">
                <a:solidFill>
                  <a:schemeClr val="tx2">
                    <a:lumMod val="75000"/>
                  </a:schemeClr>
                </a:solidFill>
                <a:latin typeface="Tw Cen MT" panose="020B0602020104020603" pitchFamily="34" charset="0"/>
              </a:rPr>
              <a:t>3.</a:t>
            </a:r>
            <a:r>
              <a:rPr lang="en-US" sz="2400" baseline="0" dirty="0" smtClean="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
        <p:nvSpPr>
          <p:cNvPr id="15" name="Rectangle 14"/>
          <p:cNvSpPr/>
          <p:nvPr/>
        </p:nvSpPr>
        <p:spPr>
          <a:xfrm>
            <a:off x="815234" y="616147"/>
            <a:ext cx="6614266" cy="369332"/>
          </a:xfrm>
          <a:prstGeom prst="rect">
            <a:avLst/>
          </a:prstGeom>
        </p:spPr>
        <p:txBody>
          <a:bodyPr wrap="square">
            <a:spAutoFit/>
          </a:bodyPr>
          <a:lstStyle/>
          <a:p>
            <a:r>
              <a:rPr lang="en-US" b="1" dirty="0" smtClean="0">
                <a:solidFill>
                  <a:schemeClr val="tx1">
                    <a:lumMod val="65000"/>
                    <a:lumOff val="35000"/>
                  </a:schemeClr>
                </a:solidFill>
              </a:rPr>
              <a:t>Example of relevant questions in </a:t>
            </a:r>
            <a:r>
              <a:rPr lang="en-US" b="1" dirty="0" smtClean="0"/>
              <a:t>Section II</a:t>
            </a:r>
            <a:r>
              <a:rPr lang="en-US" b="1" dirty="0" smtClean="0">
                <a:solidFill>
                  <a:schemeClr val="tx1">
                    <a:lumMod val="65000"/>
                    <a:lumOff val="35000"/>
                  </a:schemeClr>
                </a:solidFill>
              </a:rPr>
              <a:t> </a:t>
            </a:r>
            <a:r>
              <a:rPr lang="en-US" sz="1600" dirty="0" smtClean="0">
                <a:solidFill>
                  <a:schemeClr val="tx1">
                    <a:lumMod val="65000"/>
                    <a:lumOff val="35000"/>
                  </a:schemeClr>
                </a:solidFill>
              </a:rPr>
              <a:t>(World Heritage property)</a:t>
            </a:r>
            <a:endParaRPr lang="en-US" sz="1600" dirty="0">
              <a:solidFill>
                <a:schemeClr val="tx1">
                  <a:lumMod val="65000"/>
                  <a:lumOff val="35000"/>
                </a:schemeClr>
              </a:solidFill>
            </a:endParaRPr>
          </a:p>
        </p:txBody>
      </p:sp>
      <p:pic>
        <p:nvPicPr>
          <p:cNvPr id="3" name="Picture 2"/>
          <p:cNvPicPr>
            <a:picLocks noChangeAspect="1"/>
          </p:cNvPicPr>
          <p:nvPr/>
        </p:nvPicPr>
        <p:blipFill>
          <a:blip r:embed="rId5"/>
          <a:stretch>
            <a:fillRect/>
          </a:stretch>
        </p:blipFill>
        <p:spPr>
          <a:xfrm>
            <a:off x="1035675" y="1718650"/>
            <a:ext cx="5400000" cy="3100990"/>
          </a:xfrm>
          <a:prstGeom prst="rect">
            <a:avLst/>
          </a:prstGeom>
        </p:spPr>
      </p:pic>
    </p:spTree>
    <p:extLst>
      <p:ext uri="{BB962C8B-B14F-4D97-AF65-F5344CB8AC3E}">
        <p14:creationId xmlns:p14="http://schemas.microsoft.com/office/powerpoint/2010/main" val="41414083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6" y="1124010"/>
            <a:ext cx="6161084" cy="718082"/>
          </a:xfrm>
          <a:prstGeom prst="rect">
            <a:avLst/>
          </a:prstGeom>
        </p:spPr>
        <p:txBody>
          <a:bodyPr wrap="square">
            <a:spAutoFit/>
          </a:bodyPr>
          <a:lstStyle/>
          <a:p>
            <a:pPr marL="538163" indent="-538163" algn="just">
              <a:lnSpc>
                <a:spcPct val="107000"/>
              </a:lnSpc>
              <a:spcAft>
                <a:spcPts val="800"/>
              </a:spcAft>
            </a:pPr>
            <a:r>
              <a:rPr lang="en-GB" sz="1400" dirty="0" smtClean="0">
                <a:latin typeface="Calibri" panose="020F0502020204030204" pitchFamily="34" charset="0"/>
                <a:ea typeface="Calibri" panose="020F0502020204030204" pitchFamily="34" charset="0"/>
                <a:cs typeface="Arial" panose="020B0604020202020204" pitchFamily="34" charset="0"/>
              </a:rPr>
              <a:t>9.7	</a:t>
            </a:r>
            <a:r>
              <a:rPr lang="en-US" sz="1200" dirty="0">
                <a:latin typeface="Calibri" panose="020F0502020204030204" pitchFamily="34" charset="0"/>
                <a:ea typeface="Calibri" panose="020F0502020204030204" pitchFamily="34" charset="0"/>
                <a:cs typeface="Arial" panose="020B0604020202020204" pitchFamily="34" charset="0"/>
              </a:rPr>
              <a:t>Does the management system/plan for the World Heritage property include a strategy with an action plan to manage visitors, tourism activity and its derived economic, socio-cultural and environmental impacts? </a:t>
            </a:r>
            <a:r>
              <a:rPr lang="en-US" sz="1200" b="1" dirty="0">
                <a:solidFill>
                  <a:srgbClr val="00B050"/>
                </a:solidFill>
              </a:rPr>
              <a:t>Sustainable Tourism</a:t>
            </a:r>
          </a:p>
        </p:txBody>
      </p:sp>
      <p:grpSp>
        <p:nvGrpSpPr>
          <p:cNvPr id="13" name="Group 12"/>
          <p:cNvGrpSpPr/>
          <p:nvPr/>
        </p:nvGrpSpPr>
        <p:grpSpPr>
          <a:xfrm>
            <a:off x="6969107" y="1307952"/>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smtClean="0">
                <a:solidFill>
                  <a:schemeClr val="tx2">
                    <a:lumMod val="75000"/>
                  </a:schemeClr>
                </a:solidFill>
                <a:latin typeface="Tw Cen MT" panose="020B0602020104020603" pitchFamily="34" charset="0"/>
              </a:rPr>
              <a:t>3.</a:t>
            </a:r>
            <a:r>
              <a:rPr lang="en-US" sz="2400" baseline="0" dirty="0" smtClean="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
        <p:nvSpPr>
          <p:cNvPr id="15" name="Rectangle 14"/>
          <p:cNvSpPr/>
          <p:nvPr/>
        </p:nvSpPr>
        <p:spPr>
          <a:xfrm>
            <a:off x="815234" y="616147"/>
            <a:ext cx="6614266" cy="369332"/>
          </a:xfrm>
          <a:prstGeom prst="rect">
            <a:avLst/>
          </a:prstGeom>
        </p:spPr>
        <p:txBody>
          <a:bodyPr wrap="square">
            <a:spAutoFit/>
          </a:bodyPr>
          <a:lstStyle/>
          <a:p>
            <a:r>
              <a:rPr lang="en-US" b="1" dirty="0" smtClean="0">
                <a:solidFill>
                  <a:schemeClr val="tx1">
                    <a:lumMod val="65000"/>
                    <a:lumOff val="35000"/>
                  </a:schemeClr>
                </a:solidFill>
              </a:rPr>
              <a:t>Example of relevant questions in </a:t>
            </a:r>
            <a:r>
              <a:rPr lang="en-US" b="1" dirty="0" smtClean="0"/>
              <a:t>Section II</a:t>
            </a:r>
            <a:r>
              <a:rPr lang="en-US" b="1" dirty="0" smtClean="0">
                <a:solidFill>
                  <a:schemeClr val="tx1">
                    <a:lumMod val="65000"/>
                    <a:lumOff val="35000"/>
                  </a:schemeClr>
                </a:solidFill>
              </a:rPr>
              <a:t> </a:t>
            </a:r>
            <a:r>
              <a:rPr lang="en-US" sz="1600" dirty="0" smtClean="0">
                <a:solidFill>
                  <a:schemeClr val="tx1">
                    <a:lumMod val="65000"/>
                    <a:lumOff val="35000"/>
                  </a:schemeClr>
                </a:solidFill>
              </a:rPr>
              <a:t>(World Heritage property)</a:t>
            </a:r>
            <a:endParaRPr lang="en-US" sz="1600" dirty="0">
              <a:solidFill>
                <a:schemeClr val="tx1">
                  <a:lumMod val="65000"/>
                  <a:lumOff val="35000"/>
                </a:schemeClr>
              </a:solidFill>
            </a:endParaRPr>
          </a:p>
        </p:txBody>
      </p:sp>
      <p:pic>
        <p:nvPicPr>
          <p:cNvPr id="2" name="Picture 1"/>
          <p:cNvPicPr>
            <a:picLocks noChangeAspect="1"/>
          </p:cNvPicPr>
          <p:nvPr/>
        </p:nvPicPr>
        <p:blipFill rotWithShape="1">
          <a:blip r:embed="rId5"/>
          <a:srcRect t="997" r="255"/>
          <a:stretch/>
        </p:blipFill>
        <p:spPr>
          <a:xfrm>
            <a:off x="1075499" y="1874520"/>
            <a:ext cx="5386261" cy="3220727"/>
          </a:xfrm>
          <a:prstGeom prst="rect">
            <a:avLst/>
          </a:prstGeom>
        </p:spPr>
      </p:pic>
    </p:spTree>
    <p:extLst>
      <p:ext uri="{BB962C8B-B14F-4D97-AF65-F5344CB8AC3E}">
        <p14:creationId xmlns:p14="http://schemas.microsoft.com/office/powerpoint/2010/main" val="5921333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202974-31A3-4642-B671-F0DBBB7B4663}"/>
              </a:ext>
            </a:extLst>
          </p:cNvPr>
          <p:cNvSpPr txBox="1"/>
          <p:nvPr/>
        </p:nvSpPr>
        <p:spPr>
          <a:xfrm>
            <a:off x="515964" y="129041"/>
            <a:ext cx="8452021" cy="400110"/>
          </a:xfrm>
          <a:prstGeom prst="rect">
            <a:avLst/>
          </a:prstGeom>
          <a:noFill/>
        </p:spPr>
        <p:txBody>
          <a:bodyPr wrap="square" rtlCol="0">
            <a:spAutoFit/>
          </a:bodyPr>
          <a:lstStyle/>
          <a:p>
            <a:r>
              <a:rPr lang="en-US" sz="2000" dirty="0" smtClean="0">
                <a:solidFill>
                  <a:schemeClr val="tx2">
                    <a:lumMod val="75000"/>
                  </a:schemeClr>
                </a:solidFill>
                <a:latin typeface="+mj-lt"/>
              </a:rPr>
              <a:t>Selected websites: Sustainable Development</a:t>
            </a:r>
            <a:endParaRPr lang="en-US" sz="2000" dirty="0">
              <a:solidFill>
                <a:schemeClr val="tx2">
                  <a:lumMod val="75000"/>
                </a:schemeClr>
              </a:solidFill>
              <a:latin typeface="+mj-lt"/>
            </a:endParaRPr>
          </a:p>
        </p:txBody>
      </p:sp>
      <p:sp>
        <p:nvSpPr>
          <p:cNvPr id="6" name="TextBox 5"/>
          <p:cNvSpPr txBox="1"/>
          <p:nvPr/>
        </p:nvSpPr>
        <p:spPr>
          <a:xfrm>
            <a:off x="4619295" y="699590"/>
            <a:ext cx="3949264" cy="2354491"/>
          </a:xfrm>
          <a:prstGeom prst="rect">
            <a:avLst/>
          </a:prstGeom>
          <a:noFill/>
        </p:spPr>
        <p:txBody>
          <a:bodyPr wrap="square" rtlCol="0">
            <a:spAutoFit/>
          </a:bodyPr>
          <a:lstStyle/>
          <a:p>
            <a:pPr algn="just"/>
            <a:r>
              <a:rPr lang="en-US" sz="1350" b="1" dirty="0" smtClean="0"/>
              <a:t>World Heritage and Sustainable Development.  </a:t>
            </a:r>
            <a:endParaRPr lang="en-US" sz="1350" b="1" dirty="0" smtClean="0"/>
          </a:p>
          <a:p>
            <a:pPr algn="just"/>
            <a:endParaRPr lang="en-US" sz="1350" b="1" dirty="0" smtClean="0"/>
          </a:p>
          <a:p>
            <a:pPr algn="just"/>
            <a:r>
              <a:rPr lang="en-US" sz="1350" dirty="0" smtClean="0"/>
              <a:t>This dedicated </a:t>
            </a:r>
            <a:r>
              <a:rPr lang="en-US" sz="1350" dirty="0" smtClean="0"/>
              <a:t>webpages of the World Heritage Centre gives information pertaining the contribution of the Policy for the Integration of a sustainable Development Policy into the Processes of the World Heritage Convention and activities carried out in the development of sustainable development.</a:t>
            </a:r>
            <a:endParaRPr lang="en-US" sz="1350" dirty="0" smtClean="0"/>
          </a:p>
          <a:p>
            <a:pPr algn="just"/>
            <a:endParaRPr lang="en-US" sz="1350" dirty="0" smtClean="0"/>
          </a:p>
          <a:p>
            <a:pPr algn="just"/>
            <a:r>
              <a:rPr lang="en-US" sz="1350" dirty="0" smtClean="0"/>
              <a:t>Website available in English and French :</a:t>
            </a:r>
          </a:p>
          <a:p>
            <a:pPr algn="just"/>
            <a:r>
              <a:rPr lang="fr-FR" sz="1200" i="1" dirty="0" smtClean="0">
                <a:solidFill>
                  <a:srgbClr val="0070C0"/>
                </a:solidFill>
                <a:hlinkClick r:id="rId3"/>
              </a:rPr>
              <a:t>whc.unesco.org/en/</a:t>
            </a:r>
            <a:r>
              <a:rPr lang="fr-FR" sz="1200" i="1" dirty="0" err="1" smtClean="0">
                <a:solidFill>
                  <a:srgbClr val="0070C0"/>
                </a:solidFill>
                <a:hlinkClick r:id="rId3"/>
              </a:rPr>
              <a:t>sustainabledevelopment</a:t>
            </a:r>
            <a:r>
              <a:rPr lang="fr-FR" sz="1200" i="1" dirty="0" smtClean="0">
                <a:solidFill>
                  <a:srgbClr val="0070C0"/>
                </a:solidFill>
                <a:hlinkClick r:id="rId3"/>
              </a:rPr>
              <a:t>/</a:t>
            </a:r>
            <a:endParaRPr lang="en-GB" sz="1200" i="1" dirty="0">
              <a:solidFill>
                <a:srgbClr val="0070C0"/>
              </a:solidFill>
            </a:endParaRPr>
          </a:p>
        </p:txBody>
      </p:sp>
      <p:pic>
        <p:nvPicPr>
          <p:cNvPr id="7" name="Picture 6"/>
          <p:cNvPicPr>
            <a:picLocks noChangeAspect="1"/>
          </p:cNvPicPr>
          <p:nvPr/>
        </p:nvPicPr>
        <p:blipFill>
          <a:blip r:embed="rId4"/>
          <a:stretch>
            <a:fillRect/>
          </a:stretch>
        </p:blipFill>
        <p:spPr>
          <a:xfrm>
            <a:off x="731781" y="815375"/>
            <a:ext cx="3760420" cy="4096956"/>
          </a:xfrm>
          <a:prstGeom prst="rect">
            <a:avLst/>
          </a:prstGeom>
          <a:ln>
            <a:solidFill>
              <a:schemeClr val="bg1">
                <a:lumMod val="65000"/>
              </a:schemeClr>
            </a:solidFill>
          </a:ln>
        </p:spPr>
      </p:pic>
    </p:spTree>
    <p:extLst>
      <p:ext uri="{BB962C8B-B14F-4D97-AF65-F5344CB8AC3E}">
        <p14:creationId xmlns:p14="http://schemas.microsoft.com/office/powerpoint/2010/main" val="33544576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202974-31A3-4642-B671-F0DBBB7B4663}"/>
              </a:ext>
            </a:extLst>
          </p:cNvPr>
          <p:cNvSpPr txBox="1"/>
          <p:nvPr/>
        </p:nvSpPr>
        <p:spPr>
          <a:xfrm>
            <a:off x="515964" y="129041"/>
            <a:ext cx="8452021" cy="400110"/>
          </a:xfrm>
          <a:prstGeom prst="rect">
            <a:avLst/>
          </a:prstGeom>
          <a:noFill/>
        </p:spPr>
        <p:txBody>
          <a:bodyPr wrap="square" rtlCol="0">
            <a:spAutoFit/>
          </a:bodyPr>
          <a:lstStyle/>
          <a:p>
            <a:r>
              <a:rPr lang="en-US" sz="2000" dirty="0" smtClean="0">
                <a:solidFill>
                  <a:schemeClr val="tx2">
                    <a:lumMod val="75000"/>
                  </a:schemeClr>
                </a:solidFill>
                <a:latin typeface="+mj-lt"/>
              </a:rPr>
              <a:t>Selected websites: World Heritage and Indigenous Peoples</a:t>
            </a:r>
            <a:endParaRPr lang="en-US" sz="2000" dirty="0">
              <a:solidFill>
                <a:schemeClr val="tx2">
                  <a:lumMod val="75000"/>
                </a:schemeClr>
              </a:solidFill>
              <a:latin typeface="+mj-lt"/>
            </a:endParaRPr>
          </a:p>
        </p:txBody>
      </p:sp>
      <p:sp>
        <p:nvSpPr>
          <p:cNvPr id="6" name="TextBox 5"/>
          <p:cNvSpPr txBox="1"/>
          <p:nvPr/>
        </p:nvSpPr>
        <p:spPr>
          <a:xfrm>
            <a:off x="4619295" y="699590"/>
            <a:ext cx="3949264" cy="2977738"/>
          </a:xfrm>
          <a:prstGeom prst="rect">
            <a:avLst/>
          </a:prstGeom>
          <a:noFill/>
        </p:spPr>
        <p:txBody>
          <a:bodyPr wrap="square" rtlCol="0">
            <a:spAutoFit/>
          </a:bodyPr>
          <a:lstStyle/>
          <a:p>
            <a:pPr algn="just"/>
            <a:r>
              <a:rPr lang="en-US" sz="1350" b="1" dirty="0" smtClean="0"/>
              <a:t>Best </a:t>
            </a:r>
            <a:r>
              <a:rPr lang="en-US" sz="1350" b="1" dirty="0"/>
              <a:t>practice approaches to sustainable economic development through tourism.  </a:t>
            </a:r>
            <a:endParaRPr lang="en-US" sz="1350" b="1" dirty="0" smtClean="0"/>
          </a:p>
          <a:p>
            <a:pPr algn="just"/>
            <a:endParaRPr lang="en-US" sz="1350" b="1" dirty="0" smtClean="0"/>
          </a:p>
          <a:p>
            <a:pPr algn="just"/>
            <a:r>
              <a:rPr lang="en-US" sz="1350" dirty="0"/>
              <a:t>UNESCO policy embraces the right of indigenous peoples to their traditional lands, territories and recognizes traditional management systems as part of new management approaches. It describes indigenous peoples as stewards of a significant part of the world’s biological, cultural and linguistic diversity and as partners in site conservation and protection activities.</a:t>
            </a:r>
            <a:endParaRPr lang="en-US" sz="1350" dirty="0" smtClean="0"/>
          </a:p>
          <a:p>
            <a:pPr algn="just"/>
            <a:endParaRPr lang="en-US" sz="1350" dirty="0" smtClean="0"/>
          </a:p>
          <a:p>
            <a:pPr algn="just"/>
            <a:r>
              <a:rPr lang="en-US" sz="1350" dirty="0"/>
              <a:t>Website available in English and </a:t>
            </a:r>
            <a:r>
              <a:rPr lang="en-US" sz="1350" dirty="0" smtClean="0"/>
              <a:t>French:</a:t>
            </a:r>
            <a:endParaRPr lang="en-US" sz="1350" dirty="0" smtClean="0"/>
          </a:p>
          <a:p>
            <a:pPr algn="just"/>
            <a:r>
              <a:rPr lang="fr-FR" sz="1200" i="1" dirty="0" smtClean="0">
                <a:solidFill>
                  <a:srgbClr val="0070C0"/>
                </a:solidFill>
              </a:rPr>
              <a:t>whc.unesco.org/en/</a:t>
            </a:r>
            <a:r>
              <a:rPr lang="fr-FR" sz="1200" i="1" dirty="0" err="1" smtClean="0">
                <a:solidFill>
                  <a:srgbClr val="0070C0"/>
                </a:solidFill>
              </a:rPr>
              <a:t>activities</a:t>
            </a:r>
            <a:r>
              <a:rPr lang="fr-FR" sz="1200" i="1" dirty="0" smtClean="0">
                <a:solidFill>
                  <a:srgbClr val="0070C0"/>
                </a:solidFill>
              </a:rPr>
              <a:t>/496</a:t>
            </a:r>
            <a:r>
              <a:rPr lang="fr-FR" sz="1200" i="1" dirty="0">
                <a:solidFill>
                  <a:srgbClr val="0070C0"/>
                </a:solidFill>
              </a:rPr>
              <a:t>/</a:t>
            </a:r>
            <a:endParaRPr lang="en-GB" sz="1200" i="1" dirty="0">
              <a:solidFill>
                <a:srgbClr val="0070C0"/>
              </a:solidFill>
            </a:endParaRPr>
          </a:p>
        </p:txBody>
      </p:sp>
      <p:grpSp>
        <p:nvGrpSpPr>
          <p:cNvPr id="7" name="Group 6"/>
          <p:cNvGrpSpPr/>
          <p:nvPr/>
        </p:nvGrpSpPr>
        <p:grpSpPr>
          <a:xfrm>
            <a:off x="682027" y="815375"/>
            <a:ext cx="3859927" cy="3955686"/>
            <a:chOff x="682027" y="815375"/>
            <a:chExt cx="3859927" cy="3955686"/>
          </a:xfrm>
        </p:grpSpPr>
        <p:pic>
          <p:nvPicPr>
            <p:cNvPr id="2" name="Picture 1"/>
            <p:cNvPicPr>
              <a:picLocks noChangeAspect="1"/>
            </p:cNvPicPr>
            <p:nvPr/>
          </p:nvPicPr>
          <p:blipFill>
            <a:blip r:embed="rId3"/>
            <a:stretch>
              <a:fillRect/>
            </a:stretch>
          </p:blipFill>
          <p:spPr>
            <a:xfrm>
              <a:off x="682027" y="815375"/>
              <a:ext cx="3859927" cy="3514122"/>
            </a:xfrm>
            <a:prstGeom prst="rect">
              <a:avLst/>
            </a:prstGeom>
            <a:ln>
              <a:solidFill>
                <a:schemeClr val="bg1">
                  <a:lumMod val="85000"/>
                </a:schemeClr>
              </a:solidFill>
            </a:ln>
          </p:spPr>
        </p:pic>
        <p:pic>
          <p:nvPicPr>
            <p:cNvPr id="3" name="Picture 2"/>
            <p:cNvPicPr>
              <a:picLocks noChangeAspect="1"/>
            </p:cNvPicPr>
            <p:nvPr/>
          </p:nvPicPr>
          <p:blipFill>
            <a:blip r:embed="rId4"/>
            <a:stretch>
              <a:fillRect/>
            </a:stretch>
          </p:blipFill>
          <p:spPr>
            <a:xfrm>
              <a:off x="682027" y="4333514"/>
              <a:ext cx="3859927" cy="437547"/>
            </a:xfrm>
            <a:prstGeom prst="rect">
              <a:avLst/>
            </a:prstGeom>
            <a:ln>
              <a:solidFill>
                <a:schemeClr val="bg1">
                  <a:lumMod val="85000"/>
                </a:schemeClr>
              </a:solidFill>
            </a:ln>
          </p:spPr>
        </p:pic>
      </p:grpSp>
    </p:spTree>
    <p:extLst>
      <p:ext uri="{BB962C8B-B14F-4D97-AF65-F5344CB8AC3E}">
        <p14:creationId xmlns:p14="http://schemas.microsoft.com/office/powerpoint/2010/main" val="7847761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202974-31A3-4642-B671-F0DBBB7B4663}"/>
              </a:ext>
            </a:extLst>
          </p:cNvPr>
          <p:cNvSpPr txBox="1"/>
          <p:nvPr/>
        </p:nvSpPr>
        <p:spPr>
          <a:xfrm>
            <a:off x="515964" y="129041"/>
            <a:ext cx="8452021" cy="400110"/>
          </a:xfrm>
          <a:prstGeom prst="rect">
            <a:avLst/>
          </a:prstGeom>
          <a:noFill/>
        </p:spPr>
        <p:txBody>
          <a:bodyPr wrap="square" rtlCol="0">
            <a:spAutoFit/>
          </a:bodyPr>
          <a:lstStyle/>
          <a:p>
            <a:r>
              <a:rPr lang="en-US" sz="2000" dirty="0" smtClean="0">
                <a:solidFill>
                  <a:schemeClr val="tx2">
                    <a:lumMod val="75000"/>
                  </a:schemeClr>
                </a:solidFill>
                <a:latin typeface="+mj-lt"/>
              </a:rPr>
              <a:t>Selected websites: Sustainable </a:t>
            </a:r>
            <a:r>
              <a:rPr lang="en-US" sz="2000" dirty="0" smtClean="0">
                <a:solidFill>
                  <a:schemeClr val="tx2">
                    <a:lumMod val="75000"/>
                  </a:schemeClr>
                </a:solidFill>
                <a:latin typeface="+mj-lt"/>
              </a:rPr>
              <a:t>Tourism Toolkit</a:t>
            </a:r>
            <a:endParaRPr lang="en-US" sz="2000" dirty="0">
              <a:solidFill>
                <a:schemeClr val="tx2">
                  <a:lumMod val="75000"/>
                </a:schemeClr>
              </a:solidFill>
              <a:latin typeface="+mj-lt"/>
            </a:endParaRPr>
          </a:p>
        </p:txBody>
      </p:sp>
      <p:pic>
        <p:nvPicPr>
          <p:cNvPr id="4" name="Picture 3">
            <a:hlinkClick r:id="rId3"/>
          </p:cNvPr>
          <p:cNvPicPr>
            <a:picLocks noChangeAspect="1"/>
          </p:cNvPicPr>
          <p:nvPr/>
        </p:nvPicPr>
        <p:blipFill>
          <a:blip r:embed="rId4"/>
          <a:stretch>
            <a:fillRect/>
          </a:stretch>
        </p:blipFill>
        <p:spPr>
          <a:xfrm>
            <a:off x="731781" y="815375"/>
            <a:ext cx="3760420" cy="3827569"/>
          </a:xfrm>
          <a:prstGeom prst="rect">
            <a:avLst/>
          </a:prstGeom>
          <a:ln>
            <a:solidFill>
              <a:schemeClr val="accent1">
                <a:lumMod val="60000"/>
                <a:lumOff val="40000"/>
              </a:schemeClr>
            </a:solidFill>
          </a:ln>
        </p:spPr>
      </p:pic>
      <p:sp>
        <p:nvSpPr>
          <p:cNvPr id="6" name="TextBox 5"/>
          <p:cNvSpPr txBox="1"/>
          <p:nvPr/>
        </p:nvSpPr>
        <p:spPr>
          <a:xfrm>
            <a:off x="4619295" y="699590"/>
            <a:ext cx="3949264" cy="2977738"/>
          </a:xfrm>
          <a:prstGeom prst="rect">
            <a:avLst/>
          </a:prstGeom>
          <a:noFill/>
        </p:spPr>
        <p:txBody>
          <a:bodyPr wrap="square" rtlCol="0">
            <a:spAutoFit/>
          </a:bodyPr>
          <a:lstStyle/>
          <a:p>
            <a:pPr algn="just"/>
            <a:r>
              <a:rPr lang="en-US" sz="1350" b="1" dirty="0" smtClean="0"/>
              <a:t>Best </a:t>
            </a:r>
            <a:r>
              <a:rPr lang="en-US" sz="1350" b="1" dirty="0"/>
              <a:t>practice approaches to sustainable economic development through tourism.  </a:t>
            </a:r>
            <a:endParaRPr lang="en-US" sz="1350" b="1" dirty="0" smtClean="0"/>
          </a:p>
          <a:p>
            <a:pPr algn="just"/>
            <a:endParaRPr lang="en-US" sz="1350" b="1" dirty="0" smtClean="0"/>
          </a:p>
          <a:p>
            <a:pPr algn="just"/>
            <a:r>
              <a:rPr lang="en-US" sz="1350" dirty="0" smtClean="0"/>
              <a:t>This UNESCO World Heritage Sustainable Development Tourism Toolkit 'How </a:t>
            </a:r>
            <a:r>
              <a:rPr lang="en-US" sz="1350" dirty="0"/>
              <a:t>To' resources </a:t>
            </a:r>
            <a:r>
              <a:rPr lang="en-US" sz="1350" dirty="0" smtClean="0"/>
              <a:t>offers </a:t>
            </a:r>
            <a:r>
              <a:rPr lang="en-US" sz="1350" dirty="0"/>
              <a:t>direction and guidance to managers of World Heritage tourism destinations and other stakeholders to help identify the most suitable solutions for circumstances in their local environments and aid in developing general know-how for the management of each destination</a:t>
            </a:r>
            <a:r>
              <a:rPr lang="en-US" sz="1350" dirty="0" smtClean="0"/>
              <a:t>.</a:t>
            </a:r>
          </a:p>
          <a:p>
            <a:pPr algn="just"/>
            <a:endParaRPr lang="en-US" sz="1350" dirty="0" smtClean="0"/>
          </a:p>
          <a:p>
            <a:pPr algn="just"/>
            <a:r>
              <a:rPr lang="en-US" sz="1350" dirty="0"/>
              <a:t>Website available in English and French :</a:t>
            </a:r>
          </a:p>
          <a:p>
            <a:pPr algn="just"/>
            <a:r>
              <a:rPr lang="fr-FR" sz="1200" i="1" dirty="0" smtClean="0">
                <a:solidFill>
                  <a:srgbClr val="0070C0"/>
                </a:solidFill>
              </a:rPr>
              <a:t>whc.unesco.org/</a:t>
            </a:r>
            <a:r>
              <a:rPr lang="fr-FR" sz="1200" i="1" dirty="0" err="1" smtClean="0">
                <a:solidFill>
                  <a:srgbClr val="0070C0"/>
                </a:solidFill>
              </a:rPr>
              <a:t>sustainabletourismtoolkit</a:t>
            </a:r>
            <a:r>
              <a:rPr lang="fr-FR" sz="1200" i="1" dirty="0" smtClean="0">
                <a:solidFill>
                  <a:srgbClr val="0070C0"/>
                </a:solidFill>
              </a:rPr>
              <a:t>/how-use-guide</a:t>
            </a:r>
            <a:endParaRPr lang="en-GB" sz="1200" i="1" dirty="0">
              <a:solidFill>
                <a:srgbClr val="0070C0"/>
              </a:solidFill>
            </a:endParaRPr>
          </a:p>
        </p:txBody>
      </p:sp>
      <p:sp>
        <p:nvSpPr>
          <p:cNvPr id="7" name="Rectangle 6"/>
          <p:cNvSpPr/>
          <p:nvPr/>
        </p:nvSpPr>
        <p:spPr>
          <a:xfrm>
            <a:off x="4619295" y="3873503"/>
            <a:ext cx="3949264" cy="769441"/>
          </a:xfrm>
          <a:prstGeom prst="rect">
            <a:avLst/>
          </a:prstGeom>
        </p:spPr>
        <p:txBody>
          <a:bodyPr wrap="square">
            <a:spAutoFit/>
          </a:bodyPr>
          <a:lstStyle/>
          <a:p>
            <a:pPr algn="just"/>
            <a:r>
              <a:rPr lang="en-US" sz="1100" i="1" dirty="0">
                <a:solidFill>
                  <a:srgbClr val="333333"/>
                </a:solidFill>
                <a:latin typeface="Arial" panose="020B0604020202020204" pitchFamily="34" charset="0"/>
              </a:rPr>
              <a:t>"Tourism that takes full account of its current and future economic, social and environmental impacts, addressing the needs of visitors, the industry, the environment and host communities“ </a:t>
            </a:r>
            <a:r>
              <a:rPr lang="en-US" sz="1100" i="1" dirty="0" smtClean="0">
                <a:solidFill>
                  <a:srgbClr val="333333"/>
                </a:solidFill>
                <a:latin typeface="Arial" panose="020B0604020202020204" pitchFamily="34" charset="0"/>
              </a:rPr>
              <a:t>(UNWTO</a:t>
            </a:r>
            <a:r>
              <a:rPr lang="en-US" sz="1100" i="1" dirty="0">
                <a:solidFill>
                  <a:srgbClr val="333333"/>
                </a:solidFill>
                <a:latin typeface="Arial" panose="020B0604020202020204" pitchFamily="34" charset="0"/>
              </a:rPr>
              <a:t>)</a:t>
            </a:r>
            <a:endParaRPr lang="en-US" sz="1100" dirty="0"/>
          </a:p>
        </p:txBody>
      </p:sp>
    </p:spTree>
    <p:extLst>
      <p:ext uri="{BB962C8B-B14F-4D97-AF65-F5344CB8AC3E}">
        <p14:creationId xmlns:p14="http://schemas.microsoft.com/office/powerpoint/2010/main" val="1313328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4F202974-31A3-4642-B671-F0DBBB7B4663}"/>
              </a:ext>
            </a:extLst>
          </p:cNvPr>
          <p:cNvSpPr txBox="1"/>
          <p:nvPr/>
        </p:nvSpPr>
        <p:spPr>
          <a:xfrm>
            <a:off x="444844" y="220481"/>
            <a:ext cx="8452021" cy="584775"/>
          </a:xfrm>
          <a:prstGeom prst="rect">
            <a:avLst/>
          </a:prstGeom>
          <a:noFill/>
        </p:spPr>
        <p:txBody>
          <a:bodyPr wrap="square" rtlCol="0">
            <a:spAutoFit/>
          </a:bodyPr>
          <a:lstStyle/>
          <a:p>
            <a:r>
              <a:rPr lang="en-US" sz="3200" dirty="0" smtClean="0">
                <a:solidFill>
                  <a:schemeClr val="tx2">
                    <a:lumMod val="75000"/>
                  </a:schemeClr>
                </a:solidFill>
                <a:latin typeface="Tw Cen MT" panose="020B0602020104020603" pitchFamily="34" charset="0"/>
              </a:rPr>
              <a:t>1. The </a:t>
            </a:r>
            <a:r>
              <a:rPr lang="en-US" sz="3200" dirty="0">
                <a:solidFill>
                  <a:schemeClr val="tx2">
                    <a:lumMod val="75000"/>
                  </a:schemeClr>
                </a:solidFill>
                <a:latin typeface="Tw Cen MT" panose="020B0602020104020603" pitchFamily="34" charset="0"/>
              </a:rPr>
              <a:t>2030 Agenda for Sustainable Development</a:t>
            </a:r>
          </a:p>
        </p:txBody>
      </p:sp>
      <p:sp>
        <p:nvSpPr>
          <p:cNvPr id="4" name="CasellaDiTesto 1"/>
          <p:cNvSpPr txBox="1"/>
          <p:nvPr/>
        </p:nvSpPr>
        <p:spPr>
          <a:xfrm>
            <a:off x="651970" y="1038946"/>
            <a:ext cx="5908850" cy="2646878"/>
          </a:xfrm>
          <a:prstGeom prst="rect">
            <a:avLst/>
          </a:prstGeom>
          <a:noFill/>
          <a:ln>
            <a:noFill/>
          </a:ln>
        </p:spPr>
        <p:txBody>
          <a:bodyPr wrap="square" rtlCol="0">
            <a:spAutoFit/>
          </a:bodyPr>
          <a:lstStyle/>
          <a:p>
            <a:r>
              <a:rPr lang="en-GB" dirty="0" smtClean="0">
                <a:solidFill>
                  <a:srgbClr val="0070C0"/>
                </a:solidFill>
                <a:latin typeface="Calibri" panose="020F0502020204030204" pitchFamily="34" charset="0"/>
                <a:cs typeface="Calibri" panose="020F0502020204030204" pitchFamily="34" charset="0"/>
              </a:rPr>
              <a:t>What is Sustainable Development?</a:t>
            </a:r>
          </a:p>
          <a:p>
            <a:endParaRPr lang="en-GB" sz="1000" dirty="0" smtClean="0">
              <a:solidFill>
                <a:schemeClr val="bg2">
                  <a:lumMod val="25000"/>
                </a:schemeClr>
              </a:solidFill>
              <a:latin typeface="Calibri Light" panose="020F0302020204030204" pitchFamily="34" charset="0"/>
              <a:cs typeface="Calibri Light" panose="020F0302020204030204" pitchFamily="34" charset="0"/>
            </a:endParaRPr>
          </a:p>
          <a:p>
            <a:pPr marL="457178" indent="-457178" algn="just">
              <a:buClr>
                <a:schemeClr val="tx1">
                  <a:lumMod val="65000"/>
                  <a:lumOff val="35000"/>
                </a:schemeClr>
              </a:buClr>
              <a:buSzPct val="120000"/>
              <a:buFont typeface="Wingdings 2" panose="05020102010507070707" pitchFamily="18" charset="2"/>
              <a:buChar char="R"/>
            </a:pPr>
            <a:r>
              <a:rPr lang="en-US" sz="1600" dirty="0" smtClean="0">
                <a:solidFill>
                  <a:schemeClr val="bg2">
                    <a:lumMod val="25000"/>
                  </a:schemeClr>
                </a:solidFill>
                <a:latin typeface="Calibri Light" panose="020F0302020204030204" pitchFamily="34" charset="0"/>
                <a:cs typeface="Calibri Light" panose="020F0302020204030204" pitchFamily="34" charset="0"/>
              </a:rPr>
              <a:t>Sustainable development has been defined as development that meets the needs of the present without compromising the ability of future generations to meet their own needs.</a:t>
            </a:r>
          </a:p>
          <a:p>
            <a:pPr marL="457178" indent="-457178" algn="just">
              <a:buClr>
                <a:schemeClr val="tx1">
                  <a:lumMod val="65000"/>
                  <a:lumOff val="35000"/>
                </a:schemeClr>
              </a:buClr>
              <a:buSzPct val="120000"/>
              <a:buFont typeface="Wingdings 2" panose="05020102010507070707" pitchFamily="18" charset="2"/>
              <a:buChar char="R"/>
            </a:pPr>
            <a:endParaRPr lang="en-US" sz="1600" dirty="0" smtClean="0">
              <a:solidFill>
                <a:schemeClr val="bg2">
                  <a:lumMod val="25000"/>
                </a:schemeClr>
              </a:solidFill>
              <a:latin typeface="Calibri Light" panose="020F0302020204030204" pitchFamily="34" charset="0"/>
              <a:cs typeface="Calibri Light" panose="020F0302020204030204" pitchFamily="34" charset="0"/>
            </a:endParaRPr>
          </a:p>
          <a:p>
            <a:pPr marL="457178" indent="-457178" algn="just">
              <a:buClr>
                <a:schemeClr val="tx1">
                  <a:lumMod val="65000"/>
                  <a:lumOff val="35000"/>
                </a:schemeClr>
              </a:buClr>
              <a:buSzPct val="120000"/>
              <a:buFont typeface="Wingdings 2" panose="05020102010507070707" pitchFamily="18" charset="2"/>
              <a:buChar char="R"/>
            </a:pPr>
            <a:r>
              <a:rPr lang="en-US" sz="1600" dirty="0" smtClean="0">
                <a:solidFill>
                  <a:schemeClr val="bg2">
                    <a:lumMod val="25000"/>
                  </a:schemeClr>
                </a:solidFill>
                <a:latin typeface="Calibri Light" panose="020F0302020204030204" pitchFamily="34" charset="0"/>
                <a:cs typeface="Calibri Light" panose="020F0302020204030204" pitchFamily="34" charset="0"/>
              </a:rPr>
              <a:t>Sustainable development calls for concerted efforts towards building an inclusive, sustainable and resilient future for people and planet.</a:t>
            </a:r>
          </a:p>
          <a:p>
            <a:pPr marL="457178" indent="-457178">
              <a:buClr>
                <a:schemeClr val="tx1">
                  <a:lumMod val="65000"/>
                  <a:lumOff val="35000"/>
                </a:schemeClr>
              </a:buClr>
              <a:buSzPct val="120000"/>
              <a:buFont typeface="Wingdings 2" panose="05020102010507070707" pitchFamily="18" charset="2"/>
              <a:buChar char="R"/>
            </a:pPr>
            <a:endParaRPr lang="en-US" sz="1600" dirty="0">
              <a:solidFill>
                <a:schemeClr val="bg2">
                  <a:lumMod val="25000"/>
                </a:schemeClr>
              </a:solidFill>
              <a:latin typeface="Calibri Light" panose="020F0302020204030204" pitchFamily="34" charset="0"/>
              <a:cs typeface="Calibri Light" panose="020F0302020204030204" pitchFamily="34" charset="0"/>
            </a:endParaRPr>
          </a:p>
          <a:p>
            <a:pPr marL="457178" indent="-457178">
              <a:buClr>
                <a:schemeClr val="tx1">
                  <a:lumMod val="65000"/>
                  <a:lumOff val="35000"/>
                </a:schemeClr>
              </a:buClr>
              <a:buSzPct val="120000"/>
              <a:buFont typeface="Wingdings 2" panose="05020102010507070707" pitchFamily="18" charset="2"/>
              <a:buChar char="R"/>
            </a:pPr>
            <a:endParaRPr lang="en-GB" sz="1000" dirty="0">
              <a:solidFill>
                <a:srgbClr val="FF0000"/>
              </a:solidFill>
              <a:latin typeface="Calibri Light" panose="020F0302020204030204" pitchFamily="34" charset="0"/>
              <a:cs typeface="Calibri Light" panose="020F0302020204030204" pitchFamily="34" charset="0"/>
            </a:endParaRPr>
          </a:p>
        </p:txBody>
      </p:sp>
      <p:pic>
        <p:nvPicPr>
          <p:cNvPr id="2" name="Picture 1"/>
          <p:cNvPicPr>
            <a:picLocks noChangeAspect="1"/>
          </p:cNvPicPr>
          <p:nvPr/>
        </p:nvPicPr>
        <p:blipFill rotWithShape="1">
          <a:blip r:embed="rId2"/>
          <a:srcRect l="2931" t="6805" r="3809" b="5566"/>
          <a:stretch/>
        </p:blipFill>
        <p:spPr>
          <a:xfrm>
            <a:off x="6795135" y="1082039"/>
            <a:ext cx="1596390" cy="4053841"/>
          </a:xfrm>
          <a:prstGeom prst="rect">
            <a:avLst/>
          </a:prstGeom>
        </p:spPr>
      </p:pic>
    </p:spTree>
    <p:extLst>
      <p:ext uri="{BB962C8B-B14F-4D97-AF65-F5344CB8AC3E}">
        <p14:creationId xmlns:p14="http://schemas.microsoft.com/office/powerpoint/2010/main" val="309303367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202974-31A3-4642-B671-F0DBBB7B4663}"/>
              </a:ext>
            </a:extLst>
          </p:cNvPr>
          <p:cNvSpPr txBox="1"/>
          <p:nvPr/>
        </p:nvSpPr>
        <p:spPr>
          <a:xfrm>
            <a:off x="515964" y="129041"/>
            <a:ext cx="8452021" cy="400110"/>
          </a:xfrm>
          <a:prstGeom prst="rect">
            <a:avLst/>
          </a:prstGeom>
          <a:noFill/>
        </p:spPr>
        <p:txBody>
          <a:bodyPr wrap="square" rtlCol="0">
            <a:spAutoFit/>
          </a:bodyPr>
          <a:lstStyle/>
          <a:p>
            <a:r>
              <a:rPr lang="en-US" sz="2000" dirty="0" smtClean="0">
                <a:solidFill>
                  <a:schemeClr val="tx2">
                    <a:lumMod val="75000"/>
                  </a:schemeClr>
                </a:solidFill>
                <a:latin typeface="+mj-lt"/>
              </a:rPr>
              <a:t>Selected websites: Historic Urban Landscape </a:t>
            </a:r>
            <a:endParaRPr lang="en-US" sz="2000" dirty="0">
              <a:solidFill>
                <a:schemeClr val="tx2">
                  <a:lumMod val="75000"/>
                </a:schemeClr>
              </a:solidFill>
              <a:latin typeface="+mj-lt"/>
            </a:endParaRPr>
          </a:p>
        </p:txBody>
      </p:sp>
      <p:pic>
        <p:nvPicPr>
          <p:cNvPr id="4" name="Picture 3">
            <a:hlinkClick r:id="rId3"/>
          </p:cNvPr>
          <p:cNvPicPr>
            <a:picLocks noChangeAspect="1"/>
          </p:cNvPicPr>
          <p:nvPr/>
        </p:nvPicPr>
        <p:blipFill>
          <a:blip r:embed="rId4"/>
          <a:stretch>
            <a:fillRect/>
          </a:stretch>
        </p:blipFill>
        <p:spPr>
          <a:xfrm>
            <a:off x="731781" y="815375"/>
            <a:ext cx="3760420" cy="3827569"/>
          </a:xfrm>
          <a:prstGeom prst="rect">
            <a:avLst/>
          </a:prstGeom>
          <a:ln>
            <a:solidFill>
              <a:schemeClr val="accent1">
                <a:lumMod val="60000"/>
                <a:lumOff val="40000"/>
              </a:schemeClr>
            </a:solidFill>
          </a:ln>
        </p:spPr>
      </p:pic>
      <p:sp>
        <p:nvSpPr>
          <p:cNvPr id="6" name="TextBox 5"/>
          <p:cNvSpPr txBox="1"/>
          <p:nvPr/>
        </p:nvSpPr>
        <p:spPr>
          <a:xfrm>
            <a:off x="4741974" y="699590"/>
            <a:ext cx="4084867" cy="3801041"/>
          </a:xfrm>
          <a:prstGeom prst="rect">
            <a:avLst/>
          </a:prstGeom>
          <a:noFill/>
        </p:spPr>
        <p:txBody>
          <a:bodyPr wrap="square" rtlCol="0">
            <a:spAutoFit/>
          </a:bodyPr>
          <a:lstStyle/>
          <a:p>
            <a:pPr algn="just"/>
            <a:r>
              <a:rPr lang="en-US" sz="1350" b="1" dirty="0"/>
              <a:t>UNESCO Recommendation on the Historic Urban Landscape.  </a:t>
            </a:r>
            <a:endParaRPr lang="en-US" sz="1350" b="1" dirty="0" smtClean="0"/>
          </a:p>
          <a:p>
            <a:pPr algn="just"/>
            <a:endParaRPr lang="en-US" sz="600" b="1" dirty="0" smtClean="0"/>
          </a:p>
          <a:p>
            <a:pPr algn="just"/>
            <a:r>
              <a:rPr lang="en-US" sz="1350" dirty="0"/>
              <a:t>Urban heritage, including its tangible and intangible components, constitutes a key resource in enhancing the </a:t>
            </a:r>
            <a:r>
              <a:rPr lang="en-US" sz="1350" dirty="0" err="1"/>
              <a:t>liveability</a:t>
            </a:r>
            <a:r>
              <a:rPr lang="en-US" sz="1350" dirty="0"/>
              <a:t> of urban areas, and fosters economic development and social cohesion in a changing global environment. As the future of humanity hinges on the effective planning and management of resources, conservation has become a strategy to achieve a balance between urban growth and quality of life on a sustainable basis</a:t>
            </a:r>
            <a:r>
              <a:rPr lang="en-US" sz="1350" dirty="0" smtClean="0"/>
              <a:t>.</a:t>
            </a:r>
          </a:p>
          <a:p>
            <a:pPr algn="just"/>
            <a:endParaRPr lang="en-US" sz="500" dirty="0" smtClean="0"/>
          </a:p>
          <a:p>
            <a:pPr algn="just"/>
            <a:r>
              <a:rPr lang="it-IT" sz="1100" i="1" dirty="0"/>
              <a:t>The </a:t>
            </a:r>
            <a:r>
              <a:rPr lang="it-IT" sz="1100" i="1" dirty="0" err="1"/>
              <a:t>urban</a:t>
            </a:r>
            <a:r>
              <a:rPr lang="it-IT" sz="1100" i="1" dirty="0"/>
              <a:t> area </a:t>
            </a:r>
            <a:r>
              <a:rPr lang="it-IT" sz="1100" i="1" dirty="0" err="1"/>
              <a:t>understood</a:t>
            </a:r>
            <a:r>
              <a:rPr lang="it-IT" sz="1100" i="1" dirty="0"/>
              <a:t> </a:t>
            </a:r>
            <a:r>
              <a:rPr lang="it-IT" sz="1100" i="1" dirty="0" err="1"/>
              <a:t>as</a:t>
            </a:r>
            <a:r>
              <a:rPr lang="it-IT" sz="1100" i="1" dirty="0"/>
              <a:t> the </a:t>
            </a:r>
            <a:r>
              <a:rPr lang="it-IT" sz="1100" i="1" dirty="0" err="1"/>
              <a:t>result</a:t>
            </a:r>
            <a:r>
              <a:rPr lang="it-IT" sz="1100" i="1" dirty="0"/>
              <a:t> of a </a:t>
            </a:r>
            <a:r>
              <a:rPr lang="it-IT" sz="1100" i="1" dirty="0" err="1"/>
              <a:t>historic</a:t>
            </a:r>
            <a:r>
              <a:rPr lang="it-IT" sz="1100" i="1" dirty="0"/>
              <a:t> </a:t>
            </a:r>
            <a:r>
              <a:rPr lang="it-IT" sz="1100" i="1" dirty="0" err="1"/>
              <a:t>layering</a:t>
            </a:r>
            <a:r>
              <a:rPr lang="it-IT" sz="1100" i="1" dirty="0"/>
              <a:t> of cultural and </a:t>
            </a:r>
            <a:r>
              <a:rPr lang="it-IT" sz="1100" i="1" dirty="0" err="1"/>
              <a:t>natural</a:t>
            </a:r>
            <a:r>
              <a:rPr lang="it-IT" sz="1100" i="1" dirty="0"/>
              <a:t> </a:t>
            </a:r>
            <a:r>
              <a:rPr lang="it-IT" sz="1100" i="1" dirty="0" err="1"/>
              <a:t>values</a:t>
            </a:r>
            <a:r>
              <a:rPr lang="it-IT" sz="1100" i="1" dirty="0"/>
              <a:t> and </a:t>
            </a:r>
            <a:r>
              <a:rPr lang="it-IT" sz="1100" i="1" dirty="0" err="1"/>
              <a:t>attributes</a:t>
            </a:r>
            <a:r>
              <a:rPr lang="it-IT" sz="1100" i="1" dirty="0"/>
              <a:t>, </a:t>
            </a:r>
            <a:r>
              <a:rPr lang="it-IT" sz="1100" i="1" dirty="0" err="1"/>
              <a:t>extending</a:t>
            </a:r>
            <a:r>
              <a:rPr lang="it-IT" sz="1100" i="1" dirty="0"/>
              <a:t> </a:t>
            </a:r>
            <a:r>
              <a:rPr lang="it-IT" sz="1100" i="1" dirty="0" err="1"/>
              <a:t>beyond</a:t>
            </a:r>
            <a:r>
              <a:rPr lang="it-IT" sz="1100" i="1" dirty="0"/>
              <a:t> the </a:t>
            </a:r>
            <a:r>
              <a:rPr lang="it-IT" sz="1100" i="1" dirty="0" err="1"/>
              <a:t>notion</a:t>
            </a:r>
            <a:r>
              <a:rPr lang="it-IT" sz="1100" i="1" dirty="0"/>
              <a:t> of “</a:t>
            </a:r>
            <a:r>
              <a:rPr lang="it-IT" sz="1100" i="1" dirty="0" err="1"/>
              <a:t>historic</a:t>
            </a:r>
            <a:r>
              <a:rPr lang="it-IT" sz="1100" i="1" dirty="0"/>
              <a:t> centre” or “ensemble” to include the </a:t>
            </a:r>
            <a:r>
              <a:rPr lang="it-IT" sz="1100" i="1" dirty="0" err="1"/>
              <a:t>broader</a:t>
            </a:r>
            <a:r>
              <a:rPr lang="it-IT" sz="1100" i="1" dirty="0"/>
              <a:t> </a:t>
            </a:r>
            <a:r>
              <a:rPr lang="it-IT" sz="1100" i="1" dirty="0" err="1"/>
              <a:t>urban</a:t>
            </a:r>
            <a:r>
              <a:rPr lang="it-IT" sz="1100" i="1" dirty="0"/>
              <a:t> </a:t>
            </a:r>
            <a:r>
              <a:rPr lang="it-IT" sz="1100" i="1" dirty="0" err="1"/>
              <a:t>context</a:t>
            </a:r>
            <a:r>
              <a:rPr lang="it-IT" sz="1100" i="1" dirty="0"/>
              <a:t> and </a:t>
            </a:r>
            <a:r>
              <a:rPr lang="it-IT" sz="1100" i="1" dirty="0" err="1"/>
              <a:t>its</a:t>
            </a:r>
            <a:r>
              <a:rPr lang="it-IT" sz="1100" i="1" dirty="0"/>
              <a:t> </a:t>
            </a:r>
            <a:r>
              <a:rPr lang="it-IT" sz="1100" i="1" dirty="0" err="1"/>
              <a:t>geographical</a:t>
            </a:r>
            <a:r>
              <a:rPr lang="it-IT" sz="1100" i="1" dirty="0"/>
              <a:t> </a:t>
            </a:r>
            <a:r>
              <a:rPr lang="it-IT" sz="1100" i="1" dirty="0" err="1"/>
              <a:t>setting</a:t>
            </a:r>
            <a:r>
              <a:rPr lang="it-IT" sz="1100" i="1" dirty="0"/>
              <a:t>.</a:t>
            </a:r>
          </a:p>
          <a:p>
            <a:pPr algn="just"/>
            <a:endParaRPr lang="en-US" sz="800" dirty="0" smtClean="0"/>
          </a:p>
          <a:p>
            <a:pPr algn="just"/>
            <a:r>
              <a:rPr lang="en-US" sz="1350" dirty="0" smtClean="0"/>
              <a:t>Website available in English and French :</a:t>
            </a:r>
          </a:p>
          <a:p>
            <a:pPr algn="just"/>
            <a:r>
              <a:rPr lang="fr-FR" sz="1200" i="1" dirty="0">
                <a:solidFill>
                  <a:srgbClr val="0070C0"/>
                </a:solidFill>
              </a:rPr>
              <a:t>http://whc.unesco.org/en/hul/</a:t>
            </a:r>
            <a:endParaRPr lang="en-GB" sz="1200" i="1" dirty="0">
              <a:solidFill>
                <a:srgbClr val="0070C0"/>
              </a:solidFill>
            </a:endParaRPr>
          </a:p>
        </p:txBody>
      </p:sp>
      <p:pic>
        <p:nvPicPr>
          <p:cNvPr id="2" name="Picture 1"/>
          <p:cNvPicPr>
            <a:picLocks noChangeAspect="1"/>
          </p:cNvPicPr>
          <p:nvPr/>
        </p:nvPicPr>
        <p:blipFill rotWithShape="1">
          <a:blip r:embed="rId5"/>
          <a:srcRect b="15060"/>
          <a:stretch/>
        </p:blipFill>
        <p:spPr>
          <a:xfrm>
            <a:off x="731781" y="815375"/>
            <a:ext cx="3787784" cy="3895521"/>
          </a:xfrm>
          <a:prstGeom prst="rect">
            <a:avLst/>
          </a:prstGeom>
          <a:ln>
            <a:solidFill>
              <a:schemeClr val="bg1">
                <a:lumMod val="65000"/>
              </a:schemeClr>
            </a:solidFill>
          </a:ln>
        </p:spPr>
      </p:pic>
    </p:spTree>
    <p:extLst>
      <p:ext uri="{BB962C8B-B14F-4D97-AF65-F5344CB8AC3E}">
        <p14:creationId xmlns:p14="http://schemas.microsoft.com/office/powerpoint/2010/main" val="30276932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16561" y="805813"/>
            <a:ext cx="6134256" cy="3779225"/>
          </a:xfrm>
          <a:prstGeom prst="rect">
            <a:avLst/>
          </a:prstGeom>
          <a:solidFill>
            <a:srgbClr val="DAF2ED"/>
          </a:solidFill>
        </p:spPr>
        <p:txBody>
          <a:bodyPr wrap="square" rtlCol="0">
            <a:noAutofit/>
          </a:bodyPr>
          <a:lstStyle/>
          <a:p>
            <a:endParaRPr lang="en-GB" sz="1000" dirty="0"/>
          </a:p>
        </p:txBody>
      </p:sp>
      <p:sp>
        <p:nvSpPr>
          <p:cNvPr id="5" name="TextBox 4">
            <a:extLst>
              <a:ext uri="{FF2B5EF4-FFF2-40B4-BE49-F238E27FC236}">
                <a16:creationId xmlns:a16="http://schemas.microsoft.com/office/drawing/2014/main" id="{4F202974-31A3-4642-B671-F0DBBB7B4663}"/>
              </a:ext>
            </a:extLst>
          </p:cNvPr>
          <p:cNvSpPr txBox="1"/>
          <p:nvPr/>
        </p:nvSpPr>
        <p:spPr>
          <a:xfrm>
            <a:off x="515964" y="129041"/>
            <a:ext cx="8452021" cy="400110"/>
          </a:xfrm>
          <a:prstGeom prst="rect">
            <a:avLst/>
          </a:prstGeom>
          <a:noFill/>
        </p:spPr>
        <p:txBody>
          <a:bodyPr wrap="square" rtlCol="0">
            <a:spAutoFit/>
          </a:bodyPr>
          <a:lstStyle/>
          <a:p>
            <a:r>
              <a:rPr lang="en-US" sz="2000" dirty="0" smtClean="0">
                <a:solidFill>
                  <a:schemeClr val="tx2">
                    <a:lumMod val="75000"/>
                  </a:schemeClr>
                </a:solidFill>
                <a:latin typeface="+mj-lt"/>
              </a:rPr>
              <a:t>Case studies: Gender </a:t>
            </a:r>
            <a:r>
              <a:rPr lang="en-US" sz="2000" dirty="0" smtClean="0">
                <a:solidFill>
                  <a:schemeClr val="tx2">
                    <a:lumMod val="75000"/>
                  </a:schemeClr>
                </a:solidFill>
                <a:latin typeface="+mj-lt"/>
              </a:rPr>
              <a:t>Equality</a:t>
            </a:r>
            <a:endParaRPr lang="en-US" sz="2000" dirty="0">
              <a:solidFill>
                <a:schemeClr val="tx2">
                  <a:lumMod val="75000"/>
                </a:schemeClr>
              </a:solidFill>
              <a:latin typeface="+mj-lt"/>
            </a:endParaRPr>
          </a:p>
        </p:txBody>
      </p:sp>
      <p:grpSp>
        <p:nvGrpSpPr>
          <p:cNvPr id="20" name="Group 19"/>
          <p:cNvGrpSpPr/>
          <p:nvPr/>
        </p:nvGrpSpPr>
        <p:grpSpPr>
          <a:xfrm>
            <a:off x="6682480" y="805813"/>
            <a:ext cx="2097729" cy="3176907"/>
            <a:chOff x="6052007" y="703633"/>
            <a:chExt cx="2777162" cy="4205873"/>
          </a:xfrm>
        </p:grpSpPr>
        <p:grpSp>
          <p:nvGrpSpPr>
            <p:cNvPr id="8" name="Groupe 32"/>
            <p:cNvGrpSpPr/>
            <p:nvPr/>
          </p:nvGrpSpPr>
          <p:grpSpPr>
            <a:xfrm>
              <a:off x="6052007" y="703633"/>
              <a:ext cx="2777162" cy="4205873"/>
              <a:chOff x="6052007" y="703633"/>
              <a:chExt cx="2777162" cy="4205873"/>
            </a:xfrm>
          </p:grpSpPr>
          <p:grpSp>
            <p:nvGrpSpPr>
              <p:cNvPr id="9" name="Groupe 4"/>
              <p:cNvGrpSpPr/>
              <p:nvPr/>
            </p:nvGrpSpPr>
            <p:grpSpPr>
              <a:xfrm>
                <a:off x="6052007" y="703633"/>
                <a:ext cx="2773237" cy="4205873"/>
                <a:chOff x="6052007" y="703633"/>
                <a:chExt cx="2773237" cy="4205873"/>
              </a:xfrm>
            </p:grpSpPr>
            <p:grpSp>
              <p:nvGrpSpPr>
                <p:cNvPr id="12" name="Group 18"/>
                <p:cNvGrpSpPr/>
                <p:nvPr/>
              </p:nvGrpSpPr>
              <p:grpSpPr>
                <a:xfrm>
                  <a:off x="6052007" y="703633"/>
                  <a:ext cx="2773237" cy="4205873"/>
                  <a:chOff x="5497331" y="1032817"/>
                  <a:chExt cx="2645152" cy="4205873"/>
                </a:xfrm>
              </p:grpSpPr>
              <p:grpSp>
                <p:nvGrpSpPr>
                  <p:cNvPr id="14" name="Group 16"/>
                  <p:cNvGrpSpPr/>
                  <p:nvPr/>
                </p:nvGrpSpPr>
                <p:grpSpPr>
                  <a:xfrm>
                    <a:off x="5497331" y="1032817"/>
                    <a:ext cx="2645152" cy="4205873"/>
                    <a:chOff x="6173711" y="755350"/>
                    <a:chExt cx="2907366" cy="4205873"/>
                  </a:xfrm>
                </p:grpSpPr>
                <p:grpSp>
                  <p:nvGrpSpPr>
                    <p:cNvPr id="16" name="Group 3"/>
                    <p:cNvGrpSpPr/>
                    <p:nvPr/>
                  </p:nvGrpSpPr>
                  <p:grpSpPr>
                    <a:xfrm>
                      <a:off x="6173711" y="755350"/>
                      <a:ext cx="2907366" cy="4205873"/>
                      <a:chOff x="6236635" y="612909"/>
                      <a:chExt cx="2907366" cy="4205873"/>
                    </a:xfrm>
                  </p:grpSpPr>
                  <p:sp>
                    <p:nvSpPr>
                      <p:cNvPr id="18" name="Rectangle 17"/>
                      <p:cNvSpPr/>
                      <p:nvPr/>
                    </p:nvSpPr>
                    <p:spPr>
                      <a:xfrm>
                        <a:off x="6236636" y="1152959"/>
                        <a:ext cx="2907365" cy="3665823"/>
                      </a:xfrm>
                      <a:prstGeom prst="rect">
                        <a:avLst/>
                      </a:prstGeom>
                      <a:solidFill>
                        <a:schemeClr val="accent4">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http</a:t>
                        </a:r>
                        <a:endParaRPr kumimoji="0" lang="en-US" sz="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Rectangle 18"/>
                      <p:cNvSpPr/>
                      <p:nvPr/>
                    </p:nvSpPr>
                    <p:spPr>
                      <a:xfrm>
                        <a:off x="6236635" y="612909"/>
                        <a:ext cx="2907365" cy="501261"/>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Calibri" panose="020F0502020204030204" pitchFamily="34" charset="0"/>
                        </a:endParaRPr>
                      </a:p>
                    </p:txBody>
                  </p:sp>
                </p:grpSp>
                <p:sp>
                  <p:nvSpPr>
                    <p:cNvPr id="17" name="Rectangle 16"/>
                    <p:cNvSpPr/>
                    <p:nvPr/>
                  </p:nvSpPr>
                  <p:spPr>
                    <a:xfrm>
                      <a:off x="6725755" y="827153"/>
                      <a:ext cx="1165282" cy="338554"/>
                    </a:xfrm>
                    <a:prstGeom prst="rect">
                      <a:avLst/>
                    </a:prstGeom>
                  </p:spPr>
                  <p:txBody>
                    <a:bodyPr wrap="none">
                      <a:spAutoFit/>
                    </a:bodyPr>
                    <a:lstStyle/>
                    <a:p>
                      <a:pPr marL="446088" marR="0" lvl="0" indent="-446088" algn="l" defTabSz="914400" rtl="0" eaLnBrk="1" fontAlgn="auto" latinLnBrk="0" hangingPunct="1">
                        <a:lnSpc>
                          <a:spcPct val="100000"/>
                        </a:lnSpc>
                        <a:spcBef>
                          <a:spcPts val="0"/>
                        </a:spcBef>
                        <a:spcAft>
                          <a:spcPts val="0"/>
                        </a:spcAft>
                        <a:buClrTx/>
                        <a:buSzTx/>
                        <a:buFontTx/>
                        <a:buNone/>
                        <a:tabLst/>
                        <a:defRPr/>
                      </a:pPr>
                      <a:r>
                        <a:rPr lang="fr-FR" sz="1600" i="1" noProof="0" dirty="0" smtClean="0">
                          <a:solidFill>
                            <a:prstClr val="white"/>
                          </a:solidFill>
                          <a:latin typeface="Calibri" panose="020F0502020204030204" pitchFamily="34" charset="0"/>
                          <a:cs typeface="Calibri" panose="020F0502020204030204" pitchFamily="34" charset="0"/>
                        </a:rPr>
                        <a:t>Publication</a:t>
                      </a:r>
                      <a:endParaRPr kumimoji="0" lang="en-GB" sz="16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15" name="Rectangle 14"/>
                  <p:cNvSpPr/>
                  <p:nvPr/>
                </p:nvSpPr>
                <p:spPr>
                  <a:xfrm>
                    <a:off x="5550635" y="1642268"/>
                    <a:ext cx="2578299" cy="3229655"/>
                  </a:xfrm>
                  <a:prstGeom prst="rect">
                    <a:avLst/>
                  </a:prstGeom>
                </p:spPr>
                <p:txBody>
                  <a:bodyPr wrap="square">
                    <a:noAutofit/>
                  </a:bodyPr>
                  <a:lstStyle/>
                  <a:p>
                    <a:pPr lvl="0" algn="ctr" defTabSz="914332" eaLnBrk="0" fontAlgn="base" hangingPunct="0">
                      <a:spcAft>
                        <a:spcPct val="0"/>
                      </a:spcAft>
                      <a:defRPr/>
                    </a:pPr>
                    <a:r>
                      <a:rPr lang="en-GB" sz="1200" b="1" dirty="0" smtClean="0">
                        <a:solidFill>
                          <a:prstClr val="black"/>
                        </a:solidFill>
                      </a:rPr>
                      <a:t>Gender Equality</a:t>
                    </a:r>
                  </a:p>
                  <a:p>
                    <a:pPr lvl="0" algn="ctr" defTabSz="914332" eaLnBrk="0" fontAlgn="base" hangingPunct="0">
                      <a:spcAft>
                        <a:spcPct val="0"/>
                      </a:spcAft>
                      <a:defRPr/>
                    </a:pPr>
                    <a:r>
                      <a:rPr lang="en-GB" sz="1200" i="1" dirty="0" smtClean="0">
                        <a:solidFill>
                          <a:prstClr val="black"/>
                        </a:solidFill>
                      </a:rPr>
                      <a:t> Heritage and Creativity</a:t>
                    </a:r>
                    <a:endParaRPr lang="en-GB" sz="1200" i="1" dirty="0">
                      <a:solidFill>
                        <a:prstClr val="black"/>
                      </a:solidFill>
                    </a:endParaRPr>
                  </a:p>
                </p:txBody>
              </p:sp>
            </p:grpSp>
            <p:pic>
              <p:nvPicPr>
                <p:cNvPr id="13" name="Image 1"/>
                <p:cNvPicPr>
                  <a:picLocks noChangeAspect="1"/>
                </p:cNvPicPr>
                <p:nvPr/>
              </p:nvPicPr>
              <p:blipFill>
                <a:blip r:embed="rId3"/>
                <a:stretch>
                  <a:fillRect/>
                </a:stretch>
              </p:blipFill>
              <p:spPr>
                <a:xfrm>
                  <a:off x="6198581" y="772028"/>
                  <a:ext cx="359990" cy="360000"/>
                </a:xfrm>
                <a:prstGeom prst="rect">
                  <a:avLst/>
                </a:prstGeom>
              </p:spPr>
            </p:pic>
          </p:grpSp>
          <p:pic>
            <p:nvPicPr>
              <p:cNvPr id="10" name="Image 2">
                <a:hlinkClick r:id="rId4"/>
              </p:cNvPr>
              <p:cNvPicPr>
                <a:picLocks noChangeAspect="1"/>
              </p:cNvPicPr>
              <p:nvPr/>
            </p:nvPicPr>
            <p:blipFill>
              <a:blip r:embed="rId5"/>
              <a:stretch>
                <a:fillRect/>
              </a:stretch>
            </p:blipFill>
            <p:spPr>
              <a:xfrm>
                <a:off x="6288697" y="4335668"/>
                <a:ext cx="289887" cy="245860"/>
              </a:xfrm>
              <a:prstGeom prst="rect">
                <a:avLst/>
              </a:prstGeom>
            </p:spPr>
          </p:pic>
          <p:sp>
            <p:nvSpPr>
              <p:cNvPr id="11" name="TextBox 20"/>
              <p:cNvSpPr txBox="1"/>
              <p:nvPr/>
            </p:nvSpPr>
            <p:spPr>
              <a:xfrm>
                <a:off x="6618769" y="4264070"/>
                <a:ext cx="2210400" cy="513229"/>
              </a:xfrm>
              <a:prstGeom prst="rect">
                <a:avLst/>
              </a:prstGeom>
              <a:noFill/>
            </p:spPr>
            <p:txBody>
              <a:bodyPr wrap="square" rtlCol="0">
                <a:noAutofit/>
              </a:bodyPr>
              <a:lstStyle/>
              <a:p>
                <a:r>
                  <a:rPr lang="en-GB" sz="1050" i="1" dirty="0" smtClean="0">
                    <a:solidFill>
                      <a:schemeClr val="accent3">
                        <a:lumMod val="50000"/>
                      </a:schemeClr>
                    </a:solidFill>
                    <a:latin typeface="+mj-lt"/>
                  </a:rPr>
                  <a:t>Download link:</a:t>
                </a:r>
              </a:p>
              <a:p>
                <a:r>
                  <a:rPr lang="en-US" sz="1000" dirty="0" smtClean="0">
                    <a:solidFill>
                      <a:srgbClr val="0563C1"/>
                    </a:solidFill>
                    <a:latin typeface="Calibri" panose="020F0502020204030204" pitchFamily="34" charset="0"/>
                    <a:ea typeface="Calibri" panose="020F0502020204030204" pitchFamily="34" charset="0"/>
                    <a:cs typeface="Arial" panose="020B0604020202020204" pitchFamily="34" charset="0"/>
                    <a:hlinkClick r:id="rId6"/>
                  </a:rPr>
                  <a:t>https://bit.ly/2wjBEvg</a:t>
                </a:r>
                <a:endParaRPr lang="en-US" sz="1000" dirty="0">
                  <a:solidFill>
                    <a:srgbClr val="0563C1"/>
                  </a:solidFill>
                  <a:latin typeface="Calibri" panose="020F0502020204030204" pitchFamily="34" charset="0"/>
                  <a:ea typeface="Calibri" panose="020F0502020204030204" pitchFamily="34" charset="0"/>
                  <a:cs typeface="Arial" panose="020B0604020202020204" pitchFamily="34" charset="0"/>
                </a:endParaRPr>
              </a:p>
            </p:txBody>
          </p:sp>
        </p:grpSp>
        <p:pic>
          <p:nvPicPr>
            <p:cNvPr id="6" name="Picture 5"/>
            <p:cNvPicPr>
              <a:picLocks noChangeAspect="1"/>
            </p:cNvPicPr>
            <p:nvPr/>
          </p:nvPicPr>
          <p:blipFill>
            <a:blip r:embed="rId7"/>
            <a:stretch>
              <a:fillRect/>
            </a:stretch>
          </p:blipFill>
          <p:spPr>
            <a:xfrm>
              <a:off x="6568280" y="1914076"/>
              <a:ext cx="1782369" cy="2206426"/>
            </a:xfrm>
            <a:prstGeom prst="rect">
              <a:avLst/>
            </a:prstGeom>
          </p:spPr>
        </p:pic>
      </p:grpSp>
      <p:sp>
        <p:nvSpPr>
          <p:cNvPr id="24" name="TextBox 23"/>
          <p:cNvSpPr txBox="1"/>
          <p:nvPr/>
        </p:nvSpPr>
        <p:spPr>
          <a:xfrm>
            <a:off x="515965" y="1213740"/>
            <a:ext cx="5997544" cy="3170099"/>
          </a:xfrm>
          <a:prstGeom prst="rect">
            <a:avLst/>
          </a:prstGeom>
          <a:noFill/>
        </p:spPr>
        <p:txBody>
          <a:bodyPr wrap="square" rtlCol="0">
            <a:spAutoFit/>
          </a:bodyPr>
          <a:lstStyle/>
          <a:p>
            <a:pPr algn="just"/>
            <a:r>
              <a:rPr lang="en-US" sz="1000" dirty="0" smtClean="0">
                <a:solidFill>
                  <a:schemeClr val="bg2">
                    <a:lumMod val="50000"/>
                  </a:schemeClr>
                </a:solidFill>
                <a:latin typeface="Arial" panose="020B0604020202020204" pitchFamily="34" charset="0"/>
                <a:cs typeface="Arial" panose="020B0604020202020204" pitchFamily="34" charset="0"/>
              </a:rPr>
              <a:t>As </a:t>
            </a:r>
            <a:r>
              <a:rPr lang="en-US" sz="1000" dirty="0">
                <a:solidFill>
                  <a:schemeClr val="bg2">
                    <a:lumMod val="50000"/>
                  </a:schemeClr>
                </a:solidFill>
                <a:latin typeface="Arial" panose="020B0604020202020204" pitchFamily="34" charset="0"/>
                <a:cs typeface="Arial" panose="020B0604020202020204" pitchFamily="34" charset="0"/>
              </a:rPr>
              <a:t>the burial site of the previous four </a:t>
            </a:r>
            <a:r>
              <a:rPr lang="en-US" sz="1000" dirty="0" err="1">
                <a:solidFill>
                  <a:schemeClr val="bg2">
                    <a:lumMod val="50000"/>
                  </a:schemeClr>
                </a:solidFill>
                <a:latin typeface="Arial" panose="020B0604020202020204" pitchFamily="34" charset="0"/>
                <a:cs typeface="Arial" panose="020B0604020202020204" pitchFamily="34" charset="0"/>
              </a:rPr>
              <a:t>Kabakas</a:t>
            </a:r>
            <a:r>
              <a:rPr lang="en-US" sz="1000" dirty="0">
                <a:solidFill>
                  <a:schemeClr val="bg2">
                    <a:lumMod val="50000"/>
                  </a:schemeClr>
                </a:solidFill>
                <a:latin typeface="Arial" panose="020B0604020202020204" pitchFamily="34" charset="0"/>
                <a:cs typeface="Arial" panose="020B0604020202020204" pitchFamily="34" charset="0"/>
              </a:rPr>
              <a:t> - or rulers - of the Buganda kingdom, the </a:t>
            </a:r>
            <a:r>
              <a:rPr lang="en-US" sz="1000" dirty="0" err="1">
                <a:solidFill>
                  <a:schemeClr val="bg2">
                    <a:lumMod val="50000"/>
                  </a:schemeClr>
                </a:solidFill>
                <a:latin typeface="Arial" panose="020B0604020202020204" pitchFamily="34" charset="0"/>
                <a:cs typeface="Arial" panose="020B0604020202020204" pitchFamily="34" charset="0"/>
              </a:rPr>
              <a:t>Kasubi</a:t>
            </a:r>
            <a:r>
              <a:rPr lang="en-US" sz="1000" dirty="0">
                <a:solidFill>
                  <a:schemeClr val="bg2">
                    <a:lumMod val="50000"/>
                  </a:schemeClr>
                </a:solidFill>
                <a:latin typeface="Arial" panose="020B0604020202020204" pitchFamily="34" charset="0"/>
                <a:cs typeface="Arial" panose="020B0604020202020204" pitchFamily="34" charset="0"/>
              </a:rPr>
              <a:t> Tombs are a renowned spiritual </a:t>
            </a:r>
            <a:r>
              <a:rPr lang="en-US" sz="1000" dirty="0" err="1">
                <a:solidFill>
                  <a:schemeClr val="bg2">
                    <a:lumMod val="50000"/>
                  </a:schemeClr>
                </a:solidFill>
                <a:latin typeface="Arial" panose="020B0604020202020204" pitchFamily="34" charset="0"/>
                <a:cs typeface="Arial" panose="020B0604020202020204" pitchFamily="34" charset="0"/>
              </a:rPr>
              <a:t>centre</a:t>
            </a:r>
            <a:r>
              <a:rPr lang="en-US" sz="1000" dirty="0">
                <a:solidFill>
                  <a:schemeClr val="bg2">
                    <a:lumMod val="50000"/>
                  </a:schemeClr>
                </a:solidFill>
                <a:latin typeface="Arial" panose="020B0604020202020204" pitchFamily="34" charset="0"/>
                <a:cs typeface="Arial" panose="020B0604020202020204" pitchFamily="34" charset="0"/>
              </a:rPr>
              <a:t> for the </a:t>
            </a:r>
            <a:r>
              <a:rPr lang="en-US" sz="1000" dirty="0" err="1">
                <a:solidFill>
                  <a:schemeClr val="bg2">
                    <a:lumMod val="50000"/>
                  </a:schemeClr>
                </a:solidFill>
                <a:latin typeface="Arial" panose="020B0604020202020204" pitchFamily="34" charset="0"/>
                <a:cs typeface="Arial" panose="020B0604020202020204" pitchFamily="34" charset="0"/>
              </a:rPr>
              <a:t>Baganda</a:t>
            </a:r>
            <a:r>
              <a:rPr lang="en-US" sz="1000" dirty="0">
                <a:solidFill>
                  <a:schemeClr val="bg2">
                    <a:lumMod val="50000"/>
                  </a:schemeClr>
                </a:solidFill>
                <a:latin typeface="Arial" panose="020B0604020202020204" pitchFamily="34" charset="0"/>
                <a:cs typeface="Arial" panose="020B0604020202020204" pitchFamily="34" charset="0"/>
              </a:rPr>
              <a:t> people. Rituals related to Ganda culture are frequently carried out at the tombs, which are visited by numerous </a:t>
            </a:r>
            <a:r>
              <a:rPr lang="en-US" sz="1000" dirty="0" err="1">
                <a:solidFill>
                  <a:schemeClr val="bg2">
                    <a:lumMod val="50000"/>
                  </a:schemeClr>
                </a:solidFill>
                <a:latin typeface="Arial" panose="020B0604020202020204" pitchFamily="34" charset="0"/>
                <a:cs typeface="Arial" panose="020B0604020202020204" pitchFamily="34" charset="0"/>
              </a:rPr>
              <a:t>Baganda</a:t>
            </a:r>
            <a:r>
              <a:rPr lang="en-US" sz="1000" dirty="0">
                <a:solidFill>
                  <a:schemeClr val="bg2">
                    <a:lumMod val="50000"/>
                  </a:schemeClr>
                </a:solidFill>
                <a:latin typeface="Arial" panose="020B0604020202020204" pitchFamily="34" charset="0"/>
                <a:cs typeface="Arial" panose="020B0604020202020204" pitchFamily="34" charset="0"/>
              </a:rPr>
              <a:t> medicine men and women who consult the </a:t>
            </a:r>
            <a:r>
              <a:rPr lang="en-US" sz="1000" dirty="0" err="1">
                <a:solidFill>
                  <a:schemeClr val="bg2">
                    <a:lumMod val="50000"/>
                  </a:schemeClr>
                </a:solidFill>
                <a:latin typeface="Arial" panose="020B0604020202020204" pitchFamily="34" charset="0"/>
                <a:cs typeface="Arial" panose="020B0604020202020204" pitchFamily="34" charset="0"/>
              </a:rPr>
              <a:t>Kabaka’s</a:t>
            </a:r>
            <a:r>
              <a:rPr lang="en-US" sz="1000" dirty="0">
                <a:solidFill>
                  <a:schemeClr val="bg2">
                    <a:lumMod val="50000"/>
                  </a:schemeClr>
                </a:solidFill>
                <a:latin typeface="Arial" panose="020B0604020202020204" pitchFamily="34" charset="0"/>
                <a:cs typeface="Arial" panose="020B0604020202020204" pitchFamily="34" charset="0"/>
              </a:rPr>
              <a:t> spirits for blessings in their trade. As the traditional custodians and guardians of this site, women have been recognized for their vital role in the spiritual significance, conservation and management of the site. The </a:t>
            </a:r>
            <a:r>
              <a:rPr lang="en-US" sz="1000" dirty="0" err="1">
                <a:solidFill>
                  <a:schemeClr val="bg2">
                    <a:lumMod val="50000"/>
                  </a:schemeClr>
                </a:solidFill>
                <a:latin typeface="Arial" panose="020B0604020202020204" pitchFamily="34" charset="0"/>
                <a:cs typeface="Arial" panose="020B0604020202020204" pitchFamily="34" charset="0"/>
              </a:rPr>
              <a:t>Kasubi</a:t>
            </a:r>
            <a:r>
              <a:rPr lang="en-US" sz="1000" dirty="0">
                <a:solidFill>
                  <a:schemeClr val="bg2">
                    <a:lumMod val="50000"/>
                  </a:schemeClr>
                </a:solidFill>
                <a:latin typeface="Arial" panose="020B0604020202020204" pitchFamily="34" charset="0"/>
                <a:cs typeface="Arial" panose="020B0604020202020204" pitchFamily="34" charset="0"/>
              </a:rPr>
              <a:t> Tombs are under the overall guardianship of the </a:t>
            </a:r>
            <a:r>
              <a:rPr lang="en-US" sz="1000" dirty="0" err="1">
                <a:solidFill>
                  <a:schemeClr val="bg2">
                    <a:lumMod val="50000"/>
                  </a:schemeClr>
                </a:solidFill>
                <a:latin typeface="Arial" panose="020B0604020202020204" pitchFamily="34" charset="0"/>
                <a:cs typeface="Arial" panose="020B0604020202020204" pitchFamily="34" charset="0"/>
              </a:rPr>
              <a:t>Nalinya</a:t>
            </a:r>
            <a:r>
              <a:rPr lang="en-US" sz="1000" dirty="0">
                <a:solidFill>
                  <a:schemeClr val="bg2">
                    <a:lumMod val="50000"/>
                  </a:schemeClr>
                </a:solidFill>
                <a:latin typeface="Arial" panose="020B0604020202020204" pitchFamily="34" charset="0"/>
                <a:cs typeface="Arial" panose="020B0604020202020204" pitchFamily="34" charset="0"/>
              </a:rPr>
              <a:t>, the titular sister of the king of the </a:t>
            </a:r>
            <a:r>
              <a:rPr lang="en-US" sz="1000" dirty="0" err="1">
                <a:solidFill>
                  <a:schemeClr val="bg2">
                    <a:lumMod val="50000"/>
                  </a:schemeClr>
                </a:solidFill>
                <a:latin typeface="Arial" panose="020B0604020202020204" pitchFamily="34" charset="0"/>
                <a:cs typeface="Arial" panose="020B0604020202020204" pitchFamily="34" charset="0"/>
              </a:rPr>
              <a:t>Baganda</a:t>
            </a:r>
            <a:r>
              <a:rPr lang="en-US" sz="1000" dirty="0">
                <a:solidFill>
                  <a:schemeClr val="bg2">
                    <a:lumMod val="50000"/>
                  </a:schemeClr>
                </a:solidFill>
                <a:latin typeface="Arial" panose="020B0604020202020204" pitchFamily="34" charset="0"/>
                <a:cs typeface="Arial" panose="020B0604020202020204" pitchFamily="34" charset="0"/>
              </a:rPr>
              <a:t> people and the spiritual guardian of the site</a:t>
            </a:r>
            <a:r>
              <a:rPr lang="en-US" sz="1000" dirty="0" smtClean="0">
                <a:solidFill>
                  <a:schemeClr val="bg2">
                    <a:lumMod val="50000"/>
                  </a:schemeClr>
                </a:solidFill>
                <a:latin typeface="Arial" panose="020B0604020202020204" pitchFamily="34" charset="0"/>
                <a:cs typeface="Arial" panose="020B0604020202020204" pitchFamily="34" charset="0"/>
              </a:rPr>
              <a:t>.</a:t>
            </a:r>
          </a:p>
          <a:p>
            <a:pPr algn="just"/>
            <a:endParaRPr lang="en-US" sz="1000" dirty="0">
              <a:solidFill>
                <a:schemeClr val="bg2">
                  <a:lumMod val="50000"/>
                </a:schemeClr>
              </a:solidFill>
              <a:latin typeface="Arial" panose="020B0604020202020204" pitchFamily="34" charset="0"/>
              <a:cs typeface="Arial" panose="020B0604020202020204" pitchFamily="34" charset="0"/>
            </a:endParaRPr>
          </a:p>
          <a:p>
            <a:pPr algn="just"/>
            <a:r>
              <a:rPr lang="en-US" sz="1000" dirty="0" smtClean="0">
                <a:solidFill>
                  <a:schemeClr val="bg2">
                    <a:lumMod val="50000"/>
                  </a:schemeClr>
                </a:solidFill>
                <a:latin typeface="Arial" panose="020B0604020202020204" pitchFamily="34" charset="0"/>
                <a:cs typeface="Arial" panose="020B0604020202020204" pitchFamily="34" charset="0"/>
              </a:rPr>
              <a:t>The </a:t>
            </a:r>
            <a:r>
              <a:rPr lang="en-US" sz="1000" dirty="0">
                <a:solidFill>
                  <a:schemeClr val="bg2">
                    <a:lumMod val="50000"/>
                  </a:schemeClr>
                </a:solidFill>
                <a:latin typeface="Arial" panose="020B0604020202020204" pitchFamily="34" charset="0"/>
                <a:cs typeface="Arial" panose="020B0604020202020204" pitchFamily="34" charset="0"/>
              </a:rPr>
              <a:t>management of the heritage site has remained under the responsibility of the Buganda kingdom, namely the </a:t>
            </a:r>
            <a:r>
              <a:rPr lang="en-US" sz="1000" dirty="0" err="1">
                <a:solidFill>
                  <a:schemeClr val="bg2">
                    <a:lumMod val="50000"/>
                  </a:schemeClr>
                </a:solidFill>
                <a:latin typeface="Arial" panose="020B0604020202020204" pitchFamily="34" charset="0"/>
                <a:cs typeface="Arial" panose="020B0604020202020204" pitchFamily="34" charset="0"/>
              </a:rPr>
              <a:t>Nalinya</a:t>
            </a:r>
            <a:r>
              <a:rPr lang="en-US" sz="1000" dirty="0">
                <a:solidFill>
                  <a:schemeClr val="bg2">
                    <a:lumMod val="50000"/>
                  </a:schemeClr>
                </a:solidFill>
                <a:latin typeface="Arial" panose="020B0604020202020204" pitchFamily="34" charset="0"/>
                <a:cs typeface="Arial" panose="020B0604020202020204" pitchFamily="34" charset="0"/>
              </a:rPr>
              <a:t>, as well as the custodians – the </a:t>
            </a:r>
            <a:r>
              <a:rPr lang="en-US" sz="1000" dirty="0" err="1">
                <a:solidFill>
                  <a:schemeClr val="bg2">
                    <a:lumMod val="50000"/>
                  </a:schemeClr>
                </a:solidFill>
                <a:latin typeface="Arial" panose="020B0604020202020204" pitchFamily="34" charset="0"/>
                <a:cs typeface="Arial" panose="020B0604020202020204" pitchFamily="34" charset="0"/>
              </a:rPr>
              <a:t>Kabaka’s</a:t>
            </a:r>
            <a:r>
              <a:rPr lang="en-US" sz="1000" dirty="0">
                <a:solidFill>
                  <a:schemeClr val="bg2">
                    <a:lumMod val="50000"/>
                  </a:schemeClr>
                </a:solidFill>
                <a:latin typeface="Arial" panose="020B0604020202020204" pitchFamily="34" charset="0"/>
                <a:cs typeface="Arial" panose="020B0604020202020204" pitchFamily="34" charset="0"/>
              </a:rPr>
              <a:t> widows, the guards and the </a:t>
            </a:r>
            <a:r>
              <a:rPr lang="en-US" sz="1000" dirty="0" err="1">
                <a:solidFill>
                  <a:schemeClr val="bg2">
                    <a:lumMod val="50000"/>
                  </a:schemeClr>
                </a:solidFill>
                <a:latin typeface="Arial" panose="020B0604020202020204" pitchFamily="34" charset="0"/>
                <a:cs typeface="Arial" panose="020B0604020202020204" pitchFamily="34" charset="0"/>
              </a:rPr>
              <a:t>thatchers</a:t>
            </a:r>
            <a:r>
              <a:rPr lang="en-US" sz="1000" dirty="0">
                <a:solidFill>
                  <a:schemeClr val="bg2">
                    <a:lumMod val="50000"/>
                  </a:schemeClr>
                </a:solidFill>
                <a:latin typeface="Arial" panose="020B0604020202020204" pitchFamily="34" charset="0"/>
                <a:cs typeface="Arial" panose="020B0604020202020204" pitchFamily="34" charset="0"/>
              </a:rPr>
              <a:t>. The women are responsible for the transmission of stories and spiritual values of the tombs by </a:t>
            </a:r>
            <a:r>
              <a:rPr lang="en-US" sz="1000" dirty="0" err="1">
                <a:solidFill>
                  <a:schemeClr val="bg2">
                    <a:lumMod val="50000"/>
                  </a:schemeClr>
                </a:solidFill>
                <a:latin typeface="Arial" panose="020B0604020202020204" pitchFamily="34" charset="0"/>
                <a:cs typeface="Arial" panose="020B0604020202020204" pitchFamily="34" charset="0"/>
              </a:rPr>
              <a:t>practising</a:t>
            </a:r>
            <a:r>
              <a:rPr lang="en-US" sz="1000" dirty="0">
                <a:solidFill>
                  <a:schemeClr val="bg2">
                    <a:lumMod val="50000"/>
                  </a:schemeClr>
                </a:solidFill>
                <a:latin typeface="Arial" panose="020B0604020202020204" pitchFamily="34" charset="0"/>
                <a:cs typeface="Arial" panose="020B0604020202020204" pitchFamily="34" charset="0"/>
              </a:rPr>
              <a:t> the rituals and ensuring that traditions are respected. In 2010 a fire destroyed the main tomb, known as the </a:t>
            </a:r>
            <a:r>
              <a:rPr lang="en-US" sz="1000" dirty="0" err="1">
                <a:solidFill>
                  <a:schemeClr val="bg2">
                    <a:lumMod val="50000"/>
                  </a:schemeClr>
                </a:solidFill>
                <a:latin typeface="Arial" panose="020B0604020202020204" pitchFamily="34" charset="0"/>
                <a:cs typeface="Arial" panose="020B0604020202020204" pitchFamily="34" charset="0"/>
              </a:rPr>
              <a:t>Muzibu</a:t>
            </a:r>
            <a:r>
              <a:rPr lang="en-US" sz="1000" dirty="0">
                <a:solidFill>
                  <a:schemeClr val="bg2">
                    <a:lumMod val="50000"/>
                  </a:schemeClr>
                </a:solidFill>
                <a:latin typeface="Arial" panose="020B0604020202020204" pitchFamily="34" charset="0"/>
                <a:cs typeface="Arial" panose="020B0604020202020204" pitchFamily="34" charset="0"/>
              </a:rPr>
              <a:t> </a:t>
            </a:r>
            <a:r>
              <a:rPr lang="en-US" sz="1000" dirty="0" err="1">
                <a:solidFill>
                  <a:schemeClr val="bg2">
                    <a:lumMod val="50000"/>
                  </a:schemeClr>
                </a:solidFill>
                <a:latin typeface="Arial" panose="020B0604020202020204" pitchFamily="34" charset="0"/>
                <a:cs typeface="Arial" panose="020B0604020202020204" pitchFamily="34" charset="0"/>
              </a:rPr>
              <a:t>Mzaala</a:t>
            </a:r>
            <a:r>
              <a:rPr lang="en-US" sz="1000" dirty="0">
                <a:solidFill>
                  <a:schemeClr val="bg2">
                    <a:lumMod val="50000"/>
                  </a:schemeClr>
                </a:solidFill>
                <a:latin typeface="Arial" panose="020B0604020202020204" pitchFamily="34" charset="0"/>
                <a:cs typeface="Arial" panose="020B0604020202020204" pitchFamily="34" charset="0"/>
              </a:rPr>
              <a:t> </a:t>
            </a:r>
            <a:r>
              <a:rPr lang="en-US" sz="1000" dirty="0" err="1">
                <a:solidFill>
                  <a:schemeClr val="bg2">
                    <a:lumMod val="50000"/>
                  </a:schemeClr>
                </a:solidFill>
                <a:latin typeface="Arial" panose="020B0604020202020204" pitchFamily="34" charset="0"/>
                <a:cs typeface="Arial" panose="020B0604020202020204" pitchFamily="34" charset="0"/>
              </a:rPr>
              <a:t>Mpanga</a:t>
            </a:r>
            <a:r>
              <a:rPr lang="en-US" sz="1000" dirty="0">
                <a:solidFill>
                  <a:schemeClr val="bg2">
                    <a:lumMod val="50000"/>
                  </a:schemeClr>
                </a:solidFill>
                <a:latin typeface="Arial" panose="020B0604020202020204" pitchFamily="34" charset="0"/>
                <a:cs typeface="Arial" panose="020B0604020202020204" pitchFamily="34" charset="0"/>
              </a:rPr>
              <a:t>. By subsequently placing the site on the List of World Heritage in Danger, the international community emphasized the vital role and profile of the custodians and artisans in relation to their knowledge of traditional practices as well as to ensure they have appropriate living and working conditions</a:t>
            </a:r>
            <a:r>
              <a:rPr lang="en-US" sz="1000" dirty="0" smtClean="0">
                <a:solidFill>
                  <a:schemeClr val="bg2">
                    <a:lumMod val="50000"/>
                  </a:schemeClr>
                </a:solidFill>
                <a:latin typeface="Arial" panose="020B0604020202020204" pitchFamily="34" charset="0"/>
                <a:cs typeface="Arial" panose="020B0604020202020204" pitchFamily="34" charset="0"/>
              </a:rPr>
              <a:t>.  17 </a:t>
            </a:r>
            <a:r>
              <a:rPr lang="en-US" sz="1000" dirty="0">
                <a:solidFill>
                  <a:schemeClr val="bg2">
                    <a:lumMod val="50000"/>
                  </a:schemeClr>
                </a:solidFill>
                <a:latin typeface="Arial" panose="020B0604020202020204" pitchFamily="34" charset="0"/>
                <a:cs typeface="Arial" panose="020B0604020202020204" pitchFamily="34" charset="0"/>
              </a:rPr>
              <a:t>Most of year the women live within their communities, but one month each year they assume their roles on-site as the </a:t>
            </a:r>
            <a:r>
              <a:rPr lang="en-US" sz="1000" dirty="0" err="1">
                <a:solidFill>
                  <a:schemeClr val="bg2">
                    <a:lumMod val="50000"/>
                  </a:schemeClr>
                </a:solidFill>
                <a:latin typeface="Arial" panose="020B0604020202020204" pitchFamily="34" charset="0"/>
                <a:cs typeface="Arial" panose="020B0604020202020204" pitchFamily="34" charset="0"/>
              </a:rPr>
              <a:t>Kabaka</a:t>
            </a:r>
            <a:r>
              <a:rPr lang="en-US" sz="1000" dirty="0">
                <a:solidFill>
                  <a:schemeClr val="bg2">
                    <a:lumMod val="50000"/>
                  </a:schemeClr>
                </a:solidFill>
                <a:latin typeface="Arial" panose="020B0604020202020204" pitchFamily="34" charset="0"/>
                <a:cs typeface="Arial" panose="020B0604020202020204" pitchFamily="34" charset="0"/>
              </a:rPr>
              <a:t> widows. While the women have been appointed these special spiritual and management roles, they receive no financial remuneration, and it still needs to be understood how their key spiritual roles at the site affect their status in their communities, and whether they are ‘empowered’ by these roles. </a:t>
            </a:r>
          </a:p>
        </p:txBody>
      </p:sp>
      <p:sp>
        <p:nvSpPr>
          <p:cNvPr id="26" name="TextBox 25"/>
          <p:cNvSpPr txBox="1"/>
          <p:nvPr/>
        </p:nvSpPr>
        <p:spPr>
          <a:xfrm>
            <a:off x="416561" y="841805"/>
            <a:ext cx="6096948" cy="400110"/>
          </a:xfrm>
          <a:prstGeom prst="rect">
            <a:avLst/>
          </a:prstGeom>
          <a:noFill/>
          <a:ln>
            <a:noFill/>
          </a:ln>
        </p:spPr>
        <p:txBody>
          <a:bodyPr wrap="square" rtlCol="0">
            <a:spAutoFit/>
          </a:bodyPr>
          <a:lstStyle/>
          <a:p>
            <a:r>
              <a:rPr lang="en-US" sz="1000" dirty="0">
                <a:latin typeface="Arial" panose="020B0604020202020204" pitchFamily="34" charset="0"/>
                <a:cs typeface="Arial" panose="020B0604020202020204" pitchFamily="34" charset="0"/>
              </a:rPr>
              <a:t>Recognition of women’s roles in the management and conservation of heritage: </a:t>
            </a:r>
            <a:endParaRPr lang="en-US" sz="1000" dirty="0" smtClean="0">
              <a:latin typeface="Arial" panose="020B0604020202020204" pitchFamily="34" charset="0"/>
              <a:cs typeface="Arial" panose="020B0604020202020204" pitchFamily="34" charset="0"/>
            </a:endParaRPr>
          </a:p>
          <a:p>
            <a:r>
              <a:rPr lang="en-US" sz="1000" b="1" dirty="0" err="1" smtClean="0">
                <a:latin typeface="Arial" panose="020B0604020202020204" pitchFamily="34" charset="0"/>
                <a:cs typeface="Arial" panose="020B0604020202020204" pitchFamily="34" charset="0"/>
              </a:rPr>
              <a:t>Kasubi</a:t>
            </a:r>
            <a:r>
              <a:rPr lang="en-US" sz="1000" b="1" dirty="0" smtClean="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Tombs, World Heritage property, Uganda </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73549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16561" y="805813"/>
            <a:ext cx="6134256" cy="3779225"/>
          </a:xfrm>
          <a:prstGeom prst="rect">
            <a:avLst/>
          </a:prstGeom>
          <a:solidFill>
            <a:srgbClr val="DAF2ED"/>
          </a:solidFill>
        </p:spPr>
        <p:txBody>
          <a:bodyPr wrap="square" rtlCol="0">
            <a:noAutofit/>
          </a:bodyPr>
          <a:lstStyle/>
          <a:p>
            <a:endParaRPr lang="en-GB" sz="1000" dirty="0"/>
          </a:p>
        </p:txBody>
      </p:sp>
      <p:sp>
        <p:nvSpPr>
          <p:cNvPr id="5" name="TextBox 4">
            <a:extLst>
              <a:ext uri="{FF2B5EF4-FFF2-40B4-BE49-F238E27FC236}">
                <a16:creationId xmlns:a16="http://schemas.microsoft.com/office/drawing/2014/main" id="{4F202974-31A3-4642-B671-F0DBBB7B4663}"/>
              </a:ext>
            </a:extLst>
          </p:cNvPr>
          <p:cNvSpPr txBox="1"/>
          <p:nvPr/>
        </p:nvSpPr>
        <p:spPr>
          <a:xfrm>
            <a:off x="515964" y="129041"/>
            <a:ext cx="8452021" cy="400110"/>
          </a:xfrm>
          <a:prstGeom prst="rect">
            <a:avLst/>
          </a:prstGeom>
          <a:noFill/>
        </p:spPr>
        <p:txBody>
          <a:bodyPr wrap="square" rtlCol="0">
            <a:spAutoFit/>
          </a:bodyPr>
          <a:lstStyle/>
          <a:p>
            <a:r>
              <a:rPr lang="en-US" sz="2000" dirty="0" smtClean="0">
                <a:solidFill>
                  <a:schemeClr val="tx2">
                    <a:lumMod val="75000"/>
                  </a:schemeClr>
                </a:solidFill>
                <a:latin typeface="+mj-lt"/>
              </a:rPr>
              <a:t>Case studies: Gender </a:t>
            </a:r>
            <a:r>
              <a:rPr lang="en-US" sz="2000" dirty="0" smtClean="0">
                <a:solidFill>
                  <a:schemeClr val="tx2">
                    <a:lumMod val="75000"/>
                  </a:schemeClr>
                </a:solidFill>
                <a:latin typeface="+mj-lt"/>
              </a:rPr>
              <a:t>Equality</a:t>
            </a:r>
            <a:endParaRPr lang="en-US" sz="2000" dirty="0">
              <a:solidFill>
                <a:schemeClr val="tx2">
                  <a:lumMod val="75000"/>
                </a:schemeClr>
              </a:solidFill>
              <a:latin typeface="+mj-lt"/>
            </a:endParaRPr>
          </a:p>
        </p:txBody>
      </p:sp>
      <p:grpSp>
        <p:nvGrpSpPr>
          <p:cNvPr id="20" name="Group 19"/>
          <p:cNvGrpSpPr/>
          <p:nvPr/>
        </p:nvGrpSpPr>
        <p:grpSpPr>
          <a:xfrm>
            <a:off x="6682480" y="805813"/>
            <a:ext cx="2097729" cy="3176907"/>
            <a:chOff x="6052007" y="703633"/>
            <a:chExt cx="2777162" cy="4205873"/>
          </a:xfrm>
        </p:grpSpPr>
        <p:grpSp>
          <p:nvGrpSpPr>
            <p:cNvPr id="8" name="Groupe 32"/>
            <p:cNvGrpSpPr/>
            <p:nvPr/>
          </p:nvGrpSpPr>
          <p:grpSpPr>
            <a:xfrm>
              <a:off x="6052007" y="703633"/>
              <a:ext cx="2777162" cy="4205873"/>
              <a:chOff x="6052007" y="703633"/>
              <a:chExt cx="2777162" cy="4205873"/>
            </a:xfrm>
          </p:grpSpPr>
          <p:grpSp>
            <p:nvGrpSpPr>
              <p:cNvPr id="9" name="Groupe 4"/>
              <p:cNvGrpSpPr/>
              <p:nvPr/>
            </p:nvGrpSpPr>
            <p:grpSpPr>
              <a:xfrm>
                <a:off x="6052007" y="703633"/>
                <a:ext cx="2773237" cy="4205873"/>
                <a:chOff x="6052007" y="703633"/>
                <a:chExt cx="2773237" cy="4205873"/>
              </a:xfrm>
            </p:grpSpPr>
            <p:grpSp>
              <p:nvGrpSpPr>
                <p:cNvPr id="12" name="Group 18"/>
                <p:cNvGrpSpPr/>
                <p:nvPr/>
              </p:nvGrpSpPr>
              <p:grpSpPr>
                <a:xfrm>
                  <a:off x="6052007" y="703633"/>
                  <a:ext cx="2773237" cy="4205873"/>
                  <a:chOff x="5497331" y="1032817"/>
                  <a:chExt cx="2645152" cy="4205873"/>
                </a:xfrm>
              </p:grpSpPr>
              <p:grpSp>
                <p:nvGrpSpPr>
                  <p:cNvPr id="14" name="Group 16"/>
                  <p:cNvGrpSpPr/>
                  <p:nvPr/>
                </p:nvGrpSpPr>
                <p:grpSpPr>
                  <a:xfrm>
                    <a:off x="5497331" y="1032817"/>
                    <a:ext cx="2645152" cy="4205873"/>
                    <a:chOff x="6173711" y="755350"/>
                    <a:chExt cx="2907366" cy="4205873"/>
                  </a:xfrm>
                </p:grpSpPr>
                <p:grpSp>
                  <p:nvGrpSpPr>
                    <p:cNvPr id="16" name="Group 3"/>
                    <p:cNvGrpSpPr/>
                    <p:nvPr/>
                  </p:nvGrpSpPr>
                  <p:grpSpPr>
                    <a:xfrm>
                      <a:off x="6173711" y="755350"/>
                      <a:ext cx="2907366" cy="4205873"/>
                      <a:chOff x="6236635" y="612909"/>
                      <a:chExt cx="2907366" cy="4205873"/>
                    </a:xfrm>
                  </p:grpSpPr>
                  <p:sp>
                    <p:nvSpPr>
                      <p:cNvPr id="18" name="Rectangle 17"/>
                      <p:cNvSpPr/>
                      <p:nvPr/>
                    </p:nvSpPr>
                    <p:spPr>
                      <a:xfrm>
                        <a:off x="6236636" y="1152959"/>
                        <a:ext cx="2907365" cy="3665823"/>
                      </a:xfrm>
                      <a:prstGeom prst="rect">
                        <a:avLst/>
                      </a:prstGeom>
                      <a:solidFill>
                        <a:schemeClr val="accent4">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http</a:t>
                        </a:r>
                        <a:endParaRPr kumimoji="0" lang="en-US" sz="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Rectangle 18"/>
                      <p:cNvSpPr/>
                      <p:nvPr/>
                    </p:nvSpPr>
                    <p:spPr>
                      <a:xfrm>
                        <a:off x="6236635" y="612909"/>
                        <a:ext cx="2907365" cy="501261"/>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Calibri" panose="020F0502020204030204" pitchFamily="34" charset="0"/>
                        </a:endParaRPr>
                      </a:p>
                    </p:txBody>
                  </p:sp>
                </p:grpSp>
                <p:sp>
                  <p:nvSpPr>
                    <p:cNvPr id="17" name="Rectangle 16"/>
                    <p:cNvSpPr/>
                    <p:nvPr/>
                  </p:nvSpPr>
                  <p:spPr>
                    <a:xfrm>
                      <a:off x="6725755" y="827153"/>
                      <a:ext cx="1165282" cy="338554"/>
                    </a:xfrm>
                    <a:prstGeom prst="rect">
                      <a:avLst/>
                    </a:prstGeom>
                  </p:spPr>
                  <p:txBody>
                    <a:bodyPr wrap="none">
                      <a:spAutoFit/>
                    </a:bodyPr>
                    <a:lstStyle/>
                    <a:p>
                      <a:pPr marL="446088" marR="0" lvl="0" indent="-446088" algn="l" defTabSz="914400" rtl="0" eaLnBrk="1" fontAlgn="auto" latinLnBrk="0" hangingPunct="1">
                        <a:lnSpc>
                          <a:spcPct val="100000"/>
                        </a:lnSpc>
                        <a:spcBef>
                          <a:spcPts val="0"/>
                        </a:spcBef>
                        <a:spcAft>
                          <a:spcPts val="0"/>
                        </a:spcAft>
                        <a:buClrTx/>
                        <a:buSzTx/>
                        <a:buFontTx/>
                        <a:buNone/>
                        <a:tabLst/>
                        <a:defRPr/>
                      </a:pPr>
                      <a:r>
                        <a:rPr lang="fr-FR" sz="1600" i="1" noProof="0" dirty="0" smtClean="0">
                          <a:solidFill>
                            <a:prstClr val="white"/>
                          </a:solidFill>
                          <a:latin typeface="Calibri" panose="020F0502020204030204" pitchFamily="34" charset="0"/>
                          <a:cs typeface="Calibri" panose="020F0502020204030204" pitchFamily="34" charset="0"/>
                        </a:rPr>
                        <a:t>Publication</a:t>
                      </a:r>
                      <a:endParaRPr kumimoji="0" lang="en-GB" sz="16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15" name="Rectangle 14"/>
                  <p:cNvSpPr/>
                  <p:nvPr/>
                </p:nvSpPr>
                <p:spPr>
                  <a:xfrm>
                    <a:off x="5550635" y="1642268"/>
                    <a:ext cx="2578299" cy="3229655"/>
                  </a:xfrm>
                  <a:prstGeom prst="rect">
                    <a:avLst/>
                  </a:prstGeom>
                </p:spPr>
                <p:txBody>
                  <a:bodyPr wrap="square">
                    <a:noAutofit/>
                  </a:bodyPr>
                  <a:lstStyle/>
                  <a:p>
                    <a:pPr lvl="0" algn="ctr" defTabSz="914332" eaLnBrk="0" fontAlgn="base" hangingPunct="0">
                      <a:spcAft>
                        <a:spcPct val="0"/>
                      </a:spcAft>
                      <a:defRPr/>
                    </a:pPr>
                    <a:r>
                      <a:rPr lang="en-GB" sz="1200" b="1" dirty="0" smtClean="0">
                        <a:solidFill>
                          <a:prstClr val="black"/>
                        </a:solidFill>
                      </a:rPr>
                      <a:t>Gender Equality</a:t>
                    </a:r>
                  </a:p>
                  <a:p>
                    <a:pPr lvl="0" algn="ctr" defTabSz="914332" eaLnBrk="0" fontAlgn="base" hangingPunct="0">
                      <a:spcAft>
                        <a:spcPct val="0"/>
                      </a:spcAft>
                      <a:defRPr/>
                    </a:pPr>
                    <a:r>
                      <a:rPr lang="en-GB" sz="1200" i="1" dirty="0" smtClean="0">
                        <a:solidFill>
                          <a:prstClr val="black"/>
                        </a:solidFill>
                      </a:rPr>
                      <a:t> Heritage and Creativity</a:t>
                    </a:r>
                    <a:endParaRPr lang="en-GB" sz="1200" i="1" dirty="0">
                      <a:solidFill>
                        <a:prstClr val="black"/>
                      </a:solidFill>
                    </a:endParaRPr>
                  </a:p>
                </p:txBody>
              </p:sp>
            </p:grpSp>
            <p:pic>
              <p:nvPicPr>
                <p:cNvPr id="13" name="Image 1"/>
                <p:cNvPicPr>
                  <a:picLocks noChangeAspect="1"/>
                </p:cNvPicPr>
                <p:nvPr/>
              </p:nvPicPr>
              <p:blipFill>
                <a:blip r:embed="rId3"/>
                <a:stretch>
                  <a:fillRect/>
                </a:stretch>
              </p:blipFill>
              <p:spPr>
                <a:xfrm>
                  <a:off x="6198581" y="772028"/>
                  <a:ext cx="359990" cy="360000"/>
                </a:xfrm>
                <a:prstGeom prst="rect">
                  <a:avLst/>
                </a:prstGeom>
              </p:spPr>
            </p:pic>
          </p:grpSp>
          <p:pic>
            <p:nvPicPr>
              <p:cNvPr id="10" name="Image 2">
                <a:hlinkClick r:id="rId4"/>
              </p:cNvPr>
              <p:cNvPicPr>
                <a:picLocks noChangeAspect="1"/>
              </p:cNvPicPr>
              <p:nvPr/>
            </p:nvPicPr>
            <p:blipFill>
              <a:blip r:embed="rId5"/>
              <a:stretch>
                <a:fillRect/>
              </a:stretch>
            </p:blipFill>
            <p:spPr>
              <a:xfrm>
                <a:off x="6288697" y="4335668"/>
                <a:ext cx="289887" cy="245860"/>
              </a:xfrm>
              <a:prstGeom prst="rect">
                <a:avLst/>
              </a:prstGeom>
            </p:spPr>
          </p:pic>
          <p:sp>
            <p:nvSpPr>
              <p:cNvPr id="11" name="TextBox 20"/>
              <p:cNvSpPr txBox="1"/>
              <p:nvPr/>
            </p:nvSpPr>
            <p:spPr>
              <a:xfrm>
                <a:off x="6618769" y="4264070"/>
                <a:ext cx="2210400" cy="513229"/>
              </a:xfrm>
              <a:prstGeom prst="rect">
                <a:avLst/>
              </a:prstGeom>
              <a:noFill/>
            </p:spPr>
            <p:txBody>
              <a:bodyPr wrap="square" rtlCol="0">
                <a:noAutofit/>
              </a:bodyPr>
              <a:lstStyle/>
              <a:p>
                <a:r>
                  <a:rPr lang="en-GB" sz="1050" i="1" dirty="0" smtClean="0">
                    <a:solidFill>
                      <a:schemeClr val="accent3">
                        <a:lumMod val="50000"/>
                      </a:schemeClr>
                    </a:solidFill>
                    <a:latin typeface="+mj-lt"/>
                  </a:rPr>
                  <a:t>Download link:</a:t>
                </a:r>
              </a:p>
              <a:p>
                <a:r>
                  <a:rPr lang="en-US" sz="1000" dirty="0" smtClean="0">
                    <a:solidFill>
                      <a:srgbClr val="0563C1"/>
                    </a:solidFill>
                    <a:latin typeface="Calibri" panose="020F0502020204030204" pitchFamily="34" charset="0"/>
                    <a:ea typeface="Calibri" panose="020F0502020204030204" pitchFamily="34" charset="0"/>
                    <a:cs typeface="Arial" panose="020B0604020202020204" pitchFamily="34" charset="0"/>
                    <a:hlinkClick r:id="rId6"/>
                  </a:rPr>
                  <a:t>https://bit.ly/2wjBEvg</a:t>
                </a:r>
                <a:endParaRPr lang="en-US" sz="1000" dirty="0">
                  <a:solidFill>
                    <a:srgbClr val="0563C1"/>
                  </a:solidFill>
                  <a:latin typeface="Calibri" panose="020F0502020204030204" pitchFamily="34" charset="0"/>
                  <a:ea typeface="Calibri" panose="020F0502020204030204" pitchFamily="34" charset="0"/>
                  <a:cs typeface="Arial" panose="020B0604020202020204" pitchFamily="34" charset="0"/>
                </a:endParaRPr>
              </a:p>
            </p:txBody>
          </p:sp>
        </p:grpSp>
        <p:pic>
          <p:nvPicPr>
            <p:cNvPr id="6" name="Picture 5"/>
            <p:cNvPicPr>
              <a:picLocks noChangeAspect="1"/>
            </p:cNvPicPr>
            <p:nvPr/>
          </p:nvPicPr>
          <p:blipFill>
            <a:blip r:embed="rId7"/>
            <a:stretch>
              <a:fillRect/>
            </a:stretch>
          </p:blipFill>
          <p:spPr>
            <a:xfrm>
              <a:off x="6568280" y="1914076"/>
              <a:ext cx="1782369" cy="2206426"/>
            </a:xfrm>
            <a:prstGeom prst="rect">
              <a:avLst/>
            </a:prstGeom>
          </p:spPr>
        </p:pic>
      </p:grpSp>
      <p:sp>
        <p:nvSpPr>
          <p:cNvPr id="24" name="TextBox 23"/>
          <p:cNvSpPr txBox="1"/>
          <p:nvPr/>
        </p:nvSpPr>
        <p:spPr>
          <a:xfrm>
            <a:off x="515965" y="1213740"/>
            <a:ext cx="5997544" cy="3293209"/>
          </a:xfrm>
          <a:prstGeom prst="rect">
            <a:avLst/>
          </a:prstGeom>
          <a:noFill/>
        </p:spPr>
        <p:txBody>
          <a:bodyPr wrap="square" rtlCol="0">
            <a:spAutoFit/>
          </a:bodyPr>
          <a:lstStyle/>
          <a:p>
            <a:pPr algn="just"/>
            <a:r>
              <a:rPr lang="en-US" sz="1000" dirty="0">
                <a:solidFill>
                  <a:schemeClr val="bg2">
                    <a:lumMod val="50000"/>
                  </a:schemeClr>
                </a:solidFill>
                <a:latin typeface="Arial" panose="020B0604020202020204" pitchFamily="34" charset="0"/>
                <a:cs typeface="Arial" panose="020B0604020202020204" pitchFamily="34" charset="0"/>
              </a:rPr>
              <a:t>A gender-responsive </a:t>
            </a:r>
            <a:r>
              <a:rPr lang="en-US" sz="1000" dirty="0" err="1">
                <a:solidFill>
                  <a:schemeClr val="bg2">
                    <a:lumMod val="50000"/>
                  </a:schemeClr>
                </a:solidFill>
                <a:latin typeface="Arial" panose="020B0604020202020204" pitchFamily="34" charset="0"/>
                <a:cs typeface="Arial" panose="020B0604020202020204" pitchFamily="34" charset="0"/>
              </a:rPr>
              <a:t>labour</a:t>
            </a:r>
            <a:r>
              <a:rPr lang="en-US" sz="1000" dirty="0">
                <a:solidFill>
                  <a:schemeClr val="bg2">
                    <a:lumMod val="50000"/>
                  </a:schemeClr>
                </a:solidFill>
                <a:latin typeface="Arial" panose="020B0604020202020204" pitchFamily="34" charset="0"/>
                <a:cs typeface="Arial" panose="020B0604020202020204" pitchFamily="34" charset="0"/>
              </a:rPr>
              <a:t> policy introduced by the management of the World Heritage site of Serra da </a:t>
            </a:r>
            <a:r>
              <a:rPr lang="en-US" sz="1000" dirty="0" err="1">
                <a:solidFill>
                  <a:schemeClr val="bg2">
                    <a:lumMod val="50000"/>
                  </a:schemeClr>
                </a:solidFill>
                <a:latin typeface="Arial" panose="020B0604020202020204" pitchFamily="34" charset="0"/>
                <a:cs typeface="Arial" panose="020B0604020202020204" pitchFamily="34" charset="0"/>
              </a:rPr>
              <a:t>Capivara</a:t>
            </a:r>
            <a:r>
              <a:rPr lang="en-US" sz="1000" dirty="0">
                <a:solidFill>
                  <a:schemeClr val="bg2">
                    <a:lumMod val="50000"/>
                  </a:schemeClr>
                </a:solidFill>
                <a:latin typeface="Arial" panose="020B0604020202020204" pitchFamily="34" charset="0"/>
                <a:cs typeface="Arial" panose="020B0604020202020204" pitchFamily="34" charset="0"/>
              </a:rPr>
              <a:t> National Park in Brazil has highlighted the benefits of boosting women’s roles in the management of heritage sites to </a:t>
            </a:r>
            <a:r>
              <a:rPr lang="en-US" sz="1000" dirty="0" err="1">
                <a:solidFill>
                  <a:schemeClr val="bg2">
                    <a:lumMod val="50000"/>
                  </a:schemeClr>
                </a:solidFill>
                <a:latin typeface="Arial" panose="020B0604020202020204" pitchFamily="34" charset="0"/>
                <a:cs typeface="Arial" panose="020B0604020202020204" pitchFamily="34" charset="0"/>
              </a:rPr>
              <a:t>catalyse</a:t>
            </a:r>
            <a:r>
              <a:rPr lang="en-US" sz="1000" dirty="0">
                <a:solidFill>
                  <a:schemeClr val="bg2">
                    <a:lumMod val="50000"/>
                  </a:schemeClr>
                </a:solidFill>
                <a:latin typeface="Arial" panose="020B0604020202020204" pitchFamily="34" charset="0"/>
                <a:cs typeface="Arial" panose="020B0604020202020204" pitchFamily="34" charset="0"/>
              </a:rPr>
              <a:t> social transformations and dialogue over gender roles, thereby strengthening the social position of women and ensuring the sustainable and efficient protection of heritage sites. The </a:t>
            </a:r>
            <a:r>
              <a:rPr lang="en-US" sz="1000" dirty="0" err="1">
                <a:solidFill>
                  <a:schemeClr val="bg2">
                    <a:lumMod val="50000"/>
                  </a:schemeClr>
                </a:solidFill>
                <a:latin typeface="Arial" panose="020B0604020202020204" pitchFamily="34" charset="0"/>
                <a:cs typeface="Arial" panose="020B0604020202020204" pitchFamily="34" charset="0"/>
              </a:rPr>
              <a:t>labour</a:t>
            </a:r>
            <a:r>
              <a:rPr lang="en-US" sz="1000" dirty="0">
                <a:solidFill>
                  <a:schemeClr val="bg2">
                    <a:lumMod val="50000"/>
                  </a:schemeClr>
                </a:solidFill>
                <a:latin typeface="Arial" panose="020B0604020202020204" pitchFamily="34" charset="0"/>
                <a:cs typeface="Arial" panose="020B0604020202020204" pitchFamily="34" charset="0"/>
              </a:rPr>
              <a:t> policy was introduced in 2002 to hire women for surveillance activities and to guard the entrances to the park in view of improving productivity and demonstrating that women were also capable of carrying out traditionally male-orientated functions. The female staff performed their work with responsibility and efficiency, and their economic independence enabled them to provide for their families. </a:t>
            </a:r>
            <a:endParaRPr lang="en-US" sz="1000" dirty="0" smtClean="0">
              <a:solidFill>
                <a:schemeClr val="bg2">
                  <a:lumMod val="50000"/>
                </a:schemeClr>
              </a:solidFill>
              <a:latin typeface="Arial" panose="020B0604020202020204" pitchFamily="34" charset="0"/>
              <a:cs typeface="Arial" panose="020B0604020202020204" pitchFamily="34" charset="0"/>
            </a:endParaRPr>
          </a:p>
          <a:p>
            <a:pPr algn="just"/>
            <a:endParaRPr lang="en-US" sz="1000" dirty="0">
              <a:solidFill>
                <a:schemeClr val="bg2">
                  <a:lumMod val="50000"/>
                </a:schemeClr>
              </a:solidFill>
              <a:latin typeface="Arial" panose="020B0604020202020204" pitchFamily="34" charset="0"/>
              <a:cs typeface="Arial" panose="020B0604020202020204" pitchFamily="34" charset="0"/>
            </a:endParaRPr>
          </a:p>
          <a:p>
            <a:pPr algn="just"/>
            <a:r>
              <a:rPr lang="en-US" sz="1000" dirty="0" smtClean="0">
                <a:solidFill>
                  <a:schemeClr val="bg2">
                    <a:lumMod val="50000"/>
                  </a:schemeClr>
                </a:solidFill>
                <a:latin typeface="Arial" panose="020B0604020202020204" pitchFamily="34" charset="0"/>
                <a:cs typeface="Arial" panose="020B0604020202020204" pitchFamily="34" charset="0"/>
              </a:rPr>
              <a:t>Today</a:t>
            </a:r>
            <a:r>
              <a:rPr lang="en-US" sz="1000" dirty="0">
                <a:solidFill>
                  <a:schemeClr val="bg2">
                    <a:lumMod val="50000"/>
                  </a:schemeClr>
                </a:solidFill>
                <a:latin typeface="Arial" panose="020B0604020202020204" pitchFamily="34" charset="0"/>
                <a:cs typeface="Arial" panose="020B0604020202020204" pitchFamily="34" charset="0"/>
              </a:rPr>
              <a:t>, FUMDHAM employs 140 employees, including 104 women. Of these, 58 women are entrance booth staff or rangers that deal directly with the flow of visitors to the Serra da </a:t>
            </a:r>
            <a:r>
              <a:rPr lang="en-US" sz="1000" dirty="0" err="1">
                <a:solidFill>
                  <a:schemeClr val="bg2">
                    <a:lumMod val="50000"/>
                  </a:schemeClr>
                </a:solidFill>
                <a:latin typeface="Arial" panose="020B0604020202020204" pitchFamily="34" charset="0"/>
                <a:cs typeface="Arial" panose="020B0604020202020204" pitchFamily="34" charset="0"/>
              </a:rPr>
              <a:t>Capivara</a:t>
            </a:r>
            <a:r>
              <a:rPr lang="en-US" sz="1000" dirty="0">
                <a:solidFill>
                  <a:schemeClr val="bg2">
                    <a:lumMod val="50000"/>
                  </a:schemeClr>
                </a:solidFill>
                <a:latin typeface="Arial" panose="020B0604020202020204" pitchFamily="34" charset="0"/>
                <a:cs typeface="Arial" panose="020B0604020202020204" pitchFamily="34" charset="0"/>
              </a:rPr>
              <a:t> National Park and help protect its assets. Women also hold positions in architecture, coordination, administration, accounting, research laboratories, archaeology and archiving. The Serra da </a:t>
            </a:r>
            <a:r>
              <a:rPr lang="en-US" sz="1000" dirty="0" err="1">
                <a:solidFill>
                  <a:schemeClr val="bg2">
                    <a:lumMod val="50000"/>
                  </a:schemeClr>
                </a:solidFill>
                <a:latin typeface="Arial" panose="020B0604020202020204" pitchFamily="34" charset="0"/>
                <a:cs typeface="Arial" panose="020B0604020202020204" pitchFamily="34" charset="0"/>
              </a:rPr>
              <a:t>Capivara</a:t>
            </a:r>
            <a:r>
              <a:rPr lang="en-US" sz="1000" dirty="0">
                <a:solidFill>
                  <a:schemeClr val="bg2">
                    <a:lumMod val="50000"/>
                  </a:schemeClr>
                </a:solidFill>
                <a:latin typeface="Arial" panose="020B0604020202020204" pitchFamily="34" charset="0"/>
                <a:cs typeface="Arial" panose="020B0604020202020204" pitchFamily="34" charset="0"/>
              </a:rPr>
              <a:t> National Park, through its management entity, has made a deliberate choice to promote gender equality by assisting women, with mutual benefits, and strengthening their social position. This example shows that there are different ways to protect heritage, provide financial freedom for women and generate positive impacts on local development</a:t>
            </a:r>
            <a:r>
              <a:rPr lang="en-US" sz="1000" dirty="0" smtClean="0">
                <a:solidFill>
                  <a:schemeClr val="bg2">
                    <a:lumMod val="50000"/>
                  </a:schemeClr>
                </a:solidFill>
                <a:latin typeface="Arial" panose="020B0604020202020204" pitchFamily="34" charset="0"/>
                <a:cs typeface="Arial" panose="020B0604020202020204" pitchFamily="34" charset="0"/>
              </a:rPr>
              <a:t>.</a:t>
            </a:r>
          </a:p>
          <a:p>
            <a:pPr algn="r"/>
            <a:r>
              <a:rPr lang="en-US" sz="900" i="1" dirty="0" smtClean="0">
                <a:solidFill>
                  <a:schemeClr val="bg2">
                    <a:lumMod val="50000"/>
                  </a:schemeClr>
                </a:solidFill>
                <a:latin typeface="Arial" panose="020B0604020202020204" pitchFamily="34" charset="0"/>
                <a:cs typeface="Arial" panose="020B0604020202020204" pitchFamily="34" charset="0"/>
              </a:rPr>
              <a:t> </a:t>
            </a:r>
            <a:r>
              <a:rPr lang="en-US" sz="900" i="1" dirty="0">
                <a:solidFill>
                  <a:schemeClr val="bg2">
                    <a:lumMod val="50000"/>
                  </a:schemeClr>
                </a:solidFill>
                <a:latin typeface="Arial" panose="020B0604020202020204" pitchFamily="34" charset="0"/>
                <a:cs typeface="Arial" panose="020B0604020202020204" pitchFamily="34" charset="0"/>
              </a:rPr>
              <a:t>Anne-Marie </a:t>
            </a:r>
            <a:r>
              <a:rPr lang="en-US" sz="900" i="1" dirty="0" err="1">
                <a:solidFill>
                  <a:schemeClr val="bg2">
                    <a:lumMod val="50000"/>
                  </a:schemeClr>
                </a:solidFill>
                <a:latin typeface="Arial" panose="020B0604020202020204" pitchFamily="34" charset="0"/>
                <a:cs typeface="Arial" panose="020B0604020202020204" pitchFamily="34" charset="0"/>
              </a:rPr>
              <a:t>Pessis</a:t>
            </a:r>
            <a:r>
              <a:rPr lang="en-US" sz="900" i="1" dirty="0">
                <a:solidFill>
                  <a:schemeClr val="bg2">
                    <a:lumMod val="50000"/>
                  </a:schemeClr>
                </a:solidFill>
                <a:latin typeface="Arial" panose="020B0604020202020204" pitchFamily="34" charset="0"/>
                <a:cs typeface="Arial" panose="020B0604020202020204" pitchFamily="34" charset="0"/>
              </a:rPr>
              <a:t>, </a:t>
            </a:r>
            <a:r>
              <a:rPr lang="en-US" sz="900" i="1" dirty="0" err="1">
                <a:solidFill>
                  <a:schemeClr val="bg2">
                    <a:lumMod val="50000"/>
                  </a:schemeClr>
                </a:solidFill>
                <a:latin typeface="Arial" panose="020B0604020202020204" pitchFamily="34" charset="0"/>
                <a:cs typeface="Arial" panose="020B0604020202020204" pitchFamily="34" charset="0"/>
              </a:rPr>
              <a:t>Niéde</a:t>
            </a:r>
            <a:r>
              <a:rPr lang="en-US" sz="900" i="1" dirty="0">
                <a:solidFill>
                  <a:schemeClr val="bg2">
                    <a:lumMod val="50000"/>
                  </a:schemeClr>
                </a:solidFill>
                <a:latin typeface="Arial" panose="020B0604020202020204" pitchFamily="34" charset="0"/>
                <a:cs typeface="Arial" panose="020B0604020202020204" pitchFamily="34" charset="0"/>
              </a:rPr>
              <a:t> </a:t>
            </a:r>
            <a:r>
              <a:rPr lang="en-US" sz="900" i="1" dirty="0" err="1">
                <a:solidFill>
                  <a:schemeClr val="bg2">
                    <a:lumMod val="50000"/>
                  </a:schemeClr>
                </a:solidFill>
                <a:latin typeface="Arial" panose="020B0604020202020204" pitchFamily="34" charset="0"/>
                <a:cs typeface="Arial" panose="020B0604020202020204" pitchFamily="34" charset="0"/>
              </a:rPr>
              <a:t>Guidon</a:t>
            </a:r>
            <a:r>
              <a:rPr lang="en-US" sz="900" i="1" dirty="0">
                <a:solidFill>
                  <a:schemeClr val="bg2">
                    <a:lumMod val="50000"/>
                  </a:schemeClr>
                </a:solidFill>
                <a:latin typeface="Arial" panose="020B0604020202020204" pitchFamily="34" charset="0"/>
                <a:cs typeface="Arial" panose="020B0604020202020204" pitchFamily="34" charset="0"/>
              </a:rPr>
              <a:t>, Gabriela Martin </a:t>
            </a:r>
            <a:endParaRPr lang="en-US" sz="900" i="1" dirty="0" smtClean="0">
              <a:solidFill>
                <a:schemeClr val="bg2">
                  <a:lumMod val="50000"/>
                </a:schemeClr>
              </a:solidFill>
              <a:latin typeface="Arial" panose="020B0604020202020204" pitchFamily="34" charset="0"/>
              <a:cs typeface="Arial" panose="020B0604020202020204" pitchFamily="34" charset="0"/>
            </a:endParaRPr>
          </a:p>
          <a:p>
            <a:pPr algn="r"/>
            <a:r>
              <a:rPr lang="en-US" sz="900" i="1" dirty="0" err="1" smtClean="0">
                <a:solidFill>
                  <a:schemeClr val="bg2">
                    <a:lumMod val="50000"/>
                  </a:schemeClr>
                </a:solidFill>
                <a:latin typeface="Arial" panose="020B0604020202020204" pitchFamily="34" charset="0"/>
                <a:cs typeface="Arial" panose="020B0604020202020204" pitchFamily="34" charset="0"/>
              </a:rPr>
              <a:t>Fundação</a:t>
            </a:r>
            <a:r>
              <a:rPr lang="en-US" sz="900" i="1" dirty="0" smtClean="0">
                <a:solidFill>
                  <a:schemeClr val="bg2">
                    <a:lumMod val="50000"/>
                  </a:schemeClr>
                </a:solidFill>
                <a:latin typeface="Arial" panose="020B0604020202020204" pitchFamily="34" charset="0"/>
                <a:cs typeface="Arial" panose="020B0604020202020204" pitchFamily="34" charset="0"/>
              </a:rPr>
              <a:t> </a:t>
            </a:r>
            <a:r>
              <a:rPr lang="en-US" sz="900" i="1" dirty="0" err="1">
                <a:solidFill>
                  <a:schemeClr val="bg2">
                    <a:lumMod val="50000"/>
                  </a:schemeClr>
                </a:solidFill>
                <a:latin typeface="Arial" panose="020B0604020202020204" pitchFamily="34" charset="0"/>
                <a:cs typeface="Arial" panose="020B0604020202020204" pitchFamily="34" charset="0"/>
              </a:rPr>
              <a:t>Museu</a:t>
            </a:r>
            <a:r>
              <a:rPr lang="en-US" sz="900" i="1" dirty="0">
                <a:solidFill>
                  <a:schemeClr val="bg2">
                    <a:lumMod val="50000"/>
                  </a:schemeClr>
                </a:solidFill>
                <a:latin typeface="Arial" panose="020B0604020202020204" pitchFamily="34" charset="0"/>
                <a:cs typeface="Arial" panose="020B0604020202020204" pitchFamily="34" charset="0"/>
              </a:rPr>
              <a:t> do </a:t>
            </a:r>
            <a:r>
              <a:rPr lang="en-US" sz="900" i="1" dirty="0" err="1">
                <a:solidFill>
                  <a:schemeClr val="bg2">
                    <a:lumMod val="50000"/>
                  </a:schemeClr>
                </a:solidFill>
                <a:latin typeface="Arial" panose="020B0604020202020204" pitchFamily="34" charset="0"/>
                <a:cs typeface="Arial" panose="020B0604020202020204" pitchFamily="34" charset="0"/>
              </a:rPr>
              <a:t>Homem</a:t>
            </a:r>
            <a:r>
              <a:rPr lang="en-US" sz="900" i="1" dirty="0">
                <a:solidFill>
                  <a:schemeClr val="bg2">
                    <a:lumMod val="50000"/>
                  </a:schemeClr>
                </a:solidFill>
                <a:latin typeface="Arial" panose="020B0604020202020204" pitchFamily="34" charset="0"/>
                <a:cs typeface="Arial" panose="020B0604020202020204" pitchFamily="34" charset="0"/>
              </a:rPr>
              <a:t> Americano – </a:t>
            </a:r>
            <a:r>
              <a:rPr lang="en-US" sz="900" i="1" dirty="0" smtClean="0">
                <a:solidFill>
                  <a:schemeClr val="bg2">
                    <a:lumMod val="50000"/>
                  </a:schemeClr>
                </a:solidFill>
                <a:latin typeface="Arial" panose="020B0604020202020204" pitchFamily="34" charset="0"/>
                <a:cs typeface="Arial" panose="020B0604020202020204" pitchFamily="34" charset="0"/>
              </a:rPr>
              <a:t>FUMDHAM</a:t>
            </a:r>
          </a:p>
          <a:p>
            <a:pPr algn="r"/>
            <a:r>
              <a:rPr lang="en-US" sz="900" i="1" dirty="0" smtClean="0">
                <a:solidFill>
                  <a:schemeClr val="bg2">
                    <a:lumMod val="50000"/>
                  </a:schemeClr>
                </a:solidFill>
                <a:latin typeface="Arial" panose="020B0604020202020204" pitchFamily="34" charset="0"/>
                <a:cs typeface="Arial" panose="020B0604020202020204" pitchFamily="34" charset="0"/>
              </a:rPr>
              <a:t>(</a:t>
            </a:r>
            <a:r>
              <a:rPr lang="en-US" sz="900" i="1" dirty="0">
                <a:solidFill>
                  <a:schemeClr val="bg2">
                    <a:lumMod val="50000"/>
                  </a:schemeClr>
                </a:solidFill>
                <a:latin typeface="Arial" panose="020B0604020202020204" pitchFamily="34" charset="0"/>
                <a:cs typeface="Arial" panose="020B0604020202020204" pitchFamily="34" charset="0"/>
              </a:rPr>
              <a:t>Museum of the American Man Foundation), Brazi</a:t>
            </a:r>
            <a:r>
              <a:rPr lang="en-US" sz="1000" dirty="0">
                <a:solidFill>
                  <a:schemeClr val="bg2">
                    <a:lumMod val="50000"/>
                  </a:schemeClr>
                </a:solidFill>
                <a:latin typeface="Arial" panose="020B0604020202020204" pitchFamily="34" charset="0"/>
                <a:cs typeface="Arial" panose="020B0604020202020204" pitchFamily="34" charset="0"/>
              </a:rPr>
              <a:t>l </a:t>
            </a:r>
          </a:p>
        </p:txBody>
      </p:sp>
      <p:sp>
        <p:nvSpPr>
          <p:cNvPr id="26" name="TextBox 25"/>
          <p:cNvSpPr txBox="1"/>
          <p:nvPr/>
        </p:nvSpPr>
        <p:spPr>
          <a:xfrm>
            <a:off x="416561" y="841805"/>
            <a:ext cx="6096948" cy="410882"/>
          </a:xfrm>
          <a:prstGeom prst="rect">
            <a:avLst/>
          </a:prstGeom>
          <a:noFill/>
          <a:ln>
            <a:noFill/>
          </a:ln>
        </p:spPr>
        <p:txBody>
          <a:bodyPr wrap="square" rtlCol="0">
            <a:spAutoFit/>
          </a:bodyPr>
          <a:lstStyle/>
          <a:p>
            <a:r>
              <a:rPr lang="en-US" sz="1000" dirty="0">
                <a:latin typeface="Arial" panose="020B0604020202020204" pitchFamily="34" charset="0"/>
                <a:cs typeface="Arial" panose="020B0604020202020204" pitchFamily="34" charset="0"/>
              </a:rPr>
              <a:t>Implementing </a:t>
            </a:r>
            <a:r>
              <a:rPr lang="en-US" sz="1000" dirty="0" err="1">
                <a:latin typeface="Arial" panose="020B0604020202020204" pitchFamily="34" charset="0"/>
                <a:cs typeface="Arial" panose="020B0604020202020204" pitchFamily="34" charset="0"/>
              </a:rPr>
              <a:t>labour</a:t>
            </a:r>
            <a:r>
              <a:rPr lang="en-US" sz="1000" dirty="0">
                <a:latin typeface="Arial" panose="020B0604020202020204" pitchFamily="34" charset="0"/>
                <a:cs typeface="Arial" panose="020B0604020202020204" pitchFamily="34" charset="0"/>
              </a:rPr>
              <a:t> policies for gender equality and women’s empowerment: </a:t>
            </a:r>
            <a:r>
              <a:rPr lang="en-US" sz="1000" dirty="0" smtClean="0">
                <a:latin typeface="Arial" panose="020B0604020202020204" pitchFamily="34" charset="0"/>
                <a:cs typeface="Arial" panose="020B0604020202020204" pitchFamily="34" charset="0"/>
              </a:rPr>
              <a:t> </a:t>
            </a:r>
          </a:p>
          <a:p>
            <a:pPr>
              <a:lnSpc>
                <a:spcPct val="107000"/>
              </a:lnSpc>
              <a:spcAft>
                <a:spcPts val="800"/>
              </a:spcAft>
            </a:pPr>
            <a:r>
              <a:rPr lang="en-GB" sz="1000" b="1" dirty="0">
                <a:latin typeface="Arial" panose="020B0604020202020204" pitchFamily="34" charset="0"/>
                <a:cs typeface="Arial" panose="020B0604020202020204" pitchFamily="34" charset="0"/>
              </a:rPr>
              <a:t>Serra da </a:t>
            </a:r>
            <a:r>
              <a:rPr lang="en-GB" sz="1000" b="1" dirty="0" err="1">
                <a:latin typeface="Arial" panose="020B0604020202020204" pitchFamily="34" charset="0"/>
                <a:cs typeface="Arial" panose="020B0604020202020204" pitchFamily="34" charset="0"/>
              </a:rPr>
              <a:t>Capivara</a:t>
            </a:r>
            <a:r>
              <a:rPr lang="en-GB" sz="1000" b="1" dirty="0">
                <a:latin typeface="Arial" panose="020B0604020202020204" pitchFamily="34" charset="0"/>
                <a:cs typeface="Arial" panose="020B0604020202020204" pitchFamily="34" charset="0"/>
              </a:rPr>
              <a:t> National Park region, Brazil </a:t>
            </a:r>
            <a:endParaRPr lang="fr-FR"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9243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202974-31A3-4642-B671-F0DBBB7B4663}"/>
              </a:ext>
            </a:extLst>
          </p:cNvPr>
          <p:cNvSpPr txBox="1"/>
          <p:nvPr/>
        </p:nvSpPr>
        <p:spPr>
          <a:xfrm>
            <a:off x="515964" y="129041"/>
            <a:ext cx="8452021" cy="400110"/>
          </a:xfrm>
          <a:prstGeom prst="rect">
            <a:avLst/>
          </a:prstGeom>
          <a:noFill/>
        </p:spPr>
        <p:txBody>
          <a:bodyPr wrap="square" rtlCol="0">
            <a:spAutoFit/>
          </a:bodyPr>
          <a:lstStyle/>
          <a:p>
            <a:r>
              <a:rPr lang="en-US" sz="2000" dirty="0" smtClean="0">
                <a:solidFill>
                  <a:schemeClr val="tx2">
                    <a:lumMod val="75000"/>
                  </a:schemeClr>
                </a:solidFill>
                <a:latin typeface="+mj-lt"/>
              </a:rPr>
              <a:t>Publications: Climate Change</a:t>
            </a:r>
            <a:endParaRPr lang="en-US" sz="2000" dirty="0">
              <a:solidFill>
                <a:schemeClr val="tx2">
                  <a:lumMod val="75000"/>
                </a:schemeClr>
              </a:solidFill>
              <a:latin typeface="+mj-lt"/>
            </a:endParaRPr>
          </a:p>
        </p:txBody>
      </p:sp>
      <p:sp>
        <p:nvSpPr>
          <p:cNvPr id="24" name="TextBox 23"/>
          <p:cNvSpPr txBox="1"/>
          <p:nvPr/>
        </p:nvSpPr>
        <p:spPr>
          <a:xfrm>
            <a:off x="515964" y="1001501"/>
            <a:ext cx="8216861" cy="861774"/>
          </a:xfrm>
          <a:prstGeom prst="rect">
            <a:avLst/>
          </a:prstGeom>
          <a:noFill/>
        </p:spPr>
        <p:txBody>
          <a:bodyPr wrap="square" rtlCol="0">
            <a:spAutoFit/>
          </a:bodyPr>
          <a:lstStyle/>
          <a:p>
            <a:pPr algn="just"/>
            <a:r>
              <a:rPr lang="en-US" sz="1000" dirty="0">
                <a:solidFill>
                  <a:schemeClr val="bg2">
                    <a:lumMod val="50000"/>
                  </a:schemeClr>
                </a:solidFill>
                <a:latin typeface="Arial" panose="020B0604020202020204" pitchFamily="34" charset="0"/>
                <a:cs typeface="Arial" panose="020B0604020202020204" pitchFamily="34" charset="0"/>
              </a:rPr>
              <a:t>UNESCO has been at the forefront of exploring and managing the impacts of climate change on World Heritage. In 2006, under the guidance of the World Heritage Committee, it prepared a report on Predicting and Managing the Effects of Climate Change on World Heritage (2007), followed by a compilation of Case Studies on Climate Change and World Heritage, and a Policy Document on the Impacts of Climate Change on World Heritage Properties in 2008. In May 2014, it published a practical guide to Climate Change Adaptation for Natural World Heritage Sites and continues to build the capacity of site managers to deal with climate change</a:t>
            </a:r>
            <a:r>
              <a:rPr lang="en-US" sz="900" dirty="0">
                <a:solidFill>
                  <a:schemeClr val="bg2">
                    <a:lumMod val="50000"/>
                  </a:schemeClr>
                </a:solidFill>
                <a:latin typeface="Arial" panose="020B0604020202020204" pitchFamily="34" charset="0"/>
                <a:cs typeface="Arial" panose="020B0604020202020204" pitchFamily="34" charset="0"/>
              </a:rPr>
              <a:t>.</a:t>
            </a:r>
            <a:r>
              <a:rPr lang="en-US" sz="800" i="1" dirty="0" smtClean="0">
                <a:solidFill>
                  <a:schemeClr val="bg2">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6" name="TextBox 25"/>
          <p:cNvSpPr txBox="1"/>
          <p:nvPr/>
        </p:nvSpPr>
        <p:spPr>
          <a:xfrm>
            <a:off x="515964" y="752411"/>
            <a:ext cx="6096948" cy="246221"/>
          </a:xfrm>
          <a:prstGeom prst="rect">
            <a:avLst/>
          </a:prstGeom>
          <a:noFill/>
          <a:ln>
            <a:noFill/>
          </a:ln>
        </p:spPr>
        <p:txBody>
          <a:bodyPr wrap="square" rtlCol="0">
            <a:spAutoFit/>
          </a:bodyPr>
          <a:lstStyle/>
          <a:p>
            <a:r>
              <a:rPr lang="en-US" sz="1000" b="1" dirty="0">
                <a:latin typeface="Arial" panose="020B0604020202020204" pitchFamily="34" charset="0"/>
                <a:cs typeface="Arial" panose="020B0604020202020204" pitchFamily="34" charset="0"/>
              </a:rPr>
              <a:t>World Heritage </a:t>
            </a:r>
            <a:r>
              <a:rPr lang="en-US" sz="1000" b="1" dirty="0" smtClean="0">
                <a:latin typeface="Arial" panose="020B0604020202020204" pitchFamily="34" charset="0"/>
                <a:cs typeface="Arial" panose="020B0604020202020204" pitchFamily="34" charset="0"/>
              </a:rPr>
              <a:t>resources for </a:t>
            </a:r>
            <a:r>
              <a:rPr lang="en-US" sz="1000" b="1" dirty="0">
                <a:latin typeface="Arial" panose="020B0604020202020204" pitchFamily="34" charset="0"/>
                <a:cs typeface="Arial" panose="020B0604020202020204" pitchFamily="34" charset="0"/>
              </a:rPr>
              <a:t>responding to climate change</a:t>
            </a:r>
            <a:endParaRPr lang="fr-FR" sz="1000" b="1" dirty="0">
              <a:latin typeface="Arial" panose="020B0604020202020204" pitchFamily="34" charset="0"/>
              <a:cs typeface="Arial" panose="020B0604020202020204" pitchFamily="34" charset="0"/>
            </a:endParaRPr>
          </a:p>
        </p:txBody>
      </p:sp>
      <p:grpSp>
        <p:nvGrpSpPr>
          <p:cNvPr id="3" name="Group 2"/>
          <p:cNvGrpSpPr/>
          <p:nvPr/>
        </p:nvGrpSpPr>
        <p:grpSpPr>
          <a:xfrm>
            <a:off x="669106" y="2203885"/>
            <a:ext cx="8063720" cy="2004396"/>
            <a:chOff x="669106" y="2419329"/>
            <a:chExt cx="8063720" cy="2004396"/>
          </a:xfrm>
        </p:grpSpPr>
        <p:pic>
          <p:nvPicPr>
            <p:cNvPr id="1026" name="Picture 2" descr="https://whc.unesco.org/uploads/activities/documents/activity-393-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084" y="2419329"/>
              <a:ext cx="995134" cy="1309386"/>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pic>
          <p:nvPicPr>
            <p:cNvPr id="1028" name="Picture 4" descr="https://whc.unesco.org/uploads/activities/documents/activity-393-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842" y="2419329"/>
              <a:ext cx="995134" cy="1309386"/>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pic>
          <p:nvPicPr>
            <p:cNvPr id="1030" name="Picture 6" descr="https://whc.unesco.org/uploads/activities/documents/activity-393-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9823" y="2419329"/>
              <a:ext cx="995134" cy="1309386"/>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pic>
          <p:nvPicPr>
            <p:cNvPr id="1032" name="Picture 8" descr="https://whc.unesco.org/uploads/activities/documents/activity-13-16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6059" y="2419329"/>
              <a:ext cx="924722" cy="1309386"/>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17306" y="3792783"/>
              <a:ext cx="995133" cy="415498"/>
            </a:xfrm>
            <a:prstGeom prst="rect">
              <a:avLst/>
            </a:prstGeom>
            <a:noFill/>
          </p:spPr>
          <p:txBody>
            <a:bodyPr wrap="square" rtlCol="0">
              <a:spAutoFit/>
            </a:bodyPr>
            <a:lstStyle/>
            <a:p>
              <a:r>
                <a:rPr lang="en-US" sz="700" i="1" dirty="0"/>
                <a:t>World Heritage and Tourism in a Changing Climate </a:t>
              </a:r>
              <a:endParaRPr lang="en-GB" sz="700" i="1" dirty="0"/>
            </a:p>
          </p:txBody>
        </p:sp>
        <p:sp>
          <p:nvSpPr>
            <p:cNvPr id="25" name="TextBox 24"/>
            <p:cNvSpPr txBox="1"/>
            <p:nvPr/>
          </p:nvSpPr>
          <p:spPr>
            <a:xfrm>
              <a:off x="669106" y="3792783"/>
              <a:ext cx="995133" cy="630942"/>
            </a:xfrm>
            <a:prstGeom prst="rect">
              <a:avLst/>
            </a:prstGeom>
            <a:noFill/>
          </p:spPr>
          <p:txBody>
            <a:bodyPr wrap="square" rtlCol="0">
              <a:spAutoFit/>
            </a:bodyPr>
            <a:lstStyle/>
            <a:p>
              <a:r>
                <a:rPr lang="en-US" sz="700" i="1" dirty="0"/>
                <a:t>Policy Document on the Impacts of Climate Change on World Heritage Properties </a:t>
              </a:r>
              <a:endParaRPr lang="en-GB" sz="700" i="1" dirty="0"/>
            </a:p>
          </p:txBody>
        </p:sp>
        <p:sp>
          <p:nvSpPr>
            <p:cNvPr id="27" name="TextBox 26"/>
            <p:cNvSpPr txBox="1"/>
            <p:nvPr/>
          </p:nvSpPr>
          <p:spPr>
            <a:xfrm>
              <a:off x="3762827" y="3792783"/>
              <a:ext cx="995133" cy="415498"/>
            </a:xfrm>
            <a:prstGeom prst="rect">
              <a:avLst/>
            </a:prstGeom>
            <a:noFill/>
          </p:spPr>
          <p:txBody>
            <a:bodyPr wrap="square" rtlCol="0">
              <a:spAutoFit/>
            </a:bodyPr>
            <a:lstStyle/>
            <a:p>
              <a:r>
                <a:rPr lang="en-US" sz="700" i="1" dirty="0"/>
                <a:t>Case Studies on Climate Change and World Heritage</a:t>
              </a:r>
              <a:endParaRPr lang="en-GB" sz="700" i="1" dirty="0"/>
            </a:p>
          </p:txBody>
        </p:sp>
        <p:sp>
          <p:nvSpPr>
            <p:cNvPr id="28" name="TextBox 27"/>
            <p:cNvSpPr txBox="1"/>
            <p:nvPr/>
          </p:nvSpPr>
          <p:spPr>
            <a:xfrm>
              <a:off x="2208348" y="3792783"/>
              <a:ext cx="995133" cy="415498"/>
            </a:xfrm>
            <a:prstGeom prst="rect">
              <a:avLst/>
            </a:prstGeom>
            <a:noFill/>
          </p:spPr>
          <p:txBody>
            <a:bodyPr wrap="square" rtlCol="0">
              <a:spAutoFit/>
            </a:bodyPr>
            <a:lstStyle/>
            <a:p>
              <a:r>
                <a:rPr lang="en-US" sz="700" i="1" dirty="0"/>
                <a:t>Impacts of Climate Change on World Heritage Coral Reefs</a:t>
              </a:r>
              <a:endParaRPr lang="en-GB" sz="700" i="1" dirty="0"/>
            </a:p>
          </p:txBody>
        </p:sp>
        <p:grpSp>
          <p:nvGrpSpPr>
            <p:cNvPr id="29" name="Group 28"/>
            <p:cNvGrpSpPr/>
            <p:nvPr/>
          </p:nvGrpSpPr>
          <p:grpSpPr>
            <a:xfrm>
              <a:off x="6612912" y="2419329"/>
              <a:ext cx="2119914" cy="1409279"/>
              <a:chOff x="6087306" y="738134"/>
              <a:chExt cx="2385500" cy="1585836"/>
            </a:xfrm>
          </p:grpSpPr>
          <p:sp>
            <p:nvSpPr>
              <p:cNvPr id="30" name="Rectangle 29"/>
              <p:cNvSpPr/>
              <p:nvPr/>
            </p:nvSpPr>
            <p:spPr>
              <a:xfrm>
                <a:off x="6087306" y="1256230"/>
                <a:ext cx="2385500" cy="960580"/>
              </a:xfrm>
              <a:prstGeom prst="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latin typeface="Arial" panose="020B0604020202020204" pitchFamily="34" charset="0"/>
                  <a:cs typeface="Arial" panose="020B0604020202020204" pitchFamily="34" charset="0"/>
                </a:endParaRPr>
              </a:p>
            </p:txBody>
          </p:sp>
          <p:sp>
            <p:nvSpPr>
              <p:cNvPr id="31" name="TextBox 30"/>
              <p:cNvSpPr txBox="1"/>
              <p:nvPr/>
            </p:nvSpPr>
            <p:spPr>
              <a:xfrm>
                <a:off x="6087306" y="1336093"/>
                <a:ext cx="2385500" cy="987877"/>
              </a:xfrm>
              <a:prstGeom prst="rect">
                <a:avLst/>
              </a:prstGeom>
              <a:solidFill>
                <a:schemeClr val="accent6">
                  <a:lumMod val="40000"/>
                  <a:lumOff val="60000"/>
                </a:schemeClr>
              </a:solidFill>
            </p:spPr>
            <p:txBody>
              <a:bodyPr wrap="square" rtlCol="0">
                <a:noAutofit/>
              </a:bodyPr>
              <a:lstStyle/>
              <a:p>
                <a:r>
                  <a:rPr lang="en-GB" sz="1050" b="1" i="1" dirty="0" smtClean="0">
                    <a:solidFill>
                      <a:schemeClr val="accent3">
                        <a:lumMod val="50000"/>
                      </a:schemeClr>
                    </a:solidFill>
                    <a:latin typeface="+mj-lt"/>
                  </a:rPr>
                  <a:t>Where do I find information about Climate </a:t>
                </a:r>
              </a:p>
              <a:p>
                <a:r>
                  <a:rPr lang="fr-FR" sz="1050" dirty="0" smtClean="0">
                    <a:hlinkClick r:id="rId7"/>
                  </a:rPr>
                  <a:t>whc.unesco.org/en/</a:t>
                </a:r>
                <a:r>
                  <a:rPr lang="fr-FR" sz="1050" dirty="0" err="1" smtClean="0">
                    <a:hlinkClick r:id="rId7"/>
                  </a:rPr>
                  <a:t>climatechange</a:t>
                </a:r>
                <a:r>
                  <a:rPr lang="fr-FR" sz="1050" dirty="0">
                    <a:hlinkClick r:id="rId7"/>
                  </a:rPr>
                  <a:t>/</a:t>
                </a:r>
                <a:endParaRPr lang="en-GB" sz="1050" dirty="0"/>
              </a:p>
              <a:p>
                <a:endParaRPr lang="en-US" sz="1000" dirty="0">
                  <a:solidFill>
                    <a:srgbClr val="0563C1"/>
                  </a:solidFill>
                  <a:latin typeface="Calibri" panose="020F0502020204030204" pitchFamily="34" charset="0"/>
                  <a:ea typeface="Calibri" panose="020F0502020204030204" pitchFamily="34" charset="0"/>
                  <a:cs typeface="Arial" panose="020B0604020202020204" pitchFamily="34" charset="0"/>
                </a:endParaRPr>
              </a:p>
            </p:txBody>
          </p:sp>
          <p:sp>
            <p:nvSpPr>
              <p:cNvPr id="32" name="Rectangle 31"/>
              <p:cNvSpPr/>
              <p:nvPr/>
            </p:nvSpPr>
            <p:spPr>
              <a:xfrm>
                <a:off x="6087306" y="738134"/>
                <a:ext cx="2385500" cy="482064"/>
              </a:xfrm>
              <a:prstGeom prst="rect">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6088"/>
                <a:r>
                  <a:rPr lang="en-GB" sz="1200" b="1" dirty="0" smtClean="0">
                    <a:solidFill>
                      <a:schemeClr val="bg1"/>
                    </a:solidFill>
                    <a:latin typeface="Calibri" panose="020F0502020204030204" pitchFamily="34" charset="0"/>
                    <a:cs typeface="Calibri" panose="020F0502020204030204" pitchFamily="34" charset="0"/>
                  </a:rPr>
                  <a:t>Website </a:t>
                </a:r>
                <a:endParaRPr lang="en-US" sz="1200" b="1" dirty="0">
                  <a:solidFill>
                    <a:schemeClr val="bg1"/>
                  </a:solidFill>
                  <a:latin typeface="Calibri" panose="020F0502020204030204" pitchFamily="34" charset="0"/>
                  <a:cs typeface="Calibri" panose="020F0502020204030204" pitchFamily="34" charset="0"/>
                </a:endParaRPr>
              </a:p>
            </p:txBody>
          </p:sp>
          <p:pic>
            <p:nvPicPr>
              <p:cNvPr id="33" name="Picture 32"/>
              <p:cNvPicPr>
                <a:picLocks noChangeAspect="1"/>
              </p:cNvPicPr>
              <p:nvPr/>
            </p:nvPicPr>
            <p:blipFill>
              <a:blip r:embed="rId8"/>
              <a:stretch>
                <a:fillRect/>
              </a:stretch>
            </p:blipFill>
            <p:spPr>
              <a:xfrm>
                <a:off x="6222730" y="808100"/>
                <a:ext cx="339372" cy="342131"/>
              </a:xfrm>
              <a:prstGeom prst="rect">
                <a:avLst/>
              </a:prstGeom>
            </p:spPr>
          </p:pic>
        </p:grpSp>
      </p:grpSp>
    </p:spTree>
    <p:extLst>
      <p:ext uri="{BB962C8B-B14F-4D97-AF65-F5344CB8AC3E}">
        <p14:creationId xmlns:p14="http://schemas.microsoft.com/office/powerpoint/2010/main" val="18140909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9127" y="2614576"/>
            <a:ext cx="1949794" cy="1135705"/>
          </a:xfrm>
          <a:prstGeom prst="rect">
            <a:avLst/>
          </a:prstGeom>
        </p:spPr>
      </p:pic>
      <p:sp>
        <p:nvSpPr>
          <p:cNvPr id="16" name="Rectangle 15"/>
          <p:cNvSpPr/>
          <p:nvPr/>
        </p:nvSpPr>
        <p:spPr>
          <a:xfrm>
            <a:off x="-7976" y="1795607"/>
            <a:ext cx="9144000" cy="678180"/>
          </a:xfrm>
          <a:prstGeom prst="rect">
            <a:avLst/>
          </a:prstGeom>
          <a:noFill/>
        </p:spPr>
        <p:txBody>
          <a:bodyPr wrap="square">
            <a:noAutofit/>
          </a:bodyPr>
          <a:lstStyle/>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endParaRPr lang="en-GB" sz="100" dirty="0" smtClean="0">
              <a:solidFill>
                <a:prstClr val="black">
                  <a:lumMod val="75000"/>
                  <a:lumOff val="25000"/>
                </a:prstClr>
              </a:solidFill>
              <a:latin typeface="Calibri Light" panose="020F0302020204030204" pitchFamily="34" charset="0"/>
              <a:cs typeface="Calibri Light" panose="020F0302020204030204" pitchFamily="34" charset="0"/>
            </a:endParaRPr>
          </a:p>
          <a:p>
            <a:pPr lvl="0" algn="ctr" fontAlgn="base">
              <a:spcBef>
                <a:spcPts val="1000"/>
              </a:spcBef>
              <a:spcAft>
                <a:spcPct val="0"/>
              </a:spcAft>
              <a:buClr>
                <a:srgbClr val="5B9BD5">
                  <a:lumMod val="75000"/>
                </a:srgbClr>
              </a:buClr>
              <a:buSzPct val="130000"/>
            </a:pPr>
            <a:r>
              <a:rPr lang="en-US" sz="2000" dirty="0">
                <a:solidFill>
                  <a:schemeClr val="accent5">
                    <a:lumMod val="50000"/>
                  </a:schemeClr>
                </a:solidFill>
                <a:latin typeface="Calibri Light" panose="020F0302020204030204" pitchFamily="34" charset="0"/>
                <a:cs typeface="Calibri Light" panose="020F0302020204030204" pitchFamily="34" charset="0"/>
              </a:rPr>
              <a:t>wh-periodicreporting@unesco.org</a:t>
            </a:r>
          </a:p>
        </p:txBody>
      </p:sp>
    </p:spTree>
    <p:extLst>
      <p:ext uri="{BB962C8B-B14F-4D97-AF65-F5344CB8AC3E}">
        <p14:creationId xmlns:p14="http://schemas.microsoft.com/office/powerpoint/2010/main" val="157526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3854370" cy="5143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7" name="TextBox 56">
            <a:extLst>
              <a:ext uri="{FF2B5EF4-FFF2-40B4-BE49-F238E27FC236}">
                <a16:creationId xmlns:a16="http://schemas.microsoft.com/office/drawing/2014/main" id="{4F202974-31A3-4642-B671-F0DBBB7B4663}"/>
              </a:ext>
            </a:extLst>
          </p:cNvPr>
          <p:cNvSpPr txBox="1"/>
          <p:nvPr/>
        </p:nvSpPr>
        <p:spPr>
          <a:xfrm>
            <a:off x="4547334" y="484906"/>
            <a:ext cx="3754908" cy="1661993"/>
          </a:xfrm>
          <a:prstGeom prst="rect">
            <a:avLst/>
          </a:prstGeom>
          <a:noFill/>
        </p:spPr>
        <p:txBody>
          <a:bodyPr wrap="square" rtlCol="0">
            <a:spAutoFit/>
          </a:bodyPr>
          <a:lstStyle/>
          <a:p>
            <a:pPr algn="ctr"/>
            <a:r>
              <a:rPr lang="en-US" sz="5400" dirty="0">
                <a:solidFill>
                  <a:schemeClr val="accent6"/>
                </a:solidFill>
                <a:latin typeface="Tw Cen MT" panose="020B0602020104020603" pitchFamily="34" charset="0"/>
              </a:rPr>
              <a:t>Module </a:t>
            </a:r>
            <a:r>
              <a:rPr lang="en-US" sz="5400" dirty="0" smtClean="0">
                <a:solidFill>
                  <a:schemeClr val="accent6"/>
                </a:solidFill>
                <a:latin typeface="Tw Cen MT" panose="020B0602020104020603" pitchFamily="34" charset="0"/>
              </a:rPr>
              <a:t>4</a:t>
            </a:r>
          </a:p>
          <a:p>
            <a:pPr algn="ctr"/>
            <a:endParaRPr lang="en-US" sz="2400" dirty="0" smtClean="0">
              <a:solidFill>
                <a:schemeClr val="accent6"/>
              </a:solidFill>
              <a:latin typeface="Tw Cen MT" panose="020B0602020104020603" pitchFamily="34" charset="0"/>
            </a:endParaRPr>
          </a:p>
          <a:p>
            <a:pPr algn="ctr"/>
            <a:r>
              <a:rPr lang="en-US" sz="2400" dirty="0" smtClean="0">
                <a:solidFill>
                  <a:schemeClr val="accent6"/>
                </a:solidFill>
                <a:latin typeface="Tw Cen MT" panose="020B0602020104020603" pitchFamily="34" charset="0"/>
              </a:rPr>
              <a:t>Sustainable Development</a:t>
            </a:r>
            <a:endParaRPr lang="en-US" sz="2400" dirty="0">
              <a:solidFill>
                <a:schemeClr val="accent6"/>
              </a:solidFill>
              <a:latin typeface="Tw Cen MT" panose="020B0602020104020603" pitchFamily="34" charset="0"/>
            </a:endParaRPr>
          </a:p>
        </p:txBody>
      </p:sp>
      <p:sp>
        <p:nvSpPr>
          <p:cNvPr id="58" name="TextBox 57">
            <a:extLst>
              <a:ext uri="{FF2B5EF4-FFF2-40B4-BE49-F238E27FC236}">
                <a16:creationId xmlns:a16="http://schemas.microsoft.com/office/drawing/2014/main" id="{79BCE1F0-A71E-4D4B-BE6A-A381604C28D2}"/>
              </a:ext>
            </a:extLst>
          </p:cNvPr>
          <p:cNvSpPr txBox="1"/>
          <p:nvPr/>
        </p:nvSpPr>
        <p:spPr>
          <a:xfrm>
            <a:off x="4963781" y="1219939"/>
            <a:ext cx="2996418" cy="407804"/>
          </a:xfrm>
          <a:prstGeom prst="rect">
            <a:avLst/>
          </a:prstGeom>
          <a:noFill/>
        </p:spPr>
        <p:txBody>
          <a:bodyPr wrap="square" rtlCol="0">
            <a:spAutoFit/>
          </a:bodyPr>
          <a:lstStyle/>
          <a:p>
            <a:pPr algn="ctr"/>
            <a:r>
              <a:rPr lang="en-US" sz="1000" i="1" dirty="0" smtClean="0">
                <a:solidFill>
                  <a:schemeClr val="bg1">
                    <a:lumMod val="50000"/>
                  </a:schemeClr>
                </a:solidFill>
              </a:rPr>
              <a:t>Periodic Reporting for the implementation</a:t>
            </a:r>
          </a:p>
          <a:p>
            <a:pPr algn="ctr"/>
            <a:r>
              <a:rPr lang="en-US" sz="1000" i="1" dirty="0" smtClean="0">
                <a:solidFill>
                  <a:schemeClr val="bg1">
                    <a:lumMod val="50000"/>
                  </a:schemeClr>
                </a:solidFill>
              </a:rPr>
              <a:t>of the World </a:t>
            </a:r>
            <a:r>
              <a:rPr lang="en-US" sz="1000" i="1" dirty="0">
                <a:solidFill>
                  <a:schemeClr val="bg1">
                    <a:lumMod val="50000"/>
                  </a:schemeClr>
                </a:solidFill>
              </a:rPr>
              <a:t>Heritage </a:t>
            </a:r>
            <a:r>
              <a:rPr lang="en-US" sz="1000" i="1" dirty="0" smtClean="0">
                <a:solidFill>
                  <a:schemeClr val="bg1">
                    <a:lumMod val="50000"/>
                  </a:schemeClr>
                </a:solidFill>
              </a:rPr>
              <a:t>Conventi</a:t>
            </a:r>
            <a:r>
              <a:rPr lang="en-US" sz="1050" i="1" dirty="0" smtClean="0">
                <a:solidFill>
                  <a:schemeClr val="bg1">
                    <a:lumMod val="50000"/>
                  </a:schemeClr>
                </a:solidFill>
              </a:rPr>
              <a:t>on</a:t>
            </a:r>
            <a:endParaRPr lang="en-US" sz="1050" i="1" dirty="0">
              <a:solidFill>
                <a:schemeClr val="bg1">
                  <a:lumMod val="50000"/>
                </a:schemeClr>
              </a:solidFill>
            </a:endParaRPr>
          </a:p>
        </p:txBody>
      </p:sp>
      <p:grpSp>
        <p:nvGrpSpPr>
          <p:cNvPr id="2" name="Group 1"/>
          <p:cNvGrpSpPr/>
          <p:nvPr/>
        </p:nvGrpSpPr>
        <p:grpSpPr>
          <a:xfrm>
            <a:off x="386659" y="1817003"/>
            <a:ext cx="2973006" cy="1107995"/>
            <a:chOff x="565001" y="799305"/>
            <a:chExt cx="2973006" cy="1107995"/>
          </a:xfrm>
        </p:grpSpPr>
        <p:sp>
          <p:nvSpPr>
            <p:cNvPr id="10" name="Rectangle: Top Corners Rounded 2">
              <a:extLst>
                <a:ext uri="{FF2B5EF4-FFF2-40B4-BE49-F238E27FC236}">
                  <a16:creationId xmlns:a16="http://schemas.microsoft.com/office/drawing/2014/main" id="{FC900C28-FF5B-4738-B15A-DA1A556BE4A0}"/>
                </a:ext>
              </a:extLst>
            </p:cNvPr>
            <p:cNvSpPr/>
            <p:nvPr/>
          </p:nvSpPr>
          <p:spPr>
            <a:xfrm rot="5400000">
              <a:off x="2400516" y="730569"/>
              <a:ext cx="1015593" cy="1259389"/>
            </a:xfrm>
            <a:prstGeom prst="round2SameRect">
              <a:avLst>
                <a:gd name="adj1" fmla="val 12063"/>
                <a:gd name="adj2" fmla="val 0"/>
              </a:avLst>
            </a:prstGeom>
            <a:solidFill>
              <a:schemeClr val="accent6"/>
            </a:solidFill>
            <a:ln/>
            <a:effectLst>
              <a:innerShdw blurRad="63500" dist="50800">
                <a:prstClr val="black">
                  <a:alpha val="50000"/>
                </a:prstClr>
              </a:inn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2698EAD-E879-41D8-AB35-8B0CD1EFF0A9}"/>
                </a:ext>
              </a:extLst>
            </p:cNvPr>
            <p:cNvSpPr txBox="1"/>
            <p:nvPr/>
          </p:nvSpPr>
          <p:spPr>
            <a:xfrm>
              <a:off x="2790712" y="799305"/>
              <a:ext cx="578538" cy="1107995"/>
            </a:xfrm>
            <a:prstGeom prst="rect">
              <a:avLst/>
            </a:prstGeom>
            <a:noFill/>
          </p:spPr>
          <p:txBody>
            <a:bodyPr wrap="square" rtlCol="0">
              <a:spAutoFit/>
            </a:bodyPr>
            <a:lstStyle/>
            <a:p>
              <a:pPr algn="ctr"/>
              <a:r>
                <a:rPr lang="en-US" sz="6600" b="1" dirty="0">
                  <a:solidFill>
                    <a:schemeClr val="bg1"/>
                  </a:solidFill>
                  <a:latin typeface="Tw Cen MT" panose="020B0602020104020603" pitchFamily="34" charset="0"/>
                </a:rPr>
                <a:t>4</a:t>
              </a:r>
            </a:p>
          </p:txBody>
        </p:sp>
        <p:sp>
          <p:nvSpPr>
            <p:cNvPr id="12" name="Freeform: Shape 15">
              <a:extLst>
                <a:ext uri="{FF2B5EF4-FFF2-40B4-BE49-F238E27FC236}">
                  <a16:creationId xmlns:a16="http://schemas.microsoft.com/office/drawing/2014/main" id="{B9361B01-03EA-4A3C-8B61-BEC6A891C530}"/>
                </a:ext>
              </a:extLst>
            </p:cNvPr>
            <p:cNvSpPr/>
            <p:nvPr/>
          </p:nvSpPr>
          <p:spPr>
            <a:xfrm rot="5400000" flipV="1">
              <a:off x="1139420" y="330655"/>
              <a:ext cx="1029471" cy="2045347"/>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65001" y="1030136"/>
              <a:ext cx="1992001" cy="646331"/>
            </a:xfrm>
            <a:prstGeom prst="rect">
              <a:avLst/>
            </a:prstGeom>
            <a:noFill/>
          </p:spPr>
          <p:txBody>
            <a:bodyPr wrap="square" rtlCol="0">
              <a:spAutoFit/>
            </a:bodyPr>
            <a:lstStyle/>
            <a:p>
              <a:pPr algn="ctr"/>
              <a:r>
                <a:rPr lang="en-GB" dirty="0" smtClean="0">
                  <a:solidFill>
                    <a:srgbClr val="649B3F"/>
                  </a:solidFill>
                  <a:latin typeface="Tw Cen MT" panose="020B0602020104020603" pitchFamily="34" charset="0"/>
                </a:rPr>
                <a:t>Sustainable Development</a:t>
              </a:r>
              <a:endParaRPr lang="en-US" dirty="0">
                <a:solidFill>
                  <a:srgbClr val="649B3F"/>
                </a:solidFill>
                <a:latin typeface="Tw Cen MT" panose="020B0602020104020603" pitchFamily="34" charset="0"/>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6465" y="1955237"/>
            <a:ext cx="4466866" cy="2367439"/>
          </a:xfrm>
          <a:prstGeom prst="rect">
            <a:avLst/>
          </a:prstGeom>
        </p:spPr>
      </p:pic>
    </p:spTree>
    <p:extLst>
      <p:ext uri="{BB962C8B-B14F-4D97-AF65-F5344CB8AC3E}">
        <p14:creationId xmlns:p14="http://schemas.microsoft.com/office/powerpoint/2010/main" val="25017421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4F202974-31A3-4642-B671-F0DBBB7B4663}"/>
              </a:ext>
            </a:extLst>
          </p:cNvPr>
          <p:cNvSpPr txBox="1"/>
          <p:nvPr/>
        </p:nvSpPr>
        <p:spPr>
          <a:xfrm>
            <a:off x="444844" y="220481"/>
            <a:ext cx="8452021" cy="584775"/>
          </a:xfrm>
          <a:prstGeom prst="rect">
            <a:avLst/>
          </a:prstGeom>
          <a:noFill/>
        </p:spPr>
        <p:txBody>
          <a:bodyPr wrap="square" rtlCol="0">
            <a:spAutoFit/>
          </a:bodyPr>
          <a:lstStyle/>
          <a:p>
            <a:r>
              <a:rPr lang="en-US" sz="3200" dirty="0" smtClean="0">
                <a:solidFill>
                  <a:schemeClr val="tx2">
                    <a:lumMod val="75000"/>
                  </a:schemeClr>
                </a:solidFill>
                <a:latin typeface="Tw Cen MT" panose="020B0602020104020603" pitchFamily="34" charset="0"/>
              </a:rPr>
              <a:t>1. The </a:t>
            </a:r>
            <a:r>
              <a:rPr lang="en-US" sz="3200" dirty="0">
                <a:solidFill>
                  <a:schemeClr val="tx2">
                    <a:lumMod val="75000"/>
                  </a:schemeClr>
                </a:solidFill>
                <a:latin typeface="Tw Cen MT" panose="020B0602020104020603" pitchFamily="34" charset="0"/>
              </a:rPr>
              <a:t>2030 Agenda for Sustainable Development</a:t>
            </a:r>
          </a:p>
        </p:txBody>
      </p:sp>
      <p:sp>
        <p:nvSpPr>
          <p:cNvPr id="4" name="CasellaDiTesto 1"/>
          <p:cNvSpPr txBox="1"/>
          <p:nvPr/>
        </p:nvSpPr>
        <p:spPr>
          <a:xfrm>
            <a:off x="651970" y="1038946"/>
            <a:ext cx="7526829" cy="3477875"/>
          </a:xfrm>
          <a:prstGeom prst="rect">
            <a:avLst/>
          </a:prstGeom>
          <a:noFill/>
          <a:ln>
            <a:noFill/>
          </a:ln>
        </p:spPr>
        <p:txBody>
          <a:bodyPr wrap="square" rtlCol="0">
            <a:spAutoFit/>
          </a:bodyPr>
          <a:lstStyle/>
          <a:p>
            <a:r>
              <a:rPr lang="en-GB" dirty="0" smtClean="0">
                <a:solidFill>
                  <a:srgbClr val="0070C0"/>
                </a:solidFill>
                <a:latin typeface="Calibri" panose="020F0502020204030204" pitchFamily="34" charset="0"/>
                <a:cs typeface="Calibri" panose="020F0502020204030204" pitchFamily="34" charset="0"/>
              </a:rPr>
              <a:t>What is Sustainable Development?</a:t>
            </a:r>
            <a:endParaRPr lang="en-GB" sz="1000" dirty="0" smtClean="0">
              <a:solidFill>
                <a:schemeClr val="bg2">
                  <a:lumMod val="25000"/>
                </a:schemeClr>
              </a:solidFill>
              <a:latin typeface="Calibri Light" panose="020F0302020204030204" pitchFamily="34" charset="0"/>
              <a:cs typeface="Calibri Light" panose="020F0302020204030204" pitchFamily="34" charset="0"/>
            </a:endParaRPr>
          </a:p>
          <a:p>
            <a:pPr marL="457178" indent="-457178">
              <a:buClr>
                <a:schemeClr val="tx1">
                  <a:lumMod val="65000"/>
                  <a:lumOff val="35000"/>
                </a:schemeClr>
              </a:buClr>
              <a:buSzPct val="120000"/>
              <a:buFont typeface="Wingdings 2" panose="05020102010507070707" pitchFamily="18" charset="2"/>
              <a:buChar char="R"/>
            </a:pPr>
            <a:endParaRPr lang="en-US" sz="1600" dirty="0">
              <a:solidFill>
                <a:schemeClr val="bg2">
                  <a:lumMod val="25000"/>
                </a:schemeClr>
              </a:solidFill>
              <a:latin typeface="Calibri Light" panose="020F0302020204030204" pitchFamily="34" charset="0"/>
              <a:cs typeface="Calibri Light" panose="020F0302020204030204" pitchFamily="34" charset="0"/>
            </a:endParaRPr>
          </a:p>
          <a:p>
            <a:pPr marL="457178" indent="-457178" algn="just">
              <a:buClr>
                <a:schemeClr val="tx1">
                  <a:lumMod val="65000"/>
                  <a:lumOff val="35000"/>
                </a:schemeClr>
              </a:buClr>
              <a:buSzPct val="120000"/>
              <a:buFont typeface="Wingdings 2" panose="05020102010507070707" pitchFamily="18" charset="2"/>
              <a:buChar char="R"/>
            </a:pPr>
            <a:r>
              <a:rPr lang="en-US" sz="1600" dirty="0" smtClean="0">
                <a:solidFill>
                  <a:schemeClr val="bg2">
                    <a:lumMod val="25000"/>
                  </a:schemeClr>
                </a:solidFill>
                <a:latin typeface="Calibri Light" panose="020F0302020204030204" pitchFamily="34" charset="0"/>
                <a:cs typeface="Calibri Light" panose="020F0302020204030204" pitchFamily="34" charset="0"/>
              </a:rPr>
              <a:t>For sustainable development to be achieved, it is crucial to harmonize three core elements: economic growth, social inclusion and environmental protection. These elements are interconnected and all are crucial for the well-being of individuals and societies.</a:t>
            </a:r>
          </a:p>
          <a:p>
            <a:pPr marL="457178" indent="-457178">
              <a:buClr>
                <a:schemeClr val="tx1">
                  <a:lumMod val="65000"/>
                  <a:lumOff val="35000"/>
                </a:schemeClr>
              </a:buClr>
              <a:buSzPct val="120000"/>
              <a:buFont typeface="Wingdings 2" panose="05020102010507070707" pitchFamily="18" charset="2"/>
              <a:buChar char="R"/>
            </a:pPr>
            <a:endParaRPr lang="en-US" sz="1600" dirty="0" smtClean="0">
              <a:solidFill>
                <a:schemeClr val="bg2">
                  <a:lumMod val="25000"/>
                </a:schemeClr>
              </a:solidFill>
              <a:latin typeface="Calibri Light" panose="020F0302020204030204" pitchFamily="34" charset="0"/>
              <a:cs typeface="Calibri Light" panose="020F0302020204030204" pitchFamily="34" charset="0"/>
            </a:endParaRPr>
          </a:p>
          <a:p>
            <a:pPr marL="457178" indent="-457178" algn="just">
              <a:buClr>
                <a:schemeClr val="tx1">
                  <a:lumMod val="65000"/>
                  <a:lumOff val="35000"/>
                </a:schemeClr>
              </a:buClr>
              <a:buSzPct val="120000"/>
              <a:buFont typeface="Wingdings 2" panose="05020102010507070707" pitchFamily="18" charset="2"/>
              <a:buChar char="R"/>
            </a:pPr>
            <a:r>
              <a:rPr lang="en-US" sz="1600" dirty="0" smtClean="0">
                <a:solidFill>
                  <a:schemeClr val="bg2">
                    <a:lumMod val="25000"/>
                  </a:schemeClr>
                </a:solidFill>
                <a:latin typeface="Calibri Light" panose="020F0302020204030204" pitchFamily="34" charset="0"/>
                <a:cs typeface="Calibri Light" panose="020F0302020204030204" pitchFamily="34" charset="0"/>
              </a:rPr>
              <a:t>Eradicating poverty in all its forms and dimensions is an indispensable requirement for sustainable development. To this end, there must be promotion of sustainable, inclusive and equitable economic growth, creating greater opportunities for all, reducing inequalities, raising basic standards of living, fostering equitable social development and inclusion, and promoting integrated and sustainable management of natural resources and ecosystems.</a:t>
            </a:r>
            <a:r>
              <a:rPr lang="en-GB" sz="1600" dirty="0" smtClean="0">
                <a:solidFill>
                  <a:schemeClr val="bg2">
                    <a:lumMod val="25000"/>
                  </a:schemeClr>
                </a:solidFill>
                <a:latin typeface="Calibri Light" panose="020F0302020204030204" pitchFamily="34" charset="0"/>
                <a:cs typeface="Calibri Light" panose="020F0302020204030204" pitchFamily="34" charset="0"/>
              </a:rPr>
              <a:t> </a:t>
            </a:r>
          </a:p>
          <a:p>
            <a:pPr marL="457178" indent="-457178">
              <a:buClr>
                <a:schemeClr val="tx1">
                  <a:lumMod val="65000"/>
                  <a:lumOff val="35000"/>
                </a:schemeClr>
              </a:buClr>
              <a:buSzPct val="120000"/>
              <a:buFont typeface="Wingdings 2" panose="05020102010507070707" pitchFamily="18" charset="2"/>
              <a:buChar char="R"/>
            </a:pPr>
            <a:endParaRPr lang="en-GB" sz="1000" dirty="0">
              <a:solidFill>
                <a:srgbClr val="FF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8584007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4F202974-31A3-4642-B671-F0DBBB7B4663}"/>
              </a:ext>
            </a:extLst>
          </p:cNvPr>
          <p:cNvSpPr txBox="1"/>
          <p:nvPr/>
        </p:nvSpPr>
        <p:spPr>
          <a:xfrm>
            <a:off x="444844" y="220481"/>
            <a:ext cx="8452021" cy="584775"/>
          </a:xfrm>
          <a:prstGeom prst="rect">
            <a:avLst/>
          </a:prstGeom>
          <a:noFill/>
        </p:spPr>
        <p:txBody>
          <a:bodyPr wrap="square" rtlCol="0">
            <a:spAutoFit/>
          </a:bodyPr>
          <a:lstStyle/>
          <a:p>
            <a:r>
              <a:rPr lang="en-US" sz="3200" dirty="0" smtClean="0">
                <a:solidFill>
                  <a:schemeClr val="tx2">
                    <a:lumMod val="75000"/>
                  </a:schemeClr>
                </a:solidFill>
                <a:latin typeface="Tw Cen MT" panose="020B0602020104020603" pitchFamily="34" charset="0"/>
              </a:rPr>
              <a:t>1. The </a:t>
            </a:r>
            <a:r>
              <a:rPr lang="en-US" sz="3200" dirty="0">
                <a:solidFill>
                  <a:schemeClr val="tx2">
                    <a:lumMod val="75000"/>
                  </a:schemeClr>
                </a:solidFill>
                <a:latin typeface="Tw Cen MT" panose="020B0602020104020603" pitchFamily="34" charset="0"/>
              </a:rPr>
              <a:t>2030 Agenda for Sustainable Development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44" y="925674"/>
            <a:ext cx="3778319" cy="3778319"/>
          </a:xfrm>
          <a:prstGeom prst="rect">
            <a:avLst/>
          </a:prstGeom>
        </p:spPr>
      </p:pic>
      <p:sp>
        <p:nvSpPr>
          <p:cNvPr id="6" name="CasellaDiTesto 1"/>
          <p:cNvSpPr txBox="1"/>
          <p:nvPr/>
        </p:nvSpPr>
        <p:spPr>
          <a:xfrm>
            <a:off x="4223163" y="1258865"/>
            <a:ext cx="3859688" cy="2311530"/>
          </a:xfrm>
          <a:prstGeom prst="rect">
            <a:avLst/>
          </a:prstGeom>
          <a:noFill/>
          <a:ln>
            <a:noFill/>
          </a:ln>
        </p:spPr>
        <p:txBody>
          <a:bodyPr wrap="square" rtlCol="0">
            <a:spAutoFit/>
          </a:bodyPr>
          <a:lstStyle/>
          <a:p>
            <a:pPr algn="just">
              <a:lnSpc>
                <a:spcPct val="150000"/>
              </a:lnSpc>
            </a:pPr>
            <a:r>
              <a:rPr lang="en-US" sz="1600" dirty="0">
                <a:solidFill>
                  <a:schemeClr val="bg2">
                    <a:lumMod val="25000"/>
                  </a:schemeClr>
                </a:solidFill>
                <a:latin typeface="Calibri Light" panose="020F0302020204030204" pitchFamily="34" charset="0"/>
                <a:cs typeface="Calibri Light" panose="020F0302020204030204" pitchFamily="34" charset="0"/>
              </a:rPr>
              <a:t>One way to measure progress is to focus on the “5 Ps” that shape the SDGs: People, Planet, Prosperity, Peace, and Partnerships. The 5 Ps highlight how the SDGs are an intertwined framework instead of a group of </a:t>
            </a:r>
            <a:r>
              <a:rPr lang="en-US" sz="1600" dirty="0" err="1">
                <a:solidFill>
                  <a:schemeClr val="bg2">
                    <a:lumMod val="25000"/>
                  </a:schemeClr>
                </a:solidFill>
                <a:latin typeface="Calibri Light" panose="020F0302020204030204" pitchFamily="34" charset="0"/>
                <a:cs typeface="Calibri Light" panose="020F0302020204030204" pitchFamily="34" charset="0"/>
              </a:rPr>
              <a:t>siloed</a:t>
            </a:r>
            <a:r>
              <a:rPr lang="en-US" sz="1600" dirty="0">
                <a:solidFill>
                  <a:schemeClr val="bg2">
                    <a:lumMod val="25000"/>
                  </a:schemeClr>
                </a:solidFill>
                <a:latin typeface="Calibri Light" panose="020F0302020204030204" pitchFamily="34" charset="0"/>
                <a:cs typeface="Calibri Light" panose="020F0302020204030204" pitchFamily="34" charset="0"/>
              </a:rPr>
              <a:t> goals</a:t>
            </a:r>
            <a:r>
              <a:rPr lang="en-US" dirty="0">
                <a:solidFill>
                  <a:srgbClr val="0070C0"/>
                </a:solidFill>
                <a:latin typeface="Calibri" panose="020F0502020204030204" pitchFamily="34" charset="0"/>
                <a:cs typeface="Calibri" panose="020F0502020204030204" pitchFamily="34" charset="0"/>
              </a:rPr>
              <a:t>. </a:t>
            </a:r>
            <a:endParaRPr lang="en-GB" sz="1000" dirty="0" smtClean="0">
              <a:solidFill>
                <a:schemeClr val="bg2">
                  <a:lumMod val="2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8612518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CasellaDiTesto 1"/>
          <p:cNvSpPr txBox="1"/>
          <p:nvPr/>
        </p:nvSpPr>
        <p:spPr>
          <a:xfrm>
            <a:off x="521545" y="806305"/>
            <a:ext cx="4964855" cy="307777"/>
          </a:xfrm>
          <a:prstGeom prst="rect">
            <a:avLst/>
          </a:prstGeom>
          <a:noFill/>
        </p:spPr>
        <p:txBody>
          <a:bodyPr wrap="square" rtlCol="0">
            <a:spAutoFit/>
          </a:bodyPr>
          <a:lstStyle/>
          <a:p>
            <a:pPr algn="just" fontAlgn="base">
              <a:spcBef>
                <a:spcPts val="1000"/>
              </a:spcBef>
              <a:spcAft>
                <a:spcPct val="0"/>
              </a:spcAft>
              <a:buClr>
                <a:schemeClr val="accent3">
                  <a:lumMod val="50000"/>
                </a:schemeClr>
              </a:buClr>
              <a:buSzPct val="100000"/>
            </a:pPr>
            <a:r>
              <a:rPr lang="en-US" sz="1400" b="1" dirty="0" smtClean="0">
                <a:solidFill>
                  <a:schemeClr val="accent3">
                    <a:lumMod val="50000"/>
                  </a:schemeClr>
                </a:solidFill>
                <a:cs typeface="Calibri Light" panose="020F0302020204030204" pitchFamily="34" charset="0"/>
              </a:rPr>
              <a:t>Post-2015 vision</a:t>
            </a:r>
            <a:r>
              <a:rPr lang="en-US" sz="1400" b="1" dirty="0">
                <a:solidFill>
                  <a:schemeClr val="accent3">
                    <a:lumMod val="50000"/>
                  </a:schemeClr>
                </a:solidFill>
                <a:cs typeface="Calibri Light" panose="020F0302020204030204" pitchFamily="34" charset="0"/>
              </a:rPr>
              <a:t>: </a:t>
            </a:r>
            <a:r>
              <a:rPr lang="en-US" sz="1400" b="1" dirty="0" smtClean="0">
                <a:solidFill>
                  <a:schemeClr val="accent3">
                    <a:lumMod val="50000"/>
                  </a:schemeClr>
                </a:solidFill>
                <a:cs typeface="Calibri Light" panose="020F0302020204030204" pitchFamily="34" charset="0"/>
              </a:rPr>
              <a:t>the future we want for all</a:t>
            </a:r>
            <a:endParaRPr lang="en-GB" sz="1400" b="1" dirty="0">
              <a:solidFill>
                <a:schemeClr val="accent3">
                  <a:lumMod val="50000"/>
                </a:schemeClr>
              </a:solidFill>
              <a:cs typeface="Calibri Light" panose="020F0302020204030204" pitchFamily="34" charset="0"/>
            </a:endParaRPr>
          </a:p>
        </p:txBody>
      </p:sp>
      <p:sp>
        <p:nvSpPr>
          <p:cNvPr id="7" name="CasellaDiTesto 1"/>
          <p:cNvSpPr txBox="1"/>
          <p:nvPr/>
        </p:nvSpPr>
        <p:spPr>
          <a:xfrm>
            <a:off x="6773278" y="4193961"/>
            <a:ext cx="1836032" cy="830997"/>
          </a:xfrm>
          <a:prstGeom prst="rect">
            <a:avLst/>
          </a:prstGeom>
          <a:noFill/>
        </p:spPr>
        <p:txBody>
          <a:bodyPr wrap="square" rtlCol="0">
            <a:spAutoFit/>
          </a:bodyPr>
          <a:lstStyle/>
          <a:p>
            <a:r>
              <a:rPr lang="en-US" sz="800" dirty="0" smtClean="0">
                <a:solidFill>
                  <a:srgbClr val="546973"/>
                </a:solidFill>
                <a:latin typeface="Roboto"/>
              </a:rPr>
              <a:t>Source:</a:t>
            </a:r>
            <a:endParaRPr lang="en-US" sz="800" dirty="0">
              <a:solidFill>
                <a:srgbClr val="546973"/>
              </a:solidFill>
              <a:latin typeface="Roboto"/>
            </a:endParaRPr>
          </a:p>
          <a:p>
            <a:r>
              <a:rPr lang="en-US" sz="800" i="1" dirty="0">
                <a:solidFill>
                  <a:srgbClr val="237AAA"/>
                </a:solidFill>
                <a:latin typeface="Roboto"/>
              </a:rPr>
              <a:t>Realizing the Future We Want for All</a:t>
            </a:r>
          </a:p>
          <a:p>
            <a:r>
              <a:rPr lang="en-US" sz="800" i="1" dirty="0">
                <a:solidFill>
                  <a:srgbClr val="237AAA"/>
                </a:solidFill>
                <a:latin typeface="Roboto"/>
              </a:rPr>
              <a:t>Report to the </a:t>
            </a:r>
            <a:r>
              <a:rPr lang="en-US" sz="800" i="1" dirty="0" smtClean="0">
                <a:solidFill>
                  <a:srgbClr val="237AAA"/>
                </a:solidFill>
                <a:latin typeface="Roboto"/>
              </a:rPr>
              <a:t>Secretary-General</a:t>
            </a:r>
          </a:p>
          <a:p>
            <a:r>
              <a:rPr lang="en-US" sz="800" dirty="0" smtClean="0">
                <a:solidFill>
                  <a:srgbClr val="8C9296"/>
                </a:solidFill>
                <a:latin typeface="Roboto"/>
              </a:rPr>
              <a:t>UN System Task Team on the </a:t>
            </a:r>
            <a:r>
              <a:rPr lang="en-US" sz="800" dirty="0">
                <a:solidFill>
                  <a:srgbClr val="237AAA"/>
                </a:solidFill>
                <a:latin typeface="Roboto"/>
              </a:rPr>
              <a:t>Post-2015</a:t>
            </a:r>
            <a:r>
              <a:rPr lang="en-US" sz="800" dirty="0" smtClean="0">
                <a:solidFill>
                  <a:srgbClr val="8C9296"/>
                </a:solidFill>
                <a:latin typeface="Roboto"/>
              </a:rPr>
              <a:t> UN </a:t>
            </a:r>
            <a:r>
              <a:rPr lang="en-US" sz="800" dirty="0" err="1" smtClean="0">
                <a:solidFill>
                  <a:srgbClr val="8C9296"/>
                </a:solidFill>
                <a:latin typeface="Roboto"/>
              </a:rPr>
              <a:t>Developement</a:t>
            </a:r>
            <a:r>
              <a:rPr lang="en-US" sz="800" dirty="0" smtClean="0">
                <a:solidFill>
                  <a:srgbClr val="8C9296"/>
                </a:solidFill>
                <a:latin typeface="Roboto"/>
              </a:rPr>
              <a:t> Agenda</a:t>
            </a:r>
          </a:p>
          <a:p>
            <a:r>
              <a:rPr lang="en-US" sz="800" dirty="0">
                <a:solidFill>
                  <a:srgbClr val="546973"/>
                </a:solidFill>
                <a:latin typeface="Roboto"/>
              </a:rPr>
              <a:t>New York, June 2012</a:t>
            </a:r>
            <a:endParaRPr lang="en-US" sz="800" i="0" dirty="0">
              <a:solidFill>
                <a:srgbClr val="546973"/>
              </a:solidFill>
              <a:effectLst/>
              <a:latin typeface="Roboto"/>
            </a:endParaRPr>
          </a:p>
        </p:txBody>
      </p:sp>
      <p:pic>
        <p:nvPicPr>
          <p:cNvPr id="3" name="Picture 2"/>
          <p:cNvPicPr>
            <a:picLocks noChangeAspect="1"/>
          </p:cNvPicPr>
          <p:nvPr/>
        </p:nvPicPr>
        <p:blipFill>
          <a:blip r:embed="rId3"/>
          <a:stretch>
            <a:fillRect/>
          </a:stretch>
        </p:blipFill>
        <p:spPr>
          <a:xfrm>
            <a:off x="6858519" y="2811192"/>
            <a:ext cx="1014677" cy="133609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45" y="1224367"/>
            <a:ext cx="5274821" cy="3847290"/>
          </a:xfrm>
          <a:prstGeom prst="rect">
            <a:avLst/>
          </a:prstGeom>
        </p:spPr>
      </p:pic>
    </p:spTree>
    <p:extLst>
      <p:ext uri="{BB962C8B-B14F-4D97-AF65-F5344CB8AC3E}">
        <p14:creationId xmlns:p14="http://schemas.microsoft.com/office/powerpoint/2010/main" val="1747645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7" name="Group 516"/>
          <p:cNvGrpSpPr/>
          <p:nvPr/>
        </p:nvGrpSpPr>
        <p:grpSpPr>
          <a:xfrm>
            <a:off x="704576" y="1046480"/>
            <a:ext cx="6854464" cy="3708515"/>
            <a:chOff x="4672039" y="741377"/>
            <a:chExt cx="3557561" cy="3823309"/>
          </a:xfrm>
        </p:grpSpPr>
        <p:sp>
          <p:nvSpPr>
            <p:cNvPr id="519" name="Rectangle 518"/>
            <p:cNvSpPr/>
            <p:nvPr/>
          </p:nvSpPr>
          <p:spPr>
            <a:xfrm>
              <a:off x="5297714" y="1223442"/>
              <a:ext cx="2931886" cy="3341244"/>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dirty="0" smtClean="0">
                  <a:solidFill>
                    <a:schemeClr val="accent4">
                      <a:lumMod val="20000"/>
                      <a:lumOff val="80000"/>
                    </a:schemeClr>
                  </a:solidFill>
                  <a:latin typeface="Arial" panose="020B0604020202020204" pitchFamily="34" charset="0"/>
                  <a:cs typeface="Arial" panose="020B0604020202020204" pitchFamily="34" charset="0"/>
                </a:rPr>
                <a:t>http://whc.unesco.org/include/tool_video.cfm?youtubeid=iiSFmP-InWw</a:t>
              </a:r>
              <a:endParaRPr lang="en-US" sz="100"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520" name="TextBox 519"/>
            <p:cNvSpPr txBox="1"/>
            <p:nvPr/>
          </p:nvSpPr>
          <p:spPr>
            <a:xfrm>
              <a:off x="5297712" y="1367427"/>
              <a:ext cx="2931887" cy="253916"/>
            </a:xfrm>
            <a:prstGeom prst="rect">
              <a:avLst/>
            </a:prstGeom>
            <a:noFill/>
          </p:spPr>
          <p:txBody>
            <a:bodyPr wrap="square" rtlCol="0">
              <a:spAutoFit/>
            </a:bodyPr>
            <a:lstStyle/>
            <a:p>
              <a:pPr algn="ctr"/>
              <a:r>
                <a:rPr lang="en-GB" sz="1050" i="1" dirty="0" smtClean="0">
                  <a:latin typeface="+mj-lt"/>
                </a:rPr>
                <a:t>.</a:t>
              </a:r>
              <a:endParaRPr lang="en-US" sz="1050" i="1" dirty="0">
                <a:latin typeface="+mj-lt"/>
              </a:endParaRPr>
            </a:p>
          </p:txBody>
        </p:sp>
        <p:sp>
          <p:nvSpPr>
            <p:cNvPr id="525" name="Rectangle 524"/>
            <p:cNvSpPr/>
            <p:nvPr/>
          </p:nvSpPr>
          <p:spPr>
            <a:xfrm>
              <a:off x="5297714" y="741377"/>
              <a:ext cx="2931886" cy="482064"/>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6088"/>
              <a:r>
                <a:rPr lang="en-GB" b="1" dirty="0" smtClean="0">
                  <a:solidFill>
                    <a:schemeClr val="bg1"/>
                  </a:solidFill>
                  <a:latin typeface="Calibri" panose="020F0502020204030204" pitchFamily="34" charset="0"/>
                  <a:cs typeface="Calibri" panose="020F0502020204030204" pitchFamily="34" charset="0"/>
                </a:rPr>
                <a:t>Video:</a:t>
              </a:r>
              <a:r>
                <a:rPr lang="en-GB" b="1" i="1" dirty="0" smtClean="0">
                  <a:solidFill>
                    <a:schemeClr val="bg1"/>
                  </a:solidFill>
                  <a:latin typeface="Calibri" panose="020F0502020204030204" pitchFamily="34" charset="0"/>
                  <a:cs typeface="Calibri" panose="020F0502020204030204" pitchFamily="34" charset="0"/>
                </a:rPr>
                <a:t> Numbers in Actio</a:t>
              </a:r>
              <a:r>
                <a:rPr lang="en-GB" b="1" i="1" dirty="0">
                  <a:solidFill>
                    <a:schemeClr val="bg1"/>
                  </a:solidFill>
                  <a:latin typeface="Calibri" panose="020F0502020204030204" pitchFamily="34" charset="0"/>
                  <a:cs typeface="Calibri" panose="020F0502020204030204" pitchFamily="34" charset="0"/>
                </a:rPr>
                <a:t>n</a:t>
              </a:r>
              <a:endParaRPr lang="en-US" b="1" i="1" dirty="0">
                <a:solidFill>
                  <a:schemeClr val="bg1"/>
                </a:solidFill>
                <a:latin typeface="Calibri" panose="020F0502020204030204" pitchFamily="34" charset="0"/>
                <a:cs typeface="Calibri" panose="020F0502020204030204" pitchFamily="34" charset="0"/>
              </a:endParaRPr>
            </a:p>
          </p:txBody>
        </p:sp>
        <p:pic>
          <p:nvPicPr>
            <p:cNvPr id="526" name="Picture 525"/>
            <p:cNvPicPr>
              <a:picLocks noChangeAspect="1"/>
            </p:cNvPicPr>
            <p:nvPr/>
          </p:nvPicPr>
          <p:blipFill>
            <a:blip r:embed="rId4"/>
            <a:stretch>
              <a:fillRect/>
            </a:stretch>
          </p:blipFill>
          <p:spPr>
            <a:xfrm>
              <a:off x="4672039" y="813457"/>
              <a:ext cx="372763" cy="744262"/>
            </a:xfrm>
            <a:prstGeom prst="rect">
              <a:avLst/>
            </a:prstGeom>
          </p:spPr>
        </p:pic>
      </p:grpSp>
      <p:pic>
        <p:nvPicPr>
          <p:cNvPr id="2" name="Mdm49_rUMgo"/>
          <p:cNvPicPr>
            <a:picLocks noRot="1" noChangeAspect="1"/>
          </p:cNvPicPr>
          <p:nvPr>
            <a:videoFile r:link="rId1"/>
          </p:nvPr>
        </p:nvPicPr>
        <p:blipFill rotWithShape="1">
          <a:blip r:embed="rId5"/>
          <a:srcRect t="12877" r="-138" b="13124"/>
          <a:stretch/>
        </p:blipFill>
        <p:spPr>
          <a:xfrm>
            <a:off x="2400300" y="1647307"/>
            <a:ext cx="4732020" cy="2700981"/>
          </a:xfrm>
          <a:prstGeom prst="rect">
            <a:avLst/>
          </a:prstGeom>
        </p:spPr>
      </p:pic>
      <p:sp>
        <p:nvSpPr>
          <p:cNvPr id="4" name="Rectangle 3"/>
          <p:cNvSpPr/>
          <p:nvPr/>
        </p:nvSpPr>
        <p:spPr>
          <a:xfrm>
            <a:off x="1910084" y="4387833"/>
            <a:ext cx="5648954" cy="617477"/>
          </a:xfrm>
          <a:prstGeom prst="rect">
            <a:avLst/>
          </a:prstGeom>
        </p:spPr>
        <p:txBody>
          <a:bodyPr wrap="square">
            <a:spAutoFit/>
          </a:bodyPr>
          <a:lstStyle/>
          <a:p>
            <a:pPr algn="ctr">
              <a:lnSpc>
                <a:spcPct val="107000"/>
              </a:lnSpc>
              <a:spcAft>
                <a:spcPts val="450"/>
              </a:spcAft>
            </a:pPr>
            <a:r>
              <a:rPr lang="en-GB" sz="1400" dirty="0" smtClean="0">
                <a:solidFill>
                  <a:schemeClr val="tx1">
                    <a:lumMod val="85000"/>
                    <a:lumOff val="15000"/>
                  </a:schemeClr>
                </a:solidFill>
                <a:latin typeface="Calibri" panose="020F0502020204030204" pitchFamily="34" charset="0"/>
                <a:ea typeface="Calibri" panose="020F0502020204030204" pitchFamily="34" charset="0"/>
                <a:cs typeface="Arial" panose="020B0604020202020204" pitchFamily="34" charset="0"/>
              </a:rPr>
              <a:t>Watch online: </a:t>
            </a:r>
            <a:r>
              <a:rPr lang="en-US" sz="1400" dirty="0">
                <a:solidFill>
                  <a:schemeClr val="accent5">
                    <a:lumMod val="75000"/>
                  </a:schemeClr>
                </a:solidFill>
                <a:latin typeface="Calibri" panose="020F0502020204030204" pitchFamily="34" charset="0"/>
                <a:ea typeface="Calibri" panose="020F0502020204030204" pitchFamily="34" charset="0"/>
                <a:cs typeface="Arial" panose="020B0604020202020204" pitchFamily="34" charset="0"/>
                <a:hlinkClick r:id="rId6"/>
              </a:rPr>
              <a:t>https://youtu.be/Mdm49_rUMgo</a:t>
            </a:r>
            <a:endParaRPr lang="en-US" sz="1400" dirty="0">
              <a:solidFill>
                <a:schemeClr val="accent5">
                  <a:lumMod val="75000"/>
                </a:schemeClr>
              </a:solidFill>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450"/>
              </a:spcAft>
            </a:pPr>
            <a:endParaRPr lang="en-US" sz="1400" dirty="0">
              <a:solidFill>
                <a:schemeClr val="accent5">
                  <a:lumMod val="75000"/>
                </a:schemeClr>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15729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Valentin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entino" id="{E5BA325B-EC7B-4DB9-B10F-E4A9A8E944C7}" vid="{18F251F0-1AB2-4AB0-B505-3DC413FDFC5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630435</TotalTime>
  <Words>5589</Words>
  <Application>Microsoft Office PowerPoint</Application>
  <PresentationFormat>On-screen Show (16:9)</PresentationFormat>
  <Paragraphs>424</Paragraphs>
  <Slides>55</Slides>
  <Notes>52</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MS PGothic</vt:lpstr>
      <vt:lpstr>Aniuk</vt:lpstr>
      <vt:lpstr>Arial</vt:lpstr>
      <vt:lpstr>Calibri</vt:lpstr>
      <vt:lpstr>Calibri Light</vt:lpstr>
      <vt:lpstr>Myriad Pro Light</vt:lpstr>
      <vt:lpstr>Roboto</vt:lpstr>
      <vt:lpstr>Symbol</vt:lpstr>
      <vt:lpstr>Times New Roman</vt:lpstr>
      <vt:lpstr>Tw Cen MT</vt:lpstr>
      <vt:lpstr>Wingdings 2</vt:lpstr>
      <vt:lpstr>Valentino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Periodic Reporting Modules</dc:title>
  <dc:creator>Valentino Etowar</dc:creator>
  <cp:lastModifiedBy>Etowar, Valentino</cp:lastModifiedBy>
  <cp:revision>784</cp:revision>
  <cp:lastPrinted>2018-02-12T15:28:05Z</cp:lastPrinted>
  <dcterms:created xsi:type="dcterms:W3CDTF">2018-02-12T10:07:33Z</dcterms:created>
  <dcterms:modified xsi:type="dcterms:W3CDTF">2020-04-08T14:08:47Z</dcterms:modified>
</cp:coreProperties>
</file>