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7" r:id="rId2"/>
    <p:sldId id="294" r:id="rId3"/>
    <p:sldId id="295" r:id="rId4"/>
    <p:sldId id="296" r:id="rId5"/>
    <p:sldId id="297" r:id="rId6"/>
    <p:sldId id="298" r:id="rId7"/>
    <p:sldId id="299" r:id="rId8"/>
    <p:sldId id="315" r:id="rId9"/>
    <p:sldId id="292" r:id="rId10"/>
    <p:sldId id="313" r:id="rId11"/>
    <p:sldId id="314" r:id="rId12"/>
    <p:sldId id="309" r:id="rId13"/>
    <p:sldId id="308" r:id="rId14"/>
    <p:sldId id="310" r:id="rId15"/>
    <p:sldId id="311" r:id="rId16"/>
    <p:sldId id="312" r:id="rId17"/>
    <p:sldId id="307" r:id="rId18"/>
    <p:sldId id="317" r:id="rId19"/>
    <p:sldId id="316" r:id="rId20"/>
    <p:sldId id="306" r:id="rId21"/>
    <p:sldId id="288" r:id="rId22"/>
    <p:sldId id="290" r:id="rId23"/>
    <p:sldId id="291" r:id="rId24"/>
    <p:sldId id="286" r:id="rId25"/>
    <p:sldId id="287" r:id="rId26"/>
    <p:sldId id="289" r:id="rId27"/>
    <p:sldId id="300" r:id="rId28"/>
    <p:sldId id="303" r:id="rId29"/>
    <p:sldId id="301" r:id="rId30"/>
    <p:sldId id="302" r:id="rId31"/>
    <p:sldId id="304" r:id="rId32"/>
    <p:sldId id="30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2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70A786-00BD-48A3-9ADA-488D346E0E5D}" type="datetimeFigureOut">
              <a:rPr lang="en-US" smtClean="0"/>
              <a:t>9/11/2019</a:t>
            </a:fld>
            <a:endParaRPr lang="en-US"/>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FBA5F6-4320-4569-949B-C40EDAD500B2}" type="slidenum">
              <a:rPr lang="en-US" smtClean="0"/>
              <a:t>‹nº›</a:t>
            </a:fld>
            <a:endParaRPr lang="en-US"/>
          </a:p>
        </p:txBody>
      </p:sp>
    </p:spTree>
    <p:extLst>
      <p:ext uri="{BB962C8B-B14F-4D97-AF65-F5344CB8AC3E}">
        <p14:creationId xmlns:p14="http://schemas.microsoft.com/office/powerpoint/2010/main" val="1234603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Imagem de Slide 1"/>
          <p:cNvSpPr>
            <a:spLocks noGrp="1" noRot="1" noChangeAspect="1" noTextEdit="1"/>
          </p:cNvSpPr>
          <p:nvPr>
            <p:ph type="sldImg"/>
          </p:nvPr>
        </p:nvSpPr>
        <p:spPr>
          <a:ln/>
        </p:spPr>
      </p:sp>
      <p:sp>
        <p:nvSpPr>
          <p:cNvPr id="3891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PT" altLang="en-US" smtClean="0">
              <a:latin typeface="Arial" panose="020B0604020202020204" pitchFamily="34" charset="0"/>
            </a:endParaRPr>
          </a:p>
        </p:txBody>
      </p:sp>
      <p:sp>
        <p:nvSpPr>
          <p:cNvPr id="3891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4A09EDD4-1099-4BB6-8E93-B14E73A1AA2C}" type="slidenum">
              <a:rPr lang="pt-PT" altLang="en-US" u="none"/>
              <a:pPr eaLnBrk="1" hangingPunct="1"/>
              <a:t>2</a:t>
            </a:fld>
            <a:endParaRPr lang="pt-PT" altLang="en-US" u="none"/>
          </a:p>
        </p:txBody>
      </p:sp>
    </p:spTree>
    <p:extLst>
      <p:ext uri="{BB962C8B-B14F-4D97-AF65-F5344CB8AC3E}">
        <p14:creationId xmlns:p14="http://schemas.microsoft.com/office/powerpoint/2010/main" val="188570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Imagem de Slide 1"/>
          <p:cNvSpPr>
            <a:spLocks noGrp="1" noRot="1" noChangeAspect="1" noTextEdit="1"/>
          </p:cNvSpPr>
          <p:nvPr>
            <p:ph type="sldImg"/>
          </p:nvPr>
        </p:nvSpPr>
        <p:spPr>
          <a:ln/>
        </p:spPr>
      </p:sp>
      <p:sp>
        <p:nvSpPr>
          <p:cNvPr id="3993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PT" altLang="en-US" smtClean="0">
              <a:latin typeface="Arial" panose="020B0604020202020204" pitchFamily="34" charset="0"/>
            </a:endParaRPr>
          </a:p>
        </p:txBody>
      </p:sp>
      <p:sp>
        <p:nvSpPr>
          <p:cNvPr id="3994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7A930C0C-D363-4D02-99CC-8E4B2D82741C}" type="slidenum">
              <a:rPr lang="pt-PT" altLang="en-US" u="none"/>
              <a:pPr eaLnBrk="1" hangingPunct="1"/>
              <a:t>3</a:t>
            </a:fld>
            <a:endParaRPr lang="pt-PT" altLang="en-US" u="none"/>
          </a:p>
        </p:txBody>
      </p:sp>
    </p:spTree>
    <p:extLst>
      <p:ext uri="{BB962C8B-B14F-4D97-AF65-F5344CB8AC3E}">
        <p14:creationId xmlns:p14="http://schemas.microsoft.com/office/powerpoint/2010/main" val="1364204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Imagem de Slide 1"/>
          <p:cNvSpPr>
            <a:spLocks noGrp="1" noRot="1" noChangeAspect="1" noTextEdit="1"/>
          </p:cNvSpPr>
          <p:nvPr>
            <p:ph type="sldImg"/>
          </p:nvPr>
        </p:nvSpPr>
        <p:spPr>
          <a:ln/>
        </p:spPr>
      </p:sp>
      <p:sp>
        <p:nvSpPr>
          <p:cNvPr id="4096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PT" altLang="en-US" smtClean="0">
              <a:latin typeface="Arial" panose="020B0604020202020204" pitchFamily="34" charset="0"/>
            </a:endParaRPr>
          </a:p>
        </p:txBody>
      </p:sp>
      <p:sp>
        <p:nvSpPr>
          <p:cNvPr id="4096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0E87CD7C-B417-4164-A5DD-59297F04F540}" type="slidenum">
              <a:rPr lang="pt-PT" altLang="en-US" u="none"/>
              <a:pPr eaLnBrk="1" hangingPunct="1"/>
              <a:t>4</a:t>
            </a:fld>
            <a:endParaRPr lang="pt-PT" altLang="en-US" u="none"/>
          </a:p>
        </p:txBody>
      </p:sp>
    </p:spTree>
    <p:extLst>
      <p:ext uri="{BB962C8B-B14F-4D97-AF65-F5344CB8AC3E}">
        <p14:creationId xmlns:p14="http://schemas.microsoft.com/office/powerpoint/2010/main" val="86606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ço Reservado para Imagem de Slide 1"/>
          <p:cNvSpPr>
            <a:spLocks noGrp="1" noRot="1" noChangeAspect="1" noTextEdit="1"/>
          </p:cNvSpPr>
          <p:nvPr>
            <p:ph type="sldImg"/>
          </p:nvPr>
        </p:nvSpPr>
        <p:spPr>
          <a:ln/>
        </p:spPr>
      </p:sp>
      <p:sp>
        <p:nvSpPr>
          <p:cNvPr id="4198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PT" altLang="en-US" smtClean="0">
              <a:latin typeface="Arial" panose="020B0604020202020204" pitchFamily="34" charset="0"/>
            </a:endParaRPr>
          </a:p>
        </p:txBody>
      </p:sp>
      <p:sp>
        <p:nvSpPr>
          <p:cNvPr id="4198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316081AB-9EAC-4403-8704-209AFF600CB6}" type="slidenum">
              <a:rPr lang="pt-PT" altLang="en-US" u="none"/>
              <a:pPr eaLnBrk="1" hangingPunct="1"/>
              <a:t>5</a:t>
            </a:fld>
            <a:endParaRPr lang="pt-PT" altLang="en-US" u="none"/>
          </a:p>
        </p:txBody>
      </p:sp>
    </p:spTree>
    <p:extLst>
      <p:ext uri="{BB962C8B-B14F-4D97-AF65-F5344CB8AC3E}">
        <p14:creationId xmlns:p14="http://schemas.microsoft.com/office/powerpoint/2010/main" val="230955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p:cNvSpPr>
            <a:spLocks noGrp="1" noRot="1" noChangeAspect="1" noTextEdit="1"/>
          </p:cNvSpPr>
          <p:nvPr>
            <p:ph type="sldImg"/>
          </p:nvPr>
        </p:nvSpPr>
        <p:spPr>
          <a:ln/>
        </p:spPr>
      </p:sp>
      <p:sp>
        <p:nvSpPr>
          <p:cNvPr id="4301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PT" altLang="en-US" smtClean="0">
              <a:latin typeface="Arial" panose="020B0604020202020204" pitchFamily="34" charset="0"/>
            </a:endParaRPr>
          </a:p>
        </p:txBody>
      </p:sp>
      <p:sp>
        <p:nvSpPr>
          <p:cNvPr id="4301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CE9FCA4E-4172-41ED-89B6-B0095BDF4F21}" type="slidenum">
              <a:rPr lang="pt-PT" altLang="en-US" u="none"/>
              <a:pPr eaLnBrk="1" hangingPunct="1"/>
              <a:t>6</a:t>
            </a:fld>
            <a:endParaRPr lang="pt-PT" altLang="en-US" u="none"/>
          </a:p>
        </p:txBody>
      </p:sp>
    </p:spTree>
    <p:extLst>
      <p:ext uri="{BB962C8B-B14F-4D97-AF65-F5344CB8AC3E}">
        <p14:creationId xmlns:p14="http://schemas.microsoft.com/office/powerpoint/2010/main" val="278606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ço Reservado para Imagem de Slide 1"/>
          <p:cNvSpPr>
            <a:spLocks noGrp="1" noRot="1" noChangeAspect="1" noTextEdit="1"/>
          </p:cNvSpPr>
          <p:nvPr>
            <p:ph type="sldImg"/>
          </p:nvPr>
        </p:nvSpPr>
        <p:spPr>
          <a:ln/>
        </p:spPr>
      </p:sp>
      <p:sp>
        <p:nvSpPr>
          <p:cNvPr id="4403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PT" altLang="en-US" smtClean="0">
              <a:latin typeface="Arial" panose="020B0604020202020204" pitchFamily="34" charset="0"/>
            </a:endParaRPr>
          </a:p>
        </p:txBody>
      </p:sp>
      <p:sp>
        <p:nvSpPr>
          <p:cNvPr id="4403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C26EEFD6-B72C-4113-890E-4C1BC531CADD}" type="slidenum">
              <a:rPr lang="pt-PT" altLang="en-US" u="none"/>
              <a:pPr eaLnBrk="1" hangingPunct="1"/>
              <a:t>7</a:t>
            </a:fld>
            <a:endParaRPr lang="pt-PT" altLang="en-US" u="none"/>
          </a:p>
        </p:txBody>
      </p:sp>
    </p:spTree>
    <p:extLst>
      <p:ext uri="{BB962C8B-B14F-4D97-AF65-F5344CB8AC3E}">
        <p14:creationId xmlns:p14="http://schemas.microsoft.com/office/powerpoint/2010/main" val="2331551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ço Reservado para Imagem de Slide 1"/>
          <p:cNvSpPr>
            <a:spLocks noGrp="1" noRot="1" noChangeAspect="1" noTextEdit="1"/>
          </p:cNvSpPr>
          <p:nvPr>
            <p:ph type="sldImg"/>
          </p:nvPr>
        </p:nvSpPr>
        <p:spPr>
          <a:ln/>
        </p:spPr>
      </p:sp>
      <p:sp>
        <p:nvSpPr>
          <p:cNvPr id="4403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PT" altLang="en-US" smtClean="0">
              <a:latin typeface="Arial" panose="020B0604020202020204" pitchFamily="34" charset="0"/>
            </a:endParaRPr>
          </a:p>
        </p:txBody>
      </p:sp>
      <p:sp>
        <p:nvSpPr>
          <p:cNvPr id="4403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C26EEFD6-B72C-4113-890E-4C1BC531CADD}" type="slidenum">
              <a:rPr lang="pt-PT" altLang="en-US" u="none"/>
              <a:pPr eaLnBrk="1" hangingPunct="1"/>
              <a:t>8</a:t>
            </a:fld>
            <a:endParaRPr lang="pt-PT" altLang="en-US" u="none"/>
          </a:p>
        </p:txBody>
      </p:sp>
    </p:spTree>
    <p:extLst>
      <p:ext uri="{BB962C8B-B14F-4D97-AF65-F5344CB8AC3E}">
        <p14:creationId xmlns:p14="http://schemas.microsoft.com/office/powerpoint/2010/main" val="1946005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smtClean="0"/>
              <a:t>Clique para editar o estilo</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Clique para editar o estilo do subtítulo do Modelo Global</a:t>
            </a:r>
            <a:endParaRPr lang="en-US"/>
          </a:p>
        </p:txBody>
      </p:sp>
      <p:sp>
        <p:nvSpPr>
          <p:cNvPr id="4" name="Marcador de Posição da Data 3"/>
          <p:cNvSpPr>
            <a:spLocks noGrp="1"/>
          </p:cNvSpPr>
          <p:nvPr>
            <p:ph type="dt" sz="half" idx="10"/>
          </p:nvPr>
        </p:nvSpPr>
        <p:spPr/>
        <p:txBody>
          <a:bodyPr/>
          <a:lstStyle/>
          <a:p>
            <a:fld id="{7F5FFA2E-BF19-4BCA-9D15-10474B804872}" type="datetimeFigureOut">
              <a:rPr lang="en-US" smtClean="0"/>
              <a:t>9/11/2019</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724C0853-1812-4B0C-92DE-27162BF07128}" type="slidenum">
              <a:rPr lang="en-US" smtClean="0"/>
              <a:t>‹nº›</a:t>
            </a:fld>
            <a:endParaRPr lang="en-US"/>
          </a:p>
        </p:txBody>
      </p:sp>
    </p:spTree>
    <p:extLst>
      <p:ext uri="{BB962C8B-B14F-4D97-AF65-F5344CB8AC3E}">
        <p14:creationId xmlns:p14="http://schemas.microsoft.com/office/powerpoint/2010/main" val="12192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10"/>
          </p:nvPr>
        </p:nvSpPr>
        <p:spPr/>
        <p:txBody>
          <a:bodyPr/>
          <a:lstStyle/>
          <a:p>
            <a:fld id="{7F5FFA2E-BF19-4BCA-9D15-10474B804872}" type="datetimeFigureOut">
              <a:rPr lang="en-US" smtClean="0"/>
              <a:t>9/11/2019</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724C0853-1812-4B0C-92DE-27162BF07128}" type="slidenum">
              <a:rPr lang="en-US" smtClean="0"/>
              <a:t>‹nº›</a:t>
            </a:fld>
            <a:endParaRPr lang="en-US"/>
          </a:p>
        </p:txBody>
      </p:sp>
    </p:spTree>
    <p:extLst>
      <p:ext uri="{BB962C8B-B14F-4D97-AF65-F5344CB8AC3E}">
        <p14:creationId xmlns:p14="http://schemas.microsoft.com/office/powerpoint/2010/main" val="237190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smtClean="0"/>
              <a:t>Clique para editar o estilo</a:t>
            </a:r>
            <a:endParaRPr lang="en-US"/>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10"/>
          </p:nvPr>
        </p:nvSpPr>
        <p:spPr/>
        <p:txBody>
          <a:bodyPr/>
          <a:lstStyle/>
          <a:p>
            <a:fld id="{7F5FFA2E-BF19-4BCA-9D15-10474B804872}" type="datetimeFigureOut">
              <a:rPr lang="en-US" smtClean="0"/>
              <a:t>9/11/2019</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724C0853-1812-4B0C-92DE-27162BF07128}" type="slidenum">
              <a:rPr lang="en-US" smtClean="0"/>
              <a:t>‹nº›</a:t>
            </a:fld>
            <a:endParaRPr lang="en-US"/>
          </a:p>
        </p:txBody>
      </p:sp>
    </p:spTree>
    <p:extLst>
      <p:ext uri="{BB962C8B-B14F-4D97-AF65-F5344CB8AC3E}">
        <p14:creationId xmlns:p14="http://schemas.microsoft.com/office/powerpoint/2010/main" val="1423350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486816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C0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995303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10"/>
          </p:nvPr>
        </p:nvSpPr>
        <p:spPr/>
        <p:txBody>
          <a:bodyPr/>
          <a:lstStyle/>
          <a:p>
            <a:fld id="{7F5FFA2E-BF19-4BCA-9D15-10474B804872}" type="datetimeFigureOut">
              <a:rPr lang="en-US" smtClean="0"/>
              <a:t>9/11/2019</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724C0853-1812-4B0C-92DE-27162BF07128}" type="slidenum">
              <a:rPr lang="en-US" smtClean="0"/>
              <a:t>‹nº›</a:t>
            </a:fld>
            <a:endParaRPr lang="en-US"/>
          </a:p>
        </p:txBody>
      </p:sp>
    </p:spTree>
    <p:extLst>
      <p:ext uri="{BB962C8B-B14F-4D97-AF65-F5344CB8AC3E}">
        <p14:creationId xmlns:p14="http://schemas.microsoft.com/office/powerpoint/2010/main" val="1161960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smtClean="0"/>
              <a:t>Clique para editar o estilo</a:t>
            </a:r>
            <a:endParaRPr lang="en-US"/>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smtClean="0"/>
              <a:t>Editar os estilos de texto do Modelo Global</a:t>
            </a:r>
          </a:p>
        </p:txBody>
      </p:sp>
      <p:sp>
        <p:nvSpPr>
          <p:cNvPr id="4" name="Marcador de Posição da Data 3"/>
          <p:cNvSpPr>
            <a:spLocks noGrp="1"/>
          </p:cNvSpPr>
          <p:nvPr>
            <p:ph type="dt" sz="half" idx="10"/>
          </p:nvPr>
        </p:nvSpPr>
        <p:spPr/>
        <p:txBody>
          <a:bodyPr/>
          <a:lstStyle/>
          <a:p>
            <a:fld id="{7F5FFA2E-BF19-4BCA-9D15-10474B804872}" type="datetimeFigureOut">
              <a:rPr lang="en-US" smtClean="0"/>
              <a:t>9/11/2019</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724C0853-1812-4B0C-92DE-27162BF07128}" type="slidenum">
              <a:rPr lang="en-US" smtClean="0"/>
              <a:t>‹nº›</a:t>
            </a:fld>
            <a:endParaRPr lang="en-US"/>
          </a:p>
        </p:txBody>
      </p:sp>
    </p:spTree>
    <p:extLst>
      <p:ext uri="{BB962C8B-B14F-4D97-AF65-F5344CB8AC3E}">
        <p14:creationId xmlns:p14="http://schemas.microsoft.com/office/powerpoint/2010/main" val="182781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sz="half" idx="1"/>
          </p:nvPr>
        </p:nvSpPr>
        <p:spPr>
          <a:xfrm>
            <a:off x="838200" y="1825625"/>
            <a:ext cx="5181600" cy="435133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e Conteúdo 3"/>
          <p:cNvSpPr>
            <a:spLocks noGrp="1"/>
          </p:cNvSpPr>
          <p:nvPr>
            <p:ph sz="half" idx="2"/>
          </p:nvPr>
        </p:nvSpPr>
        <p:spPr>
          <a:xfrm>
            <a:off x="6172200" y="1825625"/>
            <a:ext cx="5181600" cy="435133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a Data 4"/>
          <p:cNvSpPr>
            <a:spLocks noGrp="1"/>
          </p:cNvSpPr>
          <p:nvPr>
            <p:ph type="dt" sz="half" idx="10"/>
          </p:nvPr>
        </p:nvSpPr>
        <p:spPr/>
        <p:txBody>
          <a:bodyPr/>
          <a:lstStyle/>
          <a:p>
            <a:fld id="{7F5FFA2E-BF19-4BCA-9D15-10474B804872}" type="datetimeFigureOut">
              <a:rPr lang="en-US" smtClean="0"/>
              <a:t>9/11/2019</a:t>
            </a:fld>
            <a:endParaRPr lang="en-US"/>
          </a:p>
        </p:txBody>
      </p:sp>
      <p:sp>
        <p:nvSpPr>
          <p:cNvPr id="6" name="Marcador de Posição do Rodapé 5"/>
          <p:cNvSpPr>
            <a:spLocks noGrp="1"/>
          </p:cNvSpPr>
          <p:nvPr>
            <p:ph type="ftr" sz="quarter" idx="11"/>
          </p:nvPr>
        </p:nvSpPr>
        <p:spPr/>
        <p:txBody>
          <a:bodyPr/>
          <a:lstStyle/>
          <a:p>
            <a:endParaRPr lang="en-US"/>
          </a:p>
        </p:txBody>
      </p:sp>
      <p:sp>
        <p:nvSpPr>
          <p:cNvPr id="7" name="Marcador de Posição do Número do Diapositivo 6"/>
          <p:cNvSpPr>
            <a:spLocks noGrp="1"/>
          </p:cNvSpPr>
          <p:nvPr>
            <p:ph type="sldNum" sz="quarter" idx="12"/>
          </p:nvPr>
        </p:nvSpPr>
        <p:spPr/>
        <p:txBody>
          <a:bodyPr/>
          <a:lstStyle/>
          <a:p>
            <a:fld id="{724C0853-1812-4B0C-92DE-27162BF07128}" type="slidenum">
              <a:rPr lang="en-US" smtClean="0"/>
              <a:t>‹nº›</a:t>
            </a:fld>
            <a:endParaRPr lang="en-US"/>
          </a:p>
        </p:txBody>
      </p:sp>
    </p:spTree>
    <p:extLst>
      <p:ext uri="{BB962C8B-B14F-4D97-AF65-F5344CB8AC3E}">
        <p14:creationId xmlns:p14="http://schemas.microsoft.com/office/powerpoint/2010/main" val="443187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smtClean="0"/>
              <a:t>Clique para editar o estilo</a:t>
            </a:r>
            <a:endParaRPr lang="en-US"/>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Marcador de Posição da Data 6"/>
          <p:cNvSpPr>
            <a:spLocks noGrp="1"/>
          </p:cNvSpPr>
          <p:nvPr>
            <p:ph type="dt" sz="half" idx="10"/>
          </p:nvPr>
        </p:nvSpPr>
        <p:spPr/>
        <p:txBody>
          <a:bodyPr/>
          <a:lstStyle/>
          <a:p>
            <a:fld id="{7F5FFA2E-BF19-4BCA-9D15-10474B804872}" type="datetimeFigureOut">
              <a:rPr lang="en-US" smtClean="0"/>
              <a:t>9/11/2019</a:t>
            </a:fld>
            <a:endParaRPr lang="en-US"/>
          </a:p>
        </p:txBody>
      </p:sp>
      <p:sp>
        <p:nvSpPr>
          <p:cNvPr id="8" name="Marcador de Posição do Rodapé 7"/>
          <p:cNvSpPr>
            <a:spLocks noGrp="1"/>
          </p:cNvSpPr>
          <p:nvPr>
            <p:ph type="ftr" sz="quarter" idx="11"/>
          </p:nvPr>
        </p:nvSpPr>
        <p:spPr/>
        <p:txBody>
          <a:bodyPr/>
          <a:lstStyle/>
          <a:p>
            <a:endParaRPr lang="en-US"/>
          </a:p>
        </p:txBody>
      </p:sp>
      <p:sp>
        <p:nvSpPr>
          <p:cNvPr id="9" name="Marcador de Posição do Número do Diapositivo 8"/>
          <p:cNvSpPr>
            <a:spLocks noGrp="1"/>
          </p:cNvSpPr>
          <p:nvPr>
            <p:ph type="sldNum" sz="quarter" idx="12"/>
          </p:nvPr>
        </p:nvSpPr>
        <p:spPr/>
        <p:txBody>
          <a:bodyPr/>
          <a:lstStyle/>
          <a:p>
            <a:fld id="{724C0853-1812-4B0C-92DE-27162BF07128}" type="slidenum">
              <a:rPr lang="en-US" smtClean="0"/>
              <a:t>‹nº›</a:t>
            </a:fld>
            <a:endParaRPr lang="en-US"/>
          </a:p>
        </p:txBody>
      </p:sp>
    </p:spTree>
    <p:extLst>
      <p:ext uri="{BB962C8B-B14F-4D97-AF65-F5344CB8AC3E}">
        <p14:creationId xmlns:p14="http://schemas.microsoft.com/office/powerpoint/2010/main" val="407175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a Data 2"/>
          <p:cNvSpPr>
            <a:spLocks noGrp="1"/>
          </p:cNvSpPr>
          <p:nvPr>
            <p:ph type="dt" sz="half" idx="10"/>
          </p:nvPr>
        </p:nvSpPr>
        <p:spPr/>
        <p:txBody>
          <a:bodyPr/>
          <a:lstStyle/>
          <a:p>
            <a:fld id="{7F5FFA2E-BF19-4BCA-9D15-10474B804872}" type="datetimeFigureOut">
              <a:rPr lang="en-US" smtClean="0"/>
              <a:t>9/11/2019</a:t>
            </a:fld>
            <a:endParaRPr lang="en-US"/>
          </a:p>
        </p:txBody>
      </p:sp>
      <p:sp>
        <p:nvSpPr>
          <p:cNvPr id="4" name="Marcador de Posição do Rodapé 3"/>
          <p:cNvSpPr>
            <a:spLocks noGrp="1"/>
          </p:cNvSpPr>
          <p:nvPr>
            <p:ph type="ftr" sz="quarter" idx="11"/>
          </p:nvPr>
        </p:nvSpPr>
        <p:spPr/>
        <p:txBody>
          <a:bodyPr/>
          <a:lstStyle/>
          <a:p>
            <a:endParaRPr lang="en-US"/>
          </a:p>
        </p:txBody>
      </p:sp>
      <p:sp>
        <p:nvSpPr>
          <p:cNvPr id="5" name="Marcador de Posição do Número do Diapositivo 4"/>
          <p:cNvSpPr>
            <a:spLocks noGrp="1"/>
          </p:cNvSpPr>
          <p:nvPr>
            <p:ph type="sldNum" sz="quarter" idx="12"/>
          </p:nvPr>
        </p:nvSpPr>
        <p:spPr/>
        <p:txBody>
          <a:bodyPr/>
          <a:lstStyle/>
          <a:p>
            <a:fld id="{724C0853-1812-4B0C-92DE-27162BF07128}" type="slidenum">
              <a:rPr lang="en-US" smtClean="0"/>
              <a:t>‹nº›</a:t>
            </a:fld>
            <a:endParaRPr lang="en-US"/>
          </a:p>
        </p:txBody>
      </p:sp>
    </p:spTree>
    <p:extLst>
      <p:ext uri="{BB962C8B-B14F-4D97-AF65-F5344CB8AC3E}">
        <p14:creationId xmlns:p14="http://schemas.microsoft.com/office/powerpoint/2010/main" val="236834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7F5FFA2E-BF19-4BCA-9D15-10474B804872}" type="datetimeFigureOut">
              <a:rPr lang="en-US" smtClean="0"/>
              <a:t>9/11/2019</a:t>
            </a:fld>
            <a:endParaRPr lang="en-US"/>
          </a:p>
        </p:txBody>
      </p:sp>
      <p:sp>
        <p:nvSpPr>
          <p:cNvPr id="3" name="Marcador de Posição do Rodapé 2"/>
          <p:cNvSpPr>
            <a:spLocks noGrp="1"/>
          </p:cNvSpPr>
          <p:nvPr>
            <p:ph type="ftr" sz="quarter" idx="11"/>
          </p:nvPr>
        </p:nvSpPr>
        <p:spPr/>
        <p:txBody>
          <a:bodyPr/>
          <a:lstStyle/>
          <a:p>
            <a:endParaRPr lang="en-US"/>
          </a:p>
        </p:txBody>
      </p:sp>
      <p:sp>
        <p:nvSpPr>
          <p:cNvPr id="4" name="Marcador de Posição do Número do Diapositivo 3"/>
          <p:cNvSpPr>
            <a:spLocks noGrp="1"/>
          </p:cNvSpPr>
          <p:nvPr>
            <p:ph type="sldNum" sz="quarter" idx="12"/>
          </p:nvPr>
        </p:nvSpPr>
        <p:spPr/>
        <p:txBody>
          <a:bodyPr/>
          <a:lstStyle/>
          <a:p>
            <a:fld id="{724C0853-1812-4B0C-92DE-27162BF07128}" type="slidenum">
              <a:rPr lang="en-US" smtClean="0"/>
              <a:t>‹nº›</a:t>
            </a:fld>
            <a:endParaRPr lang="en-US"/>
          </a:p>
        </p:txBody>
      </p:sp>
    </p:spTree>
    <p:extLst>
      <p:ext uri="{BB962C8B-B14F-4D97-AF65-F5344CB8AC3E}">
        <p14:creationId xmlns:p14="http://schemas.microsoft.com/office/powerpoint/2010/main" val="2559354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en-US"/>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a Data 4"/>
          <p:cNvSpPr>
            <a:spLocks noGrp="1"/>
          </p:cNvSpPr>
          <p:nvPr>
            <p:ph type="dt" sz="half" idx="10"/>
          </p:nvPr>
        </p:nvSpPr>
        <p:spPr/>
        <p:txBody>
          <a:bodyPr/>
          <a:lstStyle/>
          <a:p>
            <a:fld id="{7F5FFA2E-BF19-4BCA-9D15-10474B804872}" type="datetimeFigureOut">
              <a:rPr lang="en-US" smtClean="0"/>
              <a:t>9/11/2019</a:t>
            </a:fld>
            <a:endParaRPr lang="en-US"/>
          </a:p>
        </p:txBody>
      </p:sp>
      <p:sp>
        <p:nvSpPr>
          <p:cNvPr id="6" name="Marcador de Posição do Rodapé 5"/>
          <p:cNvSpPr>
            <a:spLocks noGrp="1"/>
          </p:cNvSpPr>
          <p:nvPr>
            <p:ph type="ftr" sz="quarter" idx="11"/>
          </p:nvPr>
        </p:nvSpPr>
        <p:spPr/>
        <p:txBody>
          <a:bodyPr/>
          <a:lstStyle/>
          <a:p>
            <a:endParaRPr lang="en-US"/>
          </a:p>
        </p:txBody>
      </p:sp>
      <p:sp>
        <p:nvSpPr>
          <p:cNvPr id="7" name="Marcador de Posição do Número do Diapositivo 6"/>
          <p:cNvSpPr>
            <a:spLocks noGrp="1"/>
          </p:cNvSpPr>
          <p:nvPr>
            <p:ph type="sldNum" sz="quarter" idx="12"/>
          </p:nvPr>
        </p:nvSpPr>
        <p:spPr/>
        <p:txBody>
          <a:bodyPr/>
          <a:lstStyle/>
          <a:p>
            <a:fld id="{724C0853-1812-4B0C-92DE-27162BF07128}" type="slidenum">
              <a:rPr lang="en-US" smtClean="0"/>
              <a:t>‹nº›</a:t>
            </a:fld>
            <a:endParaRPr lang="en-US"/>
          </a:p>
        </p:txBody>
      </p:sp>
    </p:spTree>
    <p:extLst>
      <p:ext uri="{BB962C8B-B14F-4D97-AF65-F5344CB8AC3E}">
        <p14:creationId xmlns:p14="http://schemas.microsoft.com/office/powerpoint/2010/main" val="3703630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en-US"/>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a Data 4"/>
          <p:cNvSpPr>
            <a:spLocks noGrp="1"/>
          </p:cNvSpPr>
          <p:nvPr>
            <p:ph type="dt" sz="half" idx="10"/>
          </p:nvPr>
        </p:nvSpPr>
        <p:spPr/>
        <p:txBody>
          <a:bodyPr/>
          <a:lstStyle/>
          <a:p>
            <a:fld id="{7F5FFA2E-BF19-4BCA-9D15-10474B804872}" type="datetimeFigureOut">
              <a:rPr lang="en-US" smtClean="0"/>
              <a:t>9/11/2019</a:t>
            </a:fld>
            <a:endParaRPr lang="en-US"/>
          </a:p>
        </p:txBody>
      </p:sp>
      <p:sp>
        <p:nvSpPr>
          <p:cNvPr id="6" name="Marcador de Posição do Rodapé 5"/>
          <p:cNvSpPr>
            <a:spLocks noGrp="1"/>
          </p:cNvSpPr>
          <p:nvPr>
            <p:ph type="ftr" sz="quarter" idx="11"/>
          </p:nvPr>
        </p:nvSpPr>
        <p:spPr/>
        <p:txBody>
          <a:bodyPr/>
          <a:lstStyle/>
          <a:p>
            <a:endParaRPr lang="en-US"/>
          </a:p>
        </p:txBody>
      </p:sp>
      <p:sp>
        <p:nvSpPr>
          <p:cNvPr id="7" name="Marcador de Posição do Número do Diapositivo 6"/>
          <p:cNvSpPr>
            <a:spLocks noGrp="1"/>
          </p:cNvSpPr>
          <p:nvPr>
            <p:ph type="sldNum" sz="quarter" idx="12"/>
          </p:nvPr>
        </p:nvSpPr>
        <p:spPr/>
        <p:txBody>
          <a:bodyPr/>
          <a:lstStyle/>
          <a:p>
            <a:fld id="{724C0853-1812-4B0C-92DE-27162BF07128}" type="slidenum">
              <a:rPr lang="en-US" smtClean="0"/>
              <a:t>‹nº›</a:t>
            </a:fld>
            <a:endParaRPr lang="en-US"/>
          </a:p>
        </p:txBody>
      </p:sp>
    </p:spTree>
    <p:extLst>
      <p:ext uri="{BB962C8B-B14F-4D97-AF65-F5344CB8AC3E}">
        <p14:creationId xmlns:p14="http://schemas.microsoft.com/office/powerpoint/2010/main" val="1759048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smtClean="0"/>
              <a:t>Clique para editar o estilo</a:t>
            </a:r>
            <a:endParaRPr lang="en-US"/>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5FFA2E-BF19-4BCA-9D15-10474B804872}" type="datetimeFigureOut">
              <a:rPr lang="en-US" smtClean="0"/>
              <a:t>9/11/2019</a:t>
            </a:fld>
            <a:endParaRPr lang="en-US"/>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4C0853-1812-4B0C-92DE-27162BF07128}" type="slidenum">
              <a:rPr lang="en-US" smtClean="0"/>
              <a:t>‹nº›</a:t>
            </a:fld>
            <a:endParaRPr lang="en-US"/>
          </a:p>
        </p:txBody>
      </p:sp>
    </p:spTree>
    <p:extLst>
      <p:ext uri="{BB962C8B-B14F-4D97-AF65-F5344CB8AC3E}">
        <p14:creationId xmlns:p14="http://schemas.microsoft.com/office/powerpoint/2010/main" val="3191701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2.emf"/><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emf"/><Relationship Id="rId11" Type="http://schemas.openxmlformats.org/officeDocument/2006/relationships/image" Target="../media/image61.jpeg"/><Relationship Id="rId5" Type="http://schemas.openxmlformats.org/officeDocument/2006/relationships/image" Target="../media/image5.emf"/><Relationship Id="rId10" Type="http://schemas.openxmlformats.org/officeDocument/2006/relationships/image" Target="../media/image60.jpeg"/><Relationship Id="rId4" Type="http://schemas.openxmlformats.org/officeDocument/2006/relationships/image" Target="../media/image4.emf"/><Relationship Id="rId9"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3.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3.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64.emf"/></Relationships>
</file>

<file path=ppt/slides/_rels/slide23.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65.emf"/></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66.emf"/></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67.emf"/></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67.emf"/></Relationships>
</file>

<file path=ppt/slides/_rels/slide27.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68.emf"/></Relationships>
</file>

<file path=ppt/slides/_rels/slide28.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2.emf"/><Relationship Id="rId7" Type="http://schemas.openxmlformats.org/officeDocument/2006/relationships/image" Target="../media/image72.emf"/><Relationship Id="rId12" Type="http://schemas.openxmlformats.org/officeDocument/2006/relationships/image" Target="../media/image6.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1.emf"/><Relationship Id="rId11" Type="http://schemas.openxmlformats.org/officeDocument/2006/relationships/image" Target="../media/image5.emf"/><Relationship Id="rId5" Type="http://schemas.openxmlformats.org/officeDocument/2006/relationships/image" Target="../media/image70.emf"/><Relationship Id="rId10" Type="http://schemas.openxmlformats.org/officeDocument/2006/relationships/image" Target="../media/image4.emf"/><Relationship Id="rId4" Type="http://schemas.openxmlformats.org/officeDocument/2006/relationships/image" Target="../media/image69.emf"/><Relationship Id="rId9" Type="http://schemas.openxmlformats.org/officeDocument/2006/relationships/image" Target="../media/image74.emf"/></Relationships>
</file>

<file path=ppt/slides/_rels/slide29.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2.emf"/><Relationship Id="rId7" Type="http://schemas.openxmlformats.org/officeDocument/2006/relationships/image" Target="../media/image78.emf"/><Relationship Id="rId12" Type="http://schemas.openxmlformats.org/officeDocument/2006/relationships/image" Target="../media/image63.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7.emf"/><Relationship Id="rId11" Type="http://schemas.openxmlformats.org/officeDocument/2006/relationships/image" Target="../media/image6.emf"/><Relationship Id="rId5" Type="http://schemas.openxmlformats.org/officeDocument/2006/relationships/image" Target="../media/image76.emf"/><Relationship Id="rId10" Type="http://schemas.openxmlformats.org/officeDocument/2006/relationships/image" Target="../media/image5.emf"/><Relationship Id="rId4" Type="http://schemas.openxmlformats.org/officeDocument/2006/relationships/image" Target="../media/image75.emf"/><Relationship Id="rId9" Type="http://schemas.openxmlformats.org/officeDocument/2006/relationships/image" Target="../media/image4.emf"/></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6.emf"/><Relationship Id="rId5" Type="http://schemas.openxmlformats.org/officeDocument/2006/relationships/image" Target="../media/image13.jpeg"/><Relationship Id="rId10" Type="http://schemas.openxmlformats.org/officeDocument/2006/relationships/image" Target="../media/image5.emf"/><Relationship Id="rId4" Type="http://schemas.openxmlformats.org/officeDocument/2006/relationships/image" Target="../media/image12.jpeg"/><Relationship Id="rId9" Type="http://schemas.openxmlformats.org/officeDocument/2006/relationships/image" Target="../media/image4.emf"/></Relationships>
</file>

<file path=ppt/slides/_rels/slide30.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2.emf"/><Relationship Id="rId7" Type="http://schemas.openxmlformats.org/officeDocument/2006/relationships/image" Target="../media/image83.emf"/><Relationship Id="rId12" Type="http://schemas.openxmlformats.org/officeDocument/2006/relationships/image" Target="../media/image63.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2.emf"/><Relationship Id="rId11" Type="http://schemas.openxmlformats.org/officeDocument/2006/relationships/image" Target="../media/image6.emf"/><Relationship Id="rId5" Type="http://schemas.openxmlformats.org/officeDocument/2006/relationships/image" Target="../media/image81.emf"/><Relationship Id="rId10" Type="http://schemas.openxmlformats.org/officeDocument/2006/relationships/image" Target="../media/image5.emf"/><Relationship Id="rId4" Type="http://schemas.openxmlformats.org/officeDocument/2006/relationships/image" Target="../media/image80.emf"/><Relationship Id="rId9"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13.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7.emf"/><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5.emf"/><Relationship Id="rId5" Type="http://schemas.openxmlformats.org/officeDocument/2006/relationships/image" Target="../media/image19.jpeg"/><Relationship Id="rId10" Type="http://schemas.openxmlformats.org/officeDocument/2006/relationships/image" Target="../media/image4.emf"/><Relationship Id="rId4" Type="http://schemas.openxmlformats.org/officeDocument/2006/relationships/image" Target="../media/image18.jpeg"/><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4.emf"/><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4.xml"/><Relationship Id="rId16" Type="http://schemas.openxmlformats.org/officeDocument/2006/relationships/image" Target="../media/image7.emf"/><Relationship Id="rId1" Type="http://schemas.openxmlformats.org/officeDocument/2006/relationships/slideLayout" Target="../slideLayouts/slideLayout1.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6.emf"/><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5.emf"/></Relationships>
</file>

<file path=ppt/slides/_rels/slide6.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7.emf"/><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image" Target="../media/image5.emf"/><Relationship Id="rId5" Type="http://schemas.openxmlformats.org/officeDocument/2006/relationships/image" Target="../media/image36.jpeg"/><Relationship Id="rId10" Type="http://schemas.openxmlformats.org/officeDocument/2006/relationships/image" Target="../media/image4.emf"/><Relationship Id="rId4" Type="http://schemas.openxmlformats.org/officeDocument/2006/relationships/image" Target="../media/image35.jpeg"/><Relationship Id="rId9" Type="http://schemas.openxmlformats.org/officeDocument/2006/relationships/image" Target="../media/image40.jpeg"/></Relationships>
</file>

<file path=ppt/slides/_rels/slide7.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18" Type="http://schemas.openxmlformats.org/officeDocument/2006/relationships/image" Target="../media/image6.emf"/><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jpeg"/><Relationship Id="rId17" Type="http://schemas.openxmlformats.org/officeDocument/2006/relationships/image" Target="../media/image5.emf"/><Relationship Id="rId2" Type="http://schemas.openxmlformats.org/officeDocument/2006/relationships/notesSlide" Target="../notesSlides/notesSlide6.xml"/><Relationship Id="rId16"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5" Type="http://schemas.openxmlformats.org/officeDocument/2006/relationships/image" Target="../media/image53.jpeg"/><Relationship Id="rId10" Type="http://schemas.openxmlformats.org/officeDocument/2006/relationships/image" Target="../media/image48.jpeg"/><Relationship Id="rId19" Type="http://schemas.openxmlformats.org/officeDocument/2006/relationships/image" Target="../media/image7.emf"/><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jpeg"/></Relationships>
</file>

<file path=ppt/slides/_rels/slide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emf"/><Relationship Id="rId7"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56.jpe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abo Verde octobre 2007 sebastien 045 merged sep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4483" y="1635678"/>
            <a:ext cx="6227737" cy="469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ject 2"/>
          <p:cNvSpPr txBox="1"/>
          <p:nvPr/>
        </p:nvSpPr>
        <p:spPr>
          <a:xfrm>
            <a:off x="1250732" y="5785551"/>
            <a:ext cx="10163503" cy="372538"/>
          </a:xfrm>
          <a:prstGeom prst="rect">
            <a:avLst/>
          </a:prstGeom>
        </p:spPr>
        <p:txBody>
          <a:bodyPr vert="horz" wrap="square" lIns="0" tIns="13335" rIns="0" bIns="0" rtlCol="0">
            <a:spAutoFit/>
          </a:bodyPr>
          <a:lstStyle/>
          <a:p>
            <a:pPr marL="635" algn="ctr">
              <a:lnSpc>
                <a:spcPts val="2800"/>
              </a:lnSpc>
            </a:pPr>
            <a:r>
              <a:rPr lang="fr-FR" sz="2400" b="1" dirty="0" smtClean="0">
                <a:solidFill>
                  <a:srgbClr val="003366"/>
                </a:solidFill>
                <a:latin typeface="Arial"/>
                <a:cs typeface="Arial"/>
              </a:rPr>
              <a:t>Une Études de cas </a:t>
            </a:r>
            <a:r>
              <a:rPr lang="fr-FR" sz="2400" b="1" dirty="0" smtClean="0">
                <a:solidFill>
                  <a:srgbClr val="003366"/>
                </a:solidFill>
                <a:latin typeface="Arial"/>
                <a:cs typeface="Arial"/>
              </a:rPr>
              <a:t>: Cabo Verde</a:t>
            </a:r>
            <a:endParaRPr lang="fr-FR" sz="2400" b="1" dirty="0">
              <a:latin typeface="Arial"/>
              <a:cs typeface="Arial"/>
            </a:endParaRPr>
          </a:p>
        </p:txBody>
      </p:sp>
      <p:sp>
        <p:nvSpPr>
          <p:cNvPr id="3" name="object 3"/>
          <p:cNvSpPr/>
          <p:nvPr/>
        </p:nvSpPr>
        <p:spPr>
          <a:xfrm>
            <a:off x="1538014" y="6313985"/>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4" name="object 4"/>
          <p:cNvSpPr txBox="1"/>
          <p:nvPr/>
        </p:nvSpPr>
        <p:spPr>
          <a:xfrm>
            <a:off x="9060460" y="6390129"/>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0"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056123" y="0"/>
            <a:ext cx="1894161" cy="101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imag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163" y="133003"/>
            <a:ext cx="973588" cy="735760"/>
          </a:xfrm>
          <a:prstGeom prst="rect">
            <a:avLst/>
          </a:prstGeom>
          <a:noFill/>
          <a:ln>
            <a:noFill/>
          </a:ln>
        </p:spPr>
      </p:pic>
      <p:sp>
        <p:nvSpPr>
          <p:cNvPr id="14" name="Text Box 3"/>
          <p:cNvSpPr txBox="1">
            <a:spLocks noChangeArrowheads="1"/>
          </p:cNvSpPr>
          <p:nvPr/>
        </p:nvSpPr>
        <p:spPr bwMode="auto">
          <a:xfrm>
            <a:off x="1765738" y="902229"/>
            <a:ext cx="761876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a:p>
            <a:pPr algn="ctr"/>
            <a:endParaRPr lang="en-US" sz="2000" dirty="0"/>
          </a:p>
        </p:txBody>
      </p:sp>
      <p:pic>
        <p:nvPicPr>
          <p:cNvPr id="5" name="Imagem 4"/>
          <p:cNvPicPr>
            <a:picLocks noChangeAspect="1"/>
          </p:cNvPicPr>
          <p:nvPr/>
        </p:nvPicPr>
        <p:blipFill>
          <a:blip r:embed="rId5"/>
          <a:stretch>
            <a:fillRect/>
          </a:stretch>
        </p:blipFill>
        <p:spPr>
          <a:xfrm>
            <a:off x="1828374" y="149184"/>
            <a:ext cx="1376855" cy="719579"/>
          </a:xfrm>
          <a:prstGeom prst="rect">
            <a:avLst/>
          </a:prstGeom>
        </p:spPr>
      </p:pic>
      <p:pic>
        <p:nvPicPr>
          <p:cNvPr id="11" name="Imagem 10"/>
          <p:cNvPicPr>
            <a:picLocks noChangeAspect="1"/>
          </p:cNvPicPr>
          <p:nvPr/>
        </p:nvPicPr>
        <p:blipFill>
          <a:blip r:embed="rId6"/>
          <a:stretch>
            <a:fillRect/>
          </a:stretch>
        </p:blipFill>
        <p:spPr>
          <a:xfrm>
            <a:off x="3336091" y="258880"/>
            <a:ext cx="1925280" cy="524600"/>
          </a:xfrm>
          <a:prstGeom prst="rect">
            <a:avLst/>
          </a:prstGeom>
        </p:spPr>
      </p:pic>
      <p:pic>
        <p:nvPicPr>
          <p:cNvPr id="12" name="Imagem 11"/>
          <p:cNvPicPr>
            <a:picLocks noChangeAspect="1"/>
          </p:cNvPicPr>
          <p:nvPr/>
        </p:nvPicPr>
        <p:blipFill>
          <a:blip r:embed="rId7"/>
          <a:stretch>
            <a:fillRect/>
          </a:stretch>
        </p:blipFill>
        <p:spPr>
          <a:xfrm>
            <a:off x="8386563" y="135314"/>
            <a:ext cx="1031400" cy="842800"/>
          </a:xfrm>
          <a:prstGeom prst="rect">
            <a:avLst/>
          </a:prstGeom>
        </p:spPr>
      </p:pic>
      <p:pic>
        <p:nvPicPr>
          <p:cNvPr id="16" name="Imagem 15"/>
          <p:cNvPicPr>
            <a:picLocks noChangeAspect="1"/>
          </p:cNvPicPr>
          <p:nvPr/>
        </p:nvPicPr>
        <p:blipFill>
          <a:blip r:embed="rId8"/>
          <a:stretch>
            <a:fillRect/>
          </a:stretch>
        </p:blipFill>
        <p:spPr>
          <a:xfrm>
            <a:off x="6705333" y="81336"/>
            <a:ext cx="1096835" cy="818884"/>
          </a:xfrm>
          <a:prstGeom prst="rect">
            <a:avLst/>
          </a:prstGeom>
        </p:spPr>
      </p:pic>
    </p:spTree>
    <p:extLst>
      <p:ext uri="{BB962C8B-B14F-4D97-AF65-F5344CB8AC3E}">
        <p14:creationId xmlns:p14="http://schemas.microsoft.com/office/powerpoint/2010/main" val="46120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714593"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8" y="1820839"/>
            <a:ext cx="11672088" cy="4630114"/>
          </a:xfrm>
          <a:prstGeom prst="rect">
            <a:avLst/>
          </a:prstGeom>
        </p:spPr>
        <p:txBody>
          <a:bodyPr vert="horz" wrap="square" lIns="0" tIns="13335" rIns="0" bIns="0" rtlCol="0">
            <a:spAutoFit/>
          </a:bodyPr>
          <a:lstStyle/>
          <a:p>
            <a:r>
              <a:rPr lang="fr-FR" sz="2000" b="1" i="1" dirty="0">
                <a:solidFill>
                  <a:srgbClr val="FF0000"/>
                </a:solidFill>
              </a:rPr>
              <a:t>2. Synergies avec les autres conventions, programmes et recommandations pour la conservation du patrimoine culturel et </a:t>
            </a:r>
            <a:r>
              <a:rPr lang="fr-FR" sz="2000" b="1" i="1" dirty="0" smtClean="0">
                <a:solidFill>
                  <a:srgbClr val="FF0000"/>
                </a:solidFill>
              </a:rPr>
              <a:t>naturel</a:t>
            </a:r>
            <a:endParaRPr lang="fr-FR" sz="2000" b="1" i="1" dirty="0" smtClean="0"/>
          </a:p>
          <a:p>
            <a:pPr lvl="2"/>
            <a:r>
              <a:rPr lang="fr-FR" sz="2000" b="1" i="1" dirty="0" smtClean="0"/>
              <a:t>Ce </a:t>
            </a:r>
            <a:r>
              <a:rPr lang="fr-FR" sz="2000" b="1" i="1" dirty="0"/>
              <a:t>chapitre 2 vise à recueillir des informations sur </a:t>
            </a:r>
            <a:r>
              <a:rPr lang="fr-FR" sz="2000" b="1" i="1" u="sng" dirty="0">
                <a:solidFill>
                  <a:srgbClr val="FF0000"/>
                </a:solidFill>
              </a:rPr>
              <a:t>les synergies réelles et potentielles entre les accords </a:t>
            </a:r>
            <a:r>
              <a:rPr lang="fr-FR" sz="2000" b="1" i="1" u="sng" dirty="0" smtClean="0">
                <a:solidFill>
                  <a:srgbClr val="FF0000"/>
                </a:solidFill>
              </a:rPr>
              <a:t>multilatéraux </a:t>
            </a:r>
            <a:r>
              <a:rPr lang="fr-FR" sz="2000" b="1" i="1" u="sng" dirty="0">
                <a:solidFill>
                  <a:srgbClr val="FF0000"/>
                </a:solidFill>
              </a:rPr>
              <a:t>ainsi que d’autres conventions</a:t>
            </a:r>
            <a:r>
              <a:rPr lang="fr-FR" sz="2000" b="1" i="1" dirty="0"/>
              <a:t>, programmes et recommandations de l’UNESCO. </a:t>
            </a:r>
            <a:endParaRPr lang="fr-FR" sz="2000" b="1" i="1" dirty="0" smtClean="0"/>
          </a:p>
          <a:p>
            <a:pPr lvl="2"/>
            <a:r>
              <a:rPr lang="fr-FR" sz="2000" b="1" i="1" dirty="0" smtClean="0"/>
              <a:t>Il </a:t>
            </a:r>
            <a:r>
              <a:rPr lang="fr-FR" sz="2000" b="1" i="1" dirty="0"/>
              <a:t>s’agit </a:t>
            </a:r>
            <a:r>
              <a:rPr lang="fr-FR" sz="2000" b="1" i="1" dirty="0" smtClean="0"/>
              <a:t>d’indiquer la/les </a:t>
            </a:r>
            <a:r>
              <a:rPr lang="fr-FR" sz="2000" b="1" i="1" dirty="0"/>
              <a:t>convention(s) culturelle(s) de l’UNESCO à laquelle/auxquelles votre État partie est partie, non partie, ou en cours </a:t>
            </a:r>
            <a:r>
              <a:rPr lang="fr-FR" sz="2000" b="1" i="1" dirty="0" smtClean="0"/>
              <a:t>d’adhésion  notamment :</a:t>
            </a:r>
          </a:p>
          <a:p>
            <a:pPr marL="1257300" lvl="2" indent="-342900">
              <a:buFontTx/>
              <a:buChar char="-"/>
            </a:pPr>
            <a:r>
              <a:rPr lang="fr-FR" sz="2000" b="1" i="1" dirty="0" smtClean="0"/>
              <a:t>(1) Convention </a:t>
            </a:r>
            <a:r>
              <a:rPr lang="fr-FR" sz="2000" b="1" i="1" dirty="0"/>
              <a:t>concernant la protection du patrimoine mondial, culturel et naturel ; </a:t>
            </a:r>
            <a:r>
              <a:rPr lang="fr-FR" sz="2000" b="1" i="1" dirty="0" smtClean="0"/>
              <a:t>(2) Convention </a:t>
            </a:r>
            <a:r>
              <a:rPr lang="fr-FR" sz="2000" b="1" i="1" dirty="0"/>
              <a:t>de La Haye de 1954 pour la protection des biens culturels en cas de conflit armé ; </a:t>
            </a:r>
            <a:r>
              <a:rPr lang="fr-FR" sz="2000" b="1" i="1" dirty="0" smtClean="0"/>
              <a:t>(3) Deuxième </a:t>
            </a:r>
            <a:r>
              <a:rPr lang="fr-FR" sz="2000" b="1" i="1" dirty="0"/>
              <a:t>protocole relatif à la Convention de La Haye de 1954 pour la protection des biens culturels en cas de conflit armé (1999) ; </a:t>
            </a:r>
            <a:r>
              <a:rPr lang="fr-FR" sz="2000" b="1" i="1" dirty="0" smtClean="0"/>
              <a:t>(4) Convention </a:t>
            </a:r>
            <a:r>
              <a:rPr lang="fr-FR" sz="2000" b="1" i="1" dirty="0"/>
              <a:t>de 1970 concernant les mesures à prendre pour interdire et empêcher l'importation, l'exportation et le transfert de propriété illicites des biens culturels ; </a:t>
            </a:r>
            <a:r>
              <a:rPr lang="fr-FR" sz="2000" b="1" i="1" dirty="0" smtClean="0"/>
              <a:t>(5) Convention </a:t>
            </a:r>
            <a:r>
              <a:rPr lang="fr-FR" sz="2000" b="1" i="1" dirty="0"/>
              <a:t>de 2001 sur la protection du patrimoine culturel subaquatique ; </a:t>
            </a:r>
            <a:r>
              <a:rPr lang="fr-FR" sz="2000" b="1" i="1" dirty="0" smtClean="0"/>
              <a:t>(6) Convention </a:t>
            </a:r>
            <a:r>
              <a:rPr lang="fr-FR" sz="2000" b="1" i="1" dirty="0"/>
              <a:t>de 2003 pour la sauvegarde du patrimoine culturel immatériel ; </a:t>
            </a:r>
            <a:r>
              <a:rPr lang="fr-FR" sz="2000" b="1" i="1" dirty="0" smtClean="0"/>
              <a:t>(7) Convention </a:t>
            </a:r>
            <a:r>
              <a:rPr lang="fr-FR" sz="2000" b="1" i="1" dirty="0"/>
              <a:t>de 2005 sur la protection et la promotion de la diversité des expressions </a:t>
            </a:r>
            <a:r>
              <a:rPr lang="fr-FR" sz="2000" b="1" i="1" dirty="0" smtClean="0"/>
              <a:t>culturelles ;</a:t>
            </a:r>
          </a:p>
          <a:p>
            <a:pPr marL="1257300" lvl="2" indent="-342900">
              <a:buFontTx/>
              <a:buChar char="-"/>
            </a:pPr>
            <a:r>
              <a:rPr lang="fr-FR" sz="2000" b="1" i="1" dirty="0"/>
              <a:t>Le Point focal du patrimoine mondial communique-t-il avec les Points focaux de </a:t>
            </a:r>
            <a:r>
              <a:rPr lang="fr-FR" sz="2000" b="1" i="1" dirty="0" smtClean="0"/>
              <a:t>ces conventions</a:t>
            </a:r>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2866696" y="6431910"/>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413645" y="6530655"/>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98" y="118857"/>
            <a:ext cx="752730" cy="528264"/>
          </a:xfrm>
          <a:prstGeom prst="rect">
            <a:avLst/>
          </a:prstGeom>
          <a:noFill/>
          <a:ln>
            <a:noFill/>
          </a:ln>
        </p:spPr>
      </p:pic>
      <p:sp>
        <p:nvSpPr>
          <p:cNvPr id="15" name="Text Box 3"/>
          <p:cNvSpPr txBox="1">
            <a:spLocks noChangeArrowheads="1"/>
          </p:cNvSpPr>
          <p:nvPr/>
        </p:nvSpPr>
        <p:spPr bwMode="auto">
          <a:xfrm>
            <a:off x="1181747" y="331336"/>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254701" y="1172275"/>
            <a:ext cx="7352335" cy="566181"/>
          </a:xfrm>
          <a:prstGeom prst="rect">
            <a:avLst/>
          </a:prstGeom>
        </p:spPr>
        <p:txBody>
          <a:bodyPr vert="horz" wrap="square" lIns="0" tIns="12065" rIns="0" bIns="0" rtlCol="0">
            <a:spAutoFit/>
          </a:bodyPr>
          <a:lstStyle/>
          <a:p>
            <a:pPr marL="12700">
              <a:lnSpc>
                <a:spcPct val="100000"/>
              </a:lnSpc>
              <a:spcBef>
                <a:spcPts val="0"/>
              </a:spcBef>
            </a:pPr>
            <a:r>
              <a:rPr lang="fr-FR" sz="1800" b="1" spc="-5" dirty="0">
                <a:solidFill>
                  <a:schemeClr val="bg1"/>
                </a:solidFill>
              </a:rPr>
              <a:t>Cabo Verde et </a:t>
            </a:r>
            <a:r>
              <a:rPr lang="fr-FR" sz="1800" b="1" spc="-5" dirty="0">
                <a:solidFill>
                  <a:schemeClr val="bg1"/>
                </a:solidFill>
              </a:rPr>
              <a:t>le Rapport Périodique : Synergies avec les autres conventions de </a:t>
            </a:r>
            <a:r>
              <a:rPr lang="fr-FR" sz="1800" b="1" spc="-5" dirty="0" smtClean="0">
                <a:solidFill>
                  <a:schemeClr val="bg1"/>
                </a:solidFill>
              </a:rPr>
              <a:t>l’UNESCO</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885389" y="82002"/>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p:cNvPicPr>
            <a:picLocks noChangeAspect="1"/>
          </p:cNvPicPr>
          <p:nvPr/>
        </p:nvPicPr>
        <p:blipFill>
          <a:blip r:embed="rId4"/>
          <a:stretch>
            <a:fillRect/>
          </a:stretch>
        </p:blipFill>
        <p:spPr>
          <a:xfrm>
            <a:off x="1111963" y="141053"/>
            <a:ext cx="1009418" cy="527547"/>
          </a:xfrm>
          <a:prstGeom prst="rect">
            <a:avLst/>
          </a:prstGeom>
        </p:spPr>
      </p:pic>
      <p:pic>
        <p:nvPicPr>
          <p:cNvPr id="13" name="Imagem 12"/>
          <p:cNvPicPr>
            <a:picLocks noChangeAspect="1"/>
          </p:cNvPicPr>
          <p:nvPr/>
        </p:nvPicPr>
        <p:blipFill>
          <a:blip r:embed="rId5"/>
          <a:stretch>
            <a:fillRect/>
          </a:stretch>
        </p:blipFill>
        <p:spPr>
          <a:xfrm>
            <a:off x="8601676" y="122521"/>
            <a:ext cx="1925280" cy="524600"/>
          </a:xfrm>
          <a:prstGeom prst="rect">
            <a:avLst/>
          </a:prstGeom>
        </p:spPr>
      </p:pic>
      <p:pic>
        <p:nvPicPr>
          <p:cNvPr id="16" name="Imagem 15"/>
          <p:cNvPicPr>
            <a:picLocks noChangeAspect="1"/>
          </p:cNvPicPr>
          <p:nvPr/>
        </p:nvPicPr>
        <p:blipFill>
          <a:blip r:embed="rId6"/>
          <a:stretch>
            <a:fillRect/>
          </a:stretch>
        </p:blipFill>
        <p:spPr>
          <a:xfrm>
            <a:off x="2121382" y="118857"/>
            <a:ext cx="724198" cy="591772"/>
          </a:xfrm>
          <a:prstGeom prst="rect">
            <a:avLst/>
          </a:prstGeom>
        </p:spPr>
      </p:pic>
    </p:spTree>
    <p:extLst>
      <p:ext uri="{BB962C8B-B14F-4D97-AF65-F5344CB8AC3E}">
        <p14:creationId xmlns:p14="http://schemas.microsoft.com/office/powerpoint/2010/main" val="32183722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714593"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8" y="1820839"/>
            <a:ext cx="11609026" cy="4568558"/>
          </a:xfrm>
          <a:prstGeom prst="rect">
            <a:avLst/>
          </a:prstGeom>
        </p:spPr>
        <p:txBody>
          <a:bodyPr vert="horz" wrap="square" lIns="0" tIns="13335" rIns="0" bIns="0" rtlCol="0">
            <a:spAutoFit/>
          </a:bodyPr>
          <a:lstStyle/>
          <a:p>
            <a:r>
              <a:rPr lang="fr-FR" sz="2000" b="1" i="1" dirty="0">
                <a:solidFill>
                  <a:srgbClr val="FF0000"/>
                </a:solidFill>
              </a:rPr>
              <a:t>2. Synergies avec les autres conventions, programmes et recommandations pour la conservation du patrimoine culturel et </a:t>
            </a:r>
            <a:r>
              <a:rPr lang="fr-FR" sz="2000" b="1" i="1" dirty="0" smtClean="0">
                <a:solidFill>
                  <a:srgbClr val="FF0000"/>
                </a:solidFill>
              </a:rPr>
              <a:t>naturel</a:t>
            </a:r>
            <a:endParaRPr lang="fr-FR" sz="2000" b="1" i="1" dirty="0" smtClean="0"/>
          </a:p>
          <a:p>
            <a:pPr lvl="2"/>
            <a:r>
              <a:rPr lang="fr-FR" sz="2000" b="1" i="1" dirty="0" smtClean="0"/>
              <a:t>Ce </a:t>
            </a:r>
            <a:r>
              <a:rPr lang="fr-FR" sz="2000" b="1" i="1" dirty="0"/>
              <a:t>chapitre 2 vise à recueillir des informations sur </a:t>
            </a:r>
            <a:r>
              <a:rPr lang="fr-FR" sz="2000" b="1" i="1" u="sng" dirty="0">
                <a:solidFill>
                  <a:srgbClr val="FF0000"/>
                </a:solidFill>
              </a:rPr>
              <a:t>les synergies réelles et potentielles entre les accords </a:t>
            </a:r>
            <a:r>
              <a:rPr lang="fr-FR" sz="2000" b="1" i="1" u="sng" dirty="0" smtClean="0">
                <a:solidFill>
                  <a:srgbClr val="FF0000"/>
                </a:solidFill>
              </a:rPr>
              <a:t>multilatéraux </a:t>
            </a:r>
            <a:r>
              <a:rPr lang="fr-FR" sz="2000" b="1" i="1" u="sng" dirty="0">
                <a:solidFill>
                  <a:srgbClr val="FF0000"/>
                </a:solidFill>
              </a:rPr>
              <a:t>ainsi que d’autres conventions</a:t>
            </a:r>
            <a:r>
              <a:rPr lang="fr-FR" sz="2000" b="1" i="1" dirty="0"/>
              <a:t>, programmes et recommandations de l’UNESCO. </a:t>
            </a:r>
            <a:endParaRPr lang="fr-FR" sz="2000" b="1" i="1" dirty="0" smtClean="0"/>
          </a:p>
          <a:p>
            <a:pPr lvl="2"/>
            <a:r>
              <a:rPr lang="fr-FR" sz="2000" b="1" i="1" dirty="0" smtClean="0"/>
              <a:t>Il </a:t>
            </a:r>
            <a:r>
              <a:rPr lang="fr-FR" sz="2000" b="1" i="1" dirty="0"/>
              <a:t>s’agit </a:t>
            </a:r>
            <a:r>
              <a:rPr lang="fr-FR" sz="2000" b="1" i="1" dirty="0" smtClean="0"/>
              <a:t>d’indiquer la/les </a:t>
            </a:r>
            <a:r>
              <a:rPr lang="fr-FR" sz="2000" b="1" i="1" dirty="0"/>
              <a:t>convention(s) culturelle(s) de l’UNESCO à laquelle/auxquelles votre État partie est partie, non partie, ou en cours </a:t>
            </a:r>
            <a:r>
              <a:rPr lang="fr-FR" sz="2000" b="1" i="1" dirty="0" smtClean="0"/>
              <a:t>d’adhésion  notamment :</a:t>
            </a:r>
          </a:p>
          <a:p>
            <a:pPr marL="1257300" lvl="2" indent="-342900">
              <a:buFontTx/>
              <a:buChar char="-"/>
            </a:pPr>
            <a:r>
              <a:rPr lang="fr-FR" sz="2000" b="1" i="1" dirty="0" smtClean="0"/>
              <a:t>D’indiquer </a:t>
            </a:r>
            <a:r>
              <a:rPr lang="fr-FR" sz="2000" b="1" i="1" dirty="0"/>
              <a:t>les conventions ou accords régionaux ou internationaux concernant le patrimoine culturel auxquels votre État partie est partie ou en cours </a:t>
            </a:r>
            <a:r>
              <a:rPr lang="fr-FR" sz="2000" b="1" i="1" dirty="0" smtClean="0"/>
              <a:t>d'adhésion: </a:t>
            </a:r>
          </a:p>
          <a:p>
            <a:pPr marL="1371600" lvl="2" indent="-457200">
              <a:buAutoNum type="arabicParenBoth"/>
            </a:pPr>
            <a:r>
              <a:rPr lang="fr-FR" sz="2000" b="1" i="1" dirty="0" smtClean="0"/>
              <a:t>Au </a:t>
            </a:r>
            <a:r>
              <a:rPr lang="fr-FR" sz="2000" b="1" i="1" dirty="0"/>
              <a:t>niveau continental</a:t>
            </a:r>
            <a:r>
              <a:rPr lang="fr-FR" sz="2000" b="1" i="1" dirty="0" smtClean="0"/>
              <a:t>,</a:t>
            </a:r>
            <a:r>
              <a:rPr lang="fr-FR" sz="2000" b="1" i="1" dirty="0"/>
              <a:t> </a:t>
            </a:r>
            <a:r>
              <a:rPr lang="fr-FR" sz="2000" b="1" i="1" dirty="0" smtClean="0"/>
              <a:t>le programme </a:t>
            </a:r>
            <a:r>
              <a:rPr lang="fr-FR" sz="2000" b="1" i="1" dirty="0"/>
              <a:t>intitulé </a:t>
            </a:r>
            <a:r>
              <a:rPr lang="fr-FR" sz="2000" b="1" i="1" dirty="0" smtClean="0"/>
              <a:t>« Renaissance culturelle » de l’Union </a:t>
            </a:r>
            <a:r>
              <a:rPr lang="fr-FR" sz="2000" b="1" i="1" dirty="0"/>
              <a:t>africaine (UA</a:t>
            </a:r>
            <a:r>
              <a:rPr lang="fr-FR" sz="2000" b="1" i="1" dirty="0" smtClean="0"/>
              <a:t>)</a:t>
            </a:r>
          </a:p>
          <a:p>
            <a:pPr marL="1371600" lvl="2" indent="-457200">
              <a:buAutoNum type="arabicParenBoth"/>
            </a:pPr>
            <a:r>
              <a:rPr lang="fr-FR" sz="2000" b="1" i="1" dirty="0" smtClean="0"/>
              <a:t>Au plan régional le </a:t>
            </a:r>
            <a:r>
              <a:rPr lang="en-US" b="1" i="1" dirty="0" err="1"/>
              <a:t>Protocole</a:t>
            </a:r>
            <a:r>
              <a:rPr lang="en-US" b="1" i="1" dirty="0"/>
              <a:t> sur la </a:t>
            </a:r>
            <a:r>
              <a:rPr lang="en-US" b="1" i="1" dirty="0" smtClean="0"/>
              <a:t>Culture de la </a:t>
            </a:r>
            <a:r>
              <a:rPr lang="en-US" b="1" i="1" dirty="0"/>
              <a:t>SADC </a:t>
            </a:r>
            <a:r>
              <a:rPr lang="en-US" i="1" dirty="0"/>
              <a:t>(Southern Africa Development Authority, </a:t>
            </a:r>
            <a:r>
              <a:rPr lang="en-US" i="1" dirty="0" err="1"/>
              <a:t>quatorze</a:t>
            </a:r>
            <a:r>
              <a:rPr lang="en-US" i="1" dirty="0"/>
              <a:t> pays </a:t>
            </a:r>
            <a:r>
              <a:rPr lang="en-US" i="1" dirty="0" smtClean="0"/>
              <a:t>: </a:t>
            </a:r>
            <a:r>
              <a:rPr lang="en-US" i="1" dirty="0" err="1" smtClean="0"/>
              <a:t>Afrique</a:t>
            </a:r>
            <a:r>
              <a:rPr lang="en-US" i="1" dirty="0" smtClean="0"/>
              <a:t> </a:t>
            </a:r>
            <a:r>
              <a:rPr lang="en-US" i="1" dirty="0"/>
              <a:t>du </a:t>
            </a:r>
            <a:r>
              <a:rPr lang="en-US" i="1" dirty="0" err="1"/>
              <a:t>Sud</a:t>
            </a:r>
            <a:r>
              <a:rPr lang="en-US" i="1" dirty="0"/>
              <a:t>, Angola, Botswana, Lesotho, Malawi, Maurice, Mozambique, </a:t>
            </a:r>
            <a:r>
              <a:rPr lang="en-US" i="1" dirty="0" err="1"/>
              <a:t>Namibie</a:t>
            </a:r>
            <a:r>
              <a:rPr lang="en-US" i="1" dirty="0"/>
              <a:t>, </a:t>
            </a:r>
            <a:r>
              <a:rPr lang="en-US" i="1" dirty="0" err="1"/>
              <a:t>République</a:t>
            </a:r>
            <a:r>
              <a:rPr lang="en-US" i="1" dirty="0"/>
              <a:t> </a:t>
            </a:r>
            <a:r>
              <a:rPr lang="en-US" i="1" dirty="0" err="1"/>
              <a:t>Démocratique</a:t>
            </a:r>
            <a:r>
              <a:rPr lang="en-US" i="1" dirty="0"/>
              <a:t> du Congo, Seychelles, Swaziland, </a:t>
            </a:r>
            <a:r>
              <a:rPr lang="en-US" i="1" dirty="0" err="1"/>
              <a:t>Tanzanie</a:t>
            </a:r>
            <a:r>
              <a:rPr lang="en-US" i="1" dirty="0"/>
              <a:t>, </a:t>
            </a:r>
            <a:r>
              <a:rPr lang="en-US" i="1" dirty="0" err="1"/>
              <a:t>Zambie</a:t>
            </a:r>
            <a:r>
              <a:rPr lang="en-US" i="1" dirty="0"/>
              <a:t>, </a:t>
            </a:r>
            <a:r>
              <a:rPr lang="en-US" i="1" dirty="0" smtClean="0"/>
              <a:t>Zimbabwe)</a:t>
            </a:r>
          </a:p>
          <a:p>
            <a:pPr marL="1371600" lvl="2" indent="-457200">
              <a:buAutoNum type="arabicParenBoth"/>
            </a:pPr>
            <a:r>
              <a:rPr lang="pt-PT" sz="2000" b="1" i="1" dirty="0" err="1" smtClean="0"/>
              <a:t>Les</a:t>
            </a:r>
            <a:r>
              <a:rPr lang="pt-PT" sz="2000" b="1" i="1" dirty="0" smtClean="0"/>
              <a:t> </a:t>
            </a:r>
            <a:r>
              <a:rPr lang="pt-PT" sz="2000" b="1" i="1" dirty="0" err="1" smtClean="0"/>
              <a:t>accords</a:t>
            </a:r>
            <a:r>
              <a:rPr lang="pt-PT" sz="2000" b="1" i="1" dirty="0" smtClean="0"/>
              <a:t> de la </a:t>
            </a:r>
            <a:r>
              <a:rPr lang="fr-FR" sz="2000" b="1" i="1" dirty="0" smtClean="0"/>
              <a:t>Communauté </a:t>
            </a:r>
            <a:r>
              <a:rPr lang="fr-FR" sz="2000" b="1" i="1" dirty="0"/>
              <a:t>économique et monétaire d’Afrique centrale </a:t>
            </a:r>
            <a:r>
              <a:rPr lang="fr-FR" sz="2000" b="1" i="1" dirty="0" smtClean="0"/>
              <a:t>(</a:t>
            </a:r>
            <a:r>
              <a:rPr lang="fr-FR" sz="2000" b="1" i="1" dirty="0"/>
              <a:t>Cameroun, Gabon, Tchad, Guinée équatoriale, Centrafrique, Congo Brazzaville</a:t>
            </a:r>
            <a:r>
              <a:rPr lang="fr-FR" sz="2000" b="1" i="1" dirty="0" smtClean="0"/>
              <a:t>) pour les échanges culturels et la protection du Patrimoine ;</a:t>
            </a:r>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2866696" y="6431910"/>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413645" y="6530655"/>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98" y="118857"/>
            <a:ext cx="752730" cy="528264"/>
          </a:xfrm>
          <a:prstGeom prst="rect">
            <a:avLst/>
          </a:prstGeom>
          <a:noFill/>
          <a:ln>
            <a:noFill/>
          </a:ln>
        </p:spPr>
      </p:pic>
      <p:sp>
        <p:nvSpPr>
          <p:cNvPr id="15" name="Text Box 3"/>
          <p:cNvSpPr txBox="1">
            <a:spLocks noChangeArrowheads="1"/>
          </p:cNvSpPr>
          <p:nvPr/>
        </p:nvSpPr>
        <p:spPr bwMode="auto">
          <a:xfrm>
            <a:off x="1181747" y="331336"/>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254701" y="1172275"/>
            <a:ext cx="7352335" cy="566181"/>
          </a:xfrm>
          <a:prstGeom prst="rect">
            <a:avLst/>
          </a:prstGeom>
        </p:spPr>
        <p:txBody>
          <a:bodyPr vert="horz" wrap="square" lIns="0" tIns="12065" rIns="0" bIns="0" rtlCol="0">
            <a:spAutoFit/>
          </a:bodyPr>
          <a:lstStyle/>
          <a:p>
            <a:pPr marL="12700">
              <a:lnSpc>
                <a:spcPct val="100000"/>
              </a:lnSpc>
              <a:spcBef>
                <a:spcPts val="0"/>
              </a:spcBef>
            </a:pPr>
            <a:r>
              <a:rPr lang="fr-FR" sz="1800" b="1" spc="-5" dirty="0">
                <a:solidFill>
                  <a:schemeClr val="bg1"/>
                </a:solidFill>
              </a:rPr>
              <a:t>Cabo Verde et </a:t>
            </a:r>
            <a:r>
              <a:rPr lang="fr-FR" sz="1800" b="1" spc="-5" dirty="0">
                <a:solidFill>
                  <a:schemeClr val="bg1"/>
                </a:solidFill>
              </a:rPr>
              <a:t>le Rapport Périodique : Synergies avec les autres conventions de </a:t>
            </a:r>
            <a:r>
              <a:rPr lang="fr-FR" sz="1800" b="1" spc="-5" dirty="0" smtClean="0">
                <a:solidFill>
                  <a:schemeClr val="bg1"/>
                </a:solidFill>
              </a:rPr>
              <a:t>l’UNESCO</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885389" y="82002"/>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p:cNvPicPr>
            <a:picLocks noChangeAspect="1"/>
          </p:cNvPicPr>
          <p:nvPr/>
        </p:nvPicPr>
        <p:blipFill>
          <a:blip r:embed="rId4"/>
          <a:stretch>
            <a:fillRect/>
          </a:stretch>
        </p:blipFill>
        <p:spPr>
          <a:xfrm>
            <a:off x="1111963" y="141053"/>
            <a:ext cx="1009418" cy="527547"/>
          </a:xfrm>
          <a:prstGeom prst="rect">
            <a:avLst/>
          </a:prstGeom>
        </p:spPr>
      </p:pic>
      <p:pic>
        <p:nvPicPr>
          <p:cNvPr id="13" name="Imagem 12"/>
          <p:cNvPicPr>
            <a:picLocks noChangeAspect="1"/>
          </p:cNvPicPr>
          <p:nvPr/>
        </p:nvPicPr>
        <p:blipFill>
          <a:blip r:embed="rId5"/>
          <a:stretch>
            <a:fillRect/>
          </a:stretch>
        </p:blipFill>
        <p:spPr>
          <a:xfrm>
            <a:off x="8601676" y="122521"/>
            <a:ext cx="1925280" cy="524600"/>
          </a:xfrm>
          <a:prstGeom prst="rect">
            <a:avLst/>
          </a:prstGeom>
        </p:spPr>
      </p:pic>
      <p:pic>
        <p:nvPicPr>
          <p:cNvPr id="16" name="Imagem 15"/>
          <p:cNvPicPr>
            <a:picLocks noChangeAspect="1"/>
          </p:cNvPicPr>
          <p:nvPr/>
        </p:nvPicPr>
        <p:blipFill>
          <a:blip r:embed="rId6"/>
          <a:stretch>
            <a:fillRect/>
          </a:stretch>
        </p:blipFill>
        <p:spPr>
          <a:xfrm>
            <a:off x="2121382" y="118857"/>
            <a:ext cx="724198" cy="591772"/>
          </a:xfrm>
          <a:prstGeom prst="rect">
            <a:avLst/>
          </a:prstGeom>
        </p:spPr>
      </p:pic>
    </p:spTree>
    <p:extLst>
      <p:ext uri="{BB962C8B-B14F-4D97-AF65-F5344CB8AC3E}">
        <p14:creationId xmlns:p14="http://schemas.microsoft.com/office/powerpoint/2010/main" val="2383712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8" y="1820839"/>
            <a:ext cx="11911198" cy="4322337"/>
          </a:xfrm>
          <a:prstGeom prst="rect">
            <a:avLst/>
          </a:prstGeom>
        </p:spPr>
        <p:txBody>
          <a:bodyPr vert="horz" wrap="square" lIns="0" tIns="13335" rIns="0" bIns="0" rtlCol="0">
            <a:spAutoFit/>
          </a:bodyPr>
          <a:lstStyle/>
          <a:p>
            <a:r>
              <a:rPr lang="fr-FR" sz="2000" b="1" i="1" dirty="0" smtClean="0">
                <a:solidFill>
                  <a:srgbClr val="FF0000"/>
                </a:solidFill>
              </a:rPr>
              <a:t>8</a:t>
            </a:r>
            <a:r>
              <a:rPr lang="fr-FR" sz="2000" b="1" i="1" dirty="0">
                <a:solidFill>
                  <a:srgbClr val="FF0000"/>
                </a:solidFill>
              </a:rPr>
              <a:t>. État des ressources financières et humaines</a:t>
            </a:r>
          </a:p>
          <a:p>
            <a:pPr lvl="2"/>
            <a:r>
              <a:rPr lang="fr-FR" sz="2000" b="1" i="1" dirty="0" smtClean="0"/>
              <a:t>Le chapitre 8 vise à recueillir des informations sur la disponibilité et le caractère adéquat des ressources financières pour la conservation et la protection du patrimoine culturel et naturel. Il s’agit ici :</a:t>
            </a:r>
          </a:p>
          <a:p>
            <a:pPr marL="1257300" lvl="2" indent="-342900">
              <a:buFontTx/>
              <a:buChar char="-"/>
            </a:pPr>
            <a:r>
              <a:rPr lang="fr-FR" sz="2000" b="1" i="1" dirty="0" smtClean="0"/>
              <a:t>d’évaluer l'importance relative des différentes sources de financement ;</a:t>
            </a:r>
          </a:p>
          <a:p>
            <a:pPr marL="1257300" lvl="2" indent="-342900">
              <a:buFontTx/>
              <a:buChar char="-"/>
            </a:pPr>
            <a:r>
              <a:rPr lang="fr-FR" sz="2000" b="1" i="1" dirty="0" smtClean="0"/>
              <a:t>D’évaluer les politiques mise en place par l’Etat permettant d'affecter les revenus des sites à la conservation ;</a:t>
            </a:r>
          </a:p>
          <a:p>
            <a:pPr marL="1257300" lvl="2" indent="-342900">
              <a:buFontTx/>
              <a:buChar char="-"/>
            </a:pPr>
            <a:r>
              <a:rPr lang="fr-FR" sz="2000" b="1" i="1" dirty="0" smtClean="0"/>
              <a:t>D’évaluer si le budget actuel est suffisant pour conserver, protéger et mettre en valeur efficacement le patrimoine</a:t>
            </a:r>
          </a:p>
          <a:p>
            <a:pPr marL="1257300" lvl="2" indent="-342900">
              <a:buFontTx/>
              <a:buChar char="-"/>
            </a:pPr>
            <a:r>
              <a:rPr lang="fr-FR" sz="2000" b="1" i="1" dirty="0" smtClean="0"/>
              <a:t>D’indiquer le </a:t>
            </a:r>
            <a:r>
              <a:rPr lang="fr-FR" sz="2000" b="1" i="1" dirty="0"/>
              <a:t>pourcentage de dépenses publiques annuelles affecté à l'identification, la </a:t>
            </a:r>
            <a:r>
              <a:rPr lang="fr-FR" sz="2000" b="1" i="1" dirty="0" smtClean="0"/>
              <a:t>conservation;</a:t>
            </a:r>
          </a:p>
          <a:p>
            <a:pPr marL="1257300" lvl="2" indent="-342900">
              <a:buFontTx/>
              <a:buChar char="-"/>
            </a:pPr>
            <a:r>
              <a:rPr lang="fr-FR" sz="2000" b="1" i="1" dirty="0" smtClean="0"/>
              <a:t>d’indiquer si les </a:t>
            </a:r>
            <a:r>
              <a:rPr lang="fr-FR" sz="2000" b="1" i="1" dirty="0"/>
              <a:t>ressources humaines sont-elles adaptées pour conserver, protéger et mettre en valeur efficacement le patrimoine culturel et naturel </a:t>
            </a:r>
            <a:r>
              <a:rPr lang="fr-FR" sz="2000" b="1" i="1" dirty="0" smtClean="0"/>
              <a:t>;</a:t>
            </a:r>
          </a:p>
          <a:p>
            <a:pPr lvl="2"/>
            <a:endParaRPr lang="fr-FR" sz="2000" b="1" i="1" dirty="0" smtClean="0"/>
          </a:p>
          <a:p>
            <a:pPr lvl="2"/>
            <a:r>
              <a:rPr lang="fr-FR" sz="2000" b="1" i="1" dirty="0" smtClean="0"/>
              <a:t>Dans ce chapitre, l’assentiment sincère du gestionnaire du site est important:</a:t>
            </a:r>
          </a:p>
          <a:p>
            <a:pPr lvl="2"/>
            <a:r>
              <a:rPr lang="fr-FR" sz="2000" b="1" i="1" dirty="0"/>
              <a:t>- Commentaires, conclusions et/ou recommandations concernant les ressources humaines et financières </a:t>
            </a:r>
            <a:endParaRPr lang="fr-FR" sz="2000" b="1" i="1" dirty="0" smtClean="0"/>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2866696" y="6431910"/>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413645" y="6530655"/>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98" y="118857"/>
            <a:ext cx="752730" cy="528264"/>
          </a:xfrm>
          <a:prstGeom prst="rect">
            <a:avLst/>
          </a:prstGeom>
          <a:noFill/>
          <a:ln>
            <a:noFill/>
          </a:ln>
        </p:spPr>
      </p:pic>
      <p:sp>
        <p:nvSpPr>
          <p:cNvPr id="15" name="Text Box 3"/>
          <p:cNvSpPr txBox="1">
            <a:spLocks noChangeArrowheads="1"/>
          </p:cNvSpPr>
          <p:nvPr/>
        </p:nvSpPr>
        <p:spPr bwMode="auto">
          <a:xfrm>
            <a:off x="1181747" y="331336"/>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162333"/>
            <a:ext cx="6957847" cy="566181"/>
          </a:xfrm>
          <a:prstGeom prst="rect">
            <a:avLst/>
          </a:prstGeom>
        </p:spPr>
        <p:txBody>
          <a:bodyPr vert="horz" wrap="square" lIns="0" tIns="12065" rIns="0" bIns="0" rtlCol="0">
            <a:spAutoFit/>
          </a:bodyPr>
          <a:lstStyle/>
          <a:p>
            <a:pPr marL="12700">
              <a:lnSpc>
                <a:spcPct val="100000"/>
              </a:lnSpc>
              <a:spcBef>
                <a:spcPts val="95"/>
              </a:spcBef>
            </a:pPr>
            <a:r>
              <a:rPr lang="fr-FR" sz="1800" b="1" spc="-5" dirty="0" smtClean="0">
                <a:solidFill>
                  <a:schemeClr val="bg1"/>
                </a:solidFill>
              </a:rPr>
              <a:t>Cabo Verde et </a:t>
            </a:r>
            <a:r>
              <a:rPr lang="fr-FR" sz="1800" b="1" spc="-5" dirty="0" smtClean="0">
                <a:solidFill>
                  <a:schemeClr val="bg1"/>
                </a:solidFill>
              </a:rPr>
              <a:t>le Rapport Périodique : </a:t>
            </a:r>
            <a:br>
              <a:rPr lang="fr-FR" sz="1800" b="1" spc="-5" dirty="0" smtClean="0">
                <a:solidFill>
                  <a:schemeClr val="bg1"/>
                </a:solidFill>
              </a:rPr>
            </a:br>
            <a:r>
              <a:rPr lang="fr-FR" sz="1800" b="1" spc="-5" dirty="0" smtClean="0">
                <a:solidFill>
                  <a:schemeClr val="bg1"/>
                </a:solidFill>
              </a:rPr>
              <a:t>Situation financière et Ressources Humaines</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885389" y="82002"/>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p:cNvPicPr>
            <a:picLocks noChangeAspect="1"/>
          </p:cNvPicPr>
          <p:nvPr/>
        </p:nvPicPr>
        <p:blipFill>
          <a:blip r:embed="rId4"/>
          <a:stretch>
            <a:fillRect/>
          </a:stretch>
        </p:blipFill>
        <p:spPr>
          <a:xfrm>
            <a:off x="1111963" y="141053"/>
            <a:ext cx="1009418" cy="527547"/>
          </a:xfrm>
          <a:prstGeom prst="rect">
            <a:avLst/>
          </a:prstGeom>
        </p:spPr>
      </p:pic>
      <p:pic>
        <p:nvPicPr>
          <p:cNvPr id="13" name="Imagem 12"/>
          <p:cNvPicPr>
            <a:picLocks noChangeAspect="1"/>
          </p:cNvPicPr>
          <p:nvPr/>
        </p:nvPicPr>
        <p:blipFill>
          <a:blip r:embed="rId5"/>
          <a:stretch>
            <a:fillRect/>
          </a:stretch>
        </p:blipFill>
        <p:spPr>
          <a:xfrm>
            <a:off x="8601676" y="122521"/>
            <a:ext cx="1925280" cy="524600"/>
          </a:xfrm>
          <a:prstGeom prst="rect">
            <a:avLst/>
          </a:prstGeom>
        </p:spPr>
      </p:pic>
      <p:pic>
        <p:nvPicPr>
          <p:cNvPr id="16" name="Imagem 15"/>
          <p:cNvPicPr>
            <a:picLocks noChangeAspect="1"/>
          </p:cNvPicPr>
          <p:nvPr/>
        </p:nvPicPr>
        <p:blipFill>
          <a:blip r:embed="rId6"/>
          <a:stretch>
            <a:fillRect/>
          </a:stretch>
        </p:blipFill>
        <p:spPr>
          <a:xfrm>
            <a:off x="2121382" y="118857"/>
            <a:ext cx="724198" cy="591772"/>
          </a:xfrm>
          <a:prstGeom prst="rect">
            <a:avLst/>
          </a:prstGeom>
        </p:spPr>
      </p:pic>
    </p:spTree>
    <p:extLst>
      <p:ext uri="{BB962C8B-B14F-4D97-AF65-F5344CB8AC3E}">
        <p14:creationId xmlns:p14="http://schemas.microsoft.com/office/powerpoint/2010/main" val="24386939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8" y="1820839"/>
            <a:ext cx="10785891" cy="3399007"/>
          </a:xfrm>
          <a:prstGeom prst="rect">
            <a:avLst/>
          </a:prstGeom>
        </p:spPr>
        <p:txBody>
          <a:bodyPr vert="horz" wrap="square" lIns="0" tIns="13335" rIns="0" bIns="0" rtlCol="0">
            <a:spAutoFit/>
          </a:bodyPr>
          <a:lstStyle/>
          <a:p>
            <a:r>
              <a:rPr lang="fr-FR" sz="2000" b="1" i="1" dirty="0" smtClean="0">
                <a:solidFill>
                  <a:srgbClr val="FF0000"/>
                </a:solidFill>
              </a:rPr>
              <a:t>9</a:t>
            </a:r>
            <a:r>
              <a:rPr lang="fr-FR" sz="2000" b="1" i="1" dirty="0">
                <a:solidFill>
                  <a:srgbClr val="FF0000"/>
                </a:solidFill>
              </a:rPr>
              <a:t>. Développement des compétences</a:t>
            </a:r>
          </a:p>
          <a:p>
            <a:pPr lvl="2"/>
            <a:r>
              <a:rPr lang="fr-FR" sz="2000" b="1" i="1" dirty="0" smtClean="0"/>
              <a:t>Le </a:t>
            </a:r>
            <a:r>
              <a:rPr lang="fr-FR" sz="2000" b="1" i="1" dirty="0"/>
              <a:t>chapitre 9 vise à recueillir des informations sur le renforcement des compétences en matière de conservation, protection, présentation et gestion du patrimoine </a:t>
            </a:r>
            <a:endParaRPr lang="fr-FR" sz="2000" b="1" i="1" dirty="0" smtClean="0"/>
          </a:p>
          <a:p>
            <a:pPr lvl="2"/>
            <a:r>
              <a:rPr lang="fr-FR" sz="2000" b="1" i="1" dirty="0" smtClean="0"/>
              <a:t>Il s’agit ici de :</a:t>
            </a:r>
          </a:p>
          <a:p>
            <a:pPr marL="1257300" lvl="2" indent="-342900">
              <a:buFontTx/>
              <a:buChar char="-"/>
            </a:pPr>
            <a:r>
              <a:rPr lang="fr-FR" sz="2000" b="1" i="1" dirty="0" smtClean="0"/>
              <a:t>Hiérarchiser </a:t>
            </a:r>
            <a:r>
              <a:rPr lang="fr-FR" sz="2000" b="1" i="1" dirty="0"/>
              <a:t>les besoins de renforcement des compétences </a:t>
            </a:r>
            <a:r>
              <a:rPr lang="fr-FR" sz="2000" b="1" i="1" dirty="0" smtClean="0"/>
              <a:t>en </a:t>
            </a:r>
            <a:r>
              <a:rPr lang="fr-FR" sz="2000" b="1" i="1" dirty="0"/>
              <a:t>matière de </a:t>
            </a:r>
            <a:r>
              <a:rPr lang="fr-FR" sz="2000" b="1" i="1" dirty="0" smtClean="0"/>
              <a:t>conservation du Patrimoine ;</a:t>
            </a:r>
          </a:p>
          <a:p>
            <a:pPr marL="1257300" lvl="2" indent="-342900">
              <a:buFontTx/>
              <a:buChar char="-"/>
            </a:pPr>
            <a:r>
              <a:rPr lang="fr-FR" sz="2000" b="1" i="1" dirty="0" smtClean="0"/>
              <a:t>Hiérarchiser la priorité de formation des publics visés dans chacun des sujets/thèmes/besoins de renforcement des compétences pour la conservation ;</a:t>
            </a:r>
          </a:p>
          <a:p>
            <a:pPr marL="1257300" lvl="2" indent="-342900">
              <a:buFontTx/>
              <a:buChar char="-"/>
            </a:pPr>
            <a:r>
              <a:rPr lang="fr-FR" sz="2000" b="1" i="1" dirty="0" smtClean="0"/>
              <a:t>Montrer si il y a une </a:t>
            </a:r>
            <a:r>
              <a:rPr lang="fr-FR" sz="2000" b="1" i="1" dirty="0"/>
              <a:t>stratégie nationale de formation/d’éducation pour améliorer le renforcement des compétences en matière de conservation, protection, mise en valeur et gestion du patrimoine </a:t>
            </a:r>
            <a:r>
              <a:rPr lang="fr-FR" sz="2000" b="1" i="1" dirty="0" smtClean="0"/>
              <a:t>;</a:t>
            </a:r>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2866696" y="6431910"/>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413645" y="6530655"/>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98" y="118857"/>
            <a:ext cx="752730" cy="528264"/>
          </a:xfrm>
          <a:prstGeom prst="rect">
            <a:avLst/>
          </a:prstGeom>
          <a:noFill/>
          <a:ln>
            <a:noFill/>
          </a:ln>
        </p:spPr>
      </p:pic>
      <p:sp>
        <p:nvSpPr>
          <p:cNvPr id="15" name="Text Box 3"/>
          <p:cNvSpPr txBox="1">
            <a:spLocks noChangeArrowheads="1"/>
          </p:cNvSpPr>
          <p:nvPr/>
        </p:nvSpPr>
        <p:spPr bwMode="auto">
          <a:xfrm>
            <a:off x="1181747" y="331336"/>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300832"/>
            <a:ext cx="7352335" cy="289182"/>
          </a:xfrm>
          <a:prstGeom prst="rect">
            <a:avLst/>
          </a:prstGeom>
        </p:spPr>
        <p:txBody>
          <a:bodyPr vert="horz" wrap="square" lIns="0" tIns="12065" rIns="0" bIns="0" rtlCol="0">
            <a:spAutoFit/>
          </a:bodyPr>
          <a:lstStyle/>
          <a:p>
            <a:pPr marL="12700">
              <a:lnSpc>
                <a:spcPct val="100000"/>
              </a:lnSpc>
              <a:spcBef>
                <a:spcPts val="0"/>
              </a:spcBef>
            </a:pPr>
            <a:r>
              <a:rPr lang="fr-FR" sz="1800" b="1" spc="-5" dirty="0">
                <a:solidFill>
                  <a:schemeClr val="bg1"/>
                </a:solidFill>
              </a:rPr>
              <a:t>Cabo Verde et </a:t>
            </a:r>
            <a:r>
              <a:rPr lang="fr-FR" sz="1800" b="1" spc="-5" dirty="0">
                <a:solidFill>
                  <a:schemeClr val="bg1"/>
                </a:solidFill>
              </a:rPr>
              <a:t>le Rapport Périodique : </a:t>
            </a:r>
            <a:r>
              <a:rPr lang="fr-FR" sz="1800" b="1" spc="-5" dirty="0" smtClean="0">
                <a:solidFill>
                  <a:schemeClr val="bg1"/>
                </a:solidFill>
              </a:rPr>
              <a:t>Développement </a:t>
            </a:r>
            <a:r>
              <a:rPr lang="fr-FR" sz="1800" b="1" spc="-5" dirty="0">
                <a:solidFill>
                  <a:schemeClr val="bg1"/>
                </a:solidFill>
              </a:rPr>
              <a:t>des </a:t>
            </a:r>
            <a:r>
              <a:rPr lang="fr-FR" sz="1800" b="1" spc="-5" dirty="0" smtClean="0">
                <a:solidFill>
                  <a:schemeClr val="bg1"/>
                </a:solidFill>
              </a:rPr>
              <a:t>compétences</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885389" y="82002"/>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p:cNvPicPr>
            <a:picLocks noChangeAspect="1"/>
          </p:cNvPicPr>
          <p:nvPr/>
        </p:nvPicPr>
        <p:blipFill>
          <a:blip r:embed="rId4"/>
          <a:stretch>
            <a:fillRect/>
          </a:stretch>
        </p:blipFill>
        <p:spPr>
          <a:xfrm>
            <a:off x="1111963" y="141053"/>
            <a:ext cx="1009418" cy="527547"/>
          </a:xfrm>
          <a:prstGeom prst="rect">
            <a:avLst/>
          </a:prstGeom>
        </p:spPr>
      </p:pic>
      <p:pic>
        <p:nvPicPr>
          <p:cNvPr id="13" name="Imagem 12"/>
          <p:cNvPicPr>
            <a:picLocks noChangeAspect="1"/>
          </p:cNvPicPr>
          <p:nvPr/>
        </p:nvPicPr>
        <p:blipFill>
          <a:blip r:embed="rId5"/>
          <a:stretch>
            <a:fillRect/>
          </a:stretch>
        </p:blipFill>
        <p:spPr>
          <a:xfrm>
            <a:off x="8601676" y="122521"/>
            <a:ext cx="1925280" cy="524600"/>
          </a:xfrm>
          <a:prstGeom prst="rect">
            <a:avLst/>
          </a:prstGeom>
        </p:spPr>
      </p:pic>
      <p:pic>
        <p:nvPicPr>
          <p:cNvPr id="16" name="Imagem 15"/>
          <p:cNvPicPr>
            <a:picLocks noChangeAspect="1"/>
          </p:cNvPicPr>
          <p:nvPr/>
        </p:nvPicPr>
        <p:blipFill>
          <a:blip r:embed="rId6"/>
          <a:stretch>
            <a:fillRect/>
          </a:stretch>
        </p:blipFill>
        <p:spPr>
          <a:xfrm>
            <a:off x="2121382" y="118857"/>
            <a:ext cx="724198" cy="591772"/>
          </a:xfrm>
          <a:prstGeom prst="rect">
            <a:avLst/>
          </a:prstGeom>
        </p:spPr>
      </p:pic>
    </p:spTree>
    <p:extLst>
      <p:ext uri="{BB962C8B-B14F-4D97-AF65-F5344CB8AC3E}">
        <p14:creationId xmlns:p14="http://schemas.microsoft.com/office/powerpoint/2010/main" val="31714615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8" y="1820839"/>
            <a:ext cx="10785891" cy="4322337"/>
          </a:xfrm>
          <a:prstGeom prst="rect">
            <a:avLst/>
          </a:prstGeom>
        </p:spPr>
        <p:txBody>
          <a:bodyPr vert="horz" wrap="square" lIns="0" tIns="13335" rIns="0" bIns="0" rtlCol="0">
            <a:spAutoFit/>
          </a:bodyPr>
          <a:lstStyle/>
          <a:p>
            <a:r>
              <a:rPr lang="fr-FR" sz="2000" b="1" i="1" dirty="0" smtClean="0">
                <a:solidFill>
                  <a:srgbClr val="FF0000"/>
                </a:solidFill>
              </a:rPr>
              <a:t>10</a:t>
            </a:r>
            <a:r>
              <a:rPr lang="fr-FR" sz="2000" b="1" i="1" dirty="0">
                <a:solidFill>
                  <a:srgbClr val="FF0000"/>
                </a:solidFill>
              </a:rPr>
              <a:t>. Politique et ressources des biens du patrimoine mondial</a:t>
            </a:r>
          </a:p>
          <a:p>
            <a:pPr lvl="2"/>
            <a:r>
              <a:rPr lang="fr-FR" sz="2000" b="1" i="1" dirty="0"/>
              <a:t>Le chapitre 10 vise à recueillir des informations sur des mesures, des politiques et des législations spécifiques ayant pour objet la protection, la conservation, la présentation et la gestion du patrimoine mondial</a:t>
            </a:r>
            <a:r>
              <a:rPr lang="fr-FR" sz="2000" b="1" i="1" dirty="0" smtClean="0"/>
              <a:t>.</a:t>
            </a:r>
          </a:p>
          <a:p>
            <a:pPr lvl="2"/>
            <a:r>
              <a:rPr lang="fr-FR" sz="2000" b="1" i="1" dirty="0" smtClean="0"/>
              <a:t>Il s’agit ici de :</a:t>
            </a:r>
          </a:p>
          <a:p>
            <a:pPr marL="1257300" lvl="2" indent="-342900">
              <a:buFontTx/>
              <a:buChar char="-"/>
            </a:pPr>
            <a:r>
              <a:rPr lang="fr-FR" sz="2000" b="1" i="1" dirty="0" smtClean="0"/>
              <a:t>Recenser </a:t>
            </a:r>
            <a:r>
              <a:rPr lang="fr-FR" sz="2000" b="1" i="1" dirty="0"/>
              <a:t>les principales législations </a:t>
            </a:r>
            <a:r>
              <a:rPr lang="fr-FR" sz="2000" b="1" i="1" dirty="0" smtClean="0"/>
              <a:t>complémentaires relatives </a:t>
            </a:r>
            <a:r>
              <a:rPr lang="fr-FR" sz="2000" b="1" i="1" dirty="0"/>
              <a:t>à la protection, la conservation, la mise en valeur et la gestion du patrimoine mondial </a:t>
            </a:r>
            <a:r>
              <a:rPr lang="fr-FR" sz="2000" b="1" i="1" dirty="0" smtClean="0"/>
              <a:t>;</a:t>
            </a:r>
          </a:p>
          <a:p>
            <a:pPr marL="1257300" lvl="2" indent="-342900">
              <a:buFontTx/>
              <a:buChar char="-"/>
            </a:pPr>
            <a:r>
              <a:rPr lang="fr-FR" sz="2000" b="1" i="1" dirty="0" smtClean="0"/>
              <a:t>Décrire en </a:t>
            </a:r>
            <a:r>
              <a:rPr lang="fr-FR" sz="2000" b="1" i="1" dirty="0"/>
              <a:t>quoi la législation et/ou la réglementation à d'autres niveaux contribue à l'identification, la conservation et la protection du patrimoine culturel </a:t>
            </a:r>
            <a:r>
              <a:rPr lang="fr-FR" sz="2000" b="1" i="1" dirty="0" smtClean="0"/>
              <a:t>;</a:t>
            </a:r>
          </a:p>
          <a:p>
            <a:pPr marL="1257300" lvl="2" indent="-342900">
              <a:buFontTx/>
              <a:buChar char="-"/>
            </a:pPr>
            <a:r>
              <a:rPr lang="fr-FR" sz="2000" b="1" i="1" dirty="0" smtClean="0"/>
              <a:t>Démontrer comment les </a:t>
            </a:r>
            <a:r>
              <a:rPr lang="fr-FR" sz="2000" b="1" i="1" dirty="0"/>
              <a:t>services fournis par les institutions/agences </a:t>
            </a:r>
            <a:r>
              <a:rPr lang="fr-FR" sz="2000" b="1" i="1" dirty="0" smtClean="0"/>
              <a:t>sont </a:t>
            </a:r>
            <a:r>
              <a:rPr lang="fr-FR" sz="2000" b="1" i="1" dirty="0"/>
              <a:t>appropriés pour la protection, la conservation, la mise en valeur et la gestion des biens du patrimoine </a:t>
            </a:r>
            <a:r>
              <a:rPr lang="fr-FR" sz="2000" b="1" i="1" dirty="0" smtClean="0"/>
              <a:t>mondial ;</a:t>
            </a:r>
          </a:p>
          <a:p>
            <a:pPr marL="1257300" lvl="2" indent="-342900">
              <a:buFontTx/>
              <a:buChar char="-"/>
            </a:pPr>
            <a:r>
              <a:rPr lang="fr-FR" sz="2000" b="1" i="1" dirty="0" smtClean="0"/>
              <a:t>Montrer comment le pays incite </a:t>
            </a:r>
            <a:r>
              <a:rPr lang="fr-FR" sz="2000" b="1" i="1" dirty="0"/>
              <a:t>et </a:t>
            </a:r>
            <a:r>
              <a:rPr lang="fr-FR" sz="2000" b="1" i="1" dirty="0" smtClean="0"/>
              <a:t>aide </a:t>
            </a:r>
            <a:r>
              <a:rPr lang="fr-FR" sz="2000" b="1" i="1" dirty="0"/>
              <a:t>les biens du patrimoine mondial à développer et gérer une fréquentation/un tourisme durable ?</a:t>
            </a:r>
            <a:endParaRPr lang="fr-FR" sz="2000" b="1" i="1" dirty="0" smtClean="0"/>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2866696" y="6431910"/>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413645" y="6530655"/>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98" y="118857"/>
            <a:ext cx="752730" cy="528264"/>
          </a:xfrm>
          <a:prstGeom prst="rect">
            <a:avLst/>
          </a:prstGeom>
          <a:noFill/>
          <a:ln>
            <a:noFill/>
          </a:ln>
        </p:spPr>
      </p:pic>
      <p:sp>
        <p:nvSpPr>
          <p:cNvPr id="15" name="Text Box 3"/>
          <p:cNvSpPr txBox="1">
            <a:spLocks noChangeArrowheads="1"/>
          </p:cNvSpPr>
          <p:nvPr/>
        </p:nvSpPr>
        <p:spPr bwMode="auto">
          <a:xfrm>
            <a:off x="1181747" y="331336"/>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162333"/>
            <a:ext cx="7352335" cy="566181"/>
          </a:xfrm>
          <a:prstGeom prst="rect">
            <a:avLst/>
          </a:prstGeom>
        </p:spPr>
        <p:txBody>
          <a:bodyPr vert="horz" wrap="square" lIns="0" tIns="12065" rIns="0" bIns="0" rtlCol="0">
            <a:spAutoFit/>
          </a:bodyPr>
          <a:lstStyle/>
          <a:p>
            <a:pPr marL="12700">
              <a:lnSpc>
                <a:spcPct val="100000"/>
              </a:lnSpc>
              <a:spcBef>
                <a:spcPts val="0"/>
              </a:spcBef>
            </a:pPr>
            <a:r>
              <a:rPr lang="fr-FR" sz="1800" b="1" spc="-5" dirty="0">
                <a:solidFill>
                  <a:schemeClr val="bg1"/>
                </a:solidFill>
              </a:rPr>
              <a:t>Cabo Verde et </a:t>
            </a:r>
            <a:r>
              <a:rPr lang="fr-FR" sz="1800" b="1" spc="-5" dirty="0">
                <a:solidFill>
                  <a:schemeClr val="bg1"/>
                </a:solidFill>
              </a:rPr>
              <a:t>le Rapport Périodique : Politique et ressources des biens du patrimoine mondial </a:t>
            </a: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885389" y="82002"/>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p:cNvPicPr>
            <a:picLocks noChangeAspect="1"/>
          </p:cNvPicPr>
          <p:nvPr/>
        </p:nvPicPr>
        <p:blipFill>
          <a:blip r:embed="rId4"/>
          <a:stretch>
            <a:fillRect/>
          </a:stretch>
        </p:blipFill>
        <p:spPr>
          <a:xfrm>
            <a:off x="1111963" y="141053"/>
            <a:ext cx="1009418" cy="527547"/>
          </a:xfrm>
          <a:prstGeom prst="rect">
            <a:avLst/>
          </a:prstGeom>
        </p:spPr>
      </p:pic>
      <p:pic>
        <p:nvPicPr>
          <p:cNvPr id="13" name="Imagem 12"/>
          <p:cNvPicPr>
            <a:picLocks noChangeAspect="1"/>
          </p:cNvPicPr>
          <p:nvPr/>
        </p:nvPicPr>
        <p:blipFill>
          <a:blip r:embed="rId5"/>
          <a:stretch>
            <a:fillRect/>
          </a:stretch>
        </p:blipFill>
        <p:spPr>
          <a:xfrm>
            <a:off x="8601676" y="122521"/>
            <a:ext cx="1925280" cy="524600"/>
          </a:xfrm>
          <a:prstGeom prst="rect">
            <a:avLst/>
          </a:prstGeom>
        </p:spPr>
      </p:pic>
      <p:pic>
        <p:nvPicPr>
          <p:cNvPr id="16" name="Imagem 15"/>
          <p:cNvPicPr>
            <a:picLocks noChangeAspect="1"/>
          </p:cNvPicPr>
          <p:nvPr/>
        </p:nvPicPr>
        <p:blipFill>
          <a:blip r:embed="rId6"/>
          <a:stretch>
            <a:fillRect/>
          </a:stretch>
        </p:blipFill>
        <p:spPr>
          <a:xfrm>
            <a:off x="2121382" y="118857"/>
            <a:ext cx="724198" cy="591772"/>
          </a:xfrm>
          <a:prstGeom prst="rect">
            <a:avLst/>
          </a:prstGeom>
        </p:spPr>
      </p:pic>
    </p:spTree>
    <p:extLst>
      <p:ext uri="{BB962C8B-B14F-4D97-AF65-F5344CB8AC3E}">
        <p14:creationId xmlns:p14="http://schemas.microsoft.com/office/powerpoint/2010/main" val="15318835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8" y="1820839"/>
            <a:ext cx="10785891" cy="3706784"/>
          </a:xfrm>
          <a:prstGeom prst="rect">
            <a:avLst/>
          </a:prstGeom>
        </p:spPr>
        <p:txBody>
          <a:bodyPr vert="horz" wrap="square" lIns="0" tIns="13335" rIns="0" bIns="0" rtlCol="0">
            <a:spAutoFit/>
          </a:bodyPr>
          <a:lstStyle/>
          <a:p>
            <a:r>
              <a:rPr lang="fr-FR" sz="2000" b="1" i="1" dirty="0" smtClean="0">
                <a:solidFill>
                  <a:srgbClr val="FF0000"/>
                </a:solidFill>
              </a:rPr>
              <a:t>10</a:t>
            </a:r>
            <a:r>
              <a:rPr lang="fr-FR" sz="2000" b="1" i="1" dirty="0">
                <a:solidFill>
                  <a:srgbClr val="FF0000"/>
                </a:solidFill>
              </a:rPr>
              <a:t>. Politique et ressources des biens du patrimoine mondial</a:t>
            </a:r>
          </a:p>
          <a:p>
            <a:pPr marL="1257300" lvl="2" indent="-342900">
              <a:buFontTx/>
              <a:buChar char="-"/>
            </a:pPr>
            <a:endParaRPr lang="fr-FR" sz="2000" b="1" i="1" dirty="0" smtClean="0"/>
          </a:p>
          <a:p>
            <a:pPr marL="1257300" lvl="2" indent="-342900">
              <a:buFontTx/>
              <a:buChar char="-"/>
            </a:pPr>
            <a:r>
              <a:rPr lang="fr-FR" sz="2000" b="1" i="1" dirty="0" smtClean="0"/>
              <a:t>Préciser </a:t>
            </a:r>
            <a:r>
              <a:rPr lang="fr-FR" sz="2000" b="1" i="1" dirty="0"/>
              <a:t>comment </a:t>
            </a:r>
            <a:r>
              <a:rPr lang="fr-FR" sz="2000" b="1" i="1" dirty="0" smtClean="0"/>
              <a:t>le pays appuie </a:t>
            </a:r>
            <a:r>
              <a:rPr lang="fr-FR" sz="2000" b="1" i="1" dirty="0"/>
              <a:t>la planification et la gestion du tourisme durable au niveau du </a:t>
            </a:r>
            <a:r>
              <a:rPr lang="fr-FR" sz="2000" b="1" i="1" dirty="0" smtClean="0"/>
              <a:t>bien ;</a:t>
            </a:r>
          </a:p>
          <a:p>
            <a:pPr marL="1257300" lvl="2" indent="-342900">
              <a:buFontTx/>
              <a:buChar char="-"/>
            </a:pPr>
            <a:r>
              <a:rPr lang="fr-FR" sz="2000" b="1" i="1" dirty="0" smtClean="0"/>
              <a:t>De montrer si le pays impose </a:t>
            </a:r>
            <a:r>
              <a:rPr lang="fr-FR" sz="2000" b="1" i="1" dirty="0"/>
              <a:t>l’utilisation d'étude d’impact des programmes (par exemple, évaluation environnementale stratégique) ou des projets de développement (par exemple, études d’impact environnemental, études d’impact sur le patrimoine) susceptibles d'affecter le bien du patrimoine mondial, sa zone tampon et son environnement ;</a:t>
            </a:r>
            <a:endParaRPr lang="fr-FR" sz="2000" b="1" i="1" dirty="0" smtClean="0"/>
          </a:p>
          <a:p>
            <a:pPr marL="1257300" lvl="2" indent="-342900">
              <a:buFontTx/>
              <a:buChar char="-"/>
            </a:pPr>
            <a:r>
              <a:rPr lang="fr-FR" sz="2000" b="1" i="1" dirty="0"/>
              <a:t>Montrer si le pays a une stratégie nationale de renforcement des compétences en matière de conservation, de protection, de mise en valeur et de gestion du patrimoine mondial ? (comme partenaires </a:t>
            </a:r>
            <a:r>
              <a:rPr lang="fr-FR" sz="2000" b="1" i="1" dirty="0" smtClean="0"/>
              <a:t>de recherches : universités </a:t>
            </a:r>
            <a:r>
              <a:rPr lang="fr-FR" sz="2000" b="1" i="1" dirty="0"/>
              <a:t>d’État, </a:t>
            </a:r>
            <a:r>
              <a:rPr lang="fr-FR" sz="2000" b="1" i="1" dirty="0" smtClean="0"/>
              <a:t>institutions </a:t>
            </a:r>
            <a:r>
              <a:rPr lang="fr-FR" sz="2000" b="1" i="1" dirty="0"/>
              <a:t>de recherche, </a:t>
            </a:r>
            <a:r>
              <a:rPr lang="fr-FR" sz="2000" b="1" i="1" dirty="0" smtClean="0"/>
              <a:t>organisations </a:t>
            </a:r>
            <a:r>
              <a:rPr lang="fr-FR" sz="2000" b="1" i="1" dirty="0"/>
              <a:t>internationales </a:t>
            </a:r>
            <a:r>
              <a:rPr lang="fr-FR" sz="2000" b="1" i="1" dirty="0" err="1" smtClean="0"/>
              <a:t>tq</a:t>
            </a:r>
            <a:r>
              <a:rPr lang="fr-FR" sz="2000" b="1" i="1" dirty="0" smtClean="0"/>
              <a:t> l’ICCROM</a:t>
            </a:r>
            <a:r>
              <a:rPr lang="fr-FR" sz="2000" b="1" i="1" dirty="0"/>
              <a:t>, l’UICN et l’ICOMOS, etc</a:t>
            </a:r>
            <a:r>
              <a:rPr lang="fr-FR" sz="2000" b="1" i="1" dirty="0" smtClean="0"/>
              <a:t>.) ;</a:t>
            </a:r>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2866696" y="6431910"/>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413645" y="6530655"/>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98" y="118857"/>
            <a:ext cx="752730" cy="528264"/>
          </a:xfrm>
          <a:prstGeom prst="rect">
            <a:avLst/>
          </a:prstGeom>
          <a:noFill/>
          <a:ln>
            <a:noFill/>
          </a:ln>
        </p:spPr>
      </p:pic>
      <p:sp>
        <p:nvSpPr>
          <p:cNvPr id="15" name="Text Box 3"/>
          <p:cNvSpPr txBox="1">
            <a:spLocks noChangeArrowheads="1"/>
          </p:cNvSpPr>
          <p:nvPr/>
        </p:nvSpPr>
        <p:spPr bwMode="auto">
          <a:xfrm>
            <a:off x="1181747" y="331336"/>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162333"/>
            <a:ext cx="7352335" cy="566181"/>
          </a:xfrm>
          <a:prstGeom prst="rect">
            <a:avLst/>
          </a:prstGeom>
        </p:spPr>
        <p:txBody>
          <a:bodyPr vert="horz" wrap="square" lIns="0" tIns="12065" rIns="0" bIns="0" rtlCol="0">
            <a:spAutoFit/>
          </a:bodyPr>
          <a:lstStyle/>
          <a:p>
            <a:pPr marL="12700">
              <a:lnSpc>
                <a:spcPct val="100000"/>
              </a:lnSpc>
              <a:spcBef>
                <a:spcPts val="0"/>
              </a:spcBef>
            </a:pPr>
            <a:r>
              <a:rPr lang="fr-FR" sz="1800" b="1" spc="-5" dirty="0">
                <a:solidFill>
                  <a:schemeClr val="bg1"/>
                </a:solidFill>
              </a:rPr>
              <a:t>Cabo Verde et </a:t>
            </a:r>
            <a:r>
              <a:rPr lang="fr-FR" sz="1800" b="1" spc="-5" dirty="0">
                <a:solidFill>
                  <a:schemeClr val="bg1"/>
                </a:solidFill>
              </a:rPr>
              <a:t>le Rapport Périodique : Politique et ressources des biens du patrimoine mondial </a:t>
            </a: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885389" y="82002"/>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p:cNvPicPr>
            <a:picLocks noChangeAspect="1"/>
          </p:cNvPicPr>
          <p:nvPr/>
        </p:nvPicPr>
        <p:blipFill>
          <a:blip r:embed="rId4"/>
          <a:stretch>
            <a:fillRect/>
          </a:stretch>
        </p:blipFill>
        <p:spPr>
          <a:xfrm>
            <a:off x="1111963" y="141053"/>
            <a:ext cx="1009418" cy="527547"/>
          </a:xfrm>
          <a:prstGeom prst="rect">
            <a:avLst/>
          </a:prstGeom>
        </p:spPr>
      </p:pic>
      <p:pic>
        <p:nvPicPr>
          <p:cNvPr id="13" name="Imagem 12"/>
          <p:cNvPicPr>
            <a:picLocks noChangeAspect="1"/>
          </p:cNvPicPr>
          <p:nvPr/>
        </p:nvPicPr>
        <p:blipFill>
          <a:blip r:embed="rId5"/>
          <a:stretch>
            <a:fillRect/>
          </a:stretch>
        </p:blipFill>
        <p:spPr>
          <a:xfrm>
            <a:off x="8601676" y="122521"/>
            <a:ext cx="1925280" cy="524600"/>
          </a:xfrm>
          <a:prstGeom prst="rect">
            <a:avLst/>
          </a:prstGeom>
        </p:spPr>
      </p:pic>
      <p:pic>
        <p:nvPicPr>
          <p:cNvPr id="16" name="Imagem 15"/>
          <p:cNvPicPr>
            <a:picLocks noChangeAspect="1"/>
          </p:cNvPicPr>
          <p:nvPr/>
        </p:nvPicPr>
        <p:blipFill>
          <a:blip r:embed="rId6"/>
          <a:stretch>
            <a:fillRect/>
          </a:stretch>
        </p:blipFill>
        <p:spPr>
          <a:xfrm>
            <a:off x="2121382" y="118857"/>
            <a:ext cx="724198" cy="591772"/>
          </a:xfrm>
          <a:prstGeom prst="rect">
            <a:avLst/>
          </a:prstGeom>
        </p:spPr>
      </p:pic>
    </p:spTree>
    <p:extLst>
      <p:ext uri="{BB962C8B-B14F-4D97-AF65-F5344CB8AC3E}">
        <p14:creationId xmlns:p14="http://schemas.microsoft.com/office/powerpoint/2010/main" val="32964632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8" y="1820839"/>
            <a:ext cx="9086543" cy="3706784"/>
          </a:xfrm>
          <a:prstGeom prst="rect">
            <a:avLst/>
          </a:prstGeom>
        </p:spPr>
        <p:txBody>
          <a:bodyPr vert="horz" wrap="square" lIns="0" tIns="13335" rIns="0" bIns="0" rtlCol="0">
            <a:spAutoFit/>
          </a:bodyPr>
          <a:lstStyle/>
          <a:p>
            <a:r>
              <a:rPr lang="fr-FR" sz="2000" b="1" i="1" dirty="0">
                <a:solidFill>
                  <a:srgbClr val="FF0000"/>
                </a:solidFill>
              </a:rPr>
              <a:t>11. Coopération </a:t>
            </a:r>
            <a:r>
              <a:rPr lang="fr-FR" sz="2000" b="1" i="1" dirty="0" smtClean="0">
                <a:solidFill>
                  <a:srgbClr val="FF0000"/>
                </a:solidFill>
              </a:rPr>
              <a:t>internationale</a:t>
            </a:r>
            <a:endParaRPr lang="fr-FR" sz="2000" b="1" i="1" dirty="0" smtClean="0"/>
          </a:p>
          <a:p>
            <a:pPr lvl="2"/>
            <a:endParaRPr lang="fr-FR" sz="2000" b="1" i="1" dirty="0" smtClean="0"/>
          </a:p>
          <a:p>
            <a:pPr lvl="2"/>
            <a:r>
              <a:rPr lang="fr-FR" sz="2000" b="1" i="1" dirty="0" smtClean="0"/>
              <a:t>Ce </a:t>
            </a:r>
            <a:r>
              <a:rPr lang="fr-FR" sz="2000" b="1" i="1" dirty="0"/>
              <a:t>chapitre </a:t>
            </a:r>
            <a:r>
              <a:rPr lang="fr-FR" sz="2000" b="1" i="1" dirty="0" smtClean="0"/>
              <a:t>vise </a:t>
            </a:r>
            <a:r>
              <a:rPr lang="fr-FR" sz="2000" b="1" i="1" dirty="0"/>
              <a:t>à recueillir des informations sur la coopération avec d’autres États parties dans le domaine du patrimoine culturel et </a:t>
            </a:r>
            <a:r>
              <a:rPr lang="fr-FR" sz="2000" b="1" i="1" dirty="0" smtClean="0"/>
              <a:t>naturel</a:t>
            </a:r>
          </a:p>
          <a:p>
            <a:pPr lvl="2"/>
            <a:r>
              <a:rPr lang="fr-FR" sz="2000" b="1" i="1" dirty="0" smtClean="0"/>
              <a:t>Il s’agit notamment de :</a:t>
            </a:r>
          </a:p>
          <a:p>
            <a:pPr lvl="2"/>
            <a:endParaRPr lang="fr-FR" sz="2000" b="1" i="1" dirty="0" smtClean="0"/>
          </a:p>
          <a:p>
            <a:pPr marL="1257300" lvl="2" indent="-342900">
              <a:buFontTx/>
              <a:buChar char="-"/>
            </a:pPr>
            <a:r>
              <a:rPr lang="fr-FR" sz="2000" b="1" i="1" dirty="0" smtClean="0"/>
              <a:t>De montrer si le </a:t>
            </a:r>
            <a:r>
              <a:rPr lang="fr-FR" sz="2000" b="1" i="1" dirty="0"/>
              <a:t>pays </a:t>
            </a:r>
            <a:r>
              <a:rPr lang="fr-FR" sz="2000" b="1" i="1" dirty="0" smtClean="0"/>
              <a:t>a développer des </a:t>
            </a:r>
            <a:r>
              <a:rPr lang="fr-FR" sz="2000" b="1" i="1" dirty="0"/>
              <a:t>coopérations internationales et des mécanismes de coopération pour le patrimoine depuis le dernier Rapport périodique </a:t>
            </a:r>
            <a:endParaRPr lang="fr-FR" sz="2000" b="1" i="1" dirty="0" smtClean="0"/>
          </a:p>
          <a:p>
            <a:pPr lvl="2"/>
            <a:endParaRPr lang="fr-FR" sz="2000" b="1" i="1" dirty="0" smtClean="0"/>
          </a:p>
          <a:p>
            <a:pPr marL="1257300" lvl="2" indent="-342900">
              <a:buFontTx/>
              <a:buChar char="-"/>
            </a:pPr>
            <a:r>
              <a:rPr lang="fr-FR" sz="2000" b="1" i="1" dirty="0" smtClean="0"/>
              <a:t>Montrer </a:t>
            </a:r>
            <a:r>
              <a:rPr lang="fr-FR" sz="2000" b="1" i="1" dirty="0"/>
              <a:t>si </a:t>
            </a:r>
            <a:r>
              <a:rPr lang="fr-FR" sz="2000" b="1" i="1" dirty="0" smtClean="0"/>
              <a:t>les biens </a:t>
            </a:r>
            <a:r>
              <a:rPr lang="fr-FR" sz="2000" b="1" i="1" dirty="0"/>
              <a:t>du patrimoine mondial </a:t>
            </a:r>
            <a:r>
              <a:rPr lang="fr-FR" sz="2000" b="1" i="1" dirty="0" smtClean="0"/>
              <a:t>inscrits ont </a:t>
            </a:r>
            <a:r>
              <a:rPr lang="fr-FR" sz="2000" b="1" i="1" dirty="0"/>
              <a:t>été jumelés avec d'autres du patrimoine mondial au niveau </a:t>
            </a:r>
            <a:r>
              <a:rPr lang="fr-FR" sz="2000" b="1" i="1" dirty="0">
                <a:solidFill>
                  <a:srgbClr val="FF0000"/>
                </a:solidFill>
              </a:rPr>
              <a:t>national ou international </a:t>
            </a:r>
            <a:r>
              <a:rPr lang="fr-FR" sz="2000" b="1" i="1" dirty="0" smtClean="0"/>
              <a:t>?</a:t>
            </a:r>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2866696" y="6431910"/>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413645" y="6530655"/>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98" y="118857"/>
            <a:ext cx="752730" cy="528264"/>
          </a:xfrm>
          <a:prstGeom prst="rect">
            <a:avLst/>
          </a:prstGeom>
          <a:noFill/>
          <a:ln>
            <a:noFill/>
          </a:ln>
        </p:spPr>
      </p:pic>
      <p:sp>
        <p:nvSpPr>
          <p:cNvPr id="15" name="Text Box 3"/>
          <p:cNvSpPr txBox="1">
            <a:spLocks noChangeArrowheads="1"/>
          </p:cNvSpPr>
          <p:nvPr/>
        </p:nvSpPr>
        <p:spPr bwMode="auto">
          <a:xfrm>
            <a:off x="1181747" y="331336"/>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300832"/>
            <a:ext cx="7352335" cy="289182"/>
          </a:xfrm>
          <a:prstGeom prst="rect">
            <a:avLst/>
          </a:prstGeom>
        </p:spPr>
        <p:txBody>
          <a:bodyPr vert="horz" wrap="square" lIns="0" tIns="12065" rIns="0" bIns="0" rtlCol="0">
            <a:spAutoFit/>
          </a:bodyPr>
          <a:lstStyle/>
          <a:p>
            <a:pPr marL="12700">
              <a:lnSpc>
                <a:spcPct val="100000"/>
              </a:lnSpc>
              <a:spcBef>
                <a:spcPts val="0"/>
              </a:spcBef>
            </a:pPr>
            <a:r>
              <a:rPr lang="fr-FR" sz="1800" b="1" spc="-5" dirty="0">
                <a:solidFill>
                  <a:schemeClr val="bg1"/>
                </a:solidFill>
              </a:rPr>
              <a:t>Cabo Verde et </a:t>
            </a:r>
            <a:r>
              <a:rPr lang="fr-FR" sz="1800" b="1" spc="-5" dirty="0">
                <a:solidFill>
                  <a:schemeClr val="bg1"/>
                </a:solidFill>
              </a:rPr>
              <a:t>le Rapport Périodique : Coopération internationale</a:t>
            </a: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885389" y="82002"/>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p:cNvPicPr>
            <a:picLocks noChangeAspect="1"/>
          </p:cNvPicPr>
          <p:nvPr/>
        </p:nvPicPr>
        <p:blipFill>
          <a:blip r:embed="rId4"/>
          <a:stretch>
            <a:fillRect/>
          </a:stretch>
        </p:blipFill>
        <p:spPr>
          <a:xfrm>
            <a:off x="1111963" y="141053"/>
            <a:ext cx="1009418" cy="527547"/>
          </a:xfrm>
          <a:prstGeom prst="rect">
            <a:avLst/>
          </a:prstGeom>
        </p:spPr>
      </p:pic>
      <p:pic>
        <p:nvPicPr>
          <p:cNvPr id="13" name="Imagem 12"/>
          <p:cNvPicPr>
            <a:picLocks noChangeAspect="1"/>
          </p:cNvPicPr>
          <p:nvPr/>
        </p:nvPicPr>
        <p:blipFill>
          <a:blip r:embed="rId5"/>
          <a:stretch>
            <a:fillRect/>
          </a:stretch>
        </p:blipFill>
        <p:spPr>
          <a:xfrm>
            <a:off x="8601676" y="122521"/>
            <a:ext cx="1925280" cy="524600"/>
          </a:xfrm>
          <a:prstGeom prst="rect">
            <a:avLst/>
          </a:prstGeom>
        </p:spPr>
      </p:pic>
      <p:pic>
        <p:nvPicPr>
          <p:cNvPr id="16" name="Imagem 15"/>
          <p:cNvPicPr>
            <a:picLocks noChangeAspect="1"/>
          </p:cNvPicPr>
          <p:nvPr/>
        </p:nvPicPr>
        <p:blipFill>
          <a:blip r:embed="rId6"/>
          <a:stretch>
            <a:fillRect/>
          </a:stretch>
        </p:blipFill>
        <p:spPr>
          <a:xfrm>
            <a:off x="2121382" y="118857"/>
            <a:ext cx="724198" cy="591772"/>
          </a:xfrm>
          <a:prstGeom prst="rect">
            <a:avLst/>
          </a:prstGeom>
        </p:spPr>
      </p:pic>
    </p:spTree>
    <p:extLst>
      <p:ext uri="{BB962C8B-B14F-4D97-AF65-F5344CB8AC3E}">
        <p14:creationId xmlns:p14="http://schemas.microsoft.com/office/powerpoint/2010/main" val="40003888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8" y="1820839"/>
            <a:ext cx="9675123" cy="4630114"/>
          </a:xfrm>
          <a:prstGeom prst="rect">
            <a:avLst/>
          </a:prstGeom>
        </p:spPr>
        <p:txBody>
          <a:bodyPr vert="horz" wrap="square" lIns="0" tIns="13335" rIns="0" bIns="0" rtlCol="0">
            <a:spAutoFit/>
          </a:bodyPr>
          <a:lstStyle/>
          <a:p>
            <a:r>
              <a:rPr lang="fr-FR" sz="2000" b="1" i="1" dirty="0" smtClean="0">
                <a:solidFill>
                  <a:srgbClr val="FF0000"/>
                </a:solidFill>
              </a:rPr>
              <a:t>14</a:t>
            </a:r>
            <a:r>
              <a:rPr lang="fr-FR" sz="2000" b="1" i="1" dirty="0">
                <a:solidFill>
                  <a:srgbClr val="FF0000"/>
                </a:solidFill>
              </a:rPr>
              <a:t>. Bonnes pratiques dans la mise en œuvre de la Convention du patrimoine mondial</a:t>
            </a:r>
          </a:p>
          <a:p>
            <a:pPr marL="1371600" lvl="2" indent="-457200">
              <a:buAutoNum type="arabicPeriod"/>
            </a:pPr>
            <a:r>
              <a:rPr lang="fr-FR" sz="2000" b="1" i="1" dirty="0" smtClean="0"/>
              <a:t>Exemple </a:t>
            </a:r>
            <a:r>
              <a:rPr lang="fr-FR" sz="2000" b="1" i="1" dirty="0"/>
              <a:t>de bonnes pratiques de protection, </a:t>
            </a:r>
            <a:r>
              <a:rPr lang="fr-FR" sz="2000" b="1" i="1" dirty="0">
                <a:solidFill>
                  <a:srgbClr val="FF0000"/>
                </a:solidFill>
              </a:rPr>
              <a:t>d’identification</a:t>
            </a:r>
            <a:r>
              <a:rPr lang="fr-FR" sz="2000" b="1" i="1" dirty="0"/>
              <a:t>, de conservation ou de gestion du patrimoine mondial par l'État </a:t>
            </a:r>
            <a:r>
              <a:rPr lang="fr-FR" sz="2000" b="1" i="1" dirty="0" smtClean="0"/>
              <a:t>partie ;</a:t>
            </a:r>
          </a:p>
          <a:p>
            <a:pPr marL="1257300" lvl="2" indent="-342900">
              <a:buFontTx/>
              <a:buChar char="-"/>
            </a:pPr>
            <a:r>
              <a:rPr lang="fr-FR" sz="2000" b="1" i="1" dirty="0" smtClean="0"/>
              <a:t>Conservation </a:t>
            </a:r>
          </a:p>
          <a:p>
            <a:pPr marL="1257300" lvl="2" indent="-342900">
              <a:buFontTx/>
              <a:buChar char="-"/>
            </a:pPr>
            <a:r>
              <a:rPr lang="fr-FR" sz="2000" b="1" i="1" dirty="0" smtClean="0"/>
              <a:t>Convention </a:t>
            </a:r>
            <a:r>
              <a:rPr lang="fr-FR" sz="2000" b="1" i="1" dirty="0"/>
              <a:t>du patrimoine </a:t>
            </a:r>
            <a:r>
              <a:rPr lang="fr-FR" sz="2000" b="1" i="1" dirty="0" smtClean="0"/>
              <a:t>mondial</a:t>
            </a:r>
          </a:p>
          <a:p>
            <a:pPr marL="1257300" lvl="2" indent="-342900">
              <a:buFontTx/>
              <a:buChar char="-"/>
            </a:pPr>
            <a:r>
              <a:rPr lang="fr-FR" sz="2000" b="1" i="1" dirty="0" smtClean="0"/>
              <a:t>protection </a:t>
            </a:r>
            <a:r>
              <a:rPr lang="fr-FR" sz="2000" b="1" i="1" dirty="0"/>
              <a:t>et gestion</a:t>
            </a:r>
          </a:p>
          <a:p>
            <a:pPr lvl="2"/>
            <a:endParaRPr lang="fr-FR" sz="2000" b="1" i="1" dirty="0" smtClean="0"/>
          </a:p>
          <a:p>
            <a:pPr marL="1371600" lvl="2" indent="-457200">
              <a:buFont typeface="+mj-lt"/>
              <a:buAutoNum type="arabicPeriod" startAt="2"/>
            </a:pPr>
            <a:r>
              <a:rPr lang="fr-FR" sz="2000" b="1" i="1" dirty="0" smtClean="0"/>
              <a:t>Définissez </a:t>
            </a:r>
            <a:r>
              <a:rPr lang="fr-FR" sz="2000" b="1" i="1" dirty="0">
                <a:solidFill>
                  <a:srgbClr val="FF0000"/>
                </a:solidFill>
              </a:rPr>
              <a:t>les sujets couverts </a:t>
            </a:r>
            <a:r>
              <a:rPr lang="fr-FR" sz="2000" b="1" i="1" dirty="0"/>
              <a:t>par cet exemple de bonnes pratiques de l'État </a:t>
            </a:r>
            <a:r>
              <a:rPr lang="fr-FR" sz="2000" b="1" i="1" dirty="0" smtClean="0"/>
              <a:t>partie ;</a:t>
            </a:r>
          </a:p>
          <a:p>
            <a:pPr marL="1257300" lvl="2" indent="-342900">
              <a:buFontTx/>
              <a:buChar char="-"/>
            </a:pPr>
            <a:r>
              <a:rPr lang="fr-FR" sz="2000" b="1" i="1" dirty="0" smtClean="0"/>
              <a:t>développement durable</a:t>
            </a:r>
          </a:p>
          <a:p>
            <a:pPr marL="1257300" lvl="2" indent="-342900">
              <a:buFontTx/>
              <a:buChar char="-"/>
            </a:pPr>
            <a:r>
              <a:rPr lang="fr-FR" sz="2000" b="1" i="1" dirty="0" smtClean="0"/>
              <a:t>État partie</a:t>
            </a:r>
          </a:p>
          <a:p>
            <a:pPr marL="1257300" lvl="2" indent="-342900">
              <a:buFontTx/>
              <a:buChar char="-"/>
            </a:pPr>
            <a:r>
              <a:rPr lang="fr-FR" sz="2000" b="1" i="1" dirty="0" smtClean="0"/>
              <a:t>Gouvernance</a:t>
            </a:r>
          </a:p>
          <a:p>
            <a:pPr marL="1257300" lvl="2" indent="-342900">
              <a:buFontTx/>
              <a:buChar char="-"/>
            </a:pPr>
            <a:r>
              <a:rPr lang="fr-FR" sz="2000" b="1" i="1" dirty="0" smtClean="0"/>
              <a:t>renforcement </a:t>
            </a:r>
            <a:r>
              <a:rPr lang="fr-FR" sz="2000" b="1" i="1" dirty="0"/>
              <a:t>des </a:t>
            </a:r>
            <a:r>
              <a:rPr lang="fr-FR" sz="2000" b="1" i="1" dirty="0" smtClean="0"/>
              <a:t>capacités</a:t>
            </a:r>
          </a:p>
          <a:p>
            <a:pPr marL="1257300" lvl="2" indent="-342900">
              <a:buFontTx/>
              <a:buChar char="-"/>
            </a:pPr>
            <a:r>
              <a:rPr lang="fr-FR" sz="2000" b="1" i="1" dirty="0" smtClean="0"/>
              <a:t>synergies</a:t>
            </a:r>
            <a:endParaRPr lang="fr-FR" sz="2000" b="1" i="1" dirty="0"/>
          </a:p>
          <a:p>
            <a:pPr lvl="2"/>
            <a:endParaRPr lang="fr-FR" sz="2000" b="1" i="1" dirty="0" smtClean="0"/>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2866696" y="6431910"/>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413645" y="6530655"/>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98" y="118857"/>
            <a:ext cx="752730" cy="528264"/>
          </a:xfrm>
          <a:prstGeom prst="rect">
            <a:avLst/>
          </a:prstGeom>
          <a:noFill/>
          <a:ln>
            <a:noFill/>
          </a:ln>
        </p:spPr>
      </p:pic>
      <p:sp>
        <p:nvSpPr>
          <p:cNvPr id="15" name="Text Box 3"/>
          <p:cNvSpPr txBox="1">
            <a:spLocks noChangeArrowheads="1"/>
          </p:cNvSpPr>
          <p:nvPr/>
        </p:nvSpPr>
        <p:spPr bwMode="auto">
          <a:xfrm>
            <a:off x="1181747" y="331336"/>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162333"/>
            <a:ext cx="6957847" cy="566181"/>
          </a:xfrm>
          <a:prstGeom prst="rect">
            <a:avLst/>
          </a:prstGeom>
        </p:spPr>
        <p:txBody>
          <a:bodyPr vert="horz" wrap="square" lIns="0" tIns="12065" rIns="0" bIns="0" rtlCol="0">
            <a:spAutoFit/>
          </a:bodyPr>
          <a:lstStyle/>
          <a:p>
            <a:pPr marL="12700">
              <a:lnSpc>
                <a:spcPct val="100000"/>
              </a:lnSpc>
              <a:spcBef>
                <a:spcPts val="95"/>
              </a:spcBef>
            </a:pPr>
            <a:r>
              <a:rPr lang="fr-FR" sz="1800" b="1" spc="-5" dirty="0" smtClean="0">
                <a:solidFill>
                  <a:schemeClr val="bg1"/>
                </a:solidFill>
              </a:rPr>
              <a:t>Cidade </a:t>
            </a:r>
            <a:r>
              <a:rPr lang="fr-FR" sz="1800" b="1" spc="-5" dirty="0" err="1" smtClean="0">
                <a:solidFill>
                  <a:schemeClr val="bg1"/>
                </a:solidFill>
              </a:rPr>
              <a:t>Velha</a:t>
            </a:r>
            <a:r>
              <a:rPr lang="fr-FR" sz="1800" b="1" spc="-5" dirty="0" smtClean="0">
                <a:solidFill>
                  <a:schemeClr val="bg1"/>
                </a:solidFill>
              </a:rPr>
              <a:t> et le Rapport Périodique : </a:t>
            </a:r>
            <a:br>
              <a:rPr lang="fr-FR" sz="1800" b="1" spc="-5" dirty="0" smtClean="0">
                <a:solidFill>
                  <a:schemeClr val="bg1"/>
                </a:solidFill>
              </a:rPr>
            </a:br>
            <a:r>
              <a:rPr lang="fr-FR" sz="1800" b="1" spc="-5" dirty="0" smtClean="0">
                <a:solidFill>
                  <a:schemeClr val="bg1"/>
                </a:solidFill>
              </a:rPr>
              <a:t>Bonnes </a:t>
            </a:r>
            <a:r>
              <a:rPr lang="fr-FR" sz="1800" b="1" spc="-5" dirty="0" smtClean="0">
                <a:solidFill>
                  <a:schemeClr val="bg1"/>
                </a:solidFill>
              </a:rPr>
              <a:t>Pratiques</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885389" y="82002"/>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p:cNvPicPr>
            <a:picLocks noChangeAspect="1"/>
          </p:cNvPicPr>
          <p:nvPr/>
        </p:nvPicPr>
        <p:blipFill>
          <a:blip r:embed="rId4"/>
          <a:stretch>
            <a:fillRect/>
          </a:stretch>
        </p:blipFill>
        <p:spPr>
          <a:xfrm>
            <a:off x="1111963" y="141053"/>
            <a:ext cx="1009418" cy="527547"/>
          </a:xfrm>
          <a:prstGeom prst="rect">
            <a:avLst/>
          </a:prstGeom>
        </p:spPr>
      </p:pic>
      <p:pic>
        <p:nvPicPr>
          <p:cNvPr id="13" name="Imagem 12"/>
          <p:cNvPicPr>
            <a:picLocks noChangeAspect="1"/>
          </p:cNvPicPr>
          <p:nvPr/>
        </p:nvPicPr>
        <p:blipFill>
          <a:blip r:embed="rId5"/>
          <a:stretch>
            <a:fillRect/>
          </a:stretch>
        </p:blipFill>
        <p:spPr>
          <a:xfrm>
            <a:off x="8601676" y="122521"/>
            <a:ext cx="1925280" cy="524600"/>
          </a:xfrm>
          <a:prstGeom prst="rect">
            <a:avLst/>
          </a:prstGeom>
        </p:spPr>
      </p:pic>
      <p:pic>
        <p:nvPicPr>
          <p:cNvPr id="16" name="Imagem 15"/>
          <p:cNvPicPr>
            <a:picLocks noChangeAspect="1"/>
          </p:cNvPicPr>
          <p:nvPr/>
        </p:nvPicPr>
        <p:blipFill>
          <a:blip r:embed="rId6"/>
          <a:stretch>
            <a:fillRect/>
          </a:stretch>
        </p:blipFill>
        <p:spPr>
          <a:xfrm>
            <a:off x="2121382" y="118857"/>
            <a:ext cx="724198" cy="591772"/>
          </a:xfrm>
          <a:prstGeom prst="rect">
            <a:avLst/>
          </a:prstGeom>
        </p:spPr>
      </p:pic>
    </p:spTree>
    <p:extLst>
      <p:ext uri="{BB962C8B-B14F-4D97-AF65-F5344CB8AC3E}">
        <p14:creationId xmlns:p14="http://schemas.microsoft.com/office/powerpoint/2010/main" val="5635087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64177" y="1717620"/>
            <a:ext cx="8949125" cy="629018"/>
          </a:xfrm>
          <a:prstGeom prst="rect">
            <a:avLst/>
          </a:prstGeom>
        </p:spPr>
        <p:txBody>
          <a:bodyPr vert="horz" wrap="square" lIns="0" tIns="13335" rIns="0" bIns="0" rtlCol="0">
            <a:spAutoFit/>
          </a:bodyPr>
          <a:lstStyle/>
          <a:p>
            <a:r>
              <a:rPr lang="fr-FR" sz="2000" b="1" i="1" dirty="0" smtClean="0">
                <a:solidFill>
                  <a:srgbClr val="FF0000"/>
                </a:solidFill>
              </a:rPr>
              <a:t>14</a:t>
            </a:r>
            <a:r>
              <a:rPr lang="fr-FR" sz="2000" b="1" i="1" dirty="0">
                <a:solidFill>
                  <a:srgbClr val="FF0000"/>
                </a:solidFill>
              </a:rPr>
              <a:t>. Bonnes pratiques dans la mise en œuvre de la Convention du patrimoine mondial</a:t>
            </a:r>
          </a:p>
          <a:p>
            <a:pPr lvl="2"/>
            <a:endParaRPr lang="fr-FR" sz="2000" b="1" i="1" dirty="0" smtClean="0"/>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2866696" y="6431910"/>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413645" y="6530655"/>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98" y="118857"/>
            <a:ext cx="752730" cy="528264"/>
          </a:xfrm>
          <a:prstGeom prst="rect">
            <a:avLst/>
          </a:prstGeom>
          <a:noFill/>
          <a:ln>
            <a:noFill/>
          </a:ln>
        </p:spPr>
      </p:pic>
      <p:sp>
        <p:nvSpPr>
          <p:cNvPr id="15" name="Text Box 3"/>
          <p:cNvSpPr txBox="1">
            <a:spLocks noChangeArrowheads="1"/>
          </p:cNvSpPr>
          <p:nvPr/>
        </p:nvSpPr>
        <p:spPr bwMode="auto">
          <a:xfrm>
            <a:off x="1181747" y="331336"/>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162333"/>
            <a:ext cx="6957847" cy="566181"/>
          </a:xfrm>
          <a:prstGeom prst="rect">
            <a:avLst/>
          </a:prstGeom>
        </p:spPr>
        <p:txBody>
          <a:bodyPr vert="horz" wrap="square" lIns="0" tIns="12065" rIns="0" bIns="0" rtlCol="0">
            <a:spAutoFit/>
          </a:bodyPr>
          <a:lstStyle/>
          <a:p>
            <a:pPr marL="12700">
              <a:lnSpc>
                <a:spcPct val="100000"/>
              </a:lnSpc>
              <a:spcBef>
                <a:spcPts val="95"/>
              </a:spcBef>
            </a:pPr>
            <a:r>
              <a:rPr lang="fr-FR" sz="1800" b="1" spc="-5" dirty="0" smtClean="0">
                <a:solidFill>
                  <a:schemeClr val="bg1"/>
                </a:solidFill>
              </a:rPr>
              <a:t>Cabo Verde et </a:t>
            </a:r>
            <a:r>
              <a:rPr lang="fr-FR" sz="1800" b="1" spc="-5" dirty="0" smtClean="0">
                <a:solidFill>
                  <a:schemeClr val="bg1"/>
                </a:solidFill>
              </a:rPr>
              <a:t>le Rapport Périodique : </a:t>
            </a:r>
            <a:br>
              <a:rPr lang="fr-FR" sz="1800" b="1" spc="-5" dirty="0" smtClean="0">
                <a:solidFill>
                  <a:schemeClr val="bg1"/>
                </a:solidFill>
              </a:rPr>
            </a:br>
            <a:r>
              <a:rPr lang="fr-FR" sz="1800" b="1" spc="-5" dirty="0" smtClean="0">
                <a:solidFill>
                  <a:schemeClr val="bg1"/>
                </a:solidFill>
              </a:rPr>
              <a:t>Bonnes Pratiques : </a:t>
            </a:r>
            <a:r>
              <a:rPr lang="fr-FR" sz="1800" b="1" spc="-5" dirty="0" smtClean="0">
                <a:solidFill>
                  <a:schemeClr val="bg1"/>
                </a:solidFill>
              </a:rPr>
              <a:t>les gros investissements</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885389" y="82002"/>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p:cNvPicPr>
            <a:picLocks noChangeAspect="1"/>
          </p:cNvPicPr>
          <p:nvPr/>
        </p:nvPicPr>
        <p:blipFill>
          <a:blip r:embed="rId4"/>
          <a:stretch>
            <a:fillRect/>
          </a:stretch>
        </p:blipFill>
        <p:spPr>
          <a:xfrm>
            <a:off x="1111963" y="141053"/>
            <a:ext cx="1009418" cy="527547"/>
          </a:xfrm>
          <a:prstGeom prst="rect">
            <a:avLst/>
          </a:prstGeom>
        </p:spPr>
      </p:pic>
      <p:pic>
        <p:nvPicPr>
          <p:cNvPr id="13" name="Imagem 12"/>
          <p:cNvPicPr>
            <a:picLocks noChangeAspect="1"/>
          </p:cNvPicPr>
          <p:nvPr/>
        </p:nvPicPr>
        <p:blipFill>
          <a:blip r:embed="rId5"/>
          <a:stretch>
            <a:fillRect/>
          </a:stretch>
        </p:blipFill>
        <p:spPr>
          <a:xfrm>
            <a:off x="8601676" y="122521"/>
            <a:ext cx="1925280" cy="524600"/>
          </a:xfrm>
          <a:prstGeom prst="rect">
            <a:avLst/>
          </a:prstGeom>
        </p:spPr>
      </p:pic>
      <p:pic>
        <p:nvPicPr>
          <p:cNvPr id="16" name="Imagem 15"/>
          <p:cNvPicPr>
            <a:picLocks noChangeAspect="1"/>
          </p:cNvPicPr>
          <p:nvPr/>
        </p:nvPicPr>
        <p:blipFill>
          <a:blip r:embed="rId6"/>
          <a:stretch>
            <a:fillRect/>
          </a:stretch>
        </p:blipFill>
        <p:spPr>
          <a:xfrm>
            <a:off x="2121382" y="118857"/>
            <a:ext cx="724198" cy="591772"/>
          </a:xfrm>
          <a:prstGeom prst="rect">
            <a:avLst/>
          </a:prstGeom>
        </p:spPr>
      </p:pic>
      <p:pic>
        <p:nvPicPr>
          <p:cNvPr id="1026" name="Picture 2" descr="RÃ©sultat de recherche d'images pour &quot;barragem salineiro cabo verde&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6108" y="4094353"/>
            <a:ext cx="3105263" cy="23279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Ã©sultat de recherche d'images pour &quot;Chuvas estragos na Cidade Velha&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6108" y="2647475"/>
            <a:ext cx="3105263" cy="17234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Ã©sultat de recherche d'images pour &quot;escola turismo praia&quo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1382" y="4369506"/>
            <a:ext cx="3141248" cy="20960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Ã©sultat de recherche d'images pour &quot;estrada praia cidade velha&quo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365" y="2647476"/>
            <a:ext cx="3992732" cy="188633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Ã©sultat de recherche d'images pour &quot;estrada praia cidade velha&quo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177" y="4529512"/>
            <a:ext cx="4002129" cy="189077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Ã©sultat de recherche d'images pour &quot;restauro nossa senhora do rosÃ¡rio cidade velha&quo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21382" y="2659872"/>
            <a:ext cx="3149153" cy="1747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2221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8" y="1820839"/>
            <a:ext cx="8634599" cy="4937890"/>
          </a:xfrm>
          <a:prstGeom prst="rect">
            <a:avLst/>
          </a:prstGeom>
        </p:spPr>
        <p:txBody>
          <a:bodyPr vert="horz" wrap="square" lIns="0" tIns="13335" rIns="0" bIns="0" rtlCol="0">
            <a:spAutoFit/>
          </a:bodyPr>
          <a:lstStyle/>
          <a:p>
            <a:r>
              <a:rPr lang="fr-FR" sz="2000" b="1" i="1" dirty="0" smtClean="0">
                <a:solidFill>
                  <a:srgbClr val="FF0000"/>
                </a:solidFill>
              </a:rPr>
              <a:t>14</a:t>
            </a:r>
            <a:r>
              <a:rPr lang="fr-FR" sz="2000" b="1" i="1" dirty="0">
                <a:solidFill>
                  <a:srgbClr val="FF0000"/>
                </a:solidFill>
              </a:rPr>
              <a:t>. Bonnes pratiques dans la mise en œuvre de la Convention du patrimoine mondial</a:t>
            </a:r>
          </a:p>
          <a:p>
            <a:pPr marL="1371600" lvl="2" indent="-457200">
              <a:buAutoNum type="arabicPeriod"/>
            </a:pPr>
            <a:r>
              <a:rPr lang="fr-FR" sz="2000" b="1" i="1" dirty="0" smtClean="0"/>
              <a:t>Exemple </a:t>
            </a:r>
            <a:r>
              <a:rPr lang="fr-FR" sz="2000" b="1" i="1" dirty="0"/>
              <a:t>de bonnes pratiques de protection, </a:t>
            </a:r>
            <a:r>
              <a:rPr lang="fr-FR" sz="2000" b="1" i="1" dirty="0">
                <a:solidFill>
                  <a:srgbClr val="FF0000"/>
                </a:solidFill>
              </a:rPr>
              <a:t>d’identification</a:t>
            </a:r>
            <a:r>
              <a:rPr lang="fr-FR" sz="2000" b="1" i="1" dirty="0"/>
              <a:t>, de conservation ou de gestion du patrimoine mondial par l'État </a:t>
            </a:r>
            <a:r>
              <a:rPr lang="fr-FR" sz="2000" b="1" i="1" dirty="0" smtClean="0"/>
              <a:t>partie ;</a:t>
            </a:r>
          </a:p>
          <a:p>
            <a:pPr marL="1257300" lvl="2" indent="-342900">
              <a:buFontTx/>
              <a:buChar char="-"/>
            </a:pPr>
            <a:r>
              <a:rPr lang="fr-FR" sz="2000" b="1" i="1" dirty="0" smtClean="0"/>
              <a:t>Conservation </a:t>
            </a:r>
          </a:p>
          <a:p>
            <a:pPr marL="1257300" lvl="2" indent="-342900">
              <a:buFontTx/>
              <a:buChar char="-"/>
            </a:pPr>
            <a:r>
              <a:rPr lang="fr-FR" sz="2000" b="1" i="1" dirty="0" smtClean="0"/>
              <a:t>Convention </a:t>
            </a:r>
            <a:r>
              <a:rPr lang="fr-FR" sz="2000" b="1" i="1" dirty="0"/>
              <a:t>du patrimoine </a:t>
            </a:r>
            <a:r>
              <a:rPr lang="fr-FR" sz="2000" b="1" i="1" dirty="0" smtClean="0"/>
              <a:t>mondial</a:t>
            </a:r>
          </a:p>
          <a:p>
            <a:pPr marL="1257300" lvl="2" indent="-342900">
              <a:buFontTx/>
              <a:buChar char="-"/>
            </a:pPr>
            <a:r>
              <a:rPr lang="fr-FR" sz="2000" b="1" i="1" dirty="0" smtClean="0"/>
              <a:t>protection </a:t>
            </a:r>
            <a:r>
              <a:rPr lang="fr-FR" sz="2000" b="1" i="1" dirty="0"/>
              <a:t>et gestion</a:t>
            </a:r>
          </a:p>
          <a:p>
            <a:pPr lvl="2"/>
            <a:endParaRPr lang="fr-FR" sz="2000" b="1" i="1" dirty="0" smtClean="0"/>
          </a:p>
          <a:p>
            <a:pPr marL="1371600" lvl="2" indent="-457200">
              <a:buFont typeface="+mj-lt"/>
              <a:buAutoNum type="arabicPeriod" startAt="2"/>
            </a:pPr>
            <a:r>
              <a:rPr lang="fr-FR" sz="2000" b="1" i="1" dirty="0" smtClean="0"/>
              <a:t>Définissez </a:t>
            </a:r>
            <a:r>
              <a:rPr lang="fr-FR" sz="2000" b="1" i="1" dirty="0">
                <a:solidFill>
                  <a:srgbClr val="FF0000"/>
                </a:solidFill>
              </a:rPr>
              <a:t>les sujets couverts </a:t>
            </a:r>
            <a:r>
              <a:rPr lang="fr-FR" sz="2000" b="1" i="1" dirty="0"/>
              <a:t>par cet exemple de bonnes pratiques de l'État </a:t>
            </a:r>
            <a:r>
              <a:rPr lang="fr-FR" sz="2000" b="1" i="1" dirty="0" smtClean="0"/>
              <a:t>partie ;</a:t>
            </a:r>
          </a:p>
          <a:p>
            <a:pPr marL="1257300" lvl="2" indent="-342900">
              <a:buFontTx/>
              <a:buChar char="-"/>
            </a:pPr>
            <a:r>
              <a:rPr lang="fr-FR" sz="2000" b="1" i="1" dirty="0" smtClean="0"/>
              <a:t>développement durable</a:t>
            </a:r>
          </a:p>
          <a:p>
            <a:pPr marL="1257300" lvl="2" indent="-342900">
              <a:buFontTx/>
              <a:buChar char="-"/>
            </a:pPr>
            <a:r>
              <a:rPr lang="fr-FR" sz="2000" b="1" i="1" dirty="0" smtClean="0"/>
              <a:t>État partie</a:t>
            </a:r>
          </a:p>
          <a:p>
            <a:pPr marL="1257300" lvl="2" indent="-342900">
              <a:buFontTx/>
              <a:buChar char="-"/>
            </a:pPr>
            <a:r>
              <a:rPr lang="fr-FR" sz="2000" b="1" i="1" dirty="0" smtClean="0"/>
              <a:t>Gouvernance</a:t>
            </a:r>
          </a:p>
          <a:p>
            <a:pPr marL="1257300" lvl="2" indent="-342900">
              <a:buFontTx/>
              <a:buChar char="-"/>
            </a:pPr>
            <a:r>
              <a:rPr lang="fr-FR" sz="2000" b="1" i="1" dirty="0" smtClean="0"/>
              <a:t>renforcement </a:t>
            </a:r>
            <a:r>
              <a:rPr lang="fr-FR" sz="2000" b="1" i="1" dirty="0"/>
              <a:t>des </a:t>
            </a:r>
            <a:r>
              <a:rPr lang="fr-FR" sz="2000" b="1" i="1" dirty="0" smtClean="0"/>
              <a:t>capacités</a:t>
            </a:r>
          </a:p>
          <a:p>
            <a:pPr marL="1257300" lvl="2" indent="-342900">
              <a:buFontTx/>
              <a:buChar char="-"/>
            </a:pPr>
            <a:r>
              <a:rPr lang="fr-FR" sz="2000" b="1" i="1" dirty="0" smtClean="0"/>
              <a:t>synergies</a:t>
            </a:r>
            <a:endParaRPr lang="fr-FR" sz="2000" b="1" i="1" dirty="0"/>
          </a:p>
          <a:p>
            <a:pPr lvl="2"/>
            <a:endParaRPr lang="fr-FR" sz="2000" b="1" i="1" dirty="0" smtClean="0"/>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2866696" y="6431910"/>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413645" y="6530655"/>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98" y="118857"/>
            <a:ext cx="752730" cy="528264"/>
          </a:xfrm>
          <a:prstGeom prst="rect">
            <a:avLst/>
          </a:prstGeom>
          <a:noFill/>
          <a:ln>
            <a:noFill/>
          </a:ln>
        </p:spPr>
      </p:pic>
      <p:sp>
        <p:nvSpPr>
          <p:cNvPr id="15" name="Text Box 3"/>
          <p:cNvSpPr txBox="1">
            <a:spLocks noChangeArrowheads="1"/>
          </p:cNvSpPr>
          <p:nvPr/>
        </p:nvSpPr>
        <p:spPr bwMode="auto">
          <a:xfrm>
            <a:off x="1181747" y="331336"/>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162333"/>
            <a:ext cx="6957847" cy="566181"/>
          </a:xfrm>
          <a:prstGeom prst="rect">
            <a:avLst/>
          </a:prstGeom>
        </p:spPr>
        <p:txBody>
          <a:bodyPr vert="horz" wrap="square" lIns="0" tIns="12065" rIns="0" bIns="0" rtlCol="0">
            <a:spAutoFit/>
          </a:bodyPr>
          <a:lstStyle/>
          <a:p>
            <a:pPr marL="12700">
              <a:lnSpc>
                <a:spcPct val="100000"/>
              </a:lnSpc>
              <a:spcBef>
                <a:spcPts val="95"/>
              </a:spcBef>
            </a:pPr>
            <a:r>
              <a:rPr lang="fr-FR" sz="1800" b="1" spc="-5" dirty="0" smtClean="0">
                <a:solidFill>
                  <a:schemeClr val="bg1"/>
                </a:solidFill>
              </a:rPr>
              <a:t>Cabo Verde et </a:t>
            </a:r>
            <a:r>
              <a:rPr lang="fr-FR" sz="1800" b="1" spc="-5" dirty="0" smtClean="0">
                <a:solidFill>
                  <a:schemeClr val="bg1"/>
                </a:solidFill>
              </a:rPr>
              <a:t>le Rapport Périodique : </a:t>
            </a:r>
            <a:br>
              <a:rPr lang="fr-FR" sz="1800" b="1" spc="-5" dirty="0" smtClean="0">
                <a:solidFill>
                  <a:schemeClr val="bg1"/>
                </a:solidFill>
              </a:rPr>
            </a:br>
            <a:r>
              <a:rPr lang="fr-FR" sz="1800" b="1" spc="-5" dirty="0" smtClean="0">
                <a:solidFill>
                  <a:schemeClr val="bg1"/>
                </a:solidFill>
              </a:rPr>
              <a:t>Bonnes Pratiques : un Manuel aux normes urbanistiques</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885389" y="82002"/>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p:cNvPicPr>
            <a:picLocks noChangeAspect="1"/>
          </p:cNvPicPr>
          <p:nvPr/>
        </p:nvPicPr>
        <p:blipFill>
          <a:blip r:embed="rId4"/>
          <a:stretch>
            <a:fillRect/>
          </a:stretch>
        </p:blipFill>
        <p:spPr>
          <a:xfrm>
            <a:off x="1111963" y="141053"/>
            <a:ext cx="1009418" cy="527547"/>
          </a:xfrm>
          <a:prstGeom prst="rect">
            <a:avLst/>
          </a:prstGeom>
        </p:spPr>
      </p:pic>
      <p:pic>
        <p:nvPicPr>
          <p:cNvPr id="13" name="Imagem 12"/>
          <p:cNvPicPr>
            <a:picLocks noChangeAspect="1"/>
          </p:cNvPicPr>
          <p:nvPr/>
        </p:nvPicPr>
        <p:blipFill>
          <a:blip r:embed="rId5"/>
          <a:stretch>
            <a:fillRect/>
          </a:stretch>
        </p:blipFill>
        <p:spPr>
          <a:xfrm>
            <a:off x="8601676" y="122521"/>
            <a:ext cx="1925280" cy="524600"/>
          </a:xfrm>
          <a:prstGeom prst="rect">
            <a:avLst/>
          </a:prstGeom>
        </p:spPr>
      </p:pic>
      <p:pic>
        <p:nvPicPr>
          <p:cNvPr id="16" name="Imagem 15"/>
          <p:cNvPicPr>
            <a:picLocks noChangeAspect="1"/>
          </p:cNvPicPr>
          <p:nvPr/>
        </p:nvPicPr>
        <p:blipFill>
          <a:blip r:embed="rId6"/>
          <a:stretch>
            <a:fillRect/>
          </a:stretch>
        </p:blipFill>
        <p:spPr>
          <a:xfrm>
            <a:off x="2121382" y="118857"/>
            <a:ext cx="724198" cy="591772"/>
          </a:xfrm>
          <a:prstGeom prst="rect">
            <a:avLst/>
          </a:prstGeom>
        </p:spPr>
      </p:pic>
      <p:pic>
        <p:nvPicPr>
          <p:cNvPr id="19" name="Imagem 18"/>
          <p:cNvPicPr>
            <a:picLocks noChangeAspect="1"/>
          </p:cNvPicPr>
          <p:nvPr/>
        </p:nvPicPr>
        <p:blipFill>
          <a:blip r:embed="rId7"/>
          <a:stretch>
            <a:fillRect/>
          </a:stretch>
        </p:blipFill>
        <p:spPr>
          <a:xfrm>
            <a:off x="8869479" y="1481844"/>
            <a:ext cx="3128760" cy="3113565"/>
          </a:xfrm>
          <a:prstGeom prst="rect">
            <a:avLst/>
          </a:prstGeom>
        </p:spPr>
      </p:pic>
    </p:spTree>
    <p:extLst>
      <p:ext uri="{BB962C8B-B14F-4D97-AF65-F5344CB8AC3E}">
        <p14:creationId xmlns:p14="http://schemas.microsoft.com/office/powerpoint/2010/main" val="4005245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5" name="Text Box 9"/>
          <p:cNvSpPr txBox="1">
            <a:spLocks noChangeArrowheads="1"/>
          </p:cNvSpPr>
          <p:nvPr/>
        </p:nvSpPr>
        <p:spPr bwMode="auto">
          <a:xfrm>
            <a:off x="8372989" y="1596067"/>
            <a:ext cx="3132137" cy="366712"/>
          </a:xfrm>
          <a:prstGeom prst="rect">
            <a:avLst/>
          </a:prstGeom>
          <a:solidFill>
            <a:srgbClr val="2424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spcBef>
                <a:spcPct val="50000"/>
              </a:spcBef>
            </a:pPr>
            <a:r>
              <a:rPr lang="pt-PT" altLang="en-US" u="none" dirty="0" err="1" smtClean="0">
                <a:solidFill>
                  <a:schemeClr val="bg1"/>
                </a:solidFill>
              </a:rPr>
              <a:t>Localisation</a:t>
            </a:r>
            <a:endParaRPr lang="pt-PT" altLang="en-US" u="none" dirty="0">
              <a:solidFill>
                <a:schemeClr val="bg1"/>
              </a:solidFill>
            </a:endParaRPr>
          </a:p>
        </p:txBody>
      </p:sp>
      <p:sp>
        <p:nvSpPr>
          <p:cNvPr id="10" name="Text Box 3"/>
          <p:cNvSpPr txBox="1">
            <a:spLocks noChangeArrowheads="1"/>
          </p:cNvSpPr>
          <p:nvPr/>
        </p:nvSpPr>
        <p:spPr bwMode="auto">
          <a:xfrm>
            <a:off x="1447800" y="667069"/>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pic>
        <p:nvPicPr>
          <p:cNvPr id="9" name="Imagem 8"/>
          <p:cNvPicPr>
            <a:picLocks noChangeAspect="1"/>
          </p:cNvPicPr>
          <p:nvPr/>
        </p:nvPicPr>
        <p:blipFill>
          <a:blip r:embed="rId3"/>
          <a:stretch>
            <a:fillRect/>
          </a:stretch>
        </p:blipFill>
        <p:spPr>
          <a:xfrm>
            <a:off x="1828374" y="149184"/>
            <a:ext cx="1376855" cy="719579"/>
          </a:xfrm>
          <a:prstGeom prst="rect">
            <a:avLst/>
          </a:prstGeom>
        </p:spPr>
      </p:pic>
      <p:pic>
        <p:nvPicPr>
          <p:cNvPr id="11" name="Imagem 10"/>
          <p:cNvPicPr>
            <a:picLocks noChangeAspect="1"/>
          </p:cNvPicPr>
          <p:nvPr/>
        </p:nvPicPr>
        <p:blipFill>
          <a:blip r:embed="rId4"/>
          <a:stretch>
            <a:fillRect/>
          </a:stretch>
        </p:blipFill>
        <p:spPr>
          <a:xfrm>
            <a:off x="3346602" y="89919"/>
            <a:ext cx="1925280" cy="524600"/>
          </a:xfrm>
          <a:prstGeom prst="rect">
            <a:avLst/>
          </a:prstGeom>
        </p:spPr>
      </p:pic>
      <p:pic>
        <p:nvPicPr>
          <p:cNvPr id="12" name="Imagem 11"/>
          <p:cNvPicPr>
            <a:picLocks noChangeAspect="1"/>
          </p:cNvPicPr>
          <p:nvPr/>
        </p:nvPicPr>
        <p:blipFill>
          <a:blip r:embed="rId5"/>
          <a:stretch>
            <a:fillRect/>
          </a:stretch>
        </p:blipFill>
        <p:spPr>
          <a:xfrm>
            <a:off x="8534399" y="40724"/>
            <a:ext cx="883563" cy="721996"/>
          </a:xfrm>
          <a:prstGeom prst="rect">
            <a:avLst/>
          </a:prstGeom>
        </p:spPr>
      </p:pic>
      <p:pic>
        <p:nvPicPr>
          <p:cNvPr id="13" name="Imagem 12"/>
          <p:cNvPicPr>
            <a:picLocks noChangeAspect="1"/>
          </p:cNvPicPr>
          <p:nvPr/>
        </p:nvPicPr>
        <p:blipFill>
          <a:blip r:embed="rId6"/>
          <a:stretch>
            <a:fillRect/>
          </a:stretch>
        </p:blipFill>
        <p:spPr>
          <a:xfrm>
            <a:off x="6957848" y="49807"/>
            <a:ext cx="844320" cy="630360"/>
          </a:xfrm>
          <a:prstGeom prst="rect">
            <a:avLst/>
          </a:prstGeom>
        </p:spPr>
      </p:pic>
      <p:pic>
        <p:nvPicPr>
          <p:cNvPr id="1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963" y="2155188"/>
            <a:ext cx="6338954" cy="451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9669" y="2155188"/>
            <a:ext cx="4825457" cy="226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Cidade Velha 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79669" y="4519832"/>
            <a:ext cx="4808538"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7401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8" y="1820839"/>
            <a:ext cx="11711501" cy="5245667"/>
          </a:xfrm>
          <a:prstGeom prst="rect">
            <a:avLst/>
          </a:prstGeom>
        </p:spPr>
        <p:txBody>
          <a:bodyPr vert="horz" wrap="square" lIns="0" tIns="13335" rIns="0" bIns="0" rtlCol="0">
            <a:spAutoFit/>
          </a:bodyPr>
          <a:lstStyle/>
          <a:p>
            <a:r>
              <a:rPr lang="fr-FR" sz="2000" b="1" i="1" dirty="0" smtClean="0">
                <a:solidFill>
                  <a:srgbClr val="FF0000"/>
                </a:solidFill>
              </a:rPr>
              <a:t>Les nécessités d’une intervention concertée et partagée</a:t>
            </a:r>
          </a:p>
          <a:p>
            <a:pPr lvl="2"/>
            <a:r>
              <a:rPr lang="fr-FR" sz="2000" b="1" i="1" dirty="0" smtClean="0"/>
              <a:t>Une réalité communes à toutes les villes historique, lorsqu’elles sont classées Patrimoine Mondial, elles sont permanemment sous tensions car elles doivent lutter pour préserver les attributs qui font leurs richesses et plus largement leurs paysages historiques urbains contre la pression humaine et les velléités de transformations de l’environnement poussées par des volontés de développement économique et social.</a:t>
            </a:r>
          </a:p>
          <a:p>
            <a:pPr lvl="2"/>
            <a:r>
              <a:rPr lang="fr-FR" sz="2000" b="1" i="1" dirty="0" smtClean="0"/>
              <a:t>Faisant fi de la réglementation, qu’ils disent ne pas connaitre, ne pas comprendre ou ne plus correspondre à l’évolution du développement économique et social, certains construisent dans des zones et aussi parfois de manière à mettre en péril aussi bien les monuments que l’harmonie du paysage historique urbain. </a:t>
            </a:r>
          </a:p>
          <a:p>
            <a:pPr lvl="2"/>
            <a:r>
              <a:rPr lang="fr-FR" sz="2000" b="1" i="1" dirty="0" smtClean="0"/>
              <a:t>En cela, ils jouent sur la lenteur de la bureaucratie administrative et juridique, le statisme juridique et/ou comptent parfois sur la complicité de certains acteurs locaux pour s’installer temporairement puis définitivement. Ainsi, les constructions sauvages effrénées et souvent illégales défigurent et dénaturent le plus souvent le </a:t>
            </a:r>
            <a:r>
              <a:rPr lang="fr-FR" sz="2000" b="1" i="1" dirty="0" err="1" smtClean="0"/>
              <a:t>coeur</a:t>
            </a:r>
            <a:r>
              <a:rPr lang="fr-FR" sz="2000" b="1" i="1" dirty="0" smtClean="0"/>
              <a:t> historique des villes et les lois sensées les protéger ne sont pas toujours appliquées à la lettre au grand dam des spécialistes du patrimoine et gestionnaires de site.</a:t>
            </a:r>
          </a:p>
          <a:p>
            <a:endParaRPr lang="fr-FR" sz="2000" b="1" i="1" dirty="0"/>
          </a:p>
          <a:p>
            <a:endParaRPr lang="fr-FR" sz="2000" b="1" i="1" dirty="0" smtClean="0"/>
          </a:p>
        </p:txBody>
      </p:sp>
      <p:sp>
        <p:nvSpPr>
          <p:cNvPr id="6" name="object 4"/>
          <p:cNvSpPr txBox="1"/>
          <p:nvPr/>
        </p:nvSpPr>
        <p:spPr>
          <a:xfrm>
            <a:off x="1603350" y="6431910"/>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1524000" y="6496685"/>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627595" y="6616305"/>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98" y="118857"/>
            <a:ext cx="752730" cy="528264"/>
          </a:xfrm>
          <a:prstGeom prst="rect">
            <a:avLst/>
          </a:prstGeom>
          <a:noFill/>
          <a:ln>
            <a:noFill/>
          </a:ln>
        </p:spPr>
      </p:pic>
      <p:sp>
        <p:nvSpPr>
          <p:cNvPr id="15" name="Text Box 3"/>
          <p:cNvSpPr txBox="1">
            <a:spLocks noChangeArrowheads="1"/>
          </p:cNvSpPr>
          <p:nvPr/>
        </p:nvSpPr>
        <p:spPr bwMode="auto">
          <a:xfrm>
            <a:off x="1181747" y="331336"/>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300832"/>
            <a:ext cx="6957847" cy="289182"/>
          </a:xfrm>
          <a:prstGeom prst="rect">
            <a:avLst/>
          </a:prstGeom>
        </p:spPr>
        <p:txBody>
          <a:bodyPr vert="horz" wrap="square" lIns="0" tIns="12065" rIns="0" bIns="0" rtlCol="0">
            <a:spAutoFit/>
          </a:bodyPr>
          <a:lstStyle/>
          <a:p>
            <a:pPr marL="12700">
              <a:lnSpc>
                <a:spcPct val="100000"/>
              </a:lnSpc>
              <a:spcBef>
                <a:spcPts val="95"/>
              </a:spcBef>
            </a:pPr>
            <a:r>
              <a:rPr lang="fr-FR" sz="1800" b="1" spc="-5" dirty="0" smtClean="0">
                <a:solidFill>
                  <a:schemeClr val="bg1"/>
                </a:solidFill>
              </a:rPr>
              <a:t>Le Centre Historique de Cidade </a:t>
            </a:r>
            <a:r>
              <a:rPr lang="fr-FR" sz="1800" b="1" spc="-5" dirty="0" err="1" smtClean="0">
                <a:solidFill>
                  <a:schemeClr val="bg1"/>
                </a:solidFill>
              </a:rPr>
              <a:t>Velha</a:t>
            </a:r>
            <a:r>
              <a:rPr lang="fr-FR" sz="1800" b="1" spc="-5" dirty="0">
                <a:solidFill>
                  <a:schemeClr val="bg1"/>
                </a:solidFill>
              </a:rPr>
              <a:t> </a:t>
            </a:r>
            <a:r>
              <a:rPr lang="fr-FR" sz="1800" b="1" spc="-5" dirty="0" smtClean="0">
                <a:solidFill>
                  <a:schemeClr val="bg1"/>
                </a:solidFill>
              </a:rPr>
              <a:t>: l’habitat traditionnel </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885389" y="82002"/>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p:cNvPicPr>
            <a:picLocks noChangeAspect="1"/>
          </p:cNvPicPr>
          <p:nvPr/>
        </p:nvPicPr>
        <p:blipFill>
          <a:blip r:embed="rId4"/>
          <a:stretch>
            <a:fillRect/>
          </a:stretch>
        </p:blipFill>
        <p:spPr>
          <a:xfrm>
            <a:off x="1111963" y="141053"/>
            <a:ext cx="1009418" cy="527547"/>
          </a:xfrm>
          <a:prstGeom prst="rect">
            <a:avLst/>
          </a:prstGeom>
        </p:spPr>
      </p:pic>
      <p:pic>
        <p:nvPicPr>
          <p:cNvPr id="13" name="Imagem 12"/>
          <p:cNvPicPr>
            <a:picLocks noChangeAspect="1"/>
          </p:cNvPicPr>
          <p:nvPr/>
        </p:nvPicPr>
        <p:blipFill>
          <a:blip r:embed="rId5"/>
          <a:stretch>
            <a:fillRect/>
          </a:stretch>
        </p:blipFill>
        <p:spPr>
          <a:xfrm>
            <a:off x="8601676" y="122521"/>
            <a:ext cx="1925280" cy="524600"/>
          </a:xfrm>
          <a:prstGeom prst="rect">
            <a:avLst/>
          </a:prstGeom>
        </p:spPr>
      </p:pic>
      <p:pic>
        <p:nvPicPr>
          <p:cNvPr id="16" name="Imagem 15"/>
          <p:cNvPicPr>
            <a:picLocks noChangeAspect="1"/>
          </p:cNvPicPr>
          <p:nvPr/>
        </p:nvPicPr>
        <p:blipFill>
          <a:blip r:embed="rId6"/>
          <a:stretch>
            <a:fillRect/>
          </a:stretch>
        </p:blipFill>
        <p:spPr>
          <a:xfrm>
            <a:off x="2121382" y="118857"/>
            <a:ext cx="724198" cy="591772"/>
          </a:xfrm>
          <a:prstGeom prst="rect">
            <a:avLst/>
          </a:prstGeom>
        </p:spPr>
      </p:pic>
    </p:spTree>
    <p:extLst>
      <p:ext uri="{BB962C8B-B14F-4D97-AF65-F5344CB8AC3E}">
        <p14:creationId xmlns:p14="http://schemas.microsoft.com/office/powerpoint/2010/main" val="3220471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9" y="1820839"/>
            <a:ext cx="8106038" cy="4630114"/>
          </a:xfrm>
          <a:prstGeom prst="rect">
            <a:avLst/>
          </a:prstGeom>
        </p:spPr>
        <p:txBody>
          <a:bodyPr vert="horz" wrap="square" lIns="0" tIns="13335" rIns="0" bIns="0" rtlCol="0">
            <a:spAutoFit/>
          </a:bodyPr>
          <a:lstStyle/>
          <a:p>
            <a:r>
              <a:rPr lang="fr-FR" sz="2000" b="1" i="1" dirty="0" smtClean="0">
                <a:solidFill>
                  <a:srgbClr val="FF0000"/>
                </a:solidFill>
              </a:rPr>
              <a:t>Les nécessités d’une intervention concertée et partagée</a:t>
            </a:r>
          </a:p>
          <a:p>
            <a:r>
              <a:rPr lang="fr-FR" sz="2000" b="1" i="1" dirty="0" smtClean="0"/>
              <a:t>Le problème architectural crucial de Cidade </a:t>
            </a:r>
            <a:r>
              <a:rPr lang="fr-FR" sz="2000" b="1" i="1" dirty="0" err="1" smtClean="0"/>
              <a:t>Velha</a:t>
            </a:r>
            <a:r>
              <a:rPr lang="fr-FR" sz="2000" b="1" i="1" dirty="0" smtClean="0"/>
              <a:t> se sont les changements que veulent apporter les populations à leurs habitats. Les constructions ou les agrandissements sont très fréquents soit dans des espaces vacants soit en étages sur les constructions existantes. Il en résulte un impact urbain négatif en raison de l’indiscipline et du caractère hors cadre de la grande majorité de ces modifications, à laquelle s’ajoute une qualité de construction très faible. Les situations de maisons inachevées, de l’occupation de l’espace public ou la construction dans les zones sensibles telles que les falaises côtières, les espaces naturels ou agricoles ou le long des ruines sont fréquentes.</a:t>
            </a:r>
          </a:p>
          <a:p>
            <a:pPr lvl="2"/>
            <a:endParaRPr lang="fr-FR" sz="2000" b="1" i="1" dirty="0" smtClean="0"/>
          </a:p>
          <a:p>
            <a:r>
              <a:rPr lang="fr-FR" sz="2000" b="1" i="1" dirty="0" smtClean="0"/>
              <a:t>Depuis la classification de Cidade </a:t>
            </a:r>
            <a:r>
              <a:rPr lang="fr-FR" sz="2000" b="1" i="1" dirty="0" err="1" smtClean="0"/>
              <a:t>Velha</a:t>
            </a:r>
            <a:r>
              <a:rPr lang="fr-FR" sz="2000" b="1" i="1" dirty="0" smtClean="0"/>
              <a:t> au Patrimoine mondial, les autorités ont entreprises plusieurs mesures correctives et d’amélioration de logements, après avoir été introduit certaines mesures restrictives aux logements privés.</a:t>
            </a:r>
          </a:p>
        </p:txBody>
      </p:sp>
      <p:sp>
        <p:nvSpPr>
          <p:cNvPr id="6" name="object 4"/>
          <p:cNvSpPr txBox="1"/>
          <p:nvPr/>
        </p:nvSpPr>
        <p:spPr>
          <a:xfrm>
            <a:off x="1603350" y="6431910"/>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1524000" y="6496685"/>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627595" y="6616305"/>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165" y="78518"/>
            <a:ext cx="752730" cy="528264"/>
          </a:xfrm>
          <a:prstGeom prst="rect">
            <a:avLst/>
          </a:prstGeom>
          <a:noFill/>
          <a:ln>
            <a:noFill/>
          </a:ln>
        </p:spPr>
      </p:pic>
      <p:sp>
        <p:nvSpPr>
          <p:cNvPr id="15" name="Text Box 3"/>
          <p:cNvSpPr txBox="1">
            <a:spLocks noChangeArrowheads="1"/>
          </p:cNvSpPr>
          <p:nvPr/>
        </p:nvSpPr>
        <p:spPr bwMode="auto">
          <a:xfrm>
            <a:off x="1438112" y="348963"/>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300832"/>
            <a:ext cx="6957847" cy="289182"/>
          </a:xfrm>
          <a:prstGeom prst="rect">
            <a:avLst/>
          </a:prstGeom>
        </p:spPr>
        <p:txBody>
          <a:bodyPr vert="horz" wrap="square" lIns="0" tIns="12065" rIns="0" bIns="0" rtlCol="0">
            <a:spAutoFit/>
          </a:bodyPr>
          <a:lstStyle/>
          <a:p>
            <a:pPr marL="12700">
              <a:lnSpc>
                <a:spcPct val="100000"/>
              </a:lnSpc>
              <a:spcBef>
                <a:spcPts val="95"/>
              </a:spcBef>
            </a:pPr>
            <a:r>
              <a:rPr lang="fr-FR" sz="1800" b="1" spc="-5" dirty="0" smtClean="0">
                <a:solidFill>
                  <a:schemeClr val="bg1"/>
                </a:solidFill>
              </a:rPr>
              <a:t>Cabo Verde et son Patrimoine Mondial : Le Centre Historique de Cidade </a:t>
            </a:r>
            <a:r>
              <a:rPr lang="fr-FR" sz="1800" b="1" spc="-5" dirty="0" err="1" smtClean="0">
                <a:solidFill>
                  <a:schemeClr val="bg1"/>
                </a:solidFill>
              </a:rPr>
              <a:t>Velha</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951773" y="108640"/>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p:cNvPicPr>
            <a:picLocks noChangeAspect="1"/>
          </p:cNvPicPr>
          <p:nvPr/>
        </p:nvPicPr>
        <p:blipFill>
          <a:blip r:embed="rId4"/>
          <a:stretch>
            <a:fillRect/>
          </a:stretch>
        </p:blipFill>
        <p:spPr>
          <a:xfrm>
            <a:off x="1182456" y="108641"/>
            <a:ext cx="1003696" cy="524556"/>
          </a:xfrm>
          <a:prstGeom prst="rect">
            <a:avLst/>
          </a:prstGeom>
        </p:spPr>
      </p:pic>
      <p:pic>
        <p:nvPicPr>
          <p:cNvPr id="13" name="Imagem 12"/>
          <p:cNvPicPr>
            <a:picLocks noChangeAspect="1"/>
          </p:cNvPicPr>
          <p:nvPr/>
        </p:nvPicPr>
        <p:blipFill>
          <a:blip r:embed="rId5"/>
          <a:stretch>
            <a:fillRect/>
          </a:stretch>
        </p:blipFill>
        <p:spPr>
          <a:xfrm>
            <a:off x="8895672" y="184445"/>
            <a:ext cx="1925280" cy="524600"/>
          </a:xfrm>
          <a:prstGeom prst="rect">
            <a:avLst/>
          </a:prstGeom>
        </p:spPr>
      </p:pic>
      <p:pic>
        <p:nvPicPr>
          <p:cNvPr id="16" name="Imagem 15"/>
          <p:cNvPicPr>
            <a:picLocks noChangeAspect="1"/>
          </p:cNvPicPr>
          <p:nvPr/>
        </p:nvPicPr>
        <p:blipFill>
          <a:blip r:embed="rId6"/>
          <a:stretch>
            <a:fillRect/>
          </a:stretch>
        </p:blipFill>
        <p:spPr>
          <a:xfrm>
            <a:off x="2237921" y="112171"/>
            <a:ext cx="883563" cy="721996"/>
          </a:xfrm>
          <a:prstGeom prst="rect">
            <a:avLst/>
          </a:prstGeom>
        </p:spPr>
      </p:pic>
      <p:pic>
        <p:nvPicPr>
          <p:cNvPr id="19" name="Imagem 18"/>
          <p:cNvPicPr>
            <a:picLocks noChangeAspect="1"/>
          </p:cNvPicPr>
          <p:nvPr/>
        </p:nvPicPr>
        <p:blipFill>
          <a:blip r:embed="rId7"/>
          <a:stretch>
            <a:fillRect/>
          </a:stretch>
        </p:blipFill>
        <p:spPr>
          <a:xfrm rot="637714">
            <a:off x="8491759" y="1851842"/>
            <a:ext cx="3128760" cy="3113565"/>
          </a:xfrm>
          <a:prstGeom prst="rect">
            <a:avLst/>
          </a:prstGeom>
        </p:spPr>
      </p:pic>
    </p:spTree>
    <p:extLst>
      <p:ext uri="{BB962C8B-B14F-4D97-AF65-F5344CB8AC3E}">
        <p14:creationId xmlns:p14="http://schemas.microsoft.com/office/powerpoint/2010/main" val="325958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8" y="1820839"/>
            <a:ext cx="11847859" cy="936795"/>
          </a:xfrm>
          <a:prstGeom prst="rect">
            <a:avLst/>
          </a:prstGeom>
        </p:spPr>
        <p:txBody>
          <a:bodyPr vert="horz" wrap="square" lIns="0" tIns="13335" rIns="0" bIns="0" rtlCol="0">
            <a:spAutoFit/>
          </a:bodyPr>
          <a:lstStyle/>
          <a:p>
            <a:r>
              <a:rPr lang="fr-FR" sz="2000" b="1" i="1" dirty="0" smtClean="0">
                <a:solidFill>
                  <a:srgbClr val="FF0000"/>
                </a:solidFill>
              </a:rPr>
              <a:t>Les nécessités d’une intervention concertée et partagée</a:t>
            </a:r>
          </a:p>
          <a:p>
            <a:r>
              <a:rPr lang="fr-FR" sz="2000" b="1" i="1" dirty="0" smtClean="0"/>
              <a:t>Les constructions ou les agrandissements sont très fréquents soit dans des espaces vacants soit en étages sur les constructions existantes. </a:t>
            </a:r>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3048000" y="6496685"/>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427244" y="6568350"/>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217" y="137694"/>
            <a:ext cx="752730" cy="528264"/>
          </a:xfrm>
          <a:prstGeom prst="rect">
            <a:avLst/>
          </a:prstGeom>
          <a:noFill/>
          <a:ln>
            <a:noFill/>
          </a:ln>
        </p:spPr>
      </p:pic>
      <p:sp>
        <p:nvSpPr>
          <p:cNvPr id="15" name="Text Box 3"/>
          <p:cNvSpPr txBox="1">
            <a:spLocks noChangeArrowheads="1"/>
          </p:cNvSpPr>
          <p:nvPr/>
        </p:nvSpPr>
        <p:spPr bwMode="auto">
          <a:xfrm>
            <a:off x="1447800" y="341275"/>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300832"/>
            <a:ext cx="6957847" cy="289182"/>
          </a:xfrm>
          <a:prstGeom prst="rect">
            <a:avLst/>
          </a:prstGeom>
        </p:spPr>
        <p:txBody>
          <a:bodyPr vert="horz" wrap="square" lIns="0" tIns="12065" rIns="0" bIns="0" rtlCol="0">
            <a:spAutoFit/>
          </a:bodyPr>
          <a:lstStyle/>
          <a:p>
            <a:pPr marL="12700">
              <a:lnSpc>
                <a:spcPct val="100000"/>
              </a:lnSpc>
              <a:spcBef>
                <a:spcPts val="95"/>
              </a:spcBef>
            </a:pPr>
            <a:r>
              <a:rPr lang="fr-FR" sz="1800" b="1" spc="-5" dirty="0" smtClean="0">
                <a:solidFill>
                  <a:schemeClr val="bg1"/>
                </a:solidFill>
              </a:rPr>
              <a:t>Cabo Verde et son Patrimoine Mondial : Le Centre Historique de Cidade </a:t>
            </a:r>
            <a:r>
              <a:rPr lang="fr-FR" sz="1800" b="1" spc="-5" dirty="0" err="1" smtClean="0">
                <a:solidFill>
                  <a:schemeClr val="bg1"/>
                </a:solidFill>
              </a:rPr>
              <a:t>Velha</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915357" y="100839"/>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p:cNvPicPr>
            <a:picLocks noChangeAspect="1"/>
          </p:cNvPicPr>
          <p:nvPr/>
        </p:nvPicPr>
        <p:blipFill>
          <a:blip r:embed="rId4"/>
          <a:stretch>
            <a:fillRect/>
          </a:stretch>
        </p:blipFill>
        <p:spPr>
          <a:xfrm>
            <a:off x="3410579" y="2435387"/>
            <a:ext cx="8781421" cy="4061298"/>
          </a:xfrm>
          <a:prstGeom prst="rect">
            <a:avLst/>
          </a:prstGeom>
        </p:spPr>
      </p:pic>
      <p:pic>
        <p:nvPicPr>
          <p:cNvPr id="12" name="Imagem 11"/>
          <p:cNvPicPr>
            <a:picLocks noChangeAspect="1"/>
          </p:cNvPicPr>
          <p:nvPr/>
        </p:nvPicPr>
        <p:blipFill>
          <a:blip r:embed="rId5"/>
          <a:stretch>
            <a:fillRect/>
          </a:stretch>
        </p:blipFill>
        <p:spPr>
          <a:xfrm>
            <a:off x="1281837" y="149184"/>
            <a:ext cx="1019929" cy="533041"/>
          </a:xfrm>
          <a:prstGeom prst="rect">
            <a:avLst/>
          </a:prstGeom>
        </p:spPr>
      </p:pic>
      <p:pic>
        <p:nvPicPr>
          <p:cNvPr id="13" name="Imagem 12"/>
          <p:cNvPicPr>
            <a:picLocks noChangeAspect="1"/>
          </p:cNvPicPr>
          <p:nvPr/>
        </p:nvPicPr>
        <p:blipFill>
          <a:blip r:embed="rId6"/>
          <a:stretch>
            <a:fillRect/>
          </a:stretch>
        </p:blipFill>
        <p:spPr>
          <a:xfrm>
            <a:off x="8895672" y="204835"/>
            <a:ext cx="1925280" cy="524600"/>
          </a:xfrm>
          <a:prstGeom prst="rect">
            <a:avLst/>
          </a:prstGeom>
        </p:spPr>
      </p:pic>
      <p:pic>
        <p:nvPicPr>
          <p:cNvPr id="16" name="Imagem 15"/>
          <p:cNvPicPr>
            <a:picLocks noChangeAspect="1"/>
          </p:cNvPicPr>
          <p:nvPr/>
        </p:nvPicPr>
        <p:blipFill>
          <a:blip r:embed="rId7"/>
          <a:stretch>
            <a:fillRect/>
          </a:stretch>
        </p:blipFill>
        <p:spPr>
          <a:xfrm>
            <a:off x="2301766" y="84762"/>
            <a:ext cx="883563" cy="721996"/>
          </a:xfrm>
          <a:prstGeom prst="rect">
            <a:avLst/>
          </a:prstGeom>
        </p:spPr>
      </p:pic>
      <p:pic>
        <p:nvPicPr>
          <p:cNvPr id="19" name="Imagem 18"/>
          <p:cNvPicPr>
            <a:picLocks noChangeAspect="1"/>
          </p:cNvPicPr>
          <p:nvPr/>
        </p:nvPicPr>
        <p:blipFill>
          <a:blip r:embed="rId8"/>
          <a:stretch>
            <a:fillRect/>
          </a:stretch>
        </p:blipFill>
        <p:spPr>
          <a:xfrm rot="637714">
            <a:off x="515010" y="3303700"/>
            <a:ext cx="2336018" cy="2324673"/>
          </a:xfrm>
          <a:prstGeom prst="rect">
            <a:avLst/>
          </a:prstGeom>
        </p:spPr>
      </p:pic>
    </p:spTree>
    <p:extLst>
      <p:ext uri="{BB962C8B-B14F-4D97-AF65-F5344CB8AC3E}">
        <p14:creationId xmlns:p14="http://schemas.microsoft.com/office/powerpoint/2010/main" val="10503594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9" y="1820839"/>
            <a:ext cx="5447060" cy="1552348"/>
          </a:xfrm>
          <a:prstGeom prst="rect">
            <a:avLst/>
          </a:prstGeom>
        </p:spPr>
        <p:txBody>
          <a:bodyPr vert="horz" wrap="square" lIns="0" tIns="13335" rIns="0" bIns="0" rtlCol="0">
            <a:spAutoFit/>
          </a:bodyPr>
          <a:lstStyle/>
          <a:p>
            <a:r>
              <a:rPr lang="fr-FR" sz="2000" b="1" i="1" dirty="0" smtClean="0">
                <a:solidFill>
                  <a:srgbClr val="FF0000"/>
                </a:solidFill>
              </a:rPr>
              <a:t>Les nécessités d’une intervention concertée et partagée</a:t>
            </a:r>
          </a:p>
          <a:p>
            <a:r>
              <a:rPr lang="fr-FR" sz="2000" b="1" i="1" dirty="0" smtClean="0"/>
              <a:t>Les constructions ou les agrandissements sont très fréquents soit dans des espaces vacants soit en étages sur les constructions existantes. </a:t>
            </a:r>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3048000" y="6496685"/>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427244" y="6568350"/>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750" y="141500"/>
            <a:ext cx="752730" cy="528264"/>
          </a:xfrm>
          <a:prstGeom prst="rect">
            <a:avLst/>
          </a:prstGeom>
          <a:noFill/>
          <a:ln>
            <a:noFill/>
          </a:ln>
        </p:spPr>
      </p:pic>
      <p:sp>
        <p:nvSpPr>
          <p:cNvPr id="15" name="Text Box 3"/>
          <p:cNvSpPr txBox="1">
            <a:spLocks noChangeArrowheads="1"/>
          </p:cNvSpPr>
          <p:nvPr/>
        </p:nvSpPr>
        <p:spPr bwMode="auto">
          <a:xfrm>
            <a:off x="1447800" y="256723"/>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300832"/>
            <a:ext cx="6957847" cy="289182"/>
          </a:xfrm>
          <a:prstGeom prst="rect">
            <a:avLst/>
          </a:prstGeom>
        </p:spPr>
        <p:txBody>
          <a:bodyPr vert="horz" wrap="square" lIns="0" tIns="12065" rIns="0" bIns="0" rtlCol="0">
            <a:spAutoFit/>
          </a:bodyPr>
          <a:lstStyle/>
          <a:p>
            <a:pPr marL="12700">
              <a:lnSpc>
                <a:spcPct val="100000"/>
              </a:lnSpc>
              <a:spcBef>
                <a:spcPts val="95"/>
              </a:spcBef>
            </a:pPr>
            <a:r>
              <a:rPr lang="fr-FR" sz="1800" b="1" spc="-5" dirty="0" smtClean="0">
                <a:solidFill>
                  <a:schemeClr val="bg1"/>
                </a:solidFill>
              </a:rPr>
              <a:t>Cabo Verde et son Patrimoine Mondial : Le Centre Historique de Cidade </a:t>
            </a:r>
            <a:r>
              <a:rPr lang="fr-FR" sz="1800" b="1" spc="-5" dirty="0" err="1" smtClean="0">
                <a:solidFill>
                  <a:schemeClr val="bg1"/>
                </a:solidFill>
              </a:rPr>
              <a:t>Velha</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940572" y="104645"/>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p:cNvPicPr>
            <a:picLocks noChangeAspect="1"/>
          </p:cNvPicPr>
          <p:nvPr/>
        </p:nvPicPr>
        <p:blipFill>
          <a:blip r:embed="rId4"/>
          <a:stretch>
            <a:fillRect/>
          </a:stretch>
        </p:blipFill>
        <p:spPr>
          <a:xfrm>
            <a:off x="5771507" y="1717620"/>
            <a:ext cx="6128084" cy="4598737"/>
          </a:xfrm>
          <a:prstGeom prst="rect">
            <a:avLst/>
          </a:prstGeom>
        </p:spPr>
      </p:pic>
      <p:pic>
        <p:nvPicPr>
          <p:cNvPr id="12" name="Imagem 11"/>
          <p:cNvPicPr>
            <a:picLocks noChangeAspect="1"/>
          </p:cNvPicPr>
          <p:nvPr/>
        </p:nvPicPr>
        <p:blipFill>
          <a:blip r:embed="rId5"/>
          <a:stretch>
            <a:fillRect/>
          </a:stretch>
        </p:blipFill>
        <p:spPr>
          <a:xfrm>
            <a:off x="1334393" y="149185"/>
            <a:ext cx="996087" cy="520580"/>
          </a:xfrm>
          <a:prstGeom prst="rect">
            <a:avLst/>
          </a:prstGeom>
        </p:spPr>
      </p:pic>
      <p:pic>
        <p:nvPicPr>
          <p:cNvPr id="13" name="Imagem 12"/>
          <p:cNvPicPr>
            <a:picLocks noChangeAspect="1"/>
          </p:cNvPicPr>
          <p:nvPr/>
        </p:nvPicPr>
        <p:blipFill>
          <a:blip r:embed="rId6"/>
          <a:stretch>
            <a:fillRect/>
          </a:stretch>
        </p:blipFill>
        <p:spPr>
          <a:xfrm>
            <a:off x="8758628" y="198136"/>
            <a:ext cx="1925280" cy="524600"/>
          </a:xfrm>
          <a:prstGeom prst="rect">
            <a:avLst/>
          </a:prstGeom>
        </p:spPr>
      </p:pic>
      <p:pic>
        <p:nvPicPr>
          <p:cNvPr id="16" name="Imagem 15"/>
          <p:cNvPicPr>
            <a:picLocks noChangeAspect="1"/>
          </p:cNvPicPr>
          <p:nvPr/>
        </p:nvPicPr>
        <p:blipFill>
          <a:blip r:embed="rId7"/>
          <a:stretch>
            <a:fillRect/>
          </a:stretch>
        </p:blipFill>
        <p:spPr>
          <a:xfrm>
            <a:off x="2195185" y="19952"/>
            <a:ext cx="883563" cy="721996"/>
          </a:xfrm>
          <a:prstGeom prst="rect">
            <a:avLst/>
          </a:prstGeom>
        </p:spPr>
      </p:pic>
      <p:pic>
        <p:nvPicPr>
          <p:cNvPr id="19" name="Imagem 18"/>
          <p:cNvPicPr>
            <a:picLocks noChangeAspect="1"/>
          </p:cNvPicPr>
          <p:nvPr/>
        </p:nvPicPr>
        <p:blipFill>
          <a:blip r:embed="rId8"/>
          <a:stretch>
            <a:fillRect/>
          </a:stretch>
        </p:blipFill>
        <p:spPr>
          <a:xfrm rot="637714">
            <a:off x="1243931" y="3817975"/>
            <a:ext cx="2105813" cy="2095587"/>
          </a:xfrm>
          <a:prstGeom prst="rect">
            <a:avLst/>
          </a:prstGeom>
        </p:spPr>
      </p:pic>
    </p:spTree>
    <p:extLst>
      <p:ext uri="{BB962C8B-B14F-4D97-AF65-F5344CB8AC3E}">
        <p14:creationId xmlns:p14="http://schemas.microsoft.com/office/powerpoint/2010/main" val="34779496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500" y="1820839"/>
            <a:ext cx="8334638" cy="4630114"/>
          </a:xfrm>
          <a:prstGeom prst="rect">
            <a:avLst/>
          </a:prstGeom>
        </p:spPr>
        <p:txBody>
          <a:bodyPr vert="horz" wrap="square" lIns="0" tIns="13335" rIns="0" bIns="0" rtlCol="0">
            <a:spAutoFit/>
          </a:bodyPr>
          <a:lstStyle/>
          <a:p>
            <a:r>
              <a:rPr lang="fr-FR" sz="2000" b="1" i="1" dirty="0" smtClean="0">
                <a:solidFill>
                  <a:srgbClr val="FF0000"/>
                </a:solidFill>
              </a:rPr>
              <a:t>Les nécessités d’une intervention concertée et partagée</a:t>
            </a:r>
          </a:p>
          <a:p>
            <a:r>
              <a:rPr lang="fr-FR" sz="2000" b="1" i="1" u="sng" dirty="0" smtClean="0">
                <a:solidFill>
                  <a:srgbClr val="FF0000"/>
                </a:solidFill>
              </a:rPr>
              <a:t>Comment protéger Cidade </a:t>
            </a:r>
            <a:r>
              <a:rPr lang="fr-FR" sz="2000" b="1" i="1" u="sng" dirty="0" err="1" smtClean="0">
                <a:solidFill>
                  <a:srgbClr val="FF0000"/>
                </a:solidFill>
              </a:rPr>
              <a:t>Velha</a:t>
            </a:r>
            <a:r>
              <a:rPr lang="fr-FR" sz="2000" b="1" i="1" u="sng" dirty="0" smtClean="0">
                <a:solidFill>
                  <a:srgbClr val="FF0000"/>
                </a:solidFill>
              </a:rPr>
              <a:t> des constructions illégales </a:t>
            </a:r>
            <a:r>
              <a:rPr lang="fr-FR" sz="2000" b="1" i="1" dirty="0" smtClean="0">
                <a:solidFill>
                  <a:srgbClr val="FF0000"/>
                </a:solidFill>
              </a:rPr>
              <a:t>: un état des lieux entre universitaires, chercheurs, professionnels du Patrimoine, gestionnaires et conseillers municipaux</a:t>
            </a:r>
          </a:p>
          <a:p>
            <a:pPr lvl="1"/>
            <a:r>
              <a:rPr lang="fr-FR" sz="2000" b="1" i="1" dirty="0" smtClean="0"/>
              <a:t>Des juristes, architectes, historiens, gestionnaires du Patrimoine, des fonctionnaires et agents de surveillance des exécutions de constructions de la Mairie se sont attelés à voir comment faire comprendre à tout un chacun la loi sans ambiguïté aucune : c’est ainsi qu’un manuel illustré des normes juridiques en vigueur pour la préservation du site vient d’être édité pour rendre accessible à tout un chacun sans ambiguïté le langage juridique, avec des exemples précis, en montrant les constructions aux normes, ceux qui ne le sont pas et ce qui mettent en danger l’intégrité du site. Ce qui est intéressant avec l’édition de ce manuel, c’est le dialogue qu’il a permis d’enclencher entre toutes les parties prenantes pour la recherche de solutions durable pour la préservation du site.</a:t>
            </a:r>
          </a:p>
        </p:txBody>
      </p:sp>
      <p:sp>
        <p:nvSpPr>
          <p:cNvPr id="6" name="object 4"/>
          <p:cNvSpPr txBox="1"/>
          <p:nvPr/>
        </p:nvSpPr>
        <p:spPr>
          <a:xfrm>
            <a:off x="3432150" y="6634021"/>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sp>
        <p:nvSpPr>
          <p:cNvPr id="8" name="object 3"/>
          <p:cNvSpPr/>
          <p:nvPr/>
        </p:nvSpPr>
        <p:spPr>
          <a:xfrm>
            <a:off x="3048000" y="6468169"/>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382268" y="6631994"/>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247" y="137694"/>
            <a:ext cx="752730" cy="528264"/>
          </a:xfrm>
          <a:prstGeom prst="rect">
            <a:avLst/>
          </a:prstGeom>
          <a:noFill/>
          <a:ln>
            <a:noFill/>
          </a:ln>
        </p:spPr>
      </p:pic>
      <p:sp>
        <p:nvSpPr>
          <p:cNvPr id="15" name="Text Box 3"/>
          <p:cNvSpPr txBox="1">
            <a:spLocks noChangeArrowheads="1"/>
          </p:cNvSpPr>
          <p:nvPr/>
        </p:nvSpPr>
        <p:spPr bwMode="auto">
          <a:xfrm>
            <a:off x="1402824" y="321339"/>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300832"/>
            <a:ext cx="6957847" cy="289182"/>
          </a:xfrm>
          <a:prstGeom prst="rect">
            <a:avLst/>
          </a:prstGeom>
        </p:spPr>
        <p:txBody>
          <a:bodyPr vert="horz" wrap="square" lIns="0" tIns="12065" rIns="0" bIns="0" rtlCol="0">
            <a:spAutoFit/>
          </a:bodyPr>
          <a:lstStyle/>
          <a:p>
            <a:pPr marL="12700">
              <a:lnSpc>
                <a:spcPct val="100000"/>
              </a:lnSpc>
              <a:spcBef>
                <a:spcPts val="95"/>
              </a:spcBef>
            </a:pPr>
            <a:r>
              <a:rPr lang="fr-FR" sz="1800" b="1" spc="-5" dirty="0" smtClean="0">
                <a:solidFill>
                  <a:schemeClr val="bg1"/>
                </a:solidFill>
              </a:rPr>
              <a:t>Cabo Verde et son Patrimoine Mondial : Le Centre Historique de Cidade </a:t>
            </a:r>
            <a:r>
              <a:rPr lang="fr-FR" sz="1800" b="1" spc="-5" dirty="0" err="1" smtClean="0">
                <a:solidFill>
                  <a:schemeClr val="bg1"/>
                </a:solidFill>
              </a:rPr>
              <a:t>Velha</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870381" y="63984"/>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p:cNvPicPr>
            <a:picLocks noChangeAspect="1"/>
          </p:cNvPicPr>
          <p:nvPr/>
        </p:nvPicPr>
        <p:blipFill>
          <a:blip r:embed="rId4"/>
          <a:stretch>
            <a:fillRect/>
          </a:stretch>
        </p:blipFill>
        <p:spPr>
          <a:xfrm>
            <a:off x="8525748" y="3128198"/>
            <a:ext cx="3713040" cy="2468200"/>
          </a:xfrm>
          <a:prstGeom prst="rect">
            <a:avLst/>
          </a:prstGeom>
        </p:spPr>
      </p:pic>
      <p:pic>
        <p:nvPicPr>
          <p:cNvPr id="12" name="Imagem 11"/>
          <p:cNvPicPr>
            <a:picLocks noChangeAspect="1"/>
          </p:cNvPicPr>
          <p:nvPr/>
        </p:nvPicPr>
        <p:blipFill>
          <a:blip r:embed="rId5"/>
          <a:stretch>
            <a:fillRect/>
          </a:stretch>
        </p:blipFill>
        <p:spPr>
          <a:xfrm>
            <a:off x="1032712" y="137694"/>
            <a:ext cx="1135543" cy="593463"/>
          </a:xfrm>
          <a:prstGeom prst="rect">
            <a:avLst/>
          </a:prstGeom>
        </p:spPr>
      </p:pic>
      <p:pic>
        <p:nvPicPr>
          <p:cNvPr id="13" name="Imagem 12"/>
          <p:cNvPicPr>
            <a:picLocks noChangeAspect="1"/>
          </p:cNvPicPr>
          <p:nvPr/>
        </p:nvPicPr>
        <p:blipFill>
          <a:blip r:embed="rId6"/>
          <a:stretch>
            <a:fillRect/>
          </a:stretch>
        </p:blipFill>
        <p:spPr>
          <a:xfrm>
            <a:off x="8748921" y="218047"/>
            <a:ext cx="1925280" cy="524600"/>
          </a:xfrm>
          <a:prstGeom prst="rect">
            <a:avLst/>
          </a:prstGeom>
        </p:spPr>
      </p:pic>
      <p:pic>
        <p:nvPicPr>
          <p:cNvPr id="16" name="Imagem 15"/>
          <p:cNvPicPr>
            <a:picLocks noChangeAspect="1"/>
          </p:cNvPicPr>
          <p:nvPr/>
        </p:nvPicPr>
        <p:blipFill>
          <a:blip r:embed="rId7"/>
          <a:stretch>
            <a:fillRect/>
          </a:stretch>
        </p:blipFill>
        <p:spPr>
          <a:xfrm>
            <a:off x="2164437" y="56255"/>
            <a:ext cx="883563" cy="721996"/>
          </a:xfrm>
          <a:prstGeom prst="rect">
            <a:avLst/>
          </a:prstGeom>
        </p:spPr>
      </p:pic>
    </p:spTree>
    <p:extLst>
      <p:ext uri="{BB962C8B-B14F-4D97-AF65-F5344CB8AC3E}">
        <p14:creationId xmlns:p14="http://schemas.microsoft.com/office/powerpoint/2010/main" val="31284503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9" y="1820839"/>
            <a:ext cx="5910776" cy="4630114"/>
          </a:xfrm>
          <a:prstGeom prst="rect">
            <a:avLst/>
          </a:prstGeom>
        </p:spPr>
        <p:txBody>
          <a:bodyPr vert="horz" wrap="square" lIns="0" tIns="13335" rIns="0" bIns="0" rtlCol="0">
            <a:spAutoFit/>
          </a:bodyPr>
          <a:lstStyle/>
          <a:p>
            <a:r>
              <a:rPr lang="fr-FR" sz="2000" b="1" i="1" dirty="0" smtClean="0">
                <a:solidFill>
                  <a:srgbClr val="FF0000"/>
                </a:solidFill>
              </a:rPr>
              <a:t>Les nécessités d’une intervention concertée et partagée</a:t>
            </a:r>
          </a:p>
          <a:p>
            <a:r>
              <a:rPr lang="fr-FR" sz="2000" b="1" i="1" dirty="0" smtClean="0">
                <a:solidFill>
                  <a:srgbClr val="FF0000"/>
                </a:solidFill>
              </a:rPr>
              <a:t>Le Manuel des normes de construction au service des autorités et des habitants</a:t>
            </a:r>
          </a:p>
          <a:p>
            <a:pPr lvl="2"/>
            <a:r>
              <a:rPr lang="fr-FR" sz="2000" b="1" i="1" dirty="0" smtClean="0"/>
              <a:t>Le manuel, pour qu’il soit un succès, ne devait pas être une sorte de bible en architecture, une compilation de loi incompréhensible, une encyclopédie des règles à respecter. Il devait être un ouvrage très simple, avec un langage abordable, mais surtout très bien illustré, pour faciliter la compréhension des profanes sur les normes de construction. Il ne devait surtout pas excéder 50 pages.</a:t>
            </a:r>
          </a:p>
          <a:p>
            <a:pPr lvl="2"/>
            <a:endParaRPr lang="fr-FR" sz="2000" b="1" i="1" dirty="0"/>
          </a:p>
          <a:p>
            <a:endParaRPr lang="fr-FR" sz="2000" b="1" i="1" dirty="0"/>
          </a:p>
          <a:p>
            <a:endParaRPr lang="fr-FR" sz="2000" b="1" i="1" dirty="0" smtClean="0"/>
          </a:p>
        </p:txBody>
      </p:sp>
      <p:sp>
        <p:nvSpPr>
          <p:cNvPr id="6" name="object 4"/>
          <p:cNvSpPr txBox="1"/>
          <p:nvPr/>
        </p:nvSpPr>
        <p:spPr>
          <a:xfrm>
            <a:off x="1603350" y="6431910"/>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1524000" y="6496685"/>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627595" y="6616305"/>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99" y="54033"/>
            <a:ext cx="752730" cy="528264"/>
          </a:xfrm>
          <a:prstGeom prst="rect">
            <a:avLst/>
          </a:prstGeom>
          <a:noFill/>
          <a:ln>
            <a:noFill/>
          </a:ln>
        </p:spPr>
      </p:pic>
      <p:sp>
        <p:nvSpPr>
          <p:cNvPr id="15" name="Text Box 3"/>
          <p:cNvSpPr txBox="1">
            <a:spLocks noChangeArrowheads="1"/>
          </p:cNvSpPr>
          <p:nvPr/>
        </p:nvSpPr>
        <p:spPr bwMode="auto">
          <a:xfrm>
            <a:off x="1365924" y="349902"/>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300832"/>
            <a:ext cx="6957847" cy="289182"/>
          </a:xfrm>
          <a:prstGeom prst="rect">
            <a:avLst/>
          </a:prstGeom>
        </p:spPr>
        <p:txBody>
          <a:bodyPr vert="horz" wrap="square" lIns="0" tIns="12065" rIns="0" bIns="0" rtlCol="0">
            <a:spAutoFit/>
          </a:bodyPr>
          <a:lstStyle/>
          <a:p>
            <a:pPr marL="12700">
              <a:lnSpc>
                <a:spcPct val="100000"/>
              </a:lnSpc>
              <a:spcBef>
                <a:spcPts val="95"/>
              </a:spcBef>
            </a:pPr>
            <a:r>
              <a:rPr lang="fr-FR" sz="1800" b="1" spc="-5" dirty="0" smtClean="0">
                <a:solidFill>
                  <a:schemeClr val="bg1"/>
                </a:solidFill>
              </a:rPr>
              <a:t>Cabo Verde et son Patrimoine Mondial : Le Centre Historique de Cidade </a:t>
            </a:r>
            <a:r>
              <a:rPr lang="fr-FR" sz="1800" b="1" spc="-5" dirty="0" err="1" smtClean="0">
                <a:solidFill>
                  <a:schemeClr val="bg1"/>
                </a:solidFill>
              </a:rPr>
              <a:t>Velha</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921225" y="65069"/>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p:cNvPicPr>
            <a:picLocks noChangeAspect="1"/>
          </p:cNvPicPr>
          <p:nvPr/>
        </p:nvPicPr>
        <p:blipFill>
          <a:blip r:embed="rId4"/>
          <a:stretch>
            <a:fillRect/>
          </a:stretch>
        </p:blipFill>
        <p:spPr>
          <a:xfrm>
            <a:off x="7269780" y="1507793"/>
            <a:ext cx="4948146" cy="4924117"/>
          </a:xfrm>
          <a:prstGeom prst="rect">
            <a:avLst/>
          </a:prstGeom>
        </p:spPr>
      </p:pic>
      <p:pic>
        <p:nvPicPr>
          <p:cNvPr id="13" name="Imagem 12"/>
          <p:cNvPicPr>
            <a:picLocks noChangeAspect="1"/>
          </p:cNvPicPr>
          <p:nvPr/>
        </p:nvPicPr>
        <p:blipFill>
          <a:blip r:embed="rId5"/>
          <a:stretch>
            <a:fillRect/>
          </a:stretch>
        </p:blipFill>
        <p:spPr>
          <a:xfrm>
            <a:off x="1066961" y="122544"/>
            <a:ext cx="1041854" cy="544499"/>
          </a:xfrm>
          <a:prstGeom prst="rect">
            <a:avLst/>
          </a:prstGeom>
        </p:spPr>
      </p:pic>
      <p:pic>
        <p:nvPicPr>
          <p:cNvPr id="16" name="Imagem 15"/>
          <p:cNvPicPr>
            <a:picLocks noChangeAspect="1"/>
          </p:cNvPicPr>
          <p:nvPr/>
        </p:nvPicPr>
        <p:blipFill>
          <a:blip r:embed="rId6"/>
          <a:stretch>
            <a:fillRect/>
          </a:stretch>
        </p:blipFill>
        <p:spPr>
          <a:xfrm>
            <a:off x="8781213" y="54033"/>
            <a:ext cx="1925280" cy="524600"/>
          </a:xfrm>
          <a:prstGeom prst="rect">
            <a:avLst/>
          </a:prstGeom>
        </p:spPr>
      </p:pic>
      <p:pic>
        <p:nvPicPr>
          <p:cNvPr id="19" name="Imagem 18"/>
          <p:cNvPicPr>
            <a:picLocks noChangeAspect="1"/>
          </p:cNvPicPr>
          <p:nvPr/>
        </p:nvPicPr>
        <p:blipFill>
          <a:blip r:embed="rId7"/>
          <a:stretch>
            <a:fillRect/>
          </a:stretch>
        </p:blipFill>
        <p:spPr>
          <a:xfrm>
            <a:off x="2108815" y="51329"/>
            <a:ext cx="883563" cy="721996"/>
          </a:xfrm>
          <a:prstGeom prst="rect">
            <a:avLst/>
          </a:prstGeom>
        </p:spPr>
      </p:pic>
    </p:spTree>
    <p:extLst>
      <p:ext uri="{BB962C8B-B14F-4D97-AF65-F5344CB8AC3E}">
        <p14:creationId xmlns:p14="http://schemas.microsoft.com/office/powerpoint/2010/main" val="27872708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8" y="1820839"/>
            <a:ext cx="7144356" cy="4630114"/>
          </a:xfrm>
          <a:prstGeom prst="rect">
            <a:avLst/>
          </a:prstGeom>
        </p:spPr>
        <p:txBody>
          <a:bodyPr vert="horz" wrap="square" lIns="0" tIns="13335" rIns="0" bIns="0" rtlCol="0">
            <a:spAutoFit/>
          </a:bodyPr>
          <a:lstStyle/>
          <a:p>
            <a:r>
              <a:rPr lang="fr-FR" sz="2000" b="1" i="1" dirty="0" smtClean="0">
                <a:solidFill>
                  <a:srgbClr val="FF0000"/>
                </a:solidFill>
              </a:rPr>
              <a:t>Les nécessités d’une intervention concertée et partagée</a:t>
            </a:r>
          </a:p>
          <a:p>
            <a:r>
              <a:rPr lang="fr-FR" sz="2000" b="1" i="1" dirty="0" smtClean="0">
                <a:solidFill>
                  <a:srgbClr val="FF0000"/>
                </a:solidFill>
              </a:rPr>
              <a:t>Le Manuel des normes de construction au service des autorités et des habitants</a:t>
            </a:r>
          </a:p>
          <a:p>
            <a:pPr lvl="1"/>
            <a:r>
              <a:rPr lang="fr-FR" sz="2000" b="1" i="1" dirty="0" smtClean="0"/>
              <a:t>Le processus. Pour l’élaboration du manuel illustré des normes urbanistiques le procédé suivant a été observé :</a:t>
            </a:r>
          </a:p>
          <a:p>
            <a:pPr marL="1714500" lvl="3" indent="-342900">
              <a:buFont typeface="Arial" panose="020B0604020202020204" pitchFamily="34" charset="0"/>
              <a:buChar char="•"/>
            </a:pPr>
            <a:r>
              <a:rPr lang="fr-FR" sz="2000" b="1" i="1" dirty="0" smtClean="0"/>
              <a:t>Compiler, étudier, analyser et discuter l’ensemble des normes urbanistiques en vigueur à Cidade </a:t>
            </a:r>
            <a:r>
              <a:rPr lang="fr-FR" sz="2000" b="1" i="1" dirty="0" err="1" smtClean="0"/>
              <a:t>Velha</a:t>
            </a:r>
            <a:r>
              <a:rPr lang="fr-FR" sz="2000" b="1" i="1" dirty="0" smtClean="0"/>
              <a:t>.</a:t>
            </a:r>
          </a:p>
          <a:p>
            <a:pPr marL="1714500" lvl="3" indent="-342900">
              <a:buFont typeface="Arial" panose="020B0604020202020204" pitchFamily="34" charset="0"/>
              <a:buChar char="•"/>
            </a:pPr>
            <a:r>
              <a:rPr lang="fr-FR" sz="2000" b="1" i="1" dirty="0" smtClean="0"/>
              <a:t>Élaborer une fiche d’analyse architecturale</a:t>
            </a:r>
          </a:p>
          <a:p>
            <a:pPr marL="1714500" lvl="3" indent="-342900">
              <a:buFont typeface="Arial" panose="020B0604020202020204" pitchFamily="34" charset="0"/>
              <a:buChar char="•"/>
            </a:pPr>
            <a:r>
              <a:rPr lang="fr-FR" sz="2000" b="1" i="1" dirty="0" smtClean="0"/>
              <a:t>Mener une étude sur la situation de la construction à la lumière des normes en vigueur.</a:t>
            </a:r>
          </a:p>
          <a:p>
            <a:pPr marL="1714500" lvl="3" indent="-342900">
              <a:buFont typeface="Arial" panose="020B0604020202020204" pitchFamily="34" charset="0"/>
              <a:buChar char="•"/>
            </a:pPr>
            <a:r>
              <a:rPr lang="fr-FR" sz="2000" b="1" i="1" dirty="0" smtClean="0"/>
              <a:t>Cartographier des données recueillies.</a:t>
            </a:r>
          </a:p>
          <a:p>
            <a:pPr marL="1714500" lvl="3" indent="-342900">
              <a:buFont typeface="Arial" panose="020B0604020202020204" pitchFamily="34" charset="0"/>
              <a:buChar char="•"/>
            </a:pPr>
            <a:r>
              <a:rPr lang="fr-FR" sz="2000" b="1" i="1" dirty="0" smtClean="0"/>
              <a:t>Récupérer les images pour l’illustration de la rédaction de manuel pédagogique.</a:t>
            </a:r>
            <a:endParaRPr lang="fr-FR" sz="2000" b="1" i="1" dirty="0"/>
          </a:p>
          <a:p>
            <a:endParaRPr lang="fr-FR" sz="2000" b="1" i="1" dirty="0" smtClean="0"/>
          </a:p>
        </p:txBody>
      </p:sp>
      <p:sp>
        <p:nvSpPr>
          <p:cNvPr id="6" name="object 4"/>
          <p:cNvSpPr txBox="1"/>
          <p:nvPr/>
        </p:nvSpPr>
        <p:spPr>
          <a:xfrm>
            <a:off x="1603350" y="6431910"/>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1524000" y="6496685"/>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627595" y="6616305"/>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342" y="91940"/>
            <a:ext cx="752730" cy="528264"/>
          </a:xfrm>
          <a:prstGeom prst="rect">
            <a:avLst/>
          </a:prstGeom>
          <a:noFill/>
          <a:ln>
            <a:noFill/>
          </a:ln>
        </p:spPr>
      </p:pic>
      <p:sp>
        <p:nvSpPr>
          <p:cNvPr id="15" name="Text Box 3"/>
          <p:cNvSpPr txBox="1">
            <a:spLocks noChangeArrowheads="1"/>
          </p:cNvSpPr>
          <p:nvPr/>
        </p:nvSpPr>
        <p:spPr bwMode="auto">
          <a:xfrm>
            <a:off x="1447800" y="308470"/>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300832"/>
            <a:ext cx="7170281" cy="289182"/>
          </a:xfrm>
          <a:prstGeom prst="rect">
            <a:avLst/>
          </a:prstGeom>
        </p:spPr>
        <p:txBody>
          <a:bodyPr vert="horz" wrap="square" lIns="0" tIns="12065" rIns="0" bIns="0" rtlCol="0">
            <a:spAutoFit/>
          </a:bodyPr>
          <a:lstStyle/>
          <a:p>
            <a:pPr marL="12700">
              <a:lnSpc>
                <a:spcPct val="100000"/>
              </a:lnSpc>
              <a:spcBef>
                <a:spcPts val="95"/>
              </a:spcBef>
            </a:pPr>
            <a:r>
              <a:rPr lang="fr-FR" sz="1800" b="1" spc="-5" dirty="0" smtClean="0">
                <a:solidFill>
                  <a:schemeClr val="bg1"/>
                </a:solidFill>
              </a:rPr>
              <a:t>Le Centre Historique de Cidade </a:t>
            </a:r>
            <a:r>
              <a:rPr lang="fr-FR" sz="1800" b="1" spc="-5" dirty="0" err="1" smtClean="0">
                <a:solidFill>
                  <a:schemeClr val="bg1"/>
                </a:solidFill>
              </a:rPr>
              <a:t>Velha</a:t>
            </a:r>
            <a:r>
              <a:rPr lang="fr-FR" sz="1800" b="1" spc="-5" dirty="0" smtClean="0">
                <a:solidFill>
                  <a:schemeClr val="bg1"/>
                </a:solidFill>
              </a:rPr>
              <a:t> : Le manuel des Normes de Construction</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858167" y="79356"/>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p:cNvPicPr>
            <a:picLocks noChangeAspect="1"/>
          </p:cNvPicPr>
          <p:nvPr/>
        </p:nvPicPr>
        <p:blipFill>
          <a:blip r:embed="rId4"/>
          <a:stretch>
            <a:fillRect/>
          </a:stretch>
        </p:blipFill>
        <p:spPr>
          <a:xfrm>
            <a:off x="7269780" y="1507793"/>
            <a:ext cx="4948146" cy="4924117"/>
          </a:xfrm>
          <a:prstGeom prst="rect">
            <a:avLst/>
          </a:prstGeom>
        </p:spPr>
      </p:pic>
      <p:pic>
        <p:nvPicPr>
          <p:cNvPr id="13" name="Imagem 12"/>
          <p:cNvPicPr>
            <a:picLocks noChangeAspect="1"/>
          </p:cNvPicPr>
          <p:nvPr/>
        </p:nvPicPr>
        <p:blipFill>
          <a:blip r:embed="rId5"/>
          <a:stretch>
            <a:fillRect/>
          </a:stretch>
        </p:blipFill>
        <p:spPr>
          <a:xfrm>
            <a:off x="1439494" y="149185"/>
            <a:ext cx="946357" cy="494590"/>
          </a:xfrm>
          <a:prstGeom prst="rect">
            <a:avLst/>
          </a:prstGeom>
        </p:spPr>
      </p:pic>
      <p:pic>
        <p:nvPicPr>
          <p:cNvPr id="16" name="Imagem 15"/>
          <p:cNvPicPr>
            <a:picLocks noChangeAspect="1"/>
          </p:cNvPicPr>
          <p:nvPr/>
        </p:nvPicPr>
        <p:blipFill>
          <a:blip r:embed="rId6"/>
          <a:stretch>
            <a:fillRect/>
          </a:stretch>
        </p:blipFill>
        <p:spPr>
          <a:xfrm>
            <a:off x="8781213" y="121324"/>
            <a:ext cx="1925280" cy="524600"/>
          </a:xfrm>
          <a:prstGeom prst="rect">
            <a:avLst/>
          </a:prstGeom>
        </p:spPr>
      </p:pic>
      <p:pic>
        <p:nvPicPr>
          <p:cNvPr id="19" name="Imagem 18"/>
          <p:cNvPicPr>
            <a:picLocks noChangeAspect="1"/>
          </p:cNvPicPr>
          <p:nvPr/>
        </p:nvPicPr>
        <p:blipFill>
          <a:blip r:embed="rId7"/>
          <a:stretch>
            <a:fillRect/>
          </a:stretch>
        </p:blipFill>
        <p:spPr>
          <a:xfrm>
            <a:off x="2316838" y="112863"/>
            <a:ext cx="883563" cy="721996"/>
          </a:xfrm>
          <a:prstGeom prst="rect">
            <a:avLst/>
          </a:prstGeom>
        </p:spPr>
      </p:pic>
    </p:spTree>
    <p:extLst>
      <p:ext uri="{BB962C8B-B14F-4D97-AF65-F5344CB8AC3E}">
        <p14:creationId xmlns:p14="http://schemas.microsoft.com/office/powerpoint/2010/main" val="14176674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8" y="1820839"/>
            <a:ext cx="7144356" cy="321242"/>
          </a:xfrm>
          <a:prstGeom prst="rect">
            <a:avLst/>
          </a:prstGeom>
        </p:spPr>
        <p:txBody>
          <a:bodyPr vert="horz" wrap="square" lIns="0" tIns="13335" rIns="0" bIns="0" rtlCol="0">
            <a:spAutoFit/>
          </a:bodyPr>
          <a:lstStyle/>
          <a:p>
            <a:r>
              <a:rPr lang="fr-FR" sz="2000" b="1" i="1" dirty="0" smtClean="0">
                <a:solidFill>
                  <a:srgbClr val="FF0000"/>
                </a:solidFill>
              </a:rPr>
              <a:t>L’INVENTAIRE : Les fiches d’inventaire</a:t>
            </a:r>
            <a:endParaRPr lang="fr-FR" sz="2000" b="1" i="1" dirty="0" smtClean="0"/>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73573" y="6429894"/>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6022949" y="6530655"/>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156" y="137694"/>
            <a:ext cx="752730" cy="528264"/>
          </a:xfrm>
          <a:prstGeom prst="rect">
            <a:avLst/>
          </a:prstGeom>
          <a:noFill/>
          <a:ln>
            <a:noFill/>
          </a:ln>
        </p:spPr>
      </p:pic>
      <p:sp>
        <p:nvSpPr>
          <p:cNvPr id="15" name="Text Box 3"/>
          <p:cNvSpPr txBox="1">
            <a:spLocks noChangeArrowheads="1"/>
          </p:cNvSpPr>
          <p:nvPr/>
        </p:nvSpPr>
        <p:spPr bwMode="auto">
          <a:xfrm>
            <a:off x="1319994" y="235071"/>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300832"/>
            <a:ext cx="7170281" cy="289182"/>
          </a:xfrm>
          <a:prstGeom prst="rect">
            <a:avLst/>
          </a:prstGeom>
        </p:spPr>
        <p:txBody>
          <a:bodyPr vert="horz" wrap="square" lIns="0" tIns="12065" rIns="0" bIns="0" rtlCol="0">
            <a:spAutoFit/>
          </a:bodyPr>
          <a:lstStyle/>
          <a:p>
            <a:pPr marL="12700">
              <a:lnSpc>
                <a:spcPct val="100000"/>
              </a:lnSpc>
              <a:spcBef>
                <a:spcPts val="95"/>
              </a:spcBef>
            </a:pPr>
            <a:r>
              <a:rPr lang="fr-FR" sz="1800" b="1" spc="-5" dirty="0" smtClean="0">
                <a:solidFill>
                  <a:schemeClr val="bg1"/>
                </a:solidFill>
              </a:rPr>
              <a:t>Le Centre Historique de Cidade </a:t>
            </a:r>
            <a:r>
              <a:rPr lang="fr-FR" sz="1800" b="1" spc="-5" dirty="0" err="1" smtClean="0">
                <a:solidFill>
                  <a:schemeClr val="bg1"/>
                </a:solidFill>
              </a:rPr>
              <a:t>Velha</a:t>
            </a:r>
            <a:r>
              <a:rPr lang="fr-FR" sz="1800" b="1" spc="-5" dirty="0" smtClean="0">
                <a:solidFill>
                  <a:schemeClr val="bg1"/>
                </a:solidFill>
              </a:rPr>
              <a:t> : Le manuel des Normes de Construction</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919541" y="63984"/>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m 21"/>
          <p:cNvPicPr>
            <a:picLocks noChangeAspect="1"/>
          </p:cNvPicPr>
          <p:nvPr/>
        </p:nvPicPr>
        <p:blipFill>
          <a:blip r:embed="rId4"/>
          <a:stretch>
            <a:fillRect/>
          </a:stretch>
        </p:blipFill>
        <p:spPr>
          <a:xfrm>
            <a:off x="7952874" y="1017385"/>
            <a:ext cx="4079486" cy="5840615"/>
          </a:xfrm>
          <a:prstGeom prst="rect">
            <a:avLst/>
          </a:prstGeom>
        </p:spPr>
      </p:pic>
      <p:pic>
        <p:nvPicPr>
          <p:cNvPr id="12" name="Imagem 11"/>
          <p:cNvPicPr>
            <a:picLocks noChangeAspect="1"/>
          </p:cNvPicPr>
          <p:nvPr/>
        </p:nvPicPr>
        <p:blipFill>
          <a:blip r:embed="rId5"/>
          <a:stretch>
            <a:fillRect/>
          </a:stretch>
        </p:blipFill>
        <p:spPr>
          <a:xfrm>
            <a:off x="1124185" y="149185"/>
            <a:ext cx="1030440" cy="538534"/>
          </a:xfrm>
          <a:prstGeom prst="rect">
            <a:avLst/>
          </a:prstGeom>
        </p:spPr>
      </p:pic>
      <p:pic>
        <p:nvPicPr>
          <p:cNvPr id="13" name="Imagem 12"/>
          <p:cNvPicPr>
            <a:picLocks noChangeAspect="1"/>
          </p:cNvPicPr>
          <p:nvPr/>
        </p:nvPicPr>
        <p:blipFill>
          <a:blip r:embed="rId6"/>
          <a:stretch>
            <a:fillRect/>
          </a:stretch>
        </p:blipFill>
        <p:spPr>
          <a:xfrm>
            <a:off x="8742720" y="137694"/>
            <a:ext cx="1925280" cy="524600"/>
          </a:xfrm>
          <a:prstGeom prst="rect">
            <a:avLst/>
          </a:prstGeom>
        </p:spPr>
      </p:pic>
      <p:pic>
        <p:nvPicPr>
          <p:cNvPr id="16" name="Imagem 15"/>
          <p:cNvPicPr>
            <a:picLocks noChangeAspect="1"/>
          </p:cNvPicPr>
          <p:nvPr/>
        </p:nvPicPr>
        <p:blipFill>
          <a:blip r:embed="rId7"/>
          <a:stretch>
            <a:fillRect/>
          </a:stretch>
        </p:blipFill>
        <p:spPr>
          <a:xfrm>
            <a:off x="2121382" y="118857"/>
            <a:ext cx="724198" cy="591772"/>
          </a:xfrm>
          <a:prstGeom prst="rect">
            <a:avLst/>
          </a:prstGeom>
        </p:spPr>
      </p:pic>
      <p:pic>
        <p:nvPicPr>
          <p:cNvPr id="19" name="Imagem 18"/>
          <p:cNvPicPr>
            <a:picLocks noChangeAspect="1"/>
          </p:cNvPicPr>
          <p:nvPr/>
        </p:nvPicPr>
        <p:blipFill>
          <a:blip r:embed="rId8"/>
          <a:stretch>
            <a:fillRect/>
          </a:stretch>
        </p:blipFill>
        <p:spPr>
          <a:xfrm rot="637714">
            <a:off x="2654214" y="2630040"/>
            <a:ext cx="3128760" cy="3113565"/>
          </a:xfrm>
          <a:prstGeom prst="rect">
            <a:avLst/>
          </a:prstGeom>
        </p:spPr>
      </p:pic>
    </p:spTree>
    <p:extLst>
      <p:ext uri="{BB962C8B-B14F-4D97-AF65-F5344CB8AC3E}">
        <p14:creationId xmlns:p14="http://schemas.microsoft.com/office/powerpoint/2010/main" val="11070044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8" y="1820839"/>
            <a:ext cx="7144356" cy="321242"/>
          </a:xfrm>
          <a:prstGeom prst="rect">
            <a:avLst/>
          </a:prstGeom>
        </p:spPr>
        <p:txBody>
          <a:bodyPr vert="horz" wrap="square" lIns="0" tIns="13335" rIns="0" bIns="0" rtlCol="0">
            <a:spAutoFit/>
          </a:bodyPr>
          <a:lstStyle/>
          <a:p>
            <a:r>
              <a:rPr lang="fr-FR" sz="2000" b="1" i="1" dirty="0" smtClean="0">
                <a:solidFill>
                  <a:srgbClr val="FF0000"/>
                </a:solidFill>
              </a:rPr>
              <a:t>L’INVENTAIRE : Les bonnes pratiques</a:t>
            </a:r>
            <a:endParaRPr lang="fr-FR" sz="2000" b="1" i="1" dirty="0" smtClean="0"/>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3048000" y="6484866"/>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110975" y="6578597"/>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713" y="137694"/>
            <a:ext cx="752730" cy="528264"/>
          </a:xfrm>
          <a:prstGeom prst="rect">
            <a:avLst/>
          </a:prstGeom>
          <a:noFill/>
          <a:ln>
            <a:noFill/>
          </a:ln>
        </p:spPr>
      </p:pic>
      <p:sp>
        <p:nvSpPr>
          <p:cNvPr id="15" name="Text Box 3"/>
          <p:cNvSpPr txBox="1">
            <a:spLocks noChangeArrowheads="1"/>
          </p:cNvSpPr>
          <p:nvPr/>
        </p:nvSpPr>
        <p:spPr bwMode="auto">
          <a:xfrm>
            <a:off x="1486801" y="338749"/>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300832"/>
            <a:ext cx="7170281" cy="289182"/>
          </a:xfrm>
          <a:prstGeom prst="rect">
            <a:avLst/>
          </a:prstGeom>
        </p:spPr>
        <p:txBody>
          <a:bodyPr vert="horz" wrap="square" lIns="0" tIns="12065" rIns="0" bIns="0" rtlCol="0">
            <a:spAutoFit/>
          </a:bodyPr>
          <a:lstStyle/>
          <a:p>
            <a:pPr marL="12700">
              <a:lnSpc>
                <a:spcPct val="100000"/>
              </a:lnSpc>
              <a:spcBef>
                <a:spcPts val="95"/>
              </a:spcBef>
            </a:pPr>
            <a:r>
              <a:rPr lang="fr-FR" sz="1800" b="1" spc="-5" dirty="0" smtClean="0">
                <a:solidFill>
                  <a:schemeClr val="bg1"/>
                </a:solidFill>
              </a:rPr>
              <a:t>Le Centre Historique de Cidade </a:t>
            </a:r>
            <a:r>
              <a:rPr lang="fr-FR" sz="1800" b="1" spc="-5" dirty="0" err="1" smtClean="0">
                <a:solidFill>
                  <a:schemeClr val="bg1"/>
                </a:solidFill>
              </a:rPr>
              <a:t>Velha</a:t>
            </a:r>
            <a:r>
              <a:rPr lang="fr-FR" sz="1800" b="1" spc="-5" dirty="0" smtClean="0">
                <a:solidFill>
                  <a:schemeClr val="bg1"/>
                </a:solidFill>
              </a:rPr>
              <a:t> : Le manuel des Normes de Construction</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961090" y="124805"/>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p:cNvPicPr>
            <a:picLocks noChangeAspect="1"/>
          </p:cNvPicPr>
          <p:nvPr/>
        </p:nvPicPr>
        <p:blipFill>
          <a:blip r:embed="rId4"/>
          <a:stretch>
            <a:fillRect/>
          </a:stretch>
        </p:blipFill>
        <p:spPr>
          <a:xfrm>
            <a:off x="8536344" y="2055458"/>
            <a:ext cx="3781800" cy="2227400"/>
          </a:xfrm>
          <a:prstGeom prst="rect">
            <a:avLst/>
          </a:prstGeom>
        </p:spPr>
      </p:pic>
      <p:pic>
        <p:nvPicPr>
          <p:cNvPr id="10" name="Imagem 9"/>
          <p:cNvPicPr>
            <a:picLocks noChangeAspect="1"/>
          </p:cNvPicPr>
          <p:nvPr/>
        </p:nvPicPr>
        <p:blipFill>
          <a:blip r:embed="rId5"/>
          <a:stretch>
            <a:fillRect/>
          </a:stretch>
        </p:blipFill>
        <p:spPr>
          <a:xfrm>
            <a:off x="4552222" y="2114213"/>
            <a:ext cx="3884941" cy="2287600"/>
          </a:xfrm>
          <a:prstGeom prst="rect">
            <a:avLst/>
          </a:prstGeom>
        </p:spPr>
      </p:pic>
      <p:pic>
        <p:nvPicPr>
          <p:cNvPr id="11" name="Imagem 10"/>
          <p:cNvPicPr>
            <a:picLocks noChangeAspect="1"/>
          </p:cNvPicPr>
          <p:nvPr/>
        </p:nvPicPr>
        <p:blipFill>
          <a:blip r:embed="rId6"/>
          <a:stretch>
            <a:fillRect/>
          </a:stretch>
        </p:blipFill>
        <p:spPr>
          <a:xfrm>
            <a:off x="460713" y="2121453"/>
            <a:ext cx="3816180" cy="2115600"/>
          </a:xfrm>
          <a:prstGeom prst="rect">
            <a:avLst/>
          </a:prstGeom>
        </p:spPr>
      </p:pic>
      <p:pic>
        <p:nvPicPr>
          <p:cNvPr id="13" name="Imagem 12"/>
          <p:cNvPicPr>
            <a:picLocks noChangeAspect="1"/>
          </p:cNvPicPr>
          <p:nvPr/>
        </p:nvPicPr>
        <p:blipFill>
          <a:blip r:embed="rId7"/>
          <a:stretch>
            <a:fillRect/>
          </a:stretch>
        </p:blipFill>
        <p:spPr>
          <a:xfrm>
            <a:off x="558087" y="4324558"/>
            <a:ext cx="3328114" cy="2162220"/>
          </a:xfrm>
          <a:prstGeom prst="rect">
            <a:avLst/>
          </a:prstGeom>
        </p:spPr>
      </p:pic>
      <p:pic>
        <p:nvPicPr>
          <p:cNvPr id="20" name="Imagem 19"/>
          <p:cNvPicPr>
            <a:picLocks noChangeAspect="1"/>
          </p:cNvPicPr>
          <p:nvPr/>
        </p:nvPicPr>
        <p:blipFill>
          <a:blip r:embed="rId8"/>
          <a:stretch>
            <a:fillRect/>
          </a:stretch>
        </p:blipFill>
        <p:spPr>
          <a:xfrm>
            <a:off x="4377853" y="4259610"/>
            <a:ext cx="3197340" cy="2236000"/>
          </a:xfrm>
          <a:prstGeom prst="rect">
            <a:avLst/>
          </a:prstGeom>
        </p:spPr>
      </p:pic>
      <p:pic>
        <p:nvPicPr>
          <p:cNvPr id="21" name="Imagem 20"/>
          <p:cNvPicPr>
            <a:picLocks noChangeAspect="1"/>
          </p:cNvPicPr>
          <p:nvPr/>
        </p:nvPicPr>
        <p:blipFill>
          <a:blip r:embed="rId9"/>
          <a:stretch>
            <a:fillRect/>
          </a:stretch>
        </p:blipFill>
        <p:spPr>
          <a:xfrm>
            <a:off x="8170164" y="4484604"/>
            <a:ext cx="3881621" cy="2047128"/>
          </a:xfrm>
          <a:prstGeom prst="rect">
            <a:avLst/>
          </a:prstGeom>
        </p:spPr>
      </p:pic>
      <p:pic>
        <p:nvPicPr>
          <p:cNvPr id="19" name="Imagem 18"/>
          <p:cNvPicPr>
            <a:picLocks noChangeAspect="1"/>
          </p:cNvPicPr>
          <p:nvPr/>
        </p:nvPicPr>
        <p:blipFill>
          <a:blip r:embed="rId10"/>
          <a:stretch>
            <a:fillRect/>
          </a:stretch>
        </p:blipFill>
        <p:spPr>
          <a:xfrm>
            <a:off x="1386942" y="149185"/>
            <a:ext cx="988804" cy="516774"/>
          </a:xfrm>
          <a:prstGeom prst="rect">
            <a:avLst/>
          </a:prstGeom>
        </p:spPr>
      </p:pic>
      <p:pic>
        <p:nvPicPr>
          <p:cNvPr id="22" name="Imagem 21"/>
          <p:cNvPicPr>
            <a:picLocks noChangeAspect="1"/>
          </p:cNvPicPr>
          <p:nvPr/>
        </p:nvPicPr>
        <p:blipFill>
          <a:blip r:embed="rId11"/>
          <a:stretch>
            <a:fillRect/>
          </a:stretch>
        </p:blipFill>
        <p:spPr>
          <a:xfrm>
            <a:off x="8895672" y="143850"/>
            <a:ext cx="1925280" cy="524600"/>
          </a:xfrm>
          <a:prstGeom prst="rect">
            <a:avLst/>
          </a:prstGeom>
        </p:spPr>
      </p:pic>
      <p:pic>
        <p:nvPicPr>
          <p:cNvPr id="23" name="Imagem 22"/>
          <p:cNvPicPr>
            <a:picLocks noChangeAspect="1"/>
          </p:cNvPicPr>
          <p:nvPr/>
        </p:nvPicPr>
        <p:blipFill>
          <a:blip r:embed="rId12"/>
          <a:stretch>
            <a:fillRect/>
          </a:stretch>
        </p:blipFill>
        <p:spPr>
          <a:xfrm>
            <a:off x="2321072" y="118857"/>
            <a:ext cx="724198" cy="591772"/>
          </a:xfrm>
          <a:prstGeom prst="rect">
            <a:avLst/>
          </a:prstGeom>
        </p:spPr>
      </p:pic>
    </p:spTree>
    <p:extLst>
      <p:ext uri="{BB962C8B-B14F-4D97-AF65-F5344CB8AC3E}">
        <p14:creationId xmlns:p14="http://schemas.microsoft.com/office/powerpoint/2010/main" val="22424376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8" y="1820839"/>
            <a:ext cx="7144356" cy="321242"/>
          </a:xfrm>
          <a:prstGeom prst="rect">
            <a:avLst/>
          </a:prstGeom>
        </p:spPr>
        <p:txBody>
          <a:bodyPr vert="horz" wrap="square" lIns="0" tIns="13335" rIns="0" bIns="0" rtlCol="0">
            <a:spAutoFit/>
          </a:bodyPr>
          <a:lstStyle/>
          <a:p>
            <a:r>
              <a:rPr lang="fr-FR" sz="2000" b="1" i="1" dirty="0" smtClean="0">
                <a:solidFill>
                  <a:srgbClr val="FF0000"/>
                </a:solidFill>
              </a:rPr>
              <a:t>L’INVENTAIRE : celles qui doivent être corrigées</a:t>
            </a:r>
            <a:endParaRPr lang="fr-FR" sz="2000" b="1" i="1" dirty="0" smtClean="0"/>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3048000" y="6484866"/>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110975" y="6578597"/>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98" y="86447"/>
            <a:ext cx="752730" cy="528264"/>
          </a:xfrm>
          <a:prstGeom prst="rect">
            <a:avLst/>
          </a:prstGeom>
          <a:noFill/>
          <a:ln>
            <a:noFill/>
          </a:ln>
        </p:spPr>
      </p:pic>
      <p:sp>
        <p:nvSpPr>
          <p:cNvPr id="15" name="Text Box 3"/>
          <p:cNvSpPr txBox="1">
            <a:spLocks noChangeArrowheads="1"/>
          </p:cNvSpPr>
          <p:nvPr/>
        </p:nvSpPr>
        <p:spPr bwMode="auto">
          <a:xfrm>
            <a:off x="1447800" y="331336"/>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300832"/>
            <a:ext cx="7170281" cy="289182"/>
          </a:xfrm>
          <a:prstGeom prst="rect">
            <a:avLst/>
          </a:prstGeom>
        </p:spPr>
        <p:txBody>
          <a:bodyPr vert="horz" wrap="square" lIns="0" tIns="12065" rIns="0" bIns="0" rtlCol="0">
            <a:spAutoFit/>
          </a:bodyPr>
          <a:lstStyle/>
          <a:p>
            <a:pPr marL="12700">
              <a:lnSpc>
                <a:spcPct val="100000"/>
              </a:lnSpc>
              <a:spcBef>
                <a:spcPts val="95"/>
              </a:spcBef>
            </a:pPr>
            <a:r>
              <a:rPr lang="fr-FR" sz="1800" b="1" spc="-5" dirty="0" smtClean="0">
                <a:solidFill>
                  <a:schemeClr val="bg1"/>
                </a:solidFill>
              </a:rPr>
              <a:t>Le Centre Historique de Cidade </a:t>
            </a:r>
            <a:r>
              <a:rPr lang="fr-FR" sz="1800" b="1" spc="-5" dirty="0" err="1" smtClean="0">
                <a:solidFill>
                  <a:schemeClr val="bg1"/>
                </a:solidFill>
              </a:rPr>
              <a:t>Velha</a:t>
            </a:r>
            <a:r>
              <a:rPr lang="fr-FR" sz="1800" b="1" spc="-5" dirty="0" smtClean="0">
                <a:solidFill>
                  <a:schemeClr val="bg1"/>
                </a:solidFill>
              </a:rPr>
              <a:t> : Le manuel des Normes de Construction</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909737" y="160249"/>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p:cNvPicPr>
            <a:picLocks noChangeAspect="1"/>
          </p:cNvPicPr>
          <p:nvPr/>
        </p:nvPicPr>
        <p:blipFill>
          <a:blip r:embed="rId4"/>
          <a:stretch>
            <a:fillRect/>
          </a:stretch>
        </p:blipFill>
        <p:spPr>
          <a:xfrm>
            <a:off x="8558463" y="2084094"/>
            <a:ext cx="3321460" cy="2012759"/>
          </a:xfrm>
          <a:prstGeom prst="rect">
            <a:avLst/>
          </a:prstGeom>
        </p:spPr>
      </p:pic>
      <p:pic>
        <p:nvPicPr>
          <p:cNvPr id="6" name="Imagem 5"/>
          <p:cNvPicPr>
            <a:picLocks noChangeAspect="1"/>
          </p:cNvPicPr>
          <p:nvPr/>
        </p:nvPicPr>
        <p:blipFill>
          <a:blip r:embed="rId5"/>
          <a:stretch>
            <a:fillRect/>
          </a:stretch>
        </p:blipFill>
        <p:spPr>
          <a:xfrm>
            <a:off x="4563134" y="2168413"/>
            <a:ext cx="3208612" cy="2207204"/>
          </a:xfrm>
          <a:prstGeom prst="rect">
            <a:avLst/>
          </a:prstGeom>
        </p:spPr>
      </p:pic>
      <p:pic>
        <p:nvPicPr>
          <p:cNvPr id="19" name="Imagem 18"/>
          <p:cNvPicPr>
            <a:picLocks noChangeAspect="1"/>
          </p:cNvPicPr>
          <p:nvPr/>
        </p:nvPicPr>
        <p:blipFill>
          <a:blip r:embed="rId6"/>
          <a:stretch>
            <a:fillRect/>
          </a:stretch>
        </p:blipFill>
        <p:spPr>
          <a:xfrm>
            <a:off x="447152" y="2384012"/>
            <a:ext cx="2801373" cy="1803402"/>
          </a:xfrm>
          <a:prstGeom prst="rect">
            <a:avLst/>
          </a:prstGeom>
        </p:spPr>
      </p:pic>
      <p:pic>
        <p:nvPicPr>
          <p:cNvPr id="20" name="Imagem 19"/>
          <p:cNvPicPr>
            <a:picLocks noChangeAspect="1"/>
          </p:cNvPicPr>
          <p:nvPr/>
        </p:nvPicPr>
        <p:blipFill>
          <a:blip r:embed="rId7"/>
          <a:stretch>
            <a:fillRect/>
          </a:stretch>
        </p:blipFill>
        <p:spPr>
          <a:xfrm>
            <a:off x="8558463" y="4331683"/>
            <a:ext cx="3321460" cy="2153183"/>
          </a:xfrm>
          <a:prstGeom prst="rect">
            <a:avLst/>
          </a:prstGeom>
        </p:spPr>
      </p:pic>
      <p:pic>
        <p:nvPicPr>
          <p:cNvPr id="21" name="Imagem 20"/>
          <p:cNvPicPr>
            <a:picLocks noChangeAspect="1"/>
          </p:cNvPicPr>
          <p:nvPr/>
        </p:nvPicPr>
        <p:blipFill>
          <a:blip r:embed="rId8"/>
          <a:stretch>
            <a:fillRect/>
          </a:stretch>
        </p:blipFill>
        <p:spPr>
          <a:xfrm>
            <a:off x="4581986" y="4444941"/>
            <a:ext cx="3189760" cy="2028006"/>
          </a:xfrm>
          <a:prstGeom prst="rect">
            <a:avLst/>
          </a:prstGeom>
        </p:spPr>
      </p:pic>
      <p:pic>
        <p:nvPicPr>
          <p:cNvPr id="16" name="Imagem 15"/>
          <p:cNvPicPr>
            <a:picLocks noChangeAspect="1"/>
          </p:cNvPicPr>
          <p:nvPr/>
        </p:nvPicPr>
        <p:blipFill>
          <a:blip r:embed="rId9"/>
          <a:stretch>
            <a:fillRect/>
          </a:stretch>
        </p:blipFill>
        <p:spPr>
          <a:xfrm>
            <a:off x="1124183" y="149185"/>
            <a:ext cx="956865" cy="500082"/>
          </a:xfrm>
          <a:prstGeom prst="rect">
            <a:avLst/>
          </a:prstGeom>
        </p:spPr>
      </p:pic>
      <p:pic>
        <p:nvPicPr>
          <p:cNvPr id="22" name="Imagem 21"/>
          <p:cNvPicPr>
            <a:picLocks noChangeAspect="1"/>
          </p:cNvPicPr>
          <p:nvPr/>
        </p:nvPicPr>
        <p:blipFill>
          <a:blip r:embed="rId10"/>
          <a:stretch>
            <a:fillRect/>
          </a:stretch>
        </p:blipFill>
        <p:spPr>
          <a:xfrm>
            <a:off x="8825581" y="237605"/>
            <a:ext cx="1925280" cy="524600"/>
          </a:xfrm>
          <a:prstGeom prst="rect">
            <a:avLst/>
          </a:prstGeom>
        </p:spPr>
      </p:pic>
      <p:pic>
        <p:nvPicPr>
          <p:cNvPr id="23" name="Imagem 22"/>
          <p:cNvPicPr>
            <a:picLocks noChangeAspect="1"/>
          </p:cNvPicPr>
          <p:nvPr/>
        </p:nvPicPr>
        <p:blipFill>
          <a:blip r:embed="rId11"/>
          <a:stretch>
            <a:fillRect/>
          </a:stretch>
        </p:blipFill>
        <p:spPr>
          <a:xfrm>
            <a:off x="2121382" y="118857"/>
            <a:ext cx="724198" cy="591772"/>
          </a:xfrm>
          <a:prstGeom prst="rect">
            <a:avLst/>
          </a:prstGeom>
        </p:spPr>
      </p:pic>
      <p:pic>
        <p:nvPicPr>
          <p:cNvPr id="24" name="Imagem 23"/>
          <p:cNvPicPr>
            <a:picLocks noChangeAspect="1"/>
          </p:cNvPicPr>
          <p:nvPr/>
        </p:nvPicPr>
        <p:blipFill>
          <a:blip r:embed="rId12"/>
          <a:stretch>
            <a:fillRect/>
          </a:stretch>
        </p:blipFill>
        <p:spPr>
          <a:xfrm rot="637714">
            <a:off x="690218" y="4452358"/>
            <a:ext cx="2051454" cy="2041491"/>
          </a:xfrm>
          <a:prstGeom prst="rect">
            <a:avLst/>
          </a:prstGeom>
        </p:spPr>
      </p:pic>
    </p:spTree>
    <p:extLst>
      <p:ext uri="{BB962C8B-B14F-4D97-AF65-F5344CB8AC3E}">
        <p14:creationId xmlns:p14="http://schemas.microsoft.com/office/powerpoint/2010/main" val="4052663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3" descr="Cabo%20Verde%20octobre%202007%20sebastien%2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764" y="3805239"/>
            <a:ext cx="2916237"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4" descr="Cabo%20Verde%20octobre%202007%20sebastien%201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2203451"/>
            <a:ext cx="2843212"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5" descr="Cabo%20Verde%20%20novembre%202007%20sebastien%201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4789" y="406401"/>
            <a:ext cx="28797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3" descr="Mapa%20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825" y="1704975"/>
            <a:ext cx="5608638"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Line 4"/>
          <p:cNvSpPr>
            <a:spLocks noChangeShapeType="1"/>
          </p:cNvSpPr>
          <p:nvPr/>
        </p:nvSpPr>
        <p:spPr bwMode="auto">
          <a:xfrm flipH="1">
            <a:off x="2266951" y="1116013"/>
            <a:ext cx="3175" cy="2633662"/>
          </a:xfrm>
          <a:prstGeom prst="line">
            <a:avLst/>
          </a:prstGeom>
          <a:noFill/>
          <a:ln w="9525">
            <a:solidFill>
              <a:srgbClr val="DC1C2E"/>
            </a:solidFill>
            <a:round/>
            <a:headEnd/>
            <a:tailEnd type="oval" w="sm" len="sm"/>
          </a:ln>
          <a:extLst>
            <a:ext uri="{909E8E84-426E-40DD-AFC4-6F175D3DCCD1}">
              <a14:hiddenFill xmlns:a14="http://schemas.microsoft.com/office/drawing/2010/main">
                <a:noFill/>
              </a14:hiddenFill>
            </a:ext>
          </a:extLst>
        </p:spPr>
        <p:txBody>
          <a:bodyPr/>
          <a:lstStyle/>
          <a:p>
            <a:endParaRPr lang="en-US"/>
          </a:p>
        </p:txBody>
      </p:sp>
      <p:sp>
        <p:nvSpPr>
          <p:cNvPr id="10248" name="Line 5"/>
          <p:cNvSpPr>
            <a:spLocks noChangeShapeType="1"/>
          </p:cNvSpPr>
          <p:nvPr/>
        </p:nvSpPr>
        <p:spPr bwMode="auto">
          <a:xfrm>
            <a:off x="3697289" y="1122364"/>
            <a:ext cx="3175" cy="2655887"/>
          </a:xfrm>
          <a:prstGeom prst="line">
            <a:avLst/>
          </a:prstGeom>
          <a:noFill/>
          <a:ln w="9525">
            <a:solidFill>
              <a:srgbClr val="DC1C2E"/>
            </a:solidFill>
            <a:round/>
            <a:headEnd/>
            <a:tailEnd type="oval" w="sm" len="sm"/>
          </a:ln>
          <a:extLst>
            <a:ext uri="{909E8E84-426E-40DD-AFC4-6F175D3DCCD1}">
              <a14:hiddenFill xmlns:a14="http://schemas.microsoft.com/office/drawing/2010/main">
                <a:noFill/>
              </a14:hiddenFill>
            </a:ext>
          </a:extLst>
        </p:spPr>
        <p:txBody>
          <a:bodyPr/>
          <a:lstStyle/>
          <a:p>
            <a:endParaRPr lang="en-US"/>
          </a:p>
        </p:txBody>
      </p:sp>
      <p:sp>
        <p:nvSpPr>
          <p:cNvPr id="10249" name="Line 6"/>
          <p:cNvSpPr>
            <a:spLocks noChangeShapeType="1"/>
          </p:cNvSpPr>
          <p:nvPr/>
        </p:nvSpPr>
        <p:spPr bwMode="auto">
          <a:xfrm>
            <a:off x="5110163" y="1222376"/>
            <a:ext cx="0" cy="2549525"/>
          </a:xfrm>
          <a:prstGeom prst="line">
            <a:avLst/>
          </a:prstGeom>
          <a:noFill/>
          <a:ln w="9525">
            <a:solidFill>
              <a:srgbClr val="DC1C2E"/>
            </a:solidFill>
            <a:round/>
            <a:headEnd/>
            <a:tailEnd type="oval" w="sm" len="sm"/>
          </a:ln>
          <a:extLst>
            <a:ext uri="{909E8E84-426E-40DD-AFC4-6F175D3DCCD1}">
              <a14:hiddenFill xmlns:a14="http://schemas.microsoft.com/office/drawing/2010/main">
                <a:noFill/>
              </a14:hiddenFill>
            </a:ext>
          </a:extLst>
        </p:spPr>
        <p:txBody>
          <a:bodyPr/>
          <a:lstStyle/>
          <a:p>
            <a:endParaRPr lang="en-US"/>
          </a:p>
        </p:txBody>
      </p:sp>
      <p:sp>
        <p:nvSpPr>
          <p:cNvPr id="10250" name="Line 7"/>
          <p:cNvSpPr>
            <a:spLocks noChangeShapeType="1"/>
          </p:cNvSpPr>
          <p:nvPr/>
        </p:nvSpPr>
        <p:spPr bwMode="auto">
          <a:xfrm>
            <a:off x="4462463" y="1130301"/>
            <a:ext cx="0" cy="2466975"/>
          </a:xfrm>
          <a:prstGeom prst="line">
            <a:avLst/>
          </a:prstGeom>
          <a:noFill/>
          <a:ln w="9525">
            <a:solidFill>
              <a:srgbClr val="DC1C2E"/>
            </a:solidFill>
            <a:round/>
            <a:headEnd/>
            <a:tailEnd type="oval" w="sm" len="sm"/>
          </a:ln>
          <a:extLst>
            <a:ext uri="{909E8E84-426E-40DD-AFC4-6F175D3DCCD1}">
              <a14:hiddenFill xmlns:a14="http://schemas.microsoft.com/office/drawing/2010/main">
                <a:noFill/>
              </a14:hiddenFill>
            </a:ext>
          </a:extLst>
        </p:spPr>
        <p:txBody>
          <a:bodyPr/>
          <a:lstStyle/>
          <a:p>
            <a:endParaRPr lang="en-US"/>
          </a:p>
        </p:txBody>
      </p:sp>
      <p:sp>
        <p:nvSpPr>
          <p:cNvPr id="10251" name="Line 8"/>
          <p:cNvSpPr>
            <a:spLocks noChangeShapeType="1"/>
          </p:cNvSpPr>
          <p:nvPr/>
        </p:nvSpPr>
        <p:spPr bwMode="auto">
          <a:xfrm>
            <a:off x="5281613" y="1347789"/>
            <a:ext cx="0" cy="2835275"/>
          </a:xfrm>
          <a:prstGeom prst="line">
            <a:avLst/>
          </a:prstGeom>
          <a:noFill/>
          <a:ln w="9525">
            <a:solidFill>
              <a:srgbClr val="DC1C2E"/>
            </a:solidFill>
            <a:round/>
            <a:headEnd/>
            <a:tailEnd type="oval" w="sm" len="sm"/>
          </a:ln>
          <a:extLst>
            <a:ext uri="{909E8E84-426E-40DD-AFC4-6F175D3DCCD1}">
              <a14:hiddenFill xmlns:a14="http://schemas.microsoft.com/office/drawing/2010/main">
                <a:noFill/>
              </a14:hiddenFill>
            </a:ext>
          </a:extLst>
        </p:spPr>
        <p:txBody>
          <a:bodyPr/>
          <a:lstStyle/>
          <a:p>
            <a:endParaRPr lang="en-US"/>
          </a:p>
        </p:txBody>
      </p:sp>
      <p:sp>
        <p:nvSpPr>
          <p:cNvPr id="10252" name="Line 9"/>
          <p:cNvSpPr>
            <a:spLocks noChangeShapeType="1"/>
          </p:cNvSpPr>
          <p:nvPr/>
        </p:nvSpPr>
        <p:spPr bwMode="auto">
          <a:xfrm>
            <a:off x="6519863" y="1581151"/>
            <a:ext cx="0" cy="2708275"/>
          </a:xfrm>
          <a:prstGeom prst="line">
            <a:avLst/>
          </a:prstGeom>
          <a:noFill/>
          <a:ln w="9525">
            <a:solidFill>
              <a:srgbClr val="DC1C2E"/>
            </a:solidFill>
            <a:round/>
            <a:headEnd/>
            <a:tailEnd type="oval" w="sm" len="sm"/>
          </a:ln>
          <a:extLst>
            <a:ext uri="{909E8E84-426E-40DD-AFC4-6F175D3DCCD1}">
              <a14:hiddenFill xmlns:a14="http://schemas.microsoft.com/office/drawing/2010/main">
                <a:noFill/>
              </a14:hiddenFill>
            </a:ext>
          </a:extLst>
        </p:spPr>
        <p:txBody>
          <a:bodyPr/>
          <a:lstStyle/>
          <a:p>
            <a:endParaRPr lang="en-US"/>
          </a:p>
        </p:txBody>
      </p:sp>
      <p:sp>
        <p:nvSpPr>
          <p:cNvPr id="10253" name="Line 10"/>
          <p:cNvSpPr>
            <a:spLocks noChangeShapeType="1"/>
          </p:cNvSpPr>
          <p:nvPr/>
        </p:nvSpPr>
        <p:spPr bwMode="auto">
          <a:xfrm>
            <a:off x="7202488" y="1693863"/>
            <a:ext cx="0" cy="1433512"/>
          </a:xfrm>
          <a:prstGeom prst="line">
            <a:avLst/>
          </a:prstGeom>
          <a:noFill/>
          <a:ln w="9525">
            <a:solidFill>
              <a:srgbClr val="DC1C2E"/>
            </a:solidFill>
            <a:round/>
            <a:headEnd/>
            <a:tailEnd type="oval" w="sm" len="sm"/>
          </a:ln>
          <a:extLst>
            <a:ext uri="{909E8E84-426E-40DD-AFC4-6F175D3DCCD1}">
              <a14:hiddenFill xmlns:a14="http://schemas.microsoft.com/office/drawing/2010/main">
                <a:noFill/>
              </a14:hiddenFill>
            </a:ext>
          </a:extLst>
        </p:spPr>
        <p:txBody>
          <a:bodyPr/>
          <a:lstStyle/>
          <a:p>
            <a:endParaRPr lang="en-US"/>
          </a:p>
        </p:txBody>
      </p:sp>
      <p:sp>
        <p:nvSpPr>
          <p:cNvPr id="10254" name="Line 11"/>
          <p:cNvSpPr>
            <a:spLocks noChangeShapeType="1"/>
          </p:cNvSpPr>
          <p:nvPr/>
        </p:nvSpPr>
        <p:spPr bwMode="auto">
          <a:xfrm>
            <a:off x="5434013" y="1460501"/>
            <a:ext cx="0" cy="955675"/>
          </a:xfrm>
          <a:prstGeom prst="line">
            <a:avLst/>
          </a:prstGeom>
          <a:noFill/>
          <a:ln w="9525">
            <a:solidFill>
              <a:srgbClr val="DC1C2E"/>
            </a:solidFill>
            <a:round/>
            <a:headEnd/>
            <a:tailEnd type="oval" w="sm" len="sm"/>
          </a:ln>
          <a:extLst>
            <a:ext uri="{909E8E84-426E-40DD-AFC4-6F175D3DCCD1}">
              <a14:hiddenFill xmlns:a14="http://schemas.microsoft.com/office/drawing/2010/main">
                <a:noFill/>
              </a14:hiddenFill>
            </a:ext>
          </a:extLst>
        </p:spPr>
        <p:txBody>
          <a:bodyPr/>
          <a:lstStyle/>
          <a:p>
            <a:endParaRPr lang="en-US"/>
          </a:p>
        </p:txBody>
      </p:sp>
      <p:sp>
        <p:nvSpPr>
          <p:cNvPr id="10255" name="Text Box 12"/>
          <p:cNvSpPr txBox="1">
            <a:spLocks noChangeArrowheads="1"/>
          </p:cNvSpPr>
          <p:nvPr/>
        </p:nvSpPr>
        <p:spPr bwMode="auto">
          <a:xfrm>
            <a:off x="2262189" y="1033464"/>
            <a:ext cx="1608137"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pt-PT" altLang="ja-JP" sz="600" i="1" u="none">
                <a:solidFill>
                  <a:srgbClr val="800000"/>
                </a:solidFill>
                <a:ea typeface="MS Mincho" pitchFamily="49" charset="-128"/>
              </a:rPr>
              <a:t>Fort de São Lourenço</a:t>
            </a:r>
            <a:endParaRPr lang="fr-FR" altLang="ja-JP" sz="800" i="1" u="none">
              <a:solidFill>
                <a:srgbClr val="800000"/>
              </a:solidFill>
              <a:ea typeface="MS Mincho" pitchFamily="49" charset="-128"/>
            </a:endParaRPr>
          </a:p>
          <a:p>
            <a:pPr algn="ctr" eaLnBrk="1" hangingPunct="1"/>
            <a:endParaRPr lang="fr-FR" altLang="ja-JP" sz="800" i="1" u="none">
              <a:ea typeface="MS Mincho" pitchFamily="49" charset="-128"/>
            </a:endParaRPr>
          </a:p>
          <a:p>
            <a:pPr eaLnBrk="1" hangingPunct="1"/>
            <a:endParaRPr lang="fr-FR" altLang="en-US" u="none"/>
          </a:p>
        </p:txBody>
      </p:sp>
      <p:sp>
        <p:nvSpPr>
          <p:cNvPr id="10256" name="Text Box 13"/>
          <p:cNvSpPr txBox="1">
            <a:spLocks noChangeArrowheads="1"/>
          </p:cNvSpPr>
          <p:nvPr/>
        </p:nvSpPr>
        <p:spPr bwMode="auto">
          <a:xfrm>
            <a:off x="3697289" y="1033464"/>
            <a:ext cx="1608137"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pt-PT" altLang="ja-JP" sz="600" i="1" u="none">
                <a:solidFill>
                  <a:srgbClr val="800000"/>
                </a:solidFill>
                <a:ea typeface="MS Mincho" pitchFamily="49" charset="-128"/>
              </a:rPr>
              <a:t>Fort de São Braz</a:t>
            </a:r>
            <a:endParaRPr lang="fr-FR" altLang="ja-JP" sz="800" i="1" u="none">
              <a:solidFill>
                <a:srgbClr val="800000"/>
              </a:solidFill>
              <a:ea typeface="MS Mincho" pitchFamily="49" charset="-128"/>
            </a:endParaRPr>
          </a:p>
          <a:p>
            <a:pPr algn="ctr" eaLnBrk="1" hangingPunct="1"/>
            <a:endParaRPr lang="fr-FR" altLang="ja-JP" sz="800" i="1" u="none">
              <a:ea typeface="MS Mincho" pitchFamily="49" charset="-128"/>
            </a:endParaRPr>
          </a:p>
          <a:p>
            <a:pPr eaLnBrk="1" hangingPunct="1"/>
            <a:endParaRPr lang="fr-FR" altLang="en-US" u="none"/>
          </a:p>
        </p:txBody>
      </p:sp>
      <p:sp>
        <p:nvSpPr>
          <p:cNvPr id="10257" name="Text Box 14"/>
          <p:cNvSpPr txBox="1">
            <a:spLocks noChangeArrowheads="1"/>
          </p:cNvSpPr>
          <p:nvPr/>
        </p:nvSpPr>
        <p:spPr bwMode="auto">
          <a:xfrm>
            <a:off x="4459289" y="1033464"/>
            <a:ext cx="1608137"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pt-PT" altLang="ja-JP" sz="600" i="1" u="none">
                <a:solidFill>
                  <a:srgbClr val="800000"/>
                </a:solidFill>
                <a:ea typeface="MS Mincho" pitchFamily="49" charset="-128"/>
              </a:rPr>
              <a:t>Muraille du port</a:t>
            </a:r>
            <a:endParaRPr lang="fr-FR" altLang="ja-JP" sz="800" i="1" u="none">
              <a:solidFill>
                <a:srgbClr val="800000"/>
              </a:solidFill>
              <a:ea typeface="MS Mincho" pitchFamily="49" charset="-128"/>
            </a:endParaRPr>
          </a:p>
          <a:p>
            <a:pPr algn="ctr" eaLnBrk="1" hangingPunct="1"/>
            <a:endParaRPr lang="fr-FR" altLang="ja-JP" sz="800" i="1" u="none">
              <a:ea typeface="MS Mincho" pitchFamily="49" charset="-128"/>
            </a:endParaRPr>
          </a:p>
          <a:p>
            <a:pPr eaLnBrk="1" hangingPunct="1"/>
            <a:endParaRPr lang="fr-FR" altLang="en-US" u="none"/>
          </a:p>
        </p:txBody>
      </p:sp>
      <p:sp>
        <p:nvSpPr>
          <p:cNvPr id="10258" name="Text Box 15"/>
          <p:cNvSpPr txBox="1">
            <a:spLocks noChangeArrowheads="1"/>
          </p:cNvSpPr>
          <p:nvPr/>
        </p:nvSpPr>
        <p:spPr bwMode="auto">
          <a:xfrm>
            <a:off x="5106989" y="1147764"/>
            <a:ext cx="1608137"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pt-PT" altLang="ja-JP" sz="600" i="1" u="none">
                <a:solidFill>
                  <a:srgbClr val="800000"/>
                </a:solidFill>
                <a:ea typeface="MS Mincho" pitchFamily="49" charset="-128"/>
              </a:rPr>
              <a:t>Fort de Presidio</a:t>
            </a:r>
            <a:endParaRPr lang="fr-FR" altLang="ja-JP" sz="800" i="1" u="none">
              <a:solidFill>
                <a:srgbClr val="800000"/>
              </a:solidFill>
              <a:ea typeface="MS Mincho" pitchFamily="49" charset="-128"/>
            </a:endParaRPr>
          </a:p>
          <a:p>
            <a:pPr algn="ctr" eaLnBrk="1" hangingPunct="1"/>
            <a:endParaRPr lang="fr-FR" altLang="ja-JP" sz="800" i="1" u="none">
              <a:ea typeface="MS Mincho" pitchFamily="49" charset="-128"/>
            </a:endParaRPr>
          </a:p>
          <a:p>
            <a:pPr eaLnBrk="1" hangingPunct="1"/>
            <a:endParaRPr lang="fr-FR" altLang="en-US" u="none"/>
          </a:p>
        </p:txBody>
      </p:sp>
      <p:sp>
        <p:nvSpPr>
          <p:cNvPr id="10259" name="Text Box 16"/>
          <p:cNvSpPr txBox="1">
            <a:spLocks noChangeArrowheads="1"/>
          </p:cNvSpPr>
          <p:nvPr/>
        </p:nvSpPr>
        <p:spPr bwMode="auto">
          <a:xfrm>
            <a:off x="5278439" y="1262064"/>
            <a:ext cx="1608137"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pt-PT" altLang="ja-JP" sz="600" i="1" u="none">
                <a:solidFill>
                  <a:srgbClr val="800000"/>
                </a:solidFill>
                <a:ea typeface="MS Mincho" pitchFamily="49" charset="-128"/>
              </a:rPr>
              <a:t>Fort de São Verissimo</a:t>
            </a:r>
            <a:endParaRPr lang="fr-FR" altLang="ja-JP" sz="800" i="1" u="none">
              <a:solidFill>
                <a:srgbClr val="800000"/>
              </a:solidFill>
              <a:ea typeface="MS Mincho" pitchFamily="49" charset="-128"/>
            </a:endParaRPr>
          </a:p>
          <a:p>
            <a:pPr algn="ctr" eaLnBrk="1" hangingPunct="1"/>
            <a:endParaRPr lang="fr-FR" altLang="ja-JP" sz="800" i="1" u="none">
              <a:ea typeface="MS Mincho" pitchFamily="49" charset="-128"/>
            </a:endParaRPr>
          </a:p>
          <a:p>
            <a:pPr eaLnBrk="1" hangingPunct="1"/>
            <a:endParaRPr lang="fr-FR" altLang="en-US" u="none"/>
          </a:p>
        </p:txBody>
      </p:sp>
      <p:sp>
        <p:nvSpPr>
          <p:cNvPr id="10260" name="Text Box 17"/>
          <p:cNvSpPr txBox="1">
            <a:spLocks noChangeArrowheads="1"/>
          </p:cNvSpPr>
          <p:nvPr/>
        </p:nvSpPr>
        <p:spPr bwMode="auto">
          <a:xfrm>
            <a:off x="5430839" y="1376364"/>
            <a:ext cx="1608137"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pt-PT" altLang="ja-JP" sz="600" i="1" u="none">
                <a:solidFill>
                  <a:srgbClr val="800000"/>
                </a:solidFill>
                <a:ea typeface="MS Mincho" pitchFamily="49" charset="-128"/>
              </a:rPr>
              <a:t>Forteresse royale de São Felipe</a:t>
            </a:r>
            <a:endParaRPr lang="pt-PT" altLang="ja-JP" sz="800" i="1" u="none">
              <a:solidFill>
                <a:srgbClr val="800000"/>
              </a:solidFill>
              <a:ea typeface="MS Mincho" pitchFamily="49" charset="-128"/>
            </a:endParaRPr>
          </a:p>
          <a:p>
            <a:pPr algn="ctr" eaLnBrk="1" hangingPunct="1"/>
            <a:endParaRPr lang="pt-PT" altLang="ja-JP" sz="800" i="1" u="none">
              <a:ea typeface="MS Mincho" pitchFamily="49" charset="-128"/>
            </a:endParaRPr>
          </a:p>
          <a:p>
            <a:pPr eaLnBrk="1" hangingPunct="1"/>
            <a:endParaRPr lang="fr-FR" altLang="en-US" u="none"/>
          </a:p>
        </p:txBody>
      </p:sp>
      <p:sp>
        <p:nvSpPr>
          <p:cNvPr id="10261" name="Text Box 18"/>
          <p:cNvSpPr txBox="1">
            <a:spLocks noChangeArrowheads="1"/>
          </p:cNvSpPr>
          <p:nvPr/>
        </p:nvSpPr>
        <p:spPr bwMode="auto">
          <a:xfrm>
            <a:off x="6516689" y="1490664"/>
            <a:ext cx="1608137"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pt-PT" altLang="ja-JP" sz="600" i="1" u="none">
                <a:solidFill>
                  <a:srgbClr val="800000"/>
                </a:solidFill>
                <a:ea typeface="MS Mincho" pitchFamily="49" charset="-128"/>
              </a:rPr>
              <a:t>Fort de São João dos Cavaleiros</a:t>
            </a:r>
          </a:p>
          <a:p>
            <a:pPr algn="ctr" eaLnBrk="1" hangingPunct="1"/>
            <a:endParaRPr lang="pt-PT" altLang="ja-JP" sz="800" i="1" u="none">
              <a:ea typeface="MS Mincho" pitchFamily="49" charset="-128"/>
            </a:endParaRPr>
          </a:p>
          <a:p>
            <a:pPr eaLnBrk="1" hangingPunct="1"/>
            <a:endParaRPr lang="fr-FR" altLang="en-US" u="none"/>
          </a:p>
        </p:txBody>
      </p:sp>
      <p:sp>
        <p:nvSpPr>
          <p:cNvPr id="10262" name="Text Box 19"/>
          <p:cNvSpPr txBox="1">
            <a:spLocks noChangeArrowheads="1"/>
          </p:cNvSpPr>
          <p:nvPr/>
        </p:nvSpPr>
        <p:spPr bwMode="auto">
          <a:xfrm>
            <a:off x="7191376" y="1604963"/>
            <a:ext cx="8477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pt-PT" altLang="ja-JP" sz="600" i="1" u="none">
                <a:solidFill>
                  <a:srgbClr val="800000"/>
                </a:solidFill>
                <a:ea typeface="MS Mincho" pitchFamily="49" charset="-128"/>
              </a:rPr>
              <a:t>Fort de São Antonio</a:t>
            </a:r>
            <a:endParaRPr lang="fr-FR" altLang="ja-JP" sz="800" i="1" u="none">
              <a:solidFill>
                <a:srgbClr val="800000"/>
              </a:solidFill>
              <a:ea typeface="MS Mincho" pitchFamily="49" charset="-128"/>
            </a:endParaRPr>
          </a:p>
          <a:p>
            <a:pPr algn="ctr" eaLnBrk="1" hangingPunct="1"/>
            <a:endParaRPr lang="fr-FR" altLang="ja-JP" sz="800" i="1" u="none">
              <a:ea typeface="MS Mincho" pitchFamily="49" charset="-128"/>
            </a:endParaRPr>
          </a:p>
          <a:p>
            <a:pPr eaLnBrk="1" hangingPunct="1"/>
            <a:endParaRPr lang="fr-FR" altLang="en-US" u="none"/>
          </a:p>
        </p:txBody>
      </p:sp>
      <p:grpSp>
        <p:nvGrpSpPr>
          <p:cNvPr id="10263" name="Group 20"/>
          <p:cNvGrpSpPr>
            <a:grpSpLocks/>
          </p:cNvGrpSpPr>
          <p:nvPr/>
        </p:nvGrpSpPr>
        <p:grpSpPr bwMode="auto">
          <a:xfrm>
            <a:off x="1524001" y="5781676"/>
            <a:ext cx="9180513" cy="1103313"/>
            <a:chOff x="-23" y="3612"/>
            <a:chExt cx="5987" cy="720"/>
          </a:xfrm>
        </p:grpSpPr>
        <p:pic>
          <p:nvPicPr>
            <p:cNvPr id="10265" name="Picture 21" descr="Cabo%20Verde%20décembre%202007%20Sébastien%20074%20panora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 y="3612"/>
              <a:ext cx="2472"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22" descr="Cabo%20Verde%20mars%202007%20sebastien%200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5" y="3612"/>
              <a:ext cx="346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64" name="Text Box 26"/>
          <p:cNvSpPr txBox="1">
            <a:spLocks noChangeArrowheads="1"/>
          </p:cNvSpPr>
          <p:nvPr/>
        </p:nvSpPr>
        <p:spPr bwMode="auto">
          <a:xfrm>
            <a:off x="7572375" y="1989138"/>
            <a:ext cx="3132138" cy="366712"/>
          </a:xfrm>
          <a:prstGeom prst="rect">
            <a:avLst/>
          </a:prstGeom>
          <a:solidFill>
            <a:srgbClr val="2424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spcBef>
                <a:spcPct val="50000"/>
              </a:spcBef>
            </a:pPr>
            <a:r>
              <a:rPr lang="pt-PT" altLang="en-US" u="none">
                <a:solidFill>
                  <a:schemeClr val="bg1"/>
                </a:solidFill>
              </a:rPr>
              <a:t>Les Fortifications</a:t>
            </a:r>
          </a:p>
        </p:txBody>
      </p:sp>
      <p:sp>
        <p:nvSpPr>
          <p:cNvPr id="27" name="Text Box 3"/>
          <p:cNvSpPr txBox="1">
            <a:spLocks noChangeArrowheads="1"/>
          </p:cNvSpPr>
          <p:nvPr/>
        </p:nvSpPr>
        <p:spPr bwMode="auto">
          <a:xfrm>
            <a:off x="159000" y="122238"/>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pic>
        <p:nvPicPr>
          <p:cNvPr id="28" name="Imagem 27"/>
          <p:cNvPicPr>
            <a:picLocks noChangeAspect="1"/>
          </p:cNvPicPr>
          <p:nvPr/>
        </p:nvPicPr>
        <p:blipFill>
          <a:blip r:embed="rId9"/>
          <a:stretch>
            <a:fillRect/>
          </a:stretch>
        </p:blipFill>
        <p:spPr>
          <a:xfrm>
            <a:off x="176514" y="1245173"/>
            <a:ext cx="1376855" cy="719579"/>
          </a:xfrm>
          <a:prstGeom prst="rect">
            <a:avLst/>
          </a:prstGeom>
        </p:spPr>
      </p:pic>
      <p:pic>
        <p:nvPicPr>
          <p:cNvPr id="29" name="Imagem 28"/>
          <p:cNvPicPr>
            <a:picLocks noChangeAspect="1"/>
          </p:cNvPicPr>
          <p:nvPr/>
        </p:nvPicPr>
        <p:blipFill>
          <a:blip r:embed="rId10"/>
          <a:stretch>
            <a:fillRect/>
          </a:stretch>
        </p:blipFill>
        <p:spPr>
          <a:xfrm>
            <a:off x="210476" y="2565327"/>
            <a:ext cx="1468726" cy="400198"/>
          </a:xfrm>
          <a:prstGeom prst="rect">
            <a:avLst/>
          </a:prstGeom>
        </p:spPr>
      </p:pic>
      <p:pic>
        <p:nvPicPr>
          <p:cNvPr id="30" name="Imagem 29"/>
          <p:cNvPicPr>
            <a:picLocks noChangeAspect="1"/>
          </p:cNvPicPr>
          <p:nvPr/>
        </p:nvPicPr>
        <p:blipFill>
          <a:blip r:embed="rId11"/>
          <a:stretch>
            <a:fillRect/>
          </a:stretch>
        </p:blipFill>
        <p:spPr>
          <a:xfrm>
            <a:off x="447100" y="3388677"/>
            <a:ext cx="883563" cy="721996"/>
          </a:xfrm>
          <a:prstGeom prst="rect">
            <a:avLst/>
          </a:prstGeom>
        </p:spPr>
      </p:pic>
      <p:pic>
        <p:nvPicPr>
          <p:cNvPr id="31" name="Imagem 30"/>
          <p:cNvPicPr>
            <a:picLocks noChangeAspect="1"/>
          </p:cNvPicPr>
          <p:nvPr/>
        </p:nvPicPr>
        <p:blipFill>
          <a:blip r:embed="rId12"/>
          <a:stretch>
            <a:fillRect/>
          </a:stretch>
        </p:blipFill>
        <p:spPr>
          <a:xfrm>
            <a:off x="233828" y="4546840"/>
            <a:ext cx="1096835" cy="818884"/>
          </a:xfrm>
          <a:prstGeom prst="rect">
            <a:avLst/>
          </a:prstGeom>
        </p:spPr>
      </p:pic>
    </p:spTree>
    <p:extLst>
      <p:ext uri="{BB962C8B-B14F-4D97-AF65-F5344CB8AC3E}">
        <p14:creationId xmlns:p14="http://schemas.microsoft.com/office/powerpoint/2010/main" val="614000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8" y="1820839"/>
            <a:ext cx="7144356" cy="321242"/>
          </a:xfrm>
          <a:prstGeom prst="rect">
            <a:avLst/>
          </a:prstGeom>
        </p:spPr>
        <p:txBody>
          <a:bodyPr vert="horz" wrap="square" lIns="0" tIns="13335" rIns="0" bIns="0" rtlCol="0">
            <a:spAutoFit/>
          </a:bodyPr>
          <a:lstStyle/>
          <a:p>
            <a:r>
              <a:rPr lang="fr-FR" sz="2000" b="1" i="1" dirty="0" smtClean="0">
                <a:solidFill>
                  <a:srgbClr val="FF0000"/>
                </a:solidFill>
              </a:rPr>
              <a:t>L’INVENTAIRE : celles qui doivent être démolies </a:t>
            </a:r>
            <a:endParaRPr lang="fr-FR" sz="2000" b="1" i="1" dirty="0" smtClean="0"/>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3048000" y="6484866"/>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110975" y="6578597"/>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322" y="220501"/>
            <a:ext cx="752730" cy="528264"/>
          </a:xfrm>
          <a:prstGeom prst="rect">
            <a:avLst/>
          </a:prstGeom>
          <a:noFill/>
          <a:ln>
            <a:noFill/>
          </a:ln>
        </p:spPr>
      </p:pic>
      <p:sp>
        <p:nvSpPr>
          <p:cNvPr id="15" name="Text Box 3"/>
          <p:cNvSpPr txBox="1">
            <a:spLocks noChangeArrowheads="1"/>
          </p:cNvSpPr>
          <p:nvPr/>
        </p:nvSpPr>
        <p:spPr bwMode="auto">
          <a:xfrm>
            <a:off x="1405534" y="277475"/>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300832"/>
            <a:ext cx="7170281" cy="289182"/>
          </a:xfrm>
          <a:prstGeom prst="rect">
            <a:avLst/>
          </a:prstGeom>
        </p:spPr>
        <p:txBody>
          <a:bodyPr vert="horz" wrap="square" lIns="0" tIns="12065" rIns="0" bIns="0" rtlCol="0">
            <a:spAutoFit/>
          </a:bodyPr>
          <a:lstStyle/>
          <a:p>
            <a:pPr marL="12700">
              <a:lnSpc>
                <a:spcPct val="100000"/>
              </a:lnSpc>
              <a:spcBef>
                <a:spcPts val="95"/>
              </a:spcBef>
            </a:pPr>
            <a:r>
              <a:rPr lang="fr-FR" sz="1800" b="1" spc="-5" dirty="0" smtClean="0">
                <a:solidFill>
                  <a:schemeClr val="bg1"/>
                </a:solidFill>
              </a:rPr>
              <a:t>Le Centre Historique de Cidade </a:t>
            </a:r>
            <a:r>
              <a:rPr lang="fr-FR" sz="1800" b="1" spc="-5" dirty="0" err="1" smtClean="0">
                <a:solidFill>
                  <a:schemeClr val="bg1"/>
                </a:solidFill>
              </a:rPr>
              <a:t>Velha</a:t>
            </a:r>
            <a:r>
              <a:rPr lang="fr-FR" sz="1800" b="1" spc="-5" dirty="0" smtClean="0">
                <a:solidFill>
                  <a:schemeClr val="bg1"/>
                </a:solidFill>
              </a:rPr>
              <a:t> : Le manuel des Normes de Construction</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837143" y="65095"/>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p:cNvPicPr>
            <a:picLocks noChangeAspect="1"/>
          </p:cNvPicPr>
          <p:nvPr/>
        </p:nvPicPr>
        <p:blipFill>
          <a:blip r:embed="rId4"/>
          <a:stretch>
            <a:fillRect/>
          </a:stretch>
        </p:blipFill>
        <p:spPr>
          <a:xfrm>
            <a:off x="8934621" y="1925618"/>
            <a:ext cx="2985246" cy="1903676"/>
          </a:xfrm>
          <a:prstGeom prst="rect">
            <a:avLst/>
          </a:prstGeom>
        </p:spPr>
      </p:pic>
      <p:pic>
        <p:nvPicPr>
          <p:cNvPr id="10" name="Imagem 9"/>
          <p:cNvPicPr>
            <a:picLocks noChangeAspect="1"/>
          </p:cNvPicPr>
          <p:nvPr/>
        </p:nvPicPr>
        <p:blipFill>
          <a:blip r:embed="rId5"/>
          <a:stretch>
            <a:fillRect/>
          </a:stretch>
        </p:blipFill>
        <p:spPr>
          <a:xfrm>
            <a:off x="5018243" y="2142081"/>
            <a:ext cx="3199326" cy="2062737"/>
          </a:xfrm>
          <a:prstGeom prst="rect">
            <a:avLst/>
          </a:prstGeom>
        </p:spPr>
      </p:pic>
      <p:pic>
        <p:nvPicPr>
          <p:cNvPr id="11" name="Imagem 10"/>
          <p:cNvPicPr>
            <a:picLocks noChangeAspect="1"/>
          </p:cNvPicPr>
          <p:nvPr/>
        </p:nvPicPr>
        <p:blipFill>
          <a:blip r:embed="rId6"/>
          <a:stretch>
            <a:fillRect/>
          </a:stretch>
        </p:blipFill>
        <p:spPr>
          <a:xfrm>
            <a:off x="457190" y="2265331"/>
            <a:ext cx="3148574" cy="1980255"/>
          </a:xfrm>
          <a:prstGeom prst="rect">
            <a:avLst/>
          </a:prstGeom>
        </p:spPr>
      </p:pic>
      <p:pic>
        <p:nvPicPr>
          <p:cNvPr id="12" name="Imagem 11"/>
          <p:cNvPicPr>
            <a:picLocks noChangeAspect="1"/>
          </p:cNvPicPr>
          <p:nvPr/>
        </p:nvPicPr>
        <p:blipFill>
          <a:blip r:embed="rId7"/>
          <a:stretch>
            <a:fillRect/>
          </a:stretch>
        </p:blipFill>
        <p:spPr>
          <a:xfrm>
            <a:off x="8802300" y="4367463"/>
            <a:ext cx="3117567" cy="1966089"/>
          </a:xfrm>
          <a:prstGeom prst="rect">
            <a:avLst/>
          </a:prstGeom>
        </p:spPr>
      </p:pic>
      <p:pic>
        <p:nvPicPr>
          <p:cNvPr id="13" name="Imagem 12"/>
          <p:cNvPicPr>
            <a:picLocks noChangeAspect="1"/>
          </p:cNvPicPr>
          <p:nvPr/>
        </p:nvPicPr>
        <p:blipFill>
          <a:blip r:embed="rId8"/>
          <a:stretch>
            <a:fillRect/>
          </a:stretch>
        </p:blipFill>
        <p:spPr>
          <a:xfrm>
            <a:off x="5173579" y="4397364"/>
            <a:ext cx="3290765" cy="1936188"/>
          </a:xfrm>
          <a:prstGeom prst="rect">
            <a:avLst/>
          </a:prstGeom>
        </p:spPr>
      </p:pic>
      <p:pic>
        <p:nvPicPr>
          <p:cNvPr id="16" name="Imagem 15"/>
          <p:cNvPicPr>
            <a:picLocks noChangeAspect="1"/>
          </p:cNvPicPr>
          <p:nvPr/>
        </p:nvPicPr>
        <p:blipFill>
          <a:blip r:embed="rId9"/>
          <a:stretch>
            <a:fillRect/>
          </a:stretch>
        </p:blipFill>
        <p:spPr>
          <a:xfrm>
            <a:off x="1397457" y="149184"/>
            <a:ext cx="941132" cy="491859"/>
          </a:xfrm>
          <a:prstGeom prst="rect">
            <a:avLst/>
          </a:prstGeom>
        </p:spPr>
      </p:pic>
      <p:pic>
        <p:nvPicPr>
          <p:cNvPr id="19" name="Imagem 18"/>
          <p:cNvPicPr>
            <a:picLocks noChangeAspect="1"/>
          </p:cNvPicPr>
          <p:nvPr/>
        </p:nvPicPr>
        <p:blipFill>
          <a:blip r:embed="rId10"/>
          <a:stretch>
            <a:fillRect/>
          </a:stretch>
        </p:blipFill>
        <p:spPr>
          <a:xfrm>
            <a:off x="8802300" y="115892"/>
            <a:ext cx="1925280" cy="524600"/>
          </a:xfrm>
          <a:prstGeom prst="rect">
            <a:avLst/>
          </a:prstGeom>
        </p:spPr>
      </p:pic>
      <p:pic>
        <p:nvPicPr>
          <p:cNvPr id="20" name="Imagem 19"/>
          <p:cNvPicPr>
            <a:picLocks noChangeAspect="1"/>
          </p:cNvPicPr>
          <p:nvPr/>
        </p:nvPicPr>
        <p:blipFill>
          <a:blip r:embed="rId11"/>
          <a:stretch>
            <a:fillRect/>
          </a:stretch>
        </p:blipFill>
        <p:spPr>
          <a:xfrm>
            <a:off x="2321074" y="118857"/>
            <a:ext cx="724198" cy="591772"/>
          </a:xfrm>
          <a:prstGeom prst="rect">
            <a:avLst/>
          </a:prstGeom>
        </p:spPr>
      </p:pic>
      <p:pic>
        <p:nvPicPr>
          <p:cNvPr id="21" name="Imagem 20"/>
          <p:cNvPicPr>
            <a:picLocks noChangeAspect="1"/>
          </p:cNvPicPr>
          <p:nvPr/>
        </p:nvPicPr>
        <p:blipFill>
          <a:blip r:embed="rId12"/>
          <a:stretch>
            <a:fillRect/>
          </a:stretch>
        </p:blipFill>
        <p:spPr>
          <a:xfrm rot="637714">
            <a:off x="738413" y="4561388"/>
            <a:ext cx="1867135" cy="1858067"/>
          </a:xfrm>
          <a:prstGeom prst="rect">
            <a:avLst/>
          </a:prstGeom>
        </p:spPr>
      </p:pic>
    </p:spTree>
    <p:extLst>
      <p:ext uri="{BB962C8B-B14F-4D97-AF65-F5344CB8AC3E}">
        <p14:creationId xmlns:p14="http://schemas.microsoft.com/office/powerpoint/2010/main" val="2354521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99497" y="1820839"/>
            <a:ext cx="11643324" cy="4322337"/>
          </a:xfrm>
          <a:prstGeom prst="rect">
            <a:avLst/>
          </a:prstGeom>
        </p:spPr>
        <p:txBody>
          <a:bodyPr vert="horz" wrap="square" lIns="0" tIns="13335" rIns="0" bIns="0" rtlCol="0">
            <a:spAutoFit/>
          </a:bodyPr>
          <a:lstStyle/>
          <a:p>
            <a:r>
              <a:rPr lang="fr-FR" sz="2000" b="1" i="1" dirty="0" smtClean="0"/>
              <a:t>Le Guide des normes urbanistiques de construction de Cidade </a:t>
            </a:r>
            <a:r>
              <a:rPr lang="fr-FR" sz="2000" b="1" i="1" dirty="0" err="1" smtClean="0"/>
              <a:t>Velha</a:t>
            </a:r>
            <a:r>
              <a:rPr lang="fr-FR" sz="2000" b="1" i="1" dirty="0" smtClean="0"/>
              <a:t> a été une toute première expérience pour montrer que des collaborations pour la production d’une documentation technique et scientifique multidisciplinaire (juristes, historiens, géographes, cartographes, architectes, gestionnaires du Patrimoine, etc.) et surtout de facile compréhension pour les parties prenantes et les populations, étaient possible. Il s’agit, non seulement de sensibiliser l’ensemble de ceux qui commettent des infractions, en situant les responsabilités, mais surtout d’anticiper sur le long terme la dégradation des biens dans les sites vivants.</a:t>
            </a:r>
          </a:p>
          <a:p>
            <a:endParaRPr lang="fr-FR" sz="2000" b="1" i="1" dirty="0" smtClean="0"/>
          </a:p>
          <a:p>
            <a:r>
              <a:rPr lang="fr-FR" sz="2000" b="1" i="1" dirty="0" smtClean="0"/>
              <a:t>Cet abordage est surtout une tentative de réponse à la plus grande menace qui pèsent sur les sites vivants (habités) et dont la Ville de Saint Louis (en outre et entre autres) en a d’ailleurs fait les frais : les constructions clandestines et/ou illégales qui impactent sur la Valeur Universelle Exceptionnelle de nos paysages historiques urbains. Ces genres d'étude peuvent susciter des réflexions au sein des institutions d'Enseignement Supérieur et stimuler la mise en place de cellules (harmonisation des formes d'intervention) pour une meilleure préservation et gestion des biens du patrimoine qu'ils soient communautaires, nationaux, transnationaux ou mondiaux.</a:t>
            </a:r>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3048000" y="6484286"/>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515599" y="6629400"/>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137" y="137694"/>
            <a:ext cx="752730" cy="528264"/>
          </a:xfrm>
          <a:prstGeom prst="rect">
            <a:avLst/>
          </a:prstGeom>
          <a:noFill/>
          <a:ln>
            <a:noFill/>
          </a:ln>
        </p:spPr>
      </p:pic>
      <p:sp>
        <p:nvSpPr>
          <p:cNvPr id="15" name="Text Box 3"/>
          <p:cNvSpPr txBox="1">
            <a:spLocks noChangeArrowheads="1"/>
          </p:cNvSpPr>
          <p:nvPr/>
        </p:nvSpPr>
        <p:spPr bwMode="auto">
          <a:xfrm>
            <a:off x="1353207" y="340163"/>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300832"/>
            <a:ext cx="7170281" cy="289182"/>
          </a:xfrm>
          <a:prstGeom prst="rect">
            <a:avLst/>
          </a:prstGeom>
        </p:spPr>
        <p:txBody>
          <a:bodyPr vert="horz" wrap="square" lIns="0" tIns="12065" rIns="0" bIns="0" rtlCol="0">
            <a:spAutoFit/>
          </a:bodyPr>
          <a:lstStyle/>
          <a:p>
            <a:pPr marL="12700">
              <a:lnSpc>
                <a:spcPct val="100000"/>
              </a:lnSpc>
              <a:spcBef>
                <a:spcPts val="95"/>
              </a:spcBef>
            </a:pPr>
            <a:r>
              <a:rPr lang="fr-FR" sz="1800" b="1" spc="-5" dirty="0" smtClean="0">
                <a:solidFill>
                  <a:schemeClr val="bg1"/>
                </a:solidFill>
              </a:rPr>
              <a:t>Le Centre Historique de Cidade </a:t>
            </a:r>
            <a:r>
              <a:rPr lang="fr-FR" sz="1800" b="1" spc="-5" dirty="0" err="1" smtClean="0">
                <a:solidFill>
                  <a:schemeClr val="bg1"/>
                </a:solidFill>
              </a:rPr>
              <a:t>Velha</a:t>
            </a:r>
            <a:r>
              <a:rPr lang="fr-FR" sz="1800" b="1" spc="-5" dirty="0" smtClean="0">
                <a:solidFill>
                  <a:schemeClr val="bg1"/>
                </a:solidFill>
              </a:rPr>
              <a:t> : Le manuel des Normes de Construction</a:t>
            </a: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935050" y="66969"/>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m 10"/>
          <p:cNvPicPr>
            <a:picLocks noChangeAspect="1"/>
          </p:cNvPicPr>
          <p:nvPr/>
        </p:nvPicPr>
        <p:blipFill>
          <a:blip r:embed="rId4"/>
          <a:stretch>
            <a:fillRect/>
          </a:stretch>
        </p:blipFill>
        <p:spPr>
          <a:xfrm>
            <a:off x="1271332" y="149185"/>
            <a:ext cx="988804" cy="516774"/>
          </a:xfrm>
          <a:prstGeom prst="rect">
            <a:avLst/>
          </a:prstGeom>
        </p:spPr>
      </p:pic>
      <p:pic>
        <p:nvPicPr>
          <p:cNvPr id="12" name="Imagem 11"/>
          <p:cNvPicPr>
            <a:picLocks noChangeAspect="1"/>
          </p:cNvPicPr>
          <p:nvPr/>
        </p:nvPicPr>
        <p:blipFill>
          <a:blip r:embed="rId5"/>
          <a:stretch>
            <a:fillRect/>
          </a:stretch>
        </p:blipFill>
        <p:spPr>
          <a:xfrm>
            <a:off x="8895672" y="162547"/>
            <a:ext cx="1925280" cy="524600"/>
          </a:xfrm>
          <a:prstGeom prst="rect">
            <a:avLst/>
          </a:prstGeom>
        </p:spPr>
      </p:pic>
      <p:pic>
        <p:nvPicPr>
          <p:cNvPr id="13" name="Imagem 12"/>
          <p:cNvPicPr>
            <a:picLocks noChangeAspect="1"/>
          </p:cNvPicPr>
          <p:nvPr/>
        </p:nvPicPr>
        <p:blipFill>
          <a:blip r:embed="rId6"/>
          <a:stretch>
            <a:fillRect/>
          </a:stretch>
        </p:blipFill>
        <p:spPr>
          <a:xfrm>
            <a:off x="2268526" y="118857"/>
            <a:ext cx="724198" cy="591772"/>
          </a:xfrm>
          <a:prstGeom prst="rect">
            <a:avLst/>
          </a:prstGeom>
        </p:spPr>
      </p:pic>
    </p:spTree>
    <p:extLst>
      <p:ext uri="{BB962C8B-B14F-4D97-AF65-F5344CB8AC3E}">
        <p14:creationId xmlns:p14="http://schemas.microsoft.com/office/powerpoint/2010/main" val="17641474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3581400" y="4232751"/>
            <a:ext cx="5029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8080"/>
                </a:solidFill>
                <a:latin typeface="Verdana" panose="020B0604030504040204" pitchFamily="34" charset="0"/>
              </a:defRPr>
            </a:lvl1pPr>
            <a:lvl2pPr marL="742950" indent="-285750" eaLnBrk="0" hangingPunct="0">
              <a:defRPr sz="4000">
                <a:solidFill>
                  <a:srgbClr val="008080"/>
                </a:solidFill>
                <a:latin typeface="Verdana" panose="020B0604030504040204" pitchFamily="34" charset="0"/>
              </a:defRPr>
            </a:lvl2pPr>
            <a:lvl3pPr marL="1143000" indent="-228600" eaLnBrk="0" hangingPunct="0">
              <a:defRPr sz="4000">
                <a:solidFill>
                  <a:srgbClr val="008080"/>
                </a:solidFill>
                <a:latin typeface="Verdana" panose="020B0604030504040204" pitchFamily="34" charset="0"/>
              </a:defRPr>
            </a:lvl3pPr>
            <a:lvl4pPr marL="1600200" indent="-228600" eaLnBrk="0" hangingPunct="0">
              <a:defRPr sz="4000">
                <a:solidFill>
                  <a:srgbClr val="008080"/>
                </a:solidFill>
                <a:latin typeface="Verdana" panose="020B0604030504040204" pitchFamily="34" charset="0"/>
              </a:defRPr>
            </a:lvl4pPr>
            <a:lvl5pPr marL="2057400" indent="-228600" eaLnBrk="0" hangingPunct="0">
              <a:defRPr sz="4000">
                <a:solidFill>
                  <a:srgbClr val="008080"/>
                </a:solidFill>
                <a:latin typeface="Verdana" panose="020B0604030504040204" pitchFamily="34" charset="0"/>
              </a:defRPr>
            </a:lvl5pPr>
            <a:lvl6pPr marL="2514600" indent="-228600" eaLnBrk="0" fontAlgn="base" hangingPunct="0">
              <a:lnSpc>
                <a:spcPct val="90000"/>
              </a:lnSpc>
              <a:spcBef>
                <a:spcPct val="20000"/>
              </a:spcBef>
              <a:spcAft>
                <a:spcPct val="0"/>
              </a:spcAft>
              <a:defRPr sz="4000">
                <a:solidFill>
                  <a:srgbClr val="008080"/>
                </a:solidFill>
                <a:latin typeface="Verdana" panose="020B0604030504040204" pitchFamily="34" charset="0"/>
              </a:defRPr>
            </a:lvl6pPr>
            <a:lvl7pPr marL="2971800" indent="-228600" eaLnBrk="0" fontAlgn="base" hangingPunct="0">
              <a:lnSpc>
                <a:spcPct val="90000"/>
              </a:lnSpc>
              <a:spcBef>
                <a:spcPct val="20000"/>
              </a:spcBef>
              <a:spcAft>
                <a:spcPct val="0"/>
              </a:spcAft>
              <a:defRPr sz="4000">
                <a:solidFill>
                  <a:srgbClr val="008080"/>
                </a:solidFill>
                <a:latin typeface="Verdana" panose="020B0604030504040204" pitchFamily="34" charset="0"/>
              </a:defRPr>
            </a:lvl7pPr>
            <a:lvl8pPr marL="3429000" indent="-228600" eaLnBrk="0" fontAlgn="base" hangingPunct="0">
              <a:lnSpc>
                <a:spcPct val="90000"/>
              </a:lnSpc>
              <a:spcBef>
                <a:spcPct val="20000"/>
              </a:spcBef>
              <a:spcAft>
                <a:spcPct val="0"/>
              </a:spcAft>
              <a:defRPr sz="4000">
                <a:solidFill>
                  <a:srgbClr val="008080"/>
                </a:solidFill>
                <a:latin typeface="Verdana" panose="020B0604030504040204" pitchFamily="34" charset="0"/>
              </a:defRPr>
            </a:lvl8pPr>
            <a:lvl9pPr marL="3886200" indent="-228600" eaLnBrk="0" fontAlgn="base" hangingPunct="0">
              <a:lnSpc>
                <a:spcPct val="90000"/>
              </a:lnSpc>
              <a:spcBef>
                <a:spcPct val="20000"/>
              </a:spcBef>
              <a:spcAft>
                <a:spcPct val="0"/>
              </a:spcAft>
              <a:defRPr sz="4000">
                <a:solidFill>
                  <a:srgbClr val="008080"/>
                </a:solidFill>
                <a:latin typeface="Verdana" panose="020B0604030504040204" pitchFamily="34" charset="0"/>
              </a:defRPr>
            </a:lvl9pPr>
          </a:lstStyle>
          <a:p>
            <a:pPr algn="ctr" eaLnBrk="1" hangingPunct="1">
              <a:spcBef>
                <a:spcPct val="50000"/>
              </a:spcBef>
            </a:pPr>
            <a:r>
              <a:rPr lang="en-GB" sz="5400" b="1" dirty="0" smtClean="0">
                <a:solidFill>
                  <a:srgbClr val="CC0000"/>
                </a:solidFill>
                <a:latin typeface="Arial Rounded MT Bold" panose="020F0704030504030204" pitchFamily="34" charset="0"/>
              </a:rPr>
              <a:t>MERCI</a:t>
            </a:r>
            <a:r>
              <a:rPr lang="en-US" sz="5400" dirty="0"/>
              <a:t> </a:t>
            </a:r>
            <a:endParaRPr lang="en-US" altLang="en-US" sz="5400" b="1" dirty="0">
              <a:solidFill>
                <a:srgbClr val="CC0000"/>
              </a:solidFill>
              <a:latin typeface="Arial Rounded MT Bold" panose="020F0704030504030204" pitchFamily="34" charset="0"/>
            </a:endParaRPr>
          </a:p>
        </p:txBody>
      </p:sp>
      <p:sp>
        <p:nvSpPr>
          <p:cNvPr id="8" name="object 3"/>
          <p:cNvSpPr/>
          <p:nvPr/>
        </p:nvSpPr>
        <p:spPr>
          <a:xfrm>
            <a:off x="1524000" y="6563044"/>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627595" y="6616305"/>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1" name="Picture 10"/>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10200290" y="81336"/>
            <a:ext cx="1676403" cy="89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image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73" y="84811"/>
            <a:ext cx="1127127" cy="893303"/>
          </a:xfrm>
          <a:prstGeom prst="rect">
            <a:avLst/>
          </a:prstGeom>
          <a:noFill/>
          <a:ln>
            <a:noFill/>
          </a:ln>
        </p:spPr>
      </p:pic>
      <p:sp>
        <p:nvSpPr>
          <p:cNvPr id="16" name="Text Box 3"/>
          <p:cNvSpPr txBox="1">
            <a:spLocks noChangeArrowheads="1"/>
          </p:cNvSpPr>
          <p:nvPr/>
        </p:nvSpPr>
        <p:spPr bwMode="auto">
          <a:xfrm>
            <a:off x="1898086" y="1563905"/>
            <a:ext cx="76187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2000" b="1" dirty="0">
                <a:solidFill>
                  <a:srgbClr val="002060"/>
                </a:solidFill>
              </a:rPr>
              <a:t>Third Cycle of the Periodic Reporting Exercise in Africa</a:t>
            </a:r>
            <a:endParaRPr lang="en-US" sz="2000" dirty="0">
              <a:solidFill>
                <a:srgbClr val="002060"/>
              </a:solidFill>
            </a:endParaRPr>
          </a:p>
          <a:p>
            <a:pPr algn="ctr"/>
            <a:r>
              <a:rPr lang="en-GB" sz="2800" b="1" dirty="0">
                <a:solidFill>
                  <a:srgbClr val="002060"/>
                </a:solidFill>
              </a:rPr>
              <a:t>Regional Meeting for National Focal Points </a:t>
            </a:r>
            <a:endParaRPr lang="en-US" sz="2800" dirty="0">
              <a:solidFill>
                <a:srgbClr val="002060"/>
              </a:solidFill>
            </a:endParaRPr>
          </a:p>
          <a:p>
            <a:pPr algn="ctr"/>
            <a:r>
              <a:rPr lang="en-GB" dirty="0">
                <a:solidFill>
                  <a:srgbClr val="002060"/>
                </a:solidFill>
              </a:rPr>
              <a:t>11-14 September 2019 | Grand-Bassam, Côte d’Ivoire</a:t>
            </a:r>
            <a:endParaRPr lang="en-US" dirty="0">
              <a:solidFill>
                <a:srgbClr val="002060"/>
              </a:solidFill>
            </a:endParaRPr>
          </a:p>
        </p:txBody>
      </p:sp>
      <p:pic>
        <p:nvPicPr>
          <p:cNvPr id="10" name="Imagem 9"/>
          <p:cNvPicPr>
            <a:picLocks noChangeAspect="1"/>
          </p:cNvPicPr>
          <p:nvPr/>
        </p:nvPicPr>
        <p:blipFill>
          <a:blip r:embed="rId4"/>
          <a:stretch>
            <a:fillRect/>
          </a:stretch>
        </p:blipFill>
        <p:spPr>
          <a:xfrm>
            <a:off x="1828374" y="149184"/>
            <a:ext cx="1376855" cy="719579"/>
          </a:xfrm>
          <a:prstGeom prst="rect">
            <a:avLst/>
          </a:prstGeom>
        </p:spPr>
      </p:pic>
      <p:pic>
        <p:nvPicPr>
          <p:cNvPr id="2" name="Imagem 1"/>
          <p:cNvPicPr>
            <a:picLocks noChangeAspect="1"/>
          </p:cNvPicPr>
          <p:nvPr/>
        </p:nvPicPr>
        <p:blipFill>
          <a:blip r:embed="rId5"/>
          <a:stretch>
            <a:fillRect/>
          </a:stretch>
        </p:blipFill>
        <p:spPr>
          <a:xfrm>
            <a:off x="3571578" y="220002"/>
            <a:ext cx="2299392" cy="626538"/>
          </a:xfrm>
          <a:prstGeom prst="rect">
            <a:avLst/>
          </a:prstGeom>
        </p:spPr>
      </p:pic>
      <p:pic>
        <p:nvPicPr>
          <p:cNvPr id="3" name="Imagem 2"/>
          <p:cNvPicPr>
            <a:picLocks noChangeAspect="1"/>
          </p:cNvPicPr>
          <p:nvPr/>
        </p:nvPicPr>
        <p:blipFill>
          <a:blip r:embed="rId6"/>
          <a:stretch>
            <a:fillRect/>
          </a:stretch>
        </p:blipFill>
        <p:spPr>
          <a:xfrm>
            <a:off x="8386563" y="135314"/>
            <a:ext cx="1031400" cy="842800"/>
          </a:xfrm>
          <a:prstGeom prst="rect">
            <a:avLst/>
          </a:prstGeom>
        </p:spPr>
      </p:pic>
      <p:pic>
        <p:nvPicPr>
          <p:cNvPr id="5" name="Imagem 4"/>
          <p:cNvPicPr>
            <a:picLocks noChangeAspect="1"/>
          </p:cNvPicPr>
          <p:nvPr/>
        </p:nvPicPr>
        <p:blipFill>
          <a:blip r:embed="rId7"/>
          <a:stretch>
            <a:fillRect/>
          </a:stretch>
        </p:blipFill>
        <p:spPr>
          <a:xfrm>
            <a:off x="6705333" y="81336"/>
            <a:ext cx="1096835" cy="818884"/>
          </a:xfrm>
          <a:prstGeom prst="rect">
            <a:avLst/>
          </a:prstGeom>
        </p:spPr>
      </p:pic>
    </p:spTree>
    <p:extLst>
      <p:ext uri="{BB962C8B-B14F-4D97-AF65-F5344CB8AC3E}">
        <p14:creationId xmlns:p14="http://schemas.microsoft.com/office/powerpoint/2010/main" val="3714664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gravure%20cathédr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1196976"/>
            <a:ext cx="2809875"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DH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038" y="1038226"/>
            <a:ext cx="2354262"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Cabo%20Verde%20%20novembre%202007%20sebastien%201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1" y="4260851"/>
            <a:ext cx="302577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descr="DSC002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850" y="2997200"/>
            <a:ext cx="2768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8"/>
          <p:cNvSpPr txBox="1">
            <a:spLocks noChangeArrowheads="1"/>
          </p:cNvSpPr>
          <p:nvPr/>
        </p:nvSpPr>
        <p:spPr bwMode="auto">
          <a:xfrm>
            <a:off x="7535864" y="3579813"/>
            <a:ext cx="3132137" cy="646112"/>
          </a:xfrm>
          <a:prstGeom prst="rect">
            <a:avLst/>
          </a:prstGeom>
          <a:solidFill>
            <a:srgbClr val="2424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spcBef>
                <a:spcPct val="50000"/>
              </a:spcBef>
            </a:pPr>
            <a:r>
              <a:rPr lang="pt-PT" altLang="en-US" u="none">
                <a:solidFill>
                  <a:schemeClr val="bg1"/>
                </a:solidFill>
              </a:rPr>
              <a:t>Les vestiges de l’architecture religieuse</a:t>
            </a:r>
          </a:p>
        </p:txBody>
      </p:sp>
      <p:pic>
        <p:nvPicPr>
          <p:cNvPr id="11272" name="Picture 9" descr="Cabo%20Verde%20mars%202007%20sebastien%202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2039" y="3105150"/>
            <a:ext cx="2447925"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0" descr="couv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2039" y="4983164"/>
            <a:ext cx="2447925"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2" descr="cathédra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6414" y="1052513"/>
            <a:ext cx="22177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1437732" y="437478"/>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pic>
        <p:nvPicPr>
          <p:cNvPr id="12" name="Imagem 11"/>
          <p:cNvPicPr>
            <a:picLocks noChangeAspect="1"/>
          </p:cNvPicPr>
          <p:nvPr/>
        </p:nvPicPr>
        <p:blipFill>
          <a:blip r:embed="rId10"/>
          <a:stretch>
            <a:fillRect/>
          </a:stretch>
        </p:blipFill>
        <p:spPr>
          <a:xfrm>
            <a:off x="256684" y="1891006"/>
            <a:ext cx="1376855" cy="719579"/>
          </a:xfrm>
          <a:prstGeom prst="rect">
            <a:avLst/>
          </a:prstGeom>
        </p:spPr>
      </p:pic>
      <p:pic>
        <p:nvPicPr>
          <p:cNvPr id="13" name="Imagem 12"/>
          <p:cNvPicPr>
            <a:picLocks noChangeAspect="1"/>
          </p:cNvPicPr>
          <p:nvPr/>
        </p:nvPicPr>
        <p:blipFill>
          <a:blip r:embed="rId11"/>
          <a:stretch>
            <a:fillRect/>
          </a:stretch>
        </p:blipFill>
        <p:spPr>
          <a:xfrm>
            <a:off x="84080" y="3282265"/>
            <a:ext cx="1631950" cy="444673"/>
          </a:xfrm>
          <a:prstGeom prst="rect">
            <a:avLst/>
          </a:prstGeom>
        </p:spPr>
      </p:pic>
      <p:pic>
        <p:nvPicPr>
          <p:cNvPr id="14" name="Imagem 13"/>
          <p:cNvPicPr>
            <a:picLocks noChangeAspect="1"/>
          </p:cNvPicPr>
          <p:nvPr/>
        </p:nvPicPr>
        <p:blipFill>
          <a:blip r:embed="rId12"/>
          <a:stretch>
            <a:fillRect/>
          </a:stretch>
        </p:blipFill>
        <p:spPr>
          <a:xfrm>
            <a:off x="503329" y="4219892"/>
            <a:ext cx="883563" cy="721996"/>
          </a:xfrm>
          <a:prstGeom prst="rect">
            <a:avLst/>
          </a:prstGeom>
        </p:spPr>
      </p:pic>
      <p:pic>
        <p:nvPicPr>
          <p:cNvPr id="15" name="Imagem 14"/>
          <p:cNvPicPr>
            <a:picLocks noChangeAspect="1"/>
          </p:cNvPicPr>
          <p:nvPr/>
        </p:nvPicPr>
        <p:blipFill>
          <a:blip r:embed="rId13"/>
          <a:stretch>
            <a:fillRect/>
          </a:stretch>
        </p:blipFill>
        <p:spPr>
          <a:xfrm>
            <a:off x="489680" y="5115791"/>
            <a:ext cx="1096835" cy="818884"/>
          </a:xfrm>
          <a:prstGeom prst="rect">
            <a:avLst/>
          </a:prstGeom>
        </p:spPr>
      </p:pic>
    </p:spTree>
    <p:extLst>
      <p:ext uri="{BB962C8B-B14F-4D97-AF65-F5344CB8AC3E}">
        <p14:creationId xmlns:p14="http://schemas.microsoft.com/office/powerpoint/2010/main" val="2576517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9" descr="Cabo%20Verde%20mars%202007%20sebastien%201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0439" y="908050"/>
            <a:ext cx="3178175"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descr="Cabo%20Verde%20%20novembre%202007%20sebastien%20040"/>
          <p:cNvPicPr>
            <a:picLocks noChangeAspect="1" noChangeArrowheads="1"/>
          </p:cNvPicPr>
          <p:nvPr/>
        </p:nvPicPr>
        <p:blipFill>
          <a:blip r:embed="rId4">
            <a:extLst>
              <a:ext uri="{28A0092B-C50C-407E-A947-70E740481C1C}">
                <a14:useLocalDpi xmlns:a14="http://schemas.microsoft.com/office/drawing/2010/main" val="0"/>
              </a:ext>
            </a:extLst>
          </a:blip>
          <a:srcRect l="44746" t="44751" r="4407" b="4404"/>
          <a:stretch>
            <a:fillRect/>
          </a:stretch>
        </p:blipFill>
        <p:spPr bwMode="auto">
          <a:xfrm>
            <a:off x="3949701" y="5114926"/>
            <a:ext cx="2074863"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descr="Cabo%20Verde%20mars%202007%20sebastien%202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9701" y="3459163"/>
            <a:ext cx="20748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descr="Cabo%20Verde%20mars%202007%20sebastien%20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6964" y="3429001"/>
            <a:ext cx="207962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0" descr="Cabo%20Verde%20%20novembre%202007%20sebastien%20031"/>
          <p:cNvPicPr>
            <a:picLocks noChangeAspect="1" noChangeArrowheads="1"/>
          </p:cNvPicPr>
          <p:nvPr/>
        </p:nvPicPr>
        <p:blipFill>
          <a:blip r:embed="rId7">
            <a:extLst>
              <a:ext uri="{28A0092B-C50C-407E-A947-70E740481C1C}">
                <a14:useLocalDpi xmlns:a14="http://schemas.microsoft.com/office/drawing/2010/main" val="0"/>
              </a:ext>
            </a:extLst>
          </a:blip>
          <a:srcRect l="22372" t="22368"/>
          <a:stretch>
            <a:fillRect/>
          </a:stretch>
        </p:blipFill>
        <p:spPr bwMode="auto">
          <a:xfrm>
            <a:off x="1631951" y="3429001"/>
            <a:ext cx="2074863"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2" descr="Cabo%20Verde%20mars%202007%20sebastien%202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0525" y="5124450"/>
            <a:ext cx="2058988"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3" descr="Cabo%20Verde%20%20novembre%202007%20sebastien%2010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8513" y="3429000"/>
            <a:ext cx="20701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4" descr="Cabo%20Verde%20%20novembre%202007%20sebastien%201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10575" y="5013325"/>
            <a:ext cx="2078038"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Text Box 15"/>
          <p:cNvSpPr txBox="1">
            <a:spLocks noChangeArrowheads="1"/>
          </p:cNvSpPr>
          <p:nvPr/>
        </p:nvSpPr>
        <p:spPr bwMode="auto">
          <a:xfrm>
            <a:off x="7535864" y="3062288"/>
            <a:ext cx="3132137" cy="366712"/>
          </a:xfrm>
          <a:prstGeom prst="rect">
            <a:avLst/>
          </a:prstGeom>
          <a:solidFill>
            <a:srgbClr val="2424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spcBef>
                <a:spcPct val="50000"/>
              </a:spcBef>
            </a:pPr>
            <a:r>
              <a:rPr lang="pt-PT" altLang="en-US" u="none">
                <a:solidFill>
                  <a:schemeClr val="bg1"/>
                </a:solidFill>
              </a:rPr>
              <a:t>Les lieux publics</a:t>
            </a:r>
          </a:p>
        </p:txBody>
      </p:sp>
      <p:pic>
        <p:nvPicPr>
          <p:cNvPr id="12300" name="Picture 16" descr="icon326377v2i45%5b1%5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836614"/>
            <a:ext cx="381635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7" descr="Cópia%20de%20Arquivo%20Histórico%2001-07-04%200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64201" y="836613"/>
            <a:ext cx="1565275"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
          <p:cNvSpPr txBox="1">
            <a:spLocks noChangeArrowheads="1"/>
          </p:cNvSpPr>
          <p:nvPr/>
        </p:nvSpPr>
        <p:spPr bwMode="auto">
          <a:xfrm>
            <a:off x="1509169" y="46276"/>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pic>
        <p:nvPicPr>
          <p:cNvPr id="15" name="Imagem 14"/>
          <p:cNvPicPr>
            <a:picLocks noChangeAspect="1"/>
          </p:cNvPicPr>
          <p:nvPr/>
        </p:nvPicPr>
        <p:blipFill>
          <a:blip r:embed="rId13"/>
          <a:stretch>
            <a:fillRect/>
          </a:stretch>
        </p:blipFill>
        <p:spPr>
          <a:xfrm>
            <a:off x="132314" y="1904411"/>
            <a:ext cx="1376855" cy="719579"/>
          </a:xfrm>
          <a:prstGeom prst="rect">
            <a:avLst/>
          </a:prstGeom>
        </p:spPr>
      </p:pic>
      <p:pic>
        <p:nvPicPr>
          <p:cNvPr id="16" name="Imagem 15"/>
          <p:cNvPicPr>
            <a:picLocks noChangeAspect="1"/>
          </p:cNvPicPr>
          <p:nvPr/>
        </p:nvPicPr>
        <p:blipFill>
          <a:blip r:embed="rId14"/>
          <a:stretch>
            <a:fillRect/>
          </a:stretch>
        </p:blipFill>
        <p:spPr>
          <a:xfrm>
            <a:off x="28370" y="3217505"/>
            <a:ext cx="1552369" cy="422989"/>
          </a:xfrm>
          <a:prstGeom prst="rect">
            <a:avLst/>
          </a:prstGeom>
        </p:spPr>
      </p:pic>
      <p:pic>
        <p:nvPicPr>
          <p:cNvPr id="17" name="Imagem 16"/>
          <p:cNvPicPr>
            <a:picLocks noChangeAspect="1"/>
          </p:cNvPicPr>
          <p:nvPr/>
        </p:nvPicPr>
        <p:blipFill>
          <a:blip r:embed="rId15"/>
          <a:stretch>
            <a:fillRect/>
          </a:stretch>
        </p:blipFill>
        <p:spPr>
          <a:xfrm>
            <a:off x="378959" y="3971592"/>
            <a:ext cx="883563" cy="721996"/>
          </a:xfrm>
          <a:prstGeom prst="rect">
            <a:avLst/>
          </a:prstGeom>
        </p:spPr>
      </p:pic>
      <p:pic>
        <p:nvPicPr>
          <p:cNvPr id="18" name="Imagem 17"/>
          <p:cNvPicPr>
            <a:picLocks noChangeAspect="1"/>
          </p:cNvPicPr>
          <p:nvPr/>
        </p:nvPicPr>
        <p:blipFill>
          <a:blip r:embed="rId16"/>
          <a:stretch>
            <a:fillRect/>
          </a:stretch>
        </p:blipFill>
        <p:spPr>
          <a:xfrm>
            <a:off x="193735" y="4933445"/>
            <a:ext cx="1096835" cy="818884"/>
          </a:xfrm>
          <a:prstGeom prst="rect">
            <a:avLst/>
          </a:prstGeom>
        </p:spPr>
      </p:pic>
    </p:spTree>
    <p:extLst>
      <p:ext uri="{BB962C8B-B14F-4D97-AF65-F5344CB8AC3E}">
        <p14:creationId xmlns:p14="http://schemas.microsoft.com/office/powerpoint/2010/main" val="3276723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idade%20Velha%20Sergio%20quartiers%20histo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268413"/>
            <a:ext cx="3240088" cy="2760662"/>
          </a:xfrm>
          <a:prstGeom prst="rect">
            <a:avLst/>
          </a:prstGeom>
          <a:noFill/>
          <a:ln w="9525">
            <a:solidFill>
              <a:srgbClr val="FF9966"/>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4" descr="plan%20Sergio%20structure%20urbaine"/>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610225" y="981076"/>
            <a:ext cx="36576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Freeform 5"/>
          <p:cNvSpPr>
            <a:spLocks/>
          </p:cNvSpPr>
          <p:nvPr/>
        </p:nvSpPr>
        <p:spPr bwMode="auto">
          <a:xfrm>
            <a:off x="7377113" y="2005013"/>
            <a:ext cx="127000" cy="2025650"/>
          </a:xfrm>
          <a:custGeom>
            <a:avLst/>
            <a:gdLst>
              <a:gd name="T0" fmla="*/ 2147483647 w 200"/>
              <a:gd name="T1" fmla="*/ 2147483647 h 3190"/>
              <a:gd name="T2" fmla="*/ 2147483647 w 200"/>
              <a:gd name="T3" fmla="*/ 2147483647 h 3190"/>
              <a:gd name="T4" fmla="*/ 0 w 200"/>
              <a:gd name="T5" fmla="*/ 0 h 3190"/>
              <a:gd name="T6" fmla="*/ 0 60000 65536"/>
              <a:gd name="T7" fmla="*/ 0 60000 65536"/>
              <a:gd name="T8" fmla="*/ 0 60000 65536"/>
              <a:gd name="T9" fmla="*/ 0 w 200"/>
              <a:gd name="T10" fmla="*/ 0 h 3190"/>
              <a:gd name="T11" fmla="*/ 200 w 200"/>
              <a:gd name="T12" fmla="*/ 3190 h 3190"/>
            </a:gdLst>
            <a:ahLst/>
            <a:cxnLst>
              <a:cxn ang="T6">
                <a:pos x="T0" y="T1"/>
              </a:cxn>
              <a:cxn ang="T7">
                <a:pos x="T2" y="T3"/>
              </a:cxn>
              <a:cxn ang="T8">
                <a:pos x="T4" y="T5"/>
              </a:cxn>
            </a:cxnLst>
            <a:rect l="T9" t="T10" r="T11" b="T12"/>
            <a:pathLst>
              <a:path w="200" h="3190">
                <a:moveTo>
                  <a:pt x="200" y="3190"/>
                </a:moveTo>
                <a:lnTo>
                  <a:pt x="23" y="818"/>
                </a:lnTo>
                <a:lnTo>
                  <a:pt x="0" y="0"/>
                </a:lnTo>
              </a:path>
            </a:pathLst>
          </a:custGeom>
          <a:noFill/>
          <a:ln w="6350">
            <a:solidFill>
              <a:srgbClr val="99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pt-PT" altLang="en-US"/>
          </a:p>
        </p:txBody>
      </p:sp>
      <p:sp>
        <p:nvSpPr>
          <p:cNvPr id="13318" name="Freeform 6"/>
          <p:cNvSpPr>
            <a:spLocks/>
          </p:cNvSpPr>
          <p:nvPr/>
        </p:nvSpPr>
        <p:spPr bwMode="auto">
          <a:xfrm>
            <a:off x="8266113" y="2900363"/>
            <a:ext cx="1054100" cy="1143000"/>
          </a:xfrm>
          <a:custGeom>
            <a:avLst/>
            <a:gdLst>
              <a:gd name="T0" fmla="*/ 2147483647 w 1660"/>
              <a:gd name="T1" fmla="*/ 2147483647 h 1800"/>
              <a:gd name="T2" fmla="*/ 0 w 1660"/>
              <a:gd name="T3" fmla="*/ 2147483647 h 1800"/>
              <a:gd name="T4" fmla="*/ 2147483647 w 1660"/>
              <a:gd name="T5" fmla="*/ 0 h 1800"/>
              <a:gd name="T6" fmla="*/ 0 60000 65536"/>
              <a:gd name="T7" fmla="*/ 0 60000 65536"/>
              <a:gd name="T8" fmla="*/ 0 60000 65536"/>
              <a:gd name="T9" fmla="*/ 0 w 1660"/>
              <a:gd name="T10" fmla="*/ 0 h 1800"/>
              <a:gd name="T11" fmla="*/ 1660 w 1660"/>
              <a:gd name="T12" fmla="*/ 1800 h 1800"/>
            </a:gdLst>
            <a:ahLst/>
            <a:cxnLst>
              <a:cxn ang="T6">
                <a:pos x="T0" y="T1"/>
              </a:cxn>
              <a:cxn ang="T7">
                <a:pos x="T2" y="T3"/>
              </a:cxn>
              <a:cxn ang="T8">
                <a:pos x="T4" y="T5"/>
              </a:cxn>
            </a:cxnLst>
            <a:rect l="T9" t="T10" r="T11" b="T12"/>
            <a:pathLst>
              <a:path w="1660" h="1800">
                <a:moveTo>
                  <a:pt x="1660" y="1800"/>
                </a:moveTo>
                <a:lnTo>
                  <a:pt x="0" y="520"/>
                </a:lnTo>
                <a:lnTo>
                  <a:pt x="340" y="0"/>
                </a:lnTo>
              </a:path>
            </a:pathLst>
          </a:custGeom>
          <a:noFill/>
          <a:ln w="6350">
            <a:solidFill>
              <a:srgbClr val="99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pt-PT" altLang="en-US"/>
          </a:p>
        </p:txBody>
      </p:sp>
      <p:sp>
        <p:nvSpPr>
          <p:cNvPr id="13319" name="Text Box 7"/>
          <p:cNvSpPr txBox="1">
            <a:spLocks noChangeArrowheads="1"/>
          </p:cNvSpPr>
          <p:nvPr/>
        </p:nvSpPr>
        <p:spPr bwMode="auto">
          <a:xfrm>
            <a:off x="4619625" y="4067176"/>
            <a:ext cx="58293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fr-FR" altLang="ja-JP" sz="600" i="1" u="none">
                <a:ea typeface="MS Mincho" pitchFamily="49" charset="-128"/>
              </a:rPr>
              <a:t>	Photos 34 et 35</a:t>
            </a:r>
            <a:r>
              <a:rPr lang="fr-FR" altLang="ja-JP" sz="800" i="1" u="none">
                <a:ea typeface="MS Mincho" pitchFamily="49" charset="-128"/>
              </a:rPr>
              <a:t>	</a:t>
            </a:r>
            <a:r>
              <a:rPr lang="fr-FR" altLang="ja-JP" sz="600" i="1" u="none">
                <a:ea typeface="MS Mincho" pitchFamily="49" charset="-128"/>
              </a:rPr>
              <a:t>Photo 36</a:t>
            </a:r>
            <a:r>
              <a:rPr lang="fr-FR" altLang="ja-JP" sz="800" i="1" u="none">
                <a:ea typeface="MS Mincho" pitchFamily="49" charset="-128"/>
              </a:rPr>
              <a:t>	</a:t>
            </a:r>
            <a:r>
              <a:rPr lang="fr-FR" altLang="ja-JP" sz="600" i="1" u="none">
                <a:ea typeface="MS Mincho" pitchFamily="49" charset="-128"/>
              </a:rPr>
              <a:t>Photo 37 et 38</a:t>
            </a:r>
            <a:endParaRPr lang="fr-FR" altLang="ja-JP" sz="800" i="1" u="none">
              <a:ea typeface="MS Mincho" pitchFamily="49" charset="-128"/>
            </a:endParaRPr>
          </a:p>
          <a:p>
            <a:pPr eaLnBrk="1" hangingPunct="1"/>
            <a:r>
              <a:rPr lang="pt-PT" altLang="ja-JP" sz="800" i="1" u="none">
                <a:ea typeface="MS Mincho" pitchFamily="49" charset="-128"/>
              </a:rPr>
              <a:t>	Rua Banana e rua Carrera	Rua Calhao		Rua Direita</a:t>
            </a:r>
          </a:p>
          <a:p>
            <a:pPr eaLnBrk="1" hangingPunct="1"/>
            <a:r>
              <a:rPr lang="pt-PT" altLang="ja-JP" sz="800" i="1" u="none">
                <a:ea typeface="MS Mincho" pitchFamily="49" charset="-128"/>
              </a:rPr>
              <a:t>			Bairro central do Pelourinho	Bairro São Sebastião</a:t>
            </a:r>
            <a:endParaRPr lang="fr-FR" altLang="en-US" u="none"/>
          </a:p>
        </p:txBody>
      </p:sp>
      <p:pic>
        <p:nvPicPr>
          <p:cNvPr id="13320" name="Picture 8" descr="Cabo%20Verde%20mars%202007%20sebastien%201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739" y="4443413"/>
            <a:ext cx="1633537"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21" name="Group 9"/>
          <p:cNvGrpSpPr>
            <a:grpSpLocks/>
          </p:cNvGrpSpPr>
          <p:nvPr/>
        </p:nvGrpSpPr>
        <p:grpSpPr bwMode="auto">
          <a:xfrm>
            <a:off x="8416925" y="4443413"/>
            <a:ext cx="1804988" cy="2178050"/>
            <a:chOff x="7637" y="11730"/>
            <a:chExt cx="2842" cy="3430"/>
          </a:xfrm>
        </p:grpSpPr>
        <p:pic>
          <p:nvPicPr>
            <p:cNvPr id="13329" name="Picture 10" descr="Cabo%20Verde%20mars%202007%20sebastien%201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7" y="11730"/>
              <a:ext cx="2842" cy="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11" descr="Cabo%20Verde%20mars%202007%20sebastien%20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7" y="13432"/>
              <a:ext cx="2842"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22" name="Group 12"/>
          <p:cNvGrpSpPr>
            <a:grpSpLocks/>
          </p:cNvGrpSpPr>
          <p:nvPr/>
        </p:nvGrpSpPr>
        <p:grpSpPr bwMode="auto">
          <a:xfrm>
            <a:off x="5535614" y="1557339"/>
            <a:ext cx="1417637" cy="2447925"/>
            <a:chOff x="3100" y="7530"/>
            <a:chExt cx="2232" cy="3855"/>
          </a:xfrm>
        </p:grpSpPr>
        <p:sp>
          <p:nvSpPr>
            <p:cNvPr id="13327" name="Freeform 13"/>
            <p:cNvSpPr>
              <a:spLocks/>
            </p:cNvSpPr>
            <p:nvPr/>
          </p:nvSpPr>
          <p:spPr bwMode="auto">
            <a:xfrm>
              <a:off x="3100" y="7530"/>
              <a:ext cx="1843" cy="3855"/>
            </a:xfrm>
            <a:custGeom>
              <a:avLst/>
              <a:gdLst>
                <a:gd name="T0" fmla="*/ 0 w 1843"/>
                <a:gd name="T1" fmla="*/ 3855 h 3855"/>
                <a:gd name="T2" fmla="*/ 1160 w 1843"/>
                <a:gd name="T3" fmla="*/ 1715 h 3855"/>
                <a:gd name="T4" fmla="*/ 1843 w 1843"/>
                <a:gd name="T5" fmla="*/ 0 h 3855"/>
                <a:gd name="T6" fmla="*/ 0 60000 65536"/>
                <a:gd name="T7" fmla="*/ 0 60000 65536"/>
                <a:gd name="T8" fmla="*/ 0 60000 65536"/>
                <a:gd name="T9" fmla="*/ 0 w 1843"/>
                <a:gd name="T10" fmla="*/ 0 h 3855"/>
                <a:gd name="T11" fmla="*/ 1843 w 1843"/>
                <a:gd name="T12" fmla="*/ 3855 h 3855"/>
              </a:gdLst>
              <a:ahLst/>
              <a:cxnLst>
                <a:cxn ang="T6">
                  <a:pos x="T0" y="T1"/>
                </a:cxn>
                <a:cxn ang="T7">
                  <a:pos x="T2" y="T3"/>
                </a:cxn>
                <a:cxn ang="T8">
                  <a:pos x="T4" y="T5"/>
                </a:cxn>
              </a:cxnLst>
              <a:rect l="T9" t="T10" r="T11" b="T12"/>
              <a:pathLst>
                <a:path w="1843" h="3855">
                  <a:moveTo>
                    <a:pt x="0" y="3855"/>
                  </a:moveTo>
                  <a:lnTo>
                    <a:pt x="1160" y="1715"/>
                  </a:lnTo>
                  <a:lnTo>
                    <a:pt x="1843" y="0"/>
                  </a:lnTo>
                </a:path>
              </a:pathLst>
            </a:custGeom>
            <a:noFill/>
            <a:ln w="6350">
              <a:solidFill>
                <a:srgbClr val="99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pt-PT" altLang="en-US"/>
            </a:p>
          </p:txBody>
        </p:sp>
        <p:sp>
          <p:nvSpPr>
            <p:cNvPr id="13328" name="Freeform 14"/>
            <p:cNvSpPr>
              <a:spLocks/>
            </p:cNvSpPr>
            <p:nvPr/>
          </p:nvSpPr>
          <p:spPr bwMode="auto">
            <a:xfrm>
              <a:off x="4268" y="7770"/>
              <a:ext cx="1064" cy="1455"/>
            </a:xfrm>
            <a:custGeom>
              <a:avLst/>
              <a:gdLst>
                <a:gd name="T0" fmla="*/ 0 w 1064"/>
                <a:gd name="T1" fmla="*/ 1455 h 1455"/>
                <a:gd name="T2" fmla="*/ 742 w 1064"/>
                <a:gd name="T3" fmla="*/ 615 h 1455"/>
                <a:gd name="T4" fmla="*/ 1064 w 1064"/>
                <a:gd name="T5" fmla="*/ 0 h 1455"/>
                <a:gd name="T6" fmla="*/ 0 60000 65536"/>
                <a:gd name="T7" fmla="*/ 0 60000 65536"/>
                <a:gd name="T8" fmla="*/ 0 60000 65536"/>
                <a:gd name="T9" fmla="*/ 0 w 1064"/>
                <a:gd name="T10" fmla="*/ 0 h 1455"/>
                <a:gd name="T11" fmla="*/ 1064 w 1064"/>
                <a:gd name="T12" fmla="*/ 1455 h 1455"/>
              </a:gdLst>
              <a:ahLst/>
              <a:cxnLst>
                <a:cxn ang="T6">
                  <a:pos x="T0" y="T1"/>
                </a:cxn>
                <a:cxn ang="T7">
                  <a:pos x="T2" y="T3"/>
                </a:cxn>
                <a:cxn ang="T8">
                  <a:pos x="T4" y="T5"/>
                </a:cxn>
              </a:cxnLst>
              <a:rect l="T9" t="T10" r="T11" b="T12"/>
              <a:pathLst>
                <a:path w="1064" h="1455">
                  <a:moveTo>
                    <a:pt x="0" y="1455"/>
                  </a:moveTo>
                  <a:lnTo>
                    <a:pt x="742" y="615"/>
                  </a:lnTo>
                  <a:lnTo>
                    <a:pt x="1064" y="0"/>
                  </a:lnTo>
                </a:path>
              </a:pathLst>
            </a:custGeom>
            <a:noFill/>
            <a:ln w="6350">
              <a:solidFill>
                <a:srgbClr val="99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pt-PT" altLang="en-US"/>
            </a:p>
          </p:txBody>
        </p:sp>
      </p:grpSp>
      <p:pic>
        <p:nvPicPr>
          <p:cNvPr id="13323" name="Picture 15" descr="Cabo%20Verde%20%20novembre%202007%20sebastien%200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3451" y="4448175"/>
            <a:ext cx="18002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6" descr="Cabo%20Verde%20%20novembre%202007%20sebastien%20040"/>
          <p:cNvPicPr>
            <a:picLocks noChangeAspect="1" noChangeArrowheads="1"/>
          </p:cNvPicPr>
          <p:nvPr/>
        </p:nvPicPr>
        <p:blipFill>
          <a:blip r:embed="rId9">
            <a:extLst>
              <a:ext uri="{28A0092B-C50C-407E-A947-70E740481C1C}">
                <a14:useLocalDpi xmlns:a14="http://schemas.microsoft.com/office/drawing/2010/main" val="0"/>
              </a:ext>
            </a:extLst>
          </a:blip>
          <a:srcRect t="14795" b="6999"/>
          <a:stretch>
            <a:fillRect/>
          </a:stretch>
        </p:blipFill>
        <p:spPr bwMode="auto">
          <a:xfrm>
            <a:off x="4743451" y="5564189"/>
            <a:ext cx="18002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Text Box 17"/>
          <p:cNvSpPr txBox="1">
            <a:spLocks noChangeArrowheads="1"/>
          </p:cNvSpPr>
          <p:nvPr/>
        </p:nvSpPr>
        <p:spPr bwMode="auto">
          <a:xfrm>
            <a:off x="9296400" y="1000126"/>
            <a:ext cx="13716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pt-PT" altLang="ja-JP" sz="800" i="1" u="none">
                <a:ea typeface="MS Mincho" pitchFamily="49" charset="-128"/>
              </a:rPr>
              <a:t>Ruas históricas</a:t>
            </a:r>
            <a:endParaRPr lang="fr-FR" altLang="en-US" u="none"/>
          </a:p>
        </p:txBody>
      </p:sp>
      <p:sp>
        <p:nvSpPr>
          <p:cNvPr id="13326" name="Text Box 18"/>
          <p:cNvSpPr txBox="1">
            <a:spLocks noChangeArrowheads="1"/>
          </p:cNvSpPr>
          <p:nvPr/>
        </p:nvSpPr>
        <p:spPr bwMode="auto">
          <a:xfrm>
            <a:off x="7667625" y="1285876"/>
            <a:ext cx="3132138" cy="646113"/>
          </a:xfrm>
          <a:prstGeom prst="rect">
            <a:avLst/>
          </a:prstGeom>
          <a:solidFill>
            <a:srgbClr val="2424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spcBef>
                <a:spcPct val="50000"/>
              </a:spcBef>
            </a:pPr>
            <a:r>
              <a:rPr lang="pt-PT" altLang="en-US" u="none">
                <a:solidFill>
                  <a:schemeClr val="bg1"/>
                </a:solidFill>
              </a:rPr>
              <a:t>Les quartiers, lieu de vie des populations</a:t>
            </a:r>
          </a:p>
        </p:txBody>
      </p:sp>
      <p:sp>
        <p:nvSpPr>
          <p:cNvPr id="19" name="Text Box 3"/>
          <p:cNvSpPr txBox="1">
            <a:spLocks noChangeArrowheads="1"/>
          </p:cNvSpPr>
          <p:nvPr/>
        </p:nvSpPr>
        <p:spPr bwMode="auto">
          <a:xfrm>
            <a:off x="1469481" y="239913"/>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pic>
        <p:nvPicPr>
          <p:cNvPr id="20" name="Imagem 19"/>
          <p:cNvPicPr>
            <a:picLocks noChangeAspect="1"/>
          </p:cNvPicPr>
          <p:nvPr/>
        </p:nvPicPr>
        <p:blipFill>
          <a:blip r:embed="rId10"/>
          <a:stretch>
            <a:fillRect/>
          </a:stretch>
        </p:blipFill>
        <p:spPr>
          <a:xfrm>
            <a:off x="259064" y="1644852"/>
            <a:ext cx="1376855" cy="719579"/>
          </a:xfrm>
          <a:prstGeom prst="rect">
            <a:avLst/>
          </a:prstGeom>
        </p:spPr>
      </p:pic>
      <p:pic>
        <p:nvPicPr>
          <p:cNvPr id="21" name="Imagem 20"/>
          <p:cNvPicPr>
            <a:picLocks noChangeAspect="1"/>
          </p:cNvPicPr>
          <p:nvPr/>
        </p:nvPicPr>
        <p:blipFill>
          <a:blip r:embed="rId11"/>
          <a:stretch>
            <a:fillRect/>
          </a:stretch>
        </p:blipFill>
        <p:spPr>
          <a:xfrm>
            <a:off x="259064" y="4389036"/>
            <a:ext cx="1925280" cy="524600"/>
          </a:xfrm>
          <a:prstGeom prst="rect">
            <a:avLst/>
          </a:prstGeom>
        </p:spPr>
      </p:pic>
      <p:pic>
        <p:nvPicPr>
          <p:cNvPr id="22" name="Imagem 21"/>
          <p:cNvPicPr>
            <a:picLocks noChangeAspect="1"/>
          </p:cNvPicPr>
          <p:nvPr/>
        </p:nvPicPr>
        <p:blipFill>
          <a:blip r:embed="rId12"/>
          <a:stretch>
            <a:fillRect/>
          </a:stretch>
        </p:blipFill>
        <p:spPr>
          <a:xfrm>
            <a:off x="442000" y="2900363"/>
            <a:ext cx="883563" cy="721996"/>
          </a:xfrm>
          <a:prstGeom prst="rect">
            <a:avLst/>
          </a:prstGeom>
        </p:spPr>
      </p:pic>
      <p:pic>
        <p:nvPicPr>
          <p:cNvPr id="23" name="Imagem 22"/>
          <p:cNvPicPr>
            <a:picLocks noChangeAspect="1"/>
          </p:cNvPicPr>
          <p:nvPr/>
        </p:nvPicPr>
        <p:blipFill>
          <a:blip r:embed="rId13"/>
          <a:stretch>
            <a:fillRect/>
          </a:stretch>
        </p:blipFill>
        <p:spPr>
          <a:xfrm>
            <a:off x="372646" y="5273942"/>
            <a:ext cx="1096835" cy="818884"/>
          </a:xfrm>
          <a:prstGeom prst="rect">
            <a:avLst/>
          </a:prstGeom>
        </p:spPr>
      </p:pic>
    </p:spTree>
    <p:extLst>
      <p:ext uri="{BB962C8B-B14F-4D97-AF65-F5344CB8AC3E}">
        <p14:creationId xmlns:p14="http://schemas.microsoft.com/office/powerpoint/2010/main" val="25699736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abo%20Verde%20%20novembre%202007%20sebastien%2007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813" y="1125538"/>
            <a:ext cx="18859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Cabo%20Verde%20%20novembre%202007%20sebastien%20083%20retravaillé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3563" y="5229225"/>
            <a:ext cx="188595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Cabo%20Verde%20mars%202007%20sebastien%2007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1326" y="5245101"/>
            <a:ext cx="188436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Cabo%20Verde%20mars%202007%20sebastien%202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1125539"/>
            <a:ext cx="188436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Cabo%20Verde%20octobre%202007%20sebastien%2010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1326" y="2635250"/>
            <a:ext cx="18843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descr="Cabo%20Verde%20mars%202007%20sebastien%201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6013" y="2628901"/>
            <a:ext cx="1884362"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descr="Cabo%20Verde%20%20novembre%202007%20sebastien%200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51325" y="1125538"/>
            <a:ext cx="1885950"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0" descr="Cabo%20Verde%20%20novembre%202007%20sebastien%2005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09813" y="3736976"/>
            <a:ext cx="18859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1" descr="Cabo%20Verde%20%20novembre%202007%20sebastien%200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96013" y="1125538"/>
            <a:ext cx="1885950"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2" descr="Cabo%20Verde%20%20novembre%202007%20sebastien%20052%20retouché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10300" y="4119563"/>
            <a:ext cx="18859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3" descr="Cabo%20Verde%20mars%202007%20sebastien%2009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83563" y="2349500"/>
            <a:ext cx="18859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4" descr="Cabo%20Verde%20%20novembre%202007%20sebastien%2002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09813" y="5246689"/>
            <a:ext cx="1885950"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5" descr="Cabo%20Verde%20%20novembre%202007%20sebastien%2005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83563" y="3716338"/>
            <a:ext cx="188595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Text Box 16"/>
          <p:cNvSpPr txBox="1">
            <a:spLocks noChangeArrowheads="1"/>
          </p:cNvSpPr>
          <p:nvPr/>
        </p:nvSpPr>
        <p:spPr bwMode="auto">
          <a:xfrm>
            <a:off x="7535864" y="2054226"/>
            <a:ext cx="3132137" cy="366713"/>
          </a:xfrm>
          <a:prstGeom prst="rect">
            <a:avLst/>
          </a:prstGeom>
          <a:solidFill>
            <a:srgbClr val="2424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spcBef>
                <a:spcPct val="50000"/>
              </a:spcBef>
            </a:pPr>
            <a:r>
              <a:rPr lang="fr-FR" altLang="en-US" u="none">
                <a:solidFill>
                  <a:schemeClr val="bg1"/>
                </a:solidFill>
              </a:rPr>
              <a:t>L’habitat de la ville</a:t>
            </a:r>
            <a:endParaRPr lang="pt-PT" altLang="en-US" u="none">
              <a:solidFill>
                <a:schemeClr val="bg1"/>
              </a:solidFill>
            </a:endParaRPr>
          </a:p>
        </p:txBody>
      </p:sp>
      <p:sp>
        <p:nvSpPr>
          <p:cNvPr id="17" name="Text Box 3"/>
          <p:cNvSpPr txBox="1">
            <a:spLocks noChangeArrowheads="1"/>
          </p:cNvSpPr>
          <p:nvPr/>
        </p:nvSpPr>
        <p:spPr bwMode="auto">
          <a:xfrm>
            <a:off x="1566456" y="215345"/>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pic>
        <p:nvPicPr>
          <p:cNvPr id="18" name="Imagem 17"/>
          <p:cNvPicPr>
            <a:picLocks noChangeAspect="1"/>
          </p:cNvPicPr>
          <p:nvPr/>
        </p:nvPicPr>
        <p:blipFill>
          <a:blip r:embed="rId16"/>
          <a:stretch>
            <a:fillRect/>
          </a:stretch>
        </p:blipFill>
        <p:spPr>
          <a:xfrm>
            <a:off x="263032" y="1820421"/>
            <a:ext cx="1376855" cy="719579"/>
          </a:xfrm>
          <a:prstGeom prst="rect">
            <a:avLst/>
          </a:prstGeom>
        </p:spPr>
      </p:pic>
      <p:pic>
        <p:nvPicPr>
          <p:cNvPr id="19" name="Imagem 18"/>
          <p:cNvPicPr>
            <a:picLocks noChangeAspect="1"/>
          </p:cNvPicPr>
          <p:nvPr/>
        </p:nvPicPr>
        <p:blipFill>
          <a:blip r:embed="rId17"/>
          <a:stretch>
            <a:fillRect/>
          </a:stretch>
        </p:blipFill>
        <p:spPr>
          <a:xfrm>
            <a:off x="151457" y="3010659"/>
            <a:ext cx="1925280" cy="524600"/>
          </a:xfrm>
          <a:prstGeom prst="rect">
            <a:avLst/>
          </a:prstGeom>
        </p:spPr>
      </p:pic>
      <p:pic>
        <p:nvPicPr>
          <p:cNvPr id="20" name="Imagem 19"/>
          <p:cNvPicPr>
            <a:picLocks noChangeAspect="1"/>
          </p:cNvPicPr>
          <p:nvPr/>
        </p:nvPicPr>
        <p:blipFill>
          <a:blip r:embed="rId18"/>
          <a:stretch>
            <a:fillRect/>
          </a:stretch>
        </p:blipFill>
        <p:spPr>
          <a:xfrm>
            <a:off x="509677" y="3895725"/>
            <a:ext cx="883563" cy="721996"/>
          </a:xfrm>
          <a:prstGeom prst="rect">
            <a:avLst/>
          </a:prstGeom>
        </p:spPr>
      </p:pic>
      <p:pic>
        <p:nvPicPr>
          <p:cNvPr id="21" name="Imagem 20"/>
          <p:cNvPicPr>
            <a:picLocks noChangeAspect="1"/>
          </p:cNvPicPr>
          <p:nvPr/>
        </p:nvPicPr>
        <p:blipFill>
          <a:blip r:embed="rId19"/>
          <a:stretch>
            <a:fillRect/>
          </a:stretch>
        </p:blipFill>
        <p:spPr>
          <a:xfrm>
            <a:off x="636779" y="5119160"/>
            <a:ext cx="1096835" cy="818884"/>
          </a:xfrm>
          <a:prstGeom prst="rect">
            <a:avLst/>
          </a:prstGeom>
        </p:spPr>
      </p:pic>
    </p:spTree>
    <p:extLst>
      <p:ext uri="{BB962C8B-B14F-4D97-AF65-F5344CB8AC3E}">
        <p14:creationId xmlns:p14="http://schemas.microsoft.com/office/powerpoint/2010/main" val="1478308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2" name="Text Box 16"/>
          <p:cNvSpPr txBox="1">
            <a:spLocks noChangeArrowheads="1"/>
          </p:cNvSpPr>
          <p:nvPr/>
        </p:nvSpPr>
        <p:spPr bwMode="auto">
          <a:xfrm>
            <a:off x="4147275" y="6024947"/>
            <a:ext cx="3132137" cy="646331"/>
          </a:xfrm>
          <a:prstGeom prst="rect">
            <a:avLst/>
          </a:prstGeom>
          <a:solidFill>
            <a:srgbClr val="2424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spcBef>
                <a:spcPct val="50000"/>
              </a:spcBef>
            </a:pPr>
            <a:r>
              <a:rPr lang="fr-FR" altLang="en-US" u="none" dirty="0">
                <a:solidFill>
                  <a:schemeClr val="bg1"/>
                </a:solidFill>
              </a:rPr>
              <a:t>site de la </a:t>
            </a:r>
            <a:r>
              <a:rPr lang="fr-FR" altLang="en-US" u="none" dirty="0" err="1">
                <a:solidFill>
                  <a:schemeClr val="bg1"/>
                </a:solidFill>
              </a:rPr>
              <a:t>diasporisation</a:t>
            </a:r>
            <a:r>
              <a:rPr lang="fr-FR" altLang="en-US" u="none" dirty="0">
                <a:solidFill>
                  <a:schemeClr val="bg1"/>
                </a:solidFill>
              </a:rPr>
              <a:t> atlantique des africains</a:t>
            </a:r>
            <a:endParaRPr lang="pt-PT" altLang="en-US" u="none" dirty="0">
              <a:solidFill>
                <a:schemeClr val="bg1"/>
              </a:solidFill>
            </a:endParaRPr>
          </a:p>
        </p:txBody>
      </p:sp>
      <p:sp>
        <p:nvSpPr>
          <p:cNvPr id="17" name="Text Box 3"/>
          <p:cNvSpPr txBox="1">
            <a:spLocks noChangeArrowheads="1"/>
          </p:cNvSpPr>
          <p:nvPr/>
        </p:nvSpPr>
        <p:spPr bwMode="auto">
          <a:xfrm>
            <a:off x="1566456" y="215345"/>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pic>
        <p:nvPicPr>
          <p:cNvPr id="18" name="Imagem 17"/>
          <p:cNvPicPr>
            <a:picLocks noChangeAspect="1"/>
          </p:cNvPicPr>
          <p:nvPr/>
        </p:nvPicPr>
        <p:blipFill>
          <a:blip r:embed="rId3"/>
          <a:stretch>
            <a:fillRect/>
          </a:stretch>
        </p:blipFill>
        <p:spPr>
          <a:xfrm>
            <a:off x="263032" y="1820421"/>
            <a:ext cx="1376855" cy="719579"/>
          </a:xfrm>
          <a:prstGeom prst="rect">
            <a:avLst/>
          </a:prstGeom>
        </p:spPr>
      </p:pic>
      <p:pic>
        <p:nvPicPr>
          <p:cNvPr id="19" name="Imagem 18"/>
          <p:cNvPicPr>
            <a:picLocks noChangeAspect="1"/>
          </p:cNvPicPr>
          <p:nvPr/>
        </p:nvPicPr>
        <p:blipFill>
          <a:blip r:embed="rId4"/>
          <a:stretch>
            <a:fillRect/>
          </a:stretch>
        </p:blipFill>
        <p:spPr>
          <a:xfrm>
            <a:off x="151457" y="3010659"/>
            <a:ext cx="1925280" cy="524600"/>
          </a:xfrm>
          <a:prstGeom prst="rect">
            <a:avLst/>
          </a:prstGeom>
        </p:spPr>
      </p:pic>
      <p:pic>
        <p:nvPicPr>
          <p:cNvPr id="20" name="Imagem 19"/>
          <p:cNvPicPr>
            <a:picLocks noChangeAspect="1"/>
          </p:cNvPicPr>
          <p:nvPr/>
        </p:nvPicPr>
        <p:blipFill>
          <a:blip r:embed="rId5"/>
          <a:stretch>
            <a:fillRect/>
          </a:stretch>
        </p:blipFill>
        <p:spPr>
          <a:xfrm>
            <a:off x="509677" y="3895725"/>
            <a:ext cx="883563" cy="721996"/>
          </a:xfrm>
          <a:prstGeom prst="rect">
            <a:avLst/>
          </a:prstGeom>
        </p:spPr>
      </p:pic>
      <p:pic>
        <p:nvPicPr>
          <p:cNvPr id="21" name="Imagem 20"/>
          <p:cNvPicPr>
            <a:picLocks noChangeAspect="1"/>
          </p:cNvPicPr>
          <p:nvPr/>
        </p:nvPicPr>
        <p:blipFill>
          <a:blip r:embed="rId6"/>
          <a:stretch>
            <a:fillRect/>
          </a:stretch>
        </p:blipFill>
        <p:spPr>
          <a:xfrm>
            <a:off x="636779" y="5119160"/>
            <a:ext cx="1096835" cy="818884"/>
          </a:xfrm>
          <a:prstGeom prst="rect">
            <a:avLst/>
          </a:prstGeom>
        </p:spPr>
      </p:pic>
      <p:pic>
        <p:nvPicPr>
          <p:cNvPr id="22" name="Picture 36" descr="Routes traite Ribeira Gran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4862" y="1401435"/>
            <a:ext cx="3767138"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descr="Résultats de recherche d'images pour « Atlas of the Transatlantic Slave Trade CABO VERDE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7275" y="3816490"/>
            <a:ext cx="27463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m 5" descr="slave route"/>
          <p:cNvPicPr>
            <a:picLocks noChangeAspect="1" noChangeArrowheads="1"/>
          </p:cNvPicPr>
          <p:nvPr/>
        </p:nvPicPr>
        <p:blipFill>
          <a:blip r:embed="rId9">
            <a:extLst>
              <a:ext uri="{28A0092B-C50C-407E-A947-70E740481C1C}">
                <a14:useLocalDpi xmlns:a14="http://schemas.microsoft.com/office/drawing/2010/main" val="0"/>
              </a:ext>
            </a:extLst>
          </a:blip>
          <a:srcRect t="69768" r="53143"/>
          <a:stretch>
            <a:fillRect/>
          </a:stretch>
        </p:blipFill>
        <p:spPr bwMode="auto">
          <a:xfrm>
            <a:off x="3976966" y="1520058"/>
            <a:ext cx="3602038"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6909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1"/>
          <p:cNvSpPr/>
          <p:nvPr/>
        </p:nvSpPr>
        <p:spPr>
          <a:xfrm>
            <a:off x="73573" y="1193110"/>
            <a:ext cx="7170281" cy="524510"/>
          </a:xfrm>
          <a:custGeom>
            <a:avLst/>
            <a:gdLst/>
            <a:ahLst/>
            <a:cxnLst/>
            <a:rect l="l" t="t" r="r" b="b"/>
            <a:pathLst>
              <a:path w="9144000" h="524510">
                <a:moveTo>
                  <a:pt x="0" y="524256"/>
                </a:moveTo>
                <a:lnTo>
                  <a:pt x="9144000" y="524256"/>
                </a:lnTo>
                <a:lnTo>
                  <a:pt x="9144000" y="0"/>
                </a:lnTo>
                <a:lnTo>
                  <a:pt x="0" y="0"/>
                </a:lnTo>
                <a:lnTo>
                  <a:pt x="0" y="524256"/>
                </a:lnTo>
                <a:close/>
              </a:path>
            </a:pathLst>
          </a:custGeom>
          <a:solidFill>
            <a:srgbClr val="00338D"/>
          </a:solidFill>
        </p:spPr>
        <p:txBody>
          <a:bodyPr wrap="square" lIns="0" tIns="0" rIns="0" bIns="0" rtlCol="0"/>
          <a:lstStyle/>
          <a:p>
            <a:endParaRPr lang="fr-FR" dirty="0"/>
          </a:p>
        </p:txBody>
      </p:sp>
      <p:sp>
        <p:nvSpPr>
          <p:cNvPr id="2" name="object 2"/>
          <p:cNvSpPr txBox="1"/>
          <p:nvPr/>
        </p:nvSpPr>
        <p:spPr>
          <a:xfrm>
            <a:off x="1486864" y="2365184"/>
            <a:ext cx="7793771" cy="2475678"/>
          </a:xfrm>
          <a:prstGeom prst="rect">
            <a:avLst/>
          </a:prstGeom>
        </p:spPr>
        <p:txBody>
          <a:bodyPr vert="horz" wrap="square" lIns="0" tIns="13335" rIns="0" bIns="0" rtlCol="0">
            <a:spAutoFit/>
          </a:bodyPr>
          <a:lstStyle/>
          <a:p>
            <a:pPr marL="457200" indent="-457200">
              <a:buFontTx/>
              <a:buAutoNum type="arabicPeriod"/>
            </a:pPr>
            <a:r>
              <a:rPr lang="fr-FR" sz="2000" b="1" i="1" dirty="0">
                <a:solidFill>
                  <a:srgbClr val="FF0000"/>
                </a:solidFill>
              </a:rPr>
              <a:t>Synergies avec les autres conventions de l’UNESCO</a:t>
            </a:r>
          </a:p>
          <a:p>
            <a:pPr marL="457200" indent="-457200">
              <a:buAutoNum type="arabicPeriod"/>
            </a:pPr>
            <a:r>
              <a:rPr lang="fr-FR" sz="2000" b="1" i="1" dirty="0" smtClean="0">
                <a:solidFill>
                  <a:srgbClr val="FF0000"/>
                </a:solidFill>
              </a:rPr>
              <a:t>État </a:t>
            </a:r>
            <a:r>
              <a:rPr lang="fr-FR" sz="2000" b="1" i="1" dirty="0">
                <a:solidFill>
                  <a:srgbClr val="FF0000"/>
                </a:solidFill>
              </a:rPr>
              <a:t>des ressources financières et </a:t>
            </a:r>
            <a:r>
              <a:rPr lang="fr-FR" sz="2000" b="1" i="1" dirty="0" smtClean="0">
                <a:solidFill>
                  <a:srgbClr val="FF0000"/>
                </a:solidFill>
              </a:rPr>
              <a:t>humaines</a:t>
            </a:r>
          </a:p>
          <a:p>
            <a:pPr marL="457200" indent="-457200">
              <a:buAutoNum type="arabicPeriod"/>
            </a:pPr>
            <a:r>
              <a:rPr lang="fr-FR" sz="2000" b="1" i="1" dirty="0">
                <a:solidFill>
                  <a:srgbClr val="FF0000"/>
                </a:solidFill>
              </a:rPr>
              <a:t>Développement des </a:t>
            </a:r>
            <a:r>
              <a:rPr lang="fr-FR" sz="2000" b="1" i="1" dirty="0" smtClean="0">
                <a:solidFill>
                  <a:srgbClr val="FF0000"/>
                </a:solidFill>
              </a:rPr>
              <a:t>compétences</a:t>
            </a:r>
          </a:p>
          <a:p>
            <a:pPr marL="457200" indent="-457200">
              <a:buAutoNum type="arabicPeriod"/>
            </a:pPr>
            <a:r>
              <a:rPr lang="fr-FR" sz="2000" b="1" i="1" dirty="0">
                <a:solidFill>
                  <a:srgbClr val="FF0000"/>
                </a:solidFill>
              </a:rPr>
              <a:t>Politique et ressources des biens du patrimoine </a:t>
            </a:r>
            <a:r>
              <a:rPr lang="fr-FR" sz="2000" b="1" i="1" dirty="0" smtClean="0">
                <a:solidFill>
                  <a:srgbClr val="FF0000"/>
                </a:solidFill>
              </a:rPr>
              <a:t>mondial</a:t>
            </a:r>
          </a:p>
          <a:p>
            <a:pPr marL="457200" indent="-457200">
              <a:buAutoNum type="arabicPeriod"/>
            </a:pPr>
            <a:r>
              <a:rPr lang="fr-FR" sz="2000" b="1" i="1" dirty="0">
                <a:solidFill>
                  <a:srgbClr val="FF0000"/>
                </a:solidFill>
              </a:rPr>
              <a:t>Coopération </a:t>
            </a:r>
            <a:r>
              <a:rPr lang="fr-FR" sz="2000" b="1" i="1" dirty="0" smtClean="0">
                <a:solidFill>
                  <a:srgbClr val="FF0000"/>
                </a:solidFill>
              </a:rPr>
              <a:t>internationale</a:t>
            </a:r>
          </a:p>
          <a:p>
            <a:pPr marL="457200" indent="-457200">
              <a:buAutoNum type="arabicPeriod"/>
            </a:pPr>
            <a:r>
              <a:rPr lang="fr-FR" sz="2000" b="1" i="1" dirty="0" smtClean="0">
                <a:solidFill>
                  <a:srgbClr val="FF0000"/>
                </a:solidFill>
              </a:rPr>
              <a:t>Bonnes </a:t>
            </a:r>
            <a:r>
              <a:rPr lang="fr-FR" sz="2000" b="1" i="1" dirty="0">
                <a:solidFill>
                  <a:srgbClr val="FF0000"/>
                </a:solidFill>
              </a:rPr>
              <a:t>pratiques dans la mise en œuvre de la Convention du patrimoine mondial</a:t>
            </a:r>
            <a:endParaRPr lang="fr-FR" sz="2000" b="1" i="1" dirty="0" smtClean="0">
              <a:solidFill>
                <a:srgbClr val="FF0000"/>
              </a:solidFill>
            </a:endParaRPr>
          </a:p>
          <a:p>
            <a:endParaRPr lang="fr-FR" sz="2000" b="1" i="1" dirty="0" smtClean="0">
              <a:solidFill>
                <a:srgbClr val="FF0000"/>
              </a:solidFill>
            </a:endParaRPr>
          </a:p>
        </p:txBody>
      </p:sp>
      <p:sp>
        <p:nvSpPr>
          <p:cNvPr id="7" name="object 5"/>
          <p:cNvSpPr txBox="1"/>
          <p:nvPr/>
        </p:nvSpPr>
        <p:spPr>
          <a:xfrm>
            <a:off x="9048624" y="6431910"/>
            <a:ext cx="1619376" cy="197490"/>
          </a:xfrm>
          <a:prstGeom prst="rect">
            <a:avLst/>
          </a:prstGeom>
        </p:spPr>
        <p:txBody>
          <a:bodyPr vert="horz" wrap="square" lIns="0" tIns="12700" rIns="0" bIns="0" rtlCol="0">
            <a:spAutoFit/>
          </a:bodyPr>
          <a:lstStyle/>
          <a:p>
            <a:pPr marL="12700">
              <a:spcBef>
                <a:spcPts val="100"/>
              </a:spcBef>
            </a:pPr>
            <a:r>
              <a:rPr lang="pt-PT" sz="1200" dirty="0">
                <a:solidFill>
                  <a:srgbClr val="FFFFFF"/>
                </a:solidFill>
                <a:latin typeface="Calibri"/>
                <a:cs typeface="Calibri"/>
              </a:rPr>
              <a:t>Kigali </a:t>
            </a:r>
            <a:r>
              <a:rPr lang="pt-PT" sz="1200" dirty="0" err="1">
                <a:solidFill>
                  <a:srgbClr val="FFFFFF"/>
                </a:solidFill>
                <a:latin typeface="Calibri"/>
                <a:cs typeface="Calibri"/>
              </a:rPr>
              <a:t>Septembre</a:t>
            </a:r>
            <a:r>
              <a:rPr lang="pt-PT" sz="1200" dirty="0">
                <a:solidFill>
                  <a:srgbClr val="FFFFFF"/>
                </a:solidFill>
                <a:latin typeface="Calibri"/>
                <a:cs typeface="Calibri"/>
              </a:rPr>
              <a:t> 2018</a:t>
            </a:r>
            <a:endParaRPr sz="1200" dirty="0">
              <a:latin typeface="Calibri"/>
              <a:cs typeface="Calibri"/>
            </a:endParaRPr>
          </a:p>
        </p:txBody>
      </p:sp>
      <p:sp>
        <p:nvSpPr>
          <p:cNvPr id="8" name="object 3"/>
          <p:cNvSpPr/>
          <p:nvPr/>
        </p:nvSpPr>
        <p:spPr>
          <a:xfrm>
            <a:off x="2866696" y="6431910"/>
            <a:ext cx="9144000" cy="361315"/>
          </a:xfrm>
          <a:custGeom>
            <a:avLst/>
            <a:gdLst/>
            <a:ahLst/>
            <a:cxnLst/>
            <a:rect l="l" t="t" r="r" b="b"/>
            <a:pathLst>
              <a:path w="9144000" h="361315">
                <a:moveTo>
                  <a:pt x="0" y="361187"/>
                </a:moveTo>
                <a:lnTo>
                  <a:pt x="9144000" y="361187"/>
                </a:lnTo>
                <a:lnTo>
                  <a:pt x="9144000" y="0"/>
                </a:lnTo>
                <a:lnTo>
                  <a:pt x="0" y="0"/>
                </a:lnTo>
                <a:lnTo>
                  <a:pt x="0" y="361187"/>
                </a:lnTo>
                <a:close/>
              </a:path>
            </a:pathLst>
          </a:custGeom>
          <a:solidFill>
            <a:srgbClr val="00338D"/>
          </a:solidFill>
        </p:spPr>
        <p:txBody>
          <a:bodyPr wrap="square" lIns="0" tIns="0" rIns="0" bIns="0" rtlCol="0"/>
          <a:lstStyle/>
          <a:p>
            <a:endParaRPr/>
          </a:p>
        </p:txBody>
      </p:sp>
      <p:sp>
        <p:nvSpPr>
          <p:cNvPr id="9" name="object 4"/>
          <p:cNvSpPr txBox="1"/>
          <p:nvPr/>
        </p:nvSpPr>
        <p:spPr>
          <a:xfrm>
            <a:off x="10413645" y="6530655"/>
            <a:ext cx="1597051" cy="197490"/>
          </a:xfrm>
          <a:prstGeom prst="rect">
            <a:avLst/>
          </a:prstGeom>
        </p:spPr>
        <p:txBody>
          <a:bodyPr vert="horz" wrap="square" lIns="0" tIns="12700" rIns="0" bIns="0" rtlCol="0">
            <a:spAutoFit/>
          </a:bodyPr>
          <a:lstStyle/>
          <a:p>
            <a:pPr marL="12700">
              <a:spcBef>
                <a:spcPts val="100"/>
              </a:spcBef>
            </a:pPr>
            <a:r>
              <a:rPr lang="pt-PT" sz="1200" b="1" dirty="0">
                <a:solidFill>
                  <a:schemeClr val="bg1"/>
                </a:solidFill>
                <a:latin typeface="Arial"/>
                <a:cs typeface="Arial"/>
              </a:rPr>
              <a:t>Charles </a:t>
            </a:r>
            <a:r>
              <a:rPr lang="pt-PT" sz="1200" b="1" dirty="0" err="1">
                <a:solidFill>
                  <a:schemeClr val="bg1"/>
                </a:solidFill>
                <a:latin typeface="Arial"/>
                <a:cs typeface="Arial"/>
              </a:rPr>
              <a:t>Akibodé</a:t>
            </a:r>
            <a:endParaRPr sz="1200" b="1" dirty="0">
              <a:solidFill>
                <a:schemeClr val="bg1"/>
              </a:solidFill>
              <a:latin typeface="Arial"/>
              <a:cs typeface="Arial"/>
            </a:endParaRPr>
          </a:p>
        </p:txBody>
      </p:sp>
      <p:pic>
        <p:nvPicPr>
          <p:cNvPr id="14" name="Picture 9" descr="imag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98" y="118857"/>
            <a:ext cx="752730" cy="528264"/>
          </a:xfrm>
          <a:prstGeom prst="rect">
            <a:avLst/>
          </a:prstGeom>
          <a:noFill/>
          <a:ln>
            <a:noFill/>
          </a:ln>
        </p:spPr>
      </p:pic>
      <p:sp>
        <p:nvSpPr>
          <p:cNvPr id="15" name="Text Box 3"/>
          <p:cNvSpPr txBox="1">
            <a:spLocks noChangeArrowheads="1"/>
          </p:cNvSpPr>
          <p:nvPr/>
        </p:nvSpPr>
        <p:spPr bwMode="auto">
          <a:xfrm>
            <a:off x="1181747" y="331336"/>
            <a:ext cx="89794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600" b="1" dirty="0">
                <a:solidFill>
                  <a:srgbClr val="002060"/>
                </a:solidFill>
              </a:rPr>
              <a:t>Third Cycle of the Periodic Reporting Exercise in Africa</a:t>
            </a:r>
            <a:endParaRPr lang="en-US" sz="1600" dirty="0">
              <a:solidFill>
                <a:srgbClr val="002060"/>
              </a:solidFill>
            </a:endParaRPr>
          </a:p>
          <a:p>
            <a:pPr algn="ctr"/>
            <a:r>
              <a:rPr lang="en-GB" sz="2000" b="1" dirty="0">
                <a:solidFill>
                  <a:srgbClr val="002060"/>
                </a:solidFill>
              </a:rPr>
              <a:t>Regional Meeting for National Focal Points </a:t>
            </a:r>
            <a:endParaRPr lang="en-US" sz="2000" dirty="0">
              <a:solidFill>
                <a:srgbClr val="002060"/>
              </a:solidFill>
            </a:endParaRPr>
          </a:p>
          <a:p>
            <a:pPr algn="ctr"/>
            <a:r>
              <a:rPr lang="en-GB" sz="1400" dirty="0">
                <a:solidFill>
                  <a:srgbClr val="002060"/>
                </a:solidFill>
              </a:rPr>
              <a:t>11-14 September 2019 | Grand-Bassam, Côte d’Ivoire</a:t>
            </a:r>
            <a:endParaRPr lang="en-US" sz="1400" dirty="0">
              <a:solidFill>
                <a:srgbClr val="002060"/>
              </a:solidFill>
            </a:endParaRPr>
          </a:p>
        </p:txBody>
      </p:sp>
      <p:sp>
        <p:nvSpPr>
          <p:cNvPr id="17" name="object 3"/>
          <p:cNvSpPr txBox="1">
            <a:spLocks noGrp="1"/>
          </p:cNvSpPr>
          <p:nvPr>
            <p:ph type="title"/>
          </p:nvPr>
        </p:nvSpPr>
        <p:spPr>
          <a:xfrm>
            <a:off x="99499" y="1023834"/>
            <a:ext cx="6957847" cy="843180"/>
          </a:xfrm>
          <a:prstGeom prst="rect">
            <a:avLst/>
          </a:prstGeom>
        </p:spPr>
        <p:txBody>
          <a:bodyPr vert="horz" wrap="square" lIns="0" tIns="12065" rIns="0" bIns="0" rtlCol="0">
            <a:spAutoFit/>
          </a:bodyPr>
          <a:lstStyle/>
          <a:p>
            <a:pPr marL="12700">
              <a:lnSpc>
                <a:spcPct val="100000"/>
              </a:lnSpc>
              <a:spcBef>
                <a:spcPts val="95"/>
              </a:spcBef>
            </a:pPr>
            <a:r>
              <a:rPr lang="fr-FR" sz="1800" b="1" spc="-5" dirty="0" smtClean="0">
                <a:solidFill>
                  <a:schemeClr val="bg1"/>
                </a:solidFill>
              </a:rPr>
              <a:t/>
            </a:r>
            <a:br>
              <a:rPr lang="fr-FR" sz="1800" b="1" spc="-5" dirty="0" smtClean="0">
                <a:solidFill>
                  <a:schemeClr val="bg1"/>
                </a:solidFill>
              </a:rPr>
            </a:br>
            <a:r>
              <a:rPr lang="fr-FR" sz="1800" b="1" spc="-5" dirty="0" smtClean="0">
                <a:solidFill>
                  <a:schemeClr val="bg1"/>
                </a:solidFill>
              </a:rPr>
              <a:t>Cabo Verde et </a:t>
            </a:r>
            <a:r>
              <a:rPr lang="fr-FR" sz="1800" b="1" spc="-5" dirty="0" smtClean="0">
                <a:solidFill>
                  <a:schemeClr val="bg1"/>
                </a:solidFill>
              </a:rPr>
              <a:t>le Rapport Périodique : </a:t>
            </a:r>
            <a:br>
              <a:rPr lang="fr-FR" sz="1800" b="1" spc="-5" dirty="0" smtClean="0">
                <a:solidFill>
                  <a:schemeClr val="bg1"/>
                </a:solidFill>
              </a:rPr>
            </a:br>
            <a:endParaRPr lang="fr-FR" sz="1800" b="1" spc="-5" dirty="0">
              <a:solidFill>
                <a:schemeClr val="bg1"/>
              </a:solidFill>
            </a:endParaRPr>
          </a:p>
        </p:txBody>
      </p:sp>
      <p:pic>
        <p:nvPicPr>
          <p:cNvPr id="18" name="Picture 1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0885389" y="82002"/>
            <a:ext cx="1125307" cy="6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p:cNvPicPr>
            <a:picLocks noChangeAspect="1"/>
          </p:cNvPicPr>
          <p:nvPr/>
        </p:nvPicPr>
        <p:blipFill>
          <a:blip r:embed="rId4"/>
          <a:stretch>
            <a:fillRect/>
          </a:stretch>
        </p:blipFill>
        <p:spPr>
          <a:xfrm>
            <a:off x="1111963" y="141053"/>
            <a:ext cx="1009418" cy="527547"/>
          </a:xfrm>
          <a:prstGeom prst="rect">
            <a:avLst/>
          </a:prstGeom>
        </p:spPr>
      </p:pic>
      <p:pic>
        <p:nvPicPr>
          <p:cNvPr id="13" name="Imagem 12"/>
          <p:cNvPicPr>
            <a:picLocks noChangeAspect="1"/>
          </p:cNvPicPr>
          <p:nvPr/>
        </p:nvPicPr>
        <p:blipFill>
          <a:blip r:embed="rId5"/>
          <a:stretch>
            <a:fillRect/>
          </a:stretch>
        </p:blipFill>
        <p:spPr>
          <a:xfrm>
            <a:off x="8601676" y="122521"/>
            <a:ext cx="1925280" cy="524600"/>
          </a:xfrm>
          <a:prstGeom prst="rect">
            <a:avLst/>
          </a:prstGeom>
        </p:spPr>
      </p:pic>
      <p:pic>
        <p:nvPicPr>
          <p:cNvPr id="16" name="Imagem 15"/>
          <p:cNvPicPr>
            <a:picLocks noChangeAspect="1"/>
          </p:cNvPicPr>
          <p:nvPr/>
        </p:nvPicPr>
        <p:blipFill>
          <a:blip r:embed="rId6"/>
          <a:stretch>
            <a:fillRect/>
          </a:stretch>
        </p:blipFill>
        <p:spPr>
          <a:xfrm>
            <a:off x="2121382" y="118857"/>
            <a:ext cx="724198" cy="591772"/>
          </a:xfrm>
          <a:prstGeom prst="rect">
            <a:avLst/>
          </a:prstGeom>
        </p:spPr>
      </p:pic>
    </p:spTree>
    <p:extLst>
      <p:ext uri="{BB962C8B-B14F-4D97-AF65-F5344CB8AC3E}">
        <p14:creationId xmlns:p14="http://schemas.microsoft.com/office/powerpoint/2010/main" val="71889874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872</TotalTime>
  <Words>3325</Words>
  <Application>Microsoft Office PowerPoint</Application>
  <PresentationFormat>Ecrã Panorâmico</PresentationFormat>
  <Paragraphs>312</Paragraphs>
  <Slides>32</Slides>
  <Notes>7</Notes>
  <HiddenSlides>0</HiddenSlides>
  <MMClips>0</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32</vt:i4>
      </vt:variant>
    </vt:vector>
  </HeadingPairs>
  <TitlesOfParts>
    <vt:vector size="39" baseType="lpstr">
      <vt:lpstr>Arial</vt:lpstr>
      <vt:lpstr>Arial Rounded MT Bold</vt:lpstr>
      <vt:lpstr>Calibri</vt:lpstr>
      <vt:lpstr>Calibri Light</vt:lpstr>
      <vt:lpstr>MS Mincho</vt:lpstr>
      <vt:lpstr>Verdana</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Cabo Verde et le Rapport Périodique :  </vt:lpstr>
      <vt:lpstr>Cabo Verde et le Rapport Périodique : Synergies avec les autres conventions de l’UNESCO</vt:lpstr>
      <vt:lpstr>Cabo Verde et le Rapport Périodique : Synergies avec les autres conventions de l’UNESCO</vt:lpstr>
      <vt:lpstr>Cabo Verde et le Rapport Périodique :  Situation financière et Ressources Humaines</vt:lpstr>
      <vt:lpstr>Cabo Verde et le Rapport Périodique : Développement des compétences</vt:lpstr>
      <vt:lpstr>Cabo Verde et le Rapport Périodique : Politique et ressources des biens du patrimoine mondial </vt:lpstr>
      <vt:lpstr>Cabo Verde et le Rapport Périodique : Politique et ressources des biens du patrimoine mondial </vt:lpstr>
      <vt:lpstr>Cabo Verde et le Rapport Périodique : Coopération internationale</vt:lpstr>
      <vt:lpstr>Cidade Velha et le Rapport Périodique :  Bonnes Pratiques</vt:lpstr>
      <vt:lpstr>Cabo Verde et le Rapport Périodique :  Bonnes Pratiques : les gros investissements</vt:lpstr>
      <vt:lpstr>Cabo Verde et le Rapport Périodique :  Bonnes Pratiques : un Manuel aux normes urbanistiques</vt:lpstr>
      <vt:lpstr>Le Centre Historique de Cidade Velha : l’habitat traditionnel </vt:lpstr>
      <vt:lpstr>Cabo Verde et son Patrimoine Mondial : Le Centre Historique de Cidade Velha</vt:lpstr>
      <vt:lpstr>Cabo Verde et son Patrimoine Mondial : Le Centre Historique de Cidade Velha</vt:lpstr>
      <vt:lpstr>Cabo Verde et son Patrimoine Mondial : Le Centre Historique de Cidade Velha</vt:lpstr>
      <vt:lpstr>Cabo Verde et son Patrimoine Mondial : Le Centre Historique de Cidade Velha</vt:lpstr>
      <vt:lpstr>Cabo Verde et son Patrimoine Mondial : Le Centre Historique de Cidade Velha</vt:lpstr>
      <vt:lpstr>Le Centre Historique de Cidade Velha : Le manuel des Normes de Construction</vt:lpstr>
      <vt:lpstr>Le Centre Historique de Cidade Velha : Le manuel des Normes de Construction</vt:lpstr>
      <vt:lpstr>Le Centre Historique de Cidade Velha : Le manuel des Normes de Construction</vt:lpstr>
      <vt:lpstr>Le Centre Historique de Cidade Velha : Le manuel des Normes de Construction</vt:lpstr>
      <vt:lpstr>Le Centre Historique de Cidade Velha : Le manuel des Normes de Construction</vt:lpstr>
      <vt:lpstr>Le Centre Historique de Cidade Velha : Le manuel des Normes de Construction</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f</dc:creator>
  <cp:lastModifiedBy>f</cp:lastModifiedBy>
  <cp:revision>54</cp:revision>
  <dcterms:created xsi:type="dcterms:W3CDTF">2018-11-02T00:37:33Z</dcterms:created>
  <dcterms:modified xsi:type="dcterms:W3CDTF">2019-09-12T00:06:42Z</dcterms:modified>
</cp:coreProperties>
</file>