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88" r:id="rId4"/>
    <p:sldId id="294" r:id="rId5"/>
    <p:sldId id="295" r:id="rId6"/>
    <p:sldId id="261" r:id="rId7"/>
    <p:sldId id="291" r:id="rId8"/>
    <p:sldId id="264" r:id="rId9"/>
    <p:sldId id="29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CA-BARCELLA Brigitte" initials="S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43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4CAC84-BED8-4230-90FE-0A2E5B0C6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37069C-548F-46A6-AB6E-7B28FEF4F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fr-S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8A98A3-982B-4CFC-9846-11A8DC595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4448-6568-4C2C-AE82-F8759899A9A2}" type="datetimeFigureOut">
              <a:rPr lang="fr-FR" smtClean="0"/>
              <a:pPr/>
              <a:t>15/09/2020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2AF39B-590E-481D-A26C-CBF1AEFC4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7FDC85-E0BB-4543-8F92-2AB6FEE3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D09C-9EC5-4F8A-A227-289AA54802F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207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A6DD64-C20A-43FE-93A4-268F01606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6C55AD-24B5-4DD4-BD77-EF85B2A34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EF87FC-4C27-41F2-BCB4-AC0253E8D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4448-6568-4C2C-AE82-F8759899A9A2}" type="datetimeFigureOut">
              <a:rPr lang="fr-FR" smtClean="0"/>
              <a:pPr/>
              <a:t>15/09/2020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98FB97-4137-4461-88A4-792062834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80B571-AC8B-40EA-AA1A-19DEC548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D09C-9EC5-4F8A-A227-289AA54802F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466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4532E00-E1B6-4ABB-8A5D-568CE86A8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C9B8D1-37DD-4C4A-AAFB-C610C7995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7DCB0E-6722-40E2-9DCD-0A962E9F3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4448-6568-4C2C-AE82-F8759899A9A2}" type="datetimeFigureOut">
              <a:rPr lang="fr-FR" smtClean="0"/>
              <a:pPr/>
              <a:t>15/09/2020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476A8B-8F7C-47EF-BBEC-FE078991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81681-F50E-40A5-957F-09F21598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D09C-9EC5-4F8A-A227-289AA54802F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213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156EAF-7ECC-4122-B12A-47FC5F8A1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2DF66E-2F1C-4F9F-9EBB-1223031B6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500D16-C42E-4543-81BD-4F4285092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4448-6568-4C2C-AE82-F8759899A9A2}" type="datetimeFigureOut">
              <a:rPr lang="fr-FR" smtClean="0"/>
              <a:pPr/>
              <a:t>15/09/2020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0A89FB-7139-4AC7-A71A-06F54DAD4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63867B-1E5E-4D27-AD5D-50EE26D3C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D09C-9EC5-4F8A-A227-289AA54802F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442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91AC7-ED38-4DD8-B2FE-B12796C1F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8F0192-049B-46F0-95A4-19A291C60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03DC64-E515-45E5-942D-F1F930690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4448-6568-4C2C-AE82-F8759899A9A2}" type="datetimeFigureOut">
              <a:rPr lang="fr-FR" smtClean="0"/>
              <a:pPr/>
              <a:t>15/09/2020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BF9BE4-60BD-495E-9365-4409BAAC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F93B44-09D9-4061-AB0B-534501F9E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D09C-9EC5-4F8A-A227-289AA54802F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45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FCE858-402C-4793-A921-0439DD5F6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37E9D9-6BC7-4C03-BC92-AE57D354B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FC8517-C271-483A-B828-EDF9F99F3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C7ADD3-0043-4F1E-8A0D-58C1FE51A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4448-6568-4C2C-AE82-F8759899A9A2}" type="datetimeFigureOut">
              <a:rPr lang="fr-FR" smtClean="0"/>
              <a:pPr/>
              <a:t>15/09/2020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80EC9C-6120-42EB-8E5F-F05C88DF4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43CAD5-E276-49CD-B081-C2B06C6A5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D09C-9EC5-4F8A-A227-289AA54802F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902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03FE95-8705-4685-B5B7-8FF483308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C221E1-5AB0-4125-ABFD-E51B6680B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BB668D-1B3D-484A-B75E-EA075A6CD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D43CD7F-96BA-4F79-9BCD-16CDBB238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33FD89-5DA0-4C59-AC4B-C7B811C90C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9EC50DC-714C-4AE4-9AC1-F95E2F0AF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4448-6568-4C2C-AE82-F8759899A9A2}" type="datetimeFigureOut">
              <a:rPr lang="fr-FR" smtClean="0"/>
              <a:pPr/>
              <a:t>15/09/2020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B934D98-7C65-48C7-9D80-66B4B880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5519AD4-F664-42F3-97E8-24F54533F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D09C-9EC5-4F8A-A227-289AA54802F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16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0AFAD-1AD0-4AB3-A70D-0EB52554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754608C-72AB-4D1D-95A0-F735AF68A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4448-6568-4C2C-AE82-F8759899A9A2}" type="datetimeFigureOut">
              <a:rPr lang="fr-FR" smtClean="0"/>
              <a:pPr/>
              <a:t>15/09/2020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B304D11-6BDD-4419-AD04-0DCA74A4B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ECE9164-916D-4071-9165-44DA3F725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D09C-9EC5-4F8A-A227-289AA54802F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07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0FD4DC2-C003-4566-AA7A-9F5978E55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4448-6568-4C2C-AE82-F8759899A9A2}" type="datetimeFigureOut">
              <a:rPr lang="fr-FR" smtClean="0"/>
              <a:pPr/>
              <a:t>15/09/2020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DB86D99-B9C4-4639-9A00-F7B1E789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501D5D9-7BA7-4A41-9599-AE60679A0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D09C-9EC5-4F8A-A227-289AA54802F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853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0DD548-53B5-4C3A-9B7B-7FAC00DD5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9F560E-A081-462C-B87D-C41429459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A4D784-650E-40D9-8FB6-F88146FE0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41603A-180C-4FC9-BC08-790D87599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4448-6568-4C2C-AE82-F8759899A9A2}" type="datetimeFigureOut">
              <a:rPr lang="fr-FR" smtClean="0"/>
              <a:pPr/>
              <a:t>15/09/2020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3A29DC-2FFA-498B-9518-4AFE93DD7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D3D47D-D2F5-4881-9FE5-C140D334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D09C-9EC5-4F8A-A227-289AA54802F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867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91D26-2FEF-44D4-AF22-A3D13A3A7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40A0120-DA3D-4821-9232-17D39B9A09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SN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FFA5E79-02CB-44C6-9DF1-7058E41B4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9CDE76-240D-4579-9B49-9437B6918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4448-6568-4C2C-AE82-F8759899A9A2}" type="datetimeFigureOut">
              <a:rPr lang="fr-FR" smtClean="0"/>
              <a:pPr/>
              <a:t>15/09/2020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1ECC0D-8629-4B90-8F0B-BEF64161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EFF96E-90BF-4745-8A27-C095CDC6D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D09C-9EC5-4F8A-A227-289AA54802F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943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F3A1F17-40F5-42F1-8BC6-2AFCF331F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270212-ABAB-4C76-BA8A-D6F523D9F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314A57-2556-4AA7-8AB0-546DA9FC7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24448-6568-4C2C-AE82-F8759899A9A2}" type="datetimeFigureOut">
              <a:rPr lang="fr-FR" smtClean="0"/>
              <a:pPr/>
              <a:t>15/09/2020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43A737-5AAA-414A-B852-454409E5E0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F43E63-74C3-4683-BE19-C7F61B6659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4D09C-9EC5-4F8A-A227-289AA54802F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026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43637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Perpetua Titling MT" panose="02020502060505020804" pitchFamily="18" charset="0"/>
              </a:rPr>
              <a:t>RÉPUBLIQUE DU SÉNÉGAL</a:t>
            </a:r>
          </a:p>
          <a:p>
            <a:pPr algn="ctr"/>
            <a:r>
              <a:rPr lang="fr-FR" sz="1050" dirty="0">
                <a:solidFill>
                  <a:schemeClr val="tx1"/>
                </a:solidFill>
                <a:latin typeface="Calibri (corps)"/>
              </a:rPr>
              <a:t>Un Peuple – Un But – Une Foi</a:t>
            </a:r>
          </a:p>
          <a:p>
            <a:pPr algn="ctr"/>
            <a:endParaRPr lang="fr-FR" sz="1050" dirty="0">
              <a:solidFill>
                <a:schemeClr val="tx1"/>
              </a:solidFill>
              <a:latin typeface="Calibri (corps)"/>
            </a:endParaRPr>
          </a:p>
          <a:p>
            <a:pPr algn="ctr"/>
            <a:endParaRPr lang="fr-FR" dirty="0">
              <a:solidFill>
                <a:schemeClr val="tx1"/>
              </a:solidFill>
              <a:latin typeface="Calibri (corps)"/>
            </a:endParaRPr>
          </a:p>
          <a:p>
            <a:r>
              <a:rPr lang="fr-FR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Ministère</a:t>
            </a:r>
            <a:r>
              <a:rPr lang="fr-FR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fr-FR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</a:t>
            </a:r>
            <a:r>
              <a:rPr lang="fr-F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l’Education nationale </a:t>
            </a:r>
          </a:p>
          <a:p>
            <a:pPr indent="-180340">
              <a:lnSpc>
                <a:spcPts val="900"/>
              </a:lnSpc>
              <a:spcAft>
                <a:spcPts val="1000"/>
              </a:spcAft>
            </a:pPr>
            <a:r>
              <a:rPr lang="fr-SN" sz="12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--------------------------------------------------------</a:t>
            </a:r>
          </a:p>
          <a:p>
            <a:pPr indent="-180340">
              <a:lnSpc>
                <a:spcPts val="900"/>
              </a:lnSpc>
              <a:spcAft>
                <a:spcPts val="1000"/>
              </a:spcAft>
            </a:pPr>
            <a:r>
              <a:rPr lang="fr-FR" sz="12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INSPECTION D’ACADEMIE DE RUFISQUE</a:t>
            </a:r>
            <a:endParaRPr lang="fr-SN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900"/>
              </a:lnSpc>
              <a:spcAft>
                <a:spcPts val="1000"/>
              </a:spcAft>
            </a:pPr>
            <a:r>
              <a:rPr lang="fr-FR" sz="12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------------------------------------------------------		</a:t>
            </a:r>
            <a:r>
              <a:rPr lang="fr-FR" sz="12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	   </a:t>
            </a:r>
          </a:p>
          <a:p>
            <a:pPr>
              <a:lnSpc>
                <a:spcPts val="900"/>
              </a:lnSpc>
              <a:spcAft>
                <a:spcPts val="1000"/>
              </a:spcAft>
            </a:pPr>
            <a:r>
              <a:rPr lang="fr-FR" sz="12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Inspection de l’Education et de la Formation de Sangalkam					</a:t>
            </a:r>
            <a:endParaRPr lang="fr-SN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180340">
              <a:lnSpc>
                <a:spcPts val="900"/>
              </a:lnSpc>
              <a:spcAft>
                <a:spcPts val="1000"/>
              </a:spcAft>
            </a:pPr>
            <a:r>
              <a:rPr lang="fr-FR" sz="12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----------------------------------------------------------</a:t>
            </a:r>
            <a:endParaRPr lang="fr-FR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79712" y="3915052"/>
            <a:ext cx="5602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des activités menées en classe depuis le début de la COVID-19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EF2150D-2B78-4500-8B1E-874546186DC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403" y="116632"/>
            <a:ext cx="703194" cy="43204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4FB0889-8A30-4768-BD50-34571B58F77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7" y="764704"/>
            <a:ext cx="1008112" cy="673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643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23" y="764704"/>
            <a:ext cx="9144000" cy="50405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2D3286C-AD6C-4899-9A02-9868F4ED4278}"/>
              </a:ext>
            </a:extLst>
          </p:cNvPr>
          <p:cNvSpPr txBox="1"/>
          <p:nvPr/>
        </p:nvSpPr>
        <p:spPr>
          <a:xfrm>
            <a:off x="467544" y="1509172"/>
            <a:ext cx="8064896" cy="5565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rupture brusque des canaux naturels de transmission des savoirs due à la pandémie de COVID-19 a mis à rude épreuve et même bouleversé l’action éducative. Face à cette situation, les enseignant(e)s craie en main de concert avec les directeurs d’école et l’IEF, ont mis en place dans chaque établissement un comité de veille et de suivi-accompagnement pédagogique des élèves pour une réussite de la continuité des enseignements-apprentissages adossée sur le respect scrupuleux du protocole sanitaire. Le plan de travail adopté s’articule en deux phases et se présente ainsi :</a:t>
            </a:r>
            <a:endParaRPr lang="fr-S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3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23" y="764704"/>
            <a:ext cx="9144000" cy="50405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Activités menées dans une classe de CM2: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C1BB44D-4DCC-4622-AE31-3D2157533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79742"/>
              </p:ext>
            </p:extLst>
          </p:nvPr>
        </p:nvGraphicFramePr>
        <p:xfrm>
          <a:off x="218" y="1268760"/>
          <a:ext cx="8604230" cy="4336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299">
                  <a:extLst>
                    <a:ext uri="{9D8B030D-6E8A-4147-A177-3AD203B41FA5}">
                      <a16:colId xmlns:a16="http://schemas.microsoft.com/office/drawing/2014/main" val="1476669465"/>
                    </a:ext>
                  </a:extLst>
                </a:gridCol>
                <a:gridCol w="1083131">
                  <a:extLst>
                    <a:ext uri="{9D8B030D-6E8A-4147-A177-3AD203B41FA5}">
                      <a16:colId xmlns:a16="http://schemas.microsoft.com/office/drawing/2014/main" val="355226425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82282756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05348830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4775737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556104769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fr-S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PERIODE</a:t>
                      </a:r>
                      <a:endParaRPr lang="fr-S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ACTIVITES</a:t>
                      </a:r>
                      <a:endParaRPr lang="fr-S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RESULTATS ATTENDUS</a:t>
                      </a:r>
                      <a:endParaRPr lang="fr-S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STRATEGIES</a:t>
                      </a:r>
                      <a:endParaRPr lang="fr-S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OBSREVATIONS</a:t>
                      </a:r>
                      <a:endParaRPr lang="fr-S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extLst>
                  <a:ext uri="{0D108BD9-81ED-4DB2-BD59-A6C34878D82A}">
                    <a16:rowId xmlns:a16="http://schemas.microsoft.com/office/drawing/2014/main" val="1077759176"/>
                  </a:ext>
                </a:extLst>
              </a:tr>
              <a:tr h="3472040"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S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 27 avril au 24 juin 2020</a:t>
                      </a:r>
                      <a:endParaRPr lang="fr-S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Suivi-accompagnement des élèves des classes de CM2 </a:t>
                      </a:r>
                      <a:endParaRPr lang="fr-S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Elèves de CM2 suivis à la maison grâce à la création de classes virtuelles. </a:t>
                      </a:r>
                      <a:endParaRPr lang="fr-S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-Création d’un Groupe WattsApp élèves </a:t>
                      </a:r>
                      <a:endParaRPr lang="fr-SN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-Mise à disposition d’exercices de renforcement tirés des plateformes examen.sn–dexco.senegal, </a:t>
                      </a:r>
                      <a:endParaRPr lang="fr-SN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-Correction des exercices en ligne via WattsApp </a:t>
                      </a:r>
                      <a:endParaRPr lang="fr-S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-Sur les 126 élèves des 2 classes de CM2, 76 sont inscrits dans le Groupe soit un taux de 60,31%.  </a:t>
                      </a:r>
                      <a:endParaRPr lang="fr-SN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-L’animation du Groupe est entretenue quotidiennement par les titulaires de classe et le directeur.</a:t>
                      </a:r>
                      <a:endParaRPr lang="fr-S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extLst>
                  <a:ext uri="{0D108BD9-81ED-4DB2-BD59-A6C34878D82A}">
                    <a16:rowId xmlns:a16="http://schemas.microsoft.com/office/drawing/2014/main" val="917820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42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23" y="764704"/>
            <a:ext cx="9144000" cy="50405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Activités menées dans une classe de CM2 (suite) :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C1BB44D-4DCC-4622-AE31-3D2157533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975503"/>
              </p:ext>
            </p:extLst>
          </p:nvPr>
        </p:nvGraphicFramePr>
        <p:xfrm>
          <a:off x="0" y="1268760"/>
          <a:ext cx="8604230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299">
                  <a:extLst>
                    <a:ext uri="{9D8B030D-6E8A-4147-A177-3AD203B41FA5}">
                      <a16:colId xmlns:a16="http://schemas.microsoft.com/office/drawing/2014/main" val="1476669465"/>
                    </a:ext>
                  </a:extLst>
                </a:gridCol>
                <a:gridCol w="1155139">
                  <a:extLst>
                    <a:ext uri="{9D8B030D-6E8A-4147-A177-3AD203B41FA5}">
                      <a16:colId xmlns:a16="http://schemas.microsoft.com/office/drawing/2014/main" val="3552264252"/>
                    </a:ext>
                  </a:extLst>
                </a:gridCol>
                <a:gridCol w="1440378">
                  <a:extLst>
                    <a:ext uri="{9D8B030D-6E8A-4147-A177-3AD203B41FA5}">
                      <a16:colId xmlns:a16="http://schemas.microsoft.com/office/drawing/2014/main" val="382282756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053488305"/>
                    </a:ext>
                  </a:extLst>
                </a:gridCol>
                <a:gridCol w="1799982">
                  <a:extLst>
                    <a:ext uri="{9D8B030D-6E8A-4147-A177-3AD203B41FA5}">
                      <a16:colId xmlns:a16="http://schemas.microsoft.com/office/drawing/2014/main" val="54775737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556104769"/>
                    </a:ext>
                  </a:extLst>
                </a:gridCol>
              </a:tblGrid>
              <a:tr h="1256915"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PERIODE</a:t>
                      </a:r>
                      <a:endParaRPr lang="fr-S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ACTIVITES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RESULTATS ATTENDUS</a:t>
                      </a:r>
                      <a:endParaRPr lang="fr-S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STRATEGIES</a:t>
                      </a:r>
                      <a:endParaRPr lang="fr-S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OBSREVATIONS</a:t>
                      </a:r>
                      <a:endParaRPr lang="fr-S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extLst>
                  <a:ext uri="{0D108BD9-81ED-4DB2-BD59-A6C34878D82A}">
                    <a16:rowId xmlns:a16="http://schemas.microsoft.com/office/drawing/2014/main" val="1077759176"/>
                  </a:ext>
                </a:extLst>
              </a:tr>
              <a:tr h="3567621"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 25 juin au 20 août 2020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Suivi du protocole sanitaire pour la reprise des enseignements-apprentissages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Respect des mesures-barrières contre la propagation du Coronavirus 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-Répartition des élèves en 7 cohortes de 18 élèves selon des critères définis sous la conduite d’un(e) titulaire ou assistant(e)</a:t>
                      </a:r>
                      <a:endParaRPr lang="fr-SN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-Personnalisation des tables-bancs en vue de la distanciation physique</a:t>
                      </a:r>
                      <a:endParaRPr lang="fr-SN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-Equipement des élèves et des enseignants en matériels de protection contre la Covid 19</a:t>
                      </a:r>
                      <a:endParaRPr lang="fr-S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 forts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: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-Groupes pédagogiques à effectif réduit : classe aérée, outils d’écolier individualisés.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Points faibles 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Des difficultés sont observées auprès des apprenants : le port continu des masques, le respect permanent de la distanciation physique 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extLst>
                  <a:ext uri="{0D108BD9-81ED-4DB2-BD59-A6C34878D82A}">
                    <a16:rowId xmlns:a16="http://schemas.microsoft.com/office/drawing/2014/main" val="2656258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102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23" y="764704"/>
            <a:ext cx="9144000" cy="50405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Activités menées dans une classe de CM2 (fin) :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C1BB44D-4DCC-4622-AE31-3D2157533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96590"/>
              </p:ext>
            </p:extLst>
          </p:nvPr>
        </p:nvGraphicFramePr>
        <p:xfrm>
          <a:off x="218" y="1268760"/>
          <a:ext cx="8583397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523">
                  <a:extLst>
                    <a:ext uri="{9D8B030D-6E8A-4147-A177-3AD203B41FA5}">
                      <a16:colId xmlns:a16="http://schemas.microsoft.com/office/drawing/2014/main" val="1476669465"/>
                    </a:ext>
                  </a:extLst>
                </a:gridCol>
                <a:gridCol w="1083907">
                  <a:extLst>
                    <a:ext uri="{9D8B030D-6E8A-4147-A177-3AD203B41FA5}">
                      <a16:colId xmlns:a16="http://schemas.microsoft.com/office/drawing/2014/main" val="355226425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82282756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053488305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547757372"/>
                    </a:ext>
                  </a:extLst>
                </a:gridCol>
                <a:gridCol w="1851375">
                  <a:extLst>
                    <a:ext uri="{9D8B030D-6E8A-4147-A177-3AD203B41FA5}">
                      <a16:colId xmlns:a16="http://schemas.microsoft.com/office/drawing/2014/main" val="1556104769"/>
                    </a:ext>
                  </a:extLst>
                </a:gridCol>
              </a:tblGrid>
              <a:tr h="452005"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fr-S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PERIODE</a:t>
                      </a:r>
                      <a:endParaRPr lang="fr-S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ACTIVITES</a:t>
                      </a:r>
                      <a:endParaRPr lang="fr-S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RESULTATS ATTENDUS</a:t>
                      </a:r>
                      <a:endParaRPr lang="fr-S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STRATEGIES</a:t>
                      </a:r>
                      <a:endParaRPr lang="fr-S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OBSREVATIONS</a:t>
                      </a:r>
                      <a:endParaRPr lang="fr-S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extLst>
                  <a:ext uri="{0D108BD9-81ED-4DB2-BD59-A6C34878D82A}">
                    <a16:rowId xmlns:a16="http://schemas.microsoft.com/office/drawing/2014/main" val="1077759176"/>
                  </a:ext>
                </a:extLst>
              </a:tr>
              <a:tr h="2749220"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 25 juin au 20 août 2020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Mise en œuvre des enseignements-apprentissages 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Enseignements-Apprentissages assurés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-Elaboration des planifications des enseignements-apprentissages et des fiches pédagogiques par les titulaires et validées par le directeur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-Réaménagement des horaires de classe (9h-14h)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-Supervision des classes tenues par les enseignant(e)s assistant(e)s 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-Reprographie journalière des exercices de renforcement donnés via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WattsApp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(Rattrapage pour les non-inscrits au Groupe, Révision pour les autres)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-Evaluation standardisée des E/A par l’organisation d’un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Cfee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blanc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-Campagne de sensibilisation sur l’Initiative Apprendre à la maison à l’intention des classes intermédiaires par la création de cercles d’écoute des leçons radios diffusées à Bambilor FM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Points forts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: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-Travail collégial au sein de l’équipe pédagogique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-Suivi régulier des élèves facilité par le petit effectif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-Réaménagement des horaires de travail des classes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Points faibles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: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-Difficulté d’adaptation de quelques élèves devant des enseignant(e)s assistant(e)s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3321050" algn="l"/>
                        </a:tabLs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S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616" marR="55616" marT="0" marB="0"/>
                </a:tc>
                <a:extLst>
                  <a:ext uri="{0D108BD9-81ED-4DB2-BD59-A6C34878D82A}">
                    <a16:rowId xmlns:a16="http://schemas.microsoft.com/office/drawing/2014/main" val="2049412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68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23" y="764704"/>
            <a:ext cx="9144000" cy="50405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 :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89756" y="1340767"/>
            <a:ext cx="8964488" cy="551723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 regard de l’expérience vécue à l’école durant cette pandémie, nous réalisons que notre système éducatif n’est pas bien préparé face à des situations inattendues (catastrophe, pandémie, guerre). Fermer brutalement les écoles et chercher les solutions est-elle la voie ? Notre capacité de résilience ne devrait souffrir aucunement devant les situations les plus extrêmes. La classe, l’espace de vérité, a vu ses acteurs remodeler leurs comportements et s’accommoder aux nouvelles lois édictées par les autorités sanitaires.  </a:t>
            </a:r>
            <a:endParaRPr lang="fr-S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600" dirty="0"/>
          </a:p>
          <a:p>
            <a:pPr>
              <a:buFont typeface="Wingdings" panose="05000000000000000000" pitchFamily="2" charset="2"/>
              <a:buChar char="Ø"/>
            </a:pPr>
            <a:endParaRPr lang="fr-FR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69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23" y="764704"/>
            <a:ext cx="9144000" cy="50405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 (suite):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89756" y="1340768"/>
            <a:ext cx="8964488" cy="532859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fr-F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CONTRAINTES  :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 le terrain, nous notons quelques difficultés :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Assurer un traitement spécial aux élèves souffrant de maladies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manque de téléphones portables Android, le manque de connexion, l’absence du détenteur du téléphone aux moments des directs, la difficulté dans la manipulation de l’outil pendant les cours à distance   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Difficulté à évaluer le suivi des leçons diffusées à travers les ondes des radios communautaires</a:t>
            </a:r>
          </a:p>
          <a:p>
            <a:pPr marL="0" indent="0">
              <a:buNone/>
            </a:pPr>
            <a:endParaRPr lang="fr-FR" sz="1600" dirty="0"/>
          </a:p>
          <a:p>
            <a:pPr>
              <a:buFont typeface="Wingdings" panose="05000000000000000000" pitchFamily="2" charset="2"/>
              <a:buChar char="Ø"/>
            </a:pPr>
            <a:endParaRPr lang="fr-FR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32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9994"/>
            <a:ext cx="9144000" cy="50405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RECOMMANDATIONS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77D9AB6-AB59-4F67-A079-85BB1106D5E6}"/>
              </a:ext>
            </a:extLst>
          </p:cNvPr>
          <p:cNvSpPr txBox="1"/>
          <p:nvPr/>
        </p:nvSpPr>
        <p:spPr>
          <a:xfrm>
            <a:off x="2541" y="822389"/>
            <a:ext cx="8867774" cy="5213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la réouverture des classes, :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Réaménagement des horaires de classe en fonction des groupes pédagogiques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Dans l’initiative « Apprendre à la maison »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Inscrire tous les élèves dans la plateforme du SIMEN (Système d’Informatique et de Management de l’Education Nationale)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Construction de salles informatiques et équipement des écoles en matériels (ordinateurs, tablettes numériques, caméras…)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Faciliter l’ouverture de page Facebook aux structures d’enseignement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Rendre gratuite la connexion internet à tous les apprenants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la lutte contre la propagation du virus dans l’espace scolaire :</a:t>
            </a:r>
            <a:endParaRPr lang="fr-FR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Respect du protocole de sécurité sanitaire par la mise à disposition des structures scolaires de matériels de prévention contre la COVID 19 et le respect de la distanciation physique en divisant chaque classe en 2 groupes pédagogiques au moins sous la conduite de la maîtresse titulaire. </a:t>
            </a:r>
          </a:p>
        </p:txBody>
      </p:sp>
    </p:spTree>
    <p:extLst>
      <p:ext uri="{BB962C8B-B14F-4D97-AF65-F5344CB8AC3E}">
        <p14:creationId xmlns:p14="http://schemas.microsoft.com/office/powerpoint/2010/main" val="405930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44824"/>
            <a:ext cx="9144000" cy="252028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MERCI DE VOTRE AIMABLE ATTENTION !</a:t>
            </a:r>
          </a:p>
        </p:txBody>
      </p:sp>
    </p:spTree>
    <p:extLst>
      <p:ext uri="{BB962C8B-B14F-4D97-AF65-F5344CB8AC3E}">
        <p14:creationId xmlns:p14="http://schemas.microsoft.com/office/powerpoint/2010/main" val="180041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</TotalTime>
  <Words>907</Words>
  <Application>Microsoft Office PowerPoint</Application>
  <PresentationFormat>Affichage à l'écran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(corps)</vt:lpstr>
      <vt:lpstr>Calibri Light</vt:lpstr>
      <vt:lpstr>Perpetua Titling MT</vt:lpstr>
      <vt:lpstr>Tahoma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MINEFI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Bachir Sow</cp:lastModifiedBy>
  <cp:revision>129</cp:revision>
  <dcterms:created xsi:type="dcterms:W3CDTF">2017-12-14T16:07:09Z</dcterms:created>
  <dcterms:modified xsi:type="dcterms:W3CDTF">2020-09-15T10:14:38Z</dcterms:modified>
</cp:coreProperties>
</file>