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9" r:id="rId2"/>
    <p:sldId id="283" r:id="rId3"/>
    <p:sldId id="284" r:id="rId4"/>
    <p:sldId id="285" r:id="rId5"/>
    <p:sldId id="286" r:id="rId6"/>
    <p:sldId id="287" r:id="rId7"/>
    <p:sldId id="289" r:id="rId8"/>
    <p:sldId id="296" r:id="rId9"/>
    <p:sldId id="291" r:id="rId10"/>
    <p:sldId id="292" r:id="rId11"/>
    <p:sldId id="293" r:id="rId12"/>
    <p:sldId id="294" r:id="rId13"/>
    <p:sldId id="295" r:id="rId14"/>
    <p:sldId id="267"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p:restoredTop sz="52652" autoAdjust="0"/>
  </p:normalViewPr>
  <p:slideViewPr>
    <p:cSldViewPr snapToGrid="0" snapToObjects="1">
      <p:cViewPr varScale="1">
        <p:scale>
          <a:sx n="57" d="100"/>
          <a:sy n="57" d="100"/>
        </p:scale>
        <p:origin x="248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3A765E-0434-2F4A-97A0-F8C94E80DA4D}" type="datetimeFigureOut">
              <a:rPr lang="en-US" smtClean="0"/>
              <a:t>11/22/2017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363F81-ADA1-CE4D-BA8C-DA0F30B0DD74}" type="slidenum">
              <a:rPr lang="en-US" smtClean="0"/>
              <a:t>‹#›</a:t>
            </a:fld>
            <a:endParaRPr lang="en-US"/>
          </a:p>
        </p:txBody>
      </p:sp>
    </p:spTree>
    <p:extLst>
      <p:ext uri="{BB962C8B-B14F-4D97-AF65-F5344CB8AC3E}">
        <p14:creationId xmlns:p14="http://schemas.microsoft.com/office/powerpoint/2010/main" val="7970611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63F81-ADA1-CE4D-BA8C-DA0F30B0DD74}" type="slidenum">
              <a:rPr lang="en-US" smtClean="0"/>
              <a:t>1</a:t>
            </a:fld>
            <a:endParaRPr lang="en-US"/>
          </a:p>
        </p:txBody>
      </p:sp>
    </p:spTree>
    <p:extLst>
      <p:ext uri="{BB962C8B-B14F-4D97-AF65-F5344CB8AC3E}">
        <p14:creationId xmlns:p14="http://schemas.microsoft.com/office/powerpoint/2010/main" val="2334450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1. Target 4.b explicitly calls for the number of tertiary education scholarships to increase</a:t>
            </a:r>
            <a:r>
              <a:rPr lang="en-US" sz="1200" kern="1200" dirty="0" smtClean="0">
                <a:solidFill>
                  <a:schemeClr val="tx1"/>
                </a:solidFill>
                <a:effectLst/>
                <a:latin typeface="+mn-lt"/>
                <a:ea typeface="+mn-ea"/>
                <a:cs typeface="+mn-cs"/>
              </a:rPr>
              <a:t>. Currently, there is only data on total official development assistance for scholarships, which provides only partial information as only some donor countries include scholarships in their aid budgets. In total, aid spending on scholarships decreased by 4% from 2010 to 2015, on a par with the overall decrease in aid to education. </a:t>
            </a:r>
          </a:p>
          <a:p>
            <a:r>
              <a:rPr lang="en-US" sz="1200" b="1" kern="12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We have figures for how much students</a:t>
            </a:r>
            <a:r>
              <a:rPr lang="en-US" sz="1200" kern="1200" baseline="0" dirty="0" smtClean="0">
                <a:solidFill>
                  <a:schemeClr val="tx1"/>
                </a:solidFill>
                <a:effectLst/>
                <a:latin typeface="+mn-lt"/>
                <a:ea typeface="+mn-ea"/>
                <a:cs typeface="+mn-cs"/>
              </a:rPr>
              <a:t> receive for scholarships but these </a:t>
            </a:r>
            <a:r>
              <a:rPr lang="en-US" sz="1200" kern="1200" dirty="0" smtClean="0">
                <a:solidFill>
                  <a:schemeClr val="tx1"/>
                </a:solidFill>
                <a:effectLst/>
                <a:latin typeface="+mn-lt"/>
                <a:ea typeface="+mn-ea"/>
                <a:cs typeface="+mn-cs"/>
              </a:rPr>
              <a:t>are an underestimate as almost 40% of scholarships funded from aid cannot be assigned to students from a given country. </a:t>
            </a:r>
          </a:p>
          <a:p>
            <a:r>
              <a:rPr lang="en-US" sz="1200" b="1" kern="1200" dirty="0" smtClean="0">
                <a:solidFill>
                  <a:schemeClr val="tx1"/>
                </a:solidFill>
                <a:effectLst/>
                <a:latin typeface="+mn-lt"/>
                <a:ea typeface="+mn-ea"/>
                <a:cs typeface="+mn-cs"/>
              </a:rPr>
              <a:t>3. </a:t>
            </a:r>
            <a:r>
              <a:rPr lang="en-US" sz="1200" kern="1200" dirty="0" smtClean="0">
                <a:solidFill>
                  <a:schemeClr val="tx1"/>
                </a:solidFill>
                <a:effectLst/>
                <a:latin typeface="+mn-lt"/>
                <a:ea typeface="+mn-ea"/>
                <a:cs typeface="+mn-cs"/>
              </a:rPr>
              <a:t>In 2015, 4.6 million tertiary education students, 2% of the total, studied abroad. </a:t>
            </a:r>
          </a:p>
          <a:p>
            <a:r>
              <a:rPr lang="en-US" sz="1200" b="1" kern="1200" dirty="0" smtClean="0">
                <a:solidFill>
                  <a:schemeClr val="tx1"/>
                </a:solidFill>
                <a:effectLst/>
                <a:latin typeface="+mn-lt"/>
                <a:ea typeface="+mn-ea"/>
                <a:cs typeface="+mn-cs"/>
              </a:rPr>
              <a:t>Figure </a:t>
            </a:r>
            <a:r>
              <a:rPr lang="en-US" sz="1200" kern="1200" dirty="0" smtClean="0">
                <a:solidFill>
                  <a:schemeClr val="tx1"/>
                </a:solidFill>
                <a:effectLst/>
                <a:latin typeface="+mn-lt"/>
                <a:ea typeface="+mn-ea"/>
                <a:cs typeface="+mn-cs"/>
              </a:rPr>
              <a:t>While this rate has remained constant, the percentage of those studying outside their home region increased from 57% in 2000 to 63% in 2015. Students from sub-Saharan Africa and Southern Asia are most likely to leave their region of origin.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1363F81-ADA1-CE4D-BA8C-DA0F30B0DD74}" type="slidenum">
              <a:rPr lang="en-US" smtClean="0"/>
              <a:t>10</a:t>
            </a:fld>
            <a:endParaRPr lang="en-US"/>
          </a:p>
        </p:txBody>
      </p:sp>
    </p:spTree>
    <p:extLst>
      <p:ext uri="{BB962C8B-B14F-4D97-AF65-F5344CB8AC3E}">
        <p14:creationId xmlns:p14="http://schemas.microsoft.com/office/powerpoint/2010/main" val="2473748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Target</a:t>
            </a:r>
            <a:r>
              <a:rPr lang="en-US" sz="1200" b="1" kern="1200" baseline="0" dirty="0" smtClean="0">
                <a:solidFill>
                  <a:schemeClr val="tx1"/>
                </a:solidFill>
                <a:effectLst/>
                <a:latin typeface="+mn-lt"/>
                <a:ea typeface="+mn-ea"/>
                <a:cs typeface="+mn-cs"/>
              </a:rPr>
              <a:t> 4c is to increase </a:t>
            </a:r>
            <a:r>
              <a:rPr lang="en-US" sz="1200" b="1" i="0" kern="1200" dirty="0" smtClean="0">
                <a:solidFill>
                  <a:schemeClr val="tx1"/>
                </a:solidFill>
                <a:effectLst/>
                <a:latin typeface="+mn-lt"/>
                <a:ea typeface="+mn-ea"/>
                <a:cs typeface="+mn-cs"/>
              </a:rPr>
              <a:t>the supply of qualified teachers</a:t>
            </a: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1. </a:t>
            </a:r>
            <a:r>
              <a:rPr lang="en-US" sz="1200" kern="1200" dirty="0" smtClean="0">
                <a:solidFill>
                  <a:schemeClr val="tx1"/>
                </a:solidFill>
                <a:effectLst/>
                <a:latin typeface="+mn-lt"/>
                <a:ea typeface="+mn-ea"/>
                <a:cs typeface="+mn-cs"/>
              </a:rPr>
              <a:t>Globally, 86% of primary school teachers are trained, but the proportion is lower in Southern Asia (77%), the Caribbean (70%) and sub-Saharan Africa (62%). Even so, major difficulties remain in comparing definitions of what makes a trained teacher across countries. There are undocumented differences in minimum requirements to qualify as a trained teacher, including admission criteria, course duration, induction period, or curriculum content, among many factors.</a:t>
            </a:r>
          </a:p>
          <a:p>
            <a:r>
              <a:rPr lang="en-US" sz="1200" b="1" kern="1200" dirty="0" smtClean="0">
                <a:solidFill>
                  <a:schemeClr val="tx1"/>
                </a:solidFill>
                <a:effectLst/>
                <a:latin typeface="+mn-lt"/>
                <a:ea typeface="+mn-ea"/>
                <a:cs typeface="+mn-cs"/>
              </a:rPr>
              <a:t>2. Figure </a:t>
            </a:r>
            <a:r>
              <a:rPr lang="en-US" sz="1200" kern="1200" dirty="0" smtClean="0">
                <a:solidFill>
                  <a:schemeClr val="tx1"/>
                </a:solidFill>
                <a:effectLst/>
                <a:latin typeface="+mn-lt"/>
                <a:ea typeface="+mn-ea"/>
                <a:cs typeface="+mn-cs"/>
              </a:rPr>
              <a:t>Strikingly, while there has been a positive trend in trained teachers in many sub-Saharan African countries, in others, including Eritrea, Ghana and Niger, the percentage has decreased since 2000.</a:t>
            </a:r>
          </a:p>
          <a:p>
            <a:r>
              <a:rPr lang="en-US" sz="1200" b="1" kern="1200" dirty="0" smtClean="0">
                <a:solidFill>
                  <a:schemeClr val="tx1"/>
                </a:solidFill>
                <a:effectLst/>
                <a:latin typeface="+mn-lt"/>
                <a:ea typeface="+mn-ea"/>
                <a:cs typeface="+mn-cs"/>
              </a:rPr>
              <a:t>3. </a:t>
            </a:r>
            <a:r>
              <a:rPr lang="en-US" sz="1200" kern="1200" dirty="0" smtClean="0">
                <a:solidFill>
                  <a:schemeClr val="tx1"/>
                </a:solidFill>
                <a:effectLst/>
                <a:latin typeface="+mn-lt"/>
                <a:ea typeface="+mn-ea"/>
                <a:cs typeface="+mn-cs"/>
              </a:rPr>
              <a:t>Information on teacher salaries – one of the thematic indicators for this target – is scarce.  Where such data emerge, gaps are revealed. In OECD countries, primary school teachers earn 81% of what other full-time working professionals with tertiary education earn.</a:t>
            </a:r>
          </a:p>
          <a:p>
            <a:endParaRPr lang="en-US" dirty="0"/>
          </a:p>
        </p:txBody>
      </p:sp>
      <p:sp>
        <p:nvSpPr>
          <p:cNvPr id="4" name="Slide Number Placeholder 3"/>
          <p:cNvSpPr>
            <a:spLocks noGrp="1"/>
          </p:cNvSpPr>
          <p:nvPr>
            <p:ph type="sldNum" sz="quarter" idx="10"/>
          </p:nvPr>
        </p:nvSpPr>
        <p:spPr/>
        <p:txBody>
          <a:bodyPr/>
          <a:lstStyle/>
          <a:p>
            <a:fld id="{C1363F81-ADA1-CE4D-BA8C-DA0F30B0DD74}" type="slidenum">
              <a:rPr lang="en-US" smtClean="0"/>
              <a:t>11</a:t>
            </a:fld>
            <a:endParaRPr lang="en-US"/>
          </a:p>
        </p:txBody>
      </p:sp>
    </p:spTree>
    <p:extLst>
      <p:ext uri="{BB962C8B-B14F-4D97-AF65-F5344CB8AC3E}">
        <p14:creationId xmlns:p14="http://schemas.microsoft.com/office/powerpoint/2010/main" val="1974110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Education is key to achieving the Sustainable Development Goals (SDGs). Yet it is reflected in only five global indicators besides SDG 4 suggesting that its importance for meeting the SDG goals may not be sufficiently recognized.</a:t>
            </a:r>
          </a:p>
          <a:p>
            <a:r>
              <a:rPr lang="en-US" sz="1200" b="1" kern="1200" dirty="0" smtClean="0">
                <a:solidFill>
                  <a:schemeClr val="tx1"/>
                </a:solidFill>
                <a:effectLst/>
                <a:latin typeface="+mn-lt"/>
                <a:ea typeface="+mn-ea"/>
                <a:cs typeface="+mn-cs"/>
              </a:rPr>
              <a:t>1. </a:t>
            </a:r>
            <a:r>
              <a:rPr lang="en-US" sz="1200" kern="1200" dirty="0" smtClean="0">
                <a:solidFill>
                  <a:schemeClr val="tx1"/>
                </a:solidFill>
                <a:effectLst/>
                <a:latin typeface="+mn-lt"/>
                <a:ea typeface="+mn-ea"/>
                <a:cs typeface="+mn-cs"/>
              </a:rPr>
              <a:t>For instance, a global shortage of 17.4 million healthcare workers was estimated in 2013. Yet, only 2% of healthcare expenditure went to their education. </a:t>
            </a:r>
          </a:p>
          <a:p>
            <a:r>
              <a:rPr lang="en-US" sz="1200" b="1" kern="12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Education is critical not only for fighting communicable but also non-communicable diseases. Tobacco is a leading cause of preventable deaths worldwide. Those with no formal education are more than 6 times as likely to smoke as those with at least secondary education in poorer countries. </a:t>
            </a:r>
          </a:p>
          <a:p>
            <a:r>
              <a:rPr lang="en-US" sz="1200" b="1" kern="1200" dirty="0" smtClean="0">
                <a:solidFill>
                  <a:schemeClr val="tx1"/>
                </a:solidFill>
                <a:effectLst/>
                <a:latin typeface="+mn-lt"/>
                <a:ea typeface="+mn-ea"/>
                <a:cs typeface="+mn-cs"/>
              </a:rPr>
              <a:t>3. </a:t>
            </a:r>
            <a:r>
              <a:rPr lang="en-US" sz="1200" kern="1200" dirty="0" smtClean="0">
                <a:solidFill>
                  <a:schemeClr val="tx1"/>
                </a:solidFill>
                <a:effectLst/>
                <a:latin typeface="+mn-lt"/>
                <a:ea typeface="+mn-ea"/>
                <a:cs typeface="+mn-cs"/>
              </a:rPr>
              <a:t>Informal education can also affect smoking habits. Hard hitting health warnings are among the most effective deterrent, which perhaps explains why the number of countries running mass media anti-tobacco campaigns rose from 23 to 39 from 2009 to 2014.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1363F81-ADA1-CE4D-BA8C-DA0F30B0DD74}" type="slidenum">
              <a:rPr lang="en-US" smtClean="0"/>
              <a:t>12</a:t>
            </a:fld>
            <a:endParaRPr lang="en-US"/>
          </a:p>
        </p:txBody>
      </p:sp>
    </p:spTree>
    <p:extLst>
      <p:ext uri="{BB962C8B-B14F-4D97-AF65-F5344CB8AC3E}">
        <p14:creationId xmlns:p14="http://schemas.microsoft.com/office/powerpoint/2010/main" val="924848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1. </a:t>
            </a:r>
            <a:r>
              <a:rPr lang="en-US" sz="1200" kern="1200" dirty="0" smtClean="0">
                <a:solidFill>
                  <a:schemeClr val="tx1"/>
                </a:solidFill>
                <a:effectLst/>
                <a:latin typeface="+mn-lt"/>
                <a:ea typeface="+mn-ea"/>
                <a:cs typeface="+mn-cs"/>
              </a:rPr>
              <a:t>Finally, coming to finance, a key means for implementation, which is recognized n the Framework for Action, one in four countries did not reach either education funding benchmark of spending at least 4% of GDP and 15% of public expenditure on education. </a:t>
            </a:r>
          </a:p>
          <a:p>
            <a:r>
              <a:rPr lang="en-US" sz="1200" b="1" kern="12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Meanwhile, aid to education was 4% below 2010 levels. And its share of total aid went down for a sixth year in a row to less than 7%. </a:t>
            </a:r>
          </a:p>
          <a:p>
            <a:r>
              <a:rPr lang="en-US" sz="1200" b="1" kern="1200" dirty="0" smtClean="0">
                <a:solidFill>
                  <a:schemeClr val="tx1"/>
                </a:solidFill>
                <a:effectLst/>
                <a:latin typeface="+mn-lt"/>
                <a:ea typeface="+mn-ea"/>
                <a:cs typeface="+mn-cs"/>
              </a:rPr>
              <a:t>3. </a:t>
            </a:r>
            <a:r>
              <a:rPr lang="en-US" sz="1200" kern="1200" dirty="0" smtClean="0">
                <a:solidFill>
                  <a:schemeClr val="tx1"/>
                </a:solidFill>
                <a:effectLst/>
                <a:latin typeface="+mn-lt"/>
                <a:ea typeface="+mn-ea"/>
                <a:cs typeface="+mn-cs"/>
              </a:rPr>
              <a:t>New UIS estimates show the extent to which education spending is being borne by households. Those in high income countries cover 18% of education expenditure, compared to 33% for those in low income countries. In </a:t>
            </a:r>
            <a:r>
              <a:rPr lang="en-US" sz="1200" b="1" kern="1200" dirty="0" smtClean="0">
                <a:solidFill>
                  <a:schemeClr val="tx1"/>
                </a:solidFill>
                <a:effectLst/>
                <a:latin typeface="+mn-lt"/>
                <a:ea typeface="+mn-ea"/>
                <a:cs typeface="+mn-cs"/>
              </a:rPr>
              <a:t>Cambodia</a:t>
            </a:r>
            <a:r>
              <a:rPr lang="en-US" sz="1200" kern="1200" dirty="0" smtClean="0">
                <a:solidFill>
                  <a:schemeClr val="tx1"/>
                </a:solidFill>
                <a:effectLst/>
                <a:latin typeface="+mn-lt"/>
                <a:ea typeface="+mn-ea"/>
                <a:cs typeface="+mn-cs"/>
              </a:rPr>
              <a:t> – the furthest on the right in this figure – households were carrying 69% of total education expenditure.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1363F81-ADA1-CE4D-BA8C-DA0F30B0DD74}" type="slidenum">
              <a:rPr lang="en-US" smtClean="0"/>
              <a:t>13</a:t>
            </a:fld>
            <a:endParaRPr lang="en-US"/>
          </a:p>
        </p:txBody>
      </p:sp>
    </p:spTree>
    <p:extLst>
      <p:ext uri="{BB962C8B-B14F-4D97-AF65-F5344CB8AC3E}">
        <p14:creationId xmlns:p14="http://schemas.microsoft.com/office/powerpoint/2010/main" val="2885175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Year after year, our GEM Report documents the most pressing education challenges for achieving our global education goal. </a:t>
            </a:r>
          </a:p>
          <a:p>
            <a:r>
              <a:rPr lang="en-US" sz="1200" kern="1200" dirty="0" smtClean="0">
                <a:solidFill>
                  <a:schemeClr val="tx1"/>
                </a:solidFill>
                <a:effectLst/>
                <a:latin typeface="+mn-lt"/>
                <a:ea typeface="+mn-ea"/>
                <a:cs typeface="+mn-cs"/>
              </a:rPr>
              <a:t>As these challenges are exposed, governments often look to accountability as a possible way forward.  This is one of the reasons the GEM report looked at accountability in education as a way of meeting our commitments to SDG 4. </a:t>
            </a:r>
          </a:p>
          <a:p>
            <a:r>
              <a:rPr lang="en-US" sz="1200" kern="1200" dirty="0" smtClean="0">
                <a:solidFill>
                  <a:schemeClr val="tx1"/>
                </a:solidFill>
                <a:effectLst/>
                <a:latin typeface="+mn-lt"/>
                <a:ea typeface="+mn-ea"/>
                <a:cs typeface="+mn-cs"/>
              </a:rPr>
              <a:t>I will now present the findings from that research, starting with an animation showing how accountability in education currently works around the world. </a:t>
            </a:r>
          </a:p>
          <a:p>
            <a:r>
              <a:rPr lang="en-US" sz="1200" kern="1200" dirty="0" smtClean="0">
                <a:solidFill>
                  <a:schemeClr val="tx1"/>
                </a:solidFill>
                <a:effectLst/>
                <a:latin typeface="+mn-lt"/>
                <a:ea typeface="+mn-ea"/>
                <a:cs typeface="+mn-cs"/>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1363F81-ADA1-CE4D-BA8C-DA0F30B0DD74}" type="slidenum">
              <a:rPr lang="en-US" smtClean="0"/>
              <a:t>14</a:t>
            </a:fld>
            <a:endParaRPr lang="en-US"/>
          </a:p>
        </p:txBody>
      </p:sp>
    </p:spTree>
    <p:extLst>
      <p:ext uri="{BB962C8B-B14F-4D97-AF65-F5344CB8AC3E}">
        <p14:creationId xmlns:p14="http://schemas.microsoft.com/office/powerpoint/2010/main" val="3026770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1. Target 4.1 is to achieve free quality</a:t>
            </a:r>
            <a:r>
              <a:rPr lang="en-US" sz="1200" b="1" kern="1200" baseline="0" dirty="0" smtClean="0">
                <a:solidFill>
                  <a:schemeClr val="tx1"/>
                </a:solidFill>
                <a:effectLst/>
                <a:latin typeface="+mn-lt"/>
                <a:ea typeface="+mn-ea"/>
                <a:cs typeface="+mn-cs"/>
              </a:rPr>
              <a:t> universal primary and secondary education</a:t>
            </a:r>
            <a:r>
              <a:rPr lang="en-US" sz="1200" b="1" kern="1200" dirty="0" smtClean="0">
                <a:solidFill>
                  <a:schemeClr val="tx1"/>
                </a:solidFill>
                <a:effectLst/>
                <a:latin typeface="+mn-lt"/>
                <a:ea typeface="+mn-ea"/>
                <a:cs typeface="+mn-cs"/>
              </a:rPr>
              <a:t> Yet </a:t>
            </a:r>
            <a:r>
              <a:rPr lang="en-US" sz="1200" kern="1200" dirty="0" smtClean="0">
                <a:solidFill>
                  <a:schemeClr val="tx1"/>
                </a:solidFill>
                <a:effectLst/>
                <a:latin typeface="+mn-lt"/>
                <a:ea typeface="+mn-ea"/>
                <a:cs typeface="+mn-cs"/>
              </a:rPr>
              <a:t>264 million children are still not in school today. And being in school does not guarantee graduation anyway.</a:t>
            </a:r>
          </a:p>
          <a:p>
            <a:r>
              <a:rPr lang="en-US" sz="1200" kern="1200" dirty="0" smtClean="0">
                <a:solidFill>
                  <a:schemeClr val="tx1"/>
                </a:solidFill>
                <a:effectLst/>
                <a:latin typeface="+mn-lt"/>
                <a:ea typeface="+mn-ea"/>
                <a:cs typeface="+mn-cs"/>
              </a:rPr>
              <a:t>From 2010-2015 shows that completion rates were 83% for primary, 69% for lower secondary and 45% for upper secondary education.</a:t>
            </a:r>
          </a:p>
          <a:p>
            <a:r>
              <a:rPr lang="en-US" sz="1200" b="1" kern="1200" dirty="0" smtClean="0">
                <a:solidFill>
                  <a:schemeClr val="tx1"/>
                </a:solidFill>
                <a:effectLst/>
                <a:latin typeface="+mn-lt"/>
                <a:ea typeface="+mn-ea"/>
                <a:cs typeface="+mn-cs"/>
              </a:rPr>
              <a:t>Figure This figure shows these</a:t>
            </a:r>
            <a:r>
              <a:rPr lang="en-US" sz="1200" b="1" kern="1200" baseline="0" dirty="0" smtClean="0">
                <a:solidFill>
                  <a:schemeClr val="tx1"/>
                </a:solidFill>
                <a:effectLst/>
                <a:latin typeface="+mn-lt"/>
                <a:ea typeface="+mn-ea"/>
                <a:cs typeface="+mn-cs"/>
              </a:rPr>
              <a:t> global averages reflected across countries: </a:t>
            </a:r>
            <a:r>
              <a:rPr lang="en-US" sz="1200" kern="1200" dirty="0" smtClean="0">
                <a:solidFill>
                  <a:schemeClr val="tx1"/>
                </a:solidFill>
                <a:effectLst/>
                <a:latin typeface="+mn-lt"/>
                <a:ea typeface="+mn-ea"/>
                <a:cs typeface="+mn-cs"/>
              </a:rPr>
              <a:t>Fewer complete lower secondary than primary, and even fewer than that complete upper secondary, which governments agreed should be universal by 2030. </a:t>
            </a:r>
          </a:p>
          <a:p>
            <a:r>
              <a:rPr lang="en-US" sz="1200" b="1" kern="12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The global measure for progress against this target is learning levels in reading and mathematics. There is no globally agreed standard for measuring reading and mathematics proficiency yet, but substantial efforts have been made since 2016 through the Global Alliance to Monitor Learning. Using an interim approach, the UIS have estimated that more than 1 in 2 children of primary school graduation age do not have basic skills. This rises to almost 9 in 10 children in sub-Saharan Africa. </a:t>
            </a:r>
          </a:p>
          <a:p>
            <a:r>
              <a:rPr lang="en-US" sz="1200" b="1" kern="1200" dirty="0" smtClean="0">
                <a:solidFill>
                  <a:schemeClr val="tx1"/>
                </a:solidFill>
                <a:effectLst/>
                <a:latin typeface="+mn-lt"/>
                <a:ea typeface="+mn-ea"/>
                <a:cs typeface="+mn-cs"/>
              </a:rPr>
              <a:t>3. </a:t>
            </a:r>
            <a:r>
              <a:rPr lang="en-US" sz="1200" kern="1200" dirty="0" smtClean="0">
                <a:solidFill>
                  <a:schemeClr val="tx1"/>
                </a:solidFill>
                <a:effectLst/>
                <a:latin typeface="+mn-lt"/>
                <a:ea typeface="+mn-ea"/>
                <a:cs typeface="+mn-cs"/>
              </a:rPr>
              <a:t>Ensuring 12 years of free education of which 9 should be compulsory is another key commitment. Currently less than 1 in 5 countries guarantee 12 years of free and compulsory education.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1363F81-ADA1-CE4D-BA8C-DA0F30B0DD74}" type="slidenum">
              <a:rPr lang="en-US" smtClean="0"/>
              <a:t>2</a:t>
            </a:fld>
            <a:endParaRPr lang="en-US"/>
          </a:p>
        </p:txBody>
      </p:sp>
    </p:spTree>
    <p:extLst>
      <p:ext uri="{BB962C8B-B14F-4D97-AF65-F5344CB8AC3E}">
        <p14:creationId xmlns:p14="http://schemas.microsoft.com/office/powerpoint/2010/main" val="1733976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Target 4.2 recognizes the importance of the early years of education in providing the foundation for cognitive and emotional development.</a:t>
            </a:r>
          </a:p>
          <a:p>
            <a:r>
              <a:rPr lang="en-US" sz="1200" b="1" kern="1200" dirty="0" smtClean="0">
                <a:solidFill>
                  <a:schemeClr val="tx1"/>
                </a:solidFill>
                <a:effectLst/>
                <a:latin typeface="+mn-lt"/>
                <a:ea typeface="+mn-ea"/>
                <a:cs typeface="+mn-cs"/>
              </a:rPr>
              <a:t>1. </a:t>
            </a:r>
            <a:r>
              <a:rPr lang="en-US" sz="1200" kern="1200" dirty="0" smtClean="0">
                <a:solidFill>
                  <a:schemeClr val="tx1"/>
                </a:solidFill>
                <a:effectLst/>
                <a:latin typeface="+mn-lt"/>
                <a:ea typeface="+mn-ea"/>
                <a:cs typeface="+mn-cs"/>
              </a:rPr>
              <a:t>In 2015, 69% of children were in school or preschool one year before official primary entry age according to the UIS. Regional figures ranged from highs of 95% in Latin America and the Caribbean and in Europe and Northern America to a low of 42% in sub-Saharan Africa. </a:t>
            </a:r>
          </a:p>
          <a:p>
            <a:r>
              <a:rPr lang="en-US" sz="1200" b="1" kern="12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But the disadvantaged are being left behind. In low and middle income countries between 2010 and 2015, the richest 3- to 4-year-old children were 5 times more likely to attend early childhood education than the poorest, and those from urban areas were two times more likely than those from rural areas. </a:t>
            </a:r>
          </a:p>
          <a:p>
            <a:r>
              <a:rPr lang="en-US" sz="1200" b="1" kern="1200" dirty="0" smtClean="0">
                <a:solidFill>
                  <a:schemeClr val="tx1"/>
                </a:solidFill>
                <a:effectLst/>
                <a:latin typeface="+mn-lt"/>
                <a:ea typeface="+mn-ea"/>
                <a:cs typeface="+mn-cs"/>
              </a:rPr>
              <a:t>3. </a:t>
            </a:r>
            <a:r>
              <a:rPr lang="en-US" sz="1200" kern="1200" dirty="0" smtClean="0">
                <a:solidFill>
                  <a:schemeClr val="tx1"/>
                </a:solidFill>
                <a:effectLst/>
                <a:latin typeface="+mn-lt"/>
                <a:ea typeface="+mn-ea"/>
                <a:cs typeface="+mn-cs"/>
              </a:rPr>
              <a:t>The increases in global average enrolment have happened even though just 17% of countries legally stipulate at least one year of free and compulsory early childhood education.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endParaRPr lang="en-US" dirty="0" smtClean="0"/>
          </a:p>
          <a:p>
            <a:r>
              <a:rPr lang="en-US" dirty="0" err="1" smtClean="0"/>
              <a:t>vvvvvvvvvvvvv</a:t>
            </a:r>
            <a:endParaRPr lang="en-US" dirty="0"/>
          </a:p>
        </p:txBody>
      </p:sp>
      <p:sp>
        <p:nvSpPr>
          <p:cNvPr id="4" name="Slide Number Placeholder 3"/>
          <p:cNvSpPr>
            <a:spLocks noGrp="1"/>
          </p:cNvSpPr>
          <p:nvPr>
            <p:ph type="sldNum" sz="quarter" idx="10"/>
          </p:nvPr>
        </p:nvSpPr>
        <p:spPr/>
        <p:txBody>
          <a:bodyPr/>
          <a:lstStyle/>
          <a:p>
            <a:fld id="{C1363F81-ADA1-CE4D-BA8C-DA0F30B0DD74}" type="slidenum">
              <a:rPr lang="en-US" smtClean="0"/>
              <a:t>3</a:t>
            </a:fld>
            <a:endParaRPr lang="en-US"/>
          </a:p>
        </p:txBody>
      </p:sp>
    </p:spTree>
    <p:extLst>
      <p:ext uri="{BB962C8B-B14F-4D97-AF65-F5344CB8AC3E}">
        <p14:creationId xmlns:p14="http://schemas.microsoft.com/office/powerpoint/2010/main" val="2850275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Target</a:t>
            </a:r>
            <a:r>
              <a:rPr lang="en-US" sz="1200" b="1" kern="1200" baseline="0" dirty="0" smtClean="0">
                <a:solidFill>
                  <a:schemeClr val="tx1"/>
                </a:solidFill>
                <a:effectLst/>
                <a:latin typeface="+mn-lt"/>
                <a:ea typeface="+mn-ea"/>
                <a:cs typeface="+mn-cs"/>
              </a:rPr>
              <a:t> 4.3 is aimed at achieving equal access to TVET, Tertiary and adult education</a:t>
            </a: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In 2015, just over a third of students were enrolled in tertiary education. </a:t>
            </a:r>
          </a:p>
          <a:p>
            <a:r>
              <a:rPr lang="en-US" sz="1200" b="1" kern="1200" dirty="0" smtClean="0">
                <a:solidFill>
                  <a:schemeClr val="tx1"/>
                </a:solidFill>
                <a:effectLst/>
                <a:latin typeface="+mn-lt"/>
                <a:ea typeface="+mn-ea"/>
                <a:cs typeface="+mn-cs"/>
              </a:rPr>
              <a:t>Figure </a:t>
            </a:r>
            <a:r>
              <a:rPr lang="en-US" sz="1200" kern="1200" dirty="0" smtClean="0">
                <a:solidFill>
                  <a:schemeClr val="tx1"/>
                </a:solidFill>
                <a:effectLst/>
                <a:latin typeface="+mn-lt"/>
                <a:ea typeface="+mn-ea"/>
                <a:cs typeface="+mn-cs"/>
              </a:rPr>
              <a:t>But, as this figure shows, large wealth gaps in enrollment remain. In El Salvador, for example, 51% of the richest fifth but less than 2% of the poorest fifth attended any form of post-secondary education. In Mongolia, the respective shares were 67% and 3%.</a:t>
            </a:r>
          </a:p>
          <a:p>
            <a:r>
              <a:rPr lang="en-US" sz="1200" b="1" kern="12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And while more women than men graduate from tertiary education, fewer women than men graduate with science, technology, engineering and mathematics degrees. In Chile, Ghana and Switzerland, women account for less than one-quarter of these STEM degrees.</a:t>
            </a:r>
          </a:p>
          <a:p>
            <a:r>
              <a:rPr lang="en-US" sz="1200" b="1" kern="1200" dirty="0" smtClean="0">
                <a:solidFill>
                  <a:schemeClr val="tx1"/>
                </a:solidFill>
                <a:effectLst/>
                <a:latin typeface="+mn-lt"/>
                <a:ea typeface="+mn-ea"/>
                <a:cs typeface="+mn-cs"/>
              </a:rPr>
              <a:t>3. </a:t>
            </a:r>
            <a:r>
              <a:rPr lang="en-US" sz="1200" kern="1200" dirty="0" smtClean="0">
                <a:solidFill>
                  <a:schemeClr val="tx1"/>
                </a:solidFill>
                <a:effectLst/>
                <a:latin typeface="+mn-lt"/>
                <a:ea typeface="+mn-ea"/>
                <a:cs typeface="+mn-cs"/>
              </a:rPr>
              <a:t>Very few adults who have not completed primary education go back to school. In Mozambique, just 20% of adults had completed primary but only 0.5% were enrolled in formal education. However, in some upper middle income countries, such as Brazil and Thailand, adult enrolment is above 4%.</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1363F81-ADA1-CE4D-BA8C-DA0F30B0DD74}" type="slidenum">
              <a:rPr lang="en-US" smtClean="0"/>
              <a:t>4</a:t>
            </a:fld>
            <a:endParaRPr lang="en-US"/>
          </a:p>
        </p:txBody>
      </p:sp>
    </p:spTree>
    <p:extLst>
      <p:ext uri="{BB962C8B-B14F-4D97-AF65-F5344CB8AC3E}">
        <p14:creationId xmlns:p14="http://schemas.microsoft.com/office/powerpoint/2010/main" val="2523762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This target is aimed</a:t>
            </a:r>
            <a:r>
              <a:rPr lang="en-US" sz="1200" b="1" kern="1200" baseline="0" dirty="0" smtClean="0">
                <a:solidFill>
                  <a:schemeClr val="tx1"/>
                </a:solidFill>
                <a:effectLst/>
                <a:latin typeface="+mn-lt"/>
                <a:ea typeface="+mn-ea"/>
                <a:cs typeface="+mn-cs"/>
              </a:rPr>
              <a:t> at providing skills for decent work. </a:t>
            </a: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1. </a:t>
            </a:r>
            <a:r>
              <a:rPr lang="en-US" sz="1200" kern="1200" dirty="0" smtClean="0">
                <a:solidFill>
                  <a:schemeClr val="tx1"/>
                </a:solidFill>
                <a:effectLst/>
                <a:latin typeface="+mn-lt"/>
                <a:ea typeface="+mn-ea"/>
                <a:cs typeface="+mn-cs"/>
              </a:rPr>
              <a:t>The global indicator on skills for work refers to self-assessed computer skills. Most adults in low and middle income countries do not have even basic computer skills. </a:t>
            </a:r>
          </a:p>
          <a:p>
            <a:r>
              <a:rPr lang="en-US" sz="1200" b="1" kern="1200" dirty="0" smtClean="0">
                <a:solidFill>
                  <a:schemeClr val="tx1"/>
                </a:solidFill>
                <a:effectLst/>
                <a:latin typeface="+mn-lt"/>
                <a:ea typeface="+mn-ea"/>
                <a:cs typeface="+mn-cs"/>
              </a:rPr>
              <a:t>FIGURE This figure shows the percentage of computer</a:t>
            </a:r>
            <a:r>
              <a:rPr lang="en-US" sz="1200" b="1" kern="1200" baseline="0" dirty="0" smtClean="0">
                <a:solidFill>
                  <a:schemeClr val="tx1"/>
                </a:solidFill>
                <a:effectLst/>
                <a:latin typeface="+mn-lt"/>
                <a:ea typeface="+mn-ea"/>
                <a:cs typeface="+mn-cs"/>
              </a:rPr>
              <a:t> skills among adults in different countries. On the left are low income countries and on the right are high income. </a:t>
            </a:r>
            <a:r>
              <a:rPr lang="en-US" sz="1200" kern="1200" dirty="0" smtClean="0">
                <a:solidFill>
                  <a:schemeClr val="tx1"/>
                </a:solidFill>
                <a:effectLst/>
                <a:latin typeface="+mn-lt"/>
                <a:ea typeface="+mn-ea"/>
                <a:cs typeface="+mn-cs"/>
              </a:rPr>
              <a:t>On the left hand side, then, we</a:t>
            </a:r>
            <a:r>
              <a:rPr lang="en-US" sz="1200" kern="1200" baseline="0" dirty="0" smtClean="0">
                <a:solidFill>
                  <a:schemeClr val="tx1"/>
                </a:solidFill>
                <a:effectLst/>
                <a:latin typeface="+mn-lt"/>
                <a:ea typeface="+mn-ea"/>
                <a:cs typeface="+mn-cs"/>
              </a:rPr>
              <a:t> can see that </a:t>
            </a:r>
            <a:r>
              <a:rPr lang="en-US" sz="1200" kern="1200" dirty="0" smtClean="0">
                <a:solidFill>
                  <a:schemeClr val="tx1"/>
                </a:solidFill>
                <a:effectLst/>
                <a:latin typeface="+mn-lt"/>
                <a:ea typeface="+mn-ea"/>
                <a:cs typeface="+mn-cs"/>
              </a:rPr>
              <a:t>only 4% of adults in Sudan and Zimbabwe could copy and paste files – the blue dot on this figure – while 2% to 4% in Egypt, Jamaica and Pakistan could use basic arithmetic formulas in a spreadsheet – the orange dot.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Even in high income countries, these skills are often lacking. Less than half of adults in Poland, Ireland and Italy, for example, can copy and past files within a document, according to Eurostat data. </a:t>
            </a:r>
          </a:p>
          <a:p>
            <a:r>
              <a:rPr lang="en-US" sz="1200" b="1" kern="12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Particularly striking is the gender gap, which is wide even in simple ICT skills. About 75 women for every 100 men could use basic arithmetic formulas in a spreadsheet in Italy, Germany and the Netherlands.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1363F81-ADA1-CE4D-BA8C-DA0F30B0DD74}" type="slidenum">
              <a:rPr lang="en-US" smtClean="0"/>
              <a:t>5</a:t>
            </a:fld>
            <a:endParaRPr lang="en-US"/>
          </a:p>
        </p:txBody>
      </p:sp>
    </p:spTree>
    <p:extLst>
      <p:ext uri="{BB962C8B-B14F-4D97-AF65-F5344CB8AC3E}">
        <p14:creationId xmlns:p14="http://schemas.microsoft.com/office/powerpoint/2010/main" val="2631133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The SDG agenda requires a major shift in monitoring and reporting on inequality to ensure no one is left behind. Target 4.5 reflects concerns</a:t>
            </a:r>
            <a:r>
              <a:rPr lang="en-US" sz="1200" b="1" baseline="0" dirty="0" smtClean="0"/>
              <a:t> about equity in education.</a:t>
            </a:r>
          </a:p>
          <a:p>
            <a:r>
              <a:rPr lang="en-US" sz="1200" b="1" kern="1200" dirty="0" smtClean="0">
                <a:solidFill>
                  <a:schemeClr val="tx1"/>
                </a:solidFill>
                <a:effectLst/>
                <a:latin typeface="+mn-lt"/>
                <a:ea typeface="+mn-ea"/>
                <a:cs typeface="+mn-cs"/>
              </a:rPr>
              <a:t>1. </a:t>
            </a:r>
            <a:r>
              <a:rPr lang="en-US" sz="1200" kern="1200" dirty="0" smtClean="0">
                <a:solidFill>
                  <a:schemeClr val="tx1"/>
                </a:solidFill>
                <a:effectLst/>
                <a:latin typeface="+mn-lt"/>
                <a:ea typeface="+mn-ea"/>
                <a:cs typeface="+mn-cs"/>
              </a:rPr>
              <a:t>While there is gender parity in those going to school, global averages mask gaps between countries: only 66% have achieved gender parity in primary education, 45% in lower secondary and 25% in upper secondary.</a:t>
            </a:r>
          </a:p>
          <a:p>
            <a:r>
              <a:rPr lang="en-US" sz="1200" b="1" kern="12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And parity in enrolments is only dimension of gender equality in education. There tend to be more female than male teachers but far fewer women than men become school leaders. In Japan, while 39% of lower secondary teachers were female, only 6% of school leaders were </a:t>
            </a:r>
          </a:p>
          <a:p>
            <a:r>
              <a:rPr lang="en-US" sz="1200" b="1" kern="1200" dirty="0" smtClean="0">
                <a:solidFill>
                  <a:schemeClr val="tx1"/>
                </a:solidFill>
                <a:effectLst/>
                <a:latin typeface="+mn-lt"/>
                <a:ea typeface="+mn-ea"/>
                <a:cs typeface="+mn-cs"/>
              </a:rPr>
              <a:t>3. </a:t>
            </a:r>
            <a:r>
              <a:rPr lang="en-US" sz="1200" kern="1200" dirty="0" smtClean="0">
                <a:solidFill>
                  <a:schemeClr val="tx1"/>
                </a:solidFill>
                <a:effectLst/>
                <a:latin typeface="+mn-lt"/>
                <a:ea typeface="+mn-ea"/>
                <a:cs typeface="+mn-cs"/>
              </a:rPr>
              <a:t>Household surveys allow us to monitor location and wealth gaps in education. For example, we know that, globally, for every 100 adolescents in urban areas who completed lower secondary school, only 75 adolescents did so in rural areas. </a:t>
            </a:r>
          </a:p>
          <a:p>
            <a:r>
              <a:rPr lang="en-US" sz="1200" kern="1200" dirty="0" smtClean="0">
                <a:solidFill>
                  <a:schemeClr val="tx1"/>
                </a:solidFill>
                <a:effectLst/>
                <a:latin typeface="+mn-lt"/>
                <a:ea typeface="+mn-ea"/>
                <a:cs typeface="+mn-cs"/>
              </a:rPr>
              <a:t>Moreover, the report reminds us that inequality in education is underestimated because household surveys do not capture many vulnerable populations, including seasonal workers, homeless people, refugees and populations in conflict zones. It is estimated that around 250 million people worldwide are excluded as a result of survey design, and a further 100 million are under-represented, including slum dwellers. </a:t>
            </a:r>
          </a:p>
          <a:p>
            <a:r>
              <a:rPr lang="en-US" sz="1200" kern="1200" dirty="0" smtClean="0">
                <a:solidFill>
                  <a:schemeClr val="tx1"/>
                </a:solidFill>
                <a:effectLst/>
                <a:latin typeface="+mn-lt"/>
                <a:ea typeface="+mn-ea"/>
                <a:cs typeface="+mn-cs"/>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1363F81-ADA1-CE4D-BA8C-DA0F30B0DD74}" type="slidenum">
              <a:rPr lang="en-US" smtClean="0"/>
              <a:t>6</a:t>
            </a:fld>
            <a:endParaRPr lang="en-US"/>
          </a:p>
        </p:txBody>
      </p:sp>
    </p:spTree>
    <p:extLst>
      <p:ext uri="{BB962C8B-B14F-4D97-AF65-F5344CB8AC3E}">
        <p14:creationId xmlns:p14="http://schemas.microsoft.com/office/powerpoint/2010/main" val="1129327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Target 4.6 refers to literacy and numeracy skills</a:t>
            </a: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1. </a:t>
            </a:r>
            <a:r>
              <a:rPr lang="en-US" sz="1200" kern="1200" dirty="0" smtClean="0">
                <a:solidFill>
                  <a:schemeClr val="tx1"/>
                </a:solidFill>
                <a:effectLst/>
                <a:latin typeface="+mn-lt"/>
                <a:ea typeface="+mn-ea"/>
                <a:cs typeface="+mn-cs"/>
              </a:rPr>
              <a:t>While the number of adults without literacy skills has barely fallen since 2000, and</a:t>
            </a:r>
            <a:r>
              <a:rPr lang="en-US" sz="1200" kern="1200" baseline="0" dirty="0" smtClean="0">
                <a:solidFill>
                  <a:schemeClr val="tx1"/>
                </a:solidFill>
                <a:effectLst/>
                <a:latin typeface="+mn-lt"/>
                <a:ea typeface="+mn-ea"/>
                <a:cs typeface="+mn-cs"/>
              </a:rPr>
              <a:t> leaving 750 million still unable to read or write</a:t>
            </a:r>
            <a:r>
              <a:rPr lang="en-US" sz="1200" kern="1200" dirty="0" smtClean="0">
                <a:solidFill>
                  <a:schemeClr val="tx1"/>
                </a:solidFill>
                <a:effectLst/>
                <a:latin typeface="+mn-lt"/>
                <a:ea typeface="+mn-ea"/>
                <a:cs typeface="+mn-cs"/>
              </a:rPr>
              <a:t>, the number of youths with no literacy skills has fallen by 27%. Yet, still, more than 100 million young people cannot read. </a:t>
            </a:r>
          </a:p>
          <a:p>
            <a:r>
              <a:rPr lang="en-US" sz="1200" b="1" kern="12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Insufficient use of local languages in teaching is one possible reason for low literacy in sub-Saharan Africa. GEM Report analysis shows huge literacy gaps between those that were taught in their local languages, and those that were educated partly or wholly in colonial languages. </a:t>
            </a:r>
          </a:p>
          <a:p>
            <a:r>
              <a:rPr lang="en-US" sz="1200" b="1" kern="12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There is also some evidence that literacy and numeracy levels may be declining in high income countries, including Denmark, Germany, Norway and Sweden. Reduced reading at work, even in high-skill jobs, is a potential reason for this decline.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4. Figure </a:t>
            </a:r>
            <a:r>
              <a:rPr lang="en-US" sz="1200" kern="1200" dirty="0" smtClean="0">
                <a:solidFill>
                  <a:schemeClr val="tx1"/>
                </a:solidFill>
                <a:effectLst/>
                <a:latin typeface="+mn-lt"/>
                <a:ea typeface="+mn-ea"/>
                <a:cs typeface="+mn-cs"/>
              </a:rPr>
              <a:t>In high income countries, gaps in literacy between men and women almost completely disappear from adolescence, aged 15, to young adulthood, age 27. On the flip side, and not represented here on this slide, the gaps between rich and poor increase over time.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1363F81-ADA1-CE4D-BA8C-DA0F30B0DD74}" type="slidenum">
              <a:rPr lang="en-US" smtClean="0"/>
              <a:t>7</a:t>
            </a:fld>
            <a:endParaRPr lang="en-US"/>
          </a:p>
        </p:txBody>
      </p:sp>
    </p:spTree>
    <p:extLst>
      <p:ext uri="{BB962C8B-B14F-4D97-AF65-F5344CB8AC3E}">
        <p14:creationId xmlns:p14="http://schemas.microsoft.com/office/powerpoint/2010/main" val="3326904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Target 4.7</a:t>
            </a:r>
            <a:r>
              <a:rPr lang="en-US" sz="1200" b="1" kern="1200" baseline="0" dirty="0" smtClean="0">
                <a:solidFill>
                  <a:schemeClr val="tx1"/>
                </a:solidFill>
                <a:effectLst/>
                <a:latin typeface="+mn-lt"/>
                <a:ea typeface="+mn-ea"/>
                <a:cs typeface="+mn-cs"/>
              </a:rPr>
              <a:t> is on education for sustainable development and global citizenship.</a:t>
            </a: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1. </a:t>
            </a:r>
            <a:r>
              <a:rPr lang="en-US" sz="1200" kern="1200" dirty="0" smtClean="0">
                <a:solidFill>
                  <a:schemeClr val="tx1"/>
                </a:solidFill>
                <a:effectLst/>
                <a:latin typeface="+mn-lt"/>
                <a:ea typeface="+mn-ea"/>
                <a:cs typeface="+mn-cs"/>
              </a:rPr>
              <a:t>Progress towards target 4.7 is measured through national reports on the implementation of the 1974 UNESCO Recommendation on Education for International Understanding, Co-operation and Peace and Education relating to Human Rights and Fundamental Freedoms.</a:t>
            </a:r>
          </a:p>
          <a:p>
            <a:r>
              <a:rPr lang="en-US" sz="1200" b="1" kern="1200" dirty="0" smtClean="0">
                <a:solidFill>
                  <a:schemeClr val="tx1"/>
                </a:solidFill>
                <a:effectLst/>
                <a:latin typeface="+mn-lt"/>
                <a:ea typeface="+mn-ea"/>
                <a:cs typeface="+mn-cs"/>
              </a:rPr>
              <a:t>Figure </a:t>
            </a:r>
            <a:r>
              <a:rPr lang="en-US" sz="1200" kern="1200" dirty="0" smtClean="0">
                <a:solidFill>
                  <a:schemeClr val="tx1"/>
                </a:solidFill>
                <a:effectLst/>
                <a:latin typeface="+mn-lt"/>
                <a:ea typeface="+mn-ea"/>
                <a:cs typeface="+mn-cs"/>
              </a:rPr>
              <a:t>Analysis of 57 national reports from the previous reporting cycle showed that only 7% of countries covered education for sustainable development and 16% covered cultural diversity and tolerance in teacher education programmes.</a:t>
            </a:r>
          </a:p>
          <a:p>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is still no consensus on what outcomes education for sustainable development and global citizenship education should achieve. Measuring scientific knowledge is one straightforward option. Almost 30% of students in 2015 performed below the minimum proficiency level on the science domains of earth and space systems. In Estonia and Japan, at least 90% of students achieved that level compared to less than 50% in Brazil, the Dominican Republic, Peru, Qatar and Tunisia.</a:t>
            </a:r>
          </a:p>
          <a:p>
            <a:endParaRPr lang="en-US" sz="1200" b="1" kern="1200" smtClean="0">
              <a:solidFill>
                <a:schemeClr val="tx1"/>
              </a:solidFill>
              <a:effectLst/>
              <a:latin typeface="+mn-lt"/>
              <a:ea typeface="+mn-ea"/>
              <a:cs typeface="+mn-cs"/>
            </a:endParaRPr>
          </a:p>
          <a:p>
            <a:r>
              <a:rPr lang="en-US" sz="1200" b="1" kern="1200" smtClean="0">
                <a:solidFill>
                  <a:schemeClr val="tx1"/>
                </a:solidFill>
                <a:effectLst/>
                <a:latin typeface="+mn-lt"/>
                <a:ea typeface="+mn-ea"/>
                <a:cs typeface="+mn-cs"/>
              </a:rPr>
              <a:t>3</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48-country review found that almost 80% had supportive policies for sexuality education but they were not always implemented. And comprehensive sexuality education programmes addressing gender relations are five times as likely to reduce sexually transmitted disease rates as those that do not.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1363F81-ADA1-CE4D-BA8C-DA0F30B0DD74}" type="slidenum">
              <a:rPr lang="en-US" smtClean="0"/>
              <a:t>8</a:t>
            </a:fld>
            <a:endParaRPr lang="en-US"/>
          </a:p>
        </p:txBody>
      </p:sp>
    </p:spTree>
    <p:extLst>
      <p:ext uri="{BB962C8B-B14F-4D97-AF65-F5344CB8AC3E}">
        <p14:creationId xmlns:p14="http://schemas.microsoft.com/office/powerpoint/2010/main" val="2124894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b="1" dirty="0" smtClean="0"/>
              <a:t>Target 4a is based on the principles of a child-friendly school – child-</a:t>
            </a:r>
            <a:r>
              <a:rPr lang="en-US" sz="1200" b="1" dirty="0" err="1" smtClean="0"/>
              <a:t>centredness</a:t>
            </a:r>
            <a:r>
              <a:rPr lang="en-US" sz="1200" b="1" dirty="0" smtClean="0"/>
              <a:t>, democratic participation and inclusiveness </a:t>
            </a: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1. </a:t>
            </a:r>
            <a:r>
              <a:rPr lang="en-US" sz="1200" kern="1200" dirty="0" smtClean="0">
                <a:solidFill>
                  <a:schemeClr val="tx1"/>
                </a:solidFill>
                <a:effectLst/>
                <a:latin typeface="+mn-lt"/>
                <a:ea typeface="+mn-ea"/>
                <a:cs typeface="+mn-cs"/>
              </a:rPr>
              <a:t>The global indicator for target 4.a spans several dimensions, making it difficult to give a quick snapshot of a country’s school infrastructure situation. In sub-Saharan Africa, four fifths of primary schools have no electricity. </a:t>
            </a:r>
          </a:p>
          <a:p>
            <a:r>
              <a:rPr lang="en-US" sz="1200" b="1" kern="12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Globally, a quarter of primary schools do not have access to drinking water. Poor infrastructure matters: schools surveys show that infrastructure shortages often hinder learning in countries at all income levels, particularly in disadvantaged schools.</a:t>
            </a:r>
          </a:p>
          <a:p>
            <a:r>
              <a:rPr lang="en-US" sz="1200" b="1" kern="1200" dirty="0" smtClean="0">
                <a:solidFill>
                  <a:schemeClr val="tx1"/>
                </a:solidFill>
                <a:effectLst/>
                <a:latin typeface="+mn-lt"/>
                <a:ea typeface="+mn-ea"/>
                <a:cs typeface="+mn-cs"/>
              </a:rPr>
              <a:t>3. </a:t>
            </a:r>
            <a:r>
              <a:rPr lang="en-US" sz="1200" kern="1200" dirty="0" smtClean="0">
                <a:solidFill>
                  <a:schemeClr val="tx1"/>
                </a:solidFill>
                <a:effectLst/>
                <a:latin typeface="+mn-lt"/>
                <a:ea typeface="+mn-ea"/>
                <a:cs typeface="+mn-cs"/>
              </a:rPr>
              <a:t>Finally, teachers and education institutions have been increasingly targeted by attacks. There has been a sharp uptick in attacks on schools since 2004, disproportionately affecting Southern Asia, Northern Africa and Western Asia. In Nigeria, at least 19,000 teachers were forced to flee between 2009 and 2015. By 2016, the Syrian Arab Republic had lost more than one-quarter of its schools.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1363F81-ADA1-CE4D-BA8C-DA0F30B0DD74}" type="slidenum">
              <a:rPr lang="en-US" smtClean="0"/>
              <a:t>9</a:t>
            </a:fld>
            <a:endParaRPr lang="en-US"/>
          </a:p>
        </p:txBody>
      </p:sp>
    </p:spTree>
    <p:extLst>
      <p:ext uri="{BB962C8B-B14F-4D97-AF65-F5344CB8AC3E}">
        <p14:creationId xmlns:p14="http://schemas.microsoft.com/office/powerpoint/2010/main" val="6563779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7747D2-1618-BE43-858A-C052747E14EC}" type="datetimeFigureOut">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5850B-5A92-AD40-87FD-27497B5ED0FB}" type="slidenum">
              <a:rPr lang="en-US" smtClean="0"/>
              <a:t>‹#›</a:t>
            </a:fld>
            <a:endParaRPr lang="en-US"/>
          </a:p>
        </p:txBody>
      </p:sp>
      <p:pic>
        <p:nvPicPr>
          <p:cNvPr id="8" name="Picture 7" descr="header-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65" y="0"/>
            <a:ext cx="9144000" cy="874485"/>
          </a:xfrm>
          <a:prstGeom prst="rect">
            <a:avLst/>
          </a:prstGeom>
        </p:spPr>
      </p:pic>
    </p:spTree>
    <p:extLst>
      <p:ext uri="{BB962C8B-B14F-4D97-AF65-F5344CB8AC3E}">
        <p14:creationId xmlns:p14="http://schemas.microsoft.com/office/powerpoint/2010/main" val="8848565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7747D2-1618-BE43-858A-C052747E14EC}" type="datetimeFigureOut">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5850B-5A92-AD40-87FD-27497B5ED0FB}" type="slidenum">
              <a:rPr lang="en-US" smtClean="0"/>
              <a:t>‹#›</a:t>
            </a:fld>
            <a:endParaRPr lang="en-US"/>
          </a:p>
        </p:txBody>
      </p:sp>
    </p:spTree>
    <p:extLst>
      <p:ext uri="{BB962C8B-B14F-4D97-AF65-F5344CB8AC3E}">
        <p14:creationId xmlns:p14="http://schemas.microsoft.com/office/powerpoint/2010/main" val="3952667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7747D2-1618-BE43-858A-C052747E14EC}" type="datetimeFigureOut">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5850B-5A92-AD40-87FD-27497B5ED0FB}" type="slidenum">
              <a:rPr lang="en-US" smtClean="0"/>
              <a:t>‹#›</a:t>
            </a:fld>
            <a:endParaRPr lang="en-US"/>
          </a:p>
        </p:txBody>
      </p:sp>
    </p:spTree>
    <p:extLst>
      <p:ext uri="{BB962C8B-B14F-4D97-AF65-F5344CB8AC3E}">
        <p14:creationId xmlns:p14="http://schemas.microsoft.com/office/powerpoint/2010/main" val="944756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7747D2-1618-BE43-858A-C052747E14EC}" type="datetimeFigureOut">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5850B-5A92-AD40-87FD-27497B5ED0FB}" type="slidenum">
              <a:rPr lang="en-US" smtClean="0"/>
              <a:t>‹#›</a:t>
            </a:fld>
            <a:endParaRPr lang="en-US"/>
          </a:p>
        </p:txBody>
      </p:sp>
    </p:spTree>
    <p:extLst>
      <p:ext uri="{BB962C8B-B14F-4D97-AF65-F5344CB8AC3E}">
        <p14:creationId xmlns:p14="http://schemas.microsoft.com/office/powerpoint/2010/main" val="521962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7747D2-1618-BE43-858A-C052747E14EC}" type="datetimeFigureOut">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5850B-5A92-AD40-87FD-27497B5ED0FB}" type="slidenum">
              <a:rPr lang="en-US" smtClean="0"/>
              <a:t>‹#›</a:t>
            </a:fld>
            <a:endParaRPr lang="en-US"/>
          </a:p>
        </p:txBody>
      </p:sp>
    </p:spTree>
    <p:extLst>
      <p:ext uri="{BB962C8B-B14F-4D97-AF65-F5344CB8AC3E}">
        <p14:creationId xmlns:p14="http://schemas.microsoft.com/office/powerpoint/2010/main" val="1555784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7747D2-1618-BE43-858A-C052747E14EC}" type="datetimeFigureOut">
              <a:rPr lang="en-US" smtClean="0"/>
              <a:t>11/22/2017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5850B-5A92-AD40-87FD-27497B5ED0FB}" type="slidenum">
              <a:rPr lang="en-US" smtClean="0"/>
              <a:t>‹#›</a:t>
            </a:fld>
            <a:endParaRPr lang="en-US"/>
          </a:p>
        </p:txBody>
      </p:sp>
    </p:spTree>
    <p:extLst>
      <p:ext uri="{BB962C8B-B14F-4D97-AF65-F5344CB8AC3E}">
        <p14:creationId xmlns:p14="http://schemas.microsoft.com/office/powerpoint/2010/main" val="2323141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7747D2-1618-BE43-858A-C052747E14EC}" type="datetimeFigureOut">
              <a:rPr lang="en-US" smtClean="0"/>
              <a:t>11/22/2017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65850B-5A92-AD40-87FD-27497B5ED0FB}" type="slidenum">
              <a:rPr lang="en-US" smtClean="0"/>
              <a:t>‹#›</a:t>
            </a:fld>
            <a:endParaRPr lang="en-US"/>
          </a:p>
        </p:txBody>
      </p:sp>
    </p:spTree>
    <p:extLst>
      <p:ext uri="{BB962C8B-B14F-4D97-AF65-F5344CB8AC3E}">
        <p14:creationId xmlns:p14="http://schemas.microsoft.com/office/powerpoint/2010/main" val="3775596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7747D2-1618-BE43-858A-C052747E14EC}" type="datetimeFigureOut">
              <a:rPr lang="en-US" smtClean="0"/>
              <a:t>11/22/2017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65850B-5A92-AD40-87FD-27497B5ED0FB}" type="slidenum">
              <a:rPr lang="en-US" smtClean="0"/>
              <a:t>‹#›</a:t>
            </a:fld>
            <a:endParaRPr lang="en-US"/>
          </a:p>
        </p:txBody>
      </p:sp>
    </p:spTree>
    <p:extLst>
      <p:ext uri="{BB962C8B-B14F-4D97-AF65-F5344CB8AC3E}">
        <p14:creationId xmlns:p14="http://schemas.microsoft.com/office/powerpoint/2010/main" val="351283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7747D2-1618-BE43-858A-C052747E14EC}" type="datetimeFigureOut">
              <a:rPr lang="en-US" smtClean="0"/>
              <a:t>11/22/2017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65850B-5A92-AD40-87FD-27497B5ED0FB}" type="slidenum">
              <a:rPr lang="en-US" smtClean="0"/>
              <a:t>‹#›</a:t>
            </a:fld>
            <a:endParaRPr lang="en-US"/>
          </a:p>
        </p:txBody>
      </p:sp>
    </p:spTree>
    <p:extLst>
      <p:ext uri="{BB962C8B-B14F-4D97-AF65-F5344CB8AC3E}">
        <p14:creationId xmlns:p14="http://schemas.microsoft.com/office/powerpoint/2010/main" val="3113586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7747D2-1618-BE43-858A-C052747E14EC}" type="datetimeFigureOut">
              <a:rPr lang="en-US" smtClean="0"/>
              <a:t>11/22/2017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5850B-5A92-AD40-87FD-27497B5ED0FB}" type="slidenum">
              <a:rPr lang="en-US" smtClean="0"/>
              <a:t>‹#›</a:t>
            </a:fld>
            <a:endParaRPr lang="en-US"/>
          </a:p>
        </p:txBody>
      </p:sp>
    </p:spTree>
    <p:extLst>
      <p:ext uri="{BB962C8B-B14F-4D97-AF65-F5344CB8AC3E}">
        <p14:creationId xmlns:p14="http://schemas.microsoft.com/office/powerpoint/2010/main" val="2495940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7747D2-1618-BE43-858A-C052747E14EC}" type="datetimeFigureOut">
              <a:rPr lang="en-US" smtClean="0"/>
              <a:t>11/22/2017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5850B-5A92-AD40-87FD-27497B5ED0FB}" type="slidenum">
              <a:rPr lang="en-US" smtClean="0"/>
              <a:t>‹#›</a:t>
            </a:fld>
            <a:endParaRPr lang="en-US"/>
          </a:p>
        </p:txBody>
      </p:sp>
    </p:spTree>
    <p:extLst>
      <p:ext uri="{BB962C8B-B14F-4D97-AF65-F5344CB8AC3E}">
        <p14:creationId xmlns:p14="http://schemas.microsoft.com/office/powerpoint/2010/main" val="1974085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7747D2-1618-BE43-858A-C052747E14EC}" type="datetimeFigureOut">
              <a:rPr lang="en-US" smtClean="0"/>
              <a:t>11/22/2017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5850B-5A92-AD40-87FD-27497B5ED0FB}" type="slidenum">
              <a:rPr lang="en-US" smtClean="0"/>
              <a:t>‹#›</a:t>
            </a:fld>
            <a:endParaRPr lang="en-US"/>
          </a:p>
        </p:txBody>
      </p:sp>
    </p:spTree>
    <p:extLst>
      <p:ext uri="{BB962C8B-B14F-4D97-AF65-F5344CB8AC3E}">
        <p14:creationId xmlns:p14="http://schemas.microsoft.com/office/powerpoint/2010/main" val="1862055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31.png"/><Relationship Id="rId13" Type="http://schemas.openxmlformats.org/officeDocument/2006/relationships/image" Target="../media/image135.png"/><Relationship Id="rId3" Type="http://schemas.openxmlformats.org/officeDocument/2006/relationships/image" Target="../media/image126.png"/><Relationship Id="rId7" Type="http://schemas.openxmlformats.org/officeDocument/2006/relationships/image" Target="../media/image130.png"/><Relationship Id="rId12" Type="http://schemas.openxmlformats.org/officeDocument/2006/relationships/image" Target="../media/image134.png"/><Relationship Id="rId17" Type="http://schemas.openxmlformats.org/officeDocument/2006/relationships/image" Target="../media/image139.png"/><Relationship Id="rId2" Type="http://schemas.openxmlformats.org/officeDocument/2006/relationships/notesSlide" Target="../notesSlides/notesSlide10.xml"/><Relationship Id="rId16" Type="http://schemas.openxmlformats.org/officeDocument/2006/relationships/image" Target="../media/image138.png"/><Relationship Id="rId1" Type="http://schemas.openxmlformats.org/officeDocument/2006/relationships/slideLayout" Target="../slideLayouts/slideLayout1.xml"/><Relationship Id="rId6" Type="http://schemas.openxmlformats.org/officeDocument/2006/relationships/image" Target="../media/image129.png"/><Relationship Id="rId11" Type="http://schemas.openxmlformats.org/officeDocument/2006/relationships/image" Target="../media/image106.png"/><Relationship Id="rId5" Type="http://schemas.openxmlformats.org/officeDocument/2006/relationships/image" Target="../media/image128.png"/><Relationship Id="rId15" Type="http://schemas.openxmlformats.org/officeDocument/2006/relationships/image" Target="../media/image137.png"/><Relationship Id="rId10" Type="http://schemas.openxmlformats.org/officeDocument/2006/relationships/image" Target="../media/image133.png"/><Relationship Id="rId4" Type="http://schemas.openxmlformats.org/officeDocument/2006/relationships/image" Target="../media/image127.png"/><Relationship Id="rId9" Type="http://schemas.openxmlformats.org/officeDocument/2006/relationships/image" Target="../media/image132.png"/><Relationship Id="rId14" Type="http://schemas.openxmlformats.org/officeDocument/2006/relationships/image" Target="../media/image136.png"/></Relationships>
</file>

<file path=ppt/slides/_rels/slide11.xml.rels><?xml version="1.0" encoding="UTF-8" standalone="yes"?>
<Relationships xmlns="http://schemas.openxmlformats.org/package/2006/relationships"><Relationship Id="rId8" Type="http://schemas.openxmlformats.org/officeDocument/2006/relationships/image" Target="../media/image145.png"/><Relationship Id="rId13" Type="http://schemas.openxmlformats.org/officeDocument/2006/relationships/image" Target="../media/image150.png"/><Relationship Id="rId3" Type="http://schemas.openxmlformats.org/officeDocument/2006/relationships/image" Target="../media/image140.png"/><Relationship Id="rId7" Type="http://schemas.openxmlformats.org/officeDocument/2006/relationships/image" Target="../media/image144.png"/><Relationship Id="rId12" Type="http://schemas.openxmlformats.org/officeDocument/2006/relationships/image" Target="../media/image14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43.png"/><Relationship Id="rId11" Type="http://schemas.openxmlformats.org/officeDocument/2006/relationships/image" Target="../media/image148.png"/><Relationship Id="rId5" Type="http://schemas.openxmlformats.org/officeDocument/2006/relationships/image" Target="../media/image142.png"/><Relationship Id="rId15" Type="http://schemas.openxmlformats.org/officeDocument/2006/relationships/image" Target="../media/image152.png"/><Relationship Id="rId10" Type="http://schemas.openxmlformats.org/officeDocument/2006/relationships/image" Target="../media/image147.png"/><Relationship Id="rId4" Type="http://schemas.openxmlformats.org/officeDocument/2006/relationships/image" Target="../media/image141.png"/><Relationship Id="rId9" Type="http://schemas.openxmlformats.org/officeDocument/2006/relationships/image" Target="../media/image146.png"/><Relationship Id="rId14" Type="http://schemas.openxmlformats.org/officeDocument/2006/relationships/image" Target="../media/image151.png"/></Relationships>
</file>

<file path=ppt/slides/_rels/slide12.xml.rels><?xml version="1.0" encoding="UTF-8" standalone="yes"?>
<Relationships xmlns="http://schemas.openxmlformats.org/package/2006/relationships"><Relationship Id="rId8" Type="http://schemas.openxmlformats.org/officeDocument/2006/relationships/image" Target="../media/image158.png"/><Relationship Id="rId13" Type="http://schemas.openxmlformats.org/officeDocument/2006/relationships/image" Target="../media/image163.png"/><Relationship Id="rId3" Type="http://schemas.openxmlformats.org/officeDocument/2006/relationships/image" Target="../media/image153.png"/><Relationship Id="rId7" Type="http://schemas.openxmlformats.org/officeDocument/2006/relationships/image" Target="../media/image157.png"/><Relationship Id="rId12" Type="http://schemas.openxmlformats.org/officeDocument/2006/relationships/image" Target="../media/image16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56.png"/><Relationship Id="rId11" Type="http://schemas.openxmlformats.org/officeDocument/2006/relationships/image" Target="../media/image161.png"/><Relationship Id="rId5" Type="http://schemas.openxmlformats.org/officeDocument/2006/relationships/image" Target="../media/image155.png"/><Relationship Id="rId10" Type="http://schemas.openxmlformats.org/officeDocument/2006/relationships/image" Target="../media/image160.png"/><Relationship Id="rId4" Type="http://schemas.openxmlformats.org/officeDocument/2006/relationships/image" Target="../media/image154.png"/><Relationship Id="rId9" Type="http://schemas.openxmlformats.org/officeDocument/2006/relationships/image" Target="../media/image159.png"/><Relationship Id="rId14" Type="http://schemas.openxmlformats.org/officeDocument/2006/relationships/image" Target="../media/image164.png"/></Relationships>
</file>

<file path=ppt/slides/_rels/slide13.xml.rels><?xml version="1.0" encoding="UTF-8" standalone="yes"?>
<Relationships xmlns="http://schemas.openxmlformats.org/package/2006/relationships"><Relationship Id="rId13" Type="http://schemas.openxmlformats.org/officeDocument/2006/relationships/image" Target="../media/image175.png"/><Relationship Id="rId18" Type="http://schemas.openxmlformats.org/officeDocument/2006/relationships/image" Target="../media/image180.png"/><Relationship Id="rId26" Type="http://schemas.openxmlformats.org/officeDocument/2006/relationships/image" Target="../media/image188.png"/><Relationship Id="rId39" Type="http://schemas.openxmlformats.org/officeDocument/2006/relationships/image" Target="../media/image201.png"/><Relationship Id="rId21" Type="http://schemas.openxmlformats.org/officeDocument/2006/relationships/image" Target="../media/image183.png"/><Relationship Id="rId34" Type="http://schemas.openxmlformats.org/officeDocument/2006/relationships/image" Target="../media/image196.png"/><Relationship Id="rId42" Type="http://schemas.openxmlformats.org/officeDocument/2006/relationships/image" Target="../media/image204.png"/><Relationship Id="rId47" Type="http://schemas.openxmlformats.org/officeDocument/2006/relationships/image" Target="../media/image209.png"/><Relationship Id="rId50" Type="http://schemas.openxmlformats.org/officeDocument/2006/relationships/image" Target="../media/image212.png"/><Relationship Id="rId55" Type="http://schemas.openxmlformats.org/officeDocument/2006/relationships/image" Target="../media/image217.png"/><Relationship Id="rId7" Type="http://schemas.openxmlformats.org/officeDocument/2006/relationships/image" Target="../media/image169.png"/><Relationship Id="rId12" Type="http://schemas.openxmlformats.org/officeDocument/2006/relationships/image" Target="../media/image174.png"/><Relationship Id="rId17" Type="http://schemas.openxmlformats.org/officeDocument/2006/relationships/image" Target="../media/image179.png"/><Relationship Id="rId25" Type="http://schemas.openxmlformats.org/officeDocument/2006/relationships/image" Target="../media/image187.png"/><Relationship Id="rId33" Type="http://schemas.openxmlformats.org/officeDocument/2006/relationships/image" Target="../media/image195.png"/><Relationship Id="rId38" Type="http://schemas.openxmlformats.org/officeDocument/2006/relationships/image" Target="../media/image200.png"/><Relationship Id="rId46" Type="http://schemas.openxmlformats.org/officeDocument/2006/relationships/image" Target="../media/image208.png"/><Relationship Id="rId2" Type="http://schemas.openxmlformats.org/officeDocument/2006/relationships/notesSlide" Target="../notesSlides/notesSlide13.xml"/><Relationship Id="rId16" Type="http://schemas.openxmlformats.org/officeDocument/2006/relationships/image" Target="../media/image178.png"/><Relationship Id="rId20" Type="http://schemas.openxmlformats.org/officeDocument/2006/relationships/image" Target="../media/image182.png"/><Relationship Id="rId29" Type="http://schemas.openxmlformats.org/officeDocument/2006/relationships/image" Target="../media/image191.png"/><Relationship Id="rId41" Type="http://schemas.openxmlformats.org/officeDocument/2006/relationships/image" Target="../media/image203.png"/><Relationship Id="rId54" Type="http://schemas.openxmlformats.org/officeDocument/2006/relationships/image" Target="../media/image216.png"/><Relationship Id="rId1" Type="http://schemas.openxmlformats.org/officeDocument/2006/relationships/slideLayout" Target="../slideLayouts/slideLayout1.xml"/><Relationship Id="rId6" Type="http://schemas.openxmlformats.org/officeDocument/2006/relationships/image" Target="../media/image168.png"/><Relationship Id="rId11" Type="http://schemas.openxmlformats.org/officeDocument/2006/relationships/image" Target="../media/image173.png"/><Relationship Id="rId24" Type="http://schemas.openxmlformats.org/officeDocument/2006/relationships/image" Target="../media/image186.png"/><Relationship Id="rId32" Type="http://schemas.openxmlformats.org/officeDocument/2006/relationships/image" Target="../media/image194.png"/><Relationship Id="rId37" Type="http://schemas.openxmlformats.org/officeDocument/2006/relationships/image" Target="../media/image199.png"/><Relationship Id="rId40" Type="http://schemas.openxmlformats.org/officeDocument/2006/relationships/image" Target="../media/image202.png"/><Relationship Id="rId45" Type="http://schemas.openxmlformats.org/officeDocument/2006/relationships/image" Target="../media/image207.png"/><Relationship Id="rId53" Type="http://schemas.openxmlformats.org/officeDocument/2006/relationships/image" Target="../media/image215.png"/><Relationship Id="rId5" Type="http://schemas.openxmlformats.org/officeDocument/2006/relationships/image" Target="../media/image167.png"/><Relationship Id="rId15" Type="http://schemas.openxmlformats.org/officeDocument/2006/relationships/image" Target="../media/image177.png"/><Relationship Id="rId23" Type="http://schemas.openxmlformats.org/officeDocument/2006/relationships/image" Target="../media/image185.png"/><Relationship Id="rId28" Type="http://schemas.openxmlformats.org/officeDocument/2006/relationships/image" Target="../media/image190.png"/><Relationship Id="rId36" Type="http://schemas.openxmlformats.org/officeDocument/2006/relationships/image" Target="../media/image198.png"/><Relationship Id="rId49" Type="http://schemas.openxmlformats.org/officeDocument/2006/relationships/image" Target="../media/image211.png"/><Relationship Id="rId57" Type="http://schemas.openxmlformats.org/officeDocument/2006/relationships/image" Target="../media/image219.png"/><Relationship Id="rId10" Type="http://schemas.openxmlformats.org/officeDocument/2006/relationships/image" Target="../media/image172.png"/><Relationship Id="rId19" Type="http://schemas.openxmlformats.org/officeDocument/2006/relationships/image" Target="../media/image181.png"/><Relationship Id="rId31" Type="http://schemas.openxmlformats.org/officeDocument/2006/relationships/image" Target="../media/image193.png"/><Relationship Id="rId44" Type="http://schemas.openxmlformats.org/officeDocument/2006/relationships/image" Target="../media/image206.png"/><Relationship Id="rId52" Type="http://schemas.openxmlformats.org/officeDocument/2006/relationships/image" Target="../media/image214.png"/><Relationship Id="rId4" Type="http://schemas.openxmlformats.org/officeDocument/2006/relationships/image" Target="../media/image166.png"/><Relationship Id="rId9" Type="http://schemas.openxmlformats.org/officeDocument/2006/relationships/image" Target="../media/image171.png"/><Relationship Id="rId14" Type="http://schemas.openxmlformats.org/officeDocument/2006/relationships/image" Target="../media/image176.png"/><Relationship Id="rId22" Type="http://schemas.openxmlformats.org/officeDocument/2006/relationships/image" Target="../media/image184.png"/><Relationship Id="rId27" Type="http://schemas.openxmlformats.org/officeDocument/2006/relationships/image" Target="../media/image189.png"/><Relationship Id="rId30" Type="http://schemas.openxmlformats.org/officeDocument/2006/relationships/image" Target="../media/image192.png"/><Relationship Id="rId35" Type="http://schemas.openxmlformats.org/officeDocument/2006/relationships/image" Target="../media/image197.png"/><Relationship Id="rId43" Type="http://schemas.openxmlformats.org/officeDocument/2006/relationships/image" Target="../media/image205.png"/><Relationship Id="rId48" Type="http://schemas.openxmlformats.org/officeDocument/2006/relationships/image" Target="../media/image210.png"/><Relationship Id="rId56" Type="http://schemas.openxmlformats.org/officeDocument/2006/relationships/image" Target="../media/image218.png"/><Relationship Id="rId8" Type="http://schemas.openxmlformats.org/officeDocument/2006/relationships/image" Target="../media/image170.png"/><Relationship Id="rId51" Type="http://schemas.openxmlformats.org/officeDocument/2006/relationships/image" Target="../media/image213.png"/><Relationship Id="rId3" Type="http://schemas.openxmlformats.org/officeDocument/2006/relationships/image" Target="../media/image165.png"/></Relationships>
</file>

<file path=ppt/slides/_rels/slide14.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3.xml"/><Relationship Id="rId16"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4.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18" Type="http://schemas.openxmlformats.org/officeDocument/2006/relationships/image" Target="../media/image52.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png"/><Relationship Id="rId2" Type="http://schemas.openxmlformats.org/officeDocument/2006/relationships/notesSlide" Target="../notesSlides/notesSlide4.xml"/><Relationship Id="rId16"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19" Type="http://schemas.openxmlformats.org/officeDocument/2006/relationships/image" Target="../media/image53.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5.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png"/><Relationship Id="rId2" Type="http://schemas.openxmlformats.org/officeDocument/2006/relationships/notesSlide" Target="../notesSlides/notesSlide5.xml"/><Relationship Id="rId16" Type="http://schemas.openxmlformats.org/officeDocument/2006/relationships/image" Target="../media/image67.png"/><Relationship Id="rId1" Type="http://schemas.openxmlformats.org/officeDocument/2006/relationships/slideLayout" Target="../slideLayouts/slideLayout1.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s>
</file>

<file path=ppt/slides/_rels/slide6.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7.png"/><Relationship Id="rId18" Type="http://schemas.openxmlformats.org/officeDocument/2006/relationships/image" Target="../media/image82.pn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76.png"/><Relationship Id="rId17" Type="http://schemas.openxmlformats.org/officeDocument/2006/relationships/image" Target="../media/image81.png"/><Relationship Id="rId2" Type="http://schemas.openxmlformats.org/officeDocument/2006/relationships/notesSlide" Target="../notesSlides/notesSlide6.xml"/><Relationship Id="rId16" Type="http://schemas.openxmlformats.org/officeDocument/2006/relationships/image" Target="../media/image80.png"/><Relationship Id="rId20"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75.png"/><Relationship Id="rId5" Type="http://schemas.openxmlformats.org/officeDocument/2006/relationships/image" Target="../media/image70.png"/><Relationship Id="rId15" Type="http://schemas.openxmlformats.org/officeDocument/2006/relationships/image" Target="../media/image79.png"/><Relationship Id="rId10" Type="http://schemas.openxmlformats.org/officeDocument/2006/relationships/image" Target="../media/image1.png"/><Relationship Id="rId19" Type="http://schemas.openxmlformats.org/officeDocument/2006/relationships/image" Target="../media/image83.png"/><Relationship Id="rId4" Type="http://schemas.openxmlformats.org/officeDocument/2006/relationships/image" Target="../media/image69.png"/><Relationship Id="rId9" Type="http://schemas.openxmlformats.org/officeDocument/2006/relationships/image" Target="../media/image74.png"/><Relationship Id="rId14" Type="http://schemas.openxmlformats.org/officeDocument/2006/relationships/image" Target="../media/image78.png"/></Relationships>
</file>

<file path=ppt/slides/_rels/slide7.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png"/><Relationship Id="rId18" Type="http://schemas.openxmlformats.org/officeDocument/2006/relationships/image" Target="../media/image100.png"/><Relationship Id="rId3" Type="http://schemas.openxmlformats.org/officeDocument/2006/relationships/image" Target="../media/image85.png"/><Relationship Id="rId7" Type="http://schemas.openxmlformats.org/officeDocument/2006/relationships/image" Target="../media/image89.png"/><Relationship Id="rId12" Type="http://schemas.openxmlformats.org/officeDocument/2006/relationships/image" Target="../media/image94.png"/><Relationship Id="rId17" Type="http://schemas.openxmlformats.org/officeDocument/2006/relationships/image" Target="../media/image99.png"/><Relationship Id="rId2" Type="http://schemas.openxmlformats.org/officeDocument/2006/relationships/notesSlide" Target="../notesSlides/notesSlide7.xml"/><Relationship Id="rId16" Type="http://schemas.openxmlformats.org/officeDocument/2006/relationships/image" Target="../media/image98.png"/><Relationship Id="rId1" Type="http://schemas.openxmlformats.org/officeDocument/2006/relationships/slideLayout" Target="../slideLayouts/slideLayout1.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87.png"/><Relationship Id="rId15" Type="http://schemas.openxmlformats.org/officeDocument/2006/relationships/image" Target="../media/image97.png"/><Relationship Id="rId10" Type="http://schemas.openxmlformats.org/officeDocument/2006/relationships/image" Target="../media/image92.png"/><Relationship Id="rId19" Type="http://schemas.openxmlformats.org/officeDocument/2006/relationships/image" Target="../media/image101.png"/><Relationship Id="rId4" Type="http://schemas.openxmlformats.org/officeDocument/2006/relationships/image" Target="../media/image86.png"/><Relationship Id="rId9" Type="http://schemas.openxmlformats.org/officeDocument/2006/relationships/image" Target="../media/image91.png"/><Relationship Id="rId14" Type="http://schemas.openxmlformats.org/officeDocument/2006/relationships/image" Target="../media/image96.png"/></Relationships>
</file>

<file path=ppt/slides/_rels/slide8.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12.png"/><Relationship Id="rId3" Type="http://schemas.openxmlformats.org/officeDocument/2006/relationships/image" Target="../media/image102.png"/><Relationship Id="rId7" Type="http://schemas.openxmlformats.org/officeDocument/2006/relationships/image" Target="../media/image106.png"/><Relationship Id="rId12" Type="http://schemas.openxmlformats.org/officeDocument/2006/relationships/image" Target="../media/image11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5.png"/><Relationship Id="rId11" Type="http://schemas.openxmlformats.org/officeDocument/2006/relationships/image" Target="../media/image110.png"/><Relationship Id="rId5" Type="http://schemas.openxmlformats.org/officeDocument/2006/relationships/image" Target="../media/image104.png"/><Relationship Id="rId10" Type="http://schemas.openxmlformats.org/officeDocument/2006/relationships/image" Target="../media/image109.png"/><Relationship Id="rId4" Type="http://schemas.openxmlformats.org/officeDocument/2006/relationships/image" Target="../media/image103.png"/><Relationship Id="rId9" Type="http://schemas.openxmlformats.org/officeDocument/2006/relationships/image" Target="../media/image108.png"/></Relationships>
</file>

<file path=ppt/slides/_rels/slide9.xml.rels><?xml version="1.0" encoding="UTF-8" standalone="yes"?>
<Relationships xmlns="http://schemas.openxmlformats.org/package/2006/relationships"><Relationship Id="rId8" Type="http://schemas.openxmlformats.org/officeDocument/2006/relationships/image" Target="../media/image118.png"/><Relationship Id="rId13" Type="http://schemas.openxmlformats.org/officeDocument/2006/relationships/image" Target="../media/image123.png"/><Relationship Id="rId3" Type="http://schemas.openxmlformats.org/officeDocument/2006/relationships/image" Target="../media/image113.png"/><Relationship Id="rId7" Type="http://schemas.openxmlformats.org/officeDocument/2006/relationships/image" Target="../media/image117.png"/><Relationship Id="rId12" Type="http://schemas.openxmlformats.org/officeDocument/2006/relationships/image" Target="../media/image12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6.png"/><Relationship Id="rId11" Type="http://schemas.openxmlformats.org/officeDocument/2006/relationships/image" Target="../media/image121.png"/><Relationship Id="rId5" Type="http://schemas.openxmlformats.org/officeDocument/2006/relationships/image" Target="../media/image115.png"/><Relationship Id="rId15" Type="http://schemas.openxmlformats.org/officeDocument/2006/relationships/image" Target="../media/image125.png"/><Relationship Id="rId10" Type="http://schemas.openxmlformats.org/officeDocument/2006/relationships/image" Target="../media/image120.png"/><Relationship Id="rId4" Type="http://schemas.openxmlformats.org/officeDocument/2006/relationships/image" Target="../media/image114.png"/><Relationship Id="rId9" Type="http://schemas.openxmlformats.org/officeDocument/2006/relationships/image" Target="../media/image119.png"/><Relationship Id="rId14" Type="http://schemas.openxmlformats.org/officeDocument/2006/relationships/image" Target="../media/image1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MR-PPT_artwork-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5715"/>
          </a:xfrm>
          <a:prstGeom prst="rect">
            <a:avLst/>
          </a:prstGeom>
        </p:spPr>
      </p:pic>
      <p:sp>
        <p:nvSpPr>
          <p:cNvPr id="4" name="TextBox 3"/>
          <p:cNvSpPr txBox="1"/>
          <p:nvPr/>
        </p:nvSpPr>
        <p:spPr>
          <a:xfrm>
            <a:off x="516193" y="5382055"/>
            <a:ext cx="4195097" cy="905376"/>
          </a:xfrm>
          <a:prstGeom prst="rect">
            <a:avLst/>
          </a:prstGeom>
          <a:noFill/>
        </p:spPr>
        <p:txBody>
          <a:bodyPr wrap="square" lIns="0" rtlCol="0">
            <a:spAutoFit/>
          </a:bodyPr>
          <a:lstStyle/>
          <a:p>
            <a:pPr>
              <a:lnSpc>
                <a:spcPts val="3560"/>
              </a:lnSpc>
            </a:pPr>
            <a:r>
              <a:rPr lang="en-US" sz="2400" dirty="0" smtClean="0"/>
              <a:t>#</a:t>
            </a:r>
            <a:r>
              <a:rPr lang="en-US" sz="2400" dirty="0" err="1" smtClean="0"/>
              <a:t>CountOnMe</a:t>
            </a:r>
            <a:endParaRPr lang="en-US" sz="2400" dirty="0" smtClean="0"/>
          </a:p>
          <a:p>
            <a:pPr>
              <a:lnSpc>
                <a:spcPts val="2660"/>
              </a:lnSpc>
            </a:pPr>
            <a:r>
              <a:rPr lang="en-US" sz="2400" dirty="0"/>
              <a:t>@</a:t>
            </a:r>
            <a:r>
              <a:rPr lang="en-US" sz="2400" dirty="0" err="1"/>
              <a:t>GEMReport</a:t>
            </a:r>
            <a:endParaRPr lang="en-US" sz="2400" dirty="0" smtClean="0"/>
          </a:p>
        </p:txBody>
      </p:sp>
    </p:spTree>
    <p:extLst>
      <p:ext uri="{BB962C8B-B14F-4D97-AF65-F5344CB8AC3E}">
        <p14:creationId xmlns:p14="http://schemas.microsoft.com/office/powerpoint/2010/main" val="392751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0-title-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22182"/>
            <a:ext cx="3322320" cy="1752600"/>
          </a:xfrm>
          <a:prstGeom prst="rect">
            <a:avLst/>
          </a:prstGeom>
        </p:spPr>
      </p:pic>
      <p:pic>
        <p:nvPicPr>
          <p:cNvPr id="5" name="Picture 4" descr="slide10-1a-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4992" y="905794"/>
            <a:ext cx="5779008" cy="1795272"/>
          </a:xfrm>
          <a:prstGeom prst="rect">
            <a:avLst/>
          </a:prstGeom>
        </p:spPr>
      </p:pic>
      <p:pic>
        <p:nvPicPr>
          <p:cNvPr id="6" name="Picture 5" descr="slide10-hat-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4312" y="742743"/>
            <a:ext cx="3599688" cy="2206752"/>
          </a:xfrm>
          <a:prstGeom prst="rect">
            <a:avLst/>
          </a:prstGeom>
        </p:spPr>
      </p:pic>
      <p:pic>
        <p:nvPicPr>
          <p:cNvPr id="7" name="Picture 6" descr="slide10-1b-0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00987" y="1263445"/>
            <a:ext cx="4102608" cy="1164336"/>
          </a:xfrm>
          <a:prstGeom prst="rect">
            <a:avLst/>
          </a:prstGeom>
        </p:spPr>
      </p:pic>
      <p:pic>
        <p:nvPicPr>
          <p:cNvPr id="2" name="Picture 1" descr="slide10-globe-0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2977" y="3602579"/>
            <a:ext cx="4913376" cy="4011168"/>
          </a:xfrm>
          <a:prstGeom prst="rect">
            <a:avLst/>
          </a:prstGeom>
        </p:spPr>
      </p:pic>
      <p:pic>
        <p:nvPicPr>
          <p:cNvPr id="19" name="Picture 18" descr="Asset 7@3x.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91100" y="3638644"/>
            <a:ext cx="3835400" cy="393700"/>
          </a:xfrm>
          <a:prstGeom prst="rect">
            <a:avLst/>
          </a:prstGeom>
        </p:spPr>
      </p:pic>
      <p:pic>
        <p:nvPicPr>
          <p:cNvPr id="20" name="Picture 19" descr="slide10-graph1-01.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70399" y="3843031"/>
            <a:ext cx="4270248" cy="3172968"/>
          </a:xfrm>
          <a:prstGeom prst="rect">
            <a:avLst/>
          </a:prstGeom>
        </p:spPr>
      </p:pic>
      <p:pic>
        <p:nvPicPr>
          <p:cNvPr id="21" name="Picture 20" descr="slide10-graph2-01.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05551" y="4136824"/>
            <a:ext cx="3435096" cy="1563624"/>
          </a:xfrm>
          <a:prstGeom prst="rect">
            <a:avLst/>
          </a:prstGeom>
        </p:spPr>
      </p:pic>
      <p:pic>
        <p:nvPicPr>
          <p:cNvPr id="22" name="Picture 21" descr="slide8-box2-01.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2889" y="2890226"/>
            <a:ext cx="274320" cy="274320"/>
          </a:xfrm>
          <a:prstGeom prst="rect">
            <a:avLst/>
          </a:prstGeom>
        </p:spPr>
      </p:pic>
      <p:pic>
        <p:nvPicPr>
          <p:cNvPr id="23" name="Picture 22" descr="slide10-2b-01.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0328" y="2706057"/>
            <a:ext cx="987552" cy="627888"/>
          </a:xfrm>
          <a:prstGeom prst="rect">
            <a:avLst/>
          </a:prstGeom>
        </p:spPr>
      </p:pic>
      <p:pic>
        <p:nvPicPr>
          <p:cNvPr id="24" name="Picture 23" descr="slide10-2c-01.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46097" y="2731185"/>
            <a:ext cx="3270504" cy="627888"/>
          </a:xfrm>
          <a:prstGeom prst="rect">
            <a:avLst/>
          </a:prstGeom>
        </p:spPr>
      </p:pic>
      <p:pic>
        <p:nvPicPr>
          <p:cNvPr id="25" name="Picture 24" descr="slide10-2d-01.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432866" y="2692053"/>
            <a:ext cx="192024" cy="661416"/>
          </a:xfrm>
          <a:prstGeom prst="rect">
            <a:avLst/>
          </a:prstGeom>
        </p:spPr>
      </p:pic>
      <p:pic>
        <p:nvPicPr>
          <p:cNvPr id="26" name="Picture 25" descr="slide10-2e-01.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771895" y="2705500"/>
            <a:ext cx="2968752" cy="603504"/>
          </a:xfrm>
          <a:prstGeom prst="rect">
            <a:avLst/>
          </a:prstGeom>
        </p:spPr>
      </p:pic>
      <p:pic>
        <p:nvPicPr>
          <p:cNvPr id="28" name="Picture 27" descr="Asset 11@3x.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07195" y="4136824"/>
            <a:ext cx="3357033" cy="2315633"/>
          </a:xfrm>
          <a:prstGeom prst="rect">
            <a:avLst/>
          </a:prstGeom>
        </p:spPr>
      </p:pic>
      <p:pic>
        <p:nvPicPr>
          <p:cNvPr id="29" name="Picture 28" descr="Asset 12@3x.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51367" y="3397344"/>
            <a:ext cx="8458200" cy="279400"/>
          </a:xfrm>
          <a:prstGeom prst="rect">
            <a:avLst/>
          </a:prstGeom>
        </p:spPr>
      </p:pic>
    </p:spTree>
    <p:extLst>
      <p:ext uri="{BB962C8B-B14F-4D97-AF65-F5344CB8AC3E}">
        <p14:creationId xmlns:p14="http://schemas.microsoft.com/office/powerpoint/2010/main" val="262208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2000"/>
                            </p:stCondLst>
                            <p:childTnLst>
                              <p:par>
                                <p:cTn id="9" presetID="1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p:tgtEl>
                                          <p:spTgt spid="7"/>
                                        </p:tgtEl>
                                        <p:attrNameLst>
                                          <p:attrName>ppt_x</p:attrName>
                                        </p:attrNameLst>
                                      </p:cBhvr>
                                      <p:tavLst>
                                        <p:tav tm="0">
                                          <p:val>
                                            <p:strVal val="#ppt_x-#ppt_w*1.125000"/>
                                          </p:val>
                                        </p:tav>
                                        <p:tav tm="100000">
                                          <p:val>
                                            <p:strVal val="#ppt_x"/>
                                          </p:val>
                                        </p:tav>
                                      </p:tavLst>
                                    </p:anim>
                                    <p:animEffect transition="in" filter="wipe(right)">
                                      <p:cBhvr>
                                        <p:cTn id="12" dur="1000"/>
                                        <p:tgtEl>
                                          <p:spTgt spid="7"/>
                                        </p:tgtEl>
                                      </p:cBhvr>
                                    </p:animEffect>
                                  </p:childTnLst>
                                </p:cTn>
                              </p:par>
                              <p:par>
                                <p:cTn id="13" presetID="9"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1000"/>
                                        <p:tgtEl>
                                          <p:spTgt spid="6"/>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2" presetClass="entr" presetSubtype="1"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1000"/>
                                        <p:tgtEl>
                                          <p:spTgt spid="23"/>
                                        </p:tgtEl>
                                        <p:attrNameLst>
                                          <p:attrName>ppt_y</p:attrName>
                                        </p:attrNameLst>
                                      </p:cBhvr>
                                      <p:tavLst>
                                        <p:tav tm="0">
                                          <p:val>
                                            <p:strVal val="#ppt_y-#ppt_h*1.125000"/>
                                          </p:val>
                                        </p:tav>
                                        <p:tav tm="100000">
                                          <p:val>
                                            <p:strVal val="#ppt_y"/>
                                          </p:val>
                                        </p:tav>
                                      </p:tavLst>
                                    </p:anim>
                                    <p:animEffect transition="in" filter="wipe(down)">
                                      <p:cBhvr>
                                        <p:cTn id="23" dur="1000"/>
                                        <p:tgtEl>
                                          <p:spTgt spid="23"/>
                                        </p:tgtEl>
                                      </p:cBhvr>
                                    </p:animEffect>
                                  </p:childTnLst>
                                </p:cTn>
                              </p:par>
                            </p:childTnLst>
                          </p:cTn>
                        </p:par>
                        <p:par>
                          <p:cTn id="24" fill="hold">
                            <p:stCondLst>
                              <p:cond delay="4000"/>
                            </p:stCondLst>
                            <p:childTnLst>
                              <p:par>
                                <p:cTn id="25" presetID="12" presetClass="entr" presetSubtype="8"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1000"/>
                                        <p:tgtEl>
                                          <p:spTgt spid="24"/>
                                        </p:tgtEl>
                                        <p:attrNameLst>
                                          <p:attrName>ppt_x</p:attrName>
                                        </p:attrNameLst>
                                      </p:cBhvr>
                                      <p:tavLst>
                                        <p:tav tm="0">
                                          <p:val>
                                            <p:strVal val="#ppt_x-#ppt_w*1.125000"/>
                                          </p:val>
                                        </p:tav>
                                        <p:tav tm="100000">
                                          <p:val>
                                            <p:strVal val="#ppt_x"/>
                                          </p:val>
                                        </p:tav>
                                      </p:tavLst>
                                    </p:anim>
                                    <p:animEffect transition="in" filter="wipe(right)">
                                      <p:cBhvr>
                                        <p:cTn id="28" dur="10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childTnLst>
                                </p:cTn>
                              </p:par>
                            </p:childTnLst>
                          </p:cTn>
                        </p:par>
                        <p:par>
                          <p:cTn id="32" fill="hold">
                            <p:stCondLst>
                              <p:cond delay="5000"/>
                            </p:stCondLst>
                            <p:childTnLst>
                              <p:par>
                                <p:cTn id="33" presetID="12" presetClass="entr" presetSubtype="8"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1000"/>
                                        <p:tgtEl>
                                          <p:spTgt spid="26"/>
                                        </p:tgtEl>
                                        <p:attrNameLst>
                                          <p:attrName>ppt_x</p:attrName>
                                        </p:attrNameLst>
                                      </p:cBhvr>
                                      <p:tavLst>
                                        <p:tav tm="0">
                                          <p:val>
                                            <p:strVal val="#ppt_x-#ppt_w*1.125000"/>
                                          </p:val>
                                        </p:tav>
                                        <p:tav tm="100000">
                                          <p:val>
                                            <p:strVal val="#ppt_x"/>
                                          </p:val>
                                        </p:tav>
                                      </p:tavLst>
                                    </p:anim>
                                    <p:animEffect transition="in" filter="wipe(right)">
                                      <p:cBhvr>
                                        <p:cTn id="36" dur="1000"/>
                                        <p:tgtEl>
                                          <p:spTgt spid="26"/>
                                        </p:tgtEl>
                                      </p:cBhvr>
                                    </p:animEffect>
                                  </p:childTnLst>
                                </p:cTn>
                              </p:par>
                            </p:childTnLst>
                          </p:cTn>
                        </p:par>
                        <p:par>
                          <p:cTn id="37" fill="hold">
                            <p:stCondLst>
                              <p:cond delay="6000"/>
                            </p:stCondLst>
                            <p:childTnLst>
                              <p:par>
                                <p:cTn id="38" presetID="10" presetClass="entr" presetSubtype="0" fill="hold"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childTnLst>
                                </p:cTn>
                              </p:par>
                            </p:childTnLst>
                          </p:cTn>
                        </p:par>
                        <p:par>
                          <p:cTn id="41" fill="hold">
                            <p:stCondLst>
                              <p:cond delay="7000"/>
                            </p:stCondLst>
                            <p:childTnLst>
                              <p:par>
                                <p:cTn id="42" presetID="2" presetClass="entr" presetSubtype="12"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1000" fill="hold"/>
                                        <p:tgtEl>
                                          <p:spTgt spid="2"/>
                                        </p:tgtEl>
                                        <p:attrNameLst>
                                          <p:attrName>ppt_x</p:attrName>
                                        </p:attrNameLst>
                                      </p:cBhvr>
                                      <p:tavLst>
                                        <p:tav tm="0">
                                          <p:val>
                                            <p:strVal val="0-#ppt_w/2"/>
                                          </p:val>
                                        </p:tav>
                                        <p:tav tm="100000">
                                          <p:val>
                                            <p:strVal val="#ppt_x"/>
                                          </p:val>
                                        </p:tav>
                                      </p:tavLst>
                                    </p:anim>
                                    <p:anim calcmode="lin" valueType="num">
                                      <p:cBhvr additive="base">
                                        <p:cTn id="45" dur="1000" fill="hold"/>
                                        <p:tgtEl>
                                          <p:spTgt spid="2"/>
                                        </p:tgtEl>
                                        <p:attrNameLst>
                                          <p:attrName>ppt_y</p:attrName>
                                        </p:attrNameLst>
                                      </p:cBhvr>
                                      <p:tavLst>
                                        <p:tav tm="0">
                                          <p:val>
                                            <p:strVal val="1+#ppt_h/2"/>
                                          </p:val>
                                        </p:tav>
                                        <p:tav tm="100000">
                                          <p:val>
                                            <p:strVal val="#ppt_y"/>
                                          </p:val>
                                        </p:tav>
                                      </p:tavLst>
                                    </p:anim>
                                  </p:childTnLst>
                                </p:cTn>
                              </p:par>
                              <p:par>
                                <p:cTn id="46" presetID="9" presetClass="entr" presetSubtype="0"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dissolve">
                                      <p:cBhvr>
                                        <p:cTn id="48" dur="1000"/>
                                        <p:tgtEl>
                                          <p:spTgt spid="28"/>
                                        </p:tgtEl>
                                      </p:cBhvr>
                                    </p:animEffect>
                                  </p:childTnLst>
                                </p:cTn>
                              </p:par>
                            </p:childTnLst>
                          </p:cTn>
                        </p:par>
                        <p:par>
                          <p:cTn id="49" fill="hold">
                            <p:stCondLst>
                              <p:cond delay="8000"/>
                            </p:stCondLst>
                            <p:childTnLst>
                              <p:par>
                                <p:cTn id="50" presetID="10" presetClass="entr" presetSubtype="0"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1000"/>
                                        <p:tgtEl>
                                          <p:spTgt spid="19"/>
                                        </p:tgtEl>
                                      </p:cBhvr>
                                    </p:animEffect>
                                  </p:childTnLst>
                                </p:cTn>
                              </p:par>
                              <p:par>
                                <p:cTn id="53" presetID="10" presetClass="entr" presetSubtype="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childTnLst>
                                </p:cTn>
                              </p:par>
                            </p:childTnLst>
                          </p:cTn>
                        </p:par>
                        <p:par>
                          <p:cTn id="56" fill="hold">
                            <p:stCondLst>
                              <p:cond delay="9000"/>
                            </p:stCondLst>
                            <p:childTnLst>
                              <p:par>
                                <p:cTn id="57" presetID="10" presetClass="entr" presetSubtype="0"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1-title-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7436"/>
            <a:ext cx="3429000" cy="1636776"/>
          </a:xfrm>
          <a:prstGeom prst="rect">
            <a:avLst/>
          </a:prstGeom>
        </p:spPr>
      </p:pic>
      <p:pic>
        <p:nvPicPr>
          <p:cNvPr id="5" name="Picture 4" descr="slide11-1a-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6502" y="1463259"/>
            <a:ext cx="1127760" cy="868680"/>
          </a:xfrm>
          <a:prstGeom prst="rect">
            <a:avLst/>
          </a:prstGeom>
        </p:spPr>
      </p:pic>
      <p:pic>
        <p:nvPicPr>
          <p:cNvPr id="6" name="Picture 5" descr="slide11-1b-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2048" y="1039000"/>
            <a:ext cx="5711952" cy="350520"/>
          </a:xfrm>
          <a:prstGeom prst="rect">
            <a:avLst/>
          </a:prstGeom>
        </p:spPr>
      </p:pic>
      <p:pic>
        <p:nvPicPr>
          <p:cNvPr id="7" name="Picture 6" descr="slide11-2a-0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68624" y="2641721"/>
            <a:ext cx="5675376" cy="387096"/>
          </a:xfrm>
          <a:prstGeom prst="rect">
            <a:avLst/>
          </a:prstGeom>
        </p:spPr>
      </p:pic>
      <p:pic>
        <p:nvPicPr>
          <p:cNvPr id="14" name="Picture 13" descr="slide11-3a-0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70674" y="4467532"/>
            <a:ext cx="5675376" cy="365760"/>
          </a:xfrm>
          <a:prstGeom prst="rect">
            <a:avLst/>
          </a:prstGeom>
        </p:spPr>
      </p:pic>
      <p:pic>
        <p:nvPicPr>
          <p:cNvPr id="15" name="Picture 14" descr="slide11-africa-0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20098" y="1977003"/>
            <a:ext cx="3425952" cy="3557016"/>
          </a:xfrm>
          <a:prstGeom prst="rect">
            <a:avLst/>
          </a:prstGeom>
        </p:spPr>
      </p:pic>
      <p:pic>
        <p:nvPicPr>
          <p:cNvPr id="16" name="Picture 15" descr="slide11-1d-01.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56191" y="2146387"/>
            <a:ext cx="3791712" cy="338328"/>
          </a:xfrm>
          <a:prstGeom prst="rect">
            <a:avLst/>
          </a:prstGeom>
        </p:spPr>
      </p:pic>
      <p:pic>
        <p:nvPicPr>
          <p:cNvPr id="17" name="Picture 16" descr="slide11-2b-01.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68624" y="3028817"/>
            <a:ext cx="5675376" cy="1264920"/>
          </a:xfrm>
          <a:prstGeom prst="rect">
            <a:avLst/>
          </a:prstGeom>
        </p:spPr>
      </p:pic>
      <p:pic>
        <p:nvPicPr>
          <p:cNvPr id="18" name="Picture 17" descr="slide11-3b-01.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71977" y="4739558"/>
            <a:ext cx="1801368" cy="1786128"/>
          </a:xfrm>
          <a:prstGeom prst="rect">
            <a:avLst/>
          </a:prstGeom>
        </p:spPr>
      </p:pic>
      <p:pic>
        <p:nvPicPr>
          <p:cNvPr id="19" name="Picture 18" descr="slide11-3c-01.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59609" y="4909164"/>
            <a:ext cx="3038856" cy="1444752"/>
          </a:xfrm>
          <a:prstGeom prst="rect">
            <a:avLst/>
          </a:prstGeom>
        </p:spPr>
      </p:pic>
      <p:pic>
        <p:nvPicPr>
          <p:cNvPr id="2" name="Picture 1" descr="Asset 9@3x.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8898" y="2944625"/>
            <a:ext cx="3115733" cy="3623733"/>
          </a:xfrm>
          <a:prstGeom prst="rect">
            <a:avLst/>
          </a:prstGeom>
        </p:spPr>
      </p:pic>
      <p:pic>
        <p:nvPicPr>
          <p:cNvPr id="3" name="Picture 2" descr="Asset 8@3x.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40831" y="3036437"/>
            <a:ext cx="2252133" cy="2514600"/>
          </a:xfrm>
          <a:prstGeom prst="rect">
            <a:avLst/>
          </a:prstGeom>
        </p:spPr>
      </p:pic>
      <p:pic>
        <p:nvPicPr>
          <p:cNvPr id="8" name="Picture 7" descr="slide11-86-01.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035439" y="1348778"/>
            <a:ext cx="3712464" cy="670560"/>
          </a:xfrm>
          <a:prstGeom prst="rect">
            <a:avLst/>
          </a:prstGeom>
        </p:spPr>
      </p:pic>
    </p:spTree>
    <p:extLst>
      <p:ext uri="{BB962C8B-B14F-4D97-AF65-F5344CB8AC3E}">
        <p14:creationId xmlns:p14="http://schemas.microsoft.com/office/powerpoint/2010/main" val="11313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1000"/>
                                        <p:tgtEl>
                                          <p:spTgt spid="5"/>
                                        </p:tgtEl>
                                        <p:attrNameLst>
                                          <p:attrName>ppt_x</p:attrName>
                                        </p:attrNameLst>
                                      </p:cBhvr>
                                      <p:tavLst>
                                        <p:tav tm="0">
                                          <p:val>
                                            <p:strVal val="#ppt_x-#ppt_w*1.125000"/>
                                          </p:val>
                                        </p:tav>
                                        <p:tav tm="100000">
                                          <p:val>
                                            <p:strVal val="#ppt_x"/>
                                          </p:val>
                                        </p:tav>
                                      </p:tavLst>
                                    </p:anim>
                                    <p:animEffect transition="in" filter="wipe(right)">
                                      <p:cBhvr>
                                        <p:cTn id="11" dur="1000"/>
                                        <p:tgtEl>
                                          <p:spTgt spid="5"/>
                                        </p:tgtEl>
                                      </p:cBhvr>
                                    </p:animEffect>
                                  </p:childTnLst>
                                </p:cTn>
                              </p:par>
                              <p:par>
                                <p:cTn id="12" presetID="12" presetClass="entr" presetSubtype="1"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000"/>
                                        <p:tgtEl>
                                          <p:spTgt spid="8"/>
                                        </p:tgtEl>
                                        <p:attrNameLst>
                                          <p:attrName>ppt_y</p:attrName>
                                        </p:attrNameLst>
                                      </p:cBhvr>
                                      <p:tavLst>
                                        <p:tav tm="0">
                                          <p:val>
                                            <p:strVal val="#ppt_y-#ppt_h*1.125000"/>
                                          </p:val>
                                        </p:tav>
                                        <p:tav tm="100000">
                                          <p:val>
                                            <p:strVal val="#ppt_y"/>
                                          </p:val>
                                        </p:tav>
                                      </p:tavLst>
                                    </p:anim>
                                    <p:animEffect transition="in" filter="wipe(down)">
                                      <p:cBhvr>
                                        <p:cTn id="15" dur="1000"/>
                                        <p:tgtEl>
                                          <p:spTgt spid="8"/>
                                        </p:tgtEl>
                                      </p:cBhvr>
                                    </p:animEffect>
                                  </p:childTnLst>
                                </p:cTn>
                              </p:par>
                            </p:childTnLst>
                          </p:cTn>
                        </p:par>
                        <p:par>
                          <p:cTn id="16" fill="hold">
                            <p:stCondLst>
                              <p:cond delay="1500"/>
                            </p:stCondLst>
                            <p:childTnLst>
                              <p:par>
                                <p:cTn id="17" presetID="10" presetClass="entr" presetSubtype="0" fill="hold" nodeType="afterEffect">
                                  <p:stCondLst>
                                    <p:cond delay="50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childTnLst>
                          </p:cTn>
                        </p:par>
                        <p:par>
                          <p:cTn id="24" fill="hold">
                            <p:stCondLst>
                              <p:cond delay="3500"/>
                            </p:stCondLst>
                            <p:childTnLst>
                              <p:par>
                                <p:cTn id="25" presetID="2" presetClass="entr" presetSubtype="4"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childTnLst>
                                </p:cTn>
                              </p:par>
                              <p:par>
                                <p:cTn id="33" presetID="10"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childTnLst>
                                </p:cTn>
                              </p:par>
                              <p:par>
                                <p:cTn id="36" presetID="9"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dissolve">
                                      <p:cBhvr>
                                        <p:cTn id="38" dur="2000"/>
                                        <p:tgtEl>
                                          <p:spTgt spid="15"/>
                                        </p:tgtEl>
                                      </p:cBhvr>
                                    </p:animEffect>
                                  </p:childTnLst>
                                </p:cTn>
                              </p:par>
                            </p:childTnLst>
                          </p:cTn>
                        </p:par>
                        <p:par>
                          <p:cTn id="39" fill="hold">
                            <p:stCondLst>
                              <p:cond delay="6000"/>
                            </p:stCondLst>
                            <p:childTnLst>
                              <p:par>
                                <p:cTn id="40" presetID="10" presetClass="entr" presetSubtype="0"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childTnLst>
                                </p:cTn>
                              </p:par>
                            </p:childTnLst>
                          </p:cTn>
                        </p:par>
                        <p:par>
                          <p:cTn id="43" fill="hold">
                            <p:stCondLst>
                              <p:cond delay="7000"/>
                            </p:stCondLst>
                            <p:childTnLst>
                              <p:par>
                                <p:cTn id="44" presetID="21" presetClass="entr" presetSubtype="1"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heel(1)">
                                      <p:cBhvr>
                                        <p:cTn id="46" dur="2000"/>
                                        <p:tgtEl>
                                          <p:spTgt spid="18"/>
                                        </p:tgtEl>
                                      </p:cBhvr>
                                    </p:animEffect>
                                  </p:childTnLst>
                                </p:cTn>
                              </p:par>
                              <p:par>
                                <p:cTn id="47" presetID="2" presetClass="entr" presetSubtype="2"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1000" fill="hold"/>
                                        <p:tgtEl>
                                          <p:spTgt spid="19"/>
                                        </p:tgtEl>
                                        <p:attrNameLst>
                                          <p:attrName>ppt_x</p:attrName>
                                        </p:attrNameLst>
                                      </p:cBhvr>
                                      <p:tavLst>
                                        <p:tav tm="0">
                                          <p:val>
                                            <p:strVal val="1+#ppt_w/2"/>
                                          </p:val>
                                        </p:tav>
                                        <p:tav tm="100000">
                                          <p:val>
                                            <p:strVal val="#ppt_x"/>
                                          </p:val>
                                        </p:tav>
                                      </p:tavLst>
                                    </p:anim>
                                    <p:anim calcmode="lin" valueType="num">
                                      <p:cBhvr additive="base">
                                        <p:cTn id="50"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2-title-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25871"/>
            <a:ext cx="3995928" cy="1761744"/>
          </a:xfrm>
          <a:prstGeom prst="rect">
            <a:avLst/>
          </a:prstGeom>
        </p:spPr>
      </p:pic>
      <p:pic>
        <p:nvPicPr>
          <p:cNvPr id="5" name="Picture 4" descr="side12-1a-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72740"/>
            <a:ext cx="658368" cy="365760"/>
          </a:xfrm>
          <a:prstGeom prst="rect">
            <a:avLst/>
          </a:prstGeom>
        </p:spPr>
      </p:pic>
      <p:pic>
        <p:nvPicPr>
          <p:cNvPr id="6" name="Picture 5" descr="slide12-1b-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056" y="4524379"/>
            <a:ext cx="2892552" cy="1347216"/>
          </a:xfrm>
          <a:prstGeom prst="rect">
            <a:avLst/>
          </a:prstGeom>
        </p:spPr>
      </p:pic>
      <p:pic>
        <p:nvPicPr>
          <p:cNvPr id="7" name="Picture 6" descr="slide12-1c-0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1438" y="6008683"/>
            <a:ext cx="1502664" cy="460248"/>
          </a:xfrm>
          <a:prstGeom prst="rect">
            <a:avLst/>
          </a:prstGeom>
        </p:spPr>
      </p:pic>
      <p:pic>
        <p:nvPicPr>
          <p:cNvPr id="8" name="Picture 7" descr="slide12-1d-0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81438" y="2976929"/>
            <a:ext cx="1527048" cy="1505712"/>
          </a:xfrm>
          <a:prstGeom prst="rect">
            <a:avLst/>
          </a:prstGeom>
        </p:spPr>
      </p:pic>
      <p:pic>
        <p:nvPicPr>
          <p:cNvPr id="9" name="Picture 8" descr="slide12-1e-0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81438" y="3389262"/>
            <a:ext cx="1527048" cy="664464"/>
          </a:xfrm>
          <a:prstGeom prst="rect">
            <a:avLst/>
          </a:prstGeom>
        </p:spPr>
      </p:pic>
      <p:pic>
        <p:nvPicPr>
          <p:cNvPr id="10" name="Picture 9" descr="slide12-line-01.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86954" y="2779661"/>
            <a:ext cx="140208" cy="3919728"/>
          </a:xfrm>
          <a:prstGeom prst="rect">
            <a:avLst/>
          </a:prstGeom>
        </p:spPr>
      </p:pic>
      <p:pic>
        <p:nvPicPr>
          <p:cNvPr id="11" name="Picture 10" descr="slide12-2a-01.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84320" y="1009035"/>
            <a:ext cx="5059680" cy="423672"/>
          </a:xfrm>
          <a:prstGeom prst="rect">
            <a:avLst/>
          </a:prstGeom>
        </p:spPr>
      </p:pic>
      <p:pic>
        <p:nvPicPr>
          <p:cNvPr id="13" name="Picture 12" descr="slide12-3a-01.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17096" y="4524379"/>
            <a:ext cx="5029200" cy="423672"/>
          </a:xfrm>
          <a:prstGeom prst="rect">
            <a:avLst/>
          </a:prstGeom>
        </p:spPr>
      </p:pic>
      <p:pic>
        <p:nvPicPr>
          <p:cNvPr id="14" name="Picture 13" descr="slide12-smoke-01.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19216" y="3517523"/>
            <a:ext cx="3224784" cy="3340608"/>
          </a:xfrm>
          <a:prstGeom prst="rect">
            <a:avLst/>
          </a:prstGeom>
        </p:spPr>
      </p:pic>
      <p:pic>
        <p:nvPicPr>
          <p:cNvPr id="15" name="Picture 14" descr="slide12-2b-01.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474088" y="1533144"/>
            <a:ext cx="3770376" cy="2679192"/>
          </a:xfrm>
          <a:prstGeom prst="rect">
            <a:avLst/>
          </a:prstGeom>
        </p:spPr>
      </p:pic>
      <p:pic>
        <p:nvPicPr>
          <p:cNvPr id="16" name="Picture 15" descr="slide12-3b-01.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558317" y="5104581"/>
            <a:ext cx="2983992" cy="1252728"/>
          </a:xfrm>
          <a:prstGeom prst="rect">
            <a:avLst/>
          </a:prstGeom>
        </p:spPr>
      </p:pic>
    </p:spTree>
    <p:extLst>
      <p:ext uri="{BB962C8B-B14F-4D97-AF65-F5344CB8AC3E}">
        <p14:creationId xmlns:p14="http://schemas.microsoft.com/office/powerpoint/2010/main" val="112961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par>
                          <p:cTn id="11" fill="hold">
                            <p:stCondLst>
                              <p:cond delay="1500"/>
                            </p:stCondLst>
                            <p:childTnLst>
                              <p:par>
                                <p:cTn id="12" presetID="1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p:tgtEl>
                                          <p:spTgt spid="6"/>
                                        </p:tgtEl>
                                        <p:attrNameLst>
                                          <p:attrName>ppt_y</p:attrName>
                                        </p:attrNameLst>
                                      </p:cBhvr>
                                      <p:tavLst>
                                        <p:tav tm="0">
                                          <p:val>
                                            <p:strVal val="#ppt_y+#ppt_h*1.125000"/>
                                          </p:val>
                                        </p:tav>
                                        <p:tav tm="100000">
                                          <p:val>
                                            <p:strVal val="#ppt_y"/>
                                          </p:val>
                                        </p:tav>
                                      </p:tavLst>
                                    </p:anim>
                                    <p:animEffect transition="in" filter="wipe(up)">
                                      <p:cBhvr>
                                        <p:cTn id="15" dur="1000"/>
                                        <p:tgtEl>
                                          <p:spTgt spid="6"/>
                                        </p:tgtEl>
                                      </p:cBhvr>
                                    </p:animEffect>
                                  </p:childTnLst>
                                </p:cTn>
                              </p:par>
                              <p:par>
                                <p:cTn id="16" presetID="9" presetClass="entr" presetSubtype="0" fill="hold" nodeType="withEffect">
                                  <p:stCondLst>
                                    <p:cond delay="50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1000"/>
                                        <p:tgtEl>
                                          <p:spTgt spid="8"/>
                                        </p:tgtEl>
                                      </p:cBhvr>
                                    </p:animEffect>
                                  </p:childTnLst>
                                </p:cTn>
                              </p:par>
                            </p:childTnLst>
                          </p:cTn>
                        </p:par>
                        <p:par>
                          <p:cTn id="19" fill="hold">
                            <p:stCondLst>
                              <p:cond delay="3000"/>
                            </p:stCondLst>
                            <p:childTnLst>
                              <p:par>
                                <p:cTn id="20" presetID="12"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p:tgtEl>
                                          <p:spTgt spid="9"/>
                                        </p:tgtEl>
                                        <p:attrNameLst>
                                          <p:attrName>ppt_x</p:attrName>
                                        </p:attrNameLst>
                                      </p:cBhvr>
                                      <p:tavLst>
                                        <p:tav tm="0">
                                          <p:val>
                                            <p:strVal val="#ppt_x-#ppt_w*1.125000"/>
                                          </p:val>
                                        </p:tav>
                                        <p:tav tm="100000">
                                          <p:val>
                                            <p:strVal val="#ppt_x"/>
                                          </p:val>
                                        </p:tav>
                                      </p:tavLst>
                                    </p:anim>
                                    <p:animEffect transition="in" filter="wipe(right)">
                                      <p:cBhvr>
                                        <p:cTn id="23" dur="10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childTnLst>
                                </p:cTn>
                              </p:par>
                            </p:childTnLst>
                          </p:cTn>
                        </p:par>
                        <p:par>
                          <p:cTn id="27" fill="hold">
                            <p:stCondLst>
                              <p:cond delay="4000"/>
                            </p:stCondLst>
                            <p:childTnLst>
                              <p:par>
                                <p:cTn id="28" presetID="10"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childTnLst>
                                </p:cTn>
                              </p:par>
                            </p:childTnLst>
                          </p:cTn>
                        </p:par>
                        <p:par>
                          <p:cTn id="31" fill="hold">
                            <p:stCondLst>
                              <p:cond delay="5000"/>
                            </p:stCondLst>
                            <p:childTnLst>
                              <p:par>
                                <p:cTn id="32" presetID="2" presetClass="entr" presetSubtype="2"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1000" fill="hold"/>
                                        <p:tgtEl>
                                          <p:spTgt spid="15"/>
                                        </p:tgtEl>
                                        <p:attrNameLst>
                                          <p:attrName>ppt_x</p:attrName>
                                        </p:attrNameLst>
                                      </p:cBhvr>
                                      <p:tavLst>
                                        <p:tav tm="0">
                                          <p:val>
                                            <p:strVal val="1+#ppt_w/2"/>
                                          </p:val>
                                        </p:tav>
                                        <p:tav tm="100000">
                                          <p:val>
                                            <p:strVal val="#ppt_x"/>
                                          </p:val>
                                        </p:tav>
                                      </p:tavLst>
                                    </p:anim>
                                    <p:anim calcmode="lin" valueType="num">
                                      <p:cBhvr additive="base">
                                        <p:cTn id="35" dur="1000" fill="hold"/>
                                        <p:tgtEl>
                                          <p:spTgt spid="15"/>
                                        </p:tgtEl>
                                        <p:attrNameLst>
                                          <p:attrName>ppt_y</p:attrName>
                                        </p:attrNameLst>
                                      </p:cBhvr>
                                      <p:tavLst>
                                        <p:tav tm="0">
                                          <p:val>
                                            <p:strVal val="#ppt_y"/>
                                          </p:val>
                                        </p:tav>
                                        <p:tav tm="100000">
                                          <p:val>
                                            <p:strVal val="#ppt_y"/>
                                          </p:val>
                                        </p:tav>
                                      </p:tavLst>
                                    </p:anim>
                                  </p:childTnLst>
                                </p:cTn>
                              </p:par>
                            </p:childTnLst>
                          </p:cTn>
                        </p:par>
                        <p:par>
                          <p:cTn id="36" fill="hold">
                            <p:stCondLst>
                              <p:cond delay="6000"/>
                            </p:stCondLst>
                            <p:childTnLst>
                              <p:par>
                                <p:cTn id="37" presetID="10"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childTnLst>
                                </p:cTn>
                              </p:par>
                            </p:childTnLst>
                          </p:cTn>
                        </p:par>
                        <p:par>
                          <p:cTn id="40" fill="hold">
                            <p:stCondLst>
                              <p:cond delay="7000"/>
                            </p:stCondLst>
                            <p:childTnLst>
                              <p:par>
                                <p:cTn id="41" presetID="9"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dissolve">
                                      <p:cBhvr>
                                        <p:cTn id="43" dur="1000"/>
                                        <p:tgtEl>
                                          <p:spTgt spid="14"/>
                                        </p:tgtEl>
                                      </p:cBhvr>
                                    </p:animEffect>
                                  </p:childTnLst>
                                </p:cTn>
                              </p:par>
                              <p:par>
                                <p:cTn id="44" presetID="12" presetClass="entr" presetSubtype="8"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1000"/>
                                        <p:tgtEl>
                                          <p:spTgt spid="16"/>
                                        </p:tgtEl>
                                        <p:attrNameLst>
                                          <p:attrName>ppt_x</p:attrName>
                                        </p:attrNameLst>
                                      </p:cBhvr>
                                      <p:tavLst>
                                        <p:tav tm="0">
                                          <p:val>
                                            <p:strVal val="#ppt_x-#ppt_w*1.125000"/>
                                          </p:val>
                                        </p:tav>
                                        <p:tav tm="100000">
                                          <p:val>
                                            <p:strVal val="#ppt_x"/>
                                          </p:val>
                                        </p:tav>
                                      </p:tavLst>
                                    </p:anim>
                                    <p:animEffect transition="in" filter="wipe(right)">
                                      <p:cBhvr>
                                        <p:cTn id="47" dur="1000"/>
                                        <p:tgtEl>
                                          <p:spTgt spid="16"/>
                                        </p:tgtEl>
                                      </p:cBhvr>
                                    </p:animEffect>
                                  </p:childTnLst>
                                </p:cTn>
                              </p:par>
                            </p:childTnLst>
                          </p:cTn>
                        </p:par>
                        <p:par>
                          <p:cTn id="48" fill="hold">
                            <p:stCondLst>
                              <p:cond delay="8000"/>
                            </p:stCondLst>
                            <p:childTnLst>
                              <p:par>
                                <p:cTn id="49" presetID="26" presetClass="emph" presetSubtype="0" fill="hold" nodeType="afterEffect">
                                  <p:stCondLst>
                                    <p:cond delay="0"/>
                                  </p:stCondLst>
                                  <p:childTnLst>
                                    <p:animEffect transition="out" filter="fade">
                                      <p:cBhvr>
                                        <p:cTn id="50" dur="500" tmFilter="0, 0; .2, .5; .8, .5; 1, 0"/>
                                        <p:tgtEl>
                                          <p:spTgt spid="9"/>
                                        </p:tgtEl>
                                      </p:cBhvr>
                                    </p:animEffect>
                                    <p:animScale>
                                      <p:cBhvr>
                                        <p:cTn id="51"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3-title-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8" y="902110"/>
            <a:ext cx="2523744" cy="1216152"/>
          </a:xfrm>
          <a:prstGeom prst="rect">
            <a:avLst/>
          </a:prstGeom>
        </p:spPr>
      </p:pic>
      <p:pic>
        <p:nvPicPr>
          <p:cNvPr id="5" name="Picture 4" descr="slide13-1a-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4216" y="1048385"/>
            <a:ext cx="6531864" cy="329184"/>
          </a:xfrm>
          <a:prstGeom prst="rect">
            <a:avLst/>
          </a:prstGeom>
        </p:spPr>
      </p:pic>
      <p:pic>
        <p:nvPicPr>
          <p:cNvPr id="11" name="Picture 10" descr="slide13-1b-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6370" y="1349068"/>
            <a:ext cx="3788664" cy="685800"/>
          </a:xfrm>
          <a:prstGeom prst="rect">
            <a:avLst/>
          </a:prstGeom>
        </p:spPr>
      </p:pic>
      <p:pic>
        <p:nvPicPr>
          <p:cNvPr id="12" name="Picture 11" descr="slide13-1c-0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68803" y="1349068"/>
            <a:ext cx="2724912" cy="685800"/>
          </a:xfrm>
          <a:prstGeom prst="rect">
            <a:avLst/>
          </a:prstGeom>
        </p:spPr>
      </p:pic>
      <p:pic>
        <p:nvPicPr>
          <p:cNvPr id="19" name="Picture 18" descr="slide13-3b-0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2524" y="2540750"/>
            <a:ext cx="624840" cy="1155192"/>
          </a:xfrm>
          <a:prstGeom prst="rect">
            <a:avLst/>
          </a:prstGeom>
        </p:spPr>
      </p:pic>
      <p:pic>
        <p:nvPicPr>
          <p:cNvPr id="20" name="Picture 19" descr="slide13-3c-0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7364" y="2543714"/>
            <a:ext cx="1325880" cy="1155192"/>
          </a:xfrm>
          <a:prstGeom prst="rect">
            <a:avLst/>
          </a:prstGeom>
        </p:spPr>
      </p:pic>
      <p:pic>
        <p:nvPicPr>
          <p:cNvPr id="25" name="Picture 24" descr="slide13-graph-01.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96708" y="3908102"/>
            <a:ext cx="5538216" cy="2871216"/>
          </a:xfrm>
          <a:prstGeom prst="rect">
            <a:avLst/>
          </a:prstGeom>
        </p:spPr>
      </p:pic>
      <p:pic>
        <p:nvPicPr>
          <p:cNvPr id="26" name="Picture 25" descr="1-oman-01.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89009" y="3938549"/>
            <a:ext cx="124968" cy="2846832"/>
          </a:xfrm>
          <a:prstGeom prst="rect">
            <a:avLst/>
          </a:prstGeom>
        </p:spPr>
      </p:pic>
      <p:pic>
        <p:nvPicPr>
          <p:cNvPr id="27" name="Picture 26" descr="2-cuba-01.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93608" y="3936376"/>
            <a:ext cx="124968" cy="2846832"/>
          </a:xfrm>
          <a:prstGeom prst="rect">
            <a:avLst/>
          </a:prstGeom>
        </p:spPr>
      </p:pic>
      <p:pic>
        <p:nvPicPr>
          <p:cNvPr id="28" name="Picture 27" descr="3-palestine-01.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96035" y="3938549"/>
            <a:ext cx="128016" cy="2846832"/>
          </a:xfrm>
          <a:prstGeom prst="rect">
            <a:avLst/>
          </a:prstGeom>
        </p:spPr>
      </p:pic>
      <p:pic>
        <p:nvPicPr>
          <p:cNvPr id="29" name="Picture 28" descr="4-guyana-01.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112621" y="4154758"/>
            <a:ext cx="112776" cy="2630424"/>
          </a:xfrm>
          <a:prstGeom prst="rect">
            <a:avLst/>
          </a:prstGeom>
        </p:spPr>
      </p:pic>
      <p:pic>
        <p:nvPicPr>
          <p:cNvPr id="30" name="Picture 29" descr="5-belarus-01.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215236" y="4153127"/>
            <a:ext cx="115824" cy="2630424"/>
          </a:xfrm>
          <a:prstGeom prst="rect">
            <a:avLst/>
          </a:prstGeom>
        </p:spPr>
      </p:pic>
      <p:pic>
        <p:nvPicPr>
          <p:cNvPr id="31" name="Picture 30" descr="6-tome-01.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323100" y="4153127"/>
            <a:ext cx="128016" cy="2630424"/>
          </a:xfrm>
          <a:prstGeom prst="rect">
            <a:avLst/>
          </a:prstGeom>
        </p:spPr>
      </p:pic>
      <p:pic>
        <p:nvPicPr>
          <p:cNvPr id="32" name="Picture 31" descr="7-russia-01.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423597" y="4148894"/>
            <a:ext cx="131064" cy="2630424"/>
          </a:xfrm>
          <a:prstGeom prst="rect">
            <a:avLst/>
          </a:prstGeom>
        </p:spPr>
      </p:pic>
      <p:pic>
        <p:nvPicPr>
          <p:cNvPr id="33" name="Picture 32" descr="8-cape-01.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541962" y="4152784"/>
            <a:ext cx="121920" cy="2630424"/>
          </a:xfrm>
          <a:prstGeom prst="rect">
            <a:avLst/>
          </a:prstGeom>
        </p:spPr>
      </p:pic>
      <p:pic>
        <p:nvPicPr>
          <p:cNvPr id="34" name="Picture 33" descr="9-bolivia-01.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651014" y="4152784"/>
            <a:ext cx="121920" cy="2630424"/>
          </a:xfrm>
          <a:prstGeom prst="rect">
            <a:avLst/>
          </a:prstGeom>
        </p:spPr>
      </p:pic>
      <p:pic>
        <p:nvPicPr>
          <p:cNvPr id="35" name="Picture 34" descr="10-argentina-01.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749650" y="4155244"/>
            <a:ext cx="128016" cy="2630424"/>
          </a:xfrm>
          <a:prstGeom prst="rect">
            <a:avLst/>
          </a:prstGeom>
        </p:spPr>
      </p:pic>
      <p:pic>
        <p:nvPicPr>
          <p:cNvPr id="36" name="Picture 35" descr="11-ukraine-01.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860734" y="4154758"/>
            <a:ext cx="121920" cy="2630424"/>
          </a:xfrm>
          <a:prstGeom prst="rect">
            <a:avLst/>
          </a:prstGeom>
        </p:spPr>
      </p:pic>
      <p:pic>
        <p:nvPicPr>
          <p:cNvPr id="37" name="Picture 36" descr="12-kazak-01.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969955" y="4154758"/>
            <a:ext cx="121920" cy="2630424"/>
          </a:xfrm>
          <a:prstGeom prst="rect">
            <a:avLst/>
          </a:prstGeom>
        </p:spPr>
      </p:pic>
      <p:pic>
        <p:nvPicPr>
          <p:cNvPr id="38" name="Picture 37" descr="13-mali-01.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083239" y="4153127"/>
            <a:ext cx="118872" cy="2630424"/>
          </a:xfrm>
          <a:prstGeom prst="rect">
            <a:avLst/>
          </a:prstGeom>
        </p:spPr>
      </p:pic>
      <p:pic>
        <p:nvPicPr>
          <p:cNvPr id="39" name="Picture 38" descr="14-niger-01.pn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191358" y="4154758"/>
            <a:ext cx="128016" cy="2630424"/>
          </a:xfrm>
          <a:prstGeom prst="rect">
            <a:avLst/>
          </a:prstGeom>
        </p:spPr>
      </p:pic>
      <p:pic>
        <p:nvPicPr>
          <p:cNvPr id="40" name="Picture 39" descr="15-burundi-01.pn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300154" y="4152784"/>
            <a:ext cx="121920" cy="2630424"/>
          </a:xfrm>
          <a:prstGeom prst="rect">
            <a:avLst/>
          </a:prstGeom>
        </p:spPr>
      </p:pic>
      <p:pic>
        <p:nvPicPr>
          <p:cNvPr id="41" name="Picture 40" descr="16-kuwait-01.pn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422074" y="4153127"/>
            <a:ext cx="112776" cy="2630424"/>
          </a:xfrm>
          <a:prstGeom prst="rect">
            <a:avLst/>
          </a:prstGeom>
        </p:spPr>
      </p:pic>
      <p:pic>
        <p:nvPicPr>
          <p:cNvPr id="42" name="Picture 41" descr="17-morocco-01.pn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524098" y="4154076"/>
            <a:ext cx="118872" cy="2630424"/>
          </a:xfrm>
          <a:prstGeom prst="rect">
            <a:avLst/>
          </a:prstGeom>
        </p:spPr>
      </p:pic>
      <p:pic>
        <p:nvPicPr>
          <p:cNvPr id="43" name="Picture 42" descr="18-serbia-01.pn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634504" y="4154758"/>
            <a:ext cx="121920" cy="2630424"/>
          </a:xfrm>
          <a:prstGeom prst="rect">
            <a:avLst/>
          </a:prstGeom>
        </p:spPr>
      </p:pic>
      <p:pic>
        <p:nvPicPr>
          <p:cNvPr id="44" name="Picture 43" descr="19-china-01.pn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5749904" y="4154758"/>
            <a:ext cx="118872" cy="2630424"/>
          </a:xfrm>
          <a:prstGeom prst="rect">
            <a:avLst/>
          </a:prstGeom>
        </p:spPr>
      </p:pic>
      <p:pic>
        <p:nvPicPr>
          <p:cNvPr id="45" name="Picture 44" descr="20-barbados-01.png"/>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856077" y="4153127"/>
            <a:ext cx="131064" cy="2630424"/>
          </a:xfrm>
          <a:prstGeom prst="rect">
            <a:avLst/>
          </a:prstGeom>
        </p:spPr>
      </p:pic>
      <p:pic>
        <p:nvPicPr>
          <p:cNvPr id="46" name="Picture 45" descr="21-ethiopia-01.png"/>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5978675" y="4151494"/>
            <a:ext cx="124968" cy="2630424"/>
          </a:xfrm>
          <a:prstGeom prst="rect">
            <a:avLst/>
          </a:prstGeom>
        </p:spPr>
      </p:pic>
      <p:pic>
        <p:nvPicPr>
          <p:cNvPr id="47" name="Picture 46" descr="22-azer-01.png"/>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6084773" y="4153836"/>
            <a:ext cx="137160" cy="2630424"/>
          </a:xfrm>
          <a:prstGeom prst="rect">
            <a:avLst/>
          </a:prstGeom>
        </p:spPr>
      </p:pic>
      <p:pic>
        <p:nvPicPr>
          <p:cNvPr id="48" name="Picture 47" descr="23-burkina-01.png"/>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6217700" y="4153836"/>
            <a:ext cx="121920" cy="2630424"/>
          </a:xfrm>
          <a:prstGeom prst="rect">
            <a:avLst/>
          </a:prstGeom>
        </p:spPr>
      </p:pic>
      <p:pic>
        <p:nvPicPr>
          <p:cNvPr id="49" name="Picture 48" descr="24-costa-01.png"/>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6339620" y="4153836"/>
            <a:ext cx="109728" cy="2630424"/>
          </a:xfrm>
          <a:prstGeom prst="rect">
            <a:avLst/>
          </a:prstGeom>
        </p:spPr>
      </p:pic>
      <p:pic>
        <p:nvPicPr>
          <p:cNvPr id="50" name="Picture 49" descr="25-senegal-01.png"/>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6449373" y="4153836"/>
            <a:ext cx="118872" cy="2630424"/>
          </a:xfrm>
          <a:prstGeom prst="rect">
            <a:avLst/>
          </a:prstGeom>
        </p:spPr>
      </p:pic>
      <p:pic>
        <p:nvPicPr>
          <p:cNvPr id="51" name="Picture 50" descr="26-india-01.png"/>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6576711" y="4153067"/>
            <a:ext cx="118872" cy="2630424"/>
          </a:xfrm>
          <a:prstGeom prst="rect">
            <a:avLst/>
          </a:prstGeom>
        </p:spPr>
      </p:pic>
      <p:pic>
        <p:nvPicPr>
          <p:cNvPr id="52" name="Picture 51" descr="27-viet-01.png"/>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6701763" y="4153836"/>
            <a:ext cx="112776" cy="2630424"/>
          </a:xfrm>
          <a:prstGeom prst="rect">
            <a:avLst/>
          </a:prstGeom>
        </p:spPr>
      </p:pic>
      <p:pic>
        <p:nvPicPr>
          <p:cNvPr id="53" name="Picture 52" descr="28-bahrain-01.png"/>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6814539" y="4153127"/>
            <a:ext cx="118872" cy="2630424"/>
          </a:xfrm>
          <a:prstGeom prst="rect">
            <a:avLst/>
          </a:prstGeom>
        </p:spPr>
      </p:pic>
      <p:pic>
        <p:nvPicPr>
          <p:cNvPr id="54" name="Picture 53" descr="29-cote-01.png"/>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6937475" y="4153836"/>
            <a:ext cx="121920" cy="2630424"/>
          </a:xfrm>
          <a:prstGeom prst="rect">
            <a:avLst/>
          </a:prstGeom>
        </p:spPr>
      </p:pic>
      <p:pic>
        <p:nvPicPr>
          <p:cNvPr id="55" name="Picture 54" descr="30-colombia-01.png"/>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7059395" y="4151494"/>
            <a:ext cx="124968" cy="2630424"/>
          </a:xfrm>
          <a:prstGeom prst="rect">
            <a:avLst/>
          </a:prstGeom>
        </p:spPr>
      </p:pic>
      <p:pic>
        <p:nvPicPr>
          <p:cNvPr id="56" name="Picture 55" descr="31-peru-01.png"/>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7175897" y="4151494"/>
            <a:ext cx="124968" cy="2630424"/>
          </a:xfrm>
          <a:prstGeom prst="rect">
            <a:avLst/>
          </a:prstGeom>
        </p:spPr>
      </p:pic>
      <p:pic>
        <p:nvPicPr>
          <p:cNvPr id="57" name="Picture 56" descr="32-paraguay-01.png"/>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7300865" y="4155727"/>
            <a:ext cx="131064" cy="2630424"/>
          </a:xfrm>
          <a:prstGeom prst="rect">
            <a:avLst/>
          </a:prstGeom>
        </p:spPr>
      </p:pic>
      <p:pic>
        <p:nvPicPr>
          <p:cNvPr id="58" name="Picture 57" descr="33-cameroon-01.png"/>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7414827" y="4153836"/>
            <a:ext cx="124968" cy="2630424"/>
          </a:xfrm>
          <a:prstGeom prst="rect">
            <a:avLst/>
          </a:prstGeom>
        </p:spPr>
      </p:pic>
      <p:pic>
        <p:nvPicPr>
          <p:cNvPr id="59" name="Picture 58" descr="34-dom-01.png"/>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7527096" y="4154076"/>
            <a:ext cx="131064" cy="2630424"/>
          </a:xfrm>
          <a:prstGeom prst="rect">
            <a:avLst/>
          </a:prstGeom>
        </p:spPr>
      </p:pic>
      <p:pic>
        <p:nvPicPr>
          <p:cNvPr id="60" name="Picture 59" descr="35-el-01.png"/>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7645461" y="4153067"/>
            <a:ext cx="124968" cy="2630424"/>
          </a:xfrm>
          <a:prstGeom prst="rect">
            <a:avLst/>
          </a:prstGeom>
        </p:spPr>
      </p:pic>
      <p:pic>
        <p:nvPicPr>
          <p:cNvPr id="61" name="Picture 60" descr="36-indonesia-01.png"/>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7778725" y="4149603"/>
            <a:ext cx="121920" cy="2630424"/>
          </a:xfrm>
          <a:prstGeom prst="rect">
            <a:avLst/>
          </a:prstGeom>
        </p:spPr>
      </p:pic>
      <p:pic>
        <p:nvPicPr>
          <p:cNvPr id="62" name="Picture 61" descr="37-chad-01.png"/>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7904709" y="4151946"/>
            <a:ext cx="109728" cy="2630424"/>
          </a:xfrm>
          <a:prstGeom prst="rect">
            <a:avLst/>
          </a:prstGeom>
        </p:spPr>
      </p:pic>
      <p:pic>
        <p:nvPicPr>
          <p:cNvPr id="63" name="Picture 62" descr="38-guatemala-01.png"/>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8014437" y="4153127"/>
            <a:ext cx="109728" cy="2630424"/>
          </a:xfrm>
          <a:prstGeom prst="rect">
            <a:avLst/>
          </a:prstGeom>
        </p:spPr>
      </p:pic>
      <p:pic>
        <p:nvPicPr>
          <p:cNvPr id="64" name="Picture 63" descr="39-benin-01.png"/>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8152927" y="4153127"/>
            <a:ext cx="109728" cy="2630424"/>
          </a:xfrm>
          <a:prstGeom prst="rect">
            <a:avLst/>
          </a:prstGeom>
        </p:spPr>
      </p:pic>
      <p:pic>
        <p:nvPicPr>
          <p:cNvPr id="65" name="Picture 64" descr="40-uganda-01.png"/>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8262655" y="4155727"/>
            <a:ext cx="112776" cy="2630424"/>
          </a:xfrm>
          <a:prstGeom prst="rect">
            <a:avLst/>
          </a:prstGeom>
        </p:spPr>
      </p:pic>
      <p:pic>
        <p:nvPicPr>
          <p:cNvPr id="66" name="Picture 65" descr="41-cambodia-01.png"/>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8396596" y="4155727"/>
            <a:ext cx="115824" cy="2630424"/>
          </a:xfrm>
          <a:prstGeom prst="rect">
            <a:avLst/>
          </a:prstGeom>
        </p:spPr>
      </p:pic>
      <p:pic>
        <p:nvPicPr>
          <p:cNvPr id="2" name="Picture 1" descr="Asset 17@3x.png"/>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2463445" y="2098631"/>
            <a:ext cx="6303433" cy="1655233"/>
          </a:xfrm>
          <a:prstGeom prst="rect">
            <a:avLst/>
          </a:prstGeom>
        </p:spPr>
      </p:pic>
      <p:pic>
        <p:nvPicPr>
          <p:cNvPr id="3" name="Picture 2" descr="Asset 13@3x.png"/>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2609088" y="2262197"/>
            <a:ext cx="6083300" cy="563033"/>
          </a:xfrm>
          <a:prstGeom prst="rect">
            <a:avLst/>
          </a:prstGeom>
        </p:spPr>
      </p:pic>
      <p:pic>
        <p:nvPicPr>
          <p:cNvPr id="6" name="Picture 5" descr="Asset 15@3x.png"/>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268224" y="2272781"/>
            <a:ext cx="270933" cy="270933"/>
          </a:xfrm>
          <a:prstGeom prst="rect">
            <a:avLst/>
          </a:prstGeom>
        </p:spPr>
      </p:pic>
      <p:pic>
        <p:nvPicPr>
          <p:cNvPr id="7" name="Picture 6" descr="Asset 16@3x.png"/>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273980" y="3873727"/>
            <a:ext cx="2010833" cy="279400"/>
          </a:xfrm>
          <a:prstGeom prst="rect">
            <a:avLst/>
          </a:prstGeom>
        </p:spPr>
      </p:pic>
      <p:pic>
        <p:nvPicPr>
          <p:cNvPr id="8" name="Picture 7" descr="Asset 18@3x.png"/>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307848" y="4393645"/>
            <a:ext cx="2899833" cy="2264833"/>
          </a:xfrm>
          <a:prstGeom prst="rect">
            <a:avLst/>
          </a:prstGeom>
        </p:spPr>
      </p:pic>
      <p:pic>
        <p:nvPicPr>
          <p:cNvPr id="9" name="Picture 8" descr="Asset 19@3x.png"/>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1829479" y="4601633"/>
            <a:ext cx="1092200" cy="1286933"/>
          </a:xfrm>
          <a:prstGeom prst="rect">
            <a:avLst/>
          </a:prstGeom>
        </p:spPr>
      </p:pic>
      <p:pic>
        <p:nvPicPr>
          <p:cNvPr id="67" name="Picture 66" descr="Asset 14@3x.png"/>
          <p:cNvPicPr>
            <a:picLocks noChangeAspect="1"/>
          </p:cNvPicPr>
          <p:nvPr/>
        </p:nvPicPr>
        <p:blipFill>
          <a:blip r:embed="rId57">
            <a:extLst>
              <a:ext uri="{28A0092B-C50C-407E-A947-70E740481C1C}">
                <a14:useLocalDpi xmlns:a14="http://schemas.microsoft.com/office/drawing/2010/main" val="0"/>
              </a:ext>
            </a:extLst>
          </a:blip>
          <a:stretch>
            <a:fillRect/>
          </a:stretch>
        </p:blipFill>
        <p:spPr>
          <a:xfrm>
            <a:off x="3470509" y="3398339"/>
            <a:ext cx="5266267" cy="300567"/>
          </a:xfrm>
          <a:prstGeom prst="rect">
            <a:avLst/>
          </a:prstGeom>
        </p:spPr>
      </p:pic>
    </p:spTree>
    <p:extLst>
      <p:ext uri="{BB962C8B-B14F-4D97-AF65-F5344CB8AC3E}">
        <p14:creationId xmlns:p14="http://schemas.microsoft.com/office/powerpoint/2010/main" val="197187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16" presetClass="entr" presetSubtype="21" fill="hold" nodeType="with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00"/>
                                        <p:tgtEl>
                                          <p:spTgt spid="3"/>
                                        </p:tgtEl>
                                        <p:attrNameLst>
                                          <p:attrName>ppt_y</p:attrName>
                                        </p:attrNameLst>
                                      </p:cBhvr>
                                      <p:tavLst>
                                        <p:tav tm="0">
                                          <p:val>
                                            <p:strVal val="#ppt_y+#ppt_h*1.125000"/>
                                          </p:val>
                                        </p:tav>
                                        <p:tav tm="100000">
                                          <p:val>
                                            <p:strVal val="#ppt_y"/>
                                          </p:val>
                                        </p:tav>
                                      </p:tavLst>
                                    </p:anim>
                                    <p:animEffect transition="in" filter="wipe(up)">
                                      <p:cBhvr>
                                        <p:cTn id="18" dur="1000"/>
                                        <p:tgtEl>
                                          <p:spTgt spid="3"/>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childTnLst>
                                </p:cTn>
                              </p:par>
                            </p:childTnLst>
                          </p:cTn>
                        </p:par>
                        <p:par>
                          <p:cTn id="23" fill="hold">
                            <p:stCondLst>
                              <p:cond delay="3000"/>
                            </p:stCondLst>
                            <p:childTnLst>
                              <p:par>
                                <p:cTn id="24" presetID="12" presetClass="entr" presetSubtype="1"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1000"/>
                                        <p:tgtEl>
                                          <p:spTgt spid="19"/>
                                        </p:tgtEl>
                                        <p:attrNameLst>
                                          <p:attrName>ppt_y</p:attrName>
                                        </p:attrNameLst>
                                      </p:cBhvr>
                                      <p:tavLst>
                                        <p:tav tm="0">
                                          <p:val>
                                            <p:strVal val="#ppt_y-#ppt_h*1.125000"/>
                                          </p:val>
                                        </p:tav>
                                        <p:tav tm="100000">
                                          <p:val>
                                            <p:strVal val="#ppt_y"/>
                                          </p:val>
                                        </p:tav>
                                      </p:tavLst>
                                    </p:anim>
                                    <p:animEffect transition="in" filter="wipe(down)">
                                      <p:cBhvr>
                                        <p:cTn id="27" dur="1000"/>
                                        <p:tgtEl>
                                          <p:spTgt spid="19"/>
                                        </p:tgtEl>
                                      </p:cBhvr>
                                    </p:animEffect>
                                  </p:childTnLst>
                                </p:cTn>
                              </p:par>
                            </p:childTnLst>
                          </p:cTn>
                        </p:par>
                        <p:par>
                          <p:cTn id="28" fill="hold">
                            <p:stCondLst>
                              <p:cond delay="4000"/>
                            </p:stCondLst>
                            <p:childTnLst>
                              <p:par>
                                <p:cTn id="29" presetID="12" presetClass="entr" presetSubtype="8"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1000"/>
                                        <p:tgtEl>
                                          <p:spTgt spid="20"/>
                                        </p:tgtEl>
                                        <p:attrNameLst>
                                          <p:attrName>ppt_x</p:attrName>
                                        </p:attrNameLst>
                                      </p:cBhvr>
                                      <p:tavLst>
                                        <p:tav tm="0">
                                          <p:val>
                                            <p:strVal val="#ppt_x-#ppt_w*1.125000"/>
                                          </p:val>
                                        </p:tav>
                                        <p:tav tm="100000">
                                          <p:val>
                                            <p:strVal val="#ppt_x"/>
                                          </p:val>
                                        </p:tav>
                                      </p:tavLst>
                                    </p:anim>
                                    <p:animEffect transition="in" filter="wipe(right)">
                                      <p:cBhvr>
                                        <p:cTn id="32" dur="1000"/>
                                        <p:tgtEl>
                                          <p:spTgt spid="20"/>
                                        </p:tgtEl>
                                      </p:cBhvr>
                                    </p:animEffect>
                                  </p:childTnLst>
                                </p:cTn>
                              </p:par>
                            </p:childTnLst>
                          </p:cTn>
                        </p:par>
                        <p:par>
                          <p:cTn id="33" fill="hold">
                            <p:stCondLst>
                              <p:cond delay="5000"/>
                            </p:stCondLst>
                            <p:childTnLst>
                              <p:par>
                                <p:cTn id="34" presetID="10" presetClass="entr" presetSubtype="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childTnLst>
                                </p:cTn>
                              </p:par>
                            </p:childTnLst>
                          </p:cTn>
                        </p:par>
                        <p:par>
                          <p:cTn id="37" fill="hold">
                            <p:stCondLst>
                              <p:cond delay="6000"/>
                            </p:stCondLst>
                            <p:childTnLst>
                              <p:par>
                                <p:cTn id="38" presetID="10" presetClass="entr" presetSubtype="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childTnLst>
                                </p:cTn>
                              </p:par>
                              <p:par>
                                <p:cTn id="41" presetID="9"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dissolve">
                                      <p:cBhvr>
                                        <p:cTn id="43" dur="1000"/>
                                        <p:tgtEl>
                                          <p:spTgt spid="9"/>
                                        </p:tgtEl>
                                      </p:cBhvr>
                                    </p:animEffect>
                                  </p:childTnLst>
                                </p:cTn>
                              </p:par>
                            </p:childTnLst>
                          </p:cTn>
                        </p:par>
                        <p:par>
                          <p:cTn id="44" fill="hold">
                            <p:stCondLst>
                              <p:cond delay="7000"/>
                            </p:stCondLst>
                            <p:childTnLst>
                              <p:par>
                                <p:cTn id="45" presetID="10"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childTnLst>
                                </p:cTn>
                              </p:par>
                            </p:childTnLst>
                          </p:cTn>
                        </p:par>
                        <p:par>
                          <p:cTn id="48" fill="hold">
                            <p:stCondLst>
                              <p:cond delay="8000"/>
                            </p:stCondLst>
                            <p:childTnLst>
                              <p:par>
                                <p:cTn id="49" presetID="10" presetClass="entr" presetSubtype="0"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Effect transition="in" filter="fade">
                                      <p:cBhvr>
                                        <p:cTn id="51" dur="1000"/>
                                        <p:tgtEl>
                                          <p:spTgt spid="67"/>
                                        </p:tgtEl>
                                      </p:cBhvr>
                                    </p:animEffect>
                                  </p:childTnLst>
                                </p:cTn>
                              </p:par>
                              <p:par>
                                <p:cTn id="52" presetID="12" presetClass="entr" presetSubtype="4"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p:tgtEl>
                                          <p:spTgt spid="26"/>
                                        </p:tgtEl>
                                        <p:attrNameLst>
                                          <p:attrName>ppt_y</p:attrName>
                                        </p:attrNameLst>
                                      </p:cBhvr>
                                      <p:tavLst>
                                        <p:tav tm="0">
                                          <p:val>
                                            <p:strVal val="#ppt_y+#ppt_h*1.125000"/>
                                          </p:val>
                                        </p:tav>
                                        <p:tav tm="100000">
                                          <p:val>
                                            <p:strVal val="#ppt_y"/>
                                          </p:val>
                                        </p:tav>
                                      </p:tavLst>
                                    </p:anim>
                                    <p:animEffect transition="in" filter="wipe(up)">
                                      <p:cBhvr>
                                        <p:cTn id="55" dur="500"/>
                                        <p:tgtEl>
                                          <p:spTgt spid="26"/>
                                        </p:tgtEl>
                                      </p:cBhvr>
                                    </p:animEffect>
                                  </p:childTnLst>
                                </p:cTn>
                              </p:par>
                              <p:par>
                                <p:cTn id="56" presetID="12" presetClass="entr" presetSubtype="4"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additive="base">
                                        <p:cTn id="58" dur="500"/>
                                        <p:tgtEl>
                                          <p:spTgt spid="27"/>
                                        </p:tgtEl>
                                        <p:attrNameLst>
                                          <p:attrName>ppt_y</p:attrName>
                                        </p:attrNameLst>
                                      </p:cBhvr>
                                      <p:tavLst>
                                        <p:tav tm="0">
                                          <p:val>
                                            <p:strVal val="#ppt_y+#ppt_h*1.125000"/>
                                          </p:val>
                                        </p:tav>
                                        <p:tav tm="100000">
                                          <p:val>
                                            <p:strVal val="#ppt_y"/>
                                          </p:val>
                                        </p:tav>
                                      </p:tavLst>
                                    </p:anim>
                                    <p:animEffect transition="in" filter="wipe(up)">
                                      <p:cBhvr>
                                        <p:cTn id="59" dur="500"/>
                                        <p:tgtEl>
                                          <p:spTgt spid="27"/>
                                        </p:tgtEl>
                                      </p:cBhvr>
                                    </p:animEffect>
                                  </p:childTnLst>
                                </p:cTn>
                              </p:par>
                              <p:par>
                                <p:cTn id="60" presetID="12" presetClass="entr" presetSubtype="4" fill="hold" nodeType="with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p:tgtEl>
                                          <p:spTgt spid="28"/>
                                        </p:tgtEl>
                                        <p:attrNameLst>
                                          <p:attrName>ppt_y</p:attrName>
                                        </p:attrNameLst>
                                      </p:cBhvr>
                                      <p:tavLst>
                                        <p:tav tm="0">
                                          <p:val>
                                            <p:strVal val="#ppt_y+#ppt_h*1.125000"/>
                                          </p:val>
                                        </p:tav>
                                        <p:tav tm="100000">
                                          <p:val>
                                            <p:strVal val="#ppt_y"/>
                                          </p:val>
                                        </p:tav>
                                      </p:tavLst>
                                    </p:anim>
                                    <p:animEffect transition="in" filter="wipe(up)">
                                      <p:cBhvr>
                                        <p:cTn id="63" dur="500"/>
                                        <p:tgtEl>
                                          <p:spTgt spid="28"/>
                                        </p:tgtEl>
                                      </p:cBhvr>
                                    </p:animEffect>
                                  </p:childTnLst>
                                </p:cTn>
                              </p:par>
                              <p:par>
                                <p:cTn id="64" presetID="12" presetClass="entr" presetSubtype="4" fill="hold"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additive="base">
                                        <p:cTn id="66" dur="500"/>
                                        <p:tgtEl>
                                          <p:spTgt spid="29"/>
                                        </p:tgtEl>
                                        <p:attrNameLst>
                                          <p:attrName>ppt_y</p:attrName>
                                        </p:attrNameLst>
                                      </p:cBhvr>
                                      <p:tavLst>
                                        <p:tav tm="0">
                                          <p:val>
                                            <p:strVal val="#ppt_y+#ppt_h*1.125000"/>
                                          </p:val>
                                        </p:tav>
                                        <p:tav tm="100000">
                                          <p:val>
                                            <p:strVal val="#ppt_y"/>
                                          </p:val>
                                        </p:tav>
                                      </p:tavLst>
                                    </p:anim>
                                    <p:animEffect transition="in" filter="wipe(up)">
                                      <p:cBhvr>
                                        <p:cTn id="67" dur="500"/>
                                        <p:tgtEl>
                                          <p:spTgt spid="29"/>
                                        </p:tgtEl>
                                      </p:cBhvr>
                                    </p:animEffect>
                                  </p:childTnLst>
                                </p:cTn>
                              </p:par>
                              <p:par>
                                <p:cTn id="68" presetID="12" presetClass="entr" presetSubtype="4" fill="hold" nodeType="withEffect">
                                  <p:stCondLst>
                                    <p:cond delay="0"/>
                                  </p:stCondLst>
                                  <p:childTnLst>
                                    <p:set>
                                      <p:cBhvr>
                                        <p:cTn id="69" dur="1" fill="hold">
                                          <p:stCondLst>
                                            <p:cond delay="0"/>
                                          </p:stCondLst>
                                        </p:cTn>
                                        <p:tgtEl>
                                          <p:spTgt spid="30"/>
                                        </p:tgtEl>
                                        <p:attrNameLst>
                                          <p:attrName>style.visibility</p:attrName>
                                        </p:attrNameLst>
                                      </p:cBhvr>
                                      <p:to>
                                        <p:strVal val="visible"/>
                                      </p:to>
                                    </p:set>
                                    <p:anim calcmode="lin" valueType="num">
                                      <p:cBhvr additive="base">
                                        <p:cTn id="70" dur="500"/>
                                        <p:tgtEl>
                                          <p:spTgt spid="30"/>
                                        </p:tgtEl>
                                        <p:attrNameLst>
                                          <p:attrName>ppt_y</p:attrName>
                                        </p:attrNameLst>
                                      </p:cBhvr>
                                      <p:tavLst>
                                        <p:tav tm="0">
                                          <p:val>
                                            <p:strVal val="#ppt_y+#ppt_h*1.125000"/>
                                          </p:val>
                                        </p:tav>
                                        <p:tav tm="100000">
                                          <p:val>
                                            <p:strVal val="#ppt_y"/>
                                          </p:val>
                                        </p:tav>
                                      </p:tavLst>
                                    </p:anim>
                                    <p:animEffect transition="in" filter="wipe(up)">
                                      <p:cBhvr>
                                        <p:cTn id="71" dur="500"/>
                                        <p:tgtEl>
                                          <p:spTgt spid="30"/>
                                        </p:tgtEl>
                                      </p:cBhvr>
                                    </p:animEffect>
                                  </p:childTnLst>
                                </p:cTn>
                              </p:par>
                              <p:par>
                                <p:cTn id="72" presetID="12" presetClass="entr" presetSubtype="4" fill="hold" nodeType="with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additive="base">
                                        <p:cTn id="74" dur="500"/>
                                        <p:tgtEl>
                                          <p:spTgt spid="31"/>
                                        </p:tgtEl>
                                        <p:attrNameLst>
                                          <p:attrName>ppt_y</p:attrName>
                                        </p:attrNameLst>
                                      </p:cBhvr>
                                      <p:tavLst>
                                        <p:tav tm="0">
                                          <p:val>
                                            <p:strVal val="#ppt_y+#ppt_h*1.125000"/>
                                          </p:val>
                                        </p:tav>
                                        <p:tav tm="100000">
                                          <p:val>
                                            <p:strVal val="#ppt_y"/>
                                          </p:val>
                                        </p:tav>
                                      </p:tavLst>
                                    </p:anim>
                                    <p:animEffect transition="in" filter="wipe(up)">
                                      <p:cBhvr>
                                        <p:cTn id="75" dur="500"/>
                                        <p:tgtEl>
                                          <p:spTgt spid="31"/>
                                        </p:tgtEl>
                                      </p:cBhvr>
                                    </p:animEffect>
                                  </p:childTnLst>
                                </p:cTn>
                              </p:par>
                              <p:par>
                                <p:cTn id="76" presetID="12" presetClass="entr" presetSubtype="4" fill="hold" nodeType="with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p:tgtEl>
                                          <p:spTgt spid="32"/>
                                        </p:tgtEl>
                                        <p:attrNameLst>
                                          <p:attrName>ppt_y</p:attrName>
                                        </p:attrNameLst>
                                      </p:cBhvr>
                                      <p:tavLst>
                                        <p:tav tm="0">
                                          <p:val>
                                            <p:strVal val="#ppt_y+#ppt_h*1.125000"/>
                                          </p:val>
                                        </p:tav>
                                        <p:tav tm="100000">
                                          <p:val>
                                            <p:strVal val="#ppt_y"/>
                                          </p:val>
                                        </p:tav>
                                      </p:tavLst>
                                    </p:anim>
                                    <p:animEffect transition="in" filter="wipe(up)">
                                      <p:cBhvr>
                                        <p:cTn id="79" dur="500"/>
                                        <p:tgtEl>
                                          <p:spTgt spid="32"/>
                                        </p:tgtEl>
                                      </p:cBhvr>
                                    </p:animEffect>
                                  </p:childTnLst>
                                </p:cTn>
                              </p:par>
                              <p:par>
                                <p:cTn id="80" presetID="12" presetClass="entr" presetSubtype="4" fill="hold" nodeType="with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p:tgtEl>
                                          <p:spTgt spid="33"/>
                                        </p:tgtEl>
                                        <p:attrNameLst>
                                          <p:attrName>ppt_y</p:attrName>
                                        </p:attrNameLst>
                                      </p:cBhvr>
                                      <p:tavLst>
                                        <p:tav tm="0">
                                          <p:val>
                                            <p:strVal val="#ppt_y+#ppt_h*1.125000"/>
                                          </p:val>
                                        </p:tav>
                                        <p:tav tm="100000">
                                          <p:val>
                                            <p:strVal val="#ppt_y"/>
                                          </p:val>
                                        </p:tav>
                                      </p:tavLst>
                                    </p:anim>
                                    <p:animEffect transition="in" filter="wipe(up)">
                                      <p:cBhvr>
                                        <p:cTn id="83" dur="500"/>
                                        <p:tgtEl>
                                          <p:spTgt spid="33"/>
                                        </p:tgtEl>
                                      </p:cBhvr>
                                    </p:animEffect>
                                  </p:childTnLst>
                                </p:cTn>
                              </p:par>
                              <p:par>
                                <p:cTn id="84" presetID="12" presetClass="entr" presetSubtype="4" fill="hold" nodeType="withEffect">
                                  <p:stCondLst>
                                    <p:cond delay="0"/>
                                  </p:stCondLst>
                                  <p:childTnLst>
                                    <p:set>
                                      <p:cBhvr>
                                        <p:cTn id="85" dur="1" fill="hold">
                                          <p:stCondLst>
                                            <p:cond delay="0"/>
                                          </p:stCondLst>
                                        </p:cTn>
                                        <p:tgtEl>
                                          <p:spTgt spid="34"/>
                                        </p:tgtEl>
                                        <p:attrNameLst>
                                          <p:attrName>style.visibility</p:attrName>
                                        </p:attrNameLst>
                                      </p:cBhvr>
                                      <p:to>
                                        <p:strVal val="visible"/>
                                      </p:to>
                                    </p:set>
                                    <p:anim calcmode="lin" valueType="num">
                                      <p:cBhvr additive="base">
                                        <p:cTn id="86" dur="500"/>
                                        <p:tgtEl>
                                          <p:spTgt spid="34"/>
                                        </p:tgtEl>
                                        <p:attrNameLst>
                                          <p:attrName>ppt_y</p:attrName>
                                        </p:attrNameLst>
                                      </p:cBhvr>
                                      <p:tavLst>
                                        <p:tav tm="0">
                                          <p:val>
                                            <p:strVal val="#ppt_y+#ppt_h*1.125000"/>
                                          </p:val>
                                        </p:tav>
                                        <p:tav tm="100000">
                                          <p:val>
                                            <p:strVal val="#ppt_y"/>
                                          </p:val>
                                        </p:tav>
                                      </p:tavLst>
                                    </p:anim>
                                    <p:animEffect transition="in" filter="wipe(up)">
                                      <p:cBhvr>
                                        <p:cTn id="87" dur="500"/>
                                        <p:tgtEl>
                                          <p:spTgt spid="34"/>
                                        </p:tgtEl>
                                      </p:cBhvr>
                                    </p:animEffect>
                                  </p:childTnLst>
                                </p:cTn>
                              </p:par>
                              <p:par>
                                <p:cTn id="88" presetID="12" presetClass="entr" presetSubtype="4" fill="hold"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additive="base">
                                        <p:cTn id="90" dur="500"/>
                                        <p:tgtEl>
                                          <p:spTgt spid="35"/>
                                        </p:tgtEl>
                                        <p:attrNameLst>
                                          <p:attrName>ppt_y</p:attrName>
                                        </p:attrNameLst>
                                      </p:cBhvr>
                                      <p:tavLst>
                                        <p:tav tm="0">
                                          <p:val>
                                            <p:strVal val="#ppt_y+#ppt_h*1.125000"/>
                                          </p:val>
                                        </p:tav>
                                        <p:tav tm="100000">
                                          <p:val>
                                            <p:strVal val="#ppt_y"/>
                                          </p:val>
                                        </p:tav>
                                      </p:tavLst>
                                    </p:anim>
                                    <p:animEffect transition="in" filter="wipe(up)">
                                      <p:cBhvr>
                                        <p:cTn id="91" dur="500"/>
                                        <p:tgtEl>
                                          <p:spTgt spid="35"/>
                                        </p:tgtEl>
                                      </p:cBhvr>
                                    </p:animEffect>
                                  </p:childTnLst>
                                </p:cTn>
                              </p:par>
                              <p:par>
                                <p:cTn id="92" presetID="12" presetClass="entr" presetSubtype="4" fill="hold" nodeType="with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additive="base">
                                        <p:cTn id="94" dur="500"/>
                                        <p:tgtEl>
                                          <p:spTgt spid="36"/>
                                        </p:tgtEl>
                                        <p:attrNameLst>
                                          <p:attrName>ppt_y</p:attrName>
                                        </p:attrNameLst>
                                      </p:cBhvr>
                                      <p:tavLst>
                                        <p:tav tm="0">
                                          <p:val>
                                            <p:strVal val="#ppt_y+#ppt_h*1.125000"/>
                                          </p:val>
                                        </p:tav>
                                        <p:tav tm="100000">
                                          <p:val>
                                            <p:strVal val="#ppt_y"/>
                                          </p:val>
                                        </p:tav>
                                      </p:tavLst>
                                    </p:anim>
                                    <p:animEffect transition="in" filter="wipe(up)">
                                      <p:cBhvr>
                                        <p:cTn id="95" dur="500"/>
                                        <p:tgtEl>
                                          <p:spTgt spid="36"/>
                                        </p:tgtEl>
                                      </p:cBhvr>
                                    </p:animEffect>
                                  </p:childTnLst>
                                </p:cTn>
                              </p:par>
                              <p:par>
                                <p:cTn id="96" presetID="12" presetClass="entr" presetSubtype="4" fill="hold" nodeType="with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additive="base">
                                        <p:cTn id="98" dur="500"/>
                                        <p:tgtEl>
                                          <p:spTgt spid="37"/>
                                        </p:tgtEl>
                                        <p:attrNameLst>
                                          <p:attrName>ppt_y</p:attrName>
                                        </p:attrNameLst>
                                      </p:cBhvr>
                                      <p:tavLst>
                                        <p:tav tm="0">
                                          <p:val>
                                            <p:strVal val="#ppt_y+#ppt_h*1.125000"/>
                                          </p:val>
                                        </p:tav>
                                        <p:tav tm="100000">
                                          <p:val>
                                            <p:strVal val="#ppt_y"/>
                                          </p:val>
                                        </p:tav>
                                      </p:tavLst>
                                    </p:anim>
                                    <p:animEffect transition="in" filter="wipe(up)">
                                      <p:cBhvr>
                                        <p:cTn id="99" dur="500"/>
                                        <p:tgtEl>
                                          <p:spTgt spid="37"/>
                                        </p:tgtEl>
                                      </p:cBhvr>
                                    </p:animEffect>
                                  </p:childTnLst>
                                </p:cTn>
                              </p:par>
                              <p:par>
                                <p:cTn id="100" presetID="12" presetClass="entr" presetSubtype="4" fill="hold" nodeType="withEffect">
                                  <p:stCondLst>
                                    <p:cond delay="0"/>
                                  </p:stCondLst>
                                  <p:childTnLst>
                                    <p:set>
                                      <p:cBhvr>
                                        <p:cTn id="101" dur="1" fill="hold">
                                          <p:stCondLst>
                                            <p:cond delay="0"/>
                                          </p:stCondLst>
                                        </p:cTn>
                                        <p:tgtEl>
                                          <p:spTgt spid="38"/>
                                        </p:tgtEl>
                                        <p:attrNameLst>
                                          <p:attrName>style.visibility</p:attrName>
                                        </p:attrNameLst>
                                      </p:cBhvr>
                                      <p:to>
                                        <p:strVal val="visible"/>
                                      </p:to>
                                    </p:set>
                                    <p:anim calcmode="lin" valueType="num">
                                      <p:cBhvr additive="base">
                                        <p:cTn id="102" dur="500"/>
                                        <p:tgtEl>
                                          <p:spTgt spid="38"/>
                                        </p:tgtEl>
                                        <p:attrNameLst>
                                          <p:attrName>ppt_y</p:attrName>
                                        </p:attrNameLst>
                                      </p:cBhvr>
                                      <p:tavLst>
                                        <p:tav tm="0">
                                          <p:val>
                                            <p:strVal val="#ppt_y+#ppt_h*1.125000"/>
                                          </p:val>
                                        </p:tav>
                                        <p:tav tm="100000">
                                          <p:val>
                                            <p:strVal val="#ppt_y"/>
                                          </p:val>
                                        </p:tav>
                                      </p:tavLst>
                                    </p:anim>
                                    <p:animEffect transition="in" filter="wipe(up)">
                                      <p:cBhvr>
                                        <p:cTn id="103" dur="500"/>
                                        <p:tgtEl>
                                          <p:spTgt spid="38"/>
                                        </p:tgtEl>
                                      </p:cBhvr>
                                    </p:animEffect>
                                  </p:childTnLst>
                                </p:cTn>
                              </p:par>
                              <p:par>
                                <p:cTn id="104" presetID="12" presetClass="entr" presetSubtype="4" fill="hold" nodeType="with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additive="base">
                                        <p:cTn id="106" dur="500"/>
                                        <p:tgtEl>
                                          <p:spTgt spid="39"/>
                                        </p:tgtEl>
                                        <p:attrNameLst>
                                          <p:attrName>ppt_y</p:attrName>
                                        </p:attrNameLst>
                                      </p:cBhvr>
                                      <p:tavLst>
                                        <p:tav tm="0">
                                          <p:val>
                                            <p:strVal val="#ppt_y+#ppt_h*1.125000"/>
                                          </p:val>
                                        </p:tav>
                                        <p:tav tm="100000">
                                          <p:val>
                                            <p:strVal val="#ppt_y"/>
                                          </p:val>
                                        </p:tav>
                                      </p:tavLst>
                                    </p:anim>
                                    <p:animEffect transition="in" filter="wipe(up)">
                                      <p:cBhvr>
                                        <p:cTn id="107" dur="500"/>
                                        <p:tgtEl>
                                          <p:spTgt spid="39"/>
                                        </p:tgtEl>
                                      </p:cBhvr>
                                    </p:animEffect>
                                  </p:childTnLst>
                                </p:cTn>
                              </p:par>
                              <p:par>
                                <p:cTn id="108" presetID="12" presetClass="entr" presetSubtype="4" fill="hold" nodeType="withEffect">
                                  <p:stCondLst>
                                    <p:cond delay="0"/>
                                  </p:stCondLst>
                                  <p:childTnLst>
                                    <p:set>
                                      <p:cBhvr>
                                        <p:cTn id="109" dur="1" fill="hold">
                                          <p:stCondLst>
                                            <p:cond delay="0"/>
                                          </p:stCondLst>
                                        </p:cTn>
                                        <p:tgtEl>
                                          <p:spTgt spid="40"/>
                                        </p:tgtEl>
                                        <p:attrNameLst>
                                          <p:attrName>style.visibility</p:attrName>
                                        </p:attrNameLst>
                                      </p:cBhvr>
                                      <p:to>
                                        <p:strVal val="visible"/>
                                      </p:to>
                                    </p:set>
                                    <p:anim calcmode="lin" valueType="num">
                                      <p:cBhvr additive="base">
                                        <p:cTn id="110" dur="500"/>
                                        <p:tgtEl>
                                          <p:spTgt spid="40"/>
                                        </p:tgtEl>
                                        <p:attrNameLst>
                                          <p:attrName>ppt_y</p:attrName>
                                        </p:attrNameLst>
                                      </p:cBhvr>
                                      <p:tavLst>
                                        <p:tav tm="0">
                                          <p:val>
                                            <p:strVal val="#ppt_y+#ppt_h*1.125000"/>
                                          </p:val>
                                        </p:tav>
                                        <p:tav tm="100000">
                                          <p:val>
                                            <p:strVal val="#ppt_y"/>
                                          </p:val>
                                        </p:tav>
                                      </p:tavLst>
                                    </p:anim>
                                    <p:animEffect transition="in" filter="wipe(up)">
                                      <p:cBhvr>
                                        <p:cTn id="111" dur="500"/>
                                        <p:tgtEl>
                                          <p:spTgt spid="40"/>
                                        </p:tgtEl>
                                      </p:cBhvr>
                                    </p:animEffect>
                                  </p:childTnLst>
                                </p:cTn>
                              </p:par>
                              <p:par>
                                <p:cTn id="112" presetID="12" presetClass="entr" presetSubtype="4" fill="hold" nodeType="withEffect">
                                  <p:stCondLst>
                                    <p:cond delay="0"/>
                                  </p:stCondLst>
                                  <p:childTnLst>
                                    <p:set>
                                      <p:cBhvr>
                                        <p:cTn id="113" dur="1" fill="hold">
                                          <p:stCondLst>
                                            <p:cond delay="0"/>
                                          </p:stCondLst>
                                        </p:cTn>
                                        <p:tgtEl>
                                          <p:spTgt spid="41"/>
                                        </p:tgtEl>
                                        <p:attrNameLst>
                                          <p:attrName>style.visibility</p:attrName>
                                        </p:attrNameLst>
                                      </p:cBhvr>
                                      <p:to>
                                        <p:strVal val="visible"/>
                                      </p:to>
                                    </p:set>
                                    <p:anim calcmode="lin" valueType="num">
                                      <p:cBhvr additive="base">
                                        <p:cTn id="114" dur="500"/>
                                        <p:tgtEl>
                                          <p:spTgt spid="41"/>
                                        </p:tgtEl>
                                        <p:attrNameLst>
                                          <p:attrName>ppt_y</p:attrName>
                                        </p:attrNameLst>
                                      </p:cBhvr>
                                      <p:tavLst>
                                        <p:tav tm="0">
                                          <p:val>
                                            <p:strVal val="#ppt_y+#ppt_h*1.125000"/>
                                          </p:val>
                                        </p:tav>
                                        <p:tav tm="100000">
                                          <p:val>
                                            <p:strVal val="#ppt_y"/>
                                          </p:val>
                                        </p:tav>
                                      </p:tavLst>
                                    </p:anim>
                                    <p:animEffect transition="in" filter="wipe(up)">
                                      <p:cBhvr>
                                        <p:cTn id="115" dur="500"/>
                                        <p:tgtEl>
                                          <p:spTgt spid="41"/>
                                        </p:tgtEl>
                                      </p:cBhvr>
                                    </p:animEffect>
                                  </p:childTnLst>
                                </p:cTn>
                              </p:par>
                              <p:par>
                                <p:cTn id="116" presetID="12" presetClass="entr" presetSubtype="4" fill="hold" nodeType="with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additive="base">
                                        <p:cTn id="118" dur="500"/>
                                        <p:tgtEl>
                                          <p:spTgt spid="42"/>
                                        </p:tgtEl>
                                        <p:attrNameLst>
                                          <p:attrName>ppt_y</p:attrName>
                                        </p:attrNameLst>
                                      </p:cBhvr>
                                      <p:tavLst>
                                        <p:tav tm="0">
                                          <p:val>
                                            <p:strVal val="#ppt_y+#ppt_h*1.125000"/>
                                          </p:val>
                                        </p:tav>
                                        <p:tav tm="100000">
                                          <p:val>
                                            <p:strVal val="#ppt_y"/>
                                          </p:val>
                                        </p:tav>
                                      </p:tavLst>
                                    </p:anim>
                                    <p:animEffect transition="in" filter="wipe(up)">
                                      <p:cBhvr>
                                        <p:cTn id="119" dur="500"/>
                                        <p:tgtEl>
                                          <p:spTgt spid="42"/>
                                        </p:tgtEl>
                                      </p:cBhvr>
                                    </p:animEffect>
                                  </p:childTnLst>
                                </p:cTn>
                              </p:par>
                              <p:par>
                                <p:cTn id="120" presetID="12" presetClass="entr" presetSubtype="4" fill="hold" nodeType="withEffect">
                                  <p:stCondLst>
                                    <p:cond delay="0"/>
                                  </p:stCondLst>
                                  <p:childTnLst>
                                    <p:set>
                                      <p:cBhvr>
                                        <p:cTn id="121" dur="1" fill="hold">
                                          <p:stCondLst>
                                            <p:cond delay="0"/>
                                          </p:stCondLst>
                                        </p:cTn>
                                        <p:tgtEl>
                                          <p:spTgt spid="43"/>
                                        </p:tgtEl>
                                        <p:attrNameLst>
                                          <p:attrName>style.visibility</p:attrName>
                                        </p:attrNameLst>
                                      </p:cBhvr>
                                      <p:to>
                                        <p:strVal val="visible"/>
                                      </p:to>
                                    </p:set>
                                    <p:anim calcmode="lin" valueType="num">
                                      <p:cBhvr additive="base">
                                        <p:cTn id="122" dur="500"/>
                                        <p:tgtEl>
                                          <p:spTgt spid="43"/>
                                        </p:tgtEl>
                                        <p:attrNameLst>
                                          <p:attrName>ppt_y</p:attrName>
                                        </p:attrNameLst>
                                      </p:cBhvr>
                                      <p:tavLst>
                                        <p:tav tm="0">
                                          <p:val>
                                            <p:strVal val="#ppt_y+#ppt_h*1.125000"/>
                                          </p:val>
                                        </p:tav>
                                        <p:tav tm="100000">
                                          <p:val>
                                            <p:strVal val="#ppt_y"/>
                                          </p:val>
                                        </p:tav>
                                      </p:tavLst>
                                    </p:anim>
                                    <p:animEffect transition="in" filter="wipe(up)">
                                      <p:cBhvr>
                                        <p:cTn id="123" dur="500"/>
                                        <p:tgtEl>
                                          <p:spTgt spid="43"/>
                                        </p:tgtEl>
                                      </p:cBhvr>
                                    </p:animEffect>
                                  </p:childTnLst>
                                </p:cTn>
                              </p:par>
                              <p:par>
                                <p:cTn id="124" presetID="12" presetClass="entr" presetSubtype="4" fill="hold" nodeType="withEffect">
                                  <p:stCondLst>
                                    <p:cond delay="0"/>
                                  </p:stCondLst>
                                  <p:childTnLst>
                                    <p:set>
                                      <p:cBhvr>
                                        <p:cTn id="125" dur="1" fill="hold">
                                          <p:stCondLst>
                                            <p:cond delay="0"/>
                                          </p:stCondLst>
                                        </p:cTn>
                                        <p:tgtEl>
                                          <p:spTgt spid="44"/>
                                        </p:tgtEl>
                                        <p:attrNameLst>
                                          <p:attrName>style.visibility</p:attrName>
                                        </p:attrNameLst>
                                      </p:cBhvr>
                                      <p:to>
                                        <p:strVal val="visible"/>
                                      </p:to>
                                    </p:set>
                                    <p:anim calcmode="lin" valueType="num">
                                      <p:cBhvr additive="base">
                                        <p:cTn id="126" dur="500"/>
                                        <p:tgtEl>
                                          <p:spTgt spid="44"/>
                                        </p:tgtEl>
                                        <p:attrNameLst>
                                          <p:attrName>ppt_y</p:attrName>
                                        </p:attrNameLst>
                                      </p:cBhvr>
                                      <p:tavLst>
                                        <p:tav tm="0">
                                          <p:val>
                                            <p:strVal val="#ppt_y+#ppt_h*1.125000"/>
                                          </p:val>
                                        </p:tav>
                                        <p:tav tm="100000">
                                          <p:val>
                                            <p:strVal val="#ppt_y"/>
                                          </p:val>
                                        </p:tav>
                                      </p:tavLst>
                                    </p:anim>
                                    <p:animEffect transition="in" filter="wipe(up)">
                                      <p:cBhvr>
                                        <p:cTn id="127" dur="500"/>
                                        <p:tgtEl>
                                          <p:spTgt spid="44"/>
                                        </p:tgtEl>
                                      </p:cBhvr>
                                    </p:animEffect>
                                  </p:childTnLst>
                                </p:cTn>
                              </p:par>
                              <p:par>
                                <p:cTn id="128" presetID="12" presetClass="entr" presetSubtype="4" fill="hold"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additive="base">
                                        <p:cTn id="130" dur="500"/>
                                        <p:tgtEl>
                                          <p:spTgt spid="45"/>
                                        </p:tgtEl>
                                        <p:attrNameLst>
                                          <p:attrName>ppt_y</p:attrName>
                                        </p:attrNameLst>
                                      </p:cBhvr>
                                      <p:tavLst>
                                        <p:tav tm="0">
                                          <p:val>
                                            <p:strVal val="#ppt_y+#ppt_h*1.125000"/>
                                          </p:val>
                                        </p:tav>
                                        <p:tav tm="100000">
                                          <p:val>
                                            <p:strVal val="#ppt_y"/>
                                          </p:val>
                                        </p:tav>
                                      </p:tavLst>
                                    </p:anim>
                                    <p:animEffect transition="in" filter="wipe(up)">
                                      <p:cBhvr>
                                        <p:cTn id="131" dur="500"/>
                                        <p:tgtEl>
                                          <p:spTgt spid="45"/>
                                        </p:tgtEl>
                                      </p:cBhvr>
                                    </p:animEffect>
                                  </p:childTnLst>
                                </p:cTn>
                              </p:par>
                              <p:par>
                                <p:cTn id="132" presetID="12" presetClass="entr" presetSubtype="4" fill="hold" nodeType="withEffect">
                                  <p:stCondLst>
                                    <p:cond delay="0"/>
                                  </p:stCondLst>
                                  <p:childTnLst>
                                    <p:set>
                                      <p:cBhvr>
                                        <p:cTn id="133" dur="1" fill="hold">
                                          <p:stCondLst>
                                            <p:cond delay="0"/>
                                          </p:stCondLst>
                                        </p:cTn>
                                        <p:tgtEl>
                                          <p:spTgt spid="46"/>
                                        </p:tgtEl>
                                        <p:attrNameLst>
                                          <p:attrName>style.visibility</p:attrName>
                                        </p:attrNameLst>
                                      </p:cBhvr>
                                      <p:to>
                                        <p:strVal val="visible"/>
                                      </p:to>
                                    </p:set>
                                    <p:anim calcmode="lin" valueType="num">
                                      <p:cBhvr additive="base">
                                        <p:cTn id="134" dur="500"/>
                                        <p:tgtEl>
                                          <p:spTgt spid="46"/>
                                        </p:tgtEl>
                                        <p:attrNameLst>
                                          <p:attrName>ppt_y</p:attrName>
                                        </p:attrNameLst>
                                      </p:cBhvr>
                                      <p:tavLst>
                                        <p:tav tm="0">
                                          <p:val>
                                            <p:strVal val="#ppt_y+#ppt_h*1.125000"/>
                                          </p:val>
                                        </p:tav>
                                        <p:tav tm="100000">
                                          <p:val>
                                            <p:strVal val="#ppt_y"/>
                                          </p:val>
                                        </p:tav>
                                      </p:tavLst>
                                    </p:anim>
                                    <p:animEffect transition="in" filter="wipe(up)">
                                      <p:cBhvr>
                                        <p:cTn id="135" dur="500"/>
                                        <p:tgtEl>
                                          <p:spTgt spid="46"/>
                                        </p:tgtEl>
                                      </p:cBhvr>
                                    </p:animEffect>
                                  </p:childTnLst>
                                </p:cTn>
                              </p:par>
                              <p:par>
                                <p:cTn id="136" presetID="12" presetClass="entr" presetSubtype="4" fill="hold" nodeType="withEffect">
                                  <p:stCondLst>
                                    <p:cond delay="0"/>
                                  </p:stCondLst>
                                  <p:childTnLst>
                                    <p:set>
                                      <p:cBhvr>
                                        <p:cTn id="137" dur="1" fill="hold">
                                          <p:stCondLst>
                                            <p:cond delay="0"/>
                                          </p:stCondLst>
                                        </p:cTn>
                                        <p:tgtEl>
                                          <p:spTgt spid="47"/>
                                        </p:tgtEl>
                                        <p:attrNameLst>
                                          <p:attrName>style.visibility</p:attrName>
                                        </p:attrNameLst>
                                      </p:cBhvr>
                                      <p:to>
                                        <p:strVal val="visible"/>
                                      </p:to>
                                    </p:set>
                                    <p:anim calcmode="lin" valueType="num">
                                      <p:cBhvr additive="base">
                                        <p:cTn id="138" dur="500"/>
                                        <p:tgtEl>
                                          <p:spTgt spid="47"/>
                                        </p:tgtEl>
                                        <p:attrNameLst>
                                          <p:attrName>ppt_y</p:attrName>
                                        </p:attrNameLst>
                                      </p:cBhvr>
                                      <p:tavLst>
                                        <p:tav tm="0">
                                          <p:val>
                                            <p:strVal val="#ppt_y+#ppt_h*1.125000"/>
                                          </p:val>
                                        </p:tav>
                                        <p:tav tm="100000">
                                          <p:val>
                                            <p:strVal val="#ppt_y"/>
                                          </p:val>
                                        </p:tav>
                                      </p:tavLst>
                                    </p:anim>
                                    <p:animEffect transition="in" filter="wipe(up)">
                                      <p:cBhvr>
                                        <p:cTn id="139" dur="500"/>
                                        <p:tgtEl>
                                          <p:spTgt spid="47"/>
                                        </p:tgtEl>
                                      </p:cBhvr>
                                    </p:animEffect>
                                  </p:childTnLst>
                                </p:cTn>
                              </p:par>
                              <p:par>
                                <p:cTn id="140" presetID="12" presetClass="entr" presetSubtype="4" fill="hold" nodeType="withEffect">
                                  <p:stCondLst>
                                    <p:cond delay="0"/>
                                  </p:stCondLst>
                                  <p:childTnLst>
                                    <p:set>
                                      <p:cBhvr>
                                        <p:cTn id="141" dur="1" fill="hold">
                                          <p:stCondLst>
                                            <p:cond delay="0"/>
                                          </p:stCondLst>
                                        </p:cTn>
                                        <p:tgtEl>
                                          <p:spTgt spid="48"/>
                                        </p:tgtEl>
                                        <p:attrNameLst>
                                          <p:attrName>style.visibility</p:attrName>
                                        </p:attrNameLst>
                                      </p:cBhvr>
                                      <p:to>
                                        <p:strVal val="visible"/>
                                      </p:to>
                                    </p:set>
                                    <p:anim calcmode="lin" valueType="num">
                                      <p:cBhvr additive="base">
                                        <p:cTn id="142" dur="500"/>
                                        <p:tgtEl>
                                          <p:spTgt spid="48"/>
                                        </p:tgtEl>
                                        <p:attrNameLst>
                                          <p:attrName>ppt_y</p:attrName>
                                        </p:attrNameLst>
                                      </p:cBhvr>
                                      <p:tavLst>
                                        <p:tav tm="0">
                                          <p:val>
                                            <p:strVal val="#ppt_y+#ppt_h*1.125000"/>
                                          </p:val>
                                        </p:tav>
                                        <p:tav tm="100000">
                                          <p:val>
                                            <p:strVal val="#ppt_y"/>
                                          </p:val>
                                        </p:tav>
                                      </p:tavLst>
                                    </p:anim>
                                    <p:animEffect transition="in" filter="wipe(up)">
                                      <p:cBhvr>
                                        <p:cTn id="143" dur="500"/>
                                        <p:tgtEl>
                                          <p:spTgt spid="48"/>
                                        </p:tgtEl>
                                      </p:cBhvr>
                                    </p:animEffect>
                                  </p:childTnLst>
                                </p:cTn>
                              </p:par>
                              <p:par>
                                <p:cTn id="144" presetID="12" presetClass="entr" presetSubtype="4" fill="hold" nodeType="withEffect">
                                  <p:stCondLst>
                                    <p:cond delay="0"/>
                                  </p:stCondLst>
                                  <p:childTnLst>
                                    <p:set>
                                      <p:cBhvr>
                                        <p:cTn id="145" dur="1" fill="hold">
                                          <p:stCondLst>
                                            <p:cond delay="0"/>
                                          </p:stCondLst>
                                        </p:cTn>
                                        <p:tgtEl>
                                          <p:spTgt spid="49"/>
                                        </p:tgtEl>
                                        <p:attrNameLst>
                                          <p:attrName>style.visibility</p:attrName>
                                        </p:attrNameLst>
                                      </p:cBhvr>
                                      <p:to>
                                        <p:strVal val="visible"/>
                                      </p:to>
                                    </p:set>
                                    <p:anim calcmode="lin" valueType="num">
                                      <p:cBhvr additive="base">
                                        <p:cTn id="146" dur="500"/>
                                        <p:tgtEl>
                                          <p:spTgt spid="49"/>
                                        </p:tgtEl>
                                        <p:attrNameLst>
                                          <p:attrName>ppt_y</p:attrName>
                                        </p:attrNameLst>
                                      </p:cBhvr>
                                      <p:tavLst>
                                        <p:tav tm="0">
                                          <p:val>
                                            <p:strVal val="#ppt_y+#ppt_h*1.125000"/>
                                          </p:val>
                                        </p:tav>
                                        <p:tav tm="100000">
                                          <p:val>
                                            <p:strVal val="#ppt_y"/>
                                          </p:val>
                                        </p:tav>
                                      </p:tavLst>
                                    </p:anim>
                                    <p:animEffect transition="in" filter="wipe(up)">
                                      <p:cBhvr>
                                        <p:cTn id="147" dur="500"/>
                                        <p:tgtEl>
                                          <p:spTgt spid="49"/>
                                        </p:tgtEl>
                                      </p:cBhvr>
                                    </p:animEffect>
                                  </p:childTnLst>
                                </p:cTn>
                              </p:par>
                              <p:par>
                                <p:cTn id="148" presetID="12" presetClass="entr" presetSubtype="4" fill="hold" nodeType="withEffect">
                                  <p:stCondLst>
                                    <p:cond delay="0"/>
                                  </p:stCondLst>
                                  <p:childTnLst>
                                    <p:set>
                                      <p:cBhvr>
                                        <p:cTn id="149" dur="1" fill="hold">
                                          <p:stCondLst>
                                            <p:cond delay="0"/>
                                          </p:stCondLst>
                                        </p:cTn>
                                        <p:tgtEl>
                                          <p:spTgt spid="50"/>
                                        </p:tgtEl>
                                        <p:attrNameLst>
                                          <p:attrName>style.visibility</p:attrName>
                                        </p:attrNameLst>
                                      </p:cBhvr>
                                      <p:to>
                                        <p:strVal val="visible"/>
                                      </p:to>
                                    </p:set>
                                    <p:anim calcmode="lin" valueType="num">
                                      <p:cBhvr additive="base">
                                        <p:cTn id="150" dur="500"/>
                                        <p:tgtEl>
                                          <p:spTgt spid="50"/>
                                        </p:tgtEl>
                                        <p:attrNameLst>
                                          <p:attrName>ppt_y</p:attrName>
                                        </p:attrNameLst>
                                      </p:cBhvr>
                                      <p:tavLst>
                                        <p:tav tm="0">
                                          <p:val>
                                            <p:strVal val="#ppt_y+#ppt_h*1.125000"/>
                                          </p:val>
                                        </p:tav>
                                        <p:tav tm="100000">
                                          <p:val>
                                            <p:strVal val="#ppt_y"/>
                                          </p:val>
                                        </p:tav>
                                      </p:tavLst>
                                    </p:anim>
                                    <p:animEffect transition="in" filter="wipe(up)">
                                      <p:cBhvr>
                                        <p:cTn id="151" dur="500"/>
                                        <p:tgtEl>
                                          <p:spTgt spid="50"/>
                                        </p:tgtEl>
                                      </p:cBhvr>
                                    </p:animEffect>
                                  </p:childTnLst>
                                </p:cTn>
                              </p:par>
                              <p:par>
                                <p:cTn id="152" presetID="12" presetClass="entr" presetSubtype="4" fill="hold" nodeType="withEffect">
                                  <p:stCondLst>
                                    <p:cond delay="0"/>
                                  </p:stCondLst>
                                  <p:childTnLst>
                                    <p:set>
                                      <p:cBhvr>
                                        <p:cTn id="153" dur="1" fill="hold">
                                          <p:stCondLst>
                                            <p:cond delay="0"/>
                                          </p:stCondLst>
                                        </p:cTn>
                                        <p:tgtEl>
                                          <p:spTgt spid="51"/>
                                        </p:tgtEl>
                                        <p:attrNameLst>
                                          <p:attrName>style.visibility</p:attrName>
                                        </p:attrNameLst>
                                      </p:cBhvr>
                                      <p:to>
                                        <p:strVal val="visible"/>
                                      </p:to>
                                    </p:set>
                                    <p:anim calcmode="lin" valueType="num">
                                      <p:cBhvr additive="base">
                                        <p:cTn id="154" dur="500"/>
                                        <p:tgtEl>
                                          <p:spTgt spid="51"/>
                                        </p:tgtEl>
                                        <p:attrNameLst>
                                          <p:attrName>ppt_y</p:attrName>
                                        </p:attrNameLst>
                                      </p:cBhvr>
                                      <p:tavLst>
                                        <p:tav tm="0">
                                          <p:val>
                                            <p:strVal val="#ppt_y+#ppt_h*1.125000"/>
                                          </p:val>
                                        </p:tav>
                                        <p:tav tm="100000">
                                          <p:val>
                                            <p:strVal val="#ppt_y"/>
                                          </p:val>
                                        </p:tav>
                                      </p:tavLst>
                                    </p:anim>
                                    <p:animEffect transition="in" filter="wipe(up)">
                                      <p:cBhvr>
                                        <p:cTn id="155" dur="500"/>
                                        <p:tgtEl>
                                          <p:spTgt spid="51"/>
                                        </p:tgtEl>
                                      </p:cBhvr>
                                    </p:animEffect>
                                  </p:childTnLst>
                                </p:cTn>
                              </p:par>
                              <p:par>
                                <p:cTn id="156" presetID="12" presetClass="entr" presetSubtype="4" fill="hold"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additive="base">
                                        <p:cTn id="158" dur="500"/>
                                        <p:tgtEl>
                                          <p:spTgt spid="52"/>
                                        </p:tgtEl>
                                        <p:attrNameLst>
                                          <p:attrName>ppt_y</p:attrName>
                                        </p:attrNameLst>
                                      </p:cBhvr>
                                      <p:tavLst>
                                        <p:tav tm="0">
                                          <p:val>
                                            <p:strVal val="#ppt_y+#ppt_h*1.125000"/>
                                          </p:val>
                                        </p:tav>
                                        <p:tav tm="100000">
                                          <p:val>
                                            <p:strVal val="#ppt_y"/>
                                          </p:val>
                                        </p:tav>
                                      </p:tavLst>
                                    </p:anim>
                                    <p:animEffect transition="in" filter="wipe(up)">
                                      <p:cBhvr>
                                        <p:cTn id="159" dur="500"/>
                                        <p:tgtEl>
                                          <p:spTgt spid="52"/>
                                        </p:tgtEl>
                                      </p:cBhvr>
                                    </p:animEffect>
                                  </p:childTnLst>
                                </p:cTn>
                              </p:par>
                              <p:par>
                                <p:cTn id="160" presetID="12" presetClass="entr" presetSubtype="4" fill="hold" nodeType="with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additive="base">
                                        <p:cTn id="162" dur="500"/>
                                        <p:tgtEl>
                                          <p:spTgt spid="53"/>
                                        </p:tgtEl>
                                        <p:attrNameLst>
                                          <p:attrName>ppt_y</p:attrName>
                                        </p:attrNameLst>
                                      </p:cBhvr>
                                      <p:tavLst>
                                        <p:tav tm="0">
                                          <p:val>
                                            <p:strVal val="#ppt_y+#ppt_h*1.125000"/>
                                          </p:val>
                                        </p:tav>
                                        <p:tav tm="100000">
                                          <p:val>
                                            <p:strVal val="#ppt_y"/>
                                          </p:val>
                                        </p:tav>
                                      </p:tavLst>
                                    </p:anim>
                                    <p:animEffect transition="in" filter="wipe(up)">
                                      <p:cBhvr>
                                        <p:cTn id="163" dur="500"/>
                                        <p:tgtEl>
                                          <p:spTgt spid="53"/>
                                        </p:tgtEl>
                                      </p:cBhvr>
                                    </p:animEffect>
                                  </p:childTnLst>
                                </p:cTn>
                              </p:par>
                              <p:par>
                                <p:cTn id="164" presetID="12" presetClass="entr" presetSubtype="4" fill="hold" nodeType="withEffect">
                                  <p:stCondLst>
                                    <p:cond delay="0"/>
                                  </p:stCondLst>
                                  <p:childTnLst>
                                    <p:set>
                                      <p:cBhvr>
                                        <p:cTn id="165" dur="1" fill="hold">
                                          <p:stCondLst>
                                            <p:cond delay="0"/>
                                          </p:stCondLst>
                                        </p:cTn>
                                        <p:tgtEl>
                                          <p:spTgt spid="54"/>
                                        </p:tgtEl>
                                        <p:attrNameLst>
                                          <p:attrName>style.visibility</p:attrName>
                                        </p:attrNameLst>
                                      </p:cBhvr>
                                      <p:to>
                                        <p:strVal val="visible"/>
                                      </p:to>
                                    </p:set>
                                    <p:anim calcmode="lin" valueType="num">
                                      <p:cBhvr additive="base">
                                        <p:cTn id="166" dur="500"/>
                                        <p:tgtEl>
                                          <p:spTgt spid="54"/>
                                        </p:tgtEl>
                                        <p:attrNameLst>
                                          <p:attrName>ppt_y</p:attrName>
                                        </p:attrNameLst>
                                      </p:cBhvr>
                                      <p:tavLst>
                                        <p:tav tm="0">
                                          <p:val>
                                            <p:strVal val="#ppt_y+#ppt_h*1.125000"/>
                                          </p:val>
                                        </p:tav>
                                        <p:tav tm="100000">
                                          <p:val>
                                            <p:strVal val="#ppt_y"/>
                                          </p:val>
                                        </p:tav>
                                      </p:tavLst>
                                    </p:anim>
                                    <p:animEffect transition="in" filter="wipe(up)">
                                      <p:cBhvr>
                                        <p:cTn id="167" dur="500"/>
                                        <p:tgtEl>
                                          <p:spTgt spid="54"/>
                                        </p:tgtEl>
                                      </p:cBhvr>
                                    </p:animEffect>
                                  </p:childTnLst>
                                </p:cTn>
                              </p:par>
                              <p:par>
                                <p:cTn id="168" presetID="12" presetClass="entr" presetSubtype="4" fill="hold" nodeType="withEffect">
                                  <p:stCondLst>
                                    <p:cond delay="0"/>
                                  </p:stCondLst>
                                  <p:childTnLst>
                                    <p:set>
                                      <p:cBhvr>
                                        <p:cTn id="169" dur="1" fill="hold">
                                          <p:stCondLst>
                                            <p:cond delay="0"/>
                                          </p:stCondLst>
                                        </p:cTn>
                                        <p:tgtEl>
                                          <p:spTgt spid="55"/>
                                        </p:tgtEl>
                                        <p:attrNameLst>
                                          <p:attrName>style.visibility</p:attrName>
                                        </p:attrNameLst>
                                      </p:cBhvr>
                                      <p:to>
                                        <p:strVal val="visible"/>
                                      </p:to>
                                    </p:set>
                                    <p:anim calcmode="lin" valueType="num">
                                      <p:cBhvr additive="base">
                                        <p:cTn id="170" dur="500"/>
                                        <p:tgtEl>
                                          <p:spTgt spid="55"/>
                                        </p:tgtEl>
                                        <p:attrNameLst>
                                          <p:attrName>ppt_y</p:attrName>
                                        </p:attrNameLst>
                                      </p:cBhvr>
                                      <p:tavLst>
                                        <p:tav tm="0">
                                          <p:val>
                                            <p:strVal val="#ppt_y+#ppt_h*1.125000"/>
                                          </p:val>
                                        </p:tav>
                                        <p:tav tm="100000">
                                          <p:val>
                                            <p:strVal val="#ppt_y"/>
                                          </p:val>
                                        </p:tav>
                                      </p:tavLst>
                                    </p:anim>
                                    <p:animEffect transition="in" filter="wipe(up)">
                                      <p:cBhvr>
                                        <p:cTn id="171" dur="500"/>
                                        <p:tgtEl>
                                          <p:spTgt spid="55"/>
                                        </p:tgtEl>
                                      </p:cBhvr>
                                    </p:animEffect>
                                  </p:childTnLst>
                                </p:cTn>
                              </p:par>
                              <p:par>
                                <p:cTn id="172" presetID="12" presetClass="entr" presetSubtype="4" fill="hold" nodeType="withEffect">
                                  <p:stCondLst>
                                    <p:cond delay="0"/>
                                  </p:stCondLst>
                                  <p:childTnLst>
                                    <p:set>
                                      <p:cBhvr>
                                        <p:cTn id="173" dur="1" fill="hold">
                                          <p:stCondLst>
                                            <p:cond delay="0"/>
                                          </p:stCondLst>
                                        </p:cTn>
                                        <p:tgtEl>
                                          <p:spTgt spid="56"/>
                                        </p:tgtEl>
                                        <p:attrNameLst>
                                          <p:attrName>style.visibility</p:attrName>
                                        </p:attrNameLst>
                                      </p:cBhvr>
                                      <p:to>
                                        <p:strVal val="visible"/>
                                      </p:to>
                                    </p:set>
                                    <p:anim calcmode="lin" valueType="num">
                                      <p:cBhvr additive="base">
                                        <p:cTn id="174" dur="500"/>
                                        <p:tgtEl>
                                          <p:spTgt spid="56"/>
                                        </p:tgtEl>
                                        <p:attrNameLst>
                                          <p:attrName>ppt_y</p:attrName>
                                        </p:attrNameLst>
                                      </p:cBhvr>
                                      <p:tavLst>
                                        <p:tav tm="0">
                                          <p:val>
                                            <p:strVal val="#ppt_y+#ppt_h*1.125000"/>
                                          </p:val>
                                        </p:tav>
                                        <p:tav tm="100000">
                                          <p:val>
                                            <p:strVal val="#ppt_y"/>
                                          </p:val>
                                        </p:tav>
                                      </p:tavLst>
                                    </p:anim>
                                    <p:animEffect transition="in" filter="wipe(up)">
                                      <p:cBhvr>
                                        <p:cTn id="175" dur="500"/>
                                        <p:tgtEl>
                                          <p:spTgt spid="56"/>
                                        </p:tgtEl>
                                      </p:cBhvr>
                                    </p:animEffect>
                                  </p:childTnLst>
                                </p:cTn>
                              </p:par>
                              <p:par>
                                <p:cTn id="176" presetID="12" presetClass="entr" presetSubtype="4" fill="hold" nodeType="withEffect">
                                  <p:stCondLst>
                                    <p:cond delay="0"/>
                                  </p:stCondLst>
                                  <p:childTnLst>
                                    <p:set>
                                      <p:cBhvr>
                                        <p:cTn id="177" dur="1" fill="hold">
                                          <p:stCondLst>
                                            <p:cond delay="0"/>
                                          </p:stCondLst>
                                        </p:cTn>
                                        <p:tgtEl>
                                          <p:spTgt spid="57"/>
                                        </p:tgtEl>
                                        <p:attrNameLst>
                                          <p:attrName>style.visibility</p:attrName>
                                        </p:attrNameLst>
                                      </p:cBhvr>
                                      <p:to>
                                        <p:strVal val="visible"/>
                                      </p:to>
                                    </p:set>
                                    <p:anim calcmode="lin" valueType="num">
                                      <p:cBhvr additive="base">
                                        <p:cTn id="178" dur="500"/>
                                        <p:tgtEl>
                                          <p:spTgt spid="57"/>
                                        </p:tgtEl>
                                        <p:attrNameLst>
                                          <p:attrName>ppt_y</p:attrName>
                                        </p:attrNameLst>
                                      </p:cBhvr>
                                      <p:tavLst>
                                        <p:tav tm="0">
                                          <p:val>
                                            <p:strVal val="#ppt_y+#ppt_h*1.125000"/>
                                          </p:val>
                                        </p:tav>
                                        <p:tav tm="100000">
                                          <p:val>
                                            <p:strVal val="#ppt_y"/>
                                          </p:val>
                                        </p:tav>
                                      </p:tavLst>
                                    </p:anim>
                                    <p:animEffect transition="in" filter="wipe(up)">
                                      <p:cBhvr>
                                        <p:cTn id="179" dur="500"/>
                                        <p:tgtEl>
                                          <p:spTgt spid="57"/>
                                        </p:tgtEl>
                                      </p:cBhvr>
                                    </p:animEffect>
                                  </p:childTnLst>
                                </p:cTn>
                              </p:par>
                              <p:par>
                                <p:cTn id="180" presetID="12" presetClass="entr" presetSubtype="4" fill="hold" nodeType="withEffect">
                                  <p:stCondLst>
                                    <p:cond delay="0"/>
                                  </p:stCondLst>
                                  <p:childTnLst>
                                    <p:set>
                                      <p:cBhvr>
                                        <p:cTn id="181" dur="1" fill="hold">
                                          <p:stCondLst>
                                            <p:cond delay="0"/>
                                          </p:stCondLst>
                                        </p:cTn>
                                        <p:tgtEl>
                                          <p:spTgt spid="58"/>
                                        </p:tgtEl>
                                        <p:attrNameLst>
                                          <p:attrName>style.visibility</p:attrName>
                                        </p:attrNameLst>
                                      </p:cBhvr>
                                      <p:to>
                                        <p:strVal val="visible"/>
                                      </p:to>
                                    </p:set>
                                    <p:anim calcmode="lin" valueType="num">
                                      <p:cBhvr additive="base">
                                        <p:cTn id="182" dur="500"/>
                                        <p:tgtEl>
                                          <p:spTgt spid="58"/>
                                        </p:tgtEl>
                                        <p:attrNameLst>
                                          <p:attrName>ppt_y</p:attrName>
                                        </p:attrNameLst>
                                      </p:cBhvr>
                                      <p:tavLst>
                                        <p:tav tm="0">
                                          <p:val>
                                            <p:strVal val="#ppt_y+#ppt_h*1.125000"/>
                                          </p:val>
                                        </p:tav>
                                        <p:tav tm="100000">
                                          <p:val>
                                            <p:strVal val="#ppt_y"/>
                                          </p:val>
                                        </p:tav>
                                      </p:tavLst>
                                    </p:anim>
                                    <p:animEffect transition="in" filter="wipe(up)">
                                      <p:cBhvr>
                                        <p:cTn id="183" dur="500"/>
                                        <p:tgtEl>
                                          <p:spTgt spid="58"/>
                                        </p:tgtEl>
                                      </p:cBhvr>
                                    </p:animEffect>
                                  </p:childTnLst>
                                </p:cTn>
                              </p:par>
                              <p:par>
                                <p:cTn id="184" presetID="12" presetClass="entr" presetSubtype="4" fill="hold" nodeType="withEffect">
                                  <p:stCondLst>
                                    <p:cond delay="0"/>
                                  </p:stCondLst>
                                  <p:childTnLst>
                                    <p:set>
                                      <p:cBhvr>
                                        <p:cTn id="185" dur="1" fill="hold">
                                          <p:stCondLst>
                                            <p:cond delay="0"/>
                                          </p:stCondLst>
                                        </p:cTn>
                                        <p:tgtEl>
                                          <p:spTgt spid="59"/>
                                        </p:tgtEl>
                                        <p:attrNameLst>
                                          <p:attrName>style.visibility</p:attrName>
                                        </p:attrNameLst>
                                      </p:cBhvr>
                                      <p:to>
                                        <p:strVal val="visible"/>
                                      </p:to>
                                    </p:set>
                                    <p:anim calcmode="lin" valueType="num">
                                      <p:cBhvr additive="base">
                                        <p:cTn id="186" dur="500"/>
                                        <p:tgtEl>
                                          <p:spTgt spid="59"/>
                                        </p:tgtEl>
                                        <p:attrNameLst>
                                          <p:attrName>ppt_y</p:attrName>
                                        </p:attrNameLst>
                                      </p:cBhvr>
                                      <p:tavLst>
                                        <p:tav tm="0">
                                          <p:val>
                                            <p:strVal val="#ppt_y+#ppt_h*1.125000"/>
                                          </p:val>
                                        </p:tav>
                                        <p:tav tm="100000">
                                          <p:val>
                                            <p:strVal val="#ppt_y"/>
                                          </p:val>
                                        </p:tav>
                                      </p:tavLst>
                                    </p:anim>
                                    <p:animEffect transition="in" filter="wipe(up)">
                                      <p:cBhvr>
                                        <p:cTn id="187" dur="500"/>
                                        <p:tgtEl>
                                          <p:spTgt spid="59"/>
                                        </p:tgtEl>
                                      </p:cBhvr>
                                    </p:animEffect>
                                  </p:childTnLst>
                                </p:cTn>
                              </p:par>
                              <p:par>
                                <p:cTn id="188" presetID="12" presetClass="entr" presetSubtype="4" fill="hold" nodeType="withEffect">
                                  <p:stCondLst>
                                    <p:cond delay="0"/>
                                  </p:stCondLst>
                                  <p:childTnLst>
                                    <p:set>
                                      <p:cBhvr>
                                        <p:cTn id="189" dur="1" fill="hold">
                                          <p:stCondLst>
                                            <p:cond delay="0"/>
                                          </p:stCondLst>
                                        </p:cTn>
                                        <p:tgtEl>
                                          <p:spTgt spid="60"/>
                                        </p:tgtEl>
                                        <p:attrNameLst>
                                          <p:attrName>style.visibility</p:attrName>
                                        </p:attrNameLst>
                                      </p:cBhvr>
                                      <p:to>
                                        <p:strVal val="visible"/>
                                      </p:to>
                                    </p:set>
                                    <p:anim calcmode="lin" valueType="num">
                                      <p:cBhvr additive="base">
                                        <p:cTn id="190" dur="500"/>
                                        <p:tgtEl>
                                          <p:spTgt spid="60"/>
                                        </p:tgtEl>
                                        <p:attrNameLst>
                                          <p:attrName>ppt_y</p:attrName>
                                        </p:attrNameLst>
                                      </p:cBhvr>
                                      <p:tavLst>
                                        <p:tav tm="0">
                                          <p:val>
                                            <p:strVal val="#ppt_y+#ppt_h*1.125000"/>
                                          </p:val>
                                        </p:tav>
                                        <p:tav tm="100000">
                                          <p:val>
                                            <p:strVal val="#ppt_y"/>
                                          </p:val>
                                        </p:tav>
                                      </p:tavLst>
                                    </p:anim>
                                    <p:animEffect transition="in" filter="wipe(up)">
                                      <p:cBhvr>
                                        <p:cTn id="191" dur="500"/>
                                        <p:tgtEl>
                                          <p:spTgt spid="60"/>
                                        </p:tgtEl>
                                      </p:cBhvr>
                                    </p:animEffect>
                                  </p:childTnLst>
                                </p:cTn>
                              </p:par>
                              <p:par>
                                <p:cTn id="192" presetID="12" presetClass="entr" presetSubtype="4" fill="hold" nodeType="withEffect">
                                  <p:stCondLst>
                                    <p:cond delay="0"/>
                                  </p:stCondLst>
                                  <p:childTnLst>
                                    <p:set>
                                      <p:cBhvr>
                                        <p:cTn id="193" dur="1" fill="hold">
                                          <p:stCondLst>
                                            <p:cond delay="0"/>
                                          </p:stCondLst>
                                        </p:cTn>
                                        <p:tgtEl>
                                          <p:spTgt spid="61"/>
                                        </p:tgtEl>
                                        <p:attrNameLst>
                                          <p:attrName>style.visibility</p:attrName>
                                        </p:attrNameLst>
                                      </p:cBhvr>
                                      <p:to>
                                        <p:strVal val="visible"/>
                                      </p:to>
                                    </p:set>
                                    <p:anim calcmode="lin" valueType="num">
                                      <p:cBhvr additive="base">
                                        <p:cTn id="194" dur="500"/>
                                        <p:tgtEl>
                                          <p:spTgt spid="61"/>
                                        </p:tgtEl>
                                        <p:attrNameLst>
                                          <p:attrName>ppt_y</p:attrName>
                                        </p:attrNameLst>
                                      </p:cBhvr>
                                      <p:tavLst>
                                        <p:tav tm="0">
                                          <p:val>
                                            <p:strVal val="#ppt_y+#ppt_h*1.125000"/>
                                          </p:val>
                                        </p:tav>
                                        <p:tav tm="100000">
                                          <p:val>
                                            <p:strVal val="#ppt_y"/>
                                          </p:val>
                                        </p:tav>
                                      </p:tavLst>
                                    </p:anim>
                                    <p:animEffect transition="in" filter="wipe(up)">
                                      <p:cBhvr>
                                        <p:cTn id="195" dur="500"/>
                                        <p:tgtEl>
                                          <p:spTgt spid="61"/>
                                        </p:tgtEl>
                                      </p:cBhvr>
                                    </p:animEffect>
                                  </p:childTnLst>
                                </p:cTn>
                              </p:par>
                              <p:par>
                                <p:cTn id="196" presetID="12" presetClass="entr" presetSubtype="4" fill="hold" nodeType="withEffect">
                                  <p:stCondLst>
                                    <p:cond delay="0"/>
                                  </p:stCondLst>
                                  <p:childTnLst>
                                    <p:set>
                                      <p:cBhvr>
                                        <p:cTn id="197" dur="1" fill="hold">
                                          <p:stCondLst>
                                            <p:cond delay="0"/>
                                          </p:stCondLst>
                                        </p:cTn>
                                        <p:tgtEl>
                                          <p:spTgt spid="62"/>
                                        </p:tgtEl>
                                        <p:attrNameLst>
                                          <p:attrName>style.visibility</p:attrName>
                                        </p:attrNameLst>
                                      </p:cBhvr>
                                      <p:to>
                                        <p:strVal val="visible"/>
                                      </p:to>
                                    </p:set>
                                    <p:anim calcmode="lin" valueType="num">
                                      <p:cBhvr additive="base">
                                        <p:cTn id="198" dur="500"/>
                                        <p:tgtEl>
                                          <p:spTgt spid="62"/>
                                        </p:tgtEl>
                                        <p:attrNameLst>
                                          <p:attrName>ppt_y</p:attrName>
                                        </p:attrNameLst>
                                      </p:cBhvr>
                                      <p:tavLst>
                                        <p:tav tm="0">
                                          <p:val>
                                            <p:strVal val="#ppt_y+#ppt_h*1.125000"/>
                                          </p:val>
                                        </p:tav>
                                        <p:tav tm="100000">
                                          <p:val>
                                            <p:strVal val="#ppt_y"/>
                                          </p:val>
                                        </p:tav>
                                      </p:tavLst>
                                    </p:anim>
                                    <p:animEffect transition="in" filter="wipe(up)">
                                      <p:cBhvr>
                                        <p:cTn id="199" dur="500"/>
                                        <p:tgtEl>
                                          <p:spTgt spid="62"/>
                                        </p:tgtEl>
                                      </p:cBhvr>
                                    </p:animEffect>
                                  </p:childTnLst>
                                </p:cTn>
                              </p:par>
                              <p:par>
                                <p:cTn id="200" presetID="12" presetClass="entr" presetSubtype="4" fill="hold" nodeType="withEffect">
                                  <p:stCondLst>
                                    <p:cond delay="0"/>
                                  </p:stCondLst>
                                  <p:childTnLst>
                                    <p:set>
                                      <p:cBhvr>
                                        <p:cTn id="201" dur="1" fill="hold">
                                          <p:stCondLst>
                                            <p:cond delay="0"/>
                                          </p:stCondLst>
                                        </p:cTn>
                                        <p:tgtEl>
                                          <p:spTgt spid="63"/>
                                        </p:tgtEl>
                                        <p:attrNameLst>
                                          <p:attrName>style.visibility</p:attrName>
                                        </p:attrNameLst>
                                      </p:cBhvr>
                                      <p:to>
                                        <p:strVal val="visible"/>
                                      </p:to>
                                    </p:set>
                                    <p:anim calcmode="lin" valueType="num">
                                      <p:cBhvr additive="base">
                                        <p:cTn id="202" dur="500"/>
                                        <p:tgtEl>
                                          <p:spTgt spid="63"/>
                                        </p:tgtEl>
                                        <p:attrNameLst>
                                          <p:attrName>ppt_y</p:attrName>
                                        </p:attrNameLst>
                                      </p:cBhvr>
                                      <p:tavLst>
                                        <p:tav tm="0">
                                          <p:val>
                                            <p:strVal val="#ppt_y+#ppt_h*1.125000"/>
                                          </p:val>
                                        </p:tav>
                                        <p:tav tm="100000">
                                          <p:val>
                                            <p:strVal val="#ppt_y"/>
                                          </p:val>
                                        </p:tav>
                                      </p:tavLst>
                                    </p:anim>
                                    <p:animEffect transition="in" filter="wipe(up)">
                                      <p:cBhvr>
                                        <p:cTn id="203" dur="500"/>
                                        <p:tgtEl>
                                          <p:spTgt spid="63"/>
                                        </p:tgtEl>
                                      </p:cBhvr>
                                    </p:animEffect>
                                  </p:childTnLst>
                                </p:cTn>
                              </p:par>
                              <p:par>
                                <p:cTn id="204" presetID="12" presetClass="entr" presetSubtype="4" fill="hold" nodeType="withEffect">
                                  <p:stCondLst>
                                    <p:cond delay="0"/>
                                  </p:stCondLst>
                                  <p:childTnLst>
                                    <p:set>
                                      <p:cBhvr>
                                        <p:cTn id="205" dur="1" fill="hold">
                                          <p:stCondLst>
                                            <p:cond delay="0"/>
                                          </p:stCondLst>
                                        </p:cTn>
                                        <p:tgtEl>
                                          <p:spTgt spid="64"/>
                                        </p:tgtEl>
                                        <p:attrNameLst>
                                          <p:attrName>style.visibility</p:attrName>
                                        </p:attrNameLst>
                                      </p:cBhvr>
                                      <p:to>
                                        <p:strVal val="visible"/>
                                      </p:to>
                                    </p:set>
                                    <p:anim calcmode="lin" valueType="num">
                                      <p:cBhvr additive="base">
                                        <p:cTn id="206" dur="500"/>
                                        <p:tgtEl>
                                          <p:spTgt spid="64"/>
                                        </p:tgtEl>
                                        <p:attrNameLst>
                                          <p:attrName>ppt_y</p:attrName>
                                        </p:attrNameLst>
                                      </p:cBhvr>
                                      <p:tavLst>
                                        <p:tav tm="0">
                                          <p:val>
                                            <p:strVal val="#ppt_y+#ppt_h*1.125000"/>
                                          </p:val>
                                        </p:tav>
                                        <p:tav tm="100000">
                                          <p:val>
                                            <p:strVal val="#ppt_y"/>
                                          </p:val>
                                        </p:tav>
                                      </p:tavLst>
                                    </p:anim>
                                    <p:animEffect transition="in" filter="wipe(up)">
                                      <p:cBhvr>
                                        <p:cTn id="207" dur="500"/>
                                        <p:tgtEl>
                                          <p:spTgt spid="64"/>
                                        </p:tgtEl>
                                      </p:cBhvr>
                                    </p:animEffect>
                                  </p:childTnLst>
                                </p:cTn>
                              </p:par>
                              <p:par>
                                <p:cTn id="208" presetID="12" presetClass="entr" presetSubtype="4" fill="hold" nodeType="withEffect">
                                  <p:stCondLst>
                                    <p:cond delay="0"/>
                                  </p:stCondLst>
                                  <p:childTnLst>
                                    <p:set>
                                      <p:cBhvr>
                                        <p:cTn id="209" dur="1" fill="hold">
                                          <p:stCondLst>
                                            <p:cond delay="0"/>
                                          </p:stCondLst>
                                        </p:cTn>
                                        <p:tgtEl>
                                          <p:spTgt spid="65"/>
                                        </p:tgtEl>
                                        <p:attrNameLst>
                                          <p:attrName>style.visibility</p:attrName>
                                        </p:attrNameLst>
                                      </p:cBhvr>
                                      <p:to>
                                        <p:strVal val="visible"/>
                                      </p:to>
                                    </p:set>
                                    <p:anim calcmode="lin" valueType="num">
                                      <p:cBhvr additive="base">
                                        <p:cTn id="210" dur="500"/>
                                        <p:tgtEl>
                                          <p:spTgt spid="65"/>
                                        </p:tgtEl>
                                        <p:attrNameLst>
                                          <p:attrName>ppt_y</p:attrName>
                                        </p:attrNameLst>
                                      </p:cBhvr>
                                      <p:tavLst>
                                        <p:tav tm="0">
                                          <p:val>
                                            <p:strVal val="#ppt_y+#ppt_h*1.125000"/>
                                          </p:val>
                                        </p:tav>
                                        <p:tav tm="100000">
                                          <p:val>
                                            <p:strVal val="#ppt_y"/>
                                          </p:val>
                                        </p:tav>
                                      </p:tavLst>
                                    </p:anim>
                                    <p:animEffect transition="in" filter="wipe(up)">
                                      <p:cBhvr>
                                        <p:cTn id="211" dur="500"/>
                                        <p:tgtEl>
                                          <p:spTgt spid="65"/>
                                        </p:tgtEl>
                                      </p:cBhvr>
                                    </p:animEffect>
                                  </p:childTnLst>
                                </p:cTn>
                              </p:par>
                              <p:par>
                                <p:cTn id="212" presetID="12" presetClass="entr" presetSubtype="4" fill="hold" nodeType="withEffect">
                                  <p:stCondLst>
                                    <p:cond delay="0"/>
                                  </p:stCondLst>
                                  <p:childTnLst>
                                    <p:set>
                                      <p:cBhvr>
                                        <p:cTn id="213" dur="1" fill="hold">
                                          <p:stCondLst>
                                            <p:cond delay="0"/>
                                          </p:stCondLst>
                                        </p:cTn>
                                        <p:tgtEl>
                                          <p:spTgt spid="66"/>
                                        </p:tgtEl>
                                        <p:attrNameLst>
                                          <p:attrName>style.visibility</p:attrName>
                                        </p:attrNameLst>
                                      </p:cBhvr>
                                      <p:to>
                                        <p:strVal val="visible"/>
                                      </p:to>
                                    </p:set>
                                    <p:anim calcmode="lin" valueType="num">
                                      <p:cBhvr additive="base">
                                        <p:cTn id="214" dur="500"/>
                                        <p:tgtEl>
                                          <p:spTgt spid="66"/>
                                        </p:tgtEl>
                                        <p:attrNameLst>
                                          <p:attrName>ppt_y</p:attrName>
                                        </p:attrNameLst>
                                      </p:cBhvr>
                                      <p:tavLst>
                                        <p:tav tm="0">
                                          <p:val>
                                            <p:strVal val="#ppt_y+#ppt_h*1.125000"/>
                                          </p:val>
                                        </p:tav>
                                        <p:tav tm="100000">
                                          <p:val>
                                            <p:strVal val="#ppt_y"/>
                                          </p:val>
                                        </p:tav>
                                      </p:tavLst>
                                    </p:anim>
                                    <p:animEffect transition="in" filter="wipe(up)">
                                      <p:cBhvr>
                                        <p:cTn id="215" dur="500"/>
                                        <p:tgtEl>
                                          <p:spTgt spid="66"/>
                                        </p:tgtEl>
                                      </p:cBhvr>
                                    </p:animEffect>
                                  </p:childTnLst>
                                </p:cTn>
                              </p:par>
                            </p:childTnLst>
                          </p:cTn>
                        </p:par>
                      </p:childTnLst>
                    </p:cTn>
                  </p:par>
                  <p:par>
                    <p:cTn id="216" fill="hold">
                      <p:stCondLst>
                        <p:cond delay="indefinite"/>
                      </p:stCondLst>
                      <p:childTnLst>
                        <p:par>
                          <p:cTn id="217" fill="hold">
                            <p:stCondLst>
                              <p:cond delay="0"/>
                            </p:stCondLst>
                            <p:childTnLst>
                              <p:par>
                                <p:cTn id="218" presetID="10" presetClass="exit" presetSubtype="0" fill="hold" nodeType="clickEffect">
                                  <p:stCondLst>
                                    <p:cond delay="0"/>
                                  </p:stCondLst>
                                  <p:childTnLst>
                                    <p:animEffect transition="out" filter="fade">
                                      <p:cBhvr>
                                        <p:cTn id="219" dur="500"/>
                                        <p:tgtEl>
                                          <p:spTgt spid="65"/>
                                        </p:tgtEl>
                                      </p:cBhvr>
                                    </p:animEffect>
                                    <p:set>
                                      <p:cBhvr>
                                        <p:cTn id="220" dur="1" fill="hold">
                                          <p:stCondLst>
                                            <p:cond delay="499"/>
                                          </p:stCondLst>
                                        </p:cTn>
                                        <p:tgtEl>
                                          <p:spTgt spid="65"/>
                                        </p:tgtEl>
                                        <p:attrNameLst>
                                          <p:attrName>style.visibility</p:attrName>
                                        </p:attrNameLst>
                                      </p:cBhvr>
                                      <p:to>
                                        <p:strVal val="hidden"/>
                                      </p:to>
                                    </p:set>
                                  </p:childTnLst>
                                </p:cTn>
                              </p:par>
                              <p:par>
                                <p:cTn id="221" presetID="10" presetClass="exit" presetSubtype="0" fill="hold" nodeType="withEffect">
                                  <p:stCondLst>
                                    <p:cond delay="0"/>
                                  </p:stCondLst>
                                  <p:childTnLst>
                                    <p:animEffect transition="out" filter="fade">
                                      <p:cBhvr>
                                        <p:cTn id="222" dur="500"/>
                                        <p:tgtEl>
                                          <p:spTgt spid="64"/>
                                        </p:tgtEl>
                                      </p:cBhvr>
                                    </p:animEffect>
                                    <p:set>
                                      <p:cBhvr>
                                        <p:cTn id="223" dur="1" fill="hold">
                                          <p:stCondLst>
                                            <p:cond delay="499"/>
                                          </p:stCondLst>
                                        </p:cTn>
                                        <p:tgtEl>
                                          <p:spTgt spid="64"/>
                                        </p:tgtEl>
                                        <p:attrNameLst>
                                          <p:attrName>style.visibility</p:attrName>
                                        </p:attrNameLst>
                                      </p:cBhvr>
                                      <p:to>
                                        <p:strVal val="hidden"/>
                                      </p:to>
                                    </p:set>
                                  </p:childTnLst>
                                </p:cTn>
                              </p:par>
                              <p:par>
                                <p:cTn id="224" presetID="10" presetClass="exit" presetSubtype="0" fill="hold" nodeType="withEffect">
                                  <p:stCondLst>
                                    <p:cond delay="0"/>
                                  </p:stCondLst>
                                  <p:childTnLst>
                                    <p:animEffect transition="out" filter="fade">
                                      <p:cBhvr>
                                        <p:cTn id="225" dur="500"/>
                                        <p:tgtEl>
                                          <p:spTgt spid="63"/>
                                        </p:tgtEl>
                                      </p:cBhvr>
                                    </p:animEffect>
                                    <p:set>
                                      <p:cBhvr>
                                        <p:cTn id="226" dur="1" fill="hold">
                                          <p:stCondLst>
                                            <p:cond delay="499"/>
                                          </p:stCondLst>
                                        </p:cTn>
                                        <p:tgtEl>
                                          <p:spTgt spid="63"/>
                                        </p:tgtEl>
                                        <p:attrNameLst>
                                          <p:attrName>style.visibility</p:attrName>
                                        </p:attrNameLst>
                                      </p:cBhvr>
                                      <p:to>
                                        <p:strVal val="hidden"/>
                                      </p:to>
                                    </p:set>
                                  </p:childTnLst>
                                </p:cTn>
                              </p:par>
                              <p:par>
                                <p:cTn id="227" presetID="10" presetClass="exit" presetSubtype="0" fill="hold" nodeType="withEffect">
                                  <p:stCondLst>
                                    <p:cond delay="0"/>
                                  </p:stCondLst>
                                  <p:childTnLst>
                                    <p:animEffect transition="out" filter="fade">
                                      <p:cBhvr>
                                        <p:cTn id="228" dur="500"/>
                                        <p:tgtEl>
                                          <p:spTgt spid="62"/>
                                        </p:tgtEl>
                                      </p:cBhvr>
                                    </p:animEffect>
                                    <p:set>
                                      <p:cBhvr>
                                        <p:cTn id="229" dur="1" fill="hold">
                                          <p:stCondLst>
                                            <p:cond delay="499"/>
                                          </p:stCondLst>
                                        </p:cTn>
                                        <p:tgtEl>
                                          <p:spTgt spid="62"/>
                                        </p:tgtEl>
                                        <p:attrNameLst>
                                          <p:attrName>style.visibility</p:attrName>
                                        </p:attrNameLst>
                                      </p:cBhvr>
                                      <p:to>
                                        <p:strVal val="hidden"/>
                                      </p:to>
                                    </p:set>
                                  </p:childTnLst>
                                </p:cTn>
                              </p:par>
                              <p:par>
                                <p:cTn id="230" presetID="10" presetClass="exit" presetSubtype="0" fill="hold" nodeType="withEffect">
                                  <p:stCondLst>
                                    <p:cond delay="0"/>
                                  </p:stCondLst>
                                  <p:childTnLst>
                                    <p:animEffect transition="out" filter="fade">
                                      <p:cBhvr>
                                        <p:cTn id="231" dur="500"/>
                                        <p:tgtEl>
                                          <p:spTgt spid="61"/>
                                        </p:tgtEl>
                                      </p:cBhvr>
                                    </p:animEffect>
                                    <p:set>
                                      <p:cBhvr>
                                        <p:cTn id="232" dur="1" fill="hold">
                                          <p:stCondLst>
                                            <p:cond delay="499"/>
                                          </p:stCondLst>
                                        </p:cTn>
                                        <p:tgtEl>
                                          <p:spTgt spid="61"/>
                                        </p:tgtEl>
                                        <p:attrNameLst>
                                          <p:attrName>style.visibility</p:attrName>
                                        </p:attrNameLst>
                                      </p:cBhvr>
                                      <p:to>
                                        <p:strVal val="hidden"/>
                                      </p:to>
                                    </p:set>
                                  </p:childTnLst>
                                </p:cTn>
                              </p:par>
                              <p:par>
                                <p:cTn id="233" presetID="10" presetClass="exit" presetSubtype="0" fill="hold" nodeType="withEffect">
                                  <p:stCondLst>
                                    <p:cond delay="0"/>
                                  </p:stCondLst>
                                  <p:childTnLst>
                                    <p:animEffect transition="out" filter="fade">
                                      <p:cBhvr>
                                        <p:cTn id="234" dur="500"/>
                                        <p:tgtEl>
                                          <p:spTgt spid="60"/>
                                        </p:tgtEl>
                                      </p:cBhvr>
                                    </p:animEffect>
                                    <p:set>
                                      <p:cBhvr>
                                        <p:cTn id="235" dur="1" fill="hold">
                                          <p:stCondLst>
                                            <p:cond delay="499"/>
                                          </p:stCondLst>
                                        </p:cTn>
                                        <p:tgtEl>
                                          <p:spTgt spid="60"/>
                                        </p:tgtEl>
                                        <p:attrNameLst>
                                          <p:attrName>style.visibility</p:attrName>
                                        </p:attrNameLst>
                                      </p:cBhvr>
                                      <p:to>
                                        <p:strVal val="hidden"/>
                                      </p:to>
                                    </p:set>
                                  </p:childTnLst>
                                </p:cTn>
                              </p:par>
                              <p:par>
                                <p:cTn id="236" presetID="10" presetClass="exit" presetSubtype="0" fill="hold" nodeType="withEffect">
                                  <p:stCondLst>
                                    <p:cond delay="0"/>
                                  </p:stCondLst>
                                  <p:childTnLst>
                                    <p:animEffect transition="out" filter="fade">
                                      <p:cBhvr>
                                        <p:cTn id="237" dur="500"/>
                                        <p:tgtEl>
                                          <p:spTgt spid="59"/>
                                        </p:tgtEl>
                                      </p:cBhvr>
                                    </p:animEffect>
                                    <p:set>
                                      <p:cBhvr>
                                        <p:cTn id="238" dur="1" fill="hold">
                                          <p:stCondLst>
                                            <p:cond delay="499"/>
                                          </p:stCondLst>
                                        </p:cTn>
                                        <p:tgtEl>
                                          <p:spTgt spid="59"/>
                                        </p:tgtEl>
                                        <p:attrNameLst>
                                          <p:attrName>style.visibility</p:attrName>
                                        </p:attrNameLst>
                                      </p:cBhvr>
                                      <p:to>
                                        <p:strVal val="hidden"/>
                                      </p:to>
                                    </p:set>
                                  </p:childTnLst>
                                </p:cTn>
                              </p:par>
                              <p:par>
                                <p:cTn id="239" presetID="10" presetClass="exit" presetSubtype="0" fill="hold" nodeType="withEffect">
                                  <p:stCondLst>
                                    <p:cond delay="0"/>
                                  </p:stCondLst>
                                  <p:childTnLst>
                                    <p:animEffect transition="out" filter="fade">
                                      <p:cBhvr>
                                        <p:cTn id="240" dur="500"/>
                                        <p:tgtEl>
                                          <p:spTgt spid="58"/>
                                        </p:tgtEl>
                                      </p:cBhvr>
                                    </p:animEffect>
                                    <p:set>
                                      <p:cBhvr>
                                        <p:cTn id="241" dur="1" fill="hold">
                                          <p:stCondLst>
                                            <p:cond delay="499"/>
                                          </p:stCondLst>
                                        </p:cTn>
                                        <p:tgtEl>
                                          <p:spTgt spid="58"/>
                                        </p:tgtEl>
                                        <p:attrNameLst>
                                          <p:attrName>style.visibility</p:attrName>
                                        </p:attrNameLst>
                                      </p:cBhvr>
                                      <p:to>
                                        <p:strVal val="hidden"/>
                                      </p:to>
                                    </p:set>
                                  </p:childTnLst>
                                </p:cTn>
                              </p:par>
                              <p:par>
                                <p:cTn id="242" presetID="10" presetClass="exit" presetSubtype="0" fill="hold" nodeType="withEffect">
                                  <p:stCondLst>
                                    <p:cond delay="0"/>
                                  </p:stCondLst>
                                  <p:childTnLst>
                                    <p:animEffect transition="out" filter="fade">
                                      <p:cBhvr>
                                        <p:cTn id="243" dur="500"/>
                                        <p:tgtEl>
                                          <p:spTgt spid="57"/>
                                        </p:tgtEl>
                                      </p:cBhvr>
                                    </p:animEffect>
                                    <p:set>
                                      <p:cBhvr>
                                        <p:cTn id="244" dur="1" fill="hold">
                                          <p:stCondLst>
                                            <p:cond delay="499"/>
                                          </p:stCondLst>
                                        </p:cTn>
                                        <p:tgtEl>
                                          <p:spTgt spid="57"/>
                                        </p:tgtEl>
                                        <p:attrNameLst>
                                          <p:attrName>style.visibility</p:attrName>
                                        </p:attrNameLst>
                                      </p:cBhvr>
                                      <p:to>
                                        <p:strVal val="hidden"/>
                                      </p:to>
                                    </p:set>
                                  </p:childTnLst>
                                </p:cTn>
                              </p:par>
                              <p:par>
                                <p:cTn id="245" presetID="10" presetClass="exit" presetSubtype="0" fill="hold" nodeType="withEffect">
                                  <p:stCondLst>
                                    <p:cond delay="0"/>
                                  </p:stCondLst>
                                  <p:childTnLst>
                                    <p:animEffect transition="out" filter="fade">
                                      <p:cBhvr>
                                        <p:cTn id="246" dur="500"/>
                                        <p:tgtEl>
                                          <p:spTgt spid="56"/>
                                        </p:tgtEl>
                                      </p:cBhvr>
                                    </p:animEffect>
                                    <p:set>
                                      <p:cBhvr>
                                        <p:cTn id="247" dur="1" fill="hold">
                                          <p:stCondLst>
                                            <p:cond delay="499"/>
                                          </p:stCondLst>
                                        </p:cTn>
                                        <p:tgtEl>
                                          <p:spTgt spid="56"/>
                                        </p:tgtEl>
                                        <p:attrNameLst>
                                          <p:attrName>style.visibility</p:attrName>
                                        </p:attrNameLst>
                                      </p:cBhvr>
                                      <p:to>
                                        <p:strVal val="hidden"/>
                                      </p:to>
                                    </p:set>
                                  </p:childTnLst>
                                </p:cTn>
                              </p:par>
                              <p:par>
                                <p:cTn id="248" presetID="10" presetClass="exit" presetSubtype="0" fill="hold" nodeType="withEffect">
                                  <p:stCondLst>
                                    <p:cond delay="0"/>
                                  </p:stCondLst>
                                  <p:childTnLst>
                                    <p:animEffect transition="out" filter="fade">
                                      <p:cBhvr>
                                        <p:cTn id="249" dur="500"/>
                                        <p:tgtEl>
                                          <p:spTgt spid="55"/>
                                        </p:tgtEl>
                                      </p:cBhvr>
                                    </p:animEffect>
                                    <p:set>
                                      <p:cBhvr>
                                        <p:cTn id="250" dur="1" fill="hold">
                                          <p:stCondLst>
                                            <p:cond delay="499"/>
                                          </p:stCondLst>
                                        </p:cTn>
                                        <p:tgtEl>
                                          <p:spTgt spid="55"/>
                                        </p:tgtEl>
                                        <p:attrNameLst>
                                          <p:attrName>style.visibility</p:attrName>
                                        </p:attrNameLst>
                                      </p:cBhvr>
                                      <p:to>
                                        <p:strVal val="hidden"/>
                                      </p:to>
                                    </p:set>
                                  </p:childTnLst>
                                </p:cTn>
                              </p:par>
                              <p:par>
                                <p:cTn id="251" presetID="10" presetClass="exit" presetSubtype="0" fill="hold" nodeType="withEffect">
                                  <p:stCondLst>
                                    <p:cond delay="0"/>
                                  </p:stCondLst>
                                  <p:childTnLst>
                                    <p:animEffect transition="out" filter="fade">
                                      <p:cBhvr>
                                        <p:cTn id="252" dur="500"/>
                                        <p:tgtEl>
                                          <p:spTgt spid="54"/>
                                        </p:tgtEl>
                                      </p:cBhvr>
                                    </p:animEffect>
                                    <p:set>
                                      <p:cBhvr>
                                        <p:cTn id="253" dur="1" fill="hold">
                                          <p:stCondLst>
                                            <p:cond delay="499"/>
                                          </p:stCondLst>
                                        </p:cTn>
                                        <p:tgtEl>
                                          <p:spTgt spid="54"/>
                                        </p:tgtEl>
                                        <p:attrNameLst>
                                          <p:attrName>style.visibility</p:attrName>
                                        </p:attrNameLst>
                                      </p:cBhvr>
                                      <p:to>
                                        <p:strVal val="hidden"/>
                                      </p:to>
                                    </p:set>
                                  </p:childTnLst>
                                </p:cTn>
                              </p:par>
                              <p:par>
                                <p:cTn id="254" presetID="10" presetClass="exit" presetSubtype="0" fill="hold" nodeType="withEffect">
                                  <p:stCondLst>
                                    <p:cond delay="0"/>
                                  </p:stCondLst>
                                  <p:childTnLst>
                                    <p:animEffect transition="out" filter="fade">
                                      <p:cBhvr>
                                        <p:cTn id="255" dur="500"/>
                                        <p:tgtEl>
                                          <p:spTgt spid="53"/>
                                        </p:tgtEl>
                                      </p:cBhvr>
                                    </p:animEffect>
                                    <p:set>
                                      <p:cBhvr>
                                        <p:cTn id="256" dur="1" fill="hold">
                                          <p:stCondLst>
                                            <p:cond delay="499"/>
                                          </p:stCondLst>
                                        </p:cTn>
                                        <p:tgtEl>
                                          <p:spTgt spid="53"/>
                                        </p:tgtEl>
                                        <p:attrNameLst>
                                          <p:attrName>style.visibility</p:attrName>
                                        </p:attrNameLst>
                                      </p:cBhvr>
                                      <p:to>
                                        <p:strVal val="hidden"/>
                                      </p:to>
                                    </p:set>
                                  </p:childTnLst>
                                </p:cTn>
                              </p:par>
                              <p:par>
                                <p:cTn id="257" presetID="10" presetClass="exit" presetSubtype="0" fill="hold" nodeType="withEffect">
                                  <p:stCondLst>
                                    <p:cond delay="0"/>
                                  </p:stCondLst>
                                  <p:childTnLst>
                                    <p:animEffect transition="out" filter="fade">
                                      <p:cBhvr>
                                        <p:cTn id="258" dur="500"/>
                                        <p:tgtEl>
                                          <p:spTgt spid="52"/>
                                        </p:tgtEl>
                                      </p:cBhvr>
                                    </p:animEffect>
                                    <p:set>
                                      <p:cBhvr>
                                        <p:cTn id="259" dur="1" fill="hold">
                                          <p:stCondLst>
                                            <p:cond delay="499"/>
                                          </p:stCondLst>
                                        </p:cTn>
                                        <p:tgtEl>
                                          <p:spTgt spid="52"/>
                                        </p:tgtEl>
                                        <p:attrNameLst>
                                          <p:attrName>style.visibility</p:attrName>
                                        </p:attrNameLst>
                                      </p:cBhvr>
                                      <p:to>
                                        <p:strVal val="hidden"/>
                                      </p:to>
                                    </p:set>
                                  </p:childTnLst>
                                </p:cTn>
                              </p:par>
                              <p:par>
                                <p:cTn id="260" presetID="10" presetClass="exit" presetSubtype="0" fill="hold" nodeType="withEffect">
                                  <p:stCondLst>
                                    <p:cond delay="0"/>
                                  </p:stCondLst>
                                  <p:childTnLst>
                                    <p:animEffect transition="out" filter="fade">
                                      <p:cBhvr>
                                        <p:cTn id="261" dur="500"/>
                                        <p:tgtEl>
                                          <p:spTgt spid="51"/>
                                        </p:tgtEl>
                                      </p:cBhvr>
                                    </p:animEffect>
                                    <p:set>
                                      <p:cBhvr>
                                        <p:cTn id="262" dur="1" fill="hold">
                                          <p:stCondLst>
                                            <p:cond delay="499"/>
                                          </p:stCondLst>
                                        </p:cTn>
                                        <p:tgtEl>
                                          <p:spTgt spid="51"/>
                                        </p:tgtEl>
                                        <p:attrNameLst>
                                          <p:attrName>style.visibility</p:attrName>
                                        </p:attrNameLst>
                                      </p:cBhvr>
                                      <p:to>
                                        <p:strVal val="hidden"/>
                                      </p:to>
                                    </p:set>
                                  </p:childTnLst>
                                </p:cTn>
                              </p:par>
                              <p:par>
                                <p:cTn id="263" presetID="10" presetClass="exit" presetSubtype="0" fill="hold" nodeType="withEffect">
                                  <p:stCondLst>
                                    <p:cond delay="0"/>
                                  </p:stCondLst>
                                  <p:childTnLst>
                                    <p:animEffect transition="out" filter="fade">
                                      <p:cBhvr>
                                        <p:cTn id="264" dur="500"/>
                                        <p:tgtEl>
                                          <p:spTgt spid="50"/>
                                        </p:tgtEl>
                                      </p:cBhvr>
                                    </p:animEffect>
                                    <p:set>
                                      <p:cBhvr>
                                        <p:cTn id="265" dur="1" fill="hold">
                                          <p:stCondLst>
                                            <p:cond delay="499"/>
                                          </p:stCondLst>
                                        </p:cTn>
                                        <p:tgtEl>
                                          <p:spTgt spid="50"/>
                                        </p:tgtEl>
                                        <p:attrNameLst>
                                          <p:attrName>style.visibility</p:attrName>
                                        </p:attrNameLst>
                                      </p:cBhvr>
                                      <p:to>
                                        <p:strVal val="hidden"/>
                                      </p:to>
                                    </p:set>
                                  </p:childTnLst>
                                </p:cTn>
                              </p:par>
                              <p:par>
                                <p:cTn id="266" presetID="10" presetClass="exit" presetSubtype="0" fill="hold" nodeType="withEffect">
                                  <p:stCondLst>
                                    <p:cond delay="0"/>
                                  </p:stCondLst>
                                  <p:childTnLst>
                                    <p:animEffect transition="out" filter="fade">
                                      <p:cBhvr>
                                        <p:cTn id="267" dur="500"/>
                                        <p:tgtEl>
                                          <p:spTgt spid="49"/>
                                        </p:tgtEl>
                                      </p:cBhvr>
                                    </p:animEffect>
                                    <p:set>
                                      <p:cBhvr>
                                        <p:cTn id="268" dur="1" fill="hold">
                                          <p:stCondLst>
                                            <p:cond delay="499"/>
                                          </p:stCondLst>
                                        </p:cTn>
                                        <p:tgtEl>
                                          <p:spTgt spid="49"/>
                                        </p:tgtEl>
                                        <p:attrNameLst>
                                          <p:attrName>style.visibility</p:attrName>
                                        </p:attrNameLst>
                                      </p:cBhvr>
                                      <p:to>
                                        <p:strVal val="hidden"/>
                                      </p:to>
                                    </p:set>
                                  </p:childTnLst>
                                </p:cTn>
                              </p:par>
                              <p:par>
                                <p:cTn id="269" presetID="10" presetClass="exit" presetSubtype="0" fill="hold" nodeType="withEffect">
                                  <p:stCondLst>
                                    <p:cond delay="0"/>
                                  </p:stCondLst>
                                  <p:childTnLst>
                                    <p:animEffect transition="out" filter="fade">
                                      <p:cBhvr>
                                        <p:cTn id="270" dur="500"/>
                                        <p:tgtEl>
                                          <p:spTgt spid="48"/>
                                        </p:tgtEl>
                                      </p:cBhvr>
                                    </p:animEffect>
                                    <p:set>
                                      <p:cBhvr>
                                        <p:cTn id="271" dur="1" fill="hold">
                                          <p:stCondLst>
                                            <p:cond delay="499"/>
                                          </p:stCondLst>
                                        </p:cTn>
                                        <p:tgtEl>
                                          <p:spTgt spid="48"/>
                                        </p:tgtEl>
                                        <p:attrNameLst>
                                          <p:attrName>style.visibility</p:attrName>
                                        </p:attrNameLst>
                                      </p:cBhvr>
                                      <p:to>
                                        <p:strVal val="hidden"/>
                                      </p:to>
                                    </p:set>
                                  </p:childTnLst>
                                </p:cTn>
                              </p:par>
                              <p:par>
                                <p:cTn id="272" presetID="10" presetClass="exit" presetSubtype="0" fill="hold" nodeType="withEffect">
                                  <p:stCondLst>
                                    <p:cond delay="0"/>
                                  </p:stCondLst>
                                  <p:childTnLst>
                                    <p:animEffect transition="out" filter="fade">
                                      <p:cBhvr>
                                        <p:cTn id="273" dur="500"/>
                                        <p:tgtEl>
                                          <p:spTgt spid="47"/>
                                        </p:tgtEl>
                                      </p:cBhvr>
                                    </p:animEffect>
                                    <p:set>
                                      <p:cBhvr>
                                        <p:cTn id="274" dur="1" fill="hold">
                                          <p:stCondLst>
                                            <p:cond delay="499"/>
                                          </p:stCondLst>
                                        </p:cTn>
                                        <p:tgtEl>
                                          <p:spTgt spid="47"/>
                                        </p:tgtEl>
                                        <p:attrNameLst>
                                          <p:attrName>style.visibility</p:attrName>
                                        </p:attrNameLst>
                                      </p:cBhvr>
                                      <p:to>
                                        <p:strVal val="hidden"/>
                                      </p:to>
                                    </p:set>
                                  </p:childTnLst>
                                </p:cTn>
                              </p:par>
                              <p:par>
                                <p:cTn id="275" presetID="10" presetClass="exit" presetSubtype="0" fill="hold" nodeType="withEffect">
                                  <p:stCondLst>
                                    <p:cond delay="0"/>
                                  </p:stCondLst>
                                  <p:childTnLst>
                                    <p:animEffect transition="out" filter="fade">
                                      <p:cBhvr>
                                        <p:cTn id="276" dur="500"/>
                                        <p:tgtEl>
                                          <p:spTgt spid="46"/>
                                        </p:tgtEl>
                                      </p:cBhvr>
                                    </p:animEffect>
                                    <p:set>
                                      <p:cBhvr>
                                        <p:cTn id="277" dur="1" fill="hold">
                                          <p:stCondLst>
                                            <p:cond delay="499"/>
                                          </p:stCondLst>
                                        </p:cTn>
                                        <p:tgtEl>
                                          <p:spTgt spid="46"/>
                                        </p:tgtEl>
                                        <p:attrNameLst>
                                          <p:attrName>style.visibility</p:attrName>
                                        </p:attrNameLst>
                                      </p:cBhvr>
                                      <p:to>
                                        <p:strVal val="hidden"/>
                                      </p:to>
                                    </p:set>
                                  </p:childTnLst>
                                </p:cTn>
                              </p:par>
                              <p:par>
                                <p:cTn id="278" presetID="10" presetClass="exit" presetSubtype="0" fill="hold" nodeType="withEffect">
                                  <p:stCondLst>
                                    <p:cond delay="0"/>
                                  </p:stCondLst>
                                  <p:childTnLst>
                                    <p:animEffect transition="out" filter="fade">
                                      <p:cBhvr>
                                        <p:cTn id="279" dur="500"/>
                                        <p:tgtEl>
                                          <p:spTgt spid="45"/>
                                        </p:tgtEl>
                                      </p:cBhvr>
                                    </p:animEffect>
                                    <p:set>
                                      <p:cBhvr>
                                        <p:cTn id="280" dur="1" fill="hold">
                                          <p:stCondLst>
                                            <p:cond delay="499"/>
                                          </p:stCondLst>
                                        </p:cTn>
                                        <p:tgtEl>
                                          <p:spTgt spid="45"/>
                                        </p:tgtEl>
                                        <p:attrNameLst>
                                          <p:attrName>style.visibility</p:attrName>
                                        </p:attrNameLst>
                                      </p:cBhvr>
                                      <p:to>
                                        <p:strVal val="hidden"/>
                                      </p:to>
                                    </p:set>
                                  </p:childTnLst>
                                </p:cTn>
                              </p:par>
                              <p:par>
                                <p:cTn id="281" presetID="10" presetClass="exit" presetSubtype="0" fill="hold" nodeType="withEffect">
                                  <p:stCondLst>
                                    <p:cond delay="0"/>
                                  </p:stCondLst>
                                  <p:childTnLst>
                                    <p:animEffect transition="out" filter="fade">
                                      <p:cBhvr>
                                        <p:cTn id="282" dur="500"/>
                                        <p:tgtEl>
                                          <p:spTgt spid="44"/>
                                        </p:tgtEl>
                                      </p:cBhvr>
                                    </p:animEffect>
                                    <p:set>
                                      <p:cBhvr>
                                        <p:cTn id="283" dur="1" fill="hold">
                                          <p:stCondLst>
                                            <p:cond delay="499"/>
                                          </p:stCondLst>
                                        </p:cTn>
                                        <p:tgtEl>
                                          <p:spTgt spid="44"/>
                                        </p:tgtEl>
                                        <p:attrNameLst>
                                          <p:attrName>style.visibility</p:attrName>
                                        </p:attrNameLst>
                                      </p:cBhvr>
                                      <p:to>
                                        <p:strVal val="hidden"/>
                                      </p:to>
                                    </p:set>
                                  </p:childTnLst>
                                </p:cTn>
                              </p:par>
                              <p:par>
                                <p:cTn id="284" presetID="10" presetClass="exit" presetSubtype="0" fill="hold" nodeType="withEffect">
                                  <p:stCondLst>
                                    <p:cond delay="0"/>
                                  </p:stCondLst>
                                  <p:childTnLst>
                                    <p:animEffect transition="out" filter="fade">
                                      <p:cBhvr>
                                        <p:cTn id="285" dur="500"/>
                                        <p:tgtEl>
                                          <p:spTgt spid="43"/>
                                        </p:tgtEl>
                                      </p:cBhvr>
                                    </p:animEffect>
                                    <p:set>
                                      <p:cBhvr>
                                        <p:cTn id="286" dur="1" fill="hold">
                                          <p:stCondLst>
                                            <p:cond delay="499"/>
                                          </p:stCondLst>
                                        </p:cTn>
                                        <p:tgtEl>
                                          <p:spTgt spid="43"/>
                                        </p:tgtEl>
                                        <p:attrNameLst>
                                          <p:attrName>style.visibility</p:attrName>
                                        </p:attrNameLst>
                                      </p:cBhvr>
                                      <p:to>
                                        <p:strVal val="hidden"/>
                                      </p:to>
                                    </p:set>
                                  </p:childTnLst>
                                </p:cTn>
                              </p:par>
                              <p:par>
                                <p:cTn id="287" presetID="10" presetClass="exit" presetSubtype="0" fill="hold" nodeType="withEffect">
                                  <p:stCondLst>
                                    <p:cond delay="0"/>
                                  </p:stCondLst>
                                  <p:childTnLst>
                                    <p:animEffect transition="out" filter="fade">
                                      <p:cBhvr>
                                        <p:cTn id="288" dur="500"/>
                                        <p:tgtEl>
                                          <p:spTgt spid="42"/>
                                        </p:tgtEl>
                                      </p:cBhvr>
                                    </p:animEffect>
                                    <p:set>
                                      <p:cBhvr>
                                        <p:cTn id="289" dur="1" fill="hold">
                                          <p:stCondLst>
                                            <p:cond delay="499"/>
                                          </p:stCondLst>
                                        </p:cTn>
                                        <p:tgtEl>
                                          <p:spTgt spid="42"/>
                                        </p:tgtEl>
                                        <p:attrNameLst>
                                          <p:attrName>style.visibility</p:attrName>
                                        </p:attrNameLst>
                                      </p:cBhvr>
                                      <p:to>
                                        <p:strVal val="hidden"/>
                                      </p:to>
                                    </p:set>
                                  </p:childTnLst>
                                </p:cTn>
                              </p:par>
                              <p:par>
                                <p:cTn id="290" presetID="10" presetClass="exit" presetSubtype="0" fill="hold" nodeType="withEffect">
                                  <p:stCondLst>
                                    <p:cond delay="0"/>
                                  </p:stCondLst>
                                  <p:childTnLst>
                                    <p:animEffect transition="out" filter="fade">
                                      <p:cBhvr>
                                        <p:cTn id="291" dur="500"/>
                                        <p:tgtEl>
                                          <p:spTgt spid="41"/>
                                        </p:tgtEl>
                                      </p:cBhvr>
                                    </p:animEffect>
                                    <p:set>
                                      <p:cBhvr>
                                        <p:cTn id="292" dur="1" fill="hold">
                                          <p:stCondLst>
                                            <p:cond delay="499"/>
                                          </p:stCondLst>
                                        </p:cTn>
                                        <p:tgtEl>
                                          <p:spTgt spid="41"/>
                                        </p:tgtEl>
                                        <p:attrNameLst>
                                          <p:attrName>style.visibility</p:attrName>
                                        </p:attrNameLst>
                                      </p:cBhvr>
                                      <p:to>
                                        <p:strVal val="hidden"/>
                                      </p:to>
                                    </p:set>
                                  </p:childTnLst>
                                </p:cTn>
                              </p:par>
                              <p:par>
                                <p:cTn id="293" presetID="10" presetClass="exit" presetSubtype="0" fill="hold" nodeType="withEffect">
                                  <p:stCondLst>
                                    <p:cond delay="0"/>
                                  </p:stCondLst>
                                  <p:childTnLst>
                                    <p:animEffect transition="out" filter="fade">
                                      <p:cBhvr>
                                        <p:cTn id="294" dur="500"/>
                                        <p:tgtEl>
                                          <p:spTgt spid="40"/>
                                        </p:tgtEl>
                                      </p:cBhvr>
                                    </p:animEffect>
                                    <p:set>
                                      <p:cBhvr>
                                        <p:cTn id="295" dur="1" fill="hold">
                                          <p:stCondLst>
                                            <p:cond delay="499"/>
                                          </p:stCondLst>
                                        </p:cTn>
                                        <p:tgtEl>
                                          <p:spTgt spid="40"/>
                                        </p:tgtEl>
                                        <p:attrNameLst>
                                          <p:attrName>style.visibility</p:attrName>
                                        </p:attrNameLst>
                                      </p:cBhvr>
                                      <p:to>
                                        <p:strVal val="hidden"/>
                                      </p:to>
                                    </p:set>
                                  </p:childTnLst>
                                </p:cTn>
                              </p:par>
                              <p:par>
                                <p:cTn id="296" presetID="10" presetClass="exit" presetSubtype="0" fill="hold" nodeType="withEffect">
                                  <p:stCondLst>
                                    <p:cond delay="0"/>
                                  </p:stCondLst>
                                  <p:childTnLst>
                                    <p:animEffect transition="out" filter="fade">
                                      <p:cBhvr>
                                        <p:cTn id="297" dur="500"/>
                                        <p:tgtEl>
                                          <p:spTgt spid="39"/>
                                        </p:tgtEl>
                                      </p:cBhvr>
                                    </p:animEffect>
                                    <p:set>
                                      <p:cBhvr>
                                        <p:cTn id="298" dur="1" fill="hold">
                                          <p:stCondLst>
                                            <p:cond delay="499"/>
                                          </p:stCondLst>
                                        </p:cTn>
                                        <p:tgtEl>
                                          <p:spTgt spid="39"/>
                                        </p:tgtEl>
                                        <p:attrNameLst>
                                          <p:attrName>style.visibility</p:attrName>
                                        </p:attrNameLst>
                                      </p:cBhvr>
                                      <p:to>
                                        <p:strVal val="hidden"/>
                                      </p:to>
                                    </p:set>
                                  </p:childTnLst>
                                </p:cTn>
                              </p:par>
                              <p:par>
                                <p:cTn id="299" presetID="10" presetClass="exit" presetSubtype="0" fill="hold" nodeType="withEffect">
                                  <p:stCondLst>
                                    <p:cond delay="0"/>
                                  </p:stCondLst>
                                  <p:childTnLst>
                                    <p:animEffect transition="out" filter="fade">
                                      <p:cBhvr>
                                        <p:cTn id="300" dur="500"/>
                                        <p:tgtEl>
                                          <p:spTgt spid="38"/>
                                        </p:tgtEl>
                                      </p:cBhvr>
                                    </p:animEffect>
                                    <p:set>
                                      <p:cBhvr>
                                        <p:cTn id="301" dur="1" fill="hold">
                                          <p:stCondLst>
                                            <p:cond delay="499"/>
                                          </p:stCondLst>
                                        </p:cTn>
                                        <p:tgtEl>
                                          <p:spTgt spid="38"/>
                                        </p:tgtEl>
                                        <p:attrNameLst>
                                          <p:attrName>style.visibility</p:attrName>
                                        </p:attrNameLst>
                                      </p:cBhvr>
                                      <p:to>
                                        <p:strVal val="hidden"/>
                                      </p:to>
                                    </p:set>
                                  </p:childTnLst>
                                </p:cTn>
                              </p:par>
                              <p:par>
                                <p:cTn id="302" presetID="10" presetClass="exit" presetSubtype="0" fill="hold" nodeType="withEffect">
                                  <p:stCondLst>
                                    <p:cond delay="0"/>
                                  </p:stCondLst>
                                  <p:childTnLst>
                                    <p:animEffect transition="out" filter="fade">
                                      <p:cBhvr>
                                        <p:cTn id="303" dur="500"/>
                                        <p:tgtEl>
                                          <p:spTgt spid="37"/>
                                        </p:tgtEl>
                                      </p:cBhvr>
                                    </p:animEffect>
                                    <p:set>
                                      <p:cBhvr>
                                        <p:cTn id="304" dur="1" fill="hold">
                                          <p:stCondLst>
                                            <p:cond delay="499"/>
                                          </p:stCondLst>
                                        </p:cTn>
                                        <p:tgtEl>
                                          <p:spTgt spid="37"/>
                                        </p:tgtEl>
                                        <p:attrNameLst>
                                          <p:attrName>style.visibility</p:attrName>
                                        </p:attrNameLst>
                                      </p:cBhvr>
                                      <p:to>
                                        <p:strVal val="hidden"/>
                                      </p:to>
                                    </p:set>
                                  </p:childTnLst>
                                </p:cTn>
                              </p:par>
                              <p:par>
                                <p:cTn id="305" presetID="10" presetClass="exit" presetSubtype="0" fill="hold" nodeType="withEffect">
                                  <p:stCondLst>
                                    <p:cond delay="0"/>
                                  </p:stCondLst>
                                  <p:childTnLst>
                                    <p:animEffect transition="out" filter="fade">
                                      <p:cBhvr>
                                        <p:cTn id="306" dur="500"/>
                                        <p:tgtEl>
                                          <p:spTgt spid="36"/>
                                        </p:tgtEl>
                                      </p:cBhvr>
                                    </p:animEffect>
                                    <p:set>
                                      <p:cBhvr>
                                        <p:cTn id="307" dur="1" fill="hold">
                                          <p:stCondLst>
                                            <p:cond delay="499"/>
                                          </p:stCondLst>
                                        </p:cTn>
                                        <p:tgtEl>
                                          <p:spTgt spid="36"/>
                                        </p:tgtEl>
                                        <p:attrNameLst>
                                          <p:attrName>style.visibility</p:attrName>
                                        </p:attrNameLst>
                                      </p:cBhvr>
                                      <p:to>
                                        <p:strVal val="hidden"/>
                                      </p:to>
                                    </p:set>
                                  </p:childTnLst>
                                </p:cTn>
                              </p:par>
                              <p:par>
                                <p:cTn id="308" presetID="10" presetClass="exit" presetSubtype="0" fill="hold" nodeType="withEffect">
                                  <p:stCondLst>
                                    <p:cond delay="0"/>
                                  </p:stCondLst>
                                  <p:childTnLst>
                                    <p:animEffect transition="out" filter="fade">
                                      <p:cBhvr>
                                        <p:cTn id="309" dur="500"/>
                                        <p:tgtEl>
                                          <p:spTgt spid="35"/>
                                        </p:tgtEl>
                                      </p:cBhvr>
                                    </p:animEffect>
                                    <p:set>
                                      <p:cBhvr>
                                        <p:cTn id="310" dur="1" fill="hold">
                                          <p:stCondLst>
                                            <p:cond delay="499"/>
                                          </p:stCondLst>
                                        </p:cTn>
                                        <p:tgtEl>
                                          <p:spTgt spid="35"/>
                                        </p:tgtEl>
                                        <p:attrNameLst>
                                          <p:attrName>style.visibility</p:attrName>
                                        </p:attrNameLst>
                                      </p:cBhvr>
                                      <p:to>
                                        <p:strVal val="hidden"/>
                                      </p:to>
                                    </p:set>
                                  </p:childTnLst>
                                </p:cTn>
                              </p:par>
                              <p:par>
                                <p:cTn id="311" presetID="10" presetClass="exit" presetSubtype="0" fill="hold" nodeType="withEffect">
                                  <p:stCondLst>
                                    <p:cond delay="0"/>
                                  </p:stCondLst>
                                  <p:childTnLst>
                                    <p:animEffect transition="out" filter="fade">
                                      <p:cBhvr>
                                        <p:cTn id="312" dur="500"/>
                                        <p:tgtEl>
                                          <p:spTgt spid="34"/>
                                        </p:tgtEl>
                                      </p:cBhvr>
                                    </p:animEffect>
                                    <p:set>
                                      <p:cBhvr>
                                        <p:cTn id="313" dur="1" fill="hold">
                                          <p:stCondLst>
                                            <p:cond delay="499"/>
                                          </p:stCondLst>
                                        </p:cTn>
                                        <p:tgtEl>
                                          <p:spTgt spid="34"/>
                                        </p:tgtEl>
                                        <p:attrNameLst>
                                          <p:attrName>style.visibility</p:attrName>
                                        </p:attrNameLst>
                                      </p:cBhvr>
                                      <p:to>
                                        <p:strVal val="hidden"/>
                                      </p:to>
                                    </p:set>
                                  </p:childTnLst>
                                </p:cTn>
                              </p:par>
                              <p:par>
                                <p:cTn id="314" presetID="10" presetClass="exit" presetSubtype="0" fill="hold" nodeType="withEffect">
                                  <p:stCondLst>
                                    <p:cond delay="0"/>
                                  </p:stCondLst>
                                  <p:childTnLst>
                                    <p:animEffect transition="out" filter="fade">
                                      <p:cBhvr>
                                        <p:cTn id="315" dur="500"/>
                                        <p:tgtEl>
                                          <p:spTgt spid="33"/>
                                        </p:tgtEl>
                                      </p:cBhvr>
                                    </p:animEffect>
                                    <p:set>
                                      <p:cBhvr>
                                        <p:cTn id="316" dur="1" fill="hold">
                                          <p:stCondLst>
                                            <p:cond delay="499"/>
                                          </p:stCondLst>
                                        </p:cTn>
                                        <p:tgtEl>
                                          <p:spTgt spid="33"/>
                                        </p:tgtEl>
                                        <p:attrNameLst>
                                          <p:attrName>style.visibility</p:attrName>
                                        </p:attrNameLst>
                                      </p:cBhvr>
                                      <p:to>
                                        <p:strVal val="hidden"/>
                                      </p:to>
                                    </p:set>
                                  </p:childTnLst>
                                </p:cTn>
                              </p:par>
                              <p:par>
                                <p:cTn id="317" presetID="10" presetClass="exit" presetSubtype="0" fill="hold" nodeType="withEffect">
                                  <p:stCondLst>
                                    <p:cond delay="0"/>
                                  </p:stCondLst>
                                  <p:childTnLst>
                                    <p:animEffect transition="out" filter="fade">
                                      <p:cBhvr>
                                        <p:cTn id="318" dur="500"/>
                                        <p:tgtEl>
                                          <p:spTgt spid="32"/>
                                        </p:tgtEl>
                                      </p:cBhvr>
                                    </p:animEffect>
                                    <p:set>
                                      <p:cBhvr>
                                        <p:cTn id="319" dur="1" fill="hold">
                                          <p:stCondLst>
                                            <p:cond delay="499"/>
                                          </p:stCondLst>
                                        </p:cTn>
                                        <p:tgtEl>
                                          <p:spTgt spid="32"/>
                                        </p:tgtEl>
                                        <p:attrNameLst>
                                          <p:attrName>style.visibility</p:attrName>
                                        </p:attrNameLst>
                                      </p:cBhvr>
                                      <p:to>
                                        <p:strVal val="hidden"/>
                                      </p:to>
                                    </p:set>
                                  </p:childTnLst>
                                </p:cTn>
                              </p:par>
                              <p:par>
                                <p:cTn id="320" presetID="10" presetClass="exit" presetSubtype="0" fill="hold" nodeType="withEffect">
                                  <p:stCondLst>
                                    <p:cond delay="0"/>
                                  </p:stCondLst>
                                  <p:childTnLst>
                                    <p:animEffect transition="out" filter="fade">
                                      <p:cBhvr>
                                        <p:cTn id="321" dur="500"/>
                                        <p:tgtEl>
                                          <p:spTgt spid="31"/>
                                        </p:tgtEl>
                                      </p:cBhvr>
                                    </p:animEffect>
                                    <p:set>
                                      <p:cBhvr>
                                        <p:cTn id="322" dur="1" fill="hold">
                                          <p:stCondLst>
                                            <p:cond delay="499"/>
                                          </p:stCondLst>
                                        </p:cTn>
                                        <p:tgtEl>
                                          <p:spTgt spid="31"/>
                                        </p:tgtEl>
                                        <p:attrNameLst>
                                          <p:attrName>style.visibility</p:attrName>
                                        </p:attrNameLst>
                                      </p:cBhvr>
                                      <p:to>
                                        <p:strVal val="hidden"/>
                                      </p:to>
                                    </p:set>
                                  </p:childTnLst>
                                </p:cTn>
                              </p:par>
                              <p:par>
                                <p:cTn id="323" presetID="10" presetClass="exit" presetSubtype="0" fill="hold" nodeType="withEffect">
                                  <p:stCondLst>
                                    <p:cond delay="0"/>
                                  </p:stCondLst>
                                  <p:childTnLst>
                                    <p:animEffect transition="out" filter="fade">
                                      <p:cBhvr>
                                        <p:cTn id="324" dur="500"/>
                                        <p:tgtEl>
                                          <p:spTgt spid="30"/>
                                        </p:tgtEl>
                                      </p:cBhvr>
                                    </p:animEffect>
                                    <p:set>
                                      <p:cBhvr>
                                        <p:cTn id="325" dur="1" fill="hold">
                                          <p:stCondLst>
                                            <p:cond delay="499"/>
                                          </p:stCondLst>
                                        </p:cTn>
                                        <p:tgtEl>
                                          <p:spTgt spid="30"/>
                                        </p:tgtEl>
                                        <p:attrNameLst>
                                          <p:attrName>style.visibility</p:attrName>
                                        </p:attrNameLst>
                                      </p:cBhvr>
                                      <p:to>
                                        <p:strVal val="hidden"/>
                                      </p:to>
                                    </p:set>
                                  </p:childTnLst>
                                </p:cTn>
                              </p:par>
                              <p:par>
                                <p:cTn id="326" presetID="10" presetClass="exit" presetSubtype="0" fill="hold" nodeType="withEffect">
                                  <p:stCondLst>
                                    <p:cond delay="0"/>
                                  </p:stCondLst>
                                  <p:childTnLst>
                                    <p:animEffect transition="out" filter="fade">
                                      <p:cBhvr>
                                        <p:cTn id="327" dur="500"/>
                                        <p:tgtEl>
                                          <p:spTgt spid="29"/>
                                        </p:tgtEl>
                                      </p:cBhvr>
                                    </p:animEffect>
                                    <p:set>
                                      <p:cBhvr>
                                        <p:cTn id="328" dur="1" fill="hold">
                                          <p:stCondLst>
                                            <p:cond delay="499"/>
                                          </p:stCondLst>
                                        </p:cTn>
                                        <p:tgtEl>
                                          <p:spTgt spid="29"/>
                                        </p:tgtEl>
                                        <p:attrNameLst>
                                          <p:attrName>style.visibility</p:attrName>
                                        </p:attrNameLst>
                                      </p:cBhvr>
                                      <p:to>
                                        <p:strVal val="hidden"/>
                                      </p:to>
                                    </p:set>
                                  </p:childTnLst>
                                </p:cTn>
                              </p:par>
                              <p:par>
                                <p:cTn id="329" presetID="10" presetClass="exit" presetSubtype="0" fill="hold" nodeType="withEffect">
                                  <p:stCondLst>
                                    <p:cond delay="0"/>
                                  </p:stCondLst>
                                  <p:childTnLst>
                                    <p:animEffect transition="out" filter="fade">
                                      <p:cBhvr>
                                        <p:cTn id="330" dur="500"/>
                                        <p:tgtEl>
                                          <p:spTgt spid="28"/>
                                        </p:tgtEl>
                                      </p:cBhvr>
                                    </p:animEffect>
                                    <p:set>
                                      <p:cBhvr>
                                        <p:cTn id="331" dur="1" fill="hold">
                                          <p:stCondLst>
                                            <p:cond delay="499"/>
                                          </p:stCondLst>
                                        </p:cTn>
                                        <p:tgtEl>
                                          <p:spTgt spid="28"/>
                                        </p:tgtEl>
                                        <p:attrNameLst>
                                          <p:attrName>style.visibility</p:attrName>
                                        </p:attrNameLst>
                                      </p:cBhvr>
                                      <p:to>
                                        <p:strVal val="hidden"/>
                                      </p:to>
                                    </p:set>
                                  </p:childTnLst>
                                </p:cTn>
                              </p:par>
                              <p:par>
                                <p:cTn id="332" presetID="10" presetClass="exit" presetSubtype="0" fill="hold" nodeType="withEffect">
                                  <p:stCondLst>
                                    <p:cond delay="0"/>
                                  </p:stCondLst>
                                  <p:childTnLst>
                                    <p:animEffect transition="out" filter="fade">
                                      <p:cBhvr>
                                        <p:cTn id="333" dur="500"/>
                                        <p:tgtEl>
                                          <p:spTgt spid="27"/>
                                        </p:tgtEl>
                                      </p:cBhvr>
                                    </p:animEffect>
                                    <p:set>
                                      <p:cBhvr>
                                        <p:cTn id="334" dur="1" fill="hold">
                                          <p:stCondLst>
                                            <p:cond delay="499"/>
                                          </p:stCondLst>
                                        </p:cTn>
                                        <p:tgtEl>
                                          <p:spTgt spid="27"/>
                                        </p:tgtEl>
                                        <p:attrNameLst>
                                          <p:attrName>style.visibility</p:attrName>
                                        </p:attrNameLst>
                                      </p:cBhvr>
                                      <p:to>
                                        <p:strVal val="hidden"/>
                                      </p:to>
                                    </p:set>
                                  </p:childTnLst>
                                </p:cTn>
                              </p:par>
                              <p:par>
                                <p:cTn id="335" presetID="10" presetClass="exit" presetSubtype="0" fill="hold" nodeType="withEffect">
                                  <p:stCondLst>
                                    <p:cond delay="0"/>
                                  </p:stCondLst>
                                  <p:childTnLst>
                                    <p:animEffect transition="out" filter="fade">
                                      <p:cBhvr>
                                        <p:cTn id="336" dur="500"/>
                                        <p:tgtEl>
                                          <p:spTgt spid="26"/>
                                        </p:tgtEl>
                                      </p:cBhvr>
                                    </p:animEffect>
                                    <p:set>
                                      <p:cBhvr>
                                        <p:cTn id="337"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MR-Thematic_PPT_artwork-10-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5715"/>
          </a:xfrm>
          <a:prstGeom prst="rect">
            <a:avLst/>
          </a:prstGeom>
        </p:spPr>
      </p:pic>
      <p:sp>
        <p:nvSpPr>
          <p:cNvPr id="3" name="TextBox 2"/>
          <p:cNvSpPr txBox="1"/>
          <p:nvPr/>
        </p:nvSpPr>
        <p:spPr>
          <a:xfrm>
            <a:off x="0" y="2639119"/>
            <a:ext cx="9144000" cy="1457664"/>
          </a:xfrm>
          <a:prstGeom prst="rect">
            <a:avLst/>
          </a:prstGeom>
          <a:noFill/>
        </p:spPr>
        <p:txBody>
          <a:bodyPr wrap="square" lIns="0" rtlCol="0">
            <a:spAutoFit/>
          </a:bodyPr>
          <a:lstStyle/>
          <a:p>
            <a:pPr algn="ctr">
              <a:lnSpc>
                <a:spcPts val="3560"/>
              </a:lnSpc>
            </a:pPr>
            <a:r>
              <a:rPr lang="en-US" sz="2800" dirty="0" smtClean="0"/>
              <a:t>@</a:t>
            </a:r>
            <a:r>
              <a:rPr lang="en-US" sz="2800" dirty="0" err="1" smtClean="0"/>
              <a:t>GEMReport</a:t>
            </a:r>
            <a:endParaRPr lang="en-US" sz="2800" dirty="0" smtClean="0"/>
          </a:p>
          <a:p>
            <a:pPr algn="ctr">
              <a:lnSpc>
                <a:spcPts val="3560"/>
              </a:lnSpc>
            </a:pPr>
            <a:r>
              <a:rPr lang="en-US" sz="2800" dirty="0" smtClean="0"/>
              <a:t>#</a:t>
            </a:r>
            <a:r>
              <a:rPr lang="en-US" sz="2800" dirty="0" err="1" smtClean="0"/>
              <a:t>CountOnMe</a:t>
            </a:r>
            <a:endParaRPr lang="en-US" sz="2800" dirty="0" smtClean="0"/>
          </a:p>
          <a:p>
            <a:pPr algn="ctr">
              <a:lnSpc>
                <a:spcPts val="3560"/>
              </a:lnSpc>
            </a:pPr>
            <a:r>
              <a:rPr lang="en-US" sz="2800" dirty="0" err="1" smtClean="0"/>
              <a:t>Bit.ly</a:t>
            </a:r>
            <a:r>
              <a:rPr lang="en-US" sz="2800" dirty="0" smtClean="0"/>
              <a:t>/GEM2017</a:t>
            </a:r>
            <a:endParaRPr lang="en-US" sz="2800" dirty="0"/>
          </a:p>
        </p:txBody>
      </p:sp>
    </p:spTree>
    <p:extLst>
      <p:ext uri="{BB962C8B-B14F-4D97-AF65-F5344CB8AC3E}">
        <p14:creationId xmlns:p14="http://schemas.microsoft.com/office/powerpoint/2010/main" val="90840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p:tgtEl>
                                          <p:spTgt spid="3"/>
                                        </p:tgtEl>
                                        <p:attrNameLst>
                                          <p:attrName>ppt_y</p:attrName>
                                        </p:attrNameLst>
                                      </p:cBhvr>
                                      <p:tavLst>
                                        <p:tav tm="0">
                                          <p:val>
                                            <p:strVal val="#ppt_y+#ppt_h*1.125000"/>
                                          </p:val>
                                        </p:tav>
                                        <p:tav tm="100000">
                                          <p:val>
                                            <p:strVal val="#ppt_y"/>
                                          </p:val>
                                        </p:tav>
                                      </p:tavLst>
                                    </p:anim>
                                    <p:animEffect transition="in" filter="wipe(up)">
                                      <p:cBhvr>
                                        <p:cTn id="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1-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3569"/>
            <a:ext cx="4812792" cy="1395984"/>
          </a:xfrm>
          <a:prstGeom prst="rect">
            <a:avLst/>
          </a:prstGeom>
        </p:spPr>
      </p:pic>
      <p:pic>
        <p:nvPicPr>
          <p:cNvPr id="2" name="Picture 1" descr="slide2-2-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2416" y="899657"/>
            <a:ext cx="4291584" cy="1423416"/>
          </a:xfrm>
          <a:prstGeom prst="rect">
            <a:avLst/>
          </a:prstGeom>
        </p:spPr>
      </p:pic>
      <p:pic>
        <p:nvPicPr>
          <p:cNvPr id="3" name="Picture 2" descr="slide2-3-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3392" y="1136613"/>
            <a:ext cx="585216" cy="502920"/>
          </a:xfrm>
          <a:prstGeom prst="rect">
            <a:avLst/>
          </a:prstGeom>
        </p:spPr>
      </p:pic>
      <p:pic>
        <p:nvPicPr>
          <p:cNvPr id="5" name="Picture 4" descr="slide2-4-0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02324" y="1136613"/>
            <a:ext cx="524256" cy="502920"/>
          </a:xfrm>
          <a:prstGeom prst="rect">
            <a:avLst/>
          </a:prstGeom>
        </p:spPr>
      </p:pic>
      <p:pic>
        <p:nvPicPr>
          <p:cNvPr id="6" name="Picture 5" descr="slide2-5-0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43975" y="1136613"/>
            <a:ext cx="554736" cy="502920"/>
          </a:xfrm>
          <a:prstGeom prst="rect">
            <a:avLst/>
          </a:prstGeom>
        </p:spPr>
      </p:pic>
      <p:pic>
        <p:nvPicPr>
          <p:cNvPr id="7" name="Picture 6" descr="slide2-7-0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05585" y="1720529"/>
            <a:ext cx="704088" cy="402336"/>
          </a:xfrm>
          <a:prstGeom prst="rect">
            <a:avLst/>
          </a:prstGeom>
        </p:spPr>
      </p:pic>
      <p:pic>
        <p:nvPicPr>
          <p:cNvPr id="8" name="Picture 7" descr="slide2-8-01.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21615" y="1720529"/>
            <a:ext cx="1210056" cy="402336"/>
          </a:xfrm>
          <a:prstGeom prst="rect">
            <a:avLst/>
          </a:prstGeom>
        </p:spPr>
      </p:pic>
      <p:pic>
        <p:nvPicPr>
          <p:cNvPr id="9" name="Picture 8" descr="slide5-6-01.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11253" y="1720529"/>
            <a:ext cx="822960" cy="402336"/>
          </a:xfrm>
          <a:prstGeom prst="rect">
            <a:avLst/>
          </a:prstGeom>
        </p:spPr>
      </p:pic>
      <p:pic>
        <p:nvPicPr>
          <p:cNvPr id="10" name="Picture 9" descr="slide2-14-01.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2678005"/>
            <a:ext cx="9144000" cy="2589937"/>
          </a:xfrm>
          <a:prstGeom prst="rect">
            <a:avLst/>
          </a:prstGeom>
        </p:spPr>
      </p:pic>
      <p:pic>
        <p:nvPicPr>
          <p:cNvPr id="14" name="Picture 13" descr="slide2-9-01.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5274836"/>
            <a:ext cx="9144000" cy="1520445"/>
          </a:xfrm>
          <a:prstGeom prst="rect">
            <a:avLst/>
          </a:prstGeom>
        </p:spPr>
      </p:pic>
      <p:pic>
        <p:nvPicPr>
          <p:cNvPr id="15" name="Picture 14" descr="slide2-10-01.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385920" y="5556644"/>
            <a:ext cx="3206496" cy="1274064"/>
          </a:xfrm>
          <a:prstGeom prst="rect">
            <a:avLst/>
          </a:prstGeom>
        </p:spPr>
      </p:pic>
      <p:pic>
        <p:nvPicPr>
          <p:cNvPr id="16" name="Picture 15" descr="slide2-11-01-01.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586472" y="5583936"/>
            <a:ext cx="1557528" cy="1274064"/>
          </a:xfrm>
          <a:prstGeom prst="rect">
            <a:avLst/>
          </a:prstGeom>
        </p:spPr>
      </p:pic>
      <p:pic>
        <p:nvPicPr>
          <p:cNvPr id="17" name="Picture 16" descr="slide2-12-01.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5708904"/>
            <a:ext cx="2663952" cy="1149096"/>
          </a:xfrm>
          <a:prstGeom prst="rect">
            <a:avLst/>
          </a:prstGeom>
        </p:spPr>
      </p:pic>
      <p:pic>
        <p:nvPicPr>
          <p:cNvPr id="18" name="Picture 17" descr="slide2-13-01.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756189" y="5222513"/>
            <a:ext cx="1289304" cy="1572768"/>
          </a:xfrm>
          <a:prstGeom prst="rect">
            <a:avLst/>
          </a:prstGeom>
        </p:spPr>
      </p:pic>
      <p:pic>
        <p:nvPicPr>
          <p:cNvPr id="11" name="Picture 10" descr="slide2-blue-01.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2662770"/>
            <a:ext cx="9144000" cy="1681375"/>
          </a:xfrm>
          <a:prstGeom prst="rect">
            <a:avLst/>
          </a:prstGeom>
        </p:spPr>
      </p:pic>
      <p:pic>
        <p:nvPicPr>
          <p:cNvPr id="13" name="Picture 12" descr="slide2-orange-01.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2506142"/>
            <a:ext cx="9144000" cy="2278385"/>
          </a:xfrm>
          <a:prstGeom prst="rect">
            <a:avLst/>
          </a:prstGeom>
        </p:spPr>
      </p:pic>
      <p:pic>
        <p:nvPicPr>
          <p:cNvPr id="22" name="Picture 21" descr="slide2-green-01.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2671248"/>
            <a:ext cx="9144000" cy="2247925"/>
          </a:xfrm>
          <a:prstGeom prst="rect">
            <a:avLst/>
          </a:prstGeom>
        </p:spPr>
      </p:pic>
      <p:pic>
        <p:nvPicPr>
          <p:cNvPr id="23" name="Picture 22" descr="completion.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2487086"/>
            <a:ext cx="9131300" cy="351367"/>
          </a:xfrm>
          <a:prstGeom prst="rect">
            <a:avLst/>
          </a:prstGeom>
        </p:spPr>
      </p:pic>
    </p:spTree>
    <p:extLst>
      <p:ext uri="{BB962C8B-B14F-4D97-AF65-F5344CB8AC3E}">
        <p14:creationId xmlns:p14="http://schemas.microsoft.com/office/powerpoint/2010/main" val="133655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21" presetClass="entr" presetSubtype="1"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par>
                                <p:cTn id="12" presetID="10" presetClass="entr" presetSubtype="0" fill="hold" nodeType="withEffect">
                                  <p:stCondLst>
                                    <p:cond delay="10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childTnLst>
                                </p:cTn>
                              </p:par>
                            </p:childTnLst>
                          </p:cTn>
                        </p:par>
                        <p:par>
                          <p:cTn id="15" fill="hold">
                            <p:stCondLst>
                              <p:cond delay="3500"/>
                            </p:stCondLst>
                            <p:childTnLst>
                              <p:par>
                                <p:cTn id="16" presetID="21" presetClass="entr" presetSubtype="1"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2000"/>
                                        <p:tgtEl>
                                          <p:spTgt spid="5"/>
                                        </p:tgtEl>
                                      </p:cBhvr>
                                    </p:animEffect>
                                  </p:childTnLst>
                                </p:cTn>
                              </p:par>
                              <p:par>
                                <p:cTn id="19" presetID="10" presetClass="entr" presetSubtype="0" fill="hold" nodeType="withEffect">
                                  <p:stCondLst>
                                    <p:cond delay="10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childTnLst>
                                </p:cTn>
                              </p:par>
                            </p:childTnLst>
                          </p:cTn>
                        </p:par>
                        <p:par>
                          <p:cTn id="22" fill="hold">
                            <p:stCondLst>
                              <p:cond delay="5500"/>
                            </p:stCondLst>
                            <p:childTnLst>
                              <p:par>
                                <p:cTn id="23" presetID="21" presetClass="entr" presetSubtype="1"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par>
                                <p:cTn id="26" presetID="10" presetClass="entr" presetSubtype="0" fill="hold" nodeType="withEffect">
                                  <p:stCondLst>
                                    <p:cond delay="10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childTnLst>
                                </p:cTn>
                              </p:par>
                              <p:par>
                                <p:cTn id="37" presetID="1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childTnLst>
                                </p:cTn>
                              </p:par>
                            </p:childTnLst>
                          </p:cTn>
                        </p:par>
                        <p:par>
                          <p:cTn id="48" fill="hold">
                            <p:stCondLst>
                              <p:cond delay="3000"/>
                            </p:stCondLst>
                            <p:childTnLst>
                              <p:par>
                                <p:cTn id="49" presetID="10" presetClass="entr" presetSubtype="0"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childTnLst>
                                </p:cTn>
                              </p:par>
                            </p:childTnLst>
                          </p:cTn>
                        </p:par>
                        <p:par>
                          <p:cTn id="52" fill="hold">
                            <p:stCondLst>
                              <p:cond delay="4000"/>
                            </p:stCondLst>
                            <p:childTnLst>
                              <p:par>
                                <p:cTn id="53" presetID="12" presetClass="entr" presetSubtype="1"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1000"/>
                                        <p:tgtEl>
                                          <p:spTgt spid="17"/>
                                        </p:tgtEl>
                                        <p:attrNameLst>
                                          <p:attrName>ppt_y</p:attrName>
                                        </p:attrNameLst>
                                      </p:cBhvr>
                                      <p:tavLst>
                                        <p:tav tm="0">
                                          <p:val>
                                            <p:strVal val="#ppt_y-#ppt_h*1.125000"/>
                                          </p:val>
                                        </p:tav>
                                        <p:tav tm="100000">
                                          <p:val>
                                            <p:strVal val="#ppt_y"/>
                                          </p:val>
                                        </p:tav>
                                      </p:tavLst>
                                    </p:anim>
                                    <p:animEffect transition="in" filter="wipe(down)">
                                      <p:cBhvr>
                                        <p:cTn id="56" dur="1000"/>
                                        <p:tgtEl>
                                          <p:spTgt spid="17"/>
                                        </p:tgtEl>
                                      </p:cBhvr>
                                    </p:animEffect>
                                  </p:childTnLst>
                                </p:cTn>
                              </p:par>
                              <p:par>
                                <p:cTn id="57" presetID="9" presetClass="entr" presetSubtype="0" fill="hold" nodeType="withEffect">
                                  <p:stCondLst>
                                    <p:cond delay="500"/>
                                  </p:stCondLst>
                                  <p:childTnLst>
                                    <p:set>
                                      <p:cBhvr>
                                        <p:cTn id="58" dur="1" fill="hold">
                                          <p:stCondLst>
                                            <p:cond delay="0"/>
                                          </p:stCondLst>
                                        </p:cTn>
                                        <p:tgtEl>
                                          <p:spTgt spid="18"/>
                                        </p:tgtEl>
                                        <p:attrNameLst>
                                          <p:attrName>style.visibility</p:attrName>
                                        </p:attrNameLst>
                                      </p:cBhvr>
                                      <p:to>
                                        <p:strVal val="visible"/>
                                      </p:to>
                                    </p:set>
                                    <p:animEffect transition="in" filter="dissolve">
                                      <p:cBhvr>
                                        <p:cTn id="59" dur="1000"/>
                                        <p:tgtEl>
                                          <p:spTgt spid="18"/>
                                        </p:tgtEl>
                                      </p:cBhvr>
                                    </p:animEffect>
                                  </p:childTnLst>
                                </p:cTn>
                              </p:par>
                            </p:childTnLst>
                          </p:cTn>
                        </p:par>
                        <p:par>
                          <p:cTn id="60" fill="hold">
                            <p:stCondLst>
                              <p:cond delay="5500"/>
                            </p:stCondLst>
                            <p:childTnLst>
                              <p:par>
                                <p:cTn id="61" presetID="12" presetClass="entr" presetSubtype="1"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1000"/>
                                        <p:tgtEl>
                                          <p:spTgt spid="15"/>
                                        </p:tgtEl>
                                        <p:attrNameLst>
                                          <p:attrName>ppt_y</p:attrName>
                                        </p:attrNameLst>
                                      </p:cBhvr>
                                      <p:tavLst>
                                        <p:tav tm="0">
                                          <p:val>
                                            <p:strVal val="#ppt_y-#ppt_h*1.125000"/>
                                          </p:val>
                                        </p:tav>
                                        <p:tav tm="100000">
                                          <p:val>
                                            <p:strVal val="#ppt_y"/>
                                          </p:val>
                                        </p:tav>
                                      </p:tavLst>
                                    </p:anim>
                                    <p:animEffect transition="in" filter="wipe(down)">
                                      <p:cBhvr>
                                        <p:cTn id="64" dur="1000"/>
                                        <p:tgtEl>
                                          <p:spTgt spid="15"/>
                                        </p:tgtEl>
                                      </p:cBhvr>
                                    </p:animEffect>
                                  </p:childTnLst>
                                </p:cTn>
                              </p:par>
                              <p:par>
                                <p:cTn id="65" presetID="2" presetClass="entr" presetSubtype="2" fill="hold"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1000" fill="hold"/>
                                        <p:tgtEl>
                                          <p:spTgt spid="16"/>
                                        </p:tgtEl>
                                        <p:attrNameLst>
                                          <p:attrName>ppt_x</p:attrName>
                                        </p:attrNameLst>
                                      </p:cBhvr>
                                      <p:tavLst>
                                        <p:tav tm="0">
                                          <p:val>
                                            <p:strVal val="1+#ppt_w/2"/>
                                          </p:val>
                                        </p:tav>
                                        <p:tav tm="100000">
                                          <p:val>
                                            <p:strVal val="#ppt_x"/>
                                          </p:val>
                                        </p:tav>
                                      </p:tavLst>
                                    </p:anim>
                                    <p:anim calcmode="lin" valueType="num">
                                      <p:cBhvr additive="base">
                                        <p:cTn id="6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3-1-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3290"/>
            <a:ext cx="3429000" cy="1572768"/>
          </a:xfrm>
          <a:prstGeom prst="rect">
            <a:avLst/>
          </a:prstGeom>
        </p:spPr>
      </p:pic>
      <p:pic>
        <p:nvPicPr>
          <p:cNvPr id="5" name="Picture 4" descr="slide3-2-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633221"/>
            <a:ext cx="783336" cy="670560"/>
          </a:xfrm>
          <a:prstGeom prst="rect">
            <a:avLst/>
          </a:prstGeom>
        </p:spPr>
      </p:pic>
      <p:pic>
        <p:nvPicPr>
          <p:cNvPr id="6" name="Picture 5" descr="slide3-3-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336" y="3038636"/>
            <a:ext cx="2209800" cy="2282952"/>
          </a:xfrm>
          <a:prstGeom prst="rect">
            <a:avLst/>
          </a:prstGeom>
        </p:spPr>
      </p:pic>
      <p:pic>
        <p:nvPicPr>
          <p:cNvPr id="7" name="Picture 6" descr="slide3-4-0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391912"/>
            <a:ext cx="3416808" cy="1466088"/>
          </a:xfrm>
          <a:prstGeom prst="rect">
            <a:avLst/>
          </a:prstGeom>
        </p:spPr>
      </p:pic>
      <p:pic>
        <p:nvPicPr>
          <p:cNvPr id="8" name="Picture 7" descr="slide5-5-0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30920" y="868680"/>
            <a:ext cx="387096" cy="5989320"/>
          </a:xfrm>
          <a:prstGeom prst="rect">
            <a:avLst/>
          </a:prstGeom>
        </p:spPr>
      </p:pic>
      <p:pic>
        <p:nvPicPr>
          <p:cNvPr id="10" name="Picture 9" descr="slide3-8-0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48438" y="2275856"/>
            <a:ext cx="560832" cy="472440"/>
          </a:xfrm>
          <a:prstGeom prst="rect">
            <a:avLst/>
          </a:prstGeom>
        </p:spPr>
      </p:pic>
      <p:pic>
        <p:nvPicPr>
          <p:cNvPr id="11" name="Picture 10" descr="slide3-9-01.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12601" y="1841589"/>
            <a:ext cx="1011936" cy="1033272"/>
          </a:xfrm>
          <a:prstGeom prst="rect">
            <a:avLst/>
          </a:prstGeom>
        </p:spPr>
      </p:pic>
      <p:pic>
        <p:nvPicPr>
          <p:cNvPr id="12" name="Picture 11" descr="slide3-7-01.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37597" y="3121591"/>
            <a:ext cx="2350008" cy="1106424"/>
          </a:xfrm>
          <a:prstGeom prst="rect">
            <a:avLst/>
          </a:prstGeom>
        </p:spPr>
      </p:pic>
      <p:pic>
        <p:nvPicPr>
          <p:cNvPr id="13" name="Picture 12" descr="slide3-dotted-01.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58296" y="1794376"/>
            <a:ext cx="219456" cy="2331720"/>
          </a:xfrm>
          <a:prstGeom prst="rect">
            <a:avLst/>
          </a:prstGeom>
        </p:spPr>
      </p:pic>
      <p:pic>
        <p:nvPicPr>
          <p:cNvPr id="14" name="Picture 13" descr="slide3-10-01.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66957" y="2208800"/>
            <a:ext cx="518160" cy="539496"/>
          </a:xfrm>
          <a:prstGeom prst="rect">
            <a:avLst/>
          </a:prstGeom>
        </p:spPr>
      </p:pic>
      <p:pic>
        <p:nvPicPr>
          <p:cNvPr id="15" name="Picture 14" descr="Slide3-11-01.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00160" y="2031042"/>
            <a:ext cx="676656" cy="713232"/>
          </a:xfrm>
          <a:prstGeom prst="rect">
            <a:avLst/>
          </a:prstGeom>
        </p:spPr>
      </p:pic>
      <p:pic>
        <p:nvPicPr>
          <p:cNvPr id="16" name="Picture 15" descr="slide3-12-01.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635028" y="3145111"/>
            <a:ext cx="1898904" cy="880872"/>
          </a:xfrm>
          <a:prstGeom prst="rect">
            <a:avLst/>
          </a:prstGeom>
        </p:spPr>
      </p:pic>
      <p:pic>
        <p:nvPicPr>
          <p:cNvPr id="17" name="Picture 16" descr="slide3-14-01.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758184" y="4953185"/>
            <a:ext cx="1417320" cy="1222248"/>
          </a:xfrm>
          <a:prstGeom prst="rect">
            <a:avLst/>
          </a:prstGeom>
        </p:spPr>
      </p:pic>
      <p:pic>
        <p:nvPicPr>
          <p:cNvPr id="18" name="Picture 17" descr="slide3-15-01.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11318" y="4853006"/>
            <a:ext cx="3429000" cy="1496568"/>
          </a:xfrm>
          <a:prstGeom prst="rect">
            <a:avLst/>
          </a:prstGeom>
        </p:spPr>
      </p:pic>
      <p:pic>
        <p:nvPicPr>
          <p:cNvPr id="19" name="Picture 18" descr="slide-3-3-01.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758184" y="4301859"/>
            <a:ext cx="5385816" cy="423672"/>
          </a:xfrm>
          <a:prstGeom prst="rect">
            <a:avLst/>
          </a:prstGeom>
        </p:spPr>
      </p:pic>
      <p:pic>
        <p:nvPicPr>
          <p:cNvPr id="2" name="Picture 1" descr="slide3-2-01.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948862" y="1270000"/>
            <a:ext cx="4791456" cy="286512"/>
          </a:xfrm>
          <a:prstGeom prst="rect">
            <a:avLst/>
          </a:prstGeom>
        </p:spPr>
      </p:pic>
    </p:spTree>
    <p:extLst>
      <p:ext uri="{BB962C8B-B14F-4D97-AF65-F5344CB8AC3E}">
        <p14:creationId xmlns:p14="http://schemas.microsoft.com/office/powerpoint/2010/main" val="116076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2" presetClass="entr" presetSubtype="4" fill="hold" nodeType="withEffect">
                                  <p:stCondLst>
                                    <p:cond delay="100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1000" fill="hold"/>
                                        <p:tgtEl>
                                          <p:spTgt spid="7"/>
                                        </p:tgtEl>
                                        <p:attrNameLst>
                                          <p:attrName>ppt_x</p:attrName>
                                        </p:attrNameLst>
                                      </p:cBhvr>
                                      <p:tavLst>
                                        <p:tav tm="0">
                                          <p:val>
                                            <p:strVal val="#ppt_x"/>
                                          </p:val>
                                        </p:tav>
                                        <p:tav tm="100000">
                                          <p:val>
                                            <p:strVal val="#ppt_x"/>
                                          </p:val>
                                        </p:tav>
                                      </p:tavLst>
                                    </p:anim>
                                    <p:anim calcmode="lin" valueType="num">
                                      <p:cBhvr additive="base">
                                        <p:cTn id="11" dur="1000" fill="hold"/>
                                        <p:tgtEl>
                                          <p:spTgt spid="7"/>
                                        </p:tgtEl>
                                        <p:attrNameLst>
                                          <p:attrName>ppt_y</p:attrName>
                                        </p:attrNameLst>
                                      </p:cBhvr>
                                      <p:tavLst>
                                        <p:tav tm="0">
                                          <p:val>
                                            <p:strVal val="1+#ppt_h/2"/>
                                          </p:val>
                                        </p:tav>
                                        <p:tav tm="100000">
                                          <p:val>
                                            <p:strVal val="#ppt_y"/>
                                          </p:val>
                                        </p:tav>
                                      </p:tavLst>
                                    </p:anim>
                                  </p:childTnLst>
                                </p:cTn>
                              </p:par>
                              <p:par>
                                <p:cTn id="12" presetID="21" presetClass="entr" presetSubtype="1" fill="hold" nodeType="withEffect">
                                  <p:stCondLst>
                                    <p:cond delay="50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par>
                          <p:cTn id="15" fill="hold">
                            <p:stCondLst>
                              <p:cond delay="2500"/>
                            </p:stCondLst>
                            <p:childTnLst>
                              <p:par>
                                <p:cTn id="16" presetID="12" presetClass="entr" presetSubtype="8"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1000"/>
                                        <p:tgtEl>
                                          <p:spTgt spid="8"/>
                                        </p:tgtEl>
                                        <p:attrNameLst>
                                          <p:attrName>ppt_x</p:attrName>
                                        </p:attrNameLst>
                                      </p:cBhvr>
                                      <p:tavLst>
                                        <p:tav tm="0">
                                          <p:val>
                                            <p:strVal val="#ppt_x-#ppt_w*1.125000"/>
                                          </p:val>
                                        </p:tav>
                                        <p:tav tm="100000">
                                          <p:val>
                                            <p:strVal val="#ppt_x"/>
                                          </p:val>
                                        </p:tav>
                                      </p:tavLst>
                                    </p:anim>
                                    <p:animEffect transition="in" filter="wipe(right)">
                                      <p:cBhvr>
                                        <p:cTn id="19" dur="1000"/>
                                        <p:tgtEl>
                                          <p:spTgt spid="8"/>
                                        </p:tgtEl>
                                      </p:cBhvr>
                                    </p:animEffect>
                                  </p:childTnLst>
                                </p:cTn>
                              </p:par>
                            </p:childTnLst>
                          </p:cTn>
                        </p:par>
                        <p:par>
                          <p:cTn id="20" fill="hold">
                            <p:stCondLst>
                              <p:cond delay="3500"/>
                            </p:stCondLst>
                            <p:childTnLst>
                              <p:par>
                                <p:cTn id="21" presetID="12" presetClass="entr" presetSubtype="1"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000"/>
                                        <p:tgtEl>
                                          <p:spTgt spid="2"/>
                                        </p:tgtEl>
                                        <p:attrNameLst>
                                          <p:attrName>ppt_y</p:attrName>
                                        </p:attrNameLst>
                                      </p:cBhvr>
                                      <p:tavLst>
                                        <p:tav tm="0">
                                          <p:val>
                                            <p:strVal val="#ppt_y-#ppt_h*1.125000"/>
                                          </p:val>
                                        </p:tav>
                                        <p:tav tm="100000">
                                          <p:val>
                                            <p:strVal val="#ppt_y"/>
                                          </p:val>
                                        </p:tav>
                                      </p:tavLst>
                                    </p:anim>
                                    <p:animEffect transition="in" filter="wipe(down)">
                                      <p:cBhvr>
                                        <p:cTn id="24" dur="1000"/>
                                        <p:tgtEl>
                                          <p:spTgt spid="2"/>
                                        </p:tgtEl>
                                      </p:cBhvr>
                                    </p:animEffect>
                                  </p:childTnLst>
                                </p:cTn>
                              </p:par>
                            </p:childTnLst>
                          </p:cTn>
                        </p:par>
                        <p:par>
                          <p:cTn id="25" fill="hold">
                            <p:stCondLst>
                              <p:cond delay="4500"/>
                            </p:stCondLst>
                            <p:childTnLst>
                              <p:par>
                                <p:cTn id="26" presetID="10"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childTnLst>
                                </p:cTn>
                              </p:par>
                              <p:par>
                                <p:cTn id="29" presetID="31" presetClass="entr" presetSubtype="0" fill="hold" nodeType="withEffect">
                                  <p:stCondLst>
                                    <p:cond delay="5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childTnLst>
                          </p:cTn>
                        </p:par>
                        <p:par>
                          <p:cTn id="35" fill="hold">
                            <p:stCondLst>
                              <p:cond delay="6000"/>
                            </p:stCondLst>
                            <p:childTnLst>
                              <p:par>
                                <p:cTn id="36" presetID="31" presetClass="entr" presetSubtype="0"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childTnLst>
                          </p:cTn>
                        </p:par>
                        <p:par>
                          <p:cTn id="42" fill="hold">
                            <p:stCondLst>
                              <p:cond delay="7000"/>
                            </p:stCondLst>
                            <p:childTnLst>
                              <p:par>
                                <p:cTn id="43" presetID="10" presetClass="entr" presetSubtype="0"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000"/>
                                        <p:tgtEl>
                                          <p:spTgt spid="13"/>
                                        </p:tgtEl>
                                      </p:cBhvr>
                                    </p:animEffect>
                                  </p:childTnLst>
                                </p:cTn>
                              </p:par>
                            </p:childTnLst>
                          </p:cTn>
                        </p:par>
                        <p:par>
                          <p:cTn id="46" fill="hold">
                            <p:stCondLst>
                              <p:cond delay="8000"/>
                            </p:stCondLst>
                            <p:childTnLst>
                              <p:par>
                                <p:cTn id="47" presetID="10" presetClass="entr" presetSubtype="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childTnLst>
                                </p:cTn>
                              </p:par>
                              <p:par>
                                <p:cTn id="50" presetID="31" presetClass="entr" presetSubtype="0" fill="hold" nodeType="withEffect">
                                  <p:stCondLst>
                                    <p:cond delay="500"/>
                                  </p:stCondLst>
                                  <p:childTnLst>
                                    <p:set>
                                      <p:cBhvr>
                                        <p:cTn id="51" dur="1" fill="hold">
                                          <p:stCondLst>
                                            <p:cond delay="0"/>
                                          </p:stCondLst>
                                        </p:cTn>
                                        <p:tgtEl>
                                          <p:spTgt spid="14"/>
                                        </p:tgtEl>
                                        <p:attrNameLst>
                                          <p:attrName>style.visibility</p:attrName>
                                        </p:attrNameLst>
                                      </p:cBhvr>
                                      <p:to>
                                        <p:strVal val="visible"/>
                                      </p:to>
                                    </p:set>
                                    <p:anim calcmode="lin" valueType="num">
                                      <p:cBhvr>
                                        <p:cTn id="52" dur="1000" fill="hold"/>
                                        <p:tgtEl>
                                          <p:spTgt spid="14"/>
                                        </p:tgtEl>
                                        <p:attrNameLst>
                                          <p:attrName>ppt_w</p:attrName>
                                        </p:attrNameLst>
                                      </p:cBhvr>
                                      <p:tavLst>
                                        <p:tav tm="0">
                                          <p:val>
                                            <p:fltVal val="0"/>
                                          </p:val>
                                        </p:tav>
                                        <p:tav tm="100000">
                                          <p:val>
                                            <p:strVal val="#ppt_w"/>
                                          </p:val>
                                        </p:tav>
                                      </p:tavLst>
                                    </p:anim>
                                    <p:anim calcmode="lin" valueType="num">
                                      <p:cBhvr>
                                        <p:cTn id="53" dur="1000" fill="hold"/>
                                        <p:tgtEl>
                                          <p:spTgt spid="14"/>
                                        </p:tgtEl>
                                        <p:attrNameLst>
                                          <p:attrName>ppt_h</p:attrName>
                                        </p:attrNameLst>
                                      </p:cBhvr>
                                      <p:tavLst>
                                        <p:tav tm="0">
                                          <p:val>
                                            <p:fltVal val="0"/>
                                          </p:val>
                                        </p:tav>
                                        <p:tav tm="100000">
                                          <p:val>
                                            <p:strVal val="#ppt_h"/>
                                          </p:val>
                                        </p:tav>
                                      </p:tavLst>
                                    </p:anim>
                                    <p:anim calcmode="lin" valueType="num">
                                      <p:cBhvr>
                                        <p:cTn id="54" dur="1000" fill="hold"/>
                                        <p:tgtEl>
                                          <p:spTgt spid="14"/>
                                        </p:tgtEl>
                                        <p:attrNameLst>
                                          <p:attrName>style.rotation</p:attrName>
                                        </p:attrNameLst>
                                      </p:cBhvr>
                                      <p:tavLst>
                                        <p:tav tm="0">
                                          <p:val>
                                            <p:fltVal val="90"/>
                                          </p:val>
                                        </p:tav>
                                        <p:tav tm="100000">
                                          <p:val>
                                            <p:fltVal val="0"/>
                                          </p:val>
                                        </p:tav>
                                      </p:tavLst>
                                    </p:anim>
                                    <p:animEffect transition="in" filter="fade">
                                      <p:cBhvr>
                                        <p:cTn id="55" dur="1000"/>
                                        <p:tgtEl>
                                          <p:spTgt spid="14"/>
                                        </p:tgtEl>
                                      </p:cBhvr>
                                    </p:animEffect>
                                  </p:childTnLst>
                                </p:cTn>
                              </p:par>
                            </p:childTnLst>
                          </p:cTn>
                        </p:par>
                        <p:par>
                          <p:cTn id="56" fill="hold">
                            <p:stCondLst>
                              <p:cond delay="9500"/>
                            </p:stCondLst>
                            <p:childTnLst>
                              <p:par>
                                <p:cTn id="57" presetID="31" presetClass="entr" presetSubtype="0" fill="hold" nodeType="after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1000" fill="hold"/>
                                        <p:tgtEl>
                                          <p:spTgt spid="15"/>
                                        </p:tgtEl>
                                        <p:attrNameLst>
                                          <p:attrName>ppt_w</p:attrName>
                                        </p:attrNameLst>
                                      </p:cBhvr>
                                      <p:tavLst>
                                        <p:tav tm="0">
                                          <p:val>
                                            <p:fltVal val="0"/>
                                          </p:val>
                                        </p:tav>
                                        <p:tav tm="100000">
                                          <p:val>
                                            <p:strVal val="#ppt_w"/>
                                          </p:val>
                                        </p:tav>
                                      </p:tavLst>
                                    </p:anim>
                                    <p:anim calcmode="lin" valueType="num">
                                      <p:cBhvr>
                                        <p:cTn id="60" dur="1000" fill="hold"/>
                                        <p:tgtEl>
                                          <p:spTgt spid="15"/>
                                        </p:tgtEl>
                                        <p:attrNameLst>
                                          <p:attrName>ppt_h</p:attrName>
                                        </p:attrNameLst>
                                      </p:cBhvr>
                                      <p:tavLst>
                                        <p:tav tm="0">
                                          <p:val>
                                            <p:fltVal val="0"/>
                                          </p:val>
                                        </p:tav>
                                        <p:tav tm="100000">
                                          <p:val>
                                            <p:strVal val="#ppt_h"/>
                                          </p:val>
                                        </p:tav>
                                      </p:tavLst>
                                    </p:anim>
                                    <p:anim calcmode="lin" valueType="num">
                                      <p:cBhvr>
                                        <p:cTn id="61" dur="1000" fill="hold"/>
                                        <p:tgtEl>
                                          <p:spTgt spid="15"/>
                                        </p:tgtEl>
                                        <p:attrNameLst>
                                          <p:attrName>style.rotation</p:attrName>
                                        </p:attrNameLst>
                                      </p:cBhvr>
                                      <p:tavLst>
                                        <p:tav tm="0">
                                          <p:val>
                                            <p:fltVal val="90"/>
                                          </p:val>
                                        </p:tav>
                                        <p:tav tm="100000">
                                          <p:val>
                                            <p:fltVal val="0"/>
                                          </p:val>
                                        </p:tav>
                                      </p:tavLst>
                                    </p:anim>
                                    <p:animEffect transition="in" filter="fade">
                                      <p:cBhvr>
                                        <p:cTn id="62" dur="1000"/>
                                        <p:tgtEl>
                                          <p:spTgt spid="15"/>
                                        </p:tgtEl>
                                      </p:cBhvr>
                                    </p:animEffect>
                                  </p:childTnLst>
                                </p:cTn>
                              </p:par>
                            </p:childTnLst>
                          </p:cTn>
                        </p:par>
                        <p:par>
                          <p:cTn id="63" fill="hold">
                            <p:stCondLst>
                              <p:cond delay="10500"/>
                            </p:stCondLst>
                            <p:childTnLst>
                              <p:par>
                                <p:cTn id="64" presetID="10" presetClass="entr" presetSubtype="0" fill="hold"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1000"/>
                                        <p:tgtEl>
                                          <p:spTgt spid="19"/>
                                        </p:tgtEl>
                                      </p:cBhvr>
                                    </p:animEffect>
                                  </p:childTnLst>
                                </p:cTn>
                              </p:par>
                            </p:childTnLst>
                          </p:cTn>
                        </p:par>
                        <p:par>
                          <p:cTn id="67" fill="hold">
                            <p:stCondLst>
                              <p:cond delay="11500"/>
                            </p:stCondLst>
                            <p:childTnLst>
                              <p:par>
                                <p:cTn id="68" presetID="12" presetClass="entr" presetSubtype="1" fill="hold" nodeType="after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additive="base">
                                        <p:cTn id="70" dur="500"/>
                                        <p:tgtEl>
                                          <p:spTgt spid="18"/>
                                        </p:tgtEl>
                                        <p:attrNameLst>
                                          <p:attrName>ppt_y</p:attrName>
                                        </p:attrNameLst>
                                      </p:cBhvr>
                                      <p:tavLst>
                                        <p:tav tm="0">
                                          <p:val>
                                            <p:strVal val="#ppt_y-#ppt_h*1.125000"/>
                                          </p:val>
                                        </p:tav>
                                        <p:tav tm="100000">
                                          <p:val>
                                            <p:strVal val="#ppt_y"/>
                                          </p:val>
                                        </p:tav>
                                      </p:tavLst>
                                    </p:anim>
                                    <p:animEffect transition="in" filter="wipe(down)">
                                      <p:cBhvr>
                                        <p:cTn id="71" dur="500"/>
                                        <p:tgtEl>
                                          <p:spTgt spid="18"/>
                                        </p:tgtEl>
                                      </p:cBhvr>
                                    </p:animEffect>
                                  </p:childTnLst>
                                </p:cTn>
                              </p:par>
                              <p:par>
                                <p:cTn id="72" presetID="10" presetClass="entr" presetSubtype="0"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4-1-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3969"/>
            <a:ext cx="4331208" cy="2115312"/>
          </a:xfrm>
          <a:prstGeom prst="rect">
            <a:avLst/>
          </a:prstGeom>
        </p:spPr>
      </p:pic>
      <p:pic>
        <p:nvPicPr>
          <p:cNvPr id="5" name="Picture 4" descr="slide4-2-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38500"/>
            <a:ext cx="835152" cy="359664"/>
          </a:xfrm>
          <a:prstGeom prst="rect">
            <a:avLst/>
          </a:prstGeom>
        </p:spPr>
      </p:pic>
      <p:pic>
        <p:nvPicPr>
          <p:cNvPr id="6" name="Picture 5" descr="slide4-3-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925969"/>
            <a:ext cx="2670048" cy="2545080"/>
          </a:xfrm>
          <a:prstGeom prst="rect">
            <a:avLst/>
          </a:prstGeom>
        </p:spPr>
      </p:pic>
      <p:pic>
        <p:nvPicPr>
          <p:cNvPr id="8" name="Picture 7" descr="slide4-line-0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9044" y="3129431"/>
            <a:ext cx="219456" cy="3514344"/>
          </a:xfrm>
          <a:prstGeom prst="rect">
            <a:avLst/>
          </a:prstGeom>
        </p:spPr>
      </p:pic>
      <p:pic>
        <p:nvPicPr>
          <p:cNvPr id="9" name="Picture 8" descr="slide4-5-0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13944" y="988433"/>
            <a:ext cx="4745736" cy="381000"/>
          </a:xfrm>
          <a:prstGeom prst="rect">
            <a:avLst/>
          </a:prstGeom>
        </p:spPr>
      </p:pic>
      <p:pic>
        <p:nvPicPr>
          <p:cNvPr id="10" name="Picture 9" descr="slide4-6-0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30214" y="1369433"/>
            <a:ext cx="4029456" cy="633984"/>
          </a:xfrm>
          <a:prstGeom prst="rect">
            <a:avLst/>
          </a:prstGeom>
        </p:spPr>
      </p:pic>
      <p:pic>
        <p:nvPicPr>
          <p:cNvPr id="13" name="Picture 12" descr="slide4-9-01.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74410" y="2233603"/>
            <a:ext cx="213360" cy="1368552"/>
          </a:xfrm>
          <a:prstGeom prst="rect">
            <a:avLst/>
          </a:prstGeom>
        </p:spPr>
      </p:pic>
      <p:pic>
        <p:nvPicPr>
          <p:cNvPr id="16" name="Picture 15" descr="slide4-12-01.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58757" y="3889215"/>
            <a:ext cx="4666488" cy="365760"/>
          </a:xfrm>
          <a:prstGeom prst="rect">
            <a:avLst/>
          </a:prstGeom>
        </p:spPr>
      </p:pic>
      <p:pic>
        <p:nvPicPr>
          <p:cNvPr id="17" name="Picture 16" descr="slide4-13-01.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24510" y="4270655"/>
            <a:ext cx="3596640" cy="670560"/>
          </a:xfrm>
          <a:prstGeom prst="rect">
            <a:avLst/>
          </a:prstGeom>
        </p:spPr>
      </p:pic>
      <p:pic>
        <p:nvPicPr>
          <p:cNvPr id="18" name="Picture 17" descr="slide4-14-01.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55870" y="5087060"/>
            <a:ext cx="990600" cy="1405128"/>
          </a:xfrm>
          <a:prstGeom prst="rect">
            <a:avLst/>
          </a:prstGeom>
        </p:spPr>
      </p:pic>
      <p:pic>
        <p:nvPicPr>
          <p:cNvPr id="19" name="Picture 18" descr="slide4-15-01.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106361" y="5767825"/>
            <a:ext cx="1527048" cy="353568"/>
          </a:xfrm>
          <a:prstGeom prst="rect">
            <a:avLst/>
          </a:prstGeom>
        </p:spPr>
      </p:pic>
      <p:pic>
        <p:nvPicPr>
          <p:cNvPr id="20" name="Picture 19" descr="slide4-16-01.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757462" y="5225281"/>
            <a:ext cx="902208" cy="1085088"/>
          </a:xfrm>
          <a:prstGeom prst="rect">
            <a:avLst/>
          </a:prstGeom>
        </p:spPr>
      </p:pic>
      <p:pic>
        <p:nvPicPr>
          <p:cNvPr id="2" name="Picture 1" descr="slide4-graduates-01.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075767" y="3297690"/>
            <a:ext cx="1231392" cy="237744"/>
          </a:xfrm>
          <a:prstGeom prst="rect">
            <a:avLst/>
          </a:prstGeom>
        </p:spPr>
      </p:pic>
      <p:pic>
        <p:nvPicPr>
          <p:cNvPr id="3" name="Picture 2" descr="slide4-figure1-01.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851828" y="3518166"/>
            <a:ext cx="1347216" cy="3194304"/>
          </a:xfrm>
          <a:prstGeom prst="rect">
            <a:avLst/>
          </a:prstGeom>
        </p:spPr>
      </p:pic>
      <p:pic>
        <p:nvPicPr>
          <p:cNvPr id="21" name="Picture 20" descr="slide4-piechart-left-01.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238021" y="2222902"/>
            <a:ext cx="902208" cy="902208"/>
          </a:xfrm>
          <a:prstGeom prst="rect">
            <a:avLst/>
          </a:prstGeom>
        </p:spPr>
      </p:pic>
      <p:pic>
        <p:nvPicPr>
          <p:cNvPr id="22" name="Picture 21" descr="slide4-piechart-right-01.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182305" y="2234688"/>
            <a:ext cx="902208" cy="902208"/>
          </a:xfrm>
          <a:prstGeom prst="rect">
            <a:avLst/>
          </a:prstGeom>
        </p:spPr>
      </p:pic>
      <p:pic>
        <p:nvPicPr>
          <p:cNvPr id="23" name="Picture 22" descr="slide4-stemgraduates-01.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770148" y="3297690"/>
            <a:ext cx="1743456" cy="432816"/>
          </a:xfrm>
          <a:prstGeom prst="rect">
            <a:avLst/>
          </a:prstGeom>
        </p:spPr>
      </p:pic>
    </p:spTree>
    <p:extLst>
      <p:ext uri="{BB962C8B-B14F-4D97-AF65-F5344CB8AC3E}">
        <p14:creationId xmlns:p14="http://schemas.microsoft.com/office/powerpoint/2010/main" val="254549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0-#ppt_w/2"/>
                                          </p:val>
                                        </p:tav>
                                        <p:tav tm="100000">
                                          <p:val>
                                            <p:strVal val="#ppt_x"/>
                                          </p:val>
                                        </p:tav>
                                      </p:tavLst>
                                    </p:anim>
                                    <p:anim calcmode="lin" valueType="num">
                                      <p:cBhvr additive="base">
                                        <p:cTn id="15" dur="1000" fill="hold"/>
                                        <p:tgtEl>
                                          <p:spTgt spid="6"/>
                                        </p:tgtEl>
                                        <p:attrNameLst>
                                          <p:attrName>ppt_y</p:attrName>
                                        </p:attrNameLst>
                                      </p:cBhvr>
                                      <p:tavLst>
                                        <p:tav tm="0">
                                          <p:val>
                                            <p:strVal val="#ppt_y"/>
                                          </p:val>
                                        </p:tav>
                                        <p:tav tm="100000">
                                          <p:val>
                                            <p:strVal val="#ppt_y"/>
                                          </p:val>
                                        </p:tav>
                                      </p:tavLst>
                                    </p:anim>
                                  </p:childTnLst>
                                </p:cTn>
                              </p:par>
                              <p:par>
                                <p:cTn id="16" presetID="12" presetClass="entr" presetSubtype="4"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1000"/>
                                        <p:tgtEl>
                                          <p:spTgt spid="3"/>
                                        </p:tgtEl>
                                        <p:attrNameLst>
                                          <p:attrName>ppt_y</p:attrName>
                                        </p:attrNameLst>
                                      </p:cBhvr>
                                      <p:tavLst>
                                        <p:tav tm="0">
                                          <p:val>
                                            <p:strVal val="#ppt_y+#ppt_h*1.125000"/>
                                          </p:val>
                                        </p:tav>
                                        <p:tav tm="100000">
                                          <p:val>
                                            <p:strVal val="#ppt_y"/>
                                          </p:val>
                                        </p:tav>
                                      </p:tavLst>
                                    </p:anim>
                                    <p:animEffect transition="in" filter="wipe(up)">
                                      <p:cBhvr>
                                        <p:cTn id="19" dur="1000"/>
                                        <p:tgtEl>
                                          <p:spTgt spid="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childTnLst>
                                </p:cTn>
                              </p:par>
                            </p:childTnLst>
                          </p:cTn>
                        </p:par>
                        <p:par>
                          <p:cTn id="27" fill="hold">
                            <p:stCondLst>
                              <p:cond delay="3000"/>
                            </p:stCondLst>
                            <p:childTnLst>
                              <p:par>
                                <p:cTn id="28" presetID="12" presetClass="entr" presetSubtype="1"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1000"/>
                                        <p:tgtEl>
                                          <p:spTgt spid="10"/>
                                        </p:tgtEl>
                                        <p:attrNameLst>
                                          <p:attrName>ppt_y</p:attrName>
                                        </p:attrNameLst>
                                      </p:cBhvr>
                                      <p:tavLst>
                                        <p:tav tm="0">
                                          <p:val>
                                            <p:strVal val="#ppt_y-#ppt_h*1.125000"/>
                                          </p:val>
                                        </p:tav>
                                        <p:tav tm="100000">
                                          <p:val>
                                            <p:strVal val="#ppt_y"/>
                                          </p:val>
                                        </p:tav>
                                      </p:tavLst>
                                    </p:anim>
                                    <p:animEffect transition="in" filter="wipe(down)">
                                      <p:cBhvr>
                                        <p:cTn id="31" dur="1000"/>
                                        <p:tgtEl>
                                          <p:spTgt spid="10"/>
                                        </p:tgtEl>
                                      </p:cBhvr>
                                    </p:animEffect>
                                  </p:childTnLst>
                                </p:cTn>
                              </p:par>
                              <p:par>
                                <p:cTn id="32" presetID="21" presetClass="entr" presetSubtype="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heel(1)">
                                      <p:cBhvr>
                                        <p:cTn id="34" dur="2000"/>
                                        <p:tgtEl>
                                          <p:spTgt spid="21"/>
                                        </p:tgtEl>
                                      </p:cBhvr>
                                    </p:animEffect>
                                  </p:childTnLst>
                                </p:cTn>
                              </p:par>
                              <p:par>
                                <p:cTn id="35" presetID="10"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childTnLst>
                                </p:cTn>
                              </p:par>
                            </p:childTnLst>
                          </p:cTn>
                        </p:par>
                        <p:par>
                          <p:cTn id="38" fill="hold">
                            <p:stCondLst>
                              <p:cond delay="5000"/>
                            </p:stCondLst>
                            <p:childTnLst>
                              <p:par>
                                <p:cTn id="39" presetID="21" presetClass="entr" presetSubtype="1"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heel(1)">
                                      <p:cBhvr>
                                        <p:cTn id="41" dur="2000"/>
                                        <p:tgtEl>
                                          <p:spTgt spid="22"/>
                                        </p:tgtEl>
                                      </p:cBhvr>
                                    </p:animEffect>
                                  </p:childTnLst>
                                </p:cTn>
                              </p:par>
                              <p:par>
                                <p:cTn id="42" presetID="10"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childTnLst>
                                </p:cTn>
                              </p:par>
                            </p:childTnLst>
                          </p:cTn>
                        </p:par>
                        <p:par>
                          <p:cTn id="45" fill="hold">
                            <p:stCondLst>
                              <p:cond delay="7000"/>
                            </p:stCondLst>
                            <p:childTnLst>
                              <p:par>
                                <p:cTn id="46" presetID="10" presetClass="entr" presetSubtype="0"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childTnLst>
                                </p:cTn>
                              </p:par>
                            </p:childTnLst>
                          </p:cTn>
                        </p:par>
                        <p:par>
                          <p:cTn id="49" fill="hold">
                            <p:stCondLst>
                              <p:cond delay="8000"/>
                            </p:stCondLst>
                            <p:childTnLst>
                              <p:par>
                                <p:cTn id="50" presetID="22" presetClass="entr" presetSubtype="4"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1000"/>
                                        <p:tgtEl>
                                          <p:spTgt spid="17"/>
                                        </p:tgtEl>
                                      </p:cBhvr>
                                    </p:animEffect>
                                  </p:childTnLst>
                                </p:cTn>
                              </p:par>
                              <p:par>
                                <p:cTn id="53" presetID="2" presetClass="entr" presetSubtype="2"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1000" fill="hold"/>
                                        <p:tgtEl>
                                          <p:spTgt spid="18"/>
                                        </p:tgtEl>
                                        <p:attrNameLst>
                                          <p:attrName>ppt_x</p:attrName>
                                        </p:attrNameLst>
                                      </p:cBhvr>
                                      <p:tavLst>
                                        <p:tav tm="0">
                                          <p:val>
                                            <p:strVal val="1+#ppt_w/2"/>
                                          </p:val>
                                        </p:tav>
                                        <p:tav tm="100000">
                                          <p:val>
                                            <p:strVal val="#ppt_x"/>
                                          </p:val>
                                        </p:tav>
                                      </p:tavLst>
                                    </p:anim>
                                    <p:anim calcmode="lin" valueType="num">
                                      <p:cBhvr additive="base">
                                        <p:cTn id="56" dur="1000" fill="hold"/>
                                        <p:tgtEl>
                                          <p:spTgt spid="18"/>
                                        </p:tgtEl>
                                        <p:attrNameLst>
                                          <p:attrName>ppt_y</p:attrName>
                                        </p:attrNameLst>
                                      </p:cBhvr>
                                      <p:tavLst>
                                        <p:tav tm="0">
                                          <p:val>
                                            <p:strVal val="#ppt_y"/>
                                          </p:val>
                                        </p:tav>
                                        <p:tav tm="100000">
                                          <p:val>
                                            <p:strVal val="#ppt_y"/>
                                          </p:val>
                                        </p:tav>
                                      </p:tavLst>
                                    </p:anim>
                                  </p:childTnLst>
                                </p:cTn>
                              </p:par>
                            </p:childTnLst>
                          </p:cTn>
                        </p:par>
                        <p:par>
                          <p:cTn id="57" fill="hold">
                            <p:stCondLst>
                              <p:cond delay="9000"/>
                            </p:stCondLst>
                            <p:childTnLst>
                              <p:par>
                                <p:cTn id="58" presetID="12" presetClass="entr" presetSubtype="8" fill="hold" nodeType="after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1000"/>
                                        <p:tgtEl>
                                          <p:spTgt spid="19"/>
                                        </p:tgtEl>
                                        <p:attrNameLst>
                                          <p:attrName>ppt_x</p:attrName>
                                        </p:attrNameLst>
                                      </p:cBhvr>
                                      <p:tavLst>
                                        <p:tav tm="0">
                                          <p:val>
                                            <p:strVal val="#ppt_x-#ppt_w*1.125000"/>
                                          </p:val>
                                        </p:tav>
                                        <p:tav tm="100000">
                                          <p:val>
                                            <p:strVal val="#ppt_x"/>
                                          </p:val>
                                        </p:tav>
                                      </p:tavLst>
                                    </p:anim>
                                    <p:animEffect transition="in" filter="wipe(right)">
                                      <p:cBhvr>
                                        <p:cTn id="61" dur="1000"/>
                                        <p:tgtEl>
                                          <p:spTgt spid="19"/>
                                        </p:tgtEl>
                                      </p:cBhvr>
                                    </p:animEffect>
                                  </p:childTnLst>
                                </p:cTn>
                              </p:par>
                              <p:par>
                                <p:cTn id="62" presetID="10" presetClass="entr" presetSubtype="0" fill="hold" nodeType="withEffect">
                                  <p:stCondLst>
                                    <p:cond delay="75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MR-Monitoring_PPT_artwork-v5-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0" y="910070"/>
            <a:ext cx="3300984" cy="1648968"/>
          </a:xfrm>
          <a:prstGeom prst="rect">
            <a:avLst/>
          </a:prstGeom>
        </p:spPr>
      </p:pic>
      <p:pic>
        <p:nvPicPr>
          <p:cNvPr id="7" name="Picture 6" descr="slide5-line-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3503" y="910070"/>
            <a:ext cx="170688" cy="5852160"/>
          </a:xfrm>
          <a:prstGeom prst="rect">
            <a:avLst/>
          </a:prstGeom>
        </p:spPr>
      </p:pic>
      <p:pic>
        <p:nvPicPr>
          <p:cNvPr id="8" name="Picture 7" descr="slide5-3-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3515" y="910070"/>
            <a:ext cx="2383536" cy="402336"/>
          </a:xfrm>
          <a:prstGeom prst="rect">
            <a:avLst/>
          </a:prstGeom>
        </p:spPr>
      </p:pic>
      <p:pic>
        <p:nvPicPr>
          <p:cNvPr id="9" name="Picture 8" descr="slide5-4-0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0795" y="1220588"/>
            <a:ext cx="2383536" cy="1490472"/>
          </a:xfrm>
          <a:prstGeom prst="rect">
            <a:avLst/>
          </a:prstGeom>
        </p:spPr>
      </p:pic>
      <p:pic>
        <p:nvPicPr>
          <p:cNvPr id="10" name="Picture 9" descr="slide5-5-0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52595" y="1408811"/>
            <a:ext cx="408432" cy="353568"/>
          </a:xfrm>
          <a:prstGeom prst="rect">
            <a:avLst/>
          </a:prstGeom>
        </p:spPr>
      </p:pic>
      <p:pic>
        <p:nvPicPr>
          <p:cNvPr id="11" name="Picture 10" descr="slide5-6-0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43515" y="2966233"/>
            <a:ext cx="2700528" cy="396240"/>
          </a:xfrm>
          <a:prstGeom prst="rect">
            <a:avLst/>
          </a:prstGeom>
        </p:spPr>
      </p:pic>
      <p:pic>
        <p:nvPicPr>
          <p:cNvPr id="12" name="Picture 11" descr="slide5-7-01.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33851" y="3378153"/>
            <a:ext cx="1027176" cy="938784"/>
          </a:xfrm>
          <a:prstGeom prst="rect">
            <a:avLst/>
          </a:prstGeom>
        </p:spPr>
      </p:pic>
      <p:pic>
        <p:nvPicPr>
          <p:cNvPr id="13" name="Picture 12" descr="slide5-8-01.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32491" y="4452168"/>
            <a:ext cx="2194560" cy="1889760"/>
          </a:xfrm>
          <a:prstGeom prst="rect">
            <a:avLst/>
          </a:prstGeom>
        </p:spPr>
      </p:pic>
      <p:pic>
        <p:nvPicPr>
          <p:cNvPr id="2" name="Picture 1" descr="slide5-graph-01.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2870256"/>
            <a:ext cx="6129528" cy="3471672"/>
          </a:xfrm>
          <a:prstGeom prst="rect">
            <a:avLst/>
          </a:prstGeom>
        </p:spPr>
      </p:pic>
      <p:pic>
        <p:nvPicPr>
          <p:cNvPr id="5" name="Picture 4" descr="slide5-figuretitle-01.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6333" y="2711060"/>
            <a:ext cx="2273808" cy="219456"/>
          </a:xfrm>
          <a:prstGeom prst="rect">
            <a:avLst/>
          </a:prstGeom>
        </p:spPr>
      </p:pic>
      <p:pic>
        <p:nvPicPr>
          <p:cNvPr id="6" name="Picture 5" descr="slide5-blue-01.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41867" y="2618307"/>
            <a:ext cx="5596128" cy="2548128"/>
          </a:xfrm>
          <a:prstGeom prst="rect">
            <a:avLst/>
          </a:prstGeom>
        </p:spPr>
      </p:pic>
      <p:pic>
        <p:nvPicPr>
          <p:cNvPr id="15" name="Picture 14" descr="slide5-orange-01.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41867" y="2940832"/>
            <a:ext cx="5480304" cy="2304288"/>
          </a:xfrm>
          <a:prstGeom prst="rect">
            <a:avLst/>
          </a:prstGeom>
        </p:spPr>
      </p:pic>
      <p:pic>
        <p:nvPicPr>
          <p:cNvPr id="16" name="Picture 15" descr="Asset 2@3x.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41867" y="5927061"/>
            <a:ext cx="1752600" cy="414867"/>
          </a:xfrm>
          <a:prstGeom prst="rect">
            <a:avLst/>
          </a:prstGeom>
        </p:spPr>
      </p:pic>
      <p:pic>
        <p:nvPicPr>
          <p:cNvPr id="17" name="Picture 16" descr="Asset 4@3x.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428071" y="5927061"/>
            <a:ext cx="3594100" cy="414867"/>
          </a:xfrm>
          <a:prstGeom prst="rect">
            <a:avLst/>
          </a:prstGeom>
        </p:spPr>
      </p:pic>
    </p:spTree>
    <p:extLst>
      <p:ext uri="{BB962C8B-B14F-4D97-AF65-F5344CB8AC3E}">
        <p14:creationId xmlns:p14="http://schemas.microsoft.com/office/powerpoint/2010/main" val="175231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childTnLst>
                                </p:cTn>
                              </p:par>
                            </p:childTnLst>
                          </p:cTn>
                        </p:par>
                        <p:par>
                          <p:cTn id="15" fill="hold">
                            <p:stCondLst>
                              <p:cond delay="2000"/>
                            </p:stCondLst>
                            <p:childTnLst>
                              <p:par>
                                <p:cTn id="16" presetID="26" presetClass="emph" presetSubtype="0" fill="hold" nodeType="afterEffect">
                                  <p:stCondLst>
                                    <p:cond delay="0"/>
                                  </p:stCondLst>
                                  <p:childTnLst>
                                    <p:animEffect transition="out" filter="fade">
                                      <p:cBhvr>
                                        <p:cTn id="17" dur="1000" tmFilter="0, 0; .2, .5; .8, .5; 1, 0"/>
                                        <p:tgtEl>
                                          <p:spTgt spid="10"/>
                                        </p:tgtEl>
                                      </p:cBhvr>
                                    </p:animEffect>
                                    <p:animScale>
                                      <p:cBhvr>
                                        <p:cTn id="18" dur="500" autoRev="1" fill="hold"/>
                                        <p:tgtEl>
                                          <p:spTgt spid="10"/>
                                        </p:tgtEl>
                                      </p:cBhvr>
                                      <p:by x="105000" y="105000"/>
                                    </p:animScale>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par>
                                <p:cTn id="23" presetID="10" presetClass="entr" presetSubtype="0" fill="hold" nodeType="withEffect">
                                  <p:stCondLst>
                                    <p:cond delay="25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par>
                                <p:cTn id="26" presetID="1"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par>
                                <p:cTn id="30" presetID="2" presetClass="entr" presetSubtype="8"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0-#ppt_w/2"/>
                                          </p:val>
                                        </p:tav>
                                        <p:tav tm="100000">
                                          <p:val>
                                            <p:strVal val="#ppt_x"/>
                                          </p:val>
                                        </p:tav>
                                      </p:tavLst>
                                    </p:anim>
                                    <p:anim calcmode="lin" valueType="num">
                                      <p:cBhvr additive="base">
                                        <p:cTn id="33" dur="500" fill="hold"/>
                                        <p:tgtEl>
                                          <p:spTgt spid="5"/>
                                        </p:tgtEl>
                                        <p:attrNameLst>
                                          <p:attrName>ppt_y</p:attrName>
                                        </p:attrNameLst>
                                      </p:cBhvr>
                                      <p:tavLst>
                                        <p:tav tm="0">
                                          <p:val>
                                            <p:strVal val="#ppt_y"/>
                                          </p:val>
                                        </p:tav>
                                        <p:tav tm="100000">
                                          <p:val>
                                            <p:strVal val="#ppt_y"/>
                                          </p:val>
                                        </p:tav>
                                      </p:tavLst>
                                    </p:anim>
                                  </p:childTnLst>
                                </p:cTn>
                              </p:par>
                            </p:childTnLst>
                          </p:cTn>
                        </p:par>
                        <p:par>
                          <p:cTn id="34" fill="hold">
                            <p:stCondLst>
                              <p:cond delay="4250"/>
                            </p:stCondLst>
                            <p:childTnLst>
                              <p:par>
                                <p:cTn id="35" presetID="10"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childTnLst>
                                </p:cTn>
                              </p:par>
                            </p:childTnLst>
                          </p:cTn>
                        </p:par>
                        <p:par>
                          <p:cTn id="38" fill="hold">
                            <p:stCondLst>
                              <p:cond delay="5250"/>
                            </p:stCondLst>
                            <p:childTnLst>
                              <p:par>
                                <p:cTn id="39" presetID="10" presetClass="entr" presetSubtype="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childTnLst>
                                </p:cTn>
                              </p:par>
                            </p:childTnLst>
                          </p:cTn>
                        </p:par>
                        <p:par>
                          <p:cTn id="42" fill="hold">
                            <p:stCondLst>
                              <p:cond delay="6250"/>
                            </p:stCondLst>
                            <p:childTnLst>
                              <p:par>
                                <p:cTn id="43" presetID="10" presetClass="entr" presetSubtype="0"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childTnLst>
                                </p:cTn>
                              </p:par>
                            </p:childTnLst>
                          </p:cTn>
                        </p:par>
                        <p:par>
                          <p:cTn id="46" fill="hold">
                            <p:stCondLst>
                              <p:cond delay="7250"/>
                            </p:stCondLst>
                            <p:childTnLst>
                              <p:par>
                                <p:cTn id="47" presetID="12" presetClass="entr" presetSubtype="1"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1000"/>
                                        <p:tgtEl>
                                          <p:spTgt spid="13"/>
                                        </p:tgtEl>
                                        <p:attrNameLst>
                                          <p:attrName>ppt_y</p:attrName>
                                        </p:attrNameLst>
                                      </p:cBhvr>
                                      <p:tavLst>
                                        <p:tav tm="0">
                                          <p:val>
                                            <p:strVal val="#ppt_y-#ppt_h*1.125000"/>
                                          </p:val>
                                        </p:tav>
                                        <p:tav tm="100000">
                                          <p:val>
                                            <p:strVal val="#ppt_y"/>
                                          </p:val>
                                        </p:tav>
                                      </p:tavLst>
                                    </p:anim>
                                    <p:animEffect transition="in" filter="wipe(down)">
                                      <p:cBhvr>
                                        <p:cTn id="50" dur="1000"/>
                                        <p:tgtEl>
                                          <p:spTgt spid="13"/>
                                        </p:tgtEl>
                                      </p:cBhvr>
                                    </p:animEffect>
                                  </p:childTnLst>
                                </p:cTn>
                              </p:par>
                              <p:par>
                                <p:cTn id="51" presetID="9" presetClass="entr" presetSubtype="0" fill="hold" nodeType="withEffect">
                                  <p:stCondLst>
                                    <p:cond delay="250"/>
                                  </p:stCondLst>
                                  <p:childTnLst>
                                    <p:set>
                                      <p:cBhvr>
                                        <p:cTn id="52" dur="1" fill="hold">
                                          <p:stCondLst>
                                            <p:cond delay="0"/>
                                          </p:stCondLst>
                                        </p:cTn>
                                        <p:tgtEl>
                                          <p:spTgt spid="12"/>
                                        </p:tgtEl>
                                        <p:attrNameLst>
                                          <p:attrName>style.visibility</p:attrName>
                                        </p:attrNameLst>
                                      </p:cBhvr>
                                      <p:to>
                                        <p:strVal val="visible"/>
                                      </p:to>
                                    </p:set>
                                    <p:animEffect transition="in" filter="dissolve">
                                      <p:cBhvr>
                                        <p:cTn id="5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heading-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0" y="925750"/>
            <a:ext cx="3294888" cy="1639824"/>
          </a:xfrm>
          <a:prstGeom prst="rect">
            <a:avLst/>
          </a:prstGeom>
        </p:spPr>
      </p:pic>
      <p:pic>
        <p:nvPicPr>
          <p:cNvPr id="3" name="Picture 2" descr="slide6-1-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0" y="2744583"/>
            <a:ext cx="667512" cy="359664"/>
          </a:xfrm>
          <a:prstGeom prst="rect">
            <a:avLst/>
          </a:prstGeom>
        </p:spPr>
      </p:pic>
      <p:pic>
        <p:nvPicPr>
          <p:cNvPr id="4" name="Picture 3" descr="slide6-1a-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327648"/>
            <a:ext cx="2996184" cy="530352"/>
          </a:xfrm>
          <a:prstGeom prst="rect">
            <a:avLst/>
          </a:prstGeom>
        </p:spPr>
      </p:pic>
      <p:pic>
        <p:nvPicPr>
          <p:cNvPr id="5" name="Picture 4" descr="slide6-3-0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962" y="3966997"/>
            <a:ext cx="2231136" cy="2231136"/>
          </a:xfrm>
          <a:prstGeom prst="rect">
            <a:avLst/>
          </a:prstGeom>
        </p:spPr>
      </p:pic>
      <p:pic>
        <p:nvPicPr>
          <p:cNvPr id="6" name="Picture 5" descr="slide6-2-0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0034" y="3104247"/>
            <a:ext cx="2036064" cy="838200"/>
          </a:xfrm>
          <a:prstGeom prst="rect">
            <a:avLst/>
          </a:prstGeom>
        </p:spPr>
      </p:pic>
      <p:pic>
        <p:nvPicPr>
          <p:cNvPr id="7" name="Picture 6" descr="slide6-line-0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85728" y="2590800"/>
            <a:ext cx="170688" cy="4267200"/>
          </a:xfrm>
          <a:prstGeom prst="rect">
            <a:avLst/>
          </a:prstGeom>
        </p:spPr>
      </p:pic>
      <p:pic>
        <p:nvPicPr>
          <p:cNvPr id="8" name="Picture 7" descr="slide6-japan-01.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82896" y="0"/>
            <a:ext cx="4261104" cy="4946904"/>
          </a:xfrm>
          <a:prstGeom prst="rect">
            <a:avLst/>
          </a:prstGeom>
        </p:spPr>
      </p:pic>
      <p:pic>
        <p:nvPicPr>
          <p:cNvPr id="9" name="Picture 8" descr="header-01.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40" y="0"/>
            <a:ext cx="9144000" cy="874485"/>
          </a:xfrm>
          <a:prstGeom prst="rect">
            <a:avLst/>
          </a:prstGeom>
        </p:spPr>
      </p:pic>
      <p:pic>
        <p:nvPicPr>
          <p:cNvPr id="11" name="Picture 10" descr="slide6-n2-01.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68040" y="1063852"/>
            <a:ext cx="5775960" cy="350520"/>
          </a:xfrm>
          <a:prstGeom prst="rect">
            <a:avLst/>
          </a:prstGeom>
        </p:spPr>
      </p:pic>
      <p:pic>
        <p:nvPicPr>
          <p:cNvPr id="12" name="Picture 11" descr="slide6-3b-01.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39667" y="5209718"/>
            <a:ext cx="3334512" cy="1011936"/>
          </a:xfrm>
          <a:prstGeom prst="rect">
            <a:avLst/>
          </a:prstGeom>
        </p:spPr>
      </p:pic>
      <p:pic>
        <p:nvPicPr>
          <p:cNvPr id="13" name="Picture 12" descr="slide6-n3-01.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34365" y="4409189"/>
            <a:ext cx="5718048" cy="414528"/>
          </a:xfrm>
          <a:prstGeom prst="rect">
            <a:avLst/>
          </a:prstGeom>
        </p:spPr>
      </p:pic>
      <p:pic>
        <p:nvPicPr>
          <p:cNvPr id="14" name="Picture 13" descr="slide6-2a-01.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76453" y="1616996"/>
            <a:ext cx="5775960" cy="1274064"/>
          </a:xfrm>
          <a:prstGeom prst="rect">
            <a:avLst/>
          </a:prstGeom>
        </p:spPr>
      </p:pic>
      <p:pic>
        <p:nvPicPr>
          <p:cNvPr id="15" name="Picture 14" descr="slide6-2b-01.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376453" y="3131695"/>
            <a:ext cx="5775960" cy="865632"/>
          </a:xfrm>
          <a:prstGeom prst="rect">
            <a:avLst/>
          </a:prstGeom>
        </p:spPr>
      </p:pic>
      <p:pic>
        <p:nvPicPr>
          <p:cNvPr id="16" name="Picture 15" descr="slide6-3a-01.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434365" y="4970424"/>
            <a:ext cx="1664208" cy="1432560"/>
          </a:xfrm>
          <a:prstGeom prst="rect">
            <a:avLst/>
          </a:prstGeom>
        </p:spPr>
      </p:pic>
      <p:pic>
        <p:nvPicPr>
          <p:cNvPr id="10" name="Picture 9" descr="slide6-45-01.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96794" y="3990199"/>
            <a:ext cx="2295144" cy="2225040"/>
          </a:xfrm>
          <a:prstGeom prst="rect">
            <a:avLst/>
          </a:prstGeom>
        </p:spPr>
      </p:pic>
      <p:pic>
        <p:nvPicPr>
          <p:cNvPr id="17" name="Picture 16" descr="slide6-1b-01.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6331471"/>
            <a:ext cx="2996184" cy="530352"/>
          </a:xfrm>
          <a:prstGeom prst="rect">
            <a:avLst/>
          </a:prstGeom>
        </p:spPr>
      </p:pic>
      <p:pic>
        <p:nvPicPr>
          <p:cNvPr id="18" name="Picture 17" descr="slide6-25-01.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99476" y="3997675"/>
            <a:ext cx="2200656" cy="2225040"/>
          </a:xfrm>
          <a:prstGeom prst="rect">
            <a:avLst/>
          </a:prstGeom>
        </p:spPr>
      </p:pic>
      <p:pic>
        <p:nvPicPr>
          <p:cNvPr id="19" name="Picture 18" descr="slide6-1c-01.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6327648"/>
            <a:ext cx="2996184" cy="530352"/>
          </a:xfrm>
          <a:prstGeom prst="rect">
            <a:avLst/>
          </a:prstGeom>
        </p:spPr>
      </p:pic>
    </p:spTree>
    <p:extLst>
      <p:ext uri="{BB962C8B-B14F-4D97-AF65-F5344CB8AC3E}">
        <p14:creationId xmlns:p14="http://schemas.microsoft.com/office/powerpoint/2010/main" val="177432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p:tgtEl>
                                          <p:spTgt spid="6"/>
                                        </p:tgtEl>
                                        <p:attrNameLst>
                                          <p:attrName>ppt_y</p:attrName>
                                        </p:attrNameLst>
                                      </p:cBhvr>
                                      <p:tavLst>
                                        <p:tav tm="0">
                                          <p:val>
                                            <p:strVal val="#ppt_y-#ppt_h*1.125000"/>
                                          </p:val>
                                        </p:tav>
                                        <p:tav tm="100000">
                                          <p:val>
                                            <p:strVal val="#ppt_y"/>
                                          </p:val>
                                        </p:tav>
                                      </p:tavLst>
                                    </p:anim>
                                    <p:animEffect transition="in" filter="wipe(down)">
                                      <p:cBhvr>
                                        <p:cTn id="12" dur="1000"/>
                                        <p:tgtEl>
                                          <p:spTgt spid="6"/>
                                        </p:tgtEl>
                                      </p:cBhvr>
                                    </p:animEffect>
                                  </p:childTnLst>
                                </p:cTn>
                              </p:par>
                            </p:childTnLst>
                          </p:cTn>
                        </p:par>
                        <p:par>
                          <p:cTn id="13" fill="hold">
                            <p:stCondLst>
                              <p:cond delay="2000"/>
                            </p:stCondLst>
                            <p:childTnLst>
                              <p:par>
                                <p:cTn id="14" presetID="21" presetClass="entr" presetSubtype="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par>
                                <p:cTn id="17" presetID="2" presetClass="entr" presetSubtype="4" fill="hold"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ppt_x"/>
                                          </p:val>
                                        </p:tav>
                                        <p:tav tm="100000">
                                          <p:val>
                                            <p:strVal val="#ppt_x"/>
                                          </p:val>
                                        </p:tav>
                                      </p:tavLst>
                                    </p:anim>
                                    <p:anim calcmode="lin" valueType="num">
                                      <p:cBhvr additive="base">
                                        <p:cTn id="20" dur="1000" fill="hold"/>
                                        <p:tgtEl>
                                          <p:spTgt spid="4"/>
                                        </p:tgtEl>
                                        <p:attrNameLst>
                                          <p:attrName>ppt_y</p:attrName>
                                        </p:attrNameLst>
                                      </p:cBhvr>
                                      <p:tavLst>
                                        <p:tav tm="0">
                                          <p:val>
                                            <p:strVal val="1+#ppt_h/2"/>
                                          </p:val>
                                        </p:tav>
                                        <p:tav tm="100000">
                                          <p:val>
                                            <p:strVal val="#ppt_y"/>
                                          </p:val>
                                        </p:tav>
                                      </p:tavLst>
                                    </p:anim>
                                  </p:childTnLst>
                                </p:cTn>
                              </p:par>
                            </p:childTnLst>
                          </p:cTn>
                        </p:par>
                        <p:par>
                          <p:cTn id="21" fill="hold">
                            <p:stCondLst>
                              <p:cond delay="4000"/>
                            </p:stCondLst>
                            <p:childTnLst>
                              <p:par>
                                <p:cTn id="22" presetID="21" presetClass="exit" presetSubtype="1" fill="hold" nodeType="afterEffect">
                                  <p:stCondLst>
                                    <p:cond delay="1000"/>
                                  </p:stCondLst>
                                  <p:childTnLst>
                                    <p:animEffect transition="out" filter="wheel(1)">
                                      <p:cBhvr>
                                        <p:cTn id="23" dur="2000"/>
                                        <p:tgtEl>
                                          <p:spTgt spid="5"/>
                                        </p:tgtEl>
                                      </p:cBhvr>
                                    </p:animEffect>
                                    <p:set>
                                      <p:cBhvr>
                                        <p:cTn id="24" dur="1" fill="hold">
                                          <p:stCondLst>
                                            <p:cond delay="1999"/>
                                          </p:stCondLst>
                                        </p:cTn>
                                        <p:tgtEl>
                                          <p:spTgt spid="5"/>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1000"/>
                                        <p:tgtEl>
                                          <p:spTgt spid="4"/>
                                        </p:tgtEl>
                                      </p:cBhvr>
                                    </p:animEffect>
                                    <p:set>
                                      <p:cBhvr>
                                        <p:cTn id="27" dur="1" fill="hold">
                                          <p:stCondLst>
                                            <p:cond delay="999"/>
                                          </p:stCondLst>
                                        </p:cTn>
                                        <p:tgtEl>
                                          <p:spTgt spid="4"/>
                                        </p:tgtEl>
                                        <p:attrNameLst>
                                          <p:attrName>style.visibility</p:attrName>
                                        </p:attrNameLst>
                                      </p:cBhvr>
                                      <p:to>
                                        <p:strVal val="hidden"/>
                                      </p:to>
                                    </p:set>
                                  </p:childTnLst>
                                </p:cTn>
                              </p:par>
                            </p:childTnLst>
                          </p:cTn>
                        </p:par>
                        <p:par>
                          <p:cTn id="28" fill="hold">
                            <p:stCondLst>
                              <p:cond delay="7000"/>
                            </p:stCondLst>
                            <p:childTnLst>
                              <p:par>
                                <p:cTn id="29" presetID="21" presetClass="entr" presetSubtype="1"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heel(1)">
                                      <p:cBhvr>
                                        <p:cTn id="31" dur="2000"/>
                                        <p:tgtEl>
                                          <p:spTgt spid="10"/>
                                        </p:tgtEl>
                                      </p:cBhvr>
                                    </p:animEffect>
                                  </p:childTnLst>
                                </p:cTn>
                              </p:par>
                              <p:par>
                                <p:cTn id="32" presetID="2" presetClass="entr" presetSubtype="4"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1000" fill="hold"/>
                                        <p:tgtEl>
                                          <p:spTgt spid="17"/>
                                        </p:tgtEl>
                                        <p:attrNameLst>
                                          <p:attrName>ppt_x</p:attrName>
                                        </p:attrNameLst>
                                      </p:cBhvr>
                                      <p:tavLst>
                                        <p:tav tm="0">
                                          <p:val>
                                            <p:strVal val="#ppt_x"/>
                                          </p:val>
                                        </p:tav>
                                        <p:tav tm="100000">
                                          <p:val>
                                            <p:strVal val="#ppt_x"/>
                                          </p:val>
                                        </p:tav>
                                      </p:tavLst>
                                    </p:anim>
                                    <p:anim calcmode="lin" valueType="num">
                                      <p:cBhvr additive="base">
                                        <p:cTn id="35" dur="1000" fill="hold"/>
                                        <p:tgtEl>
                                          <p:spTgt spid="17"/>
                                        </p:tgtEl>
                                        <p:attrNameLst>
                                          <p:attrName>ppt_y</p:attrName>
                                        </p:attrNameLst>
                                      </p:cBhvr>
                                      <p:tavLst>
                                        <p:tav tm="0">
                                          <p:val>
                                            <p:strVal val="1+#ppt_h/2"/>
                                          </p:val>
                                        </p:tav>
                                        <p:tav tm="100000">
                                          <p:val>
                                            <p:strVal val="#ppt_y"/>
                                          </p:val>
                                        </p:tav>
                                      </p:tavLst>
                                    </p:anim>
                                  </p:childTnLst>
                                </p:cTn>
                              </p:par>
                            </p:childTnLst>
                          </p:cTn>
                        </p:par>
                        <p:par>
                          <p:cTn id="36" fill="hold">
                            <p:stCondLst>
                              <p:cond delay="9000"/>
                            </p:stCondLst>
                            <p:childTnLst>
                              <p:par>
                                <p:cTn id="37" presetID="21" presetClass="exit" presetSubtype="1" fill="hold" nodeType="afterEffect">
                                  <p:stCondLst>
                                    <p:cond delay="1000"/>
                                  </p:stCondLst>
                                  <p:childTnLst>
                                    <p:animEffect transition="out" filter="wheel(1)">
                                      <p:cBhvr>
                                        <p:cTn id="38" dur="2000"/>
                                        <p:tgtEl>
                                          <p:spTgt spid="10"/>
                                        </p:tgtEl>
                                      </p:cBhvr>
                                    </p:animEffect>
                                    <p:set>
                                      <p:cBhvr>
                                        <p:cTn id="39" dur="1" fill="hold">
                                          <p:stCondLst>
                                            <p:cond delay="1999"/>
                                          </p:stCondLst>
                                        </p:cTn>
                                        <p:tgtEl>
                                          <p:spTgt spid="10"/>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00"/>
                                        <p:tgtEl>
                                          <p:spTgt spid="17"/>
                                        </p:tgtEl>
                                      </p:cBhvr>
                                    </p:animEffect>
                                    <p:set>
                                      <p:cBhvr>
                                        <p:cTn id="42" dur="1" fill="hold">
                                          <p:stCondLst>
                                            <p:cond delay="999"/>
                                          </p:stCondLst>
                                        </p:cTn>
                                        <p:tgtEl>
                                          <p:spTgt spid="17"/>
                                        </p:tgtEl>
                                        <p:attrNameLst>
                                          <p:attrName>style.visibility</p:attrName>
                                        </p:attrNameLst>
                                      </p:cBhvr>
                                      <p:to>
                                        <p:strVal val="hidden"/>
                                      </p:to>
                                    </p:set>
                                  </p:childTnLst>
                                </p:cTn>
                              </p:par>
                            </p:childTnLst>
                          </p:cTn>
                        </p:par>
                        <p:par>
                          <p:cTn id="43" fill="hold">
                            <p:stCondLst>
                              <p:cond delay="12000"/>
                            </p:stCondLst>
                            <p:childTnLst>
                              <p:par>
                                <p:cTn id="44" presetID="21" presetClass="entr" presetSubtype="1"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heel(1)">
                                      <p:cBhvr>
                                        <p:cTn id="46" dur="2000"/>
                                        <p:tgtEl>
                                          <p:spTgt spid="18"/>
                                        </p:tgtEl>
                                      </p:cBhvr>
                                    </p:animEffect>
                                  </p:childTnLst>
                                </p:cTn>
                              </p:par>
                              <p:par>
                                <p:cTn id="47" presetID="2" presetClass="entr" presetSubtype="4"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par>
                          <p:cTn id="51" fill="hold">
                            <p:stCondLst>
                              <p:cond delay="14000"/>
                            </p:stCondLst>
                            <p:childTnLst>
                              <p:par>
                                <p:cTn id="52" presetID="10" presetClass="entr" presetSubtype="0"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childTnLst>
                                </p:cTn>
                              </p:par>
                              <p:par>
                                <p:cTn id="55" presetID="10" presetClass="entr" presetSubtype="0" fill="hold" nodeType="withEffect">
                                  <p:stCondLst>
                                    <p:cond delay="50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1000"/>
                                        <p:tgtEl>
                                          <p:spTgt spid="8"/>
                                        </p:tgtEl>
                                      </p:cBhvr>
                                    </p:animEffect>
                                  </p:childTnLst>
                                </p:cTn>
                              </p:par>
                            </p:childTnLst>
                          </p:cTn>
                        </p:par>
                        <p:par>
                          <p:cTn id="58" fill="hold">
                            <p:stCondLst>
                              <p:cond delay="15500"/>
                            </p:stCondLst>
                            <p:childTnLst>
                              <p:par>
                                <p:cTn id="59" presetID="10" presetClass="entr" presetSubtype="0"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childTnLst>
                                </p:cTn>
                              </p:par>
                            </p:childTnLst>
                          </p:cTn>
                        </p:par>
                        <p:par>
                          <p:cTn id="62" fill="hold">
                            <p:stCondLst>
                              <p:cond delay="16500"/>
                            </p:stCondLst>
                            <p:childTnLst>
                              <p:par>
                                <p:cTn id="63" presetID="1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1000"/>
                                        <p:tgtEl>
                                          <p:spTgt spid="15"/>
                                        </p:tgtEl>
                                        <p:attrNameLst>
                                          <p:attrName>ppt_y</p:attrName>
                                        </p:attrNameLst>
                                      </p:cBhvr>
                                      <p:tavLst>
                                        <p:tav tm="0">
                                          <p:val>
                                            <p:strVal val="#ppt_y-#ppt_h*1.125000"/>
                                          </p:val>
                                        </p:tav>
                                        <p:tav tm="100000">
                                          <p:val>
                                            <p:strVal val="#ppt_y"/>
                                          </p:val>
                                        </p:tav>
                                      </p:tavLst>
                                    </p:anim>
                                    <p:animEffect transition="in" filter="wipe(down)">
                                      <p:cBhvr>
                                        <p:cTn id="66" dur="1000"/>
                                        <p:tgtEl>
                                          <p:spTgt spid="15"/>
                                        </p:tgtEl>
                                      </p:cBhvr>
                                    </p:animEffect>
                                  </p:childTnLst>
                                </p:cTn>
                              </p:par>
                            </p:childTnLst>
                          </p:cTn>
                        </p:par>
                        <p:par>
                          <p:cTn id="67" fill="hold">
                            <p:stCondLst>
                              <p:cond delay="17500"/>
                            </p:stCondLst>
                            <p:childTnLst>
                              <p:par>
                                <p:cTn id="68" presetID="10" presetClass="entr" presetSubtype="0" fill="hold"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1000"/>
                                        <p:tgtEl>
                                          <p:spTgt spid="13"/>
                                        </p:tgtEl>
                                      </p:cBhvr>
                                    </p:animEffect>
                                  </p:childTnLst>
                                </p:cTn>
                              </p:par>
                            </p:childTnLst>
                          </p:cTn>
                        </p:par>
                        <p:par>
                          <p:cTn id="71" fill="hold">
                            <p:stCondLst>
                              <p:cond delay="18500"/>
                            </p:stCondLst>
                            <p:childTnLst>
                              <p:par>
                                <p:cTn id="72" presetID="9" presetClass="entr" presetSubtype="0"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dissolve">
                                      <p:cBhvr>
                                        <p:cTn id="74" dur="1000"/>
                                        <p:tgtEl>
                                          <p:spTgt spid="16"/>
                                        </p:tgtEl>
                                      </p:cBhvr>
                                    </p:animEffect>
                                  </p:childTnLst>
                                </p:cTn>
                              </p:par>
                              <p:par>
                                <p:cTn id="75" presetID="12" presetClass="entr" presetSubtype="8" fill="hold" nodeType="withEffect">
                                  <p:stCondLst>
                                    <p:cond delay="1000"/>
                                  </p:stCondLst>
                                  <p:childTnLst>
                                    <p:set>
                                      <p:cBhvr>
                                        <p:cTn id="76" dur="1" fill="hold">
                                          <p:stCondLst>
                                            <p:cond delay="0"/>
                                          </p:stCondLst>
                                        </p:cTn>
                                        <p:tgtEl>
                                          <p:spTgt spid="12"/>
                                        </p:tgtEl>
                                        <p:attrNameLst>
                                          <p:attrName>style.visibility</p:attrName>
                                        </p:attrNameLst>
                                      </p:cBhvr>
                                      <p:to>
                                        <p:strVal val="visible"/>
                                      </p:to>
                                    </p:set>
                                    <p:anim calcmode="lin" valueType="num">
                                      <p:cBhvr additive="base">
                                        <p:cTn id="77" dur="1000"/>
                                        <p:tgtEl>
                                          <p:spTgt spid="12"/>
                                        </p:tgtEl>
                                        <p:attrNameLst>
                                          <p:attrName>ppt_x</p:attrName>
                                        </p:attrNameLst>
                                      </p:cBhvr>
                                      <p:tavLst>
                                        <p:tav tm="0">
                                          <p:val>
                                            <p:strVal val="#ppt_x-#ppt_w*1.125000"/>
                                          </p:val>
                                        </p:tav>
                                        <p:tav tm="100000">
                                          <p:val>
                                            <p:strVal val="#ppt_x"/>
                                          </p:val>
                                        </p:tav>
                                      </p:tavLst>
                                    </p:anim>
                                    <p:animEffect transition="in" filter="wipe(right)">
                                      <p:cBhvr>
                                        <p:cTn id="7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7-title-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21024"/>
            <a:ext cx="3706368" cy="1709928"/>
          </a:xfrm>
          <a:prstGeom prst="rect">
            <a:avLst/>
          </a:prstGeom>
        </p:spPr>
      </p:pic>
      <p:pic>
        <p:nvPicPr>
          <p:cNvPr id="5" name="Picture 4" descr="slide7-1a-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04668"/>
            <a:ext cx="685800" cy="408432"/>
          </a:xfrm>
          <a:prstGeom prst="rect">
            <a:avLst/>
          </a:prstGeom>
        </p:spPr>
      </p:pic>
      <p:pic>
        <p:nvPicPr>
          <p:cNvPr id="6" name="Picture 5" descr="slide7-1b-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2804668"/>
            <a:ext cx="618744" cy="960120"/>
          </a:xfrm>
          <a:prstGeom prst="rect">
            <a:avLst/>
          </a:prstGeom>
        </p:spPr>
      </p:pic>
      <p:pic>
        <p:nvPicPr>
          <p:cNvPr id="7" name="Picture 6" descr="slide7-1c-0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5553" y="2804668"/>
            <a:ext cx="2069592" cy="960120"/>
          </a:xfrm>
          <a:prstGeom prst="rect">
            <a:avLst/>
          </a:prstGeom>
        </p:spPr>
      </p:pic>
      <p:pic>
        <p:nvPicPr>
          <p:cNvPr id="8" name="Picture 7" descr="slide7-1d-0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0574" y="3842775"/>
            <a:ext cx="3319272" cy="234696"/>
          </a:xfrm>
          <a:prstGeom prst="rect">
            <a:avLst/>
          </a:prstGeom>
        </p:spPr>
      </p:pic>
      <p:pic>
        <p:nvPicPr>
          <p:cNvPr id="9" name="Picture 8" descr="slide7-1e-0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1544" y="4148393"/>
            <a:ext cx="3319272" cy="597408"/>
          </a:xfrm>
          <a:prstGeom prst="rect">
            <a:avLst/>
          </a:prstGeom>
        </p:spPr>
      </p:pic>
      <p:pic>
        <p:nvPicPr>
          <p:cNvPr id="10" name="Picture 9" descr="slide7-2a-01.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4862871"/>
            <a:ext cx="3590544" cy="496824"/>
          </a:xfrm>
          <a:prstGeom prst="rect">
            <a:avLst/>
          </a:prstGeom>
        </p:spPr>
      </p:pic>
      <p:pic>
        <p:nvPicPr>
          <p:cNvPr id="11" name="Picture 10" descr="slide7-2b-01.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45163" y="4672055"/>
            <a:ext cx="1746504" cy="1627632"/>
          </a:xfrm>
          <a:prstGeom prst="rect">
            <a:avLst/>
          </a:prstGeom>
        </p:spPr>
      </p:pic>
      <p:pic>
        <p:nvPicPr>
          <p:cNvPr id="12" name="Picture 11" descr="slide7-2c-01.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312418"/>
            <a:ext cx="2944368" cy="1533144"/>
          </a:xfrm>
          <a:prstGeom prst="rect">
            <a:avLst/>
          </a:prstGeom>
        </p:spPr>
      </p:pic>
      <p:pic>
        <p:nvPicPr>
          <p:cNvPr id="13" name="Picture 12" descr="slide7-line-01.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32637" y="2630952"/>
            <a:ext cx="118872" cy="4203192"/>
          </a:xfrm>
          <a:prstGeom prst="rect">
            <a:avLst/>
          </a:prstGeom>
        </p:spPr>
      </p:pic>
      <p:pic>
        <p:nvPicPr>
          <p:cNvPr id="14" name="Picture 13" descr="slide7-3a-01.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58184" y="921024"/>
            <a:ext cx="5385816" cy="371856"/>
          </a:xfrm>
          <a:prstGeom prst="rect">
            <a:avLst/>
          </a:prstGeom>
        </p:spPr>
      </p:pic>
      <p:pic>
        <p:nvPicPr>
          <p:cNvPr id="16" name="Picture 15" descr="slide7-3c-01.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462156" y="896442"/>
            <a:ext cx="2731008" cy="1938528"/>
          </a:xfrm>
          <a:prstGeom prst="rect">
            <a:avLst/>
          </a:prstGeom>
        </p:spPr>
      </p:pic>
      <p:pic>
        <p:nvPicPr>
          <p:cNvPr id="17" name="Picture 16" descr="slide7-3b-01.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120126" y="1203978"/>
            <a:ext cx="4379976" cy="1402080"/>
          </a:xfrm>
          <a:prstGeom prst="rect">
            <a:avLst/>
          </a:prstGeom>
        </p:spPr>
      </p:pic>
      <p:pic>
        <p:nvPicPr>
          <p:cNvPr id="18" name="Picture 17" descr="slide7-4a-01.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782766" y="2709605"/>
            <a:ext cx="5385816" cy="387096"/>
          </a:xfrm>
          <a:prstGeom prst="rect">
            <a:avLst/>
          </a:prstGeom>
        </p:spPr>
      </p:pic>
      <p:pic>
        <p:nvPicPr>
          <p:cNvPr id="19" name="Picture 18" descr="slide7-4b-01.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877592" y="3027172"/>
            <a:ext cx="3267456" cy="371856"/>
          </a:xfrm>
          <a:prstGeom prst="rect">
            <a:avLst/>
          </a:prstGeom>
        </p:spPr>
      </p:pic>
      <p:pic>
        <p:nvPicPr>
          <p:cNvPr id="20" name="Picture 19" descr="slide7-4c-01.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236898" y="3468557"/>
            <a:ext cx="4270248" cy="3145536"/>
          </a:xfrm>
          <a:prstGeom prst="rect">
            <a:avLst/>
          </a:prstGeom>
        </p:spPr>
      </p:pic>
      <p:pic>
        <p:nvPicPr>
          <p:cNvPr id="2" name="Picture 1" descr="Asset 5@3x.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991101" y="3991711"/>
            <a:ext cx="3467100" cy="1896533"/>
          </a:xfrm>
          <a:prstGeom prst="rect">
            <a:avLst/>
          </a:prstGeom>
        </p:spPr>
      </p:pic>
    </p:spTree>
    <p:extLst>
      <p:ext uri="{BB962C8B-B14F-4D97-AF65-F5344CB8AC3E}">
        <p14:creationId xmlns:p14="http://schemas.microsoft.com/office/powerpoint/2010/main" val="311748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500"/>
                            </p:stCondLst>
                            <p:childTnLst>
                              <p:par>
                                <p:cTn id="9" presetID="1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p:tgtEl>
                                          <p:spTgt spid="6"/>
                                        </p:tgtEl>
                                        <p:attrNameLst>
                                          <p:attrName>ppt_y</p:attrName>
                                        </p:attrNameLst>
                                      </p:cBhvr>
                                      <p:tavLst>
                                        <p:tav tm="0">
                                          <p:val>
                                            <p:strVal val="#ppt_y-#ppt_h*1.125000"/>
                                          </p:val>
                                        </p:tav>
                                        <p:tav tm="100000">
                                          <p:val>
                                            <p:strVal val="#ppt_y"/>
                                          </p:val>
                                        </p:tav>
                                      </p:tavLst>
                                    </p:anim>
                                    <p:animEffect transition="in" filter="wipe(down)">
                                      <p:cBhvr>
                                        <p:cTn id="12" dur="1000"/>
                                        <p:tgtEl>
                                          <p:spTgt spid="6"/>
                                        </p:tgtEl>
                                      </p:cBhvr>
                                    </p:animEffect>
                                  </p:childTnLst>
                                </p:cTn>
                              </p:par>
                            </p:childTnLst>
                          </p:cTn>
                        </p:par>
                        <p:par>
                          <p:cTn id="13" fill="hold">
                            <p:stCondLst>
                              <p:cond delay="2500"/>
                            </p:stCondLst>
                            <p:childTnLst>
                              <p:par>
                                <p:cTn id="14" presetID="1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1000"/>
                                        <p:tgtEl>
                                          <p:spTgt spid="7"/>
                                        </p:tgtEl>
                                        <p:attrNameLst>
                                          <p:attrName>ppt_x</p:attrName>
                                        </p:attrNameLst>
                                      </p:cBhvr>
                                      <p:tavLst>
                                        <p:tav tm="0">
                                          <p:val>
                                            <p:strVal val="#ppt_x-#ppt_w*1.125000"/>
                                          </p:val>
                                        </p:tav>
                                        <p:tav tm="100000">
                                          <p:val>
                                            <p:strVal val="#ppt_x"/>
                                          </p:val>
                                        </p:tav>
                                      </p:tavLst>
                                    </p:anim>
                                    <p:animEffect transition="in" filter="wipe(right)">
                                      <p:cBhvr>
                                        <p:cTn id="17" dur="10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childTnLst>
                          </p:cTn>
                        </p:par>
                        <p:par>
                          <p:cTn id="21" fill="hold">
                            <p:stCondLst>
                              <p:cond delay="3500"/>
                            </p:stCondLst>
                            <p:childTnLst>
                              <p:par>
                                <p:cTn id="22" presetID="10"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childTnLst>
                                </p:cTn>
                              </p:par>
                            </p:childTnLst>
                          </p:cTn>
                        </p:par>
                        <p:par>
                          <p:cTn id="25" fill="hold">
                            <p:stCondLst>
                              <p:cond delay="4500"/>
                            </p:stCondLst>
                            <p:childTnLst>
                              <p:par>
                                <p:cTn id="26" presetID="10"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childTnLst>
                                </p:cTn>
                              </p:par>
                            </p:childTnLst>
                          </p:cTn>
                        </p:par>
                        <p:par>
                          <p:cTn id="29" fill="hold">
                            <p:stCondLst>
                              <p:cond delay="5500"/>
                            </p:stCondLst>
                            <p:childTnLst>
                              <p:par>
                                <p:cTn id="30" presetID="9" presetClass="entr" presetSubtype="0"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1000"/>
                                        <p:tgtEl>
                                          <p:spTgt spid="11"/>
                                        </p:tgtEl>
                                      </p:cBhvr>
                                    </p:animEffect>
                                  </p:childTnLst>
                                </p:cTn>
                              </p:par>
                              <p:par>
                                <p:cTn id="33" presetID="2" presetClass="entr" presetSubtype="4" fill="hold" nodeType="withEffect">
                                  <p:stCondLst>
                                    <p:cond delay="50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1000" fill="hold"/>
                                        <p:tgtEl>
                                          <p:spTgt spid="12"/>
                                        </p:tgtEl>
                                        <p:attrNameLst>
                                          <p:attrName>ppt_x</p:attrName>
                                        </p:attrNameLst>
                                      </p:cBhvr>
                                      <p:tavLst>
                                        <p:tav tm="0">
                                          <p:val>
                                            <p:strVal val="#ppt_x"/>
                                          </p:val>
                                        </p:tav>
                                        <p:tav tm="100000">
                                          <p:val>
                                            <p:strVal val="#ppt_x"/>
                                          </p:val>
                                        </p:tav>
                                      </p:tavLst>
                                    </p:anim>
                                    <p:anim calcmode="lin" valueType="num">
                                      <p:cBhvr additive="base">
                                        <p:cTn id="36" dur="1000" fill="hold"/>
                                        <p:tgtEl>
                                          <p:spTgt spid="12"/>
                                        </p:tgtEl>
                                        <p:attrNameLst>
                                          <p:attrName>ppt_y</p:attrName>
                                        </p:attrNameLst>
                                      </p:cBhvr>
                                      <p:tavLst>
                                        <p:tav tm="0">
                                          <p:val>
                                            <p:strVal val="1+#ppt_h/2"/>
                                          </p:val>
                                        </p:tav>
                                        <p:tav tm="100000">
                                          <p:val>
                                            <p:strVal val="#ppt_y"/>
                                          </p:val>
                                        </p:tav>
                                      </p:tavLst>
                                    </p:anim>
                                  </p:childTnLst>
                                </p:cTn>
                              </p:par>
                              <p:par>
                                <p:cTn id="37" presetID="10"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childTnLst>
                                </p:cTn>
                              </p:par>
                            </p:childTnLst>
                          </p:cTn>
                        </p:par>
                        <p:par>
                          <p:cTn id="40" fill="hold">
                            <p:stCondLst>
                              <p:cond delay="7000"/>
                            </p:stCondLst>
                            <p:childTnLst>
                              <p:par>
                                <p:cTn id="41" presetID="10"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childTnLst>
                                </p:cTn>
                              </p:par>
                              <p:par>
                                <p:cTn id="44" presetID="10"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childTnLst>
                                </p:cTn>
                              </p:par>
                            </p:childTnLst>
                          </p:cTn>
                        </p:par>
                        <p:par>
                          <p:cTn id="47" fill="hold">
                            <p:stCondLst>
                              <p:cond delay="8000"/>
                            </p:stCondLst>
                            <p:childTnLst>
                              <p:par>
                                <p:cTn id="48" presetID="12" presetClass="entr" presetSubtype="1" fill="hold"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1000"/>
                                        <p:tgtEl>
                                          <p:spTgt spid="17"/>
                                        </p:tgtEl>
                                        <p:attrNameLst>
                                          <p:attrName>ppt_y</p:attrName>
                                        </p:attrNameLst>
                                      </p:cBhvr>
                                      <p:tavLst>
                                        <p:tav tm="0">
                                          <p:val>
                                            <p:strVal val="#ppt_y-#ppt_h*1.125000"/>
                                          </p:val>
                                        </p:tav>
                                        <p:tav tm="100000">
                                          <p:val>
                                            <p:strVal val="#ppt_y"/>
                                          </p:val>
                                        </p:tav>
                                      </p:tavLst>
                                    </p:anim>
                                    <p:animEffect transition="in" filter="wipe(down)">
                                      <p:cBhvr>
                                        <p:cTn id="51" dur="1000"/>
                                        <p:tgtEl>
                                          <p:spTgt spid="17"/>
                                        </p:tgtEl>
                                      </p:cBhvr>
                                    </p:animEffect>
                                  </p:childTnLst>
                                </p:cTn>
                              </p:par>
                            </p:childTnLst>
                          </p:cTn>
                        </p:par>
                        <p:par>
                          <p:cTn id="52" fill="hold">
                            <p:stCondLst>
                              <p:cond delay="9000"/>
                            </p:stCondLst>
                            <p:childTnLst>
                              <p:par>
                                <p:cTn id="53" presetID="10" presetClass="entr" presetSubtype="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childTnLst>
                                </p:cTn>
                              </p:par>
                            </p:childTnLst>
                          </p:cTn>
                        </p:par>
                        <p:par>
                          <p:cTn id="56" fill="hold">
                            <p:stCondLst>
                              <p:cond delay="10000"/>
                            </p:stCondLst>
                            <p:childTnLst>
                              <p:par>
                                <p:cTn id="57" presetID="12" presetClass="entr" presetSubtype="1"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1000"/>
                                        <p:tgtEl>
                                          <p:spTgt spid="19"/>
                                        </p:tgtEl>
                                        <p:attrNameLst>
                                          <p:attrName>ppt_y</p:attrName>
                                        </p:attrNameLst>
                                      </p:cBhvr>
                                      <p:tavLst>
                                        <p:tav tm="0">
                                          <p:val>
                                            <p:strVal val="#ppt_y-#ppt_h*1.125000"/>
                                          </p:val>
                                        </p:tav>
                                        <p:tav tm="100000">
                                          <p:val>
                                            <p:strVal val="#ppt_y"/>
                                          </p:val>
                                        </p:tav>
                                      </p:tavLst>
                                    </p:anim>
                                    <p:animEffect transition="in" filter="wipe(down)">
                                      <p:cBhvr>
                                        <p:cTn id="60" dur="1000"/>
                                        <p:tgtEl>
                                          <p:spTgt spid="19"/>
                                        </p:tgtEl>
                                      </p:cBhvr>
                                    </p:animEffect>
                                  </p:childTnLst>
                                </p:cTn>
                              </p:par>
                              <p:par>
                                <p:cTn id="61" presetID="10" presetClass="entr" presetSubtype="0"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fade">
                                      <p:cBhvr>
                                        <p:cTn id="6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8-title-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23822"/>
            <a:ext cx="4017264" cy="2157984"/>
          </a:xfrm>
          <a:prstGeom prst="rect">
            <a:avLst/>
          </a:prstGeom>
        </p:spPr>
      </p:pic>
      <p:pic>
        <p:nvPicPr>
          <p:cNvPr id="7" name="Picture 6" descr="slide8-dotted-01.png"/>
          <p:cNvPicPr>
            <a:picLocks noChangeAspect="1"/>
          </p:cNvPicPr>
          <p:nvPr/>
        </p:nvPicPr>
        <p:blipFill rotWithShape="1">
          <a:blip r:embed="rId4">
            <a:extLst>
              <a:ext uri="{28A0092B-C50C-407E-A947-70E740481C1C}">
                <a14:useLocalDpi xmlns:a14="http://schemas.microsoft.com/office/drawing/2010/main" val="0"/>
              </a:ext>
            </a:extLst>
          </a:blip>
          <a:srcRect l="159" t="25215"/>
          <a:stretch/>
        </p:blipFill>
        <p:spPr>
          <a:xfrm>
            <a:off x="3234267" y="4174067"/>
            <a:ext cx="139986" cy="2753602"/>
          </a:xfrm>
          <a:prstGeom prst="rect">
            <a:avLst/>
          </a:prstGeom>
        </p:spPr>
      </p:pic>
      <p:pic>
        <p:nvPicPr>
          <p:cNvPr id="8" name="Picture 7" descr="slide8-3b-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6749" y="4790907"/>
            <a:ext cx="2734140" cy="1448193"/>
          </a:xfrm>
          <a:prstGeom prst="rect">
            <a:avLst/>
          </a:prstGeom>
        </p:spPr>
      </p:pic>
      <p:pic>
        <p:nvPicPr>
          <p:cNvPr id="9" name="Picture 8" descr="slide8-box1-0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75407" y="999063"/>
            <a:ext cx="4706112" cy="280416"/>
          </a:xfrm>
          <a:prstGeom prst="rect">
            <a:avLst/>
          </a:prstGeom>
        </p:spPr>
      </p:pic>
      <p:pic>
        <p:nvPicPr>
          <p:cNvPr id="10" name="Picture 9" descr="slide8-box2-0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2167" y="3357748"/>
            <a:ext cx="274320" cy="274320"/>
          </a:xfrm>
          <a:prstGeom prst="rect">
            <a:avLst/>
          </a:prstGeom>
        </p:spPr>
      </p:pic>
      <p:pic>
        <p:nvPicPr>
          <p:cNvPr id="11" name="Picture 10" descr="slide8-box3-0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80800" y="4180828"/>
            <a:ext cx="5358384" cy="274320"/>
          </a:xfrm>
          <a:prstGeom prst="rect">
            <a:avLst/>
          </a:prstGeom>
        </p:spPr>
      </p:pic>
      <p:pic>
        <p:nvPicPr>
          <p:cNvPr id="12" name="Picture 11" descr="slide8-3c-01.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35309" y="4017264"/>
            <a:ext cx="2018481" cy="2290144"/>
          </a:xfrm>
          <a:prstGeom prst="rect">
            <a:avLst/>
          </a:prstGeom>
        </p:spPr>
      </p:pic>
      <p:pic>
        <p:nvPicPr>
          <p:cNvPr id="13" name="Picture 12" descr="slide8-almost30-01.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1867" y="4724398"/>
            <a:ext cx="2279904" cy="1908048"/>
          </a:xfrm>
          <a:prstGeom prst="rect">
            <a:avLst/>
          </a:prstGeom>
        </p:spPr>
      </p:pic>
      <p:pic>
        <p:nvPicPr>
          <p:cNvPr id="15" name="Picture 14" descr="slide8-piechart-01.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27666" y="3541776"/>
            <a:ext cx="950976" cy="950976"/>
          </a:xfrm>
          <a:prstGeom prst="rect">
            <a:avLst/>
          </a:prstGeom>
        </p:spPr>
      </p:pic>
      <p:pic>
        <p:nvPicPr>
          <p:cNvPr id="17" name="Picture 16" descr="slide8-graphtitle-01.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62331" y="1190074"/>
            <a:ext cx="3907536" cy="347472"/>
          </a:xfrm>
          <a:prstGeom prst="rect">
            <a:avLst/>
          </a:prstGeom>
        </p:spPr>
      </p:pic>
      <p:pic>
        <p:nvPicPr>
          <p:cNvPr id="18" name="Picture 17" descr="slide8-graph2-01.png"/>
          <p:cNvPicPr>
            <a:picLocks noChangeAspect="1"/>
          </p:cNvPicPr>
          <p:nvPr/>
        </p:nvPicPr>
        <p:blipFill rotWithShape="1">
          <a:blip r:embed="rId13">
            <a:extLst>
              <a:ext uri="{28A0092B-C50C-407E-A947-70E740481C1C}">
                <a14:useLocalDpi xmlns:a14="http://schemas.microsoft.com/office/drawing/2010/main" val="0"/>
              </a:ext>
            </a:extLst>
          </a:blip>
          <a:srcRect b="13699"/>
          <a:stretch/>
        </p:blipFill>
        <p:spPr>
          <a:xfrm>
            <a:off x="4419744" y="1537547"/>
            <a:ext cx="4495662" cy="2385214"/>
          </a:xfrm>
          <a:prstGeom prst="rect">
            <a:avLst/>
          </a:prstGeom>
        </p:spPr>
      </p:pic>
    </p:spTree>
    <p:extLst>
      <p:ext uri="{BB962C8B-B14F-4D97-AF65-F5344CB8AC3E}">
        <p14:creationId xmlns:p14="http://schemas.microsoft.com/office/powerpoint/2010/main" val="24329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2000"/>
                            </p:stCondLst>
                            <p:childTnLst>
                              <p:par>
                                <p:cTn id="9" presetID="1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p:tgtEl>
                                          <p:spTgt spid="17"/>
                                        </p:tgtEl>
                                        <p:attrNameLst>
                                          <p:attrName>ppt_y</p:attrName>
                                        </p:attrNameLst>
                                      </p:cBhvr>
                                      <p:tavLst>
                                        <p:tav tm="0">
                                          <p:val>
                                            <p:strVal val="#ppt_y-#ppt_h*1.125000"/>
                                          </p:val>
                                        </p:tav>
                                        <p:tav tm="100000">
                                          <p:val>
                                            <p:strVal val="#ppt_y"/>
                                          </p:val>
                                        </p:tav>
                                      </p:tavLst>
                                    </p:anim>
                                    <p:animEffect transition="in" filter="wipe(down)">
                                      <p:cBhvr>
                                        <p:cTn id="12" dur="1000"/>
                                        <p:tgtEl>
                                          <p:spTgt spid="17"/>
                                        </p:tgtEl>
                                      </p:cBhvr>
                                    </p:animEffect>
                                  </p:childTnLst>
                                </p:cTn>
                              </p:par>
                            </p:childTnLst>
                          </p:cTn>
                        </p:par>
                        <p:par>
                          <p:cTn id="13" fill="hold">
                            <p:stCondLst>
                              <p:cond delay="3000"/>
                            </p:stCondLst>
                            <p:childTnLst>
                              <p:par>
                                <p:cTn id="14" presetID="1"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21" presetClass="entr" presetSubtype="1"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heel(1)">
                                      <p:cBhvr>
                                        <p:cTn id="22" dur="1000"/>
                                        <p:tgtEl>
                                          <p:spTgt spid="15"/>
                                        </p:tgtEl>
                                      </p:cBhvr>
                                    </p:animEffect>
                                  </p:childTnLst>
                                </p:cTn>
                              </p:par>
                              <p:par>
                                <p:cTn id="23" presetID="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1000" fill="hold"/>
                                        <p:tgtEl>
                                          <p:spTgt spid="13"/>
                                        </p:tgtEl>
                                        <p:attrNameLst>
                                          <p:attrName>ppt_x</p:attrName>
                                        </p:attrNameLst>
                                      </p:cBhvr>
                                      <p:tavLst>
                                        <p:tav tm="0">
                                          <p:val>
                                            <p:strVal val="#ppt_x"/>
                                          </p:val>
                                        </p:tav>
                                        <p:tav tm="100000">
                                          <p:val>
                                            <p:strVal val="#ppt_x"/>
                                          </p:val>
                                        </p:tav>
                                      </p:tavLst>
                                    </p:anim>
                                    <p:anim calcmode="lin" valueType="num">
                                      <p:cBhvr additive="base">
                                        <p:cTn id="26" dur="1000" fill="hold"/>
                                        <p:tgtEl>
                                          <p:spTgt spid="13"/>
                                        </p:tgtEl>
                                        <p:attrNameLst>
                                          <p:attrName>ppt_y</p:attrName>
                                        </p:attrNameLst>
                                      </p:cBhvr>
                                      <p:tavLst>
                                        <p:tav tm="0">
                                          <p:val>
                                            <p:strVal val="1+#ppt_h/2"/>
                                          </p:val>
                                        </p:tav>
                                        <p:tav tm="100000">
                                          <p:val>
                                            <p:strVal val="#ppt_y"/>
                                          </p:val>
                                        </p:tav>
                                      </p:tavLst>
                                    </p:anim>
                                  </p:childTnLst>
                                </p:cTn>
                              </p:par>
                            </p:childTnLst>
                          </p:cTn>
                        </p:par>
                        <p:par>
                          <p:cTn id="27" fill="hold">
                            <p:stCondLst>
                              <p:cond delay="4000"/>
                            </p:stCondLst>
                            <p:childTnLst>
                              <p:par>
                                <p:cTn id="28" presetID="1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000"/>
                                        <p:tgtEl>
                                          <p:spTgt spid="8"/>
                                        </p:tgtEl>
                                        <p:attrNameLst>
                                          <p:attrName>ppt_y</p:attrName>
                                        </p:attrNameLst>
                                      </p:cBhvr>
                                      <p:tavLst>
                                        <p:tav tm="0">
                                          <p:val>
                                            <p:strVal val="#ppt_y-#ppt_h*1.125000"/>
                                          </p:val>
                                        </p:tav>
                                        <p:tav tm="100000">
                                          <p:val>
                                            <p:strVal val="#ppt_y"/>
                                          </p:val>
                                        </p:tav>
                                      </p:tavLst>
                                    </p:anim>
                                    <p:animEffect transition="in" filter="wipe(down)">
                                      <p:cBhvr>
                                        <p:cTn id="31" dur="1000"/>
                                        <p:tgtEl>
                                          <p:spTgt spid="8"/>
                                        </p:tgtEl>
                                      </p:cBhvr>
                                    </p:animEffect>
                                  </p:childTnLst>
                                </p:cTn>
                              </p:par>
                              <p:par>
                                <p:cTn id="32" presetID="2" presetClass="entr" presetSubtype="2"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1000" fill="hold"/>
                                        <p:tgtEl>
                                          <p:spTgt spid="12"/>
                                        </p:tgtEl>
                                        <p:attrNameLst>
                                          <p:attrName>ppt_x</p:attrName>
                                        </p:attrNameLst>
                                      </p:cBhvr>
                                      <p:tavLst>
                                        <p:tav tm="0">
                                          <p:val>
                                            <p:strVal val="1+#ppt_w/2"/>
                                          </p:val>
                                        </p:tav>
                                        <p:tav tm="100000">
                                          <p:val>
                                            <p:strVal val="#ppt_x"/>
                                          </p:val>
                                        </p:tav>
                                      </p:tavLst>
                                    </p:anim>
                                    <p:anim calcmode="lin" valueType="num">
                                      <p:cBhvr additive="base">
                                        <p:cTn id="35" dur="1000" fill="hold"/>
                                        <p:tgtEl>
                                          <p:spTgt spid="12"/>
                                        </p:tgtEl>
                                        <p:attrNameLst>
                                          <p:attrName>ppt_y</p:attrName>
                                        </p:attrNameLst>
                                      </p:cBhvr>
                                      <p:tavLst>
                                        <p:tav tm="0">
                                          <p:val>
                                            <p:strVal val="#ppt_y"/>
                                          </p:val>
                                        </p:tav>
                                        <p:tav tm="100000">
                                          <p:val>
                                            <p:strVal val="#ppt_y"/>
                                          </p:val>
                                        </p:tav>
                                      </p:tavLst>
                                    </p:anim>
                                  </p:childTnLst>
                                </p:cTn>
                              </p:par>
                              <p:par>
                                <p:cTn id="36" presetID="10"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childTnLst>
                                </p:cTn>
                              </p:par>
                              <p:par>
                                <p:cTn id="39" presetID="10"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9-title-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26690"/>
            <a:ext cx="3660648" cy="1709928"/>
          </a:xfrm>
          <a:prstGeom prst="rect">
            <a:avLst/>
          </a:prstGeom>
        </p:spPr>
      </p:pic>
      <p:pic>
        <p:nvPicPr>
          <p:cNvPr id="5" name="Picture 4" descr="slide9-1a-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34716"/>
            <a:ext cx="658368" cy="329184"/>
          </a:xfrm>
          <a:prstGeom prst="rect">
            <a:avLst/>
          </a:prstGeom>
        </p:spPr>
      </p:pic>
      <p:pic>
        <p:nvPicPr>
          <p:cNvPr id="8" name="Picture 7" descr="slide9-1c-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06496"/>
            <a:ext cx="3182112" cy="3651504"/>
          </a:xfrm>
          <a:prstGeom prst="rect">
            <a:avLst/>
          </a:prstGeom>
        </p:spPr>
      </p:pic>
      <p:pic>
        <p:nvPicPr>
          <p:cNvPr id="9" name="Picture 8" descr="slide9-line-0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51118" y="2680702"/>
            <a:ext cx="134112" cy="4139184"/>
          </a:xfrm>
          <a:prstGeom prst="rect">
            <a:avLst/>
          </a:prstGeom>
        </p:spPr>
      </p:pic>
      <p:pic>
        <p:nvPicPr>
          <p:cNvPr id="10" name="Picture 9" descr="slide9-2a-0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21608" y="1188898"/>
            <a:ext cx="5422392" cy="402336"/>
          </a:xfrm>
          <a:prstGeom prst="rect">
            <a:avLst/>
          </a:prstGeom>
        </p:spPr>
      </p:pic>
      <p:pic>
        <p:nvPicPr>
          <p:cNvPr id="11" name="Picture 10" descr="slide9-2b-0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88231" y="972983"/>
            <a:ext cx="2758440" cy="1542288"/>
          </a:xfrm>
          <a:prstGeom prst="rect">
            <a:avLst/>
          </a:prstGeom>
        </p:spPr>
      </p:pic>
      <p:pic>
        <p:nvPicPr>
          <p:cNvPr id="13" name="Picture 12" descr="slide9-2d-01.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44619" y="2427121"/>
            <a:ext cx="585216" cy="722376"/>
          </a:xfrm>
          <a:prstGeom prst="rect">
            <a:avLst/>
          </a:prstGeom>
        </p:spPr>
      </p:pic>
      <p:pic>
        <p:nvPicPr>
          <p:cNvPr id="15" name="Picture 14" descr="slide9-map-01.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33216" y="3563112"/>
            <a:ext cx="5510784" cy="3294888"/>
          </a:xfrm>
          <a:prstGeom prst="rect">
            <a:avLst/>
          </a:prstGeom>
        </p:spPr>
      </p:pic>
      <p:pic>
        <p:nvPicPr>
          <p:cNvPr id="16" name="Picture 15" descr="slide9-3a-01.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39635" y="3176016"/>
            <a:ext cx="5422392" cy="387096"/>
          </a:xfrm>
          <a:prstGeom prst="rect">
            <a:avLst/>
          </a:prstGeom>
        </p:spPr>
      </p:pic>
      <p:pic>
        <p:nvPicPr>
          <p:cNvPr id="17" name="Picture 16" descr="slide9-2c-01.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88231" y="2467670"/>
            <a:ext cx="743712" cy="917448"/>
          </a:xfrm>
          <a:prstGeom prst="rect">
            <a:avLst/>
          </a:prstGeom>
        </p:spPr>
      </p:pic>
      <p:pic>
        <p:nvPicPr>
          <p:cNvPr id="18" name="Picture 17" descr="slide9-2e-01.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25654" y="1628272"/>
            <a:ext cx="2737104" cy="1322832"/>
          </a:xfrm>
          <a:prstGeom prst="rect">
            <a:avLst/>
          </a:prstGeom>
        </p:spPr>
      </p:pic>
      <p:pic>
        <p:nvPicPr>
          <p:cNvPr id="19" name="Picture 18" descr="slide9-3b-01.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003695" y="4407146"/>
            <a:ext cx="4447032" cy="1463040"/>
          </a:xfrm>
          <a:prstGeom prst="rect">
            <a:avLst/>
          </a:prstGeom>
        </p:spPr>
      </p:pic>
      <p:pic>
        <p:nvPicPr>
          <p:cNvPr id="22" name="Picture 21" descr="slide9-1b-01.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3206496"/>
            <a:ext cx="3017520" cy="3651504"/>
          </a:xfrm>
          <a:prstGeom prst="rect">
            <a:avLst/>
          </a:prstGeom>
        </p:spPr>
      </p:pic>
    </p:spTree>
    <p:extLst>
      <p:ext uri="{BB962C8B-B14F-4D97-AF65-F5344CB8AC3E}">
        <p14:creationId xmlns:p14="http://schemas.microsoft.com/office/powerpoint/2010/main" val="322911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50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12" presetClass="entr" presetSubtype="8"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p:tgtEl>
                                          <p:spTgt spid="22"/>
                                        </p:tgtEl>
                                        <p:attrNameLst>
                                          <p:attrName>ppt_x</p:attrName>
                                        </p:attrNameLst>
                                      </p:cBhvr>
                                      <p:tavLst>
                                        <p:tav tm="0">
                                          <p:val>
                                            <p:strVal val="#ppt_x-#ppt_w*1.125000"/>
                                          </p:val>
                                        </p:tav>
                                        <p:tav tm="100000">
                                          <p:val>
                                            <p:strVal val="#ppt_x"/>
                                          </p:val>
                                        </p:tav>
                                      </p:tavLst>
                                    </p:anim>
                                    <p:animEffect transition="in" filter="wipe(right)">
                                      <p:cBhvr>
                                        <p:cTn id="16" dur="1000"/>
                                        <p:tgtEl>
                                          <p:spTgt spid="22"/>
                                        </p:tgtEl>
                                      </p:cBhvr>
                                    </p:animEffect>
                                  </p:childTnLst>
                                </p:cTn>
                              </p:par>
                              <p:par>
                                <p:cTn id="17" presetID="10" presetClass="entr" presetSubtype="0" fill="hold" nodeType="withEffect">
                                  <p:stCondLst>
                                    <p:cond delay="5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childTnLst>
                          </p:cTn>
                        </p:par>
                        <p:par>
                          <p:cTn id="24" fill="hold">
                            <p:stCondLst>
                              <p:cond delay="4000"/>
                            </p:stCondLst>
                            <p:childTnLst>
                              <p:par>
                                <p:cTn id="25" presetID="1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000"/>
                                        <p:tgtEl>
                                          <p:spTgt spid="18"/>
                                        </p:tgtEl>
                                        <p:attrNameLst>
                                          <p:attrName>ppt_y</p:attrName>
                                        </p:attrNameLst>
                                      </p:cBhvr>
                                      <p:tavLst>
                                        <p:tav tm="0">
                                          <p:val>
                                            <p:strVal val="#ppt_y+#ppt_h*1.125000"/>
                                          </p:val>
                                        </p:tav>
                                        <p:tav tm="100000">
                                          <p:val>
                                            <p:strVal val="#ppt_y"/>
                                          </p:val>
                                        </p:tav>
                                      </p:tavLst>
                                    </p:anim>
                                    <p:animEffect transition="in" filter="wipe(up)">
                                      <p:cBhvr>
                                        <p:cTn id="28" dur="1000"/>
                                        <p:tgtEl>
                                          <p:spTgt spid="18"/>
                                        </p:tgtEl>
                                      </p:cBhvr>
                                    </p:animEffect>
                                  </p:childTnLst>
                                </p:cTn>
                              </p:par>
                              <p:par>
                                <p:cTn id="29" presetID="2" presetClass="entr" presetSubtype="2" fill="hold" nodeType="withEffect">
                                  <p:stCondLst>
                                    <p:cond delay="10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1+#ppt_w/2"/>
                                          </p:val>
                                        </p:tav>
                                        <p:tav tm="100000">
                                          <p:val>
                                            <p:strVal val="#ppt_x"/>
                                          </p:val>
                                        </p:tav>
                                      </p:tavLst>
                                    </p:anim>
                                    <p:anim calcmode="lin" valueType="num">
                                      <p:cBhvr additive="base">
                                        <p:cTn id="32" dur="1000" fill="hold"/>
                                        <p:tgtEl>
                                          <p:spTgt spid="11"/>
                                        </p:tgtEl>
                                        <p:attrNameLst>
                                          <p:attrName>ppt_y</p:attrName>
                                        </p:attrNameLst>
                                      </p:cBhvr>
                                      <p:tavLst>
                                        <p:tav tm="0">
                                          <p:val>
                                            <p:strVal val="#ppt_y"/>
                                          </p:val>
                                        </p:tav>
                                        <p:tav tm="100000">
                                          <p:val>
                                            <p:strVal val="#ppt_y"/>
                                          </p:val>
                                        </p:tav>
                                      </p:tavLst>
                                    </p:anim>
                                  </p:childTnLst>
                                </p:cTn>
                              </p:par>
                            </p:childTnLst>
                          </p:cTn>
                        </p:par>
                        <p:par>
                          <p:cTn id="33" fill="hold">
                            <p:stCondLst>
                              <p:cond delay="6000"/>
                            </p:stCondLst>
                            <p:childTnLst>
                              <p:par>
                                <p:cTn id="34" presetID="10" presetClass="entr" presetSubtype="0"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childTnLst>
                                </p:cTn>
                              </p:par>
                            </p:childTnLst>
                          </p:cTn>
                        </p:par>
                        <p:par>
                          <p:cTn id="37" fill="hold">
                            <p:stCondLst>
                              <p:cond delay="7000"/>
                            </p:stCondLst>
                            <p:childTnLst>
                              <p:par>
                                <p:cTn id="38" presetID="12" presetClass="entr" presetSubtype="1"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1000"/>
                                        <p:tgtEl>
                                          <p:spTgt spid="17"/>
                                        </p:tgtEl>
                                        <p:attrNameLst>
                                          <p:attrName>ppt_y</p:attrName>
                                        </p:attrNameLst>
                                      </p:cBhvr>
                                      <p:tavLst>
                                        <p:tav tm="0">
                                          <p:val>
                                            <p:strVal val="#ppt_y-#ppt_h*1.125000"/>
                                          </p:val>
                                        </p:tav>
                                        <p:tav tm="100000">
                                          <p:val>
                                            <p:strVal val="#ppt_y"/>
                                          </p:val>
                                        </p:tav>
                                      </p:tavLst>
                                    </p:anim>
                                    <p:animEffect transition="in" filter="wipe(down)">
                                      <p:cBhvr>
                                        <p:cTn id="41" dur="1000"/>
                                        <p:tgtEl>
                                          <p:spTgt spid="17"/>
                                        </p:tgtEl>
                                      </p:cBhvr>
                                    </p:animEffect>
                                  </p:childTnLst>
                                </p:cTn>
                              </p:par>
                              <p:par>
                                <p:cTn id="42" presetID="10" presetClass="entr" presetSubtype="0" fill="hold" nodeType="withEffect">
                                  <p:stCondLst>
                                    <p:cond delay="50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childTnLst>
                                </p:cTn>
                              </p:par>
                            </p:childTnLst>
                          </p:cTn>
                        </p:par>
                        <p:par>
                          <p:cTn id="45" fill="hold">
                            <p:stCondLst>
                              <p:cond delay="8500"/>
                            </p:stCondLst>
                            <p:childTnLst>
                              <p:par>
                                <p:cTn id="46" presetID="10" presetClass="entr" presetSubtype="0"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childTnLst>
                                </p:cTn>
                              </p:par>
                            </p:childTnLst>
                          </p:cTn>
                        </p:par>
                        <p:par>
                          <p:cTn id="49" fill="hold">
                            <p:stCondLst>
                              <p:cond delay="9500"/>
                            </p:stCondLst>
                            <p:childTnLst>
                              <p:par>
                                <p:cTn id="50" presetID="12" presetClass="entr" presetSubtype="1"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1000"/>
                                        <p:tgtEl>
                                          <p:spTgt spid="19"/>
                                        </p:tgtEl>
                                        <p:attrNameLst>
                                          <p:attrName>ppt_y</p:attrName>
                                        </p:attrNameLst>
                                      </p:cBhvr>
                                      <p:tavLst>
                                        <p:tav tm="0">
                                          <p:val>
                                            <p:strVal val="#ppt_y-#ppt_h*1.125000"/>
                                          </p:val>
                                        </p:tav>
                                        <p:tav tm="100000">
                                          <p:val>
                                            <p:strVal val="#ppt_y"/>
                                          </p:val>
                                        </p:tav>
                                      </p:tavLst>
                                    </p:anim>
                                    <p:animEffect transition="in" filter="wipe(down)">
                                      <p:cBhvr>
                                        <p:cTn id="53"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5090</TotalTime>
  <Words>2152</Words>
  <Application>Microsoft Office PowerPoint</Application>
  <PresentationFormat>On-screen Show (4:3)</PresentationFormat>
  <Paragraphs>89</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dc:creator>
  <cp:lastModifiedBy>Redman, Katharine</cp:lastModifiedBy>
  <cp:revision>162</cp:revision>
  <dcterms:created xsi:type="dcterms:W3CDTF">2017-10-06T16:37:33Z</dcterms:created>
  <dcterms:modified xsi:type="dcterms:W3CDTF">2017-11-22T12:52:56Z</dcterms:modified>
</cp:coreProperties>
</file>