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86" r:id="rId3"/>
    <p:sldId id="263" r:id="rId4"/>
    <p:sldId id="264" r:id="rId5"/>
    <p:sldId id="287" r:id="rId6"/>
    <p:sldId id="288" r:id="rId7"/>
    <p:sldId id="289" r:id="rId8"/>
    <p:sldId id="290" r:id="rId9"/>
    <p:sldId id="259" r:id="rId10"/>
    <p:sldId id="274" r:id="rId11"/>
    <p:sldId id="284" r:id="rId12"/>
    <p:sldId id="285" r:id="rId13"/>
    <p:sldId id="280" r:id="rId14"/>
    <p:sldId id="260" r:id="rId15"/>
    <p:sldId id="268" r:id="rId16"/>
    <p:sldId id="265" r:id="rId17"/>
    <p:sldId id="269" r:id="rId18"/>
    <p:sldId id="277" r:id="rId19"/>
    <p:sldId id="276" r:id="rId20"/>
    <p:sldId id="279" r:id="rId21"/>
    <p:sldId id="267" r:id="rId22"/>
    <p:sldId id="278" r:id="rId23"/>
    <p:sldId id="270" r:id="rId24"/>
    <p:sldId id="291" r:id="rId25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5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1437">
          <p15:clr>
            <a:srgbClr val="A4A3A4"/>
          </p15:clr>
        </p15:guide>
        <p15:guide id="5" pos="2419">
          <p15:clr>
            <a:srgbClr val="A4A3A4"/>
          </p15:clr>
        </p15:guide>
        <p15:guide id="6" pos="5515">
          <p15:clr>
            <a:srgbClr val="A4A3A4"/>
          </p15:clr>
        </p15:guide>
        <p15:guide id="7" pos="1310">
          <p15:clr>
            <a:srgbClr val="A4A3A4"/>
          </p15:clr>
        </p15:guide>
        <p15:guide id="8" pos="25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nuttgen, Susanne" initials="SS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049" autoAdjust="0"/>
  </p:normalViewPr>
  <p:slideViewPr>
    <p:cSldViewPr snapToGrid="0" snapToObjects="1">
      <p:cViewPr varScale="1">
        <p:scale>
          <a:sx n="84" d="100"/>
          <a:sy n="84" d="100"/>
        </p:scale>
        <p:origin x="696" y="78"/>
      </p:cViewPr>
      <p:guideLst>
        <p:guide orient="horz" pos="715"/>
        <p:guide orient="horz" pos="1200"/>
        <p:guide orient="horz" pos="2160"/>
        <p:guide pos="1437"/>
        <p:guide pos="2419"/>
        <p:guide pos="5515"/>
        <p:guide pos="1310"/>
        <p:guide pos="25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900D20-8C0A-4B36-A61F-E771E9A5F672}" type="doc">
      <dgm:prSet loTypeId="urn:microsoft.com/office/officeart/2005/8/layout/rings+Icon#1" loCatId="officeonline" qsTypeId="urn:microsoft.com/office/officeart/2005/8/quickstyle/simple1" qsCatId="simple" csTypeId="urn:microsoft.com/office/officeart/2005/8/colors/accent1_2" csCatId="accent1" phldr="1"/>
      <dgm:spPr/>
    </dgm:pt>
    <dgm:pt modelId="{A2531E38-AF4D-4A9D-BCF2-DE50B606CD33}">
      <dgm:prSet phldrT="[Text]" custT="1"/>
      <dgm:spPr/>
      <dgm:t>
        <a:bodyPr/>
        <a:lstStyle/>
        <a:p>
          <a:r>
            <a:rPr lang="en-US" sz="2000" dirty="0" smtClean="0"/>
            <a:t>Vie </a:t>
          </a:r>
          <a:r>
            <a:rPr lang="en-US" sz="2000" b="0" dirty="0" err="1" smtClean="0"/>
            <a:t>privée</a:t>
          </a:r>
          <a:endParaRPr lang="en-US" sz="2000" b="0" dirty="0"/>
        </a:p>
      </dgm:t>
    </dgm:pt>
    <dgm:pt modelId="{258E35AE-D93F-4F92-BD81-523403BD7044}" type="parTrans" cxnId="{57228AC7-2297-4CDD-BEA4-378C8CE2E00A}">
      <dgm:prSet/>
      <dgm:spPr/>
      <dgm:t>
        <a:bodyPr/>
        <a:lstStyle/>
        <a:p>
          <a:endParaRPr lang="en-US"/>
        </a:p>
      </dgm:t>
    </dgm:pt>
    <dgm:pt modelId="{4B58D4CD-03B1-46EF-A332-16490E10D2CB}" type="sibTrans" cxnId="{57228AC7-2297-4CDD-BEA4-378C8CE2E00A}">
      <dgm:prSet/>
      <dgm:spPr/>
      <dgm:t>
        <a:bodyPr/>
        <a:lstStyle/>
        <a:p>
          <a:endParaRPr lang="en-US"/>
        </a:p>
      </dgm:t>
    </dgm:pt>
    <dgm:pt modelId="{2E6B8F92-06CD-4C75-A96B-D93A5C017DC6}">
      <dgm:prSet phldrT="[Text]" custT="1"/>
      <dgm:spPr/>
      <dgm:t>
        <a:bodyPr/>
        <a:lstStyle/>
        <a:p>
          <a:r>
            <a:rPr lang="en-US" sz="2000" dirty="0" smtClean="0"/>
            <a:t>Permission</a:t>
          </a:r>
          <a:endParaRPr lang="en-US" sz="2000" dirty="0"/>
        </a:p>
      </dgm:t>
    </dgm:pt>
    <dgm:pt modelId="{72A77343-8EE4-4622-9EE8-1C029A220156}" type="parTrans" cxnId="{F5E58669-DCB1-44AD-A6EE-C9B3C372E432}">
      <dgm:prSet/>
      <dgm:spPr/>
      <dgm:t>
        <a:bodyPr/>
        <a:lstStyle/>
        <a:p>
          <a:endParaRPr lang="en-US"/>
        </a:p>
      </dgm:t>
    </dgm:pt>
    <dgm:pt modelId="{A6488851-2AAB-44AC-A44A-D3A18E0EEAAE}" type="sibTrans" cxnId="{F5E58669-DCB1-44AD-A6EE-C9B3C372E432}">
      <dgm:prSet/>
      <dgm:spPr/>
      <dgm:t>
        <a:bodyPr/>
        <a:lstStyle/>
        <a:p>
          <a:endParaRPr lang="en-US"/>
        </a:p>
      </dgm:t>
    </dgm:pt>
    <dgm:pt modelId="{2C21D812-CA5C-4A79-9672-CC707693B83B}">
      <dgm:prSet phldrT="[Text]" custT="1"/>
      <dgm:spPr/>
      <dgm:t>
        <a:bodyPr/>
        <a:lstStyle/>
        <a:p>
          <a:r>
            <a:rPr lang="en-US" sz="2000" dirty="0" smtClean="0"/>
            <a:t>Respect</a:t>
          </a:r>
          <a:endParaRPr lang="en-US" sz="2000" dirty="0"/>
        </a:p>
      </dgm:t>
    </dgm:pt>
    <dgm:pt modelId="{A0303FA1-7EFD-497F-8689-CA53ED9F745D}" type="parTrans" cxnId="{BEA0AD66-43A9-4FE4-9E1E-623E40A5A673}">
      <dgm:prSet/>
      <dgm:spPr/>
      <dgm:t>
        <a:bodyPr/>
        <a:lstStyle/>
        <a:p>
          <a:endParaRPr lang="en-US"/>
        </a:p>
      </dgm:t>
    </dgm:pt>
    <dgm:pt modelId="{45CC6430-A827-412B-B88D-E01C0CD3D653}" type="sibTrans" cxnId="{BEA0AD66-43A9-4FE4-9E1E-623E40A5A673}">
      <dgm:prSet/>
      <dgm:spPr/>
      <dgm:t>
        <a:bodyPr/>
        <a:lstStyle/>
        <a:p>
          <a:endParaRPr lang="en-US"/>
        </a:p>
      </dgm:t>
    </dgm:pt>
    <dgm:pt modelId="{EB3479C4-77A7-4BFC-8F05-1ECF787A1E2B}" type="pres">
      <dgm:prSet presAssocID="{CD900D20-8C0A-4B36-A61F-E771E9A5F672}" presName="Name0" presStyleCnt="0">
        <dgm:presLayoutVars>
          <dgm:chMax val="7"/>
          <dgm:dir/>
          <dgm:resizeHandles val="exact"/>
        </dgm:presLayoutVars>
      </dgm:prSet>
      <dgm:spPr/>
    </dgm:pt>
    <dgm:pt modelId="{FBD59299-8423-41BE-86B9-D5B05F5C1AC3}" type="pres">
      <dgm:prSet presAssocID="{CD900D20-8C0A-4B36-A61F-E771E9A5F672}" presName="ellipse1" presStyleLbl="vennNode1" presStyleIdx="0" presStyleCnt="3" custScaleX="68620" custScaleY="56370" custLinFactNeighborX="11175" custLinFactNeighborY="8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1980E-5B72-42F9-B7B6-5BE431B5F409}" type="pres">
      <dgm:prSet presAssocID="{CD900D20-8C0A-4B36-A61F-E771E9A5F672}" presName="ellipse2" presStyleLbl="vennNode1" presStyleIdx="1" presStyleCnt="3" custScaleX="81551" custScaleY="68171" custLinFactNeighborX="6847" custLinFactNeighborY="-31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DE4EC3-911C-4E7C-9424-9AABAFC52456}" type="pres">
      <dgm:prSet presAssocID="{CD900D20-8C0A-4B36-A61F-E771E9A5F672}" presName="ellipse3" presStyleLbl="vennNode1" presStyleIdx="2" presStyleCnt="3" custScaleX="77167" custScaleY="61024" custLinFactNeighborX="17228" custLinFactNeighborY="74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E58669-DCB1-44AD-A6EE-C9B3C372E432}" srcId="{CD900D20-8C0A-4B36-A61F-E771E9A5F672}" destId="{2E6B8F92-06CD-4C75-A96B-D93A5C017DC6}" srcOrd="1" destOrd="0" parTransId="{72A77343-8EE4-4622-9EE8-1C029A220156}" sibTransId="{A6488851-2AAB-44AC-A44A-D3A18E0EEAAE}"/>
    <dgm:cxn modelId="{4E378E10-62B2-44E6-B9F1-DF2588FF42E3}" type="presOf" srcId="{CD900D20-8C0A-4B36-A61F-E771E9A5F672}" destId="{EB3479C4-77A7-4BFC-8F05-1ECF787A1E2B}" srcOrd="0" destOrd="0" presId="urn:microsoft.com/office/officeart/2005/8/layout/rings+Icon#1"/>
    <dgm:cxn modelId="{BEA0AD66-43A9-4FE4-9E1E-623E40A5A673}" srcId="{CD900D20-8C0A-4B36-A61F-E771E9A5F672}" destId="{2C21D812-CA5C-4A79-9672-CC707693B83B}" srcOrd="2" destOrd="0" parTransId="{A0303FA1-7EFD-497F-8689-CA53ED9F745D}" sibTransId="{45CC6430-A827-412B-B88D-E01C0CD3D653}"/>
    <dgm:cxn modelId="{C883B00C-8B68-40FE-8458-682D3E1A436B}" type="presOf" srcId="{2E6B8F92-06CD-4C75-A96B-D93A5C017DC6}" destId="{CBF1980E-5B72-42F9-B7B6-5BE431B5F409}" srcOrd="0" destOrd="0" presId="urn:microsoft.com/office/officeart/2005/8/layout/rings+Icon#1"/>
    <dgm:cxn modelId="{57228AC7-2297-4CDD-BEA4-378C8CE2E00A}" srcId="{CD900D20-8C0A-4B36-A61F-E771E9A5F672}" destId="{A2531E38-AF4D-4A9D-BCF2-DE50B606CD33}" srcOrd="0" destOrd="0" parTransId="{258E35AE-D93F-4F92-BD81-523403BD7044}" sibTransId="{4B58D4CD-03B1-46EF-A332-16490E10D2CB}"/>
    <dgm:cxn modelId="{A1229D4F-C928-4AB8-BEE0-E5B8AFD276DD}" type="presOf" srcId="{A2531E38-AF4D-4A9D-BCF2-DE50B606CD33}" destId="{FBD59299-8423-41BE-86B9-D5B05F5C1AC3}" srcOrd="0" destOrd="0" presId="urn:microsoft.com/office/officeart/2005/8/layout/rings+Icon#1"/>
    <dgm:cxn modelId="{4CB37515-CC1A-4734-BF03-73F904A6A143}" type="presOf" srcId="{2C21D812-CA5C-4A79-9672-CC707693B83B}" destId="{81DE4EC3-911C-4E7C-9424-9AABAFC52456}" srcOrd="0" destOrd="0" presId="urn:microsoft.com/office/officeart/2005/8/layout/rings+Icon#1"/>
    <dgm:cxn modelId="{7F85C1CE-9706-404A-BD08-948118586EBC}" type="presParOf" srcId="{EB3479C4-77A7-4BFC-8F05-1ECF787A1E2B}" destId="{FBD59299-8423-41BE-86B9-D5B05F5C1AC3}" srcOrd="0" destOrd="0" presId="urn:microsoft.com/office/officeart/2005/8/layout/rings+Icon#1"/>
    <dgm:cxn modelId="{68DCEF2D-6786-4982-AF13-BD8F934860E9}" type="presParOf" srcId="{EB3479C4-77A7-4BFC-8F05-1ECF787A1E2B}" destId="{CBF1980E-5B72-42F9-B7B6-5BE431B5F409}" srcOrd="1" destOrd="0" presId="urn:microsoft.com/office/officeart/2005/8/layout/rings+Icon#1"/>
    <dgm:cxn modelId="{48AD30D8-19F7-4E63-963B-3748423E7356}" type="presParOf" srcId="{EB3479C4-77A7-4BFC-8F05-1ECF787A1E2B}" destId="{81DE4EC3-911C-4E7C-9424-9AABAFC52456}" srcOrd="2" destOrd="0" presId="urn:microsoft.com/office/officeart/2005/8/layout/rings+Icon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F0E729-1F1E-4E79-8BA0-55FD08A11C55}" type="doc">
      <dgm:prSet loTypeId="urn:microsoft.com/office/officeart/2005/8/layout/rings+Icon#2" loCatId="officeonline" qsTypeId="urn:microsoft.com/office/officeart/2005/8/quickstyle/simple1" qsCatId="simple" csTypeId="urn:microsoft.com/office/officeart/2005/8/colors/accent1_2" csCatId="accent1" phldr="1"/>
      <dgm:spPr/>
    </dgm:pt>
    <dgm:pt modelId="{FCEF60E7-2F27-4E33-BF59-D08EF9070CF1}">
      <dgm:prSet phldrT="[Text]" custT="1"/>
      <dgm:spPr>
        <a:solidFill>
          <a:schemeClr val="accent2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fr-FR" sz="2000" noProof="0" dirty="0" smtClean="0"/>
            <a:t>Droits</a:t>
          </a:r>
          <a:endParaRPr lang="fr-FR" sz="2000" noProof="0" dirty="0"/>
        </a:p>
      </dgm:t>
    </dgm:pt>
    <dgm:pt modelId="{8D976C34-7A80-41A2-A6CB-0F87D3F74025}" type="parTrans" cxnId="{89BBD649-D6F1-404F-B644-247393A84D0D}">
      <dgm:prSet/>
      <dgm:spPr/>
      <dgm:t>
        <a:bodyPr/>
        <a:lstStyle/>
        <a:p>
          <a:endParaRPr lang="fr-FR" noProof="0"/>
        </a:p>
      </dgm:t>
    </dgm:pt>
    <dgm:pt modelId="{48875D1B-6876-436F-A2F1-EF633E9A5BBB}" type="sibTrans" cxnId="{89BBD649-D6F1-404F-B644-247393A84D0D}">
      <dgm:prSet/>
      <dgm:spPr/>
      <dgm:t>
        <a:bodyPr/>
        <a:lstStyle/>
        <a:p>
          <a:endParaRPr lang="fr-FR" noProof="0"/>
        </a:p>
      </dgm:t>
    </dgm:pt>
    <dgm:pt modelId="{64EEE536-6646-4581-B66E-D2CCC62D6625}">
      <dgm:prSet phldrT="[Text]" custT="1"/>
      <dgm:spPr>
        <a:solidFill>
          <a:schemeClr val="bg1">
            <a:lumMod val="75000"/>
            <a:alpha val="50000"/>
          </a:schemeClr>
        </a:solidFill>
      </dgm:spPr>
      <dgm:t>
        <a:bodyPr/>
        <a:lstStyle/>
        <a:p>
          <a:r>
            <a:rPr lang="fr-FR" sz="2000" noProof="0" dirty="0" smtClean="0"/>
            <a:t>Pratique coutumière</a:t>
          </a:r>
        </a:p>
      </dgm:t>
    </dgm:pt>
    <dgm:pt modelId="{B52130C6-5444-4967-B3DF-35A3B3F3E979}" type="parTrans" cxnId="{BC031A73-6D39-4919-A28D-D762A579ABB8}">
      <dgm:prSet/>
      <dgm:spPr/>
      <dgm:t>
        <a:bodyPr/>
        <a:lstStyle/>
        <a:p>
          <a:endParaRPr lang="fr-FR" noProof="0"/>
        </a:p>
      </dgm:t>
    </dgm:pt>
    <dgm:pt modelId="{92C27C86-E77E-444F-88A1-FAD9CB6301BE}" type="sibTrans" cxnId="{BC031A73-6D39-4919-A28D-D762A579ABB8}">
      <dgm:prSet/>
      <dgm:spPr/>
      <dgm:t>
        <a:bodyPr/>
        <a:lstStyle/>
        <a:p>
          <a:endParaRPr lang="fr-FR" noProof="0"/>
        </a:p>
      </dgm:t>
    </dgm:pt>
    <dgm:pt modelId="{13299D1D-500E-45D7-AE73-02A2ED1795F9}" type="pres">
      <dgm:prSet presAssocID="{52F0E729-1F1E-4E79-8BA0-55FD08A11C55}" presName="Name0" presStyleCnt="0">
        <dgm:presLayoutVars>
          <dgm:chMax val="7"/>
          <dgm:dir/>
          <dgm:resizeHandles val="exact"/>
        </dgm:presLayoutVars>
      </dgm:prSet>
      <dgm:spPr/>
    </dgm:pt>
    <dgm:pt modelId="{411A0A0B-685C-4D28-809A-B2399F43E8B7}" type="pres">
      <dgm:prSet presAssocID="{52F0E729-1F1E-4E79-8BA0-55FD08A11C55}" presName="ellipse1" presStyleLbl="vennNode1" presStyleIdx="0" presStyleCnt="2" custScaleX="79916" custScaleY="83587" custLinFactNeighborX="-42475" custLinFactNeighborY="720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31698-A8B4-4DE3-9DEF-536CD9510947}" type="pres">
      <dgm:prSet presAssocID="{52F0E729-1F1E-4E79-8BA0-55FD08A11C55}" presName="ellipse2" presStyleLbl="vennNode1" presStyleIdx="1" presStyleCnt="2" custScaleX="85946" custScaleY="77396" custLinFactNeighborX="89182" custLinFactNeighborY="84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031A73-6D39-4919-A28D-D762A579ABB8}" srcId="{52F0E729-1F1E-4E79-8BA0-55FD08A11C55}" destId="{64EEE536-6646-4581-B66E-D2CCC62D6625}" srcOrd="1" destOrd="0" parTransId="{B52130C6-5444-4967-B3DF-35A3B3F3E979}" sibTransId="{92C27C86-E77E-444F-88A1-FAD9CB6301BE}"/>
    <dgm:cxn modelId="{ECB12057-B7D7-49E8-BD8D-DF54E84EFB1B}" type="presOf" srcId="{FCEF60E7-2F27-4E33-BF59-D08EF9070CF1}" destId="{411A0A0B-685C-4D28-809A-B2399F43E8B7}" srcOrd="0" destOrd="0" presId="urn:microsoft.com/office/officeart/2005/8/layout/rings+Icon#2"/>
    <dgm:cxn modelId="{441B887E-72B6-435F-87B1-B882B47C24A4}" type="presOf" srcId="{64EEE536-6646-4581-B66E-D2CCC62D6625}" destId="{F7B31698-A8B4-4DE3-9DEF-536CD9510947}" srcOrd="0" destOrd="0" presId="urn:microsoft.com/office/officeart/2005/8/layout/rings+Icon#2"/>
    <dgm:cxn modelId="{89BBD649-D6F1-404F-B644-247393A84D0D}" srcId="{52F0E729-1F1E-4E79-8BA0-55FD08A11C55}" destId="{FCEF60E7-2F27-4E33-BF59-D08EF9070CF1}" srcOrd="0" destOrd="0" parTransId="{8D976C34-7A80-41A2-A6CB-0F87D3F74025}" sibTransId="{48875D1B-6876-436F-A2F1-EF633E9A5BBB}"/>
    <dgm:cxn modelId="{3C630ECB-3E12-46A8-B672-F92246857E7B}" type="presOf" srcId="{52F0E729-1F1E-4E79-8BA0-55FD08A11C55}" destId="{13299D1D-500E-45D7-AE73-02A2ED1795F9}" srcOrd="0" destOrd="0" presId="urn:microsoft.com/office/officeart/2005/8/layout/rings+Icon#2"/>
    <dgm:cxn modelId="{1BD4758D-709B-4AB8-AAD1-567C8D05E0D1}" type="presParOf" srcId="{13299D1D-500E-45D7-AE73-02A2ED1795F9}" destId="{411A0A0B-685C-4D28-809A-B2399F43E8B7}" srcOrd="0" destOrd="0" presId="urn:microsoft.com/office/officeart/2005/8/layout/rings+Icon#2"/>
    <dgm:cxn modelId="{648D1CD6-940F-4D7D-9F70-EFC6D53FC51E}" type="presParOf" srcId="{13299D1D-500E-45D7-AE73-02A2ED1795F9}" destId="{F7B31698-A8B4-4DE3-9DEF-536CD9510947}" srcOrd="1" destOrd="0" presId="urn:microsoft.com/office/officeart/2005/8/layout/rings+Icon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21D331-F6D4-49D1-8E5F-49A5E3760F55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F1C45A-EAA9-41DF-9AFF-BD9A8211C9D7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dirty="0" err="1" smtClean="0"/>
            <a:t>L’éthique</a:t>
          </a:r>
          <a:endParaRPr lang="en-US" dirty="0"/>
        </a:p>
      </dgm:t>
    </dgm:pt>
    <dgm:pt modelId="{197B91E9-BF24-413E-BADF-A58110C8680C}" type="parTrans" cxnId="{20EB5A22-94B0-4C2B-BD43-0B131DEAF32F}">
      <dgm:prSet/>
      <dgm:spPr/>
      <dgm:t>
        <a:bodyPr/>
        <a:lstStyle/>
        <a:p>
          <a:endParaRPr lang="en-US"/>
        </a:p>
      </dgm:t>
    </dgm:pt>
    <dgm:pt modelId="{A7E22938-8D29-4C08-9B54-DF9B823C22B0}" type="sibTrans" cxnId="{20EB5A22-94B0-4C2B-BD43-0B131DEAF32F}">
      <dgm:prSet/>
      <dgm:spPr/>
      <dgm:t>
        <a:bodyPr/>
        <a:lstStyle/>
        <a:p>
          <a:endParaRPr lang="en-US"/>
        </a:p>
      </dgm:t>
    </dgm:pt>
    <dgm:pt modelId="{138CDB71-0467-4D83-AE44-339C6148C8D6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Le </a:t>
          </a:r>
          <a:r>
            <a:rPr lang="en-US" dirty="0" err="1" smtClean="0"/>
            <a:t>droit</a:t>
          </a:r>
          <a:endParaRPr lang="en-US" dirty="0"/>
        </a:p>
      </dgm:t>
    </dgm:pt>
    <dgm:pt modelId="{46903788-A009-4CFF-A38F-BB8C874DC6FE}" type="parTrans" cxnId="{CE22751A-8810-4A2B-8F1C-97A0CE0FBD29}">
      <dgm:prSet/>
      <dgm:spPr/>
      <dgm:t>
        <a:bodyPr/>
        <a:lstStyle/>
        <a:p>
          <a:endParaRPr lang="en-US"/>
        </a:p>
      </dgm:t>
    </dgm:pt>
    <dgm:pt modelId="{FE8690BC-9598-40F2-BF07-A036DCB726AB}" type="sibTrans" cxnId="{CE22751A-8810-4A2B-8F1C-97A0CE0FBD29}">
      <dgm:prSet/>
      <dgm:spPr/>
      <dgm:t>
        <a:bodyPr/>
        <a:lstStyle/>
        <a:p>
          <a:endParaRPr lang="en-US"/>
        </a:p>
      </dgm:t>
    </dgm:pt>
    <dgm:pt modelId="{2147B02E-96DB-454E-A03B-05ADE0430862}" type="pres">
      <dgm:prSet presAssocID="{3A21D331-F6D4-49D1-8E5F-49A5E3760F5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1ACE61-4CBE-471C-B785-C031508985B9}" type="pres">
      <dgm:prSet presAssocID="{1EF1C45A-EAA9-41DF-9AFF-BD9A8211C9D7}" presName="arrow" presStyleLbl="node1" presStyleIdx="0" presStyleCnt="2" custScaleX="51797" custScaleY="54444" custRadScaleRad="134423" custRadScaleInc="-9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53AA9A-53ED-4071-96A7-AF9B9CB0FEE2}" type="pres">
      <dgm:prSet presAssocID="{138CDB71-0467-4D83-AE44-339C6148C8D6}" presName="arrow" presStyleLbl="node1" presStyleIdx="1" presStyleCnt="2" custScaleX="52085" custScaleY="56790" custRadScaleRad="191602" custRadScaleInc="104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2A60214-CE69-4340-8EE0-F24A19D405C8}" type="presOf" srcId="{3A21D331-F6D4-49D1-8E5F-49A5E3760F55}" destId="{2147B02E-96DB-454E-A03B-05ADE0430862}" srcOrd="0" destOrd="0" presId="urn:microsoft.com/office/officeart/2005/8/layout/arrow5"/>
    <dgm:cxn modelId="{20EB5A22-94B0-4C2B-BD43-0B131DEAF32F}" srcId="{3A21D331-F6D4-49D1-8E5F-49A5E3760F55}" destId="{1EF1C45A-EAA9-41DF-9AFF-BD9A8211C9D7}" srcOrd="0" destOrd="0" parTransId="{197B91E9-BF24-413E-BADF-A58110C8680C}" sibTransId="{A7E22938-8D29-4C08-9B54-DF9B823C22B0}"/>
    <dgm:cxn modelId="{29E823E8-F631-4028-9A16-672F8E0A66D2}" type="presOf" srcId="{138CDB71-0467-4D83-AE44-339C6148C8D6}" destId="{E553AA9A-53ED-4071-96A7-AF9B9CB0FEE2}" srcOrd="0" destOrd="0" presId="urn:microsoft.com/office/officeart/2005/8/layout/arrow5"/>
    <dgm:cxn modelId="{7CF9E519-5D8C-42E3-BF07-2DE27B134EEE}" type="presOf" srcId="{1EF1C45A-EAA9-41DF-9AFF-BD9A8211C9D7}" destId="{A31ACE61-4CBE-471C-B785-C031508985B9}" srcOrd="0" destOrd="0" presId="urn:microsoft.com/office/officeart/2005/8/layout/arrow5"/>
    <dgm:cxn modelId="{CE22751A-8810-4A2B-8F1C-97A0CE0FBD29}" srcId="{3A21D331-F6D4-49D1-8E5F-49A5E3760F55}" destId="{138CDB71-0467-4D83-AE44-339C6148C8D6}" srcOrd="1" destOrd="0" parTransId="{46903788-A009-4CFF-A38F-BB8C874DC6FE}" sibTransId="{FE8690BC-9598-40F2-BF07-A036DCB726AB}"/>
    <dgm:cxn modelId="{B801BEC8-E307-4C8A-A528-EA8916A46A07}" type="presParOf" srcId="{2147B02E-96DB-454E-A03B-05ADE0430862}" destId="{A31ACE61-4CBE-471C-B785-C031508985B9}" srcOrd="0" destOrd="0" presId="urn:microsoft.com/office/officeart/2005/8/layout/arrow5"/>
    <dgm:cxn modelId="{E2E37E3D-1CD7-4708-A7CD-81A3A18B6BBA}" type="presParOf" srcId="{2147B02E-96DB-454E-A03B-05ADE0430862}" destId="{E553AA9A-53ED-4071-96A7-AF9B9CB0FEE2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D9E966-561D-4E7B-B632-A5DF59DC1C80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0DA3CD-37FA-40A9-98FC-FD73DC9C5B7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fr-FR" sz="2000" b="1" noProof="0" dirty="0" smtClean="0"/>
            <a:t>Individus</a:t>
          </a:r>
          <a:endParaRPr lang="fr-FR" sz="2000" b="1" noProof="0" dirty="0"/>
        </a:p>
      </dgm:t>
    </dgm:pt>
    <dgm:pt modelId="{1183E2F3-E35C-4246-9B9D-4A1B9EAB76AD}" type="parTrans" cxnId="{253875B1-7EAE-49BA-881F-7B76CB558929}">
      <dgm:prSet/>
      <dgm:spPr/>
      <dgm:t>
        <a:bodyPr/>
        <a:lstStyle/>
        <a:p>
          <a:endParaRPr lang="en-US"/>
        </a:p>
      </dgm:t>
    </dgm:pt>
    <dgm:pt modelId="{24B5D8A6-E24A-4AF8-8E9E-861463D02A06}" type="sibTrans" cxnId="{253875B1-7EAE-49BA-881F-7B76CB558929}">
      <dgm:prSet/>
      <dgm:spPr/>
      <dgm:t>
        <a:bodyPr/>
        <a:lstStyle/>
        <a:p>
          <a:endParaRPr lang="en-US"/>
        </a:p>
      </dgm:t>
    </dgm:pt>
    <dgm:pt modelId="{7D789952-C55F-4325-81AA-1B5059B9BE01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fr-FR" b="1" noProof="0" dirty="0" smtClean="0"/>
            <a:t>Droits</a:t>
          </a:r>
          <a:r>
            <a:rPr lang="fr-FR" b="1" baseline="0" noProof="0" dirty="0" smtClean="0"/>
            <a:t> d’auteur</a:t>
          </a:r>
          <a:endParaRPr lang="fr-FR" b="1" noProof="0" dirty="0"/>
        </a:p>
      </dgm:t>
    </dgm:pt>
    <dgm:pt modelId="{5F0B01E3-E7CD-4E92-9AF5-8BF0D3CCCD9D}" type="parTrans" cxnId="{335B9E5E-DACD-4541-BD43-641A08DE0B85}">
      <dgm:prSet/>
      <dgm:spPr/>
      <dgm:t>
        <a:bodyPr/>
        <a:lstStyle/>
        <a:p>
          <a:endParaRPr lang="en-US"/>
        </a:p>
      </dgm:t>
    </dgm:pt>
    <dgm:pt modelId="{43B4C9C8-BD6F-4724-9610-B6A4C9CB48F2}" type="sibTrans" cxnId="{335B9E5E-DACD-4541-BD43-641A08DE0B85}">
      <dgm:prSet/>
      <dgm:spPr/>
      <dgm:t>
        <a:bodyPr/>
        <a:lstStyle/>
        <a:p>
          <a:endParaRPr lang="en-US"/>
        </a:p>
      </dgm:t>
    </dgm:pt>
    <dgm:pt modelId="{830F1EB5-8A71-421D-B022-B48C0D8E52AE}">
      <dgm:prSet phldrT="[Text]"/>
      <dgm:spPr>
        <a:solidFill>
          <a:srgbClr val="002060"/>
        </a:solidFill>
      </dgm:spPr>
      <dgm:t>
        <a:bodyPr/>
        <a:lstStyle/>
        <a:p>
          <a:r>
            <a:rPr lang="fr-FR" b="1" noProof="0" dirty="0" smtClean="0"/>
            <a:t>ECT &amp; droits de la communauté</a:t>
          </a:r>
        </a:p>
        <a:p>
          <a:r>
            <a:rPr lang="en-US" b="1" dirty="0" smtClean="0"/>
            <a:t>(OMPI)</a:t>
          </a:r>
          <a:endParaRPr lang="en-US" b="1" dirty="0"/>
        </a:p>
      </dgm:t>
    </dgm:pt>
    <dgm:pt modelId="{8EB734FF-3454-420A-B717-E93F6CBAF1A6}" type="parTrans" cxnId="{165611B4-3F92-447D-A004-59A79838C6C4}">
      <dgm:prSet/>
      <dgm:spPr/>
      <dgm:t>
        <a:bodyPr/>
        <a:lstStyle/>
        <a:p>
          <a:endParaRPr lang="en-US"/>
        </a:p>
      </dgm:t>
    </dgm:pt>
    <dgm:pt modelId="{606769D2-BCA3-40E8-B548-04F9BB8E638D}" type="sibTrans" cxnId="{165611B4-3F92-447D-A004-59A79838C6C4}">
      <dgm:prSet/>
      <dgm:spPr/>
      <dgm:t>
        <a:bodyPr/>
        <a:lstStyle/>
        <a:p>
          <a:endParaRPr lang="en-US"/>
        </a:p>
      </dgm:t>
    </dgm:pt>
    <dgm:pt modelId="{89BB4DBB-2DD4-43B5-AC59-11FFC6A90709}">
      <dgm:prSet phldrT="[Text]"/>
      <dgm:spPr>
        <a:solidFill>
          <a:srgbClr val="FFC000"/>
        </a:solidFill>
      </dgm:spPr>
      <dgm:t>
        <a:bodyPr/>
        <a:lstStyle/>
        <a:p>
          <a:r>
            <a:rPr lang="fr-FR" b="1" noProof="0" dirty="0" smtClean="0"/>
            <a:t>Communauté</a:t>
          </a:r>
          <a:endParaRPr lang="fr-FR" b="1" noProof="0" dirty="0"/>
        </a:p>
      </dgm:t>
    </dgm:pt>
    <dgm:pt modelId="{B202A198-C811-4C8D-AE71-84B4A57E01CB}" type="parTrans" cxnId="{80B7E9A6-3395-4592-9A96-87F1844BD199}">
      <dgm:prSet/>
      <dgm:spPr/>
      <dgm:t>
        <a:bodyPr/>
        <a:lstStyle/>
        <a:p>
          <a:endParaRPr lang="en-US"/>
        </a:p>
      </dgm:t>
    </dgm:pt>
    <dgm:pt modelId="{6C07A933-19F8-4818-8830-58888C33F92C}" type="sibTrans" cxnId="{80B7E9A6-3395-4592-9A96-87F1844BD199}">
      <dgm:prSet/>
      <dgm:spPr/>
      <dgm:t>
        <a:bodyPr/>
        <a:lstStyle/>
        <a:p>
          <a:endParaRPr lang="en-US"/>
        </a:p>
      </dgm:t>
    </dgm:pt>
    <dgm:pt modelId="{24B0ADE6-8028-433D-B5ED-096B568001C7}" type="pres">
      <dgm:prSet presAssocID="{A5D9E966-561D-4E7B-B632-A5DF59DC1C80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FCF6BD-77B0-426C-A35D-6DB8505CA6AE}" type="pres">
      <dgm:prSet presAssocID="{A5D9E966-561D-4E7B-B632-A5DF59DC1C80}" presName="diamond" presStyleLbl="bgShp" presStyleIdx="0" presStyleCnt="1" custScaleX="177935"/>
      <dgm:spPr/>
    </dgm:pt>
    <dgm:pt modelId="{18C73974-8D91-4E9C-8F65-9A7354588F0A}" type="pres">
      <dgm:prSet presAssocID="{A5D9E966-561D-4E7B-B632-A5DF59DC1C80}" presName="quad1" presStyleLbl="node1" presStyleIdx="0" presStyleCnt="4" custLinFactNeighborX="19769" custLinFactNeighborY="-103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30A2B9-6CDC-4842-B1B1-84680B21494D}" type="pres">
      <dgm:prSet presAssocID="{A5D9E966-561D-4E7B-B632-A5DF59DC1C80}" presName="quad2" presStyleLbl="node1" presStyleIdx="1" presStyleCnt="4" custLinFactNeighborX="27029" custLinFactNeighborY="-1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315D9F-C58B-464C-836B-0CB9D6AC874C}" type="pres">
      <dgm:prSet presAssocID="{A5D9E966-561D-4E7B-B632-A5DF59DC1C80}" presName="quad3" presStyleLbl="node1" presStyleIdx="2" presStyleCnt="4" custLinFactX="34638" custLinFactNeighborX="100000" custLinFactNeighborY="-92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F5627-4C78-4CC4-AF10-713D2E11F266}" type="pres">
      <dgm:prSet presAssocID="{A5D9E966-561D-4E7B-B632-A5DF59DC1C80}" presName="quad4" presStyleLbl="node1" presStyleIdx="3" presStyleCnt="4" custLinFactNeighborX="-83202" custLinFactNeighborY="-92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3875B1-7EAE-49BA-881F-7B76CB558929}" srcId="{A5D9E966-561D-4E7B-B632-A5DF59DC1C80}" destId="{5E0DA3CD-37FA-40A9-98FC-FD73DC9C5B74}" srcOrd="0" destOrd="0" parTransId="{1183E2F3-E35C-4246-9B9D-4A1B9EAB76AD}" sibTransId="{24B5D8A6-E24A-4AF8-8E9E-861463D02A06}"/>
    <dgm:cxn modelId="{80B7E9A6-3395-4592-9A96-87F1844BD199}" srcId="{A5D9E966-561D-4E7B-B632-A5DF59DC1C80}" destId="{89BB4DBB-2DD4-43B5-AC59-11FFC6A90709}" srcOrd="3" destOrd="0" parTransId="{B202A198-C811-4C8D-AE71-84B4A57E01CB}" sibTransId="{6C07A933-19F8-4818-8830-58888C33F92C}"/>
    <dgm:cxn modelId="{86EEEA28-DBC4-4A6E-8BEC-4039C4B54470}" type="presOf" srcId="{5E0DA3CD-37FA-40A9-98FC-FD73DC9C5B74}" destId="{18C73974-8D91-4E9C-8F65-9A7354588F0A}" srcOrd="0" destOrd="0" presId="urn:microsoft.com/office/officeart/2005/8/layout/matrix3"/>
    <dgm:cxn modelId="{14FC7BB8-ACD5-4815-B995-1C8E7CD5E82E}" type="presOf" srcId="{89BB4DBB-2DD4-43B5-AC59-11FFC6A90709}" destId="{24FF5627-4C78-4CC4-AF10-713D2E11F266}" srcOrd="0" destOrd="0" presId="urn:microsoft.com/office/officeart/2005/8/layout/matrix3"/>
    <dgm:cxn modelId="{A3E747E9-A77C-4597-A37D-DBC818D909F4}" type="presOf" srcId="{A5D9E966-561D-4E7B-B632-A5DF59DC1C80}" destId="{24B0ADE6-8028-433D-B5ED-096B568001C7}" srcOrd="0" destOrd="0" presId="urn:microsoft.com/office/officeart/2005/8/layout/matrix3"/>
    <dgm:cxn modelId="{165611B4-3F92-447D-A004-59A79838C6C4}" srcId="{A5D9E966-561D-4E7B-B632-A5DF59DC1C80}" destId="{830F1EB5-8A71-421D-B022-B48C0D8E52AE}" srcOrd="2" destOrd="0" parTransId="{8EB734FF-3454-420A-B717-E93F6CBAF1A6}" sibTransId="{606769D2-BCA3-40E8-B548-04F9BB8E638D}"/>
    <dgm:cxn modelId="{39D1E415-DF3A-41D6-A3C5-58AC8FB3D474}" type="presOf" srcId="{830F1EB5-8A71-421D-B022-B48C0D8E52AE}" destId="{98315D9F-C58B-464C-836B-0CB9D6AC874C}" srcOrd="0" destOrd="0" presId="urn:microsoft.com/office/officeart/2005/8/layout/matrix3"/>
    <dgm:cxn modelId="{335B9E5E-DACD-4541-BD43-641A08DE0B85}" srcId="{A5D9E966-561D-4E7B-B632-A5DF59DC1C80}" destId="{7D789952-C55F-4325-81AA-1B5059B9BE01}" srcOrd="1" destOrd="0" parTransId="{5F0B01E3-E7CD-4E92-9AF5-8BF0D3CCCD9D}" sibTransId="{43B4C9C8-BD6F-4724-9610-B6A4C9CB48F2}"/>
    <dgm:cxn modelId="{3A700EFF-A23A-4157-8D11-4928C2E8A45C}" type="presOf" srcId="{7D789952-C55F-4325-81AA-1B5059B9BE01}" destId="{CB30A2B9-6CDC-4842-B1B1-84680B21494D}" srcOrd="0" destOrd="0" presId="urn:microsoft.com/office/officeart/2005/8/layout/matrix3"/>
    <dgm:cxn modelId="{7A068C73-B051-42DB-9CF2-3603234D5B35}" type="presParOf" srcId="{24B0ADE6-8028-433D-B5ED-096B568001C7}" destId="{E6FCF6BD-77B0-426C-A35D-6DB8505CA6AE}" srcOrd="0" destOrd="0" presId="urn:microsoft.com/office/officeart/2005/8/layout/matrix3"/>
    <dgm:cxn modelId="{2D76BF18-855C-48FF-B773-7A50A78B9E51}" type="presParOf" srcId="{24B0ADE6-8028-433D-B5ED-096B568001C7}" destId="{18C73974-8D91-4E9C-8F65-9A7354588F0A}" srcOrd="1" destOrd="0" presId="urn:microsoft.com/office/officeart/2005/8/layout/matrix3"/>
    <dgm:cxn modelId="{C8387723-983A-4827-BF7F-A8B6244F47A9}" type="presParOf" srcId="{24B0ADE6-8028-433D-B5ED-096B568001C7}" destId="{CB30A2B9-6CDC-4842-B1B1-84680B21494D}" srcOrd="2" destOrd="0" presId="urn:microsoft.com/office/officeart/2005/8/layout/matrix3"/>
    <dgm:cxn modelId="{6D97D56D-5304-42E2-B349-C4D3BBCC83FF}" type="presParOf" srcId="{24B0ADE6-8028-433D-B5ED-096B568001C7}" destId="{98315D9F-C58B-464C-836B-0CB9D6AC874C}" srcOrd="3" destOrd="0" presId="urn:microsoft.com/office/officeart/2005/8/layout/matrix3"/>
    <dgm:cxn modelId="{5538DD44-41A3-4D07-8B73-3D512500DB28}" type="presParOf" srcId="{24B0ADE6-8028-433D-B5ED-096B568001C7}" destId="{24FF5627-4C78-4CC4-AF10-713D2E11F26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59299-8423-41BE-86B9-D5B05F5C1AC3}">
      <dsp:nvSpPr>
        <dsp:cNvPr id="0" name=""/>
        <dsp:cNvSpPr/>
      </dsp:nvSpPr>
      <dsp:spPr>
        <a:xfrm>
          <a:off x="963561" y="706205"/>
          <a:ext cx="1705799" cy="14012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Vie </a:t>
          </a:r>
          <a:r>
            <a:rPr lang="en-US" sz="2000" b="0" kern="1200" dirty="0" err="1" smtClean="0"/>
            <a:t>privée</a:t>
          </a:r>
          <a:endParaRPr lang="en-US" sz="2000" b="0" kern="1200" dirty="0"/>
        </a:p>
      </dsp:txBody>
      <dsp:txXfrm>
        <a:off x="1213369" y="911415"/>
        <a:ext cx="1206183" cy="990841"/>
      </dsp:txXfrm>
    </dsp:sp>
    <dsp:sp modelId="{CBF1980E-5B72-42F9-B7B6-5BE431B5F409}">
      <dsp:nvSpPr>
        <dsp:cNvPr id="0" name=""/>
        <dsp:cNvSpPr/>
      </dsp:nvSpPr>
      <dsp:spPr>
        <a:xfrm>
          <a:off x="1974745" y="1222013"/>
          <a:ext cx="2027246" cy="16946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Permission</a:t>
          </a:r>
          <a:endParaRPr lang="en-US" sz="2000" kern="1200" dirty="0"/>
        </a:p>
      </dsp:txBody>
      <dsp:txXfrm>
        <a:off x="2271628" y="1470183"/>
        <a:ext cx="1433480" cy="1198273"/>
      </dsp:txXfrm>
    </dsp:sp>
    <dsp:sp modelId="{81DE4EC3-911C-4E7C-9424-9AABAFC52456}">
      <dsp:nvSpPr>
        <dsp:cNvPr id="0" name=""/>
        <dsp:cNvSpPr/>
      </dsp:nvSpPr>
      <dsp:spPr>
        <a:xfrm>
          <a:off x="3565276" y="624694"/>
          <a:ext cx="1918266" cy="15169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Respect</a:t>
          </a:r>
          <a:endParaRPr lang="en-US" sz="2000" kern="1200" dirty="0"/>
        </a:p>
      </dsp:txBody>
      <dsp:txXfrm>
        <a:off x="3846200" y="846846"/>
        <a:ext cx="1356418" cy="10726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A0A0B-685C-4D28-809A-B2399F43E8B7}">
      <dsp:nvSpPr>
        <dsp:cNvPr id="0" name=""/>
        <dsp:cNvSpPr/>
      </dsp:nvSpPr>
      <dsp:spPr>
        <a:xfrm>
          <a:off x="374315" y="1993675"/>
          <a:ext cx="1948209" cy="2037845"/>
        </a:xfrm>
        <a:prstGeom prst="ellipse">
          <a:avLst/>
        </a:prstGeom>
        <a:solidFill>
          <a:schemeClr val="accent2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noProof="0" dirty="0" smtClean="0"/>
            <a:t>Droits</a:t>
          </a:r>
          <a:endParaRPr lang="fr-FR" sz="2000" kern="1200" noProof="0" dirty="0"/>
        </a:p>
      </dsp:txBody>
      <dsp:txXfrm>
        <a:off x="659624" y="2292110"/>
        <a:ext cx="1377591" cy="1440975"/>
      </dsp:txXfrm>
    </dsp:sp>
    <dsp:sp modelId="{F7B31698-A8B4-4DE3-9DEF-536CD9510947}">
      <dsp:nvSpPr>
        <dsp:cNvPr id="0" name=""/>
        <dsp:cNvSpPr/>
      </dsp:nvSpPr>
      <dsp:spPr>
        <a:xfrm>
          <a:off x="4000789" y="2144098"/>
          <a:ext cx="2095210" cy="1886909"/>
        </a:xfrm>
        <a:prstGeom prst="ellipse">
          <a:avLst/>
        </a:prstGeom>
        <a:solidFill>
          <a:schemeClr val="bg1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noProof="0" dirty="0" smtClean="0"/>
            <a:t>Pratique coutumière</a:t>
          </a:r>
        </a:p>
      </dsp:txBody>
      <dsp:txXfrm>
        <a:off x="4307625" y="2420429"/>
        <a:ext cx="1481538" cy="13342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ACE61-4CBE-471C-B785-C031508985B9}">
      <dsp:nvSpPr>
        <dsp:cNvPr id="0" name=""/>
        <dsp:cNvSpPr/>
      </dsp:nvSpPr>
      <dsp:spPr>
        <a:xfrm rot="16200000">
          <a:off x="241809" y="1172684"/>
          <a:ext cx="2107169" cy="2214852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L’éthique</a:t>
          </a:r>
          <a:endParaRPr lang="en-US" sz="2800" kern="1200" dirty="0"/>
        </a:p>
      </dsp:txBody>
      <dsp:txXfrm rot="5400000">
        <a:off x="187968" y="1753318"/>
        <a:ext cx="1846097" cy="1053585"/>
      </dsp:txXfrm>
    </dsp:sp>
    <dsp:sp modelId="{E553AA9A-53ED-4071-96A7-AF9B9CB0FEE2}">
      <dsp:nvSpPr>
        <dsp:cNvPr id="0" name=""/>
        <dsp:cNvSpPr/>
      </dsp:nvSpPr>
      <dsp:spPr>
        <a:xfrm rot="5400000">
          <a:off x="6142011" y="1171425"/>
          <a:ext cx="2118885" cy="2310291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Le </a:t>
          </a:r>
          <a:r>
            <a:rPr lang="en-US" sz="2800" kern="1200" dirty="0" err="1" smtClean="0"/>
            <a:t>droit</a:t>
          </a:r>
          <a:endParaRPr lang="en-US" sz="2800" kern="1200" dirty="0"/>
        </a:p>
      </dsp:txBody>
      <dsp:txXfrm rot="-5400000">
        <a:off x="6417114" y="1796849"/>
        <a:ext cx="1939486" cy="10594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CF6BD-77B0-426C-A35D-6DB8505CA6AE}">
      <dsp:nvSpPr>
        <dsp:cNvPr id="0" name=""/>
        <dsp:cNvSpPr/>
      </dsp:nvSpPr>
      <dsp:spPr>
        <a:xfrm>
          <a:off x="-94753" y="0"/>
          <a:ext cx="6867803" cy="3859726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73974-8D91-4E9C-8F65-9A7354588F0A}">
      <dsp:nvSpPr>
        <dsp:cNvPr id="0" name=""/>
        <dsp:cNvSpPr/>
      </dsp:nvSpPr>
      <dsp:spPr>
        <a:xfrm>
          <a:off x="2073540" y="211011"/>
          <a:ext cx="1505293" cy="150529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noProof="0" dirty="0" smtClean="0"/>
            <a:t>Individus</a:t>
          </a:r>
          <a:endParaRPr lang="fr-FR" sz="2000" b="1" kern="1200" noProof="0" dirty="0"/>
        </a:p>
      </dsp:txBody>
      <dsp:txXfrm>
        <a:off x="2147022" y="284493"/>
        <a:ext cx="1358329" cy="1358329"/>
      </dsp:txXfrm>
    </dsp:sp>
    <dsp:sp modelId="{CB30A2B9-6CDC-4842-B1B1-84680B21494D}">
      <dsp:nvSpPr>
        <dsp:cNvPr id="0" name=""/>
        <dsp:cNvSpPr/>
      </dsp:nvSpPr>
      <dsp:spPr>
        <a:xfrm>
          <a:off x="3803909" y="216144"/>
          <a:ext cx="1505293" cy="1505293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noProof="0" dirty="0" smtClean="0"/>
            <a:t>Droits</a:t>
          </a:r>
          <a:r>
            <a:rPr lang="fr-FR" sz="1500" b="1" kern="1200" baseline="0" noProof="0" dirty="0" smtClean="0"/>
            <a:t> d’auteur</a:t>
          </a:r>
          <a:endParaRPr lang="fr-FR" sz="1500" b="1" kern="1200" noProof="0" dirty="0"/>
        </a:p>
      </dsp:txBody>
      <dsp:txXfrm>
        <a:off x="3877391" y="289626"/>
        <a:ext cx="1358329" cy="1358329"/>
      </dsp:txXfrm>
    </dsp:sp>
    <dsp:sp modelId="{98315D9F-C58B-464C-836B-0CB9D6AC874C}">
      <dsp:nvSpPr>
        <dsp:cNvPr id="0" name=""/>
        <dsp:cNvSpPr/>
      </dsp:nvSpPr>
      <dsp:spPr>
        <a:xfrm>
          <a:off x="3802655" y="1847992"/>
          <a:ext cx="1505293" cy="1505293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noProof="0" dirty="0" smtClean="0"/>
            <a:t>ECT &amp; droits de la communauté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(OMPI)</a:t>
          </a:r>
          <a:endParaRPr lang="en-US" sz="1500" b="1" kern="1200" dirty="0"/>
        </a:p>
      </dsp:txBody>
      <dsp:txXfrm>
        <a:off x="3876137" y="1921474"/>
        <a:ext cx="1358329" cy="1358329"/>
      </dsp:txXfrm>
    </dsp:sp>
    <dsp:sp modelId="{24FF5627-4C78-4CC4-AF10-713D2E11F266}">
      <dsp:nvSpPr>
        <dsp:cNvPr id="0" name=""/>
        <dsp:cNvSpPr/>
      </dsp:nvSpPr>
      <dsp:spPr>
        <a:xfrm>
          <a:off x="2144609" y="1847992"/>
          <a:ext cx="1505293" cy="1505293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noProof="0" dirty="0" smtClean="0"/>
            <a:t>Communauté</a:t>
          </a:r>
          <a:endParaRPr lang="fr-FR" sz="1500" b="1" kern="1200" noProof="0" dirty="0"/>
        </a:p>
      </dsp:txBody>
      <dsp:txXfrm>
        <a:off x="2218091" y="1921474"/>
        <a:ext cx="1358329" cy="1358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#1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#2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9F7291-F2C0-4BFA-AFFC-6A957222175D}" type="datetimeFigureOut">
              <a:rPr lang="fr-FR"/>
              <a:pPr>
                <a:defRPr/>
              </a:pPr>
              <a:t>23/04/2018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8D866C-E71B-4EFB-A325-FB481F3448A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63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E268AB4-346A-4937-ABDD-76054E148253}" type="datetimeFigureOut">
              <a:rPr lang="fr-FR"/>
              <a:pPr>
                <a:defRPr/>
              </a:pPr>
              <a:t>23/04/2018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648265A-8D21-4F3F-B4E1-BDEBDF18480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2723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© 2000 by Cultural Heritage Administration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406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819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National Commission of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Uzbekistan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934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© Prof. M. </a:t>
            </a:r>
            <a:r>
              <a:rPr lang="fr-FR" dirty="0" err="1" smtClean="0"/>
              <a:t>Santova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03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P1110958 Digital Audio Workshops</a:t>
            </a: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[https://www.flickr.com/photos/dalejarvis/4459686103/] by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Dale Jarvis </a:t>
            </a: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[https://www.flickr.com/photos/dalejarvis/]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licensed under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CC BY-NC-SA 2.0 </a:t>
            </a: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[https://creativecommons.org/licenses/by-nc-sa/2.0/]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469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2010 by Centre for Research and Development of Culture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137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6477000" cy="68627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10B"/>
              </a:solidFill>
            </a:endParaRPr>
          </a:p>
        </p:txBody>
      </p:sp>
      <p:cxnSp>
        <p:nvCxnSpPr>
          <p:cNvPr id="7" name="Straight Connector 9"/>
          <p:cNvCxnSpPr/>
          <p:nvPr userDrawn="1"/>
        </p:nvCxnSpPr>
        <p:spPr>
          <a:xfrm>
            <a:off x="381000" y="1371600"/>
            <a:ext cx="5715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1000" y="1692000"/>
            <a:ext cx="5715000" cy="1169551"/>
          </a:xfrm>
        </p:spPr>
        <p:txBody>
          <a:bodyPr/>
          <a:lstStyle>
            <a:lvl1pPr algn="l">
              <a:defRPr sz="38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1000" y="4212000"/>
            <a:ext cx="5715000" cy="166527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pour une image  10"/>
          <p:cNvSpPr>
            <a:spLocks noGrp="1"/>
          </p:cNvSpPr>
          <p:nvPr>
            <p:ph type="pic" sz="quarter" idx="10"/>
          </p:nvPr>
        </p:nvSpPr>
        <p:spPr>
          <a:xfrm>
            <a:off x="6477000" y="0"/>
            <a:ext cx="2664000" cy="6858000"/>
          </a:xfrm>
        </p:spPr>
        <p:txBody>
          <a:bodyPr rtlCol="0"/>
          <a:lstStyle/>
          <a:p>
            <a:pPr lvl="0"/>
            <a:endParaRPr lang="fr-FR" noProof="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146764"/>
            <a:ext cx="1631816" cy="122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1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12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/>
          <p:nvPr userDrawn="1"/>
        </p:nvCxnSpPr>
        <p:spPr>
          <a:xfrm>
            <a:off x="2286000" y="228600"/>
            <a:ext cx="6477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3"/>
          <p:cNvCxnSpPr/>
          <p:nvPr userDrawn="1"/>
        </p:nvCxnSpPr>
        <p:spPr>
          <a:xfrm flipV="1">
            <a:off x="406400" y="228600"/>
            <a:ext cx="1676400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5998" y="375262"/>
            <a:ext cx="6476999" cy="1846659"/>
          </a:xfrm>
        </p:spPr>
        <p:txBody>
          <a:bodyPr/>
          <a:lstStyle>
            <a:lvl1pPr algn="l">
              <a:defRPr sz="6000" b="1" cap="none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2824" y="2427807"/>
            <a:ext cx="6480173" cy="1118255"/>
          </a:xfrm>
        </p:spPr>
        <p:txBody>
          <a:bodyPr/>
          <a:lstStyle>
            <a:lvl1pPr marL="0" indent="0">
              <a:buNone/>
              <a:defRPr sz="4000" b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1718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600000" y="1836000"/>
            <a:ext cx="5162998" cy="42176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0"/>
          </p:nvPr>
        </p:nvSpPr>
        <p:spPr>
          <a:xfrm>
            <a:off x="416560" y="1908000"/>
            <a:ext cx="2880000" cy="3672206"/>
          </a:xfrm>
        </p:spPr>
        <p:txBody>
          <a:bodyPr rtlCol="0"/>
          <a:lstStyle/>
          <a:p>
            <a:pPr lvl="0"/>
            <a:endParaRPr lang="fr-FR" noProof="0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1"/>
          </p:nvPr>
        </p:nvSpPr>
        <p:spPr>
          <a:xfrm>
            <a:off x="416560" y="5647094"/>
            <a:ext cx="2879725" cy="2340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3987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11" name="Espace réservé pour une image  10"/>
          <p:cNvSpPr>
            <a:spLocks noGrp="1"/>
          </p:cNvSpPr>
          <p:nvPr>
            <p:ph type="pic" sz="quarter" idx="10"/>
          </p:nvPr>
        </p:nvSpPr>
        <p:spPr>
          <a:xfrm>
            <a:off x="2282825" y="1908001"/>
            <a:ext cx="6480175" cy="4248960"/>
          </a:xfrm>
        </p:spPr>
        <p:txBody>
          <a:bodyPr rtlCol="0"/>
          <a:lstStyle/>
          <a:p>
            <a:pPr lvl="0"/>
            <a:endParaRPr lang="fr-FR" noProof="0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1"/>
          </p:nvPr>
        </p:nvSpPr>
        <p:spPr>
          <a:xfrm>
            <a:off x="2282825" y="6156325"/>
            <a:ext cx="6480175" cy="2340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00000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2pPr>
            <a:lvl3pPr marL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4pPr>
            <a:lvl5pPr marL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1398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00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60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228600" cy="686276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10B"/>
              </a:solidFill>
            </a:endParaRPr>
          </a:p>
        </p:txBody>
      </p:sp>
      <p:cxnSp>
        <p:nvCxnSpPr>
          <p:cNvPr id="18" name="Straight Connector 8"/>
          <p:cNvCxnSpPr/>
          <p:nvPr userDrawn="1"/>
        </p:nvCxnSpPr>
        <p:spPr>
          <a:xfrm>
            <a:off x="2286000" y="228600"/>
            <a:ext cx="6477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1"/>
          <p:cNvCxnSpPr/>
          <p:nvPr userDrawn="1"/>
        </p:nvCxnSpPr>
        <p:spPr>
          <a:xfrm>
            <a:off x="2286000" y="6629400"/>
            <a:ext cx="6477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3"/>
          <p:cNvCxnSpPr/>
          <p:nvPr userDrawn="1"/>
        </p:nvCxnSpPr>
        <p:spPr>
          <a:xfrm flipV="1">
            <a:off x="406400" y="228600"/>
            <a:ext cx="1676400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8915400" y="0"/>
            <a:ext cx="228600" cy="686276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10B"/>
              </a:solidFill>
            </a:endParaRPr>
          </a:p>
        </p:txBody>
      </p:sp>
      <p:sp>
        <p:nvSpPr>
          <p:cNvPr id="103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282825" y="417513"/>
            <a:ext cx="64801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3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282825" y="2016125"/>
            <a:ext cx="648017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cxnSp>
        <p:nvCxnSpPr>
          <p:cNvPr id="13" name="Straight Connector 17"/>
          <p:cNvCxnSpPr/>
          <p:nvPr userDrawn="1"/>
        </p:nvCxnSpPr>
        <p:spPr>
          <a:xfrm flipV="1">
            <a:off x="406400" y="6629400"/>
            <a:ext cx="1676400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 userDrawn="1"/>
        </p:nvSpPr>
        <p:spPr>
          <a:xfrm>
            <a:off x="406400" y="6338888"/>
            <a:ext cx="1041400" cy="215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20A48A0-0D61-464C-8D55-A0C153C4A69E}" type="slidenum">
              <a:rPr lang="fr-FR" sz="1400" b="1">
                <a:solidFill>
                  <a:srgbClr val="000000"/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 sz="14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67" y="335780"/>
            <a:ext cx="1064863" cy="799283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6667500"/>
            <a:ext cx="5429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9" r:id="rId2"/>
    <p:sldLayoutId id="2147483674" r:id="rId3"/>
    <p:sldLayoutId id="2147483670" r:id="rId4"/>
    <p:sldLayoutId id="2147483671" r:id="rId5"/>
    <p:sldLayoutId id="2147483672" r:id="rId6"/>
    <p:sldLayoutId id="2147483675" r:id="rId7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9pPr>
    </p:titleStyle>
    <p:bodyStyle>
      <a:lvl1pPr marL="215900" indent="-215900" algn="l" defTabSz="457200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15900" indent="-215900" algn="l" defTabSz="457200" rtl="0" eaLnBrk="0" fontAlgn="base" hangingPunct="0">
        <a:spcBef>
          <a:spcPts val="12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457200" rtl="0" eaLnBrk="0" fontAlgn="base" hangingPunct="0">
        <a:spcBef>
          <a:spcPts val="120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466725" indent="-215900" algn="l" defTabSz="457200" rtl="0" eaLnBrk="0" fontAlgn="base" hangingPunct="0">
        <a:spcBef>
          <a:spcPts val="600"/>
        </a:spcBef>
        <a:spcAft>
          <a:spcPct val="0"/>
        </a:spcAft>
        <a:buClr>
          <a:srgbClr val="FFFF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466725" algn="l" defTabSz="457200" rtl="0" eaLnBrk="0" fontAlgn="base" hangingPunct="0">
        <a:spcBef>
          <a:spcPts val="600"/>
        </a:spcBef>
        <a:spcAft>
          <a:spcPct val="0"/>
        </a:spcAft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5"/>
          <p:cNvSpPr>
            <a:spLocks noGrp="1"/>
          </p:cNvSpPr>
          <p:nvPr>
            <p:ph type="ctrTitle"/>
          </p:nvPr>
        </p:nvSpPr>
        <p:spPr>
          <a:xfrm>
            <a:off x="381000" y="1692275"/>
            <a:ext cx="6096000" cy="2923877"/>
          </a:xfrm>
        </p:spPr>
        <p:txBody>
          <a:bodyPr/>
          <a:lstStyle/>
          <a:p>
            <a:pPr eaLnBrk="1" hangingPunct="1"/>
            <a:r>
              <a:rPr lang="fr-FR" dirty="0" smtClean="0"/>
              <a:t>L’éthique dans </a:t>
            </a:r>
            <a:r>
              <a:rPr lang="fr-FR" dirty="0"/>
              <a:t>l’inventaire du PCI </a:t>
            </a:r>
            <a:r>
              <a:rPr lang="fr-FR" dirty="0" smtClean="0"/>
              <a:t>avec la participation des communautés </a:t>
            </a:r>
            <a:br>
              <a:rPr lang="fr-FR" dirty="0" smtClean="0"/>
            </a:br>
            <a:r>
              <a:rPr lang="fr-FR" sz="1800" dirty="0" smtClean="0"/>
              <a:t>Présentation </a:t>
            </a:r>
            <a:r>
              <a:rPr lang="fr-FR" sz="1800" dirty="0"/>
              <a:t>P</a:t>
            </a:r>
            <a:r>
              <a:rPr lang="fr-FR" sz="1800" dirty="0" smtClean="0"/>
              <a:t>owerPoint de l’Unité 21</a:t>
            </a:r>
            <a:r>
              <a:rPr lang="fr-FR" dirty="0" smtClean="0"/>
              <a:t> </a:t>
            </a:r>
          </a:p>
        </p:txBody>
      </p:sp>
      <p:sp>
        <p:nvSpPr>
          <p:cNvPr id="5123" name="Sous-titre 6"/>
          <p:cNvSpPr>
            <a:spLocks noGrp="1"/>
          </p:cNvSpPr>
          <p:nvPr>
            <p:ph type="subTitle" idx="1"/>
          </p:nvPr>
        </p:nvSpPr>
        <p:spPr>
          <a:xfrm>
            <a:off x="372268" y="5087938"/>
            <a:ext cx="6104731" cy="747897"/>
          </a:xfr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Arial Unicode MS" charset="0"/>
                <a:cs typeface="Arial Unicode MS" charset="0"/>
              </a:rPr>
              <a:t>UNESCO </a:t>
            </a:r>
            <a:endParaRPr lang="en-US" sz="2400" dirty="0">
              <a:solidFill>
                <a:prstClr val="black"/>
              </a:solidFill>
              <a:latin typeface="Arial Unicode MS" charset="0"/>
              <a:cs typeface="Arial Unicode MS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dirty="0" smtClean="0">
                <a:solidFill>
                  <a:prstClr val="black"/>
                </a:solidFill>
                <a:cs typeface="Arial Unicode MS" charset="0"/>
              </a:rPr>
              <a:t>Section du patrimoine culturel immatériel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pic>
        <p:nvPicPr>
          <p:cNvPr id="5124" name="Espace réservé pour une image  8" descr="funambule2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>
            <a:fillRect/>
          </a:stretch>
        </p:blipFill>
        <p:spPr>
          <a:xfrm>
            <a:off x="6477000" y="0"/>
            <a:ext cx="2663825" cy="6858000"/>
          </a:xfrm>
        </p:spPr>
      </p:pic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381000" y="5967413"/>
            <a:ext cx="1303338" cy="276225"/>
          </a:xfrm>
          <a:prstGeom prst="rect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GB" sz="1200" b="1" dirty="0">
              <a:latin typeface="Arial Bold"/>
              <a:ea typeface="Arial Bold"/>
              <a:cs typeface="Arial 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6243638"/>
            <a:ext cx="1303338" cy="276225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 b="1" dirty="0">
              <a:solidFill>
                <a:schemeClr val="accent4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88" y="663734"/>
            <a:ext cx="6480175" cy="492443"/>
          </a:xfrm>
        </p:spPr>
        <p:txBody>
          <a:bodyPr/>
          <a:lstStyle/>
          <a:p>
            <a:r>
              <a:rPr lang="en-IN" dirty="0" smtClean="0"/>
              <a:t>L’éthique concerne tout le monde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1037" y="1894841"/>
            <a:ext cx="4531963" cy="4096506"/>
          </a:xfrm>
        </p:spPr>
        <p:txBody>
          <a:bodyPr/>
          <a:lstStyle/>
          <a:p>
            <a:r>
              <a:rPr lang="en-IN" sz="2200" b="0" dirty="0"/>
              <a:t>Les membres de la communauté, tous ceux qui sont concernés par elle et les “non membres”</a:t>
            </a:r>
            <a:endParaRPr lang="en-US" sz="2200" b="0" dirty="0"/>
          </a:p>
          <a:p>
            <a:r>
              <a:rPr lang="en-IN" sz="2200" b="0" dirty="0"/>
              <a:t>Les praticiens</a:t>
            </a:r>
            <a:endParaRPr lang="en-US" sz="2200" b="0" dirty="0"/>
          </a:p>
          <a:p>
            <a:r>
              <a:rPr lang="en-IN" sz="2200" b="0" dirty="0"/>
              <a:t>Les représentants communautaires</a:t>
            </a:r>
            <a:endParaRPr lang="en-US" sz="2200" b="0" dirty="0"/>
          </a:p>
          <a:p>
            <a:r>
              <a:rPr lang="en-IN" sz="2200" b="0" dirty="0"/>
              <a:t>Les chercheurs</a:t>
            </a:r>
            <a:endParaRPr lang="en-US" sz="2200" b="0" dirty="0"/>
          </a:p>
          <a:p>
            <a:r>
              <a:rPr lang="en-IN" sz="2200" b="0" dirty="0"/>
              <a:t>Les représentants de l’état</a:t>
            </a:r>
          </a:p>
          <a:p>
            <a:r>
              <a:rPr lang="en-IN" sz="2200" b="0" dirty="0"/>
              <a:t>Les intervenants culturels</a:t>
            </a:r>
          </a:p>
          <a:p>
            <a:r>
              <a:rPr lang="en-IN" sz="2200" b="0" dirty="0" smtClean="0"/>
              <a:t>….</a:t>
            </a:r>
            <a:endParaRPr lang="en-US" sz="2400" b="0" dirty="0"/>
          </a:p>
          <a:p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92444" y="4416133"/>
            <a:ext cx="344771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>
              <a:defRPr sz="800">
                <a:ea typeface="MS PGothic" panose="020B0600070205080204" pitchFamily="34" charset="-128"/>
              </a:defRPr>
            </a:lvl1pPr>
          </a:lstStyle>
          <a:p>
            <a:r>
              <a:rPr lang="fr-FR" dirty="0"/>
              <a:t>© National Commission of </a:t>
            </a:r>
            <a:r>
              <a:rPr lang="fr-FR" dirty="0" err="1"/>
              <a:t>Uzbekistan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4" y="1894841"/>
            <a:ext cx="3708399" cy="245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6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fr-FR" dirty="0" smtClean="0"/>
              <a:t>Différents types de participants au sein de la communauté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5233" y="1905000"/>
            <a:ext cx="4254890" cy="2850011"/>
          </a:xfrm>
        </p:spPr>
        <p:txBody>
          <a:bodyPr/>
          <a:lstStyle/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fr-FR" sz="2200" dirty="0"/>
              <a:t>Praticiens</a:t>
            </a:r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fr-FR" sz="2200" dirty="0" smtClean="0"/>
              <a:t>Enseignants/gourous</a:t>
            </a:r>
            <a:endParaRPr lang="fr-FR" sz="2200" dirty="0"/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fr-FR" sz="2200" dirty="0" smtClean="0"/>
              <a:t>Compositeurs</a:t>
            </a:r>
            <a:endParaRPr lang="fr-FR" sz="2200" dirty="0"/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fr-FR" sz="2200" dirty="0" smtClean="0"/>
              <a:t>Poètes/poètes lyriques</a:t>
            </a:r>
            <a:endParaRPr lang="fr-FR" sz="2200" dirty="0"/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fr-FR" sz="2200" dirty="0" smtClean="0"/>
              <a:t>Divinités/esprits </a:t>
            </a:r>
            <a:endParaRPr lang="fr-FR" sz="2200" dirty="0"/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1933839"/>
            <a:ext cx="2749550" cy="36660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4917" y="5702994"/>
            <a:ext cx="105830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fr-FR" sz="800" dirty="0">
                <a:ea typeface="MS PGothic" panose="020B0600070205080204" pitchFamily="34" charset="-128"/>
              </a:rPr>
              <a:t>© Prof. M. </a:t>
            </a:r>
            <a:r>
              <a:rPr lang="fr-FR" sz="800" dirty="0" err="1">
                <a:ea typeface="MS PGothic" panose="020B0600070205080204" pitchFamily="34" charset="-128"/>
              </a:rPr>
              <a:t>Santova</a:t>
            </a:r>
            <a:endParaRPr lang="fr-FR" sz="80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900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88" y="642620"/>
            <a:ext cx="6480175" cy="492443"/>
          </a:xfrm>
        </p:spPr>
        <p:txBody>
          <a:bodyPr/>
          <a:lstStyle/>
          <a:p>
            <a:r>
              <a:rPr lang="en-IN" dirty="0" smtClean="0"/>
              <a:t>L’inclusion: un principe essentiel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5000"/>
            <a:ext cx="6480175" cy="2594556"/>
          </a:xfrm>
        </p:spPr>
        <p:txBody>
          <a:bodyPr/>
          <a:lstStyle/>
          <a:p>
            <a:r>
              <a:rPr lang="en-IN" sz="2200" b="0" dirty="0" err="1"/>
              <a:t>L’inventaire</a:t>
            </a:r>
            <a:r>
              <a:rPr lang="en-IN" sz="2200" b="0" dirty="0"/>
              <a:t> </a:t>
            </a:r>
            <a:r>
              <a:rPr lang="en-IN" sz="2200" b="0" dirty="0" err="1" smtClean="0"/>
              <a:t>devrait</a:t>
            </a:r>
            <a:r>
              <a:rPr lang="en-IN" sz="2200" b="0" dirty="0" smtClean="0"/>
              <a:t> </a:t>
            </a:r>
            <a:r>
              <a:rPr lang="en-IN" sz="2200" b="0" dirty="0"/>
              <a:t>inclure tous les groupes et communautés présents sur le </a:t>
            </a:r>
            <a:r>
              <a:rPr lang="en-IN" sz="2200" b="0" dirty="0" err="1"/>
              <a:t>territoire</a:t>
            </a:r>
            <a:endParaRPr lang="en-IN" sz="2200" b="0" dirty="0"/>
          </a:p>
          <a:p>
            <a:pPr lvl="3">
              <a:buClr>
                <a:schemeClr val="tx1"/>
              </a:buClr>
            </a:pPr>
            <a:r>
              <a:rPr lang="en-IN" sz="2000" dirty="0"/>
              <a:t>Communautés et groupes marginalisés</a:t>
            </a:r>
          </a:p>
          <a:p>
            <a:pPr lvl="3">
              <a:buClr>
                <a:schemeClr val="tx1"/>
              </a:buClr>
            </a:pPr>
            <a:r>
              <a:rPr lang="en-IN" sz="2000" dirty="0"/>
              <a:t>Communautés et groupes de migrants</a:t>
            </a:r>
          </a:p>
          <a:p>
            <a:pPr lvl="3">
              <a:buClr>
                <a:schemeClr val="tx1"/>
              </a:buClr>
            </a:pPr>
            <a:r>
              <a:rPr lang="en-IN" sz="2000" dirty="0"/>
              <a:t>Femmes</a:t>
            </a:r>
          </a:p>
          <a:p>
            <a:pPr lvl="3">
              <a:buClr>
                <a:schemeClr val="tx1"/>
              </a:buClr>
            </a:pPr>
            <a:r>
              <a:rPr lang="en-IN" sz="2000" dirty="0"/>
              <a:t>Enfants</a:t>
            </a:r>
          </a:p>
          <a:p>
            <a:pPr marL="250825" lvl="3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61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1477328"/>
          </a:xfrm>
        </p:spPr>
        <p:txBody>
          <a:bodyPr/>
          <a:lstStyle/>
          <a:p>
            <a:r>
              <a:rPr lang="fr-FR" dirty="0" smtClean="0"/>
              <a:t>Valeurs fondamentales de l’inventaire avec la participation des communautés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2523067"/>
            <a:ext cx="6480175" cy="2846933"/>
          </a:xfrm>
        </p:spPr>
        <p:txBody>
          <a:bodyPr/>
          <a:lstStyle/>
          <a:p>
            <a:r>
              <a:rPr lang="fr-FR" sz="2200" b="0" dirty="0"/>
              <a:t>Valoriser la diversité</a:t>
            </a:r>
          </a:p>
          <a:p>
            <a:r>
              <a:rPr lang="fr-FR" sz="2200" b="0" dirty="0"/>
              <a:t>Valoriser la transparence</a:t>
            </a:r>
          </a:p>
          <a:p>
            <a:r>
              <a:rPr lang="fr-FR" sz="2200" b="0" dirty="0"/>
              <a:t>Valoriser la flexibilité</a:t>
            </a:r>
          </a:p>
          <a:p>
            <a:endParaRPr lang="en-US" dirty="0" smtClean="0">
              <a:solidFill>
                <a:srgbClr val="7F7F7F"/>
              </a:solidFill>
            </a:endParaRPr>
          </a:p>
          <a:p>
            <a:endParaRPr lang="en-US" dirty="0">
              <a:solidFill>
                <a:srgbClr val="7F7F7F"/>
              </a:solidFill>
            </a:endParaRPr>
          </a:p>
          <a:p>
            <a:endParaRPr lang="de-DE" dirty="0"/>
          </a:p>
        </p:txBody>
      </p:sp>
      <p:pic>
        <p:nvPicPr>
          <p:cNvPr id="5" name="Picture 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1593360"/>
            <a:ext cx="206057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503988" y="5701175"/>
            <a:ext cx="2012950" cy="247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>Source: http://tinyurl.com/oa5vef</a:t>
            </a:r>
          </a:p>
        </p:txBody>
      </p:sp>
    </p:spTree>
    <p:extLst>
      <p:ext uri="{BB962C8B-B14F-4D97-AF65-F5344CB8AC3E}">
        <p14:creationId xmlns:p14="http://schemas.microsoft.com/office/powerpoint/2010/main" val="185223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pPr eaLnBrk="1" hangingPunct="1"/>
            <a:r>
              <a:rPr lang="fr-FR" dirty="0" smtClean="0"/>
              <a:t>Une autorisation est nécessaire pour collecter des données</a:t>
            </a:r>
          </a:p>
        </p:txBody>
      </p:sp>
      <p:sp>
        <p:nvSpPr>
          <p:cNvPr id="8195" name="Espace réservé du contenu 2"/>
          <p:cNvSpPr>
            <a:spLocks noGrp="1"/>
          </p:cNvSpPr>
          <p:nvPr>
            <p:ph sz="half" idx="2"/>
          </p:nvPr>
        </p:nvSpPr>
        <p:spPr>
          <a:xfrm>
            <a:off x="4375052" y="1866901"/>
            <a:ext cx="4137470" cy="3160865"/>
          </a:xfrm>
        </p:spPr>
        <p:txBody>
          <a:bodyPr/>
          <a:lstStyle/>
          <a:p>
            <a:pPr marL="901700" lvl="3" indent="-434975" eaLnBrk="1" hangingPunct="1">
              <a:buClr>
                <a:schemeClr val="tx1"/>
              </a:buClr>
            </a:pPr>
            <a:r>
              <a:rPr lang="fr-FR" dirty="0" smtClean="0"/>
              <a:t>Pour enregistrer</a:t>
            </a:r>
          </a:p>
          <a:p>
            <a:pPr marL="923925" lvl="3" indent="-457200" eaLnBrk="1" hangingPunct="1">
              <a:buClr>
                <a:schemeClr val="tx1"/>
              </a:buClr>
            </a:pPr>
            <a:r>
              <a:rPr lang="fr-FR" dirty="0" smtClean="0"/>
              <a:t>Pour photographier</a:t>
            </a:r>
          </a:p>
          <a:p>
            <a:pPr marL="923925" lvl="3" indent="-457200" eaLnBrk="1" hangingPunct="1">
              <a:buClr>
                <a:schemeClr val="tx1"/>
              </a:buClr>
            </a:pPr>
            <a:r>
              <a:rPr lang="fr-FR" dirty="0" smtClean="0"/>
              <a:t>Pour réaliser une entrevue</a:t>
            </a:r>
          </a:p>
          <a:p>
            <a:pPr marL="923925" lvl="3" indent="-457200" eaLnBrk="1" hangingPunct="1">
              <a:buClr>
                <a:schemeClr val="tx1"/>
              </a:buClr>
            </a:pPr>
            <a:r>
              <a:rPr lang="fr-FR" dirty="0" smtClean="0"/>
              <a:t>Pour participer</a:t>
            </a:r>
          </a:p>
          <a:p>
            <a:pPr marL="0" indent="0" eaLnBrk="1" hangingPunct="1"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6" y="1934360"/>
            <a:ext cx="3716418" cy="2787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356945"/>
            <a:ext cx="6480175" cy="984885"/>
          </a:xfrm>
        </p:spPr>
        <p:txBody>
          <a:bodyPr/>
          <a:lstStyle/>
          <a:p>
            <a:r>
              <a:rPr lang="fr-FR" dirty="0" smtClean="0"/>
              <a:t>Une autorisation est nécessaire pour une utilisation ultérieure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905000"/>
            <a:ext cx="5705475" cy="4881336"/>
          </a:xfrm>
        </p:spPr>
        <p:txBody>
          <a:bodyPr/>
          <a:lstStyle/>
          <a:p>
            <a:pPr lvl="3">
              <a:buClr>
                <a:schemeClr val="tx1"/>
              </a:buClr>
            </a:pPr>
            <a:r>
              <a:rPr lang="fr-FR" dirty="0" smtClean="0"/>
              <a:t>Publication</a:t>
            </a:r>
          </a:p>
          <a:p>
            <a:pPr marL="809625" lvl="4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dirty="0"/>
              <a:t>À </a:t>
            </a:r>
            <a:r>
              <a:rPr lang="fr-FR" dirty="0" smtClean="0"/>
              <a:t>des fins éducative</a:t>
            </a:r>
          </a:p>
          <a:p>
            <a:pPr marL="809625" lvl="4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À des fins publicitaires</a:t>
            </a:r>
          </a:p>
          <a:p>
            <a:pPr lvl="3">
              <a:buClr>
                <a:schemeClr val="tx1"/>
              </a:buClr>
            </a:pPr>
            <a:r>
              <a:rPr lang="fr-FR" dirty="0" smtClean="0"/>
              <a:t>Diffusion</a:t>
            </a:r>
          </a:p>
          <a:p>
            <a:pPr marL="809625" lvl="4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Radio, TV, internet…</a:t>
            </a:r>
          </a:p>
          <a:p>
            <a:pPr lvl="3">
              <a:buClr>
                <a:schemeClr val="tx1"/>
              </a:buClr>
            </a:pPr>
            <a:r>
              <a:rPr lang="fr-FR" dirty="0" smtClean="0"/>
              <a:t>Archives</a:t>
            </a:r>
          </a:p>
          <a:p>
            <a:pPr lvl="3">
              <a:buClr>
                <a:schemeClr val="tx1"/>
              </a:buClr>
            </a:pPr>
            <a:r>
              <a:rPr lang="fr-FR" dirty="0" smtClean="0"/>
              <a:t>Partage</a:t>
            </a:r>
          </a:p>
          <a:p>
            <a:pPr lvl="3">
              <a:buClr>
                <a:schemeClr val="tx1"/>
              </a:buClr>
            </a:pPr>
            <a:r>
              <a:rPr lang="fr-FR" dirty="0" smtClean="0"/>
              <a:t>Recherche</a:t>
            </a:r>
          </a:p>
          <a:p>
            <a:pPr lvl="3">
              <a:buClr>
                <a:schemeClr val="tx1"/>
              </a:buClr>
            </a:pPr>
            <a:r>
              <a:rPr lang="fr-FR" dirty="0" smtClean="0"/>
              <a:t>Apprentissage/Arts du spectacle</a:t>
            </a:r>
          </a:p>
          <a:p>
            <a:pPr lvl="1">
              <a:buFont typeface="Wingdings" pitchFamily="2" charset="2"/>
              <a:buChar char="v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85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en-US" dirty="0" err="1" smtClean="0"/>
              <a:t>L’éthique</a:t>
            </a:r>
            <a:r>
              <a:rPr lang="en-US" dirty="0" smtClean="0"/>
              <a:t> en </a:t>
            </a:r>
            <a:r>
              <a:rPr lang="en-US" dirty="0" err="1" smtClean="0"/>
              <a:t>matière</a:t>
            </a:r>
            <a:r>
              <a:rPr lang="en-US" dirty="0" smtClean="0"/>
              <a:t> de </a:t>
            </a:r>
            <a:r>
              <a:rPr lang="en-US" dirty="0" err="1" smtClean="0"/>
              <a:t>représentation</a:t>
            </a:r>
            <a:r>
              <a:rPr lang="en-US" dirty="0" smtClean="0"/>
              <a:t> </a:t>
            </a:r>
            <a:r>
              <a:rPr lang="en-US" dirty="0" err="1" smtClean="0"/>
              <a:t>appropriée</a:t>
            </a:r>
            <a:r>
              <a:rPr lang="en-US" dirty="0" smtClean="0"/>
              <a:t> du PCI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7396" y="1936750"/>
            <a:ext cx="3245603" cy="2859244"/>
          </a:xfrm>
        </p:spPr>
        <p:txBody>
          <a:bodyPr/>
          <a:lstStyle/>
          <a:p>
            <a:r>
              <a:rPr lang="fr-FR" sz="2200" b="0" dirty="0"/>
              <a:t>Représenter de façon exacte</a:t>
            </a:r>
          </a:p>
          <a:p>
            <a:pPr lvl="1"/>
            <a:r>
              <a:rPr lang="fr-FR" sz="2200" dirty="0"/>
              <a:t>Noms</a:t>
            </a:r>
          </a:p>
          <a:p>
            <a:pPr lvl="1"/>
            <a:r>
              <a:rPr lang="fr-FR" sz="2200" dirty="0"/>
              <a:t>Fonction</a:t>
            </a:r>
          </a:p>
          <a:p>
            <a:pPr lvl="1"/>
            <a:r>
              <a:rPr lang="fr-FR" sz="2200" dirty="0"/>
              <a:t>Modalités </a:t>
            </a:r>
          </a:p>
          <a:p>
            <a:pPr lvl="1"/>
            <a:r>
              <a:rPr lang="fr-FR" sz="2200" dirty="0"/>
              <a:t>Signification et importance</a:t>
            </a:r>
          </a:p>
          <a:p>
            <a:pPr lvl="2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3" y="1741692"/>
            <a:ext cx="4802973" cy="31858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3143" y="4973028"/>
            <a:ext cx="457200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800" dirty="0">
                <a:ea typeface="MS PGothic" panose="020B0600070205080204" pitchFamily="34" charset="-128"/>
              </a:rPr>
              <a:t>© 2010 by Centre for Research and Development of Culture</a:t>
            </a:r>
            <a:endParaRPr lang="fr-FR" sz="80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077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88" y="654691"/>
            <a:ext cx="6480175" cy="492443"/>
          </a:xfrm>
        </p:spPr>
        <p:txBody>
          <a:bodyPr/>
          <a:lstStyle/>
          <a:p>
            <a:r>
              <a:rPr lang="fr-FR" dirty="0" smtClean="0"/>
              <a:t>Droits et respect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2996"/>
            <a:ext cx="6480175" cy="3847207"/>
          </a:xfrm>
        </p:spPr>
        <p:txBody>
          <a:bodyPr/>
          <a:lstStyle/>
          <a:p>
            <a:pPr lvl="3">
              <a:buClr>
                <a:schemeClr val="tx1"/>
              </a:buClr>
            </a:pPr>
            <a:r>
              <a:rPr lang="fr-FR" sz="2200" dirty="0"/>
              <a:t>Respect de tous les membres de la communauté</a:t>
            </a:r>
          </a:p>
          <a:p>
            <a:pPr lvl="3">
              <a:buClr>
                <a:schemeClr val="tx1"/>
              </a:buClr>
            </a:pPr>
            <a:r>
              <a:rPr lang="fr-FR" sz="2200" dirty="0" smtClean="0"/>
              <a:t>Reconnaissance </a:t>
            </a:r>
            <a:r>
              <a:rPr lang="fr-FR" sz="2200" dirty="0"/>
              <a:t>des contributions de la communauté &amp; des individus</a:t>
            </a:r>
          </a:p>
          <a:p>
            <a:pPr lvl="3">
              <a:buClr>
                <a:schemeClr val="tx1"/>
              </a:buClr>
            </a:pPr>
            <a:r>
              <a:rPr lang="fr-FR" sz="2200" dirty="0"/>
              <a:t>Représentation conforme aux souhaits de la communauté ou des praticiens</a:t>
            </a:r>
          </a:p>
          <a:p>
            <a:pPr lvl="3">
              <a:buClr>
                <a:schemeClr val="tx1"/>
              </a:buClr>
            </a:pPr>
            <a:r>
              <a:rPr lang="fr-FR" sz="2200" dirty="0"/>
              <a:t>Utilisation appropriée</a:t>
            </a:r>
          </a:p>
          <a:p>
            <a:pPr lvl="3">
              <a:buClr>
                <a:schemeClr val="tx1"/>
              </a:buClr>
            </a:pPr>
            <a:r>
              <a:rPr lang="fr-FR" sz="2200" dirty="0"/>
              <a:t>Reconnaissance </a:t>
            </a:r>
          </a:p>
          <a:p>
            <a:pPr lvl="3">
              <a:buClr>
                <a:schemeClr val="tx1"/>
              </a:buClr>
            </a:pPr>
            <a:r>
              <a:rPr lang="fr-FR" sz="2200" dirty="0"/>
              <a:t>Attribution</a:t>
            </a:r>
          </a:p>
          <a:p>
            <a:pPr lvl="3">
              <a:buClr>
                <a:schemeClr val="tx1"/>
              </a:buClr>
            </a:pPr>
            <a:r>
              <a:rPr lang="fr-FR" sz="2200" dirty="0"/>
              <a:t>Intégrité artistique</a:t>
            </a:r>
          </a:p>
        </p:txBody>
      </p:sp>
    </p:spTree>
    <p:extLst>
      <p:ext uri="{BB962C8B-B14F-4D97-AF65-F5344CB8AC3E}">
        <p14:creationId xmlns:p14="http://schemas.microsoft.com/office/powerpoint/2010/main" val="407787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88" y="642620"/>
            <a:ext cx="6480175" cy="492443"/>
          </a:xfrm>
        </p:spPr>
        <p:txBody>
          <a:bodyPr/>
          <a:lstStyle/>
          <a:p>
            <a:r>
              <a:rPr lang="fr-FR" dirty="0" smtClean="0"/>
              <a:t>Créer un climat de confiance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9" y="1856248"/>
            <a:ext cx="6481762" cy="4678204"/>
          </a:xfrm>
        </p:spPr>
        <p:txBody>
          <a:bodyPr/>
          <a:lstStyle/>
          <a:p>
            <a:r>
              <a:rPr lang="fr-FR" sz="2000" b="0" dirty="0" smtClean="0"/>
              <a:t>Tenir la communauté informée de l’objectif et du déroulement de l’inventaire</a:t>
            </a:r>
          </a:p>
          <a:p>
            <a:r>
              <a:rPr lang="fr-FR" sz="2000" b="0" dirty="0" smtClean="0"/>
              <a:t>Donner les moyens de débattre et de trouver un consensus</a:t>
            </a:r>
          </a:p>
          <a:p>
            <a:r>
              <a:rPr lang="fr-FR" sz="2000" b="0" dirty="0" smtClean="0"/>
              <a:t>Faire preuve de franchise, être transparent</a:t>
            </a:r>
          </a:p>
          <a:p>
            <a:r>
              <a:rPr lang="fr-FR" sz="2000" b="0" dirty="0" smtClean="0"/>
              <a:t>Représenter de façon exacte l’élément du PCI </a:t>
            </a:r>
          </a:p>
          <a:p>
            <a:r>
              <a:rPr lang="fr-FR" sz="2000" b="0" dirty="0" smtClean="0"/>
              <a:t>Ne pas compter sur votre perception et  vos connaissances</a:t>
            </a:r>
          </a:p>
          <a:p>
            <a:r>
              <a:rPr lang="fr-FR" sz="2000" b="0" dirty="0" smtClean="0"/>
              <a:t>Intégrer toutes les opinions</a:t>
            </a:r>
          </a:p>
          <a:p>
            <a:r>
              <a:rPr lang="fr-FR" sz="2000" b="0" dirty="0" smtClean="0"/>
              <a:t>Quelle forme d’utilisation de l’inventaire serait équitable selon votre communauté? </a:t>
            </a:r>
          </a:p>
          <a:p>
            <a:r>
              <a:rPr lang="fr-FR" sz="2000" b="0" dirty="0" smtClean="0"/>
              <a:t>Respecter les demandes et souhaits de chaque praticien</a:t>
            </a:r>
            <a:endParaRPr lang="fr-FR" sz="2000" b="0" dirty="0"/>
          </a:p>
        </p:txBody>
      </p:sp>
    </p:spTree>
    <p:extLst>
      <p:ext uri="{BB962C8B-B14F-4D97-AF65-F5344CB8AC3E}">
        <p14:creationId xmlns:p14="http://schemas.microsoft.com/office/powerpoint/2010/main" val="365417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pPr eaLnBrk="1" hangingPunct="1"/>
            <a:r>
              <a:rPr lang="fr-FR" dirty="0" smtClean="0"/>
              <a:t>Questions d’ordre juridique et éthique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80266" y="1583153"/>
            <a:ext cx="3420533" cy="49859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Les questions juridiques empiètent souvent sur les questions éthiques et vice-versa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Les règles en matière d’éthique prennent le dessus quand les lois sont inefficaces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Droits moraux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Consentement libre, préalable et </a:t>
            </a:r>
            <a:r>
              <a:rPr lang="fr-FR" dirty="0"/>
              <a:t>éclairé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Conflits possibles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Droits d’auteur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Lois nationales</a:t>
            </a:r>
          </a:p>
          <a:p>
            <a:endParaRPr lang="en-US" dirty="0" err="1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75413558"/>
              </p:ext>
            </p:extLst>
          </p:nvPr>
        </p:nvGraphicFramePr>
        <p:xfrm>
          <a:off x="398463" y="1583153"/>
          <a:ext cx="8356600" cy="4384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188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88" y="642938"/>
            <a:ext cx="6480175" cy="492125"/>
          </a:xfrm>
        </p:spPr>
        <p:txBody>
          <a:bodyPr/>
          <a:lstStyle/>
          <a:p>
            <a:r>
              <a:rPr lang="fr-FR" dirty="0" smtClean="0"/>
              <a:t>Dans cette présentation…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2016125"/>
            <a:ext cx="6480175" cy="3899529"/>
          </a:xfrm>
        </p:spPr>
        <p:txBody>
          <a:bodyPr/>
          <a:lstStyle/>
          <a:p>
            <a:pPr lvl="0"/>
            <a:r>
              <a:rPr lang="fr-FR" sz="2200" b="0" dirty="0" smtClean="0"/>
              <a:t>Expliquer la terminologie</a:t>
            </a:r>
          </a:p>
          <a:p>
            <a:pPr lvl="0"/>
            <a:r>
              <a:rPr lang="fr-FR" sz="2200" b="0" dirty="0" smtClean="0"/>
              <a:t>Principes éthiques pour la sauvegarde du patrimoine culturel immatériel</a:t>
            </a:r>
          </a:p>
          <a:p>
            <a:pPr lvl="0"/>
            <a:r>
              <a:rPr lang="fr-FR" sz="2200" b="0" dirty="0" smtClean="0"/>
              <a:t> Identifier le rôle des différents acteurs  et des diverses questions d’éthique qu’il faudra prendre en compte</a:t>
            </a:r>
          </a:p>
          <a:p>
            <a:pPr lvl="0"/>
            <a:r>
              <a:rPr lang="fr-FR" sz="2200" b="0" dirty="0" smtClean="0"/>
              <a:t>Principales questions éthiques</a:t>
            </a:r>
          </a:p>
          <a:p>
            <a:pPr lvl="0"/>
            <a:r>
              <a:rPr lang="fr-FR" sz="2200" b="0" dirty="0" smtClean="0"/>
              <a:t>Astuces pratiques pour une approche éthique du travail avec la participation des communautés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121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88" y="642620"/>
            <a:ext cx="6480175" cy="492443"/>
          </a:xfrm>
        </p:spPr>
        <p:txBody>
          <a:bodyPr/>
          <a:lstStyle/>
          <a:p>
            <a:r>
              <a:rPr lang="fr-FR" dirty="0" smtClean="0"/>
              <a:t>À qui appartient le PCI? 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905001"/>
            <a:ext cx="6434455" cy="4813625"/>
          </a:xfrm>
        </p:spPr>
        <p:txBody>
          <a:bodyPr/>
          <a:lstStyle/>
          <a:p>
            <a:pPr marL="250825" lvl="3" indent="0">
              <a:buClrTx/>
              <a:buNone/>
            </a:pPr>
            <a:r>
              <a:rPr lang="fr-FR" dirty="0" smtClean="0"/>
              <a:t>Le PCI …</a:t>
            </a:r>
          </a:p>
          <a:p>
            <a:pPr lvl="3">
              <a:buClrTx/>
            </a:pPr>
            <a:r>
              <a:rPr lang="fr-FR" dirty="0" smtClean="0"/>
              <a:t>évolue </a:t>
            </a:r>
          </a:p>
          <a:p>
            <a:pPr lvl="3">
              <a:buClrTx/>
            </a:pPr>
            <a:r>
              <a:rPr lang="fr-FR" dirty="0" smtClean="0"/>
              <a:t>est constamment recréé</a:t>
            </a:r>
          </a:p>
          <a:p>
            <a:pPr lvl="3">
              <a:buClrTx/>
            </a:pPr>
            <a:r>
              <a:rPr lang="fr-FR" dirty="0" smtClean="0"/>
              <a:t>est partagé</a:t>
            </a:r>
          </a:p>
          <a:p>
            <a:pPr lvl="3">
              <a:buClrTx/>
            </a:pPr>
            <a:r>
              <a:rPr lang="fr-FR" dirty="0" smtClean="0"/>
              <a:t>est la propriété de tous</a:t>
            </a:r>
          </a:p>
          <a:p>
            <a:pPr marL="0" indent="0">
              <a:buNone/>
            </a:pPr>
            <a:endParaRPr lang="fr-FR" sz="2400" b="0" dirty="0" smtClean="0"/>
          </a:p>
          <a:p>
            <a:pPr marL="250825" lvl="3" indent="0">
              <a:buNone/>
            </a:pPr>
            <a:r>
              <a:rPr lang="fr-FR" dirty="0" smtClean="0"/>
              <a:t>Appliquer le droit sur la propriété intellectuelle dans le cadre législatif actuel n’est donc pas satisfaisant</a:t>
            </a:r>
          </a:p>
          <a:p>
            <a:pPr marL="250825" lvl="3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1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fr-FR" dirty="0" smtClean="0"/>
              <a:t>Droits de l’individu et </a:t>
            </a:r>
            <a:br>
              <a:rPr lang="fr-FR" dirty="0" smtClean="0"/>
            </a:br>
            <a:r>
              <a:rPr lang="fr-FR" dirty="0" smtClean="0"/>
              <a:t>droits de la communauté</a:t>
            </a:r>
            <a:endParaRPr lang="fr-FR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7122292"/>
              </p:ext>
            </p:extLst>
          </p:nvPr>
        </p:nvGraphicFramePr>
        <p:xfrm>
          <a:off x="1221949" y="1823622"/>
          <a:ext cx="6678296" cy="3859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urved Down Arrow 11"/>
          <p:cNvSpPr/>
          <p:nvPr/>
        </p:nvSpPr>
        <p:spPr>
          <a:xfrm>
            <a:off x="4375052" y="1457862"/>
            <a:ext cx="1216152" cy="73152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 flipH="1">
            <a:off x="2311742" y="3176134"/>
            <a:ext cx="1142647" cy="121615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Up Arrow 13"/>
          <p:cNvSpPr/>
          <p:nvPr/>
        </p:nvSpPr>
        <p:spPr>
          <a:xfrm>
            <a:off x="4561097" y="5176911"/>
            <a:ext cx="1216152" cy="73152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8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fr-FR" dirty="0" smtClean="0"/>
              <a:t>Utilisation et diffusion </a:t>
            </a:r>
            <a:br>
              <a:rPr lang="fr-FR" dirty="0" smtClean="0"/>
            </a:br>
            <a:r>
              <a:rPr lang="fr-FR" dirty="0" smtClean="0"/>
              <a:t>équitables 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2016125"/>
            <a:ext cx="6480175" cy="2603790"/>
          </a:xfrm>
        </p:spPr>
        <p:txBody>
          <a:bodyPr/>
          <a:lstStyle/>
          <a:p>
            <a:r>
              <a:rPr lang="fr-FR" sz="2200" b="0" dirty="0"/>
              <a:t>Utilisation équitable </a:t>
            </a:r>
          </a:p>
          <a:p>
            <a:pPr lvl="3">
              <a:buClr>
                <a:schemeClr val="tx1"/>
              </a:buClr>
            </a:pPr>
            <a:r>
              <a:rPr lang="fr-FR" sz="2000" dirty="0"/>
              <a:t>À but éducatif</a:t>
            </a:r>
          </a:p>
          <a:p>
            <a:pPr lvl="3">
              <a:buClr>
                <a:schemeClr val="tx1"/>
              </a:buClr>
            </a:pPr>
            <a:r>
              <a:rPr lang="fr-FR" sz="2000" dirty="0"/>
              <a:t>“Pour le </a:t>
            </a:r>
            <a:r>
              <a:rPr lang="fr-FR" sz="2000" dirty="0" smtClean="0"/>
              <a:t>bien </a:t>
            </a:r>
            <a:r>
              <a:rPr lang="fr-FR" sz="2000" dirty="0"/>
              <a:t>de la société”</a:t>
            </a:r>
          </a:p>
          <a:p>
            <a:pPr lvl="3"/>
            <a:endParaRPr lang="fr-FR" dirty="0" smtClean="0"/>
          </a:p>
          <a:p>
            <a:r>
              <a:rPr lang="fr-FR" sz="2200" b="0" dirty="0"/>
              <a:t>Utilisation à des fins non commerciales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89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642620"/>
            <a:ext cx="6480175" cy="492443"/>
          </a:xfrm>
        </p:spPr>
        <p:txBody>
          <a:bodyPr/>
          <a:lstStyle/>
          <a:p>
            <a:r>
              <a:rPr lang="fr-FR" dirty="0" smtClean="0"/>
              <a:t>Quelques conseils…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894841"/>
            <a:ext cx="6473825" cy="2831544"/>
          </a:xfrm>
        </p:spPr>
        <p:txBody>
          <a:bodyPr/>
          <a:lstStyle/>
          <a:p>
            <a:r>
              <a:rPr lang="fr-FR" sz="2000" b="0" dirty="0" smtClean="0"/>
              <a:t>S’assurer que le consentement libre, préalable et éclairé a été obtenu</a:t>
            </a:r>
          </a:p>
          <a:p>
            <a:r>
              <a:rPr lang="fr-FR" sz="2000" b="0" dirty="0" smtClean="0"/>
              <a:t>Tenir un registre de toutes les autorisations</a:t>
            </a:r>
          </a:p>
          <a:p>
            <a:r>
              <a:rPr lang="fr-FR" sz="2000" b="0" dirty="0" smtClean="0"/>
              <a:t>Lister les différents niveaux d’accès autorisés pour les matériels spécifiques </a:t>
            </a:r>
          </a:p>
          <a:p>
            <a:r>
              <a:rPr lang="fr-FR" sz="2000" b="0" dirty="0" smtClean="0"/>
              <a:t>Obtenir les </a:t>
            </a:r>
            <a:r>
              <a:rPr lang="fr-FR" sz="2000" b="0" dirty="0"/>
              <a:t>a</a:t>
            </a:r>
            <a:r>
              <a:rPr lang="fr-FR" sz="2000" b="0" dirty="0" smtClean="0"/>
              <a:t>utorisations d’enregistrement</a:t>
            </a:r>
          </a:p>
          <a:p>
            <a:r>
              <a:rPr lang="fr-FR" sz="2000" b="0" dirty="0" smtClean="0"/>
              <a:t>Établir la liste de toutes les personnes auxquelles les enregistrements et photos doivent être envoyés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4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77" y="573767"/>
            <a:ext cx="5493865" cy="571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7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fr-FR" dirty="0" smtClean="0"/>
              <a:t>L’éthique: qu’est-ce que cela veut dire 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888" y="1905000"/>
            <a:ext cx="6480175" cy="2926955"/>
          </a:xfrm>
        </p:spPr>
        <p:txBody>
          <a:bodyPr/>
          <a:lstStyle/>
          <a:p>
            <a:r>
              <a:rPr lang="fr-FR" sz="2200" b="0" dirty="0"/>
              <a:t>Faire « ce qu’il faut »</a:t>
            </a:r>
          </a:p>
          <a:p>
            <a:r>
              <a:rPr lang="fr-FR" sz="2200" b="0" dirty="0"/>
              <a:t>Honnêteté, transparence</a:t>
            </a:r>
          </a:p>
          <a:p>
            <a:r>
              <a:rPr lang="fr-FR" sz="2200" b="0" dirty="0"/>
              <a:t>Sensibilité aux normes culturelles</a:t>
            </a:r>
          </a:p>
          <a:p>
            <a:r>
              <a:rPr lang="fr-FR" sz="2200" b="0" dirty="0"/>
              <a:t>Pas d’exploitation</a:t>
            </a:r>
          </a:p>
          <a:p>
            <a:pPr lvl="3">
              <a:buClr>
                <a:schemeClr val="tx1"/>
              </a:buClr>
            </a:pPr>
            <a:r>
              <a:rPr lang="fr-FR" sz="2000" dirty="0"/>
              <a:t>Morale</a:t>
            </a:r>
          </a:p>
          <a:p>
            <a:pPr lvl="3">
              <a:buClr>
                <a:schemeClr val="tx1"/>
              </a:buClr>
            </a:pPr>
            <a:r>
              <a:rPr lang="fr-FR" sz="2000" dirty="0"/>
              <a:t>Juridique</a:t>
            </a:r>
          </a:p>
          <a:p>
            <a:pPr lvl="3">
              <a:buClr>
                <a:schemeClr val="tx1"/>
              </a:buClr>
            </a:pPr>
            <a:r>
              <a:rPr lang="fr-FR" sz="2000" dirty="0" smtClean="0"/>
              <a:t>Commerciale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345621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88" y="642938"/>
            <a:ext cx="6480175" cy="492125"/>
          </a:xfrm>
        </p:spPr>
        <p:txBody>
          <a:bodyPr/>
          <a:lstStyle/>
          <a:p>
            <a:r>
              <a:rPr lang="fr-FR" dirty="0" smtClean="0"/>
              <a:t>Termes associés</a:t>
            </a:r>
            <a:endParaRPr lang="fr-FR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2443776"/>
              </p:ext>
            </p:extLst>
          </p:nvPr>
        </p:nvGraphicFramePr>
        <p:xfrm>
          <a:off x="1689903" y="1689903"/>
          <a:ext cx="5741044" cy="4143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/>
          <p:cNvSpPr/>
          <p:nvPr/>
        </p:nvSpPr>
        <p:spPr>
          <a:xfrm>
            <a:off x="4004842" y="1689902"/>
            <a:ext cx="1597306" cy="13831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53697" y="2286000"/>
            <a:ext cx="1099595" cy="283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Tradition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849695435"/>
              </p:ext>
            </p:extLst>
          </p:nvPr>
        </p:nvGraphicFramePr>
        <p:xfrm>
          <a:off x="1689903" y="153494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83545" y="5936566"/>
            <a:ext cx="50080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400" b="1" dirty="0" smtClean="0"/>
              <a:t>Et davantage…</a:t>
            </a:r>
            <a:endParaRPr lang="fr-FR" sz="2400" dirty="0" smtClean="0"/>
          </a:p>
        </p:txBody>
      </p:sp>
      <p:sp>
        <p:nvSpPr>
          <p:cNvPr id="10" name="Oval 9"/>
          <p:cNvSpPr/>
          <p:nvPr/>
        </p:nvSpPr>
        <p:spPr>
          <a:xfrm>
            <a:off x="4253697" y="4262511"/>
            <a:ext cx="1471854" cy="133643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87594" y="4740812"/>
            <a:ext cx="11145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dirty="0" smtClean="0"/>
              <a:t>Créativité</a:t>
            </a:r>
          </a:p>
        </p:txBody>
      </p:sp>
      <p:sp>
        <p:nvSpPr>
          <p:cNvPr id="12" name="Oval 11"/>
          <p:cNvSpPr/>
          <p:nvPr/>
        </p:nvSpPr>
        <p:spPr>
          <a:xfrm>
            <a:off x="5353292" y="1012874"/>
            <a:ext cx="1921597" cy="1814732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94702" y="1401962"/>
            <a:ext cx="2461846" cy="23352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38807" y="2292581"/>
            <a:ext cx="22177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/>
              <a:t>Reconnaissance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86400" y="1791226"/>
            <a:ext cx="178848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err="1" smtClean="0"/>
              <a:t>Confidentialité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67909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fr-FR" dirty="0" smtClean="0"/>
              <a:t>Principes éthiques pour la sauvegarde du PCI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2016125"/>
            <a:ext cx="6480175" cy="3059299"/>
          </a:xfrm>
        </p:spPr>
        <p:txBody>
          <a:bodyPr/>
          <a:lstStyle/>
          <a:p>
            <a:pPr lvl="0">
              <a:buClr>
                <a:prstClr val="black"/>
              </a:buClr>
            </a:pPr>
            <a:r>
              <a:rPr lang="en-GB" sz="2200" b="0" dirty="0" err="1" smtClean="0">
                <a:solidFill>
                  <a:prstClr val="black"/>
                </a:solidFill>
              </a:rPr>
              <a:t>Réunion</a:t>
            </a:r>
            <a:r>
              <a:rPr lang="en-GB" sz="2200" b="0" dirty="0" smtClean="0">
                <a:solidFill>
                  <a:prstClr val="black"/>
                </a:solidFill>
              </a:rPr>
              <a:t> </a:t>
            </a:r>
            <a:r>
              <a:rPr lang="en-GB" sz="2200" b="0" dirty="0" err="1" smtClean="0">
                <a:solidFill>
                  <a:prstClr val="black"/>
                </a:solidFill>
              </a:rPr>
              <a:t>d’experts</a:t>
            </a:r>
            <a:r>
              <a:rPr lang="en-GB" sz="2200" b="0" dirty="0" smtClean="0">
                <a:solidFill>
                  <a:prstClr val="black"/>
                </a:solidFill>
              </a:rPr>
              <a:t> à Valence </a:t>
            </a:r>
            <a:r>
              <a:rPr lang="en-GB" sz="2200" b="0" dirty="0" err="1" smtClean="0">
                <a:solidFill>
                  <a:prstClr val="black"/>
                </a:solidFill>
              </a:rPr>
              <a:t>en</a:t>
            </a:r>
            <a:r>
              <a:rPr lang="en-GB" sz="2200" b="0" dirty="0" smtClean="0">
                <a:solidFill>
                  <a:prstClr val="black"/>
                </a:solidFill>
              </a:rPr>
              <a:t> 2015</a:t>
            </a:r>
            <a:endParaRPr lang="en-GB" sz="2200" b="0" dirty="0">
              <a:solidFill>
                <a:prstClr val="black"/>
              </a:solidFill>
            </a:endParaRPr>
          </a:p>
          <a:p>
            <a:pPr lvl="3">
              <a:buClr>
                <a:prstClr val="black"/>
              </a:buClr>
            </a:pPr>
            <a:r>
              <a:rPr lang="en-GB" dirty="0" smtClean="0">
                <a:solidFill>
                  <a:prstClr val="black"/>
                </a:solidFill>
              </a:rPr>
              <a:t>Premier pas </a:t>
            </a:r>
            <a:r>
              <a:rPr lang="en-GB" dirty="0" err="1" smtClean="0">
                <a:solidFill>
                  <a:prstClr val="black"/>
                </a:solidFill>
              </a:rPr>
              <a:t>dans</a:t>
            </a:r>
            <a:r>
              <a:rPr lang="en-GB" dirty="0" smtClean="0">
                <a:solidFill>
                  <a:prstClr val="black"/>
                </a:solidFill>
              </a:rPr>
              <a:t> les discussions sur la </a:t>
            </a:r>
            <a:r>
              <a:rPr lang="en-GB" dirty="0" err="1" smtClean="0">
                <a:solidFill>
                  <a:prstClr val="black"/>
                </a:solidFill>
              </a:rPr>
              <a:t>création</a:t>
            </a:r>
            <a:r>
              <a:rPr lang="en-GB" dirty="0" smtClean="0">
                <a:solidFill>
                  <a:prstClr val="black"/>
                </a:solidFill>
              </a:rPr>
              <a:t> d’un </a:t>
            </a:r>
            <a:r>
              <a:rPr lang="en-GB" dirty="0" err="1" smtClean="0">
                <a:solidFill>
                  <a:prstClr val="black"/>
                </a:solidFill>
              </a:rPr>
              <a:t>modèle</a:t>
            </a:r>
            <a:r>
              <a:rPr lang="en-GB" dirty="0" smtClean="0">
                <a:solidFill>
                  <a:prstClr val="black"/>
                </a:solidFill>
              </a:rPr>
              <a:t> de code </a:t>
            </a:r>
            <a:r>
              <a:rPr lang="en-GB" dirty="0" err="1" smtClean="0">
                <a:solidFill>
                  <a:prstClr val="black"/>
                </a:solidFill>
              </a:rPr>
              <a:t>d’éthique</a:t>
            </a:r>
            <a:r>
              <a:rPr lang="en-GB" dirty="0" smtClean="0">
                <a:solidFill>
                  <a:prstClr val="black"/>
                </a:solidFill>
              </a:rPr>
              <a:t> pour le PCI</a:t>
            </a:r>
            <a:endParaRPr lang="en-US" dirty="0">
              <a:solidFill>
                <a:prstClr val="black"/>
              </a:solidFill>
            </a:endParaRPr>
          </a:p>
          <a:p>
            <a:pPr lvl="1"/>
            <a:r>
              <a:rPr lang="en-GB" sz="2200" dirty="0">
                <a:solidFill>
                  <a:prstClr val="black"/>
                </a:solidFill>
              </a:rPr>
              <a:t>12 </a:t>
            </a:r>
            <a:r>
              <a:rPr lang="fr-FR" sz="2200" dirty="0" smtClean="0">
                <a:solidFill>
                  <a:prstClr val="black"/>
                </a:solidFill>
              </a:rPr>
              <a:t>principes</a:t>
            </a:r>
            <a:r>
              <a:rPr lang="en-GB" sz="2200" dirty="0" smtClean="0">
                <a:solidFill>
                  <a:prstClr val="black"/>
                </a:solidFill>
              </a:rPr>
              <a:t> </a:t>
            </a:r>
            <a:r>
              <a:rPr lang="en-GB" sz="2200" dirty="0" err="1" smtClean="0">
                <a:solidFill>
                  <a:prstClr val="black"/>
                </a:solidFill>
              </a:rPr>
              <a:t>éthiques</a:t>
            </a:r>
            <a:r>
              <a:rPr lang="en-GB" sz="2200" dirty="0" smtClean="0">
                <a:solidFill>
                  <a:prstClr val="black"/>
                </a:solidFill>
              </a:rPr>
              <a:t> pour la </a:t>
            </a:r>
            <a:r>
              <a:rPr lang="en-GB" sz="2200" dirty="0" err="1" smtClean="0">
                <a:solidFill>
                  <a:prstClr val="black"/>
                </a:solidFill>
              </a:rPr>
              <a:t>sauvegarde</a:t>
            </a:r>
            <a:r>
              <a:rPr lang="en-GB" sz="2200" dirty="0" smtClean="0">
                <a:solidFill>
                  <a:prstClr val="black"/>
                </a:solidFill>
              </a:rPr>
              <a:t> du PCI </a:t>
            </a:r>
          </a:p>
          <a:p>
            <a:pPr lvl="3">
              <a:buClr>
                <a:schemeClr val="tx1"/>
              </a:buClr>
            </a:pPr>
            <a:r>
              <a:rPr lang="en-GB" sz="2000" dirty="0" err="1" smtClean="0"/>
              <a:t>Servent</a:t>
            </a:r>
            <a:r>
              <a:rPr lang="en-GB" sz="2000" dirty="0" smtClean="0"/>
              <a:t> de base au </a:t>
            </a:r>
            <a:r>
              <a:rPr lang="en-GB" sz="2000" dirty="0" err="1" smtClean="0"/>
              <a:t>développement</a:t>
            </a:r>
            <a:r>
              <a:rPr lang="en-GB" sz="2000" dirty="0" smtClean="0"/>
              <a:t> d’un code </a:t>
            </a:r>
            <a:r>
              <a:rPr lang="en-GB" sz="2000" dirty="0" err="1" smtClean="0"/>
              <a:t>d’éthique</a:t>
            </a:r>
            <a:r>
              <a:rPr lang="en-GB" sz="2000" dirty="0" smtClean="0"/>
              <a:t> </a:t>
            </a:r>
            <a:r>
              <a:rPr lang="en-GB" sz="2000" dirty="0" err="1" smtClean="0"/>
              <a:t>spécifique</a:t>
            </a:r>
            <a:r>
              <a:rPr lang="en-GB" sz="2000" dirty="0" smtClean="0"/>
              <a:t> </a:t>
            </a:r>
          </a:p>
          <a:p>
            <a:pPr lvl="3">
              <a:buClr>
                <a:schemeClr val="tx1"/>
              </a:buClr>
            </a:pPr>
            <a:r>
              <a:rPr lang="en-GB" sz="2000" dirty="0" err="1" smtClean="0"/>
              <a:t>Plusieurs</a:t>
            </a:r>
            <a:r>
              <a:rPr lang="en-GB" sz="2000" dirty="0" smtClean="0"/>
              <a:t> </a:t>
            </a:r>
            <a:r>
              <a:rPr lang="en-GB" sz="2000" dirty="0" err="1" smtClean="0"/>
              <a:t>relèvent</a:t>
            </a:r>
            <a:r>
              <a:rPr lang="en-GB" sz="2000" dirty="0" smtClean="0"/>
              <a:t> du travail </a:t>
            </a:r>
            <a:r>
              <a:rPr lang="en-GB" sz="2000" dirty="0" err="1" smtClean="0"/>
              <a:t>d’inventaire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556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fr-FR" dirty="0" smtClean="0"/>
              <a:t>Principes éthiques pour la sauvegarde du PCI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2016125"/>
            <a:ext cx="6480175" cy="3745641"/>
          </a:xfrm>
        </p:spPr>
        <p:txBody>
          <a:bodyPr/>
          <a:lstStyle/>
          <a:p>
            <a:pPr marL="514350" lvl="0" indent="-514350">
              <a:lnSpc>
                <a:spcPct val="100000"/>
              </a:lnSpc>
              <a:buClr>
                <a:prstClr val="black"/>
              </a:buClr>
              <a:buFont typeface="+mj-lt"/>
              <a:buAutoNum type="arabicPeriod"/>
            </a:pPr>
            <a:r>
              <a:rPr lang="en-US" sz="2200" b="0" dirty="0" smtClean="0">
                <a:solidFill>
                  <a:prstClr val="black"/>
                </a:solidFill>
              </a:rPr>
              <a:t>Les </a:t>
            </a:r>
            <a:r>
              <a:rPr lang="en-US" sz="2200" b="0" dirty="0" err="1" smtClean="0">
                <a:solidFill>
                  <a:prstClr val="black"/>
                </a:solidFill>
              </a:rPr>
              <a:t>communautés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fr-FR" sz="2200" b="0" dirty="0">
                <a:solidFill>
                  <a:prstClr val="black"/>
                </a:solidFill>
              </a:rPr>
              <a:t>doivent jouer le rôle principal dans la sauvegarde de leur </a:t>
            </a:r>
            <a:r>
              <a:rPr lang="fr-FR" sz="2200" b="0" dirty="0" smtClean="0">
                <a:solidFill>
                  <a:prstClr val="black"/>
                </a:solidFill>
              </a:rPr>
              <a:t>PCI</a:t>
            </a:r>
          </a:p>
          <a:p>
            <a:pPr marL="514350" lvl="0" indent="-514350">
              <a:lnSpc>
                <a:spcPct val="100000"/>
              </a:lnSpc>
              <a:buClr>
                <a:prstClr val="black"/>
              </a:buClr>
              <a:buFont typeface="+mj-lt"/>
              <a:buAutoNum type="arabicPeriod"/>
            </a:pPr>
            <a:r>
              <a:rPr lang="en-US" sz="2200" b="0" dirty="0" smtClean="0">
                <a:solidFill>
                  <a:prstClr val="black"/>
                </a:solidFill>
              </a:rPr>
              <a:t>Le droit </a:t>
            </a:r>
            <a:r>
              <a:rPr lang="en-US" sz="2200" b="0" dirty="0">
                <a:solidFill>
                  <a:prstClr val="black"/>
                </a:solidFill>
              </a:rPr>
              <a:t>des </a:t>
            </a:r>
            <a:r>
              <a:rPr lang="en-US" sz="2200" b="0" dirty="0" err="1">
                <a:solidFill>
                  <a:prstClr val="black"/>
                </a:solidFill>
              </a:rPr>
              <a:t>communautés</a:t>
            </a:r>
            <a:r>
              <a:rPr lang="en-US" sz="2200" b="0" dirty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d’assurer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>
                <a:solidFill>
                  <a:prstClr val="black"/>
                </a:solidFill>
              </a:rPr>
              <a:t>la </a:t>
            </a:r>
            <a:r>
              <a:rPr lang="en-US" sz="2200" b="0" dirty="0" err="1">
                <a:solidFill>
                  <a:prstClr val="black"/>
                </a:solidFill>
              </a:rPr>
              <a:t>viabilité</a:t>
            </a:r>
            <a:r>
              <a:rPr lang="en-US" sz="2200" b="0" dirty="0">
                <a:solidFill>
                  <a:prstClr val="black"/>
                </a:solidFill>
              </a:rPr>
              <a:t> du PCI </a:t>
            </a:r>
            <a:r>
              <a:rPr lang="en-US" sz="2200" b="0" dirty="0" err="1">
                <a:solidFill>
                  <a:prstClr val="black"/>
                </a:solidFill>
              </a:rPr>
              <a:t>doit</a:t>
            </a:r>
            <a:r>
              <a:rPr lang="en-US" sz="2200" b="0" dirty="0">
                <a:solidFill>
                  <a:prstClr val="black"/>
                </a:solidFill>
              </a:rPr>
              <a:t> </a:t>
            </a:r>
            <a:r>
              <a:rPr lang="en-US" sz="2200" b="0" dirty="0" err="1">
                <a:solidFill>
                  <a:prstClr val="black"/>
                </a:solidFill>
              </a:rPr>
              <a:t>être</a:t>
            </a:r>
            <a:r>
              <a:rPr lang="en-US" sz="2200" b="0" dirty="0">
                <a:solidFill>
                  <a:prstClr val="black"/>
                </a:solidFill>
              </a:rPr>
              <a:t> </a:t>
            </a:r>
            <a:r>
              <a:rPr lang="en-US" sz="2200" b="0" dirty="0" err="1">
                <a:solidFill>
                  <a:prstClr val="black"/>
                </a:solidFill>
              </a:rPr>
              <a:t>reconnu</a:t>
            </a:r>
            <a:r>
              <a:rPr lang="en-US" sz="2200" b="0" dirty="0">
                <a:solidFill>
                  <a:prstClr val="black"/>
                </a:solidFill>
              </a:rPr>
              <a:t> </a:t>
            </a:r>
            <a:endParaRPr lang="en-US" sz="2200" b="0" dirty="0" smtClean="0">
              <a:solidFill>
                <a:prstClr val="black"/>
              </a:solidFill>
            </a:endParaRPr>
          </a:p>
          <a:p>
            <a:pPr marL="514350" indent="-514350">
              <a:lnSpc>
                <a:spcPct val="100000"/>
              </a:lnSpc>
              <a:buClr>
                <a:prstClr val="black"/>
              </a:buClr>
              <a:buFont typeface="+mj-lt"/>
              <a:buAutoNum type="arabicPeriod"/>
            </a:pPr>
            <a:r>
              <a:rPr lang="en-US" sz="2200" b="0" dirty="0">
                <a:solidFill>
                  <a:prstClr val="black"/>
                </a:solidFill>
              </a:rPr>
              <a:t>Le respect </a:t>
            </a:r>
            <a:r>
              <a:rPr lang="en-US" sz="2200" b="0" dirty="0" err="1">
                <a:solidFill>
                  <a:prstClr val="black"/>
                </a:solidFill>
              </a:rPr>
              <a:t>mutuel</a:t>
            </a:r>
            <a:r>
              <a:rPr lang="en-US" sz="2200" b="0" dirty="0">
                <a:solidFill>
                  <a:prstClr val="black"/>
                </a:solidFill>
              </a:rPr>
              <a:t> du PCI </a:t>
            </a:r>
            <a:r>
              <a:rPr lang="en-US" sz="2200" b="0" dirty="0" err="1">
                <a:solidFill>
                  <a:prstClr val="black"/>
                </a:solidFill>
              </a:rPr>
              <a:t>doit</a:t>
            </a:r>
            <a:r>
              <a:rPr lang="en-US" sz="2200" b="0" dirty="0">
                <a:solidFill>
                  <a:prstClr val="black"/>
                </a:solidFill>
              </a:rPr>
              <a:t> </a:t>
            </a:r>
            <a:r>
              <a:rPr lang="en-US" sz="2200" b="0" dirty="0" err="1">
                <a:solidFill>
                  <a:prstClr val="black"/>
                </a:solidFill>
              </a:rPr>
              <a:t>prévaloir</a:t>
            </a:r>
            <a:r>
              <a:rPr lang="en-US" sz="2200" b="0" dirty="0">
                <a:solidFill>
                  <a:prstClr val="black"/>
                </a:solidFill>
              </a:rPr>
              <a:t> </a:t>
            </a:r>
            <a:r>
              <a:rPr lang="en-US" sz="2200" b="0" dirty="0" err="1">
                <a:solidFill>
                  <a:prstClr val="black"/>
                </a:solidFill>
              </a:rPr>
              <a:t>dans</a:t>
            </a:r>
            <a:r>
              <a:rPr lang="en-US" sz="2200" b="0" dirty="0">
                <a:solidFill>
                  <a:prstClr val="black"/>
                </a:solidFill>
              </a:rPr>
              <a:t> les </a:t>
            </a:r>
            <a:r>
              <a:rPr lang="en-US" sz="2200" b="0" dirty="0" err="1">
                <a:solidFill>
                  <a:prstClr val="black"/>
                </a:solidFill>
              </a:rPr>
              <a:t>échanges</a:t>
            </a:r>
            <a:r>
              <a:rPr lang="en-US" sz="2200" b="0" dirty="0">
                <a:solidFill>
                  <a:prstClr val="black"/>
                </a:solidFill>
              </a:rPr>
              <a:t> entre </a:t>
            </a:r>
            <a:r>
              <a:rPr lang="en-US" sz="2200" b="0" dirty="0" err="1">
                <a:solidFill>
                  <a:prstClr val="black"/>
                </a:solidFill>
              </a:rPr>
              <a:t>États</a:t>
            </a:r>
            <a:r>
              <a:rPr lang="en-US" sz="2200" b="0" dirty="0">
                <a:solidFill>
                  <a:prstClr val="black"/>
                </a:solidFill>
              </a:rPr>
              <a:t> et </a:t>
            </a:r>
            <a:r>
              <a:rPr lang="en-US" sz="2200" b="0" dirty="0" err="1">
                <a:solidFill>
                  <a:prstClr val="black"/>
                </a:solidFill>
              </a:rPr>
              <a:t>communautés</a:t>
            </a:r>
            <a:endParaRPr lang="en-US" sz="2200" b="0" dirty="0">
              <a:solidFill>
                <a:prstClr val="black"/>
              </a:solidFill>
            </a:endParaRPr>
          </a:p>
          <a:p>
            <a:pPr marL="468000" indent="-514350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Font typeface="+mj-lt"/>
              <a:buAutoNum type="arabicPeriod"/>
            </a:pPr>
            <a:r>
              <a:rPr lang="en-US" sz="2200" b="0" dirty="0">
                <a:solidFill>
                  <a:prstClr val="black"/>
                </a:solidFill>
              </a:rPr>
              <a:t> </a:t>
            </a:r>
            <a:r>
              <a:rPr lang="fr-FR" sz="2200" b="0" dirty="0">
                <a:solidFill>
                  <a:prstClr val="black"/>
                </a:solidFill>
              </a:rPr>
              <a:t>Tous les échanges avec les communautés doivent être transparents et sujets au consentement libre, préalable et éclairé </a:t>
            </a:r>
            <a:endParaRPr lang="en-US" sz="2200" b="0" dirty="0">
              <a:solidFill>
                <a:prstClr val="black"/>
              </a:solidFill>
            </a:endParaRPr>
          </a:p>
          <a:p>
            <a:pPr marL="468000" lvl="0" indent="-514350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Font typeface="+mj-lt"/>
              <a:buAutoNum type="arabicPeriod"/>
            </a:pPr>
            <a:endParaRPr lang="en-US" sz="2200" b="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8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fr-FR" dirty="0"/>
              <a:t>Principes éthiques pour la sauvegarde du </a:t>
            </a:r>
            <a:r>
              <a:rPr lang="fr-FR" dirty="0" smtClean="0"/>
              <a:t>PCI (suite)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2016125"/>
            <a:ext cx="6480175" cy="4355038"/>
          </a:xfrm>
        </p:spPr>
        <p:txBody>
          <a:bodyPr/>
          <a:lstStyle/>
          <a:p>
            <a:pPr marL="514350" indent="-514350">
              <a:buClr>
                <a:prstClr val="black"/>
              </a:buClr>
              <a:buFont typeface="+mj-lt"/>
              <a:buAutoNum type="arabicPeriod" startAt="5"/>
            </a:pPr>
            <a:r>
              <a:rPr lang="en-US" sz="2200" b="0" dirty="0" err="1">
                <a:solidFill>
                  <a:prstClr val="black"/>
                </a:solidFill>
              </a:rPr>
              <a:t>L’accès</a:t>
            </a:r>
            <a:r>
              <a:rPr lang="en-US" sz="2200" b="0" dirty="0">
                <a:solidFill>
                  <a:prstClr val="black"/>
                </a:solidFill>
              </a:rPr>
              <a:t> </a:t>
            </a:r>
            <a:r>
              <a:rPr lang="fr-FR" sz="2200" b="0" dirty="0">
                <a:solidFill>
                  <a:prstClr val="black"/>
                </a:solidFill>
              </a:rPr>
              <a:t>des communautés aux objets, espaces et lieux nécessaires pour exprimer leur PCI doit être garanti </a:t>
            </a:r>
            <a:endParaRPr lang="fr-FR" sz="2400" dirty="0"/>
          </a:p>
          <a:p>
            <a:pPr marL="514350" lvl="0" indent="-514350">
              <a:buClr>
                <a:prstClr val="black"/>
              </a:buClr>
              <a:buFont typeface="+mj-lt"/>
              <a:buAutoNum type="arabicPeriod" startAt="5"/>
            </a:pPr>
            <a:r>
              <a:rPr lang="en-US" sz="2200" b="0" dirty="0" err="1" smtClean="0">
                <a:solidFill>
                  <a:prstClr val="black"/>
                </a:solidFill>
              </a:rPr>
              <a:t>Chaque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communauté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doit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évaluer</a:t>
            </a:r>
            <a:r>
              <a:rPr lang="en-US" sz="2200" b="0" dirty="0" smtClean="0">
                <a:solidFill>
                  <a:prstClr val="black"/>
                </a:solidFill>
              </a:rPr>
              <a:t> la </a:t>
            </a:r>
            <a:r>
              <a:rPr lang="en-US" sz="2200" b="0" dirty="0" err="1" smtClean="0">
                <a:solidFill>
                  <a:prstClr val="black"/>
                </a:solidFill>
              </a:rPr>
              <a:t>valeur</a:t>
            </a:r>
            <a:r>
              <a:rPr lang="en-US" sz="2200" b="0" dirty="0" smtClean="0">
                <a:solidFill>
                  <a:prstClr val="black"/>
                </a:solidFill>
              </a:rPr>
              <a:t> de son PCI </a:t>
            </a:r>
          </a:p>
          <a:p>
            <a:pPr marL="514350" lvl="0" indent="-514350">
              <a:spcBef>
                <a:spcPts val="0"/>
              </a:spcBef>
              <a:buClr>
                <a:prstClr val="black"/>
              </a:buClr>
              <a:buFont typeface="+mj-lt"/>
              <a:buAutoNum type="arabicPeriod" startAt="5"/>
            </a:pPr>
            <a:endParaRPr lang="en-US" sz="2200" b="0" dirty="0" smtClean="0">
              <a:solidFill>
                <a:prstClr val="black"/>
              </a:solidFill>
            </a:endParaRPr>
          </a:p>
          <a:p>
            <a:pPr marL="514350" lvl="0" indent="-514350">
              <a:buClr>
                <a:prstClr val="black"/>
              </a:buClr>
              <a:buFont typeface="+mj-lt"/>
              <a:buAutoNum type="arabicPeriod" startAt="5"/>
            </a:pPr>
            <a:r>
              <a:rPr lang="en-US" sz="2200" b="0" dirty="0" smtClean="0">
                <a:solidFill>
                  <a:prstClr val="black"/>
                </a:solidFill>
              </a:rPr>
              <a:t>Les </a:t>
            </a:r>
            <a:r>
              <a:rPr lang="en-US" sz="2200" b="0" dirty="0" err="1" smtClean="0">
                <a:solidFill>
                  <a:prstClr val="black"/>
                </a:solidFill>
              </a:rPr>
              <a:t>communautés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créatrices</a:t>
            </a:r>
            <a:r>
              <a:rPr lang="en-US" sz="2200" b="0" dirty="0" smtClean="0">
                <a:solidFill>
                  <a:prstClr val="black"/>
                </a:solidFill>
              </a:rPr>
              <a:t> du PCI </a:t>
            </a:r>
            <a:r>
              <a:rPr lang="en-US" sz="2200" b="0" dirty="0" err="1" smtClean="0">
                <a:solidFill>
                  <a:prstClr val="black"/>
                </a:solidFill>
              </a:rPr>
              <a:t>doivent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bénéficier</a:t>
            </a:r>
            <a:r>
              <a:rPr lang="en-US" sz="2200" b="0" dirty="0" smtClean="0">
                <a:solidFill>
                  <a:prstClr val="black"/>
                </a:solidFill>
              </a:rPr>
              <a:t> de la protection des </a:t>
            </a:r>
            <a:r>
              <a:rPr lang="fr-FR" sz="2200" b="0" dirty="0" smtClean="0">
                <a:solidFill>
                  <a:prstClr val="black"/>
                </a:solidFill>
              </a:rPr>
              <a:t>intérêts moraux et matériels découlant de ce patrimoine </a:t>
            </a:r>
          </a:p>
          <a:p>
            <a:pPr marL="514350" lvl="0" indent="-514350">
              <a:buClr>
                <a:prstClr val="black"/>
              </a:buClr>
              <a:buFont typeface="+mj-lt"/>
              <a:buAutoNum type="arabicPeriod" startAt="5"/>
            </a:pPr>
            <a:r>
              <a:rPr lang="en-US" sz="2200" b="0" dirty="0" smtClean="0">
                <a:solidFill>
                  <a:prstClr val="black"/>
                </a:solidFill>
              </a:rPr>
              <a:t>La </a:t>
            </a:r>
            <a:r>
              <a:rPr lang="en-US" sz="2200" b="0" dirty="0" err="1" smtClean="0">
                <a:solidFill>
                  <a:prstClr val="black"/>
                </a:solidFill>
              </a:rPr>
              <a:t>dynamique</a:t>
            </a:r>
            <a:r>
              <a:rPr lang="en-US" sz="2200" b="0" dirty="0" smtClean="0">
                <a:solidFill>
                  <a:prstClr val="black"/>
                </a:solidFill>
              </a:rPr>
              <a:t> et la nature du PCI </a:t>
            </a:r>
            <a:r>
              <a:rPr lang="en-US" sz="2200" b="0" dirty="0" err="1" smtClean="0">
                <a:solidFill>
                  <a:prstClr val="black"/>
                </a:solidFill>
              </a:rPr>
              <a:t>doivent</a:t>
            </a:r>
            <a:r>
              <a:rPr lang="en-US" sz="2200" b="0" dirty="0">
                <a:solidFill>
                  <a:prstClr val="black"/>
                </a:solidFill>
              </a:rPr>
              <a:t> </a:t>
            </a:r>
            <a:r>
              <a:rPr lang="en-US" sz="2200" b="0" dirty="0" err="1">
                <a:solidFill>
                  <a:prstClr val="black"/>
                </a:solidFill>
              </a:rPr>
              <a:t>être</a:t>
            </a:r>
            <a:r>
              <a:rPr lang="en-US" sz="2200" b="0" dirty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respectés</a:t>
            </a:r>
            <a:endParaRPr lang="en-US" sz="2200" b="0" dirty="0">
              <a:solidFill>
                <a:prstClr val="black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709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fr-FR" dirty="0">
                <a:solidFill>
                  <a:prstClr val="black"/>
                </a:solidFill>
              </a:rPr>
              <a:t>Principes éthiques pour la sauvegarde du PCI (suite)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2016125"/>
            <a:ext cx="6480175" cy="4355038"/>
          </a:xfrm>
        </p:spPr>
        <p:txBody>
          <a:bodyPr/>
          <a:lstStyle/>
          <a:p>
            <a:pPr marL="457200" lvl="0" indent="-457200">
              <a:buClr>
                <a:prstClr val="black"/>
              </a:buClr>
              <a:buAutoNum type="arabicPeriod" startAt="9"/>
              <a:tabLst>
                <a:tab pos="539750" algn="l"/>
                <a:tab pos="630238" algn="l"/>
              </a:tabLst>
            </a:pPr>
            <a:r>
              <a:rPr lang="en-US" sz="2200" b="0" dirty="0" smtClean="0">
                <a:solidFill>
                  <a:prstClr val="black"/>
                </a:solidFill>
              </a:rPr>
              <a:t>Les </a:t>
            </a:r>
            <a:r>
              <a:rPr lang="en-US" sz="2200" b="0" dirty="0" err="1" smtClean="0">
                <a:solidFill>
                  <a:prstClr val="black"/>
                </a:solidFill>
              </a:rPr>
              <a:t>communautés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doivent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évaluer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l’impact</a:t>
            </a:r>
            <a:r>
              <a:rPr lang="en-US" sz="2200" b="0" dirty="0" smtClean="0">
                <a:solidFill>
                  <a:prstClr val="black"/>
                </a:solidFill>
              </a:rPr>
              <a:t> de </a:t>
            </a:r>
            <a:r>
              <a:rPr lang="en-US" sz="2200" b="0" dirty="0" err="1" smtClean="0">
                <a:solidFill>
                  <a:prstClr val="black"/>
                </a:solidFill>
              </a:rPr>
              <a:t>toute</a:t>
            </a:r>
            <a:r>
              <a:rPr lang="en-US" sz="2200" b="0" dirty="0" smtClean="0">
                <a:solidFill>
                  <a:prstClr val="black"/>
                </a:solidFill>
              </a:rPr>
              <a:t> action sur la </a:t>
            </a:r>
            <a:r>
              <a:rPr lang="en-US" sz="2200" b="0" dirty="0" err="1" smtClean="0">
                <a:solidFill>
                  <a:prstClr val="black"/>
                </a:solidFill>
              </a:rPr>
              <a:t>viabilité</a:t>
            </a:r>
            <a:r>
              <a:rPr lang="en-US" sz="2200" b="0" dirty="0" smtClean="0">
                <a:solidFill>
                  <a:prstClr val="black"/>
                </a:solidFill>
              </a:rPr>
              <a:t> de </a:t>
            </a:r>
            <a:r>
              <a:rPr lang="en-US" sz="2200" b="0" dirty="0" err="1" smtClean="0">
                <a:solidFill>
                  <a:prstClr val="black"/>
                </a:solidFill>
              </a:rPr>
              <a:t>leur</a:t>
            </a:r>
            <a:r>
              <a:rPr lang="en-US" sz="2200" b="0" dirty="0" smtClean="0">
                <a:solidFill>
                  <a:prstClr val="black"/>
                </a:solidFill>
              </a:rPr>
              <a:t> PCI et sur la </a:t>
            </a:r>
            <a:r>
              <a:rPr lang="en-US" sz="2200" b="0" dirty="0" err="1" smtClean="0">
                <a:solidFill>
                  <a:prstClr val="black"/>
                </a:solidFill>
              </a:rPr>
              <a:t>communauté</a:t>
            </a:r>
            <a:r>
              <a:rPr lang="en-US" sz="2200" b="0" dirty="0">
                <a:solidFill>
                  <a:prstClr val="black"/>
                </a:solidFill>
              </a:rPr>
              <a:t> </a:t>
            </a:r>
            <a:r>
              <a:rPr lang="en-US" sz="2200" b="0" dirty="0" err="1">
                <a:solidFill>
                  <a:prstClr val="black"/>
                </a:solidFill>
              </a:rPr>
              <a:t>elle-même</a:t>
            </a:r>
            <a:r>
              <a:rPr lang="en-US" sz="2200" b="0" dirty="0">
                <a:solidFill>
                  <a:prstClr val="black"/>
                </a:solidFill>
              </a:rPr>
              <a:t> </a:t>
            </a:r>
            <a:endParaRPr lang="en-US" sz="2200" b="0" dirty="0" smtClean="0">
              <a:solidFill>
                <a:prstClr val="black"/>
              </a:solidFill>
            </a:endParaRPr>
          </a:p>
          <a:p>
            <a:pPr marL="457200" lvl="0" indent="-457200">
              <a:buClr>
                <a:prstClr val="black"/>
              </a:buClr>
              <a:buAutoNum type="arabicPeriod" startAt="9"/>
              <a:tabLst>
                <a:tab pos="539750" algn="l"/>
                <a:tab pos="630238" algn="l"/>
              </a:tabLst>
            </a:pPr>
            <a:r>
              <a:rPr lang="en-US" sz="2200" b="0" dirty="0" smtClean="0">
                <a:solidFill>
                  <a:prstClr val="black"/>
                </a:solidFill>
              </a:rPr>
              <a:t>Les </a:t>
            </a:r>
            <a:r>
              <a:rPr lang="en-US" sz="2200" b="0" dirty="0" err="1" smtClean="0">
                <a:solidFill>
                  <a:prstClr val="black"/>
                </a:solidFill>
              </a:rPr>
              <a:t>communautés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doivent</a:t>
            </a:r>
            <a:r>
              <a:rPr lang="en-US" sz="2200" b="0" dirty="0" smtClean="0">
                <a:solidFill>
                  <a:prstClr val="black"/>
                </a:solidFill>
              </a:rPr>
              <a:t> identifier </a:t>
            </a:r>
            <a:r>
              <a:rPr lang="en-US" sz="2200" b="0" dirty="0" err="1" smtClean="0">
                <a:solidFill>
                  <a:prstClr val="black"/>
                </a:solidFill>
              </a:rPr>
              <a:t>l’impact</a:t>
            </a:r>
            <a:r>
              <a:rPr lang="en-US" sz="2200" b="0" dirty="0" smtClean="0">
                <a:solidFill>
                  <a:prstClr val="black"/>
                </a:solidFill>
              </a:rPr>
              <a:t> de </a:t>
            </a:r>
            <a:r>
              <a:rPr lang="en-US" sz="2200" b="0" dirty="0" err="1" smtClean="0">
                <a:solidFill>
                  <a:prstClr val="black"/>
                </a:solidFill>
              </a:rPr>
              <a:t>toute</a:t>
            </a:r>
            <a:r>
              <a:rPr lang="en-US" sz="2200" b="0" dirty="0" smtClean="0">
                <a:solidFill>
                  <a:prstClr val="black"/>
                </a:solidFill>
              </a:rPr>
              <a:t> action sur </a:t>
            </a:r>
            <a:r>
              <a:rPr lang="en-US" sz="2200" b="0" dirty="0" err="1" smtClean="0">
                <a:solidFill>
                  <a:prstClr val="black"/>
                </a:solidFill>
              </a:rPr>
              <a:t>leur</a:t>
            </a:r>
            <a:r>
              <a:rPr lang="en-US" sz="2200" b="0" dirty="0" smtClean="0">
                <a:solidFill>
                  <a:prstClr val="black"/>
                </a:solidFill>
              </a:rPr>
              <a:t> PCI et </a:t>
            </a:r>
            <a:r>
              <a:rPr lang="en-US" sz="2200" b="0" dirty="0" err="1" smtClean="0">
                <a:solidFill>
                  <a:prstClr val="black"/>
                </a:solidFill>
              </a:rPr>
              <a:t>décider</a:t>
            </a:r>
            <a:r>
              <a:rPr lang="en-US" sz="2200" b="0" dirty="0" smtClean="0">
                <a:solidFill>
                  <a:prstClr val="black"/>
                </a:solidFill>
              </a:rPr>
              <a:t> comment les </a:t>
            </a:r>
            <a:r>
              <a:rPr lang="en-US" sz="2200" b="0" dirty="0" err="1" smtClean="0">
                <a:solidFill>
                  <a:prstClr val="black"/>
                </a:solidFill>
              </a:rPr>
              <a:t>éviter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ou</a:t>
            </a:r>
            <a:r>
              <a:rPr lang="en-US" sz="2200" b="0" dirty="0" smtClean="0">
                <a:solidFill>
                  <a:prstClr val="black"/>
                </a:solidFill>
              </a:rPr>
              <a:t> les </a:t>
            </a:r>
            <a:r>
              <a:rPr lang="en-US" sz="2200" b="0" dirty="0" err="1" smtClean="0">
                <a:solidFill>
                  <a:prstClr val="black"/>
                </a:solidFill>
              </a:rPr>
              <a:t>réduire</a:t>
            </a:r>
            <a:endParaRPr lang="en-US" sz="2200" b="0" dirty="0" smtClean="0">
              <a:solidFill>
                <a:prstClr val="black"/>
              </a:solidFill>
            </a:endParaRPr>
          </a:p>
          <a:p>
            <a:pPr marL="457200" lvl="0" indent="-457200">
              <a:buClr>
                <a:prstClr val="black"/>
              </a:buClr>
              <a:buAutoNum type="arabicPeriod" startAt="9"/>
              <a:tabLst>
                <a:tab pos="539750" algn="l"/>
                <a:tab pos="630238" algn="l"/>
              </a:tabLst>
            </a:pPr>
            <a:r>
              <a:rPr lang="en-US" sz="2200" b="0" dirty="0" smtClean="0">
                <a:solidFill>
                  <a:prstClr val="black"/>
                </a:solidFill>
              </a:rPr>
              <a:t>La </a:t>
            </a:r>
            <a:r>
              <a:rPr lang="en-US" sz="2200" b="0" dirty="0" err="1" smtClean="0">
                <a:solidFill>
                  <a:prstClr val="black"/>
                </a:solidFill>
              </a:rPr>
              <a:t>diversité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culturelle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doit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etre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pleinement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respectée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</a:p>
          <a:p>
            <a:pPr marL="457200" lvl="0" indent="-457200">
              <a:buClr>
                <a:prstClr val="black"/>
              </a:buClr>
              <a:buAutoNum type="arabicPeriod" startAt="9"/>
              <a:tabLst>
                <a:tab pos="539750" algn="l"/>
                <a:tab pos="630238" algn="l"/>
              </a:tabLst>
            </a:pPr>
            <a:r>
              <a:rPr lang="en-US" sz="2200" b="0" dirty="0" smtClean="0">
                <a:solidFill>
                  <a:prstClr val="black"/>
                </a:solidFill>
              </a:rPr>
              <a:t>La sauvegarde du PCI </a:t>
            </a:r>
            <a:r>
              <a:rPr lang="en-US" sz="2200" b="0" dirty="0" err="1" smtClean="0">
                <a:solidFill>
                  <a:prstClr val="black"/>
                </a:solidFill>
              </a:rPr>
              <a:t>doit</a:t>
            </a:r>
            <a:r>
              <a:rPr lang="en-US" sz="2200" b="0" dirty="0">
                <a:solidFill>
                  <a:prstClr val="black"/>
                </a:solidFill>
              </a:rPr>
              <a:t> </a:t>
            </a:r>
            <a:r>
              <a:rPr lang="en-US" sz="2200" b="0" dirty="0" err="1">
                <a:solidFill>
                  <a:prstClr val="black"/>
                </a:solidFill>
              </a:rPr>
              <a:t>être</a:t>
            </a:r>
            <a:r>
              <a:rPr lang="en-US" sz="2200" b="0" dirty="0">
                <a:solidFill>
                  <a:prstClr val="black"/>
                </a:solidFill>
              </a:rPr>
              <a:t> </a:t>
            </a:r>
            <a:r>
              <a:rPr lang="en-US" sz="2200" b="0" dirty="0" err="1">
                <a:solidFill>
                  <a:prstClr val="black"/>
                </a:solidFill>
              </a:rPr>
              <a:t>entreprise</a:t>
            </a:r>
            <a:r>
              <a:rPr lang="en-US" sz="2200" b="0" dirty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dans</a:t>
            </a:r>
            <a:r>
              <a:rPr lang="en-US" sz="2200" b="0" dirty="0" smtClean="0">
                <a:solidFill>
                  <a:prstClr val="black"/>
                </a:solidFill>
              </a:rPr>
              <a:t> le cadre </a:t>
            </a:r>
            <a:r>
              <a:rPr lang="en-US" sz="2200" b="0" dirty="0" err="1" smtClean="0">
                <a:solidFill>
                  <a:prstClr val="black"/>
                </a:solidFill>
              </a:rPr>
              <a:t>d’une</a:t>
            </a:r>
            <a:r>
              <a:rPr lang="en-US" sz="2200" b="0" dirty="0" smtClean="0">
                <a:solidFill>
                  <a:prstClr val="black"/>
                </a:solidFill>
              </a:rPr>
              <a:t> </a:t>
            </a:r>
            <a:r>
              <a:rPr lang="en-US" sz="2200" b="0" dirty="0" err="1" smtClean="0">
                <a:solidFill>
                  <a:prstClr val="black"/>
                </a:solidFill>
              </a:rPr>
              <a:t>coopération</a:t>
            </a:r>
            <a:r>
              <a:rPr lang="en-US" sz="2200" b="0" dirty="0" smtClean="0">
                <a:solidFill>
                  <a:prstClr val="black"/>
                </a:solidFill>
              </a:rPr>
              <a:t> entre </a:t>
            </a:r>
            <a:r>
              <a:rPr lang="en-US" sz="2200" b="0" dirty="0" err="1" smtClean="0">
                <a:solidFill>
                  <a:prstClr val="black"/>
                </a:solidFill>
              </a:rPr>
              <a:t>toutes</a:t>
            </a:r>
            <a:r>
              <a:rPr lang="en-US" sz="2200" b="0" dirty="0" smtClean="0">
                <a:solidFill>
                  <a:prstClr val="black"/>
                </a:solidFill>
              </a:rPr>
              <a:t> les parties </a:t>
            </a:r>
            <a:r>
              <a:rPr lang="en-US" sz="2200" b="0" dirty="0" err="1" smtClean="0">
                <a:solidFill>
                  <a:prstClr val="black"/>
                </a:solidFill>
              </a:rPr>
              <a:t>prenantes</a:t>
            </a:r>
            <a:endParaRPr lang="fr-FR" sz="2200" b="0" dirty="0">
              <a:solidFill>
                <a:prstClr val="black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92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2228850" y="396876"/>
            <a:ext cx="6915150" cy="1969770"/>
          </a:xfrm>
        </p:spPr>
        <p:txBody>
          <a:bodyPr/>
          <a:lstStyle/>
          <a:p>
            <a:pPr eaLnBrk="1" hangingPunct="1"/>
            <a:r>
              <a:rPr lang="fr-FR" dirty="0" smtClean="0"/>
              <a:t>Éléments essentiels de l’éthique dans le travail d’inventaire avec la participation des communautés </a:t>
            </a: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2281238" y="2143218"/>
            <a:ext cx="6481762" cy="4699748"/>
          </a:xfrm>
        </p:spPr>
        <p:txBody>
          <a:bodyPr/>
          <a:lstStyle/>
          <a:p>
            <a:pPr eaLnBrk="1" hangingPunct="1"/>
            <a:r>
              <a:rPr lang="fr-FR" sz="2200" b="0" dirty="0"/>
              <a:t>Chaque communauté a sa propre éthique</a:t>
            </a:r>
            <a:endParaRPr lang="en-US" sz="2200" b="0" dirty="0"/>
          </a:p>
          <a:p>
            <a:pPr eaLnBrk="1" hangingPunct="1"/>
            <a:r>
              <a:rPr lang="fr-CA" sz="2200" b="0" dirty="0"/>
              <a:t>L’éthique fait </a:t>
            </a:r>
            <a:r>
              <a:rPr lang="fr-CA" sz="2200" b="0" dirty="0" smtClean="0"/>
              <a:t>généralement référence </a:t>
            </a:r>
            <a:r>
              <a:rPr lang="fr-CA" sz="2200" b="0" dirty="0"/>
              <a:t>à l’engagement  envers « l’autre »</a:t>
            </a:r>
          </a:p>
          <a:p>
            <a:pPr lvl="3" eaLnBrk="1" hangingPunct="1">
              <a:buClr>
                <a:schemeClr val="tx1"/>
              </a:buClr>
            </a:pPr>
            <a:r>
              <a:rPr lang="fr-FR" sz="2000" dirty="0"/>
              <a:t>Recherches ethnographiques</a:t>
            </a:r>
          </a:p>
          <a:p>
            <a:pPr lvl="3" eaLnBrk="1" hangingPunct="1">
              <a:buClr>
                <a:schemeClr val="tx1"/>
              </a:buClr>
            </a:pPr>
            <a:r>
              <a:rPr lang="fr-FR" sz="2000" dirty="0"/>
              <a:t>Codes d’éthique des instances professionnelles,     des archives, des </a:t>
            </a:r>
            <a:r>
              <a:rPr lang="fr-FR" sz="2000" dirty="0" smtClean="0"/>
              <a:t>musées, etc</a:t>
            </a:r>
            <a:r>
              <a:rPr lang="fr-FR" sz="2000" dirty="0"/>
              <a:t>.</a:t>
            </a:r>
          </a:p>
          <a:p>
            <a:pPr eaLnBrk="1" hangingPunct="1"/>
            <a:r>
              <a:rPr lang="en-US" b="0" dirty="0" smtClean="0"/>
              <a:t> </a:t>
            </a:r>
            <a:r>
              <a:rPr lang="fr-FR" sz="2200" b="0" dirty="0"/>
              <a:t>Différence entre « membres » </a:t>
            </a:r>
            <a:r>
              <a:rPr lang="fr-FR" sz="2200" b="0" dirty="0" smtClean="0"/>
              <a:t>et </a:t>
            </a:r>
            <a:r>
              <a:rPr lang="fr-FR" sz="2200" b="0" dirty="0"/>
              <a:t>« non membres » de la communauté </a:t>
            </a:r>
          </a:p>
          <a:p>
            <a:pPr eaLnBrk="1" hangingPunct="1"/>
            <a:endParaRPr lang="en-US" sz="2200" b="0" dirty="0"/>
          </a:p>
          <a:p>
            <a:pPr marL="0" indent="0" eaLnBrk="1" hangingPunct="1"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Unesc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DEDB"/>
      </a:accent1>
      <a:accent2>
        <a:srgbClr val="00D213"/>
      </a:accent2>
      <a:accent3>
        <a:srgbClr val="FF0000"/>
      </a:accent3>
      <a:accent4>
        <a:srgbClr val="FFFF00"/>
      </a:accent4>
      <a:accent5>
        <a:srgbClr val="07DEDB"/>
      </a:accent5>
      <a:accent6>
        <a:srgbClr val="00D213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2792</TotalTime>
  <Words>907</Words>
  <Application>Microsoft Office PowerPoint</Application>
  <PresentationFormat>On-screen Show (4:3)</PresentationFormat>
  <Paragraphs>177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 Bold</vt:lpstr>
      <vt:lpstr>Arial Unicode MS</vt:lpstr>
      <vt:lpstr>ＭＳ Ｐゴシック</vt:lpstr>
      <vt:lpstr>ＭＳ Ｐゴシック</vt:lpstr>
      <vt:lpstr>Arial</vt:lpstr>
      <vt:lpstr>Calibri</vt:lpstr>
      <vt:lpstr>Wingdings</vt:lpstr>
      <vt:lpstr>Thème Office</vt:lpstr>
      <vt:lpstr>L’éthique dans l’inventaire du PCI avec la participation des communautés  Présentation PowerPoint de l’Unité 21 </vt:lpstr>
      <vt:lpstr>Dans cette présentation…</vt:lpstr>
      <vt:lpstr>L’éthique: qu’est-ce que cela veut dire ?</vt:lpstr>
      <vt:lpstr>Termes associés</vt:lpstr>
      <vt:lpstr>Principes éthiques pour la sauvegarde du PCI</vt:lpstr>
      <vt:lpstr>Principes éthiques pour la sauvegarde du PCI</vt:lpstr>
      <vt:lpstr>Principes éthiques pour la sauvegarde du PCI (suite)</vt:lpstr>
      <vt:lpstr>Principes éthiques pour la sauvegarde du PCI (suite)</vt:lpstr>
      <vt:lpstr>Éléments essentiels de l’éthique dans le travail d’inventaire avec la participation des communautés </vt:lpstr>
      <vt:lpstr>L’éthique concerne tout le monde</vt:lpstr>
      <vt:lpstr>Différents types de participants au sein de la communauté</vt:lpstr>
      <vt:lpstr>L’inclusion: un principe essentiel</vt:lpstr>
      <vt:lpstr>Valeurs fondamentales de l’inventaire avec la participation des communautés</vt:lpstr>
      <vt:lpstr>Une autorisation est nécessaire pour collecter des données</vt:lpstr>
      <vt:lpstr>Une autorisation est nécessaire pour une utilisation ultérieure</vt:lpstr>
      <vt:lpstr>L’éthique en matière de représentation appropriée du PCI</vt:lpstr>
      <vt:lpstr>Droits et respect</vt:lpstr>
      <vt:lpstr>Créer un climat de confiance</vt:lpstr>
      <vt:lpstr>Questions d’ordre juridique et éthique</vt:lpstr>
      <vt:lpstr>À qui appartient le PCI? </vt:lpstr>
      <vt:lpstr>Droits de l’individu et  droits de la communauté</vt:lpstr>
      <vt:lpstr>Utilisation et diffusion  équitables </vt:lpstr>
      <vt:lpstr>Quelques conseils…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**** ****</dc:creator>
  <cp:lastModifiedBy>Kim, Dain</cp:lastModifiedBy>
  <cp:revision>197</cp:revision>
  <dcterms:created xsi:type="dcterms:W3CDTF">2013-12-09T15:25:28Z</dcterms:created>
  <dcterms:modified xsi:type="dcterms:W3CDTF">2018-04-23T07:44:37Z</dcterms:modified>
</cp:coreProperties>
</file>