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6" r:id="rId3"/>
    <p:sldId id="268" r:id="rId4"/>
    <p:sldId id="331" r:id="rId5"/>
    <p:sldId id="326" r:id="rId6"/>
    <p:sldId id="327" r:id="rId7"/>
    <p:sldId id="328" r:id="rId8"/>
    <p:sldId id="329" r:id="rId9"/>
    <p:sldId id="330" r:id="rId10"/>
    <p:sldId id="285" r:id="rId11"/>
    <p:sldId id="317" r:id="rId12"/>
    <p:sldId id="332" r:id="rId13"/>
    <p:sldId id="319" r:id="rId14"/>
    <p:sldId id="333" r:id="rId15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9" autoAdjust="0"/>
  </p:normalViewPr>
  <p:slideViewPr>
    <p:cSldViewPr snapToGrid="0" snapToObjects="1">
      <p:cViewPr varScale="1">
        <p:scale>
          <a:sx n="52" d="100"/>
          <a:sy n="52" d="100"/>
        </p:scale>
        <p:origin x="96" y="88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7B8623B-B1CC-4416-94C3-7132DF54D768}" type="datetime1">
              <a:rPr lang="fr-FR" altLang="fr-FR"/>
              <a:pPr>
                <a:defRPr/>
              </a:pPr>
              <a:t>23/04/2018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A4A1A9E-6C46-4112-9EFF-97E2499923E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6941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D386DCC-7132-4E50-9975-830F80181D16}" type="datetime1">
              <a:rPr lang="fr-FR" altLang="fr-FR"/>
              <a:pPr>
                <a:defRPr/>
              </a:pPr>
              <a:t>23/04/2018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C841998-2C76-4CFB-80D0-D1D06080E16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6368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2009 by Chen Ming/Beijing Bureau of Culture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1998-2C76-4CFB-80D0-D1D06080E16A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505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Source: </a:t>
            </a:r>
            <a:r>
              <a:rPr lang="fr-FR" altLang="fr-FR" dirty="0" err="1" smtClean="0"/>
              <a:t>Muchemi</a:t>
            </a:r>
            <a:r>
              <a:rPr lang="fr-FR" altLang="fr-FR" dirty="0" smtClean="0"/>
              <a:t> J. (ERMIS </a:t>
            </a:r>
            <a:r>
              <a:rPr lang="fr-FR" altLang="fr-FR" dirty="0" err="1" smtClean="0"/>
              <a:t>Africa</a:t>
            </a:r>
            <a:r>
              <a:rPr lang="fr-FR" altLang="fr-FR" dirty="0" smtClean="0"/>
              <a:t>), « PPT No. 1: Introduction to Ground and Sketch </a:t>
            </a:r>
            <a:r>
              <a:rPr lang="fr-FR" altLang="fr-FR" dirty="0" err="1" smtClean="0"/>
              <a:t>Mapping</a:t>
            </a:r>
            <a:r>
              <a:rPr lang="fr-FR" altLang="fr-FR" dirty="0" smtClean="0"/>
              <a:t> ». M08U01: Introduction to Ground and Sketch </a:t>
            </a:r>
            <a:r>
              <a:rPr lang="fr-FR" altLang="fr-FR" dirty="0" err="1" smtClean="0"/>
              <a:t>Mapping</a:t>
            </a:r>
            <a:r>
              <a:rPr lang="fr-FR" altLang="fr-FR" dirty="0" smtClean="0"/>
              <a:t>; in « Training Kit on </a:t>
            </a:r>
            <a:r>
              <a:rPr lang="fr-FR" altLang="fr-FR" dirty="0" err="1" smtClean="0"/>
              <a:t>Participatory</a:t>
            </a:r>
            <a:r>
              <a:rPr lang="fr-FR" altLang="fr-FR" dirty="0" smtClean="0"/>
              <a:t> Spatial Information Management and Communication ». CTA, The </a:t>
            </a:r>
            <a:r>
              <a:rPr lang="fr-FR" altLang="fr-FR" dirty="0" err="1" smtClean="0"/>
              <a:t>Netherlands</a:t>
            </a:r>
            <a:r>
              <a:rPr lang="fr-FR" altLang="fr-FR" dirty="0" smtClean="0"/>
              <a:t> and IFAD, </a:t>
            </a:r>
            <a:r>
              <a:rPr lang="fr-FR" altLang="fr-FR" dirty="0" err="1" smtClean="0"/>
              <a:t>Italy</a:t>
            </a:r>
            <a:r>
              <a:rPr lang="fr-FR" altLang="fr-FR" smtClean="0"/>
              <a:t>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1998-2C76-4CFB-80D0-D1D06080E16A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607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1998-2C76-4CFB-80D0-D1D06080E16A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070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1998-2C76-4CFB-80D0-D1D06080E16A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253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1998-2C76-4CFB-80D0-D1D06080E16A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398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1998-2C76-4CFB-80D0-D1D06080E16A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632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1998-2C76-4CFB-80D0-D1D06080E16A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552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1998-2C76-4CFB-80D0-D1D06080E16A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489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64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98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464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460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25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5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7383FBF4-7F2C-487E-B034-D171C27F615E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7" y="346704"/>
            <a:ext cx="1454305" cy="893133"/>
          </a:xfrm>
          <a:prstGeom prst="rect">
            <a:avLst/>
          </a:prstGeom>
        </p:spPr>
      </p:pic>
      <p:pic>
        <p:nvPicPr>
          <p:cNvPr id="23" name="Image 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6664325"/>
            <a:ext cx="565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5" r:id="rId2"/>
    <p:sldLayoutId id="2147483871" r:id="rId3"/>
    <p:sldLayoutId id="2147483866" r:id="rId4"/>
    <p:sldLayoutId id="2147483867" r:id="rId5"/>
    <p:sldLayoutId id="2147483868" r:id="rId6"/>
    <p:sldLayoutId id="2147483869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2585323"/>
          </a:xfrm>
        </p:spPr>
        <p:txBody>
          <a:bodyPr/>
          <a:lstStyle/>
          <a:p>
            <a:pPr eaLnBrk="1" hangingPunct="1"/>
            <a:r>
              <a:rPr lang="ru-RU" altLang="fr-FR" sz="4400" dirty="0" smtClean="0">
                <a:ea typeface="ＭＳ Ｐゴシック" pitchFamily="34" charset="-128"/>
              </a:rPr>
              <a:t>Совместное картографирование в инвентаризации</a:t>
            </a:r>
            <a:r>
              <a:rPr lang="en-ZA" altLang="fr-FR" sz="4400" dirty="0" smtClean="0">
                <a:ea typeface="ＭＳ Ｐゴシック" pitchFamily="34" charset="-128"/>
              </a:rPr>
              <a:t/>
            </a:r>
            <a:br>
              <a:rPr lang="en-ZA" altLang="fr-FR" sz="4400" dirty="0" smtClean="0">
                <a:ea typeface="ＭＳ Ｐゴシック" pitchFamily="34" charset="-128"/>
              </a:rPr>
            </a:br>
            <a:r>
              <a:rPr lang="ru-RU" altLang="fr-FR" sz="1800" dirty="0" smtClean="0">
                <a:ea typeface="ＭＳ Ｐゴシック" pitchFamily="34" charset="-128"/>
              </a:rPr>
              <a:t>Презентация</a:t>
            </a:r>
            <a:r>
              <a:rPr lang="fr-FR" altLang="fr-FR" sz="1800" dirty="0" smtClean="0">
                <a:ea typeface="ＭＳ Ｐゴシック" pitchFamily="34" charset="-128"/>
              </a:rPr>
              <a:t> PowerPoint</a:t>
            </a:r>
            <a:r>
              <a:rPr lang="ru-RU" altLang="fr-FR" sz="1800" dirty="0" smtClean="0">
                <a:ea typeface="ＭＳ Ｐゴシック" pitchFamily="34" charset="-128"/>
              </a:rPr>
              <a:t> к разделу 28</a:t>
            </a:r>
            <a:r>
              <a:rPr lang="fr-FR" altLang="fr-FR" sz="1800" dirty="0" smtClean="0">
                <a:ea typeface="ＭＳ Ｐゴシック" pitchFamily="34" charset="-128"/>
              </a:rPr>
              <a:t/>
            </a:r>
            <a:br>
              <a:rPr lang="fr-FR" altLang="fr-FR" sz="1800" dirty="0" smtClean="0">
                <a:ea typeface="ＭＳ Ｐゴシック" pitchFamily="34" charset="-128"/>
              </a:rPr>
            </a:br>
            <a:endParaRPr lang="en-ZA" altLang="fr-FR" sz="1800" dirty="0" smtClean="0">
              <a:ea typeface="ＭＳ Ｐゴシック" pitchFamily="34" charset="-128"/>
            </a:endParaRP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>
                <a:ea typeface="ＭＳ Ｐゴシック" pitchFamily="34" charset="-128"/>
              </a:rPr>
              <a:t/>
            </a:r>
            <a:br>
              <a:rPr lang="en-US" altLang="fr-FR" sz="2000" dirty="0" smtClean="0">
                <a:ea typeface="ＭＳ Ｐゴシック" pitchFamily="34" charset="-128"/>
              </a:rPr>
            </a:br>
            <a:r>
              <a:rPr lang="ru-RU" altLang="fr-FR" sz="2000" dirty="0" smtClean="0">
                <a:ea typeface="ＭＳ Ｐゴシック" pitchFamily="34" charset="-128"/>
              </a:rPr>
              <a:t>ЮНЕСКО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Секция нематериального культурного наследия</a:t>
            </a:r>
            <a:endParaRPr lang="en-US" altLang="fr-FR" sz="2000" dirty="0" smtClean="0">
              <a:ea typeface="ＭＳ Ｐゴシック" pitchFamily="34" charset="-128"/>
            </a:endParaRPr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Мысленный анализ карты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78063" y="190341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719138" indent="-179388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 typeface="Arial" charset="0"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Мысленный анализ карты применяется чтобы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:</a:t>
            </a:r>
            <a:endParaRPr lang="en-US" altLang="fr-FR" sz="2000" b="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проиллюстрировать, что у разных групп людей внутри сообществ или организаций может быть разное восприятие одного и того же картографируемого пространства</a:t>
            </a:r>
            <a:r>
              <a:rPr lang="en-GB" altLang="fr-FR" sz="2000" dirty="0" smtClean="0">
                <a:solidFill>
                  <a:srgbClr val="000000"/>
                </a:solidFill>
              </a:rPr>
              <a:t>;</a:t>
            </a:r>
            <a:endParaRPr lang="en-GB" altLang="fr-FR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</a:pPr>
            <a:endParaRPr lang="en-GB" altLang="fr-FR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ru-RU" altLang="fr-FR" sz="2000" dirty="0" smtClean="0">
                <a:solidFill>
                  <a:srgbClr val="000000"/>
                </a:solidFill>
              </a:rPr>
              <a:t>определить объекты картографирования и установить их отличительные свойства, местоположение, направления развития и взаимосвязи</a:t>
            </a:r>
            <a:r>
              <a:rPr lang="en-GB" altLang="fr-FR" sz="2000" dirty="0" smtClean="0">
                <a:solidFill>
                  <a:srgbClr val="000000"/>
                </a:solidFill>
              </a:rPr>
              <a:t>.  </a:t>
            </a:r>
            <a:endParaRPr lang="en-US" altLang="fr-F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Сильные стороны картографирования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4340" name="Text Placeholder 8"/>
          <p:cNvSpPr txBox="1">
            <a:spLocks/>
          </p:cNvSpPr>
          <p:nvPr/>
        </p:nvSpPr>
        <p:spPr bwMode="auto">
          <a:xfrm>
            <a:off x="2286000" y="178308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None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Местные сообщества играют ведущую роль в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:</a:t>
            </a:r>
          </a:p>
          <a:p>
            <a:pPr marL="361950" indent="-180975" eaLnBrk="1" hangingPunct="1">
              <a:lnSpc>
                <a:spcPct val="100000"/>
              </a:lnSpc>
              <a:spcBef>
                <a:spcPts val="600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генерировании знаний на местном уровне и среди коренных народов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и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marL="361950" indent="-180975" eaLnBrk="1" hangingPunct="1">
              <a:lnSpc>
                <a:spcPct val="100000"/>
              </a:lnSpc>
              <a:spcBef>
                <a:spcPts val="600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визуализации пространственного восприятия элементов НКН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;</a:t>
            </a:r>
          </a:p>
          <a:p>
            <a:pPr marL="361950" indent="-180975" eaLnBrk="1" hangingPunct="1">
              <a:lnSpc>
                <a:spcPct val="100000"/>
              </a:lnSpc>
              <a:spcBef>
                <a:spcPts val="600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Привлекает пользователей, не являющихся экспертами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;</a:t>
            </a:r>
          </a:p>
          <a:p>
            <a:pPr marL="361950" indent="-180975" eaLnBrk="1" hangingPunct="1">
              <a:lnSpc>
                <a:spcPct val="100000"/>
              </a:lnSpc>
              <a:spcBef>
                <a:spcPts val="600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Заинтересованные стороны могут произвести сопоставление с картами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;</a:t>
            </a:r>
          </a:p>
          <a:p>
            <a:pPr marL="361950" indent="-180975" eaLnBrk="1" hangingPunct="1">
              <a:lnSpc>
                <a:spcPct val="100000"/>
              </a:lnSpc>
              <a:spcBef>
                <a:spcPts val="600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Это недорогие методы картографирования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;</a:t>
            </a:r>
          </a:p>
          <a:p>
            <a:pPr marL="361950" indent="-180975" eaLnBrk="1" hangingPunct="1">
              <a:lnSpc>
                <a:spcPct val="100000"/>
              </a:lnSpc>
              <a:spcBef>
                <a:spcPts val="600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Не зависит от технологий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; </a:t>
            </a:r>
          </a:p>
          <a:p>
            <a:pPr marL="361950" indent="-180975" eaLnBrk="1" hangingPunct="1">
              <a:lnSpc>
                <a:spcPct val="100000"/>
              </a:lnSpc>
              <a:spcBef>
                <a:spcPts val="600"/>
              </a:spcBef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Ему легко оказывать содействие из-за его осязательного характера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defRPr/>
            </a:pPr>
            <a:endParaRPr lang="en-US" altLang="fr-FR" sz="2000" b="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Слабые стороны картографирования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5364" name="Text Placeholder 8"/>
          <p:cNvSpPr txBox="1">
            <a:spLocks/>
          </p:cNvSpPr>
          <p:nvPr/>
        </p:nvSpPr>
        <p:spPr bwMode="auto">
          <a:xfrm>
            <a:off x="2286000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180975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Составленные на земле и схематические карты недостаточно точны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Не подходят для определения точного местоположения и количественной оценки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Не подходят для проведения количественных измерений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Могут быть недостаточно авторитетны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Толкование является субъективным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Составленные на земле и схематические карты недолговечны</a:t>
            </a: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Совместное картографирование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6388" name="Text Placeholder 8"/>
          <p:cNvSpPr txBox="1">
            <a:spLocks/>
          </p:cNvSpPr>
          <p:nvPr/>
        </p:nvSpPr>
        <p:spPr bwMode="auto">
          <a:xfrm>
            <a:off x="2286000" y="1905000"/>
            <a:ext cx="4781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179388" indent="-179388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ts val="600"/>
              </a:spcBef>
            </a:pPr>
            <a:r>
              <a:rPr lang="ru-RU" altLang="fr-FR" sz="2200" dirty="0" smtClean="0"/>
              <a:t>Возможности</a:t>
            </a:r>
            <a:endParaRPr lang="en-US" altLang="fr-FR" sz="2200" dirty="0"/>
          </a:p>
          <a:p>
            <a:pPr lvl="1" eaLnBrk="1" hangingPunct="1">
              <a:spcBef>
                <a:spcPts val="600"/>
              </a:spcBef>
              <a:buFontTx/>
              <a:buNone/>
            </a:pPr>
            <a:endParaRPr lang="en-US" altLang="fr-FR" sz="2200" dirty="0"/>
          </a:p>
          <a:p>
            <a:pPr lvl="1" eaLnBrk="1" hangingPunct="1">
              <a:spcBef>
                <a:spcPts val="600"/>
              </a:spcBef>
            </a:pPr>
            <a:r>
              <a:rPr lang="ru-RU" altLang="fr-FR" sz="2200" dirty="0" smtClean="0"/>
              <a:t>Риск</a:t>
            </a:r>
            <a:endParaRPr lang="en-US" altLang="fr-FR" sz="2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endParaRPr lang="en-US" altLang="fr-FR" sz="20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63" y="649846"/>
            <a:ext cx="5617340" cy="55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 этой презентации</a:t>
            </a:r>
            <a:r>
              <a:rPr lang="fr-FR" altLang="fr-FR" sz="3600" dirty="0" smtClean="0">
                <a:ea typeface="ＭＳ Ｐゴシック" pitchFamily="34" charset="-128"/>
              </a:rPr>
              <a:t>…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41513"/>
            <a:ext cx="6480175" cy="3062287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  <a:buSzPct val="85000"/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Составление карт на земле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SzPct val="85000"/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Составление схематических карт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SzPct val="85000"/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Легенда карты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SzPct val="85000"/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Проверка карты на местности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SzPct val="85000"/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Мысленный анализ карты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SzPct val="85000"/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Сильные стороны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SzPct val="85000"/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Слабые стороны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Clr>
                <a:srgbClr val="7F7F7F"/>
              </a:buClr>
              <a:buSzPct val="85000"/>
              <a:buFont typeface="Wingdings 2" pitchFamily="18" charset="2"/>
              <a:buChar char=""/>
            </a:pPr>
            <a:endParaRPr lang="en-ZA" altLang="fr-FR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Введение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pic>
        <p:nvPicPr>
          <p:cNvPr id="614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905000"/>
            <a:ext cx="534828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Составление карт на земле и схематических карт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5" y="1905000"/>
            <a:ext cx="6480175" cy="2000548"/>
          </a:xfrm>
        </p:spPr>
        <p:txBody>
          <a:bodyPr/>
          <a:lstStyle/>
          <a:p>
            <a:pPr marL="179388" indent="-179388">
              <a:spcBef>
                <a:spcPts val="600"/>
              </a:spcBef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Составление карт на земле и схематических карт</a:t>
            </a:r>
            <a:r>
              <a:rPr lang="en-US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:</a:t>
            </a:r>
          </a:p>
          <a:p>
            <a:pPr marL="179388" lvl="1" indent="-179388">
              <a:spcBef>
                <a:spcPts val="600"/>
              </a:spcBef>
            </a:pPr>
            <a:endParaRPr lang="en-US" altLang="fr-FR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Часто используемый метод</a:t>
            </a: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  <a:buFont typeface="Arial" charset="0"/>
              <a:buChar char="•"/>
            </a:pPr>
            <a:endParaRPr lang="en-US" altLang="fr-FR" sz="2000" dirty="0" smtClean="0"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  <a:buFont typeface="Arial" charset="0"/>
              <a:buChar char="•"/>
            </a:pPr>
            <a:r>
              <a:rPr lang="ru-RU" altLang="fr-FR" sz="2000" dirty="0" smtClean="0">
                <a:ea typeface="ＭＳ Ｐゴシック" pitchFamily="34" charset="-128"/>
              </a:rPr>
              <a:t>Удобный при внедрении метода картографирования в сообщество</a:t>
            </a:r>
            <a:endParaRPr lang="en-US" altLang="fr-FR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775460" y="417513"/>
            <a:ext cx="6987541" cy="1107996"/>
          </a:xfrm>
        </p:spPr>
        <p:txBody>
          <a:bodyPr/>
          <a:lstStyle/>
          <a:p>
            <a:r>
              <a:rPr lang="ru-RU" altLang="fr-FR" sz="3600" dirty="0" smtClean="0">
                <a:ea typeface="ＭＳ Ｐゴシック" pitchFamily="34" charset="-128"/>
              </a:rPr>
              <a:t>Составление карт на земле</a:t>
            </a:r>
            <a:r>
              <a:rPr lang="fr-FR" altLang="fr-FR" sz="3600" dirty="0" smtClean="0">
                <a:ea typeface="ＭＳ Ｐゴシック" pitchFamily="34" charset="-128"/>
              </a:rPr>
              <a:t> (1)</a:t>
            </a:r>
            <a:endParaRPr lang="en-ZA" altLang="fr-FR" sz="3600" dirty="0" smtClean="0">
              <a:ea typeface="ＭＳ Ｐゴシック" pitchFamily="34" charset="-128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406400" y="4061460"/>
            <a:ext cx="2930525" cy="652486"/>
          </a:xfrm>
        </p:spPr>
        <p:txBody>
          <a:bodyPr/>
          <a:lstStyle/>
          <a:p>
            <a:pPr marL="0" indent="0">
              <a:buNone/>
            </a:pPr>
            <a:r>
              <a:rPr lang="ru-RU" altLang="fr-FR" sz="800" b="0" dirty="0" smtClean="0">
                <a:solidFill>
                  <a:schemeClr val="tx1"/>
                </a:solidFill>
                <a:ea typeface="ＭＳ Ｐゴシック" pitchFamily="34" charset="-128"/>
              </a:rPr>
              <a:t>Оказание помощи при выполнении совместного упражнения в Сомали, </a:t>
            </a:r>
            <a:r>
              <a:rPr lang="ru-RU" altLang="fr-FR" sz="800" b="0" dirty="0" err="1" smtClean="0">
                <a:solidFill>
                  <a:schemeClr val="tx1"/>
                </a:solidFill>
                <a:ea typeface="ＭＳ Ｐゴシック" pitchFamily="34" charset="-128"/>
              </a:rPr>
              <a:t>2003г</a:t>
            </a:r>
            <a:r>
              <a:rPr lang="ru-RU" altLang="fr-FR" sz="800" b="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fr-FR" sz="800" b="0" dirty="0" smtClean="0">
                <a:solidFill>
                  <a:schemeClr val="tx1"/>
                </a:solidFill>
                <a:ea typeface="ＭＳ Ｐゴシック" pitchFamily="34" charset="-128"/>
              </a:rPr>
              <a:t>Фотография предоставлена </a:t>
            </a:r>
            <a:r>
              <a:rPr lang="en-US" altLang="fr-FR" sz="800" b="0" dirty="0" smtClean="0">
                <a:solidFill>
                  <a:schemeClr val="tx1"/>
                </a:solidFill>
                <a:ea typeface="ＭＳ Ｐゴシック" pitchFamily="34" charset="-128"/>
              </a:rPr>
              <a:t>Julius </a:t>
            </a:r>
            <a:r>
              <a:rPr lang="en-US" altLang="fr-FR" sz="800" b="0" dirty="0" err="1" smtClean="0">
                <a:solidFill>
                  <a:schemeClr val="tx1"/>
                </a:solidFill>
                <a:ea typeface="ＭＳ Ｐゴシック" pitchFamily="34" charset="-128"/>
              </a:rPr>
              <a:t>Muchemi</a:t>
            </a:r>
            <a:r>
              <a:rPr lang="en-US" altLang="fr-FR" sz="800" b="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US" altLang="fr-FR" sz="800" b="0" dirty="0" err="1" smtClean="0">
                <a:solidFill>
                  <a:schemeClr val="tx1"/>
                </a:solidFill>
                <a:ea typeface="ＭＳ Ｐゴシック" pitchFamily="34" charset="-128"/>
              </a:rPr>
              <a:t>ERMIS</a:t>
            </a:r>
            <a:r>
              <a:rPr lang="en-US" altLang="fr-FR" sz="800" b="0" dirty="0" smtClean="0">
                <a:solidFill>
                  <a:schemeClr val="tx1"/>
                </a:solidFill>
                <a:ea typeface="ＭＳ Ｐゴシック" pitchFamily="34" charset="-128"/>
              </a:rPr>
              <a:t> Africa</a:t>
            </a:r>
            <a:endParaRPr lang="ru-RU" altLang="fr-FR" sz="8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fr-FR" sz="12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819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43075"/>
            <a:ext cx="29305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half" idx="2"/>
          </p:nvPr>
        </p:nvSpPr>
        <p:spPr>
          <a:xfrm>
            <a:off x="3670300" y="1743075"/>
            <a:ext cx="5245100" cy="2831544"/>
          </a:xfrm>
        </p:spPr>
        <p:txBody>
          <a:bodyPr/>
          <a:lstStyle/>
          <a:p>
            <a:pPr marL="342900" indent="-342900"/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Самый элементарный метод картографирования</a:t>
            </a:r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/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/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Рисуется на земле</a:t>
            </a:r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/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/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Используются подручные материалы (например, песок, камушки, палочки, листья</a:t>
            </a:r>
            <a:r>
              <a:rPr lang="en-US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871662" y="417513"/>
            <a:ext cx="6891339" cy="1107996"/>
          </a:xfrm>
        </p:spPr>
        <p:txBody>
          <a:bodyPr/>
          <a:lstStyle/>
          <a:p>
            <a:r>
              <a:rPr lang="ru-RU" altLang="fr-FR" sz="3600" dirty="0" smtClean="0">
                <a:ea typeface="ＭＳ Ｐゴシック" pitchFamily="34" charset="-128"/>
              </a:rPr>
              <a:t>Составление карт на земле </a:t>
            </a:r>
            <a:r>
              <a:rPr lang="fr-FR" altLang="fr-FR" sz="3600" dirty="0" smtClean="0">
                <a:ea typeface="ＭＳ Ｐゴシック" pitchFamily="34" charset="-128"/>
              </a:rPr>
              <a:t>(2)</a:t>
            </a:r>
            <a:endParaRPr lang="en-ZA" altLang="fr-FR" sz="3600" dirty="0" smtClean="0">
              <a:ea typeface="ＭＳ Ｐゴシック" pitchFamily="34" charset="-128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2"/>
          </p:nvPr>
        </p:nvSpPr>
        <p:spPr>
          <a:xfrm>
            <a:off x="3517900" y="1914525"/>
            <a:ext cx="5245100" cy="2231380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Участники сохраняют приобретённые знания в виде мысленных карт, а затем, по мере необходимости, мысленно воссоздают их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Используется для картографирования природных и культурных ландшафтов в восприятии местных сообществ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</a:p>
        </p:txBody>
      </p:sp>
      <p:pic>
        <p:nvPicPr>
          <p:cNvPr id="9221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43075"/>
            <a:ext cx="293052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ru-RU" altLang="fr-FR" sz="3600" dirty="0" smtClean="0">
                <a:ea typeface="ＭＳ Ｐゴシック" pitchFamily="34" charset="-128"/>
              </a:rPr>
              <a:t>Составление схематических карт</a:t>
            </a:r>
            <a:endParaRPr lang="en-ZA" altLang="fr-FR" sz="3600" dirty="0" smtClean="0">
              <a:ea typeface="ＭＳ Ｐゴシック" pitchFamily="34" charset="-128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half" idx="2"/>
          </p:nvPr>
        </p:nvSpPr>
        <p:spPr>
          <a:xfrm>
            <a:off x="3517900" y="1743075"/>
            <a:ext cx="5245100" cy="3000821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Немного более доскональный метод картографирования, использующий большие листы прочной бумаги</a:t>
            </a:r>
            <a:r>
              <a:rPr lang="en-GB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Объекты наносят природными материалами или (чаще всего) цветными карандашами или мелками</a:t>
            </a:r>
            <a:r>
              <a:rPr lang="en-GB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Пространство для толкования</a:t>
            </a:r>
            <a:r>
              <a:rPr lang="en-GB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Техническая и организационная подготовка</a:t>
            </a:r>
            <a:r>
              <a:rPr lang="en-GB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</p:txBody>
      </p:sp>
      <p:pic>
        <p:nvPicPr>
          <p:cNvPr id="10245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43075"/>
            <a:ext cx="2930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406400" y="4279900"/>
            <a:ext cx="2930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Оказание помощи при совместном составлении карты  лесопользования в </a:t>
            </a:r>
            <a:r>
              <a:rPr lang="ru-RU" altLang="fr-FR" sz="800" dirty="0" err="1" smtClean="0">
                <a:solidFill>
                  <a:srgbClr val="000000"/>
                </a:solidFill>
                <a:cs typeface="Arial" charset="0"/>
              </a:rPr>
              <a:t>Карима</a:t>
            </a: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fr-FR" sz="800" dirty="0" err="1" smtClean="0">
                <a:solidFill>
                  <a:srgbClr val="000000"/>
                </a:solidFill>
                <a:cs typeface="Arial" charset="0"/>
              </a:rPr>
              <a:t>Форест</a:t>
            </a: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, Кения. 2007 г.</a:t>
            </a:r>
            <a:endParaRPr lang="en-GB" altLang="fr-FR" sz="8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Фотография предоставлена</a:t>
            </a:r>
            <a:r>
              <a:rPr lang="en-GB" altLang="fr-FR" sz="800" dirty="0" smtClean="0">
                <a:solidFill>
                  <a:srgbClr val="000000"/>
                </a:solidFill>
                <a:cs typeface="Arial" charset="0"/>
              </a:rPr>
              <a:t> Julius </a:t>
            </a:r>
            <a:r>
              <a:rPr lang="en-GB" altLang="fr-FR" sz="800" dirty="0" err="1">
                <a:solidFill>
                  <a:srgbClr val="000000"/>
                </a:solidFill>
                <a:cs typeface="Arial" charset="0"/>
              </a:rPr>
              <a:t>Muchemi</a:t>
            </a:r>
            <a:r>
              <a:rPr lang="en-GB" altLang="fr-FR" sz="8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altLang="fr-FR" sz="800" dirty="0" err="1">
                <a:solidFill>
                  <a:srgbClr val="000000"/>
                </a:solidFill>
                <a:cs typeface="Arial" charset="0"/>
              </a:rPr>
              <a:t>ERMIS</a:t>
            </a:r>
            <a:r>
              <a:rPr lang="en-GB" altLang="fr-FR" sz="800" dirty="0">
                <a:solidFill>
                  <a:srgbClr val="000000"/>
                </a:solidFill>
                <a:cs typeface="Arial" charset="0"/>
              </a:rPr>
              <a:t> Africa.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r>
              <a:rPr lang="ru-RU" altLang="fr-FR" sz="3600" smtClean="0">
                <a:ea typeface="ＭＳ Ｐゴシック" pitchFamily="34" charset="-128"/>
              </a:rPr>
              <a:t>Легенда карты</a:t>
            </a:r>
            <a:endParaRPr lang="en-ZA" altLang="fr-FR" sz="3600" dirty="0" smtClean="0">
              <a:ea typeface="ＭＳ Ｐゴシック" pitchFamily="34" charset="-128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sz="half" idx="2"/>
          </p:nvPr>
        </p:nvSpPr>
        <p:spPr>
          <a:xfrm>
            <a:off x="3517900" y="1890713"/>
            <a:ext cx="5245100" cy="1615827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Информация сохраняется благодаря процессу сбора данных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Записи сохраняются в легенде и интерпретируются с использованием нанесённых символов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</p:txBody>
      </p:sp>
      <p:pic>
        <p:nvPicPr>
          <p:cNvPr id="1126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00213"/>
            <a:ext cx="293052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06400" y="4813300"/>
            <a:ext cx="2930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Легенда, подготовленная местными сообществами при составлении карты-схемы  совместного лесопользования, Кения. 2007 г.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Фотография предоставлена  </a:t>
            </a:r>
            <a:r>
              <a:rPr lang="en-GB" altLang="fr-FR" sz="800" dirty="0" smtClean="0">
                <a:solidFill>
                  <a:srgbClr val="000000"/>
                </a:solidFill>
                <a:cs typeface="Arial" charset="0"/>
              </a:rPr>
              <a:t>Julius </a:t>
            </a:r>
            <a:r>
              <a:rPr lang="en-GB" altLang="fr-FR" sz="800" dirty="0" err="1">
                <a:solidFill>
                  <a:srgbClr val="000000"/>
                </a:solidFill>
                <a:cs typeface="Arial" charset="0"/>
              </a:rPr>
              <a:t>Muchemi</a:t>
            </a:r>
            <a:r>
              <a:rPr lang="en-GB" altLang="fr-FR" sz="800" dirty="0">
                <a:solidFill>
                  <a:srgbClr val="000000"/>
                </a:solidFill>
                <a:cs typeface="Arial" charset="0"/>
              </a:rPr>
              <a:t>,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fr-FR" sz="800" dirty="0" err="1">
                <a:solidFill>
                  <a:srgbClr val="000000"/>
                </a:solidFill>
                <a:cs typeface="Arial" charset="0"/>
              </a:rPr>
              <a:t>ERMIS</a:t>
            </a:r>
            <a:r>
              <a:rPr lang="en-GB" altLang="fr-FR" sz="800" dirty="0">
                <a:solidFill>
                  <a:srgbClr val="000000"/>
                </a:solidFill>
                <a:cs typeface="Arial" charset="0"/>
              </a:rPr>
              <a:t> Africa.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r>
              <a:rPr lang="ru-RU" altLang="fr-FR" sz="3600" dirty="0" smtClean="0">
                <a:ea typeface="ＭＳ Ｐゴシック" pitchFamily="34" charset="-128"/>
              </a:rPr>
              <a:t>Проверка на местности</a:t>
            </a:r>
            <a:endParaRPr lang="en-ZA" altLang="fr-FR" sz="3600" dirty="0" smtClean="0">
              <a:ea typeface="ＭＳ Ｐゴシック" pitchFamily="34" charset="-128"/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sz="half" idx="2"/>
          </p:nvPr>
        </p:nvSpPr>
        <p:spPr>
          <a:xfrm>
            <a:off x="3517900" y="1743075"/>
            <a:ext cx="5245100" cy="2385268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Задание по полной сверке на местности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Проходит по всему ландшафту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Затрагивает экологический, производственный и социальный контексты на протяжении выбранного маршрута, связанного с элементом НКН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Помогает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…</a:t>
            </a:r>
          </a:p>
        </p:txBody>
      </p:sp>
      <p:pic>
        <p:nvPicPr>
          <p:cNvPr id="12293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63713"/>
            <a:ext cx="30861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250825" y="4114800"/>
            <a:ext cx="3086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Совместная оценка сельской местности, проводимая в Эль </a:t>
            </a:r>
            <a:r>
              <a:rPr lang="ru-RU" altLang="fr-FR" sz="800" dirty="0" err="1" smtClean="0">
                <a:solidFill>
                  <a:srgbClr val="000000"/>
                </a:solidFill>
                <a:cs typeface="Arial" charset="0"/>
              </a:rPr>
              <a:t>Нидо</a:t>
            </a: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altLang="fr-FR" sz="800" dirty="0" err="1" smtClean="0">
                <a:solidFill>
                  <a:srgbClr val="000000"/>
                </a:solidFill>
                <a:cs typeface="Arial" charset="0"/>
              </a:rPr>
              <a:t>о.Палаван</a:t>
            </a: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 (Филиппины) в январе – феврале </a:t>
            </a:r>
            <a:r>
              <a:rPr lang="en-GB" altLang="fr-FR" sz="800" dirty="0" smtClean="0">
                <a:solidFill>
                  <a:srgbClr val="000000"/>
                </a:solidFill>
                <a:cs typeface="Arial" charset="0"/>
              </a:rPr>
              <a:t>1997</a:t>
            </a: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 г.</a:t>
            </a:r>
            <a:r>
              <a:rPr lang="en-GB" altLang="fr-FR" sz="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altLang="fr-FR" sz="800" dirty="0">
                <a:solidFill>
                  <a:srgbClr val="000000"/>
                </a:solidFill>
                <a:cs typeface="Arial" charset="0"/>
              </a:rPr>
              <a:t>National Integrated Protected Areas Programme (</a:t>
            </a:r>
            <a:r>
              <a:rPr lang="en-GB" altLang="fr-FR" sz="800" dirty="0" err="1">
                <a:solidFill>
                  <a:srgbClr val="000000"/>
                </a:solidFill>
                <a:cs typeface="Arial" charset="0"/>
              </a:rPr>
              <a:t>NIPAP</a:t>
            </a:r>
            <a:r>
              <a:rPr lang="en-GB" altLang="fr-FR" sz="800" dirty="0">
                <a:solidFill>
                  <a:srgbClr val="000000"/>
                </a:solidFill>
                <a:cs typeface="Arial" charset="0"/>
              </a:rPr>
              <a:t>). </a:t>
            </a:r>
            <a:r>
              <a:rPr lang="ru-RU" altLang="fr-FR" sz="800" dirty="0" smtClean="0">
                <a:solidFill>
                  <a:srgbClr val="000000"/>
                </a:solidFill>
                <a:cs typeface="Arial" charset="0"/>
              </a:rPr>
              <a:t>Адаптирована из </a:t>
            </a:r>
            <a:r>
              <a:rPr lang="en-GB" altLang="fr-FR" sz="800" dirty="0" smtClean="0">
                <a:solidFill>
                  <a:srgbClr val="000000"/>
                </a:solidFill>
                <a:cs typeface="Arial" charset="0"/>
              </a:rPr>
              <a:t>G</a:t>
            </a:r>
            <a:r>
              <a:rPr lang="en-GB" altLang="fr-FR" sz="800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n-GB" altLang="fr-FR" sz="800" dirty="0" err="1">
                <a:solidFill>
                  <a:srgbClr val="000000"/>
                </a:solidFill>
                <a:cs typeface="Arial" charset="0"/>
              </a:rPr>
              <a:t>Rambaldi</a:t>
            </a:r>
            <a:endParaRPr lang="en-GB" altLang="fr-FR" sz="8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716</Words>
  <Application>Microsoft Office PowerPoint</Application>
  <PresentationFormat>On-screen Show (4:3)</PresentationFormat>
  <Paragraphs>89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Bold</vt:lpstr>
      <vt:lpstr>ＭＳ Ｐゴシック</vt:lpstr>
      <vt:lpstr>Arial</vt:lpstr>
      <vt:lpstr>Calibri</vt:lpstr>
      <vt:lpstr>Wingdings</vt:lpstr>
      <vt:lpstr>Wingdings 2</vt:lpstr>
      <vt:lpstr>Thème Office</vt:lpstr>
      <vt:lpstr>Совместное картографирование в инвентаризации Презентация PowerPoint к разделу 28 </vt:lpstr>
      <vt:lpstr>В этой презентации…</vt:lpstr>
      <vt:lpstr>Введение </vt:lpstr>
      <vt:lpstr>Составление карт на земле и схематических карт</vt:lpstr>
      <vt:lpstr>Составление карт на земле (1)</vt:lpstr>
      <vt:lpstr>Составление карт на земле (2)</vt:lpstr>
      <vt:lpstr>Составление схематических карт</vt:lpstr>
      <vt:lpstr>Легенда карты</vt:lpstr>
      <vt:lpstr>Проверка на местности</vt:lpstr>
      <vt:lpstr>Мысленный анализ карты</vt:lpstr>
      <vt:lpstr>Сильные стороны картографирования</vt:lpstr>
      <vt:lpstr>Слабые стороны картографирования</vt:lpstr>
      <vt:lpstr>Совместное картографирование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130</cp:revision>
  <dcterms:created xsi:type="dcterms:W3CDTF">2013-10-27T13:23:29Z</dcterms:created>
  <dcterms:modified xsi:type="dcterms:W3CDTF">2018-04-23T08:52:27Z</dcterms:modified>
</cp:coreProperties>
</file>