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6" r:id="rId3"/>
    <p:sldId id="285" r:id="rId4"/>
    <p:sldId id="317" r:id="rId5"/>
    <p:sldId id="319" r:id="rId6"/>
    <p:sldId id="320" r:id="rId7"/>
    <p:sldId id="321" r:id="rId8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5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1437">
          <p15:clr>
            <a:srgbClr val="A4A3A4"/>
          </p15:clr>
        </p15:guide>
        <p15:guide id="5" pos="2419">
          <p15:clr>
            <a:srgbClr val="A4A3A4"/>
          </p15:clr>
        </p15:guide>
        <p15:guide id="6" pos="5515">
          <p15:clr>
            <a:srgbClr val="A4A3A4"/>
          </p15:clr>
        </p15:guide>
        <p15:guide id="7" pos="1310">
          <p15:clr>
            <a:srgbClr val="A4A3A4"/>
          </p15:clr>
        </p15:guide>
        <p15:guide id="8" pos="2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96" y="1122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07721B7F-5A8F-4DC2-8097-0E823B5932E3}" type="datetime1">
              <a:rPr lang="fr-FR" altLang="fr-FR"/>
              <a:pPr>
                <a:defRPr/>
              </a:pPr>
              <a:t>19/04/2018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DAF2EA4-CC7A-4995-8264-9614943B9DDC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52043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8C9D9619-F322-4106-98A5-B9247C3F9025}" type="datetime1">
              <a:rPr lang="fr-FR" altLang="fr-FR"/>
              <a:pPr>
                <a:defRPr/>
              </a:pPr>
              <a:t>19/04/2018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780EF49-65C8-4672-81D1-0476387EB475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22265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© 2009 by Chen Ming/Beijing Bureau of Culture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0EF49-65C8-4672-81D1-0476387EB475}" type="slidenum">
              <a:rPr lang="fr-FR" altLang="fr-FR" smtClean="0"/>
              <a:pPr/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85238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64770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cxnSp>
        <p:nvCxnSpPr>
          <p:cNvPr id="7" name="Straight Connector 9"/>
          <p:cNvCxnSpPr/>
          <p:nvPr userDrawn="1"/>
        </p:nvCxnSpPr>
        <p:spPr>
          <a:xfrm>
            <a:off x="381000" y="1371600"/>
            <a:ext cx="5715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1000" y="1692000"/>
            <a:ext cx="5715000" cy="1169551"/>
          </a:xfrm>
        </p:spPr>
        <p:txBody>
          <a:bodyPr/>
          <a:lstStyle>
            <a:lvl1pPr algn="l">
              <a:defRPr sz="38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4212000"/>
            <a:ext cx="5715000" cy="166527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9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6478200" y="0"/>
            <a:ext cx="2667600" cy="685800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5" y="191715"/>
            <a:ext cx="1676400" cy="107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02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9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5998" y="375262"/>
            <a:ext cx="6476999" cy="1846659"/>
          </a:xfrm>
        </p:spPr>
        <p:txBody>
          <a:bodyPr/>
          <a:lstStyle>
            <a:lvl1pPr algn="l">
              <a:defRPr sz="6000" b="1" cap="none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4" y="2427807"/>
            <a:ext cx="6480173" cy="1118255"/>
          </a:xfrm>
        </p:spPr>
        <p:txBody>
          <a:bodyPr/>
          <a:lstStyle>
            <a:lvl1pPr marL="0" indent="0">
              <a:buNone/>
              <a:defRPr sz="40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52066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000" y="1836000"/>
            <a:ext cx="5162998" cy="42176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10"/>
          </p:nvPr>
        </p:nvSpPr>
        <p:spPr>
          <a:xfrm>
            <a:off x="416560" y="1908000"/>
            <a:ext cx="2880000" cy="3672206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1"/>
          </p:nvPr>
        </p:nvSpPr>
        <p:spPr>
          <a:xfrm>
            <a:off x="416560" y="5647094"/>
            <a:ext cx="287972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0821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2282825" y="1908001"/>
            <a:ext cx="6480175" cy="424896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1"/>
          </p:nvPr>
        </p:nvSpPr>
        <p:spPr>
          <a:xfrm>
            <a:off x="2282825" y="6156325"/>
            <a:ext cx="648017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000000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9433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01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742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cxnSp>
        <p:nvCxnSpPr>
          <p:cNvPr id="18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1"/>
          <p:cNvCxnSpPr/>
          <p:nvPr userDrawn="1"/>
        </p:nvCxnSpPr>
        <p:spPr>
          <a:xfrm>
            <a:off x="2286000" y="66294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891540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sp>
        <p:nvSpPr>
          <p:cNvPr id="103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82825" y="417513"/>
            <a:ext cx="64801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3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282825" y="2016125"/>
            <a:ext cx="648017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cxnSp>
        <p:nvCxnSpPr>
          <p:cNvPr id="13" name="Straight Connector 17"/>
          <p:cNvCxnSpPr/>
          <p:nvPr userDrawn="1"/>
        </p:nvCxnSpPr>
        <p:spPr>
          <a:xfrm flipV="1">
            <a:off x="406400" y="66294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 userDrawn="1"/>
        </p:nvSpPr>
        <p:spPr>
          <a:xfrm>
            <a:off x="406400" y="6338888"/>
            <a:ext cx="1041400" cy="215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6587497-0458-4C71-87AE-5E119473988B}" type="slidenum">
              <a:rPr lang="fr-FR" altLang="fr-FR" sz="1400" b="1">
                <a:solidFill>
                  <a:schemeClr val="accent1"/>
                </a:solidFill>
              </a:rPr>
              <a:pPr eaLnBrk="1" hangingPunct="1"/>
              <a:t>‹#›</a:t>
            </a:fld>
            <a:endParaRPr lang="fr-FR" altLang="fr-FR" sz="1400" b="1">
              <a:solidFill>
                <a:schemeClr val="accent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83" y="334977"/>
            <a:ext cx="1187831" cy="763509"/>
          </a:xfrm>
          <a:prstGeom prst="rect">
            <a:avLst/>
          </a:prstGeom>
        </p:spPr>
      </p:pic>
      <p:pic>
        <p:nvPicPr>
          <p:cNvPr id="23" name="Picture 16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6667500"/>
            <a:ext cx="5429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0" r:id="rId2"/>
    <p:sldLayoutId id="2147483916" r:id="rId3"/>
    <p:sldLayoutId id="2147483911" r:id="rId4"/>
    <p:sldLayoutId id="2147483912" r:id="rId5"/>
    <p:sldLayoutId id="2147483913" r:id="rId6"/>
    <p:sldLayoutId id="2147483914" r:id="rId7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15900" indent="-215900" algn="l" defTabSz="457200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800" b="1" kern="1200">
          <a:solidFill>
            <a:srgbClr val="07DEDB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defTabSz="457200" rtl="0" eaLnBrk="0" fontAlgn="base" hangingPunct="0">
        <a:spcBef>
          <a:spcPts val="12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ts val="12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466725" indent="-215900" algn="l" defTabSz="457200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466725" indent="1362075" algn="l" defTabSz="457200" rtl="0" eaLnBrk="0" fontAlgn="base" hangingPunct="0">
        <a:spcBef>
          <a:spcPts val="600"/>
        </a:spcBef>
        <a:spcAft>
          <a:spcPct val="0"/>
        </a:spcAft>
        <a:buChar char="»"/>
        <a:defRPr sz="2000" kern="1200">
          <a:solidFill>
            <a:srgbClr val="07DEDB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5"/>
          <p:cNvSpPr>
            <a:spLocks noGrp="1"/>
          </p:cNvSpPr>
          <p:nvPr>
            <p:ph type="ctrTitle"/>
          </p:nvPr>
        </p:nvSpPr>
        <p:spPr>
          <a:xfrm>
            <a:off x="381000" y="1692275"/>
            <a:ext cx="5715000" cy="1908175"/>
          </a:xfrm>
        </p:spPr>
        <p:txBody>
          <a:bodyPr/>
          <a:lstStyle/>
          <a:p>
            <a:pPr algn="r" rtl="1" eaLnBrk="1" hangingPunct="1"/>
            <a:r>
              <a:rPr lang="ar-IQ" altLang="fr-FR" sz="4400" smtClean="0">
                <a:ea typeface="ＭＳ Ｐゴシック" panose="020B0600070205080204" pitchFamily="34" charset="-128"/>
                <a:cs typeface="+mn-cs"/>
              </a:rPr>
              <a:t>خطة التدريب الميداني العملي في عملية الحصر</a:t>
            </a:r>
            <a:r>
              <a:rPr lang="en-ZA" altLang="fr-FR" sz="4400" smtClean="0">
                <a:ea typeface="ＭＳ Ｐゴシック" panose="020B0600070205080204" pitchFamily="34" charset="-128"/>
                <a:cs typeface="+mn-cs"/>
              </a:rPr>
              <a:t/>
            </a:r>
            <a:br>
              <a:rPr lang="en-ZA" altLang="fr-FR" sz="4400" smtClean="0">
                <a:ea typeface="ＭＳ Ｐゴシック" panose="020B0600070205080204" pitchFamily="34" charset="-128"/>
                <a:cs typeface="+mn-cs"/>
              </a:rPr>
            </a:br>
            <a:r>
              <a:rPr lang="ar-IQ" altLang="fr-FR" sz="1800" smtClean="0">
                <a:ea typeface="ＭＳ Ｐゴシック" panose="020B0600070205080204" pitchFamily="34" charset="-128"/>
                <a:cs typeface="+mn-cs"/>
              </a:rPr>
              <a:t>الوحدة 30: عرض تقديمي</a:t>
            </a:r>
            <a:r>
              <a:rPr lang="fr-FR" altLang="fr-FR" sz="1800" smtClean="0">
                <a:ea typeface="ＭＳ Ｐゴシック" panose="020B0600070205080204" pitchFamily="34" charset="-128"/>
                <a:cs typeface="+mn-cs"/>
              </a:rPr>
              <a:t/>
            </a:r>
            <a:br>
              <a:rPr lang="fr-FR" altLang="fr-FR" sz="1800" smtClean="0">
                <a:ea typeface="ＭＳ Ｐゴシック" panose="020B0600070205080204" pitchFamily="34" charset="-128"/>
                <a:cs typeface="+mn-cs"/>
              </a:rPr>
            </a:br>
            <a:endParaRPr lang="en-ZA" altLang="fr-FR" sz="1800" smtClean="0"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099" name="Sous-titre 6"/>
          <p:cNvSpPr>
            <a:spLocks noGrp="1"/>
          </p:cNvSpPr>
          <p:nvPr>
            <p:ph type="subTitle" idx="1"/>
          </p:nvPr>
        </p:nvSpPr>
        <p:spPr>
          <a:xfrm>
            <a:off x="381000" y="4211638"/>
            <a:ext cx="5715000" cy="811212"/>
          </a:xfrm>
        </p:spPr>
        <p:txBody>
          <a:bodyPr>
            <a:spAutoFit/>
          </a:bodyPr>
          <a:lstStyle/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fr-FR" sz="2000" smtClean="0">
                <a:ea typeface="ＭＳ Ｐゴシック" panose="020B0600070205080204" pitchFamily="34" charset="-128"/>
                <a:cs typeface="+mn-cs"/>
              </a:rPr>
              <a:t/>
            </a:r>
            <a:br>
              <a:rPr lang="en-US" altLang="fr-FR" sz="2000" smtClean="0">
                <a:ea typeface="ＭＳ Ｐゴシック" panose="020B0600070205080204" pitchFamily="34" charset="-128"/>
                <a:cs typeface="+mn-cs"/>
              </a:rPr>
            </a:br>
            <a:r>
              <a:rPr lang="ar-IQ" altLang="fr-FR" sz="2000" smtClean="0">
                <a:ea typeface="ＭＳ Ｐゴシック" panose="020B0600070205080204" pitchFamily="34" charset="-128"/>
                <a:cs typeface="+mn-cs"/>
              </a:rPr>
              <a:t>اليونسكو</a:t>
            </a:r>
            <a:endParaRPr lang="en-US" altLang="fr-FR" sz="2000" smtClean="0">
              <a:ea typeface="ＭＳ Ｐゴシック" panose="020B0600070205080204" pitchFamily="34" charset="-128"/>
              <a:cs typeface="+mn-cs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ar-IQ" altLang="fr-FR" sz="2000" smtClean="0">
                <a:ea typeface="ＭＳ Ｐゴシック" panose="020B0600070205080204" pitchFamily="34" charset="-128"/>
                <a:cs typeface="+mn-cs"/>
              </a:rPr>
              <a:t>شعبة التراث الثقافي غير المادي</a:t>
            </a:r>
            <a:endParaRPr lang="en-US" altLang="fr-FR" sz="2000" smtClean="0">
              <a:ea typeface="ＭＳ Ｐゴシック" panose="020B0600070205080204" pitchFamily="34" charset="-128"/>
              <a:cs typeface="+mn-cs"/>
            </a:endParaRPr>
          </a:p>
        </p:txBody>
      </p:sp>
      <p:pic>
        <p:nvPicPr>
          <p:cNvPr id="4100" name="Espace réservé pour une image  8" descr="danseuse.jpg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" b="32"/>
          <a:stretch>
            <a:fillRect/>
          </a:stretch>
        </p:blipFill>
        <p:spPr>
          <a:xfrm>
            <a:off x="6478588" y="0"/>
            <a:ext cx="2667000" cy="6858000"/>
          </a:xfrm>
        </p:spPr>
      </p:pic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381000" y="5967413"/>
            <a:ext cx="1598613" cy="276225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altLang="fr-FR" sz="1200">
              <a:solidFill>
                <a:schemeClr val="tx1"/>
              </a:solidFill>
              <a:latin typeface="Arial Bold" charset="0"/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381000" y="6243638"/>
            <a:ext cx="1598613" cy="27781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altLang="fr-FR" sz="1200">
              <a:solidFill>
                <a:schemeClr val="accent1"/>
              </a:solidFill>
              <a:latin typeface="Arial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algn="r" rtl="1" eaLnBrk="1" hangingPunct="1"/>
            <a:r>
              <a:rPr lang="ar-IQ" altLang="fr-FR" sz="3600" smtClean="0">
                <a:ea typeface="ＭＳ Ｐゴシック" panose="020B0600070205080204" pitchFamily="34" charset="-128"/>
                <a:cs typeface="+mn-cs"/>
              </a:rPr>
              <a:t>يشمل هذا العرض:</a:t>
            </a:r>
            <a:endParaRPr lang="fr-FR" altLang="fr-FR" sz="3600" smtClean="0"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12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1905000"/>
            <a:ext cx="6480175" cy="1462088"/>
          </a:xfrm>
        </p:spPr>
        <p:txBody>
          <a:bodyPr/>
          <a:lstStyle/>
          <a:p>
            <a:pPr marL="179388" indent="-179388" algn="r" rtl="1">
              <a:lnSpc>
                <a:spcPct val="100000"/>
              </a:lnSpc>
              <a:spcBef>
                <a:spcPts val="600"/>
              </a:spcBef>
              <a:buSzPct val="85000"/>
              <a:buFont typeface="Arial" panose="020B0604020202020204" pitchFamily="34" charset="0"/>
              <a:buChar char="•"/>
            </a:pPr>
            <a:r>
              <a:rPr lang="ar-IQ" altLang="fr-FR" sz="2000" smtClean="0">
                <a:ea typeface="ＭＳ Ｐゴシック" panose="020B0600070205080204" pitchFamily="34" charset="-128"/>
                <a:cs typeface="+mn-cs"/>
              </a:rPr>
              <a:t>التأمل بشأن المجتمع المحلي الذي يتم التعاون معه</a:t>
            </a:r>
          </a:p>
          <a:p>
            <a:pPr marL="179388" indent="-179388" algn="r" rtl="1">
              <a:lnSpc>
                <a:spcPct val="100000"/>
              </a:lnSpc>
              <a:spcBef>
                <a:spcPts val="600"/>
              </a:spcBef>
              <a:buSzPct val="85000"/>
              <a:buFont typeface="Arial" panose="020B0604020202020204" pitchFamily="34" charset="0"/>
              <a:buChar char="•"/>
            </a:pPr>
            <a:r>
              <a:rPr lang="ar-IQ" altLang="fr-FR" sz="2000" smtClean="0">
                <a:ea typeface="ＭＳ Ｐゴシック" panose="020B0600070205080204" pitchFamily="34" charset="-128"/>
                <a:cs typeface="+mn-cs"/>
              </a:rPr>
              <a:t>تحديد الأهداف والنتائج المتوقعة</a:t>
            </a:r>
          </a:p>
          <a:p>
            <a:pPr marL="179388" indent="-179388" algn="r" rtl="1">
              <a:lnSpc>
                <a:spcPct val="100000"/>
              </a:lnSpc>
              <a:spcBef>
                <a:spcPts val="600"/>
              </a:spcBef>
              <a:buSzPct val="85000"/>
              <a:buFont typeface="Arial" panose="020B0604020202020204" pitchFamily="34" charset="0"/>
              <a:buChar char="•"/>
            </a:pPr>
            <a:r>
              <a:rPr lang="ar-IQ" altLang="fr-FR" sz="2000" smtClean="0">
                <a:ea typeface="ＭＳ Ｐゴシック" panose="020B0600070205080204" pitchFamily="34" charset="-128"/>
                <a:cs typeface="+mn-cs"/>
              </a:rPr>
              <a:t>وضع سيناريو</a:t>
            </a:r>
          </a:p>
          <a:p>
            <a:pPr marL="179388" indent="-179388" algn="r" rtl="1">
              <a:lnSpc>
                <a:spcPct val="100000"/>
              </a:lnSpc>
              <a:spcBef>
                <a:spcPts val="600"/>
              </a:spcBef>
              <a:buSzPct val="85000"/>
              <a:buFont typeface="Arial" panose="020B0604020202020204" pitchFamily="34" charset="0"/>
              <a:buChar char="•"/>
            </a:pPr>
            <a:r>
              <a:rPr lang="ar-IQ" altLang="fr-FR" sz="2000" smtClean="0">
                <a:ea typeface="ＭＳ Ｐゴシック" panose="020B0600070205080204" pitchFamily="34" charset="-128"/>
                <a:cs typeface="+mn-cs"/>
              </a:rPr>
              <a:t>إعداد تمارين استحصال المعلومات</a:t>
            </a:r>
            <a:endParaRPr lang="en-US" altLang="fr-FR" sz="2000" smtClean="0">
              <a:ea typeface="ＭＳ Ｐゴシック" panose="020B0600070205080204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8075"/>
          </a:xfrm>
        </p:spPr>
        <p:txBody>
          <a:bodyPr/>
          <a:lstStyle/>
          <a:p>
            <a:pPr algn="r" rtl="1" eaLnBrk="1" hangingPunct="1"/>
            <a:r>
              <a:rPr lang="ar-IQ" altLang="fr-FR" sz="3600" smtClean="0">
                <a:ea typeface="ＭＳ Ｐゴシック" panose="020B0600070205080204" pitchFamily="34" charset="-128"/>
                <a:cs typeface="+mn-cs"/>
              </a:rPr>
              <a:t>التأمل بشأن المجتمع المحلي الذي يتم التعاون معه</a:t>
            </a:r>
          </a:p>
        </p:txBody>
      </p:sp>
      <p:sp>
        <p:nvSpPr>
          <p:cNvPr id="6148" name="Text Placeholder 8"/>
          <p:cNvSpPr txBox="1">
            <a:spLocks/>
          </p:cNvSpPr>
          <p:nvPr/>
        </p:nvSpPr>
        <p:spPr bwMode="auto">
          <a:xfrm>
            <a:off x="2278063" y="1905000"/>
            <a:ext cx="647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rtl="1">
              <a:lnSpc>
                <a:spcPct val="100000"/>
              </a:lnSpc>
              <a:spcBef>
                <a:spcPts val="600"/>
              </a:spcBef>
              <a:buClrTx/>
              <a:buSzPct val="85000"/>
            </a:pPr>
            <a:r>
              <a:rPr lang="ar-IQ" altLang="fr-FR" sz="2000" b="0">
                <a:solidFill>
                  <a:schemeClr val="tx1"/>
                </a:solidFill>
              </a:rPr>
              <a:t>من هو المجتمع المحلي الذي يتم التعاون معه وكيف تم تحديده؟</a:t>
            </a:r>
            <a:endParaRPr lang="en-US" altLang="fr-FR" sz="2000" b="0">
              <a:solidFill>
                <a:schemeClr val="tx1"/>
              </a:solidFill>
            </a:endParaRPr>
          </a:p>
          <a:p>
            <a:pPr algn="r" rtl="1">
              <a:lnSpc>
                <a:spcPct val="100000"/>
              </a:lnSpc>
              <a:spcBef>
                <a:spcPts val="600"/>
              </a:spcBef>
              <a:buClrTx/>
              <a:buSzPct val="85000"/>
              <a:buFontTx/>
              <a:buNone/>
            </a:pPr>
            <a:endParaRPr lang="en-US" altLang="fr-FR" sz="2000" b="0">
              <a:solidFill>
                <a:schemeClr val="tx1"/>
              </a:solidFill>
            </a:endParaRPr>
          </a:p>
          <a:p>
            <a:pPr algn="r" rtl="1">
              <a:lnSpc>
                <a:spcPct val="100000"/>
              </a:lnSpc>
              <a:spcBef>
                <a:spcPts val="600"/>
              </a:spcBef>
              <a:buClrTx/>
              <a:buSzPct val="85000"/>
            </a:pPr>
            <a:r>
              <a:rPr lang="ar-IQ" altLang="fr-FR" sz="2000" b="0">
                <a:solidFill>
                  <a:schemeClr val="tx1"/>
                </a:solidFill>
              </a:rPr>
              <a:t>كيف تم الحصول على الموافقة الحرة والمسبقة والواعية للمجتمع المحلي الذي يتم التعاون معه على استضافة التدريب الميداني العملي؟</a:t>
            </a:r>
            <a:endParaRPr lang="en-US" altLang="fr-FR" sz="2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algn="r" rtl="1" eaLnBrk="1" hangingPunct="1"/>
            <a:r>
              <a:rPr lang="ar-IQ" altLang="fr-FR" sz="3600" smtClean="0">
                <a:ea typeface="ＭＳ Ｐゴシック" panose="020B0600070205080204" pitchFamily="34" charset="-128"/>
                <a:cs typeface="+mn-cs"/>
              </a:rPr>
              <a:t>تحديد الأهداف والنتائج المتوقعة</a:t>
            </a:r>
          </a:p>
        </p:txBody>
      </p:sp>
      <p:sp>
        <p:nvSpPr>
          <p:cNvPr id="7172" name="Text Placeholder 8"/>
          <p:cNvSpPr txBox="1">
            <a:spLocks/>
          </p:cNvSpPr>
          <p:nvPr/>
        </p:nvSpPr>
        <p:spPr bwMode="auto">
          <a:xfrm>
            <a:off x="2286000" y="1905000"/>
            <a:ext cx="647700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rtl="1">
              <a:lnSpc>
                <a:spcPct val="100000"/>
              </a:lnSpc>
              <a:spcBef>
                <a:spcPts val="600"/>
              </a:spcBef>
              <a:buClrTx/>
            </a:pPr>
            <a:r>
              <a:rPr lang="ar-IQ" altLang="fr-FR" sz="2000" b="0">
                <a:solidFill>
                  <a:schemeClr val="tx1"/>
                </a:solidFill>
              </a:rPr>
              <a:t>ماهي توقعات المجتمع المحلي أو الجماعة والمشاركين في حلقة العمل بشأن التدريب الميداني العملي؟</a:t>
            </a:r>
            <a:endParaRPr lang="en-US" altLang="fr-FR" sz="2000" b="0">
              <a:solidFill>
                <a:schemeClr val="tx1"/>
              </a:solidFill>
            </a:endParaRPr>
          </a:p>
          <a:p>
            <a:pPr algn="r" rtl="1">
              <a:lnSpc>
                <a:spcPct val="100000"/>
              </a:lnSpc>
              <a:spcBef>
                <a:spcPts val="600"/>
              </a:spcBef>
              <a:buClrTx/>
            </a:pPr>
            <a:r>
              <a:rPr lang="ar-IQ" altLang="fr-FR" sz="2000" b="0">
                <a:solidFill>
                  <a:schemeClr val="tx1"/>
                </a:solidFill>
              </a:rPr>
              <a:t>ماهي الأهداف المتوقعة نظراً لضيق الوقت والظروف المعينة</a:t>
            </a:r>
            <a:endParaRPr lang="en-US" altLang="fr-FR" sz="2000" b="0">
              <a:solidFill>
                <a:schemeClr val="tx1"/>
              </a:solidFill>
            </a:endParaRPr>
          </a:p>
          <a:p>
            <a:pPr algn="r" rtl="1">
              <a:lnSpc>
                <a:spcPct val="100000"/>
              </a:lnSpc>
              <a:spcBef>
                <a:spcPts val="600"/>
              </a:spcBef>
              <a:buClrTx/>
            </a:pPr>
            <a:r>
              <a:rPr lang="ar-IQ" altLang="fr-FR" sz="2000" b="0">
                <a:solidFill>
                  <a:schemeClr val="tx1"/>
                </a:solidFill>
              </a:rPr>
              <a:t>ماهي النتائج المتوقعة؟</a:t>
            </a:r>
            <a:endParaRPr lang="en-US" altLang="fr-FR" sz="2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algn="r" rtl="1" eaLnBrk="1" hangingPunct="1"/>
            <a:r>
              <a:rPr lang="ar-IQ" altLang="fr-FR" sz="3600" smtClean="0">
                <a:ea typeface="ＭＳ Ｐゴシック" panose="020B0600070205080204" pitchFamily="34" charset="-128"/>
                <a:cs typeface="+mn-cs"/>
              </a:rPr>
              <a:t>وضع سيناريو</a:t>
            </a:r>
            <a:endParaRPr lang="fr-FR" altLang="fr-FR" sz="3600" smtClean="0"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196" name="Text Placeholder 8"/>
          <p:cNvSpPr txBox="1">
            <a:spLocks/>
          </p:cNvSpPr>
          <p:nvPr/>
        </p:nvSpPr>
        <p:spPr bwMode="auto">
          <a:xfrm>
            <a:off x="2286000" y="1884363"/>
            <a:ext cx="6477000" cy="154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rtl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ar-IQ" altLang="fr-FR" sz="2000" dirty="0" smtClean="0">
                <a:solidFill>
                  <a:schemeClr val="tx1"/>
                </a:solidFill>
              </a:rPr>
              <a:t>تمرين (45 دقيقة)</a:t>
            </a:r>
            <a:endParaRPr lang="en-GB" altLang="fr-FR" sz="2000" dirty="0" smtClean="0">
              <a:solidFill>
                <a:schemeClr val="tx1"/>
              </a:solidFill>
            </a:endParaRPr>
          </a:p>
          <a:p>
            <a:pPr marL="0" indent="0" algn="r" rtl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ar-IQ" altLang="fr-FR" sz="2000" b="0" dirty="0" smtClean="0">
                <a:solidFill>
                  <a:schemeClr val="tx1"/>
                </a:solidFill>
              </a:rPr>
              <a:t>وضع سيناريو للتدريب الميداني العملي مع المجتمع المحلي الذي يتم التعاون معه</a:t>
            </a:r>
            <a:endParaRPr lang="fr-FR" altLang="fr-FR" sz="20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algn="r" rtl="1" eaLnBrk="1" hangingPunct="1"/>
            <a:r>
              <a:rPr lang="ar-IQ" altLang="fr-FR" sz="3600" smtClean="0">
                <a:ea typeface="ＭＳ Ｐゴシック" panose="020B0600070205080204" pitchFamily="34" charset="-128"/>
                <a:cs typeface="+mn-cs"/>
              </a:rPr>
              <a:t>إعداد تمارين استحصال المعلومات</a:t>
            </a:r>
          </a:p>
        </p:txBody>
      </p:sp>
      <p:sp>
        <p:nvSpPr>
          <p:cNvPr id="9220" name="Text Placeholder 8"/>
          <p:cNvSpPr txBox="1">
            <a:spLocks/>
          </p:cNvSpPr>
          <p:nvPr/>
        </p:nvSpPr>
        <p:spPr bwMode="auto">
          <a:xfrm>
            <a:off x="2286000" y="1905000"/>
            <a:ext cx="647700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9138" indent="-179388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ar-IQ" altLang="fr-FR" sz="2000" b="0">
                <a:solidFill>
                  <a:srgbClr val="000000"/>
                </a:solidFill>
              </a:rPr>
              <a:t>ما الذي ينبغي تحديده ووصفه؟</a:t>
            </a:r>
            <a:endParaRPr lang="en-GB" altLang="fr-FR" sz="2000" b="0">
              <a:solidFill>
                <a:srgbClr val="000000"/>
              </a:solidFill>
            </a:endParaRPr>
          </a:p>
          <a:p>
            <a:pPr lvl="1" algn="r" rtl="1" eaLnBrk="1" hangingPunct="1">
              <a:spcBef>
                <a:spcPts val="600"/>
              </a:spcBef>
            </a:pPr>
            <a:r>
              <a:rPr lang="ar-IQ" altLang="fr-FR" sz="2000">
                <a:solidFill>
                  <a:srgbClr val="000000"/>
                </a:solidFill>
              </a:rPr>
              <a:t>عنصر محدد من التراث الثقافي غير المادي؟</a:t>
            </a:r>
            <a:endParaRPr lang="en-GB" altLang="fr-FR" sz="2000">
              <a:solidFill>
                <a:srgbClr val="000000"/>
              </a:solidFill>
            </a:endParaRPr>
          </a:p>
          <a:p>
            <a:pPr lvl="1" algn="r" rtl="1" eaLnBrk="1" hangingPunct="1">
              <a:spcBef>
                <a:spcPts val="600"/>
              </a:spcBef>
            </a:pPr>
            <a:r>
              <a:rPr lang="ar-IQ" altLang="fr-FR" sz="2000">
                <a:solidFill>
                  <a:srgbClr val="000000"/>
                </a:solidFill>
              </a:rPr>
              <a:t>عناصر من التراث الثقافي غير المادي من مجال واحد أو من مجالات مختلفة؟</a:t>
            </a:r>
            <a:endParaRPr lang="en-GB" altLang="fr-FR" sz="2000">
              <a:solidFill>
                <a:srgbClr val="000000"/>
              </a:solidFill>
            </a:endParaRPr>
          </a:p>
          <a:p>
            <a:pPr lvl="1" algn="r" rtl="1" eaLnBrk="1" hangingPunct="1">
              <a:spcBef>
                <a:spcPts val="600"/>
              </a:spcBef>
            </a:pPr>
            <a:r>
              <a:rPr lang="ar-IQ" altLang="fr-FR" sz="2000">
                <a:solidFill>
                  <a:srgbClr val="000000"/>
                </a:solidFill>
              </a:rPr>
              <a:t>عناصر مختلفة من نفس المجال؟</a:t>
            </a:r>
            <a:endParaRPr lang="en-GB" altLang="fr-FR" sz="2000">
              <a:solidFill>
                <a:srgbClr val="000000"/>
              </a:solidFill>
            </a:endParaRP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ar-IQ" altLang="fr-FR" sz="2000" b="0">
                <a:solidFill>
                  <a:srgbClr val="000000"/>
                </a:solidFill>
              </a:rPr>
              <a:t> تنقيح إطار عمل عملية الحصر.</a:t>
            </a:r>
            <a:endParaRPr lang="en-GB" altLang="fr-FR" sz="2000" b="0">
              <a:solidFill>
                <a:srgbClr val="000000"/>
              </a:solidFill>
            </a:endParaRP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ar-IQ" altLang="fr-FR" sz="2000" b="0">
                <a:solidFill>
                  <a:srgbClr val="000000"/>
                </a:solidFill>
              </a:rPr>
              <a:t>اختيار التقنيات التي ينبغي استخدامها وإعداد المواد/المعدات.</a:t>
            </a:r>
            <a:endParaRPr lang="en-GB" altLang="fr-FR" sz="2000" b="0">
              <a:solidFill>
                <a:srgbClr val="000000"/>
              </a:solidFill>
            </a:endParaRPr>
          </a:p>
          <a:p>
            <a:pPr algn="r" rtl="1">
              <a:lnSpc>
                <a:spcPct val="100000"/>
              </a:lnSpc>
              <a:spcBef>
                <a:spcPts val="600"/>
              </a:spcBef>
              <a:buClrTx/>
            </a:pPr>
            <a:endParaRPr lang="en-GB" altLang="fr-FR" sz="2000" b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8751" y="265649"/>
            <a:ext cx="6121910" cy="632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362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Unesc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DEDB"/>
      </a:accent1>
      <a:accent2>
        <a:srgbClr val="00D213"/>
      </a:accent2>
      <a:accent3>
        <a:srgbClr val="FF0000"/>
      </a:accent3>
      <a:accent4>
        <a:srgbClr val="FFFF00"/>
      </a:accent4>
      <a:accent5>
        <a:srgbClr val="07DEDB"/>
      </a:accent5>
      <a:accent6>
        <a:srgbClr val="00D21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7731</TotalTime>
  <Words>181</Words>
  <Application>Microsoft Office PowerPoint</Application>
  <PresentationFormat>On-screen Show (4:3)</PresentationFormat>
  <Paragraphs>28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Arial Bold</vt:lpstr>
      <vt:lpstr>Calibri</vt:lpstr>
      <vt:lpstr>Thème Office</vt:lpstr>
      <vt:lpstr>خطة التدريب الميداني العملي في عملية الحصر الوحدة 30: عرض تقديمي </vt:lpstr>
      <vt:lpstr>يشمل هذا العرض:</vt:lpstr>
      <vt:lpstr>التأمل بشأن المجتمع المحلي الذي يتم التعاون معه</vt:lpstr>
      <vt:lpstr>تحديد الأهداف والنتائج المتوقعة</vt:lpstr>
      <vt:lpstr>وضع سيناريو</vt:lpstr>
      <vt:lpstr>إعداد تمارين استحصال المعلومات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Kim, Dain</cp:lastModifiedBy>
  <cp:revision>113</cp:revision>
  <dcterms:created xsi:type="dcterms:W3CDTF">2013-10-27T15:01:20Z</dcterms:created>
  <dcterms:modified xsi:type="dcterms:W3CDTF">2018-04-19T14:40:16Z</dcterms:modified>
</cp:coreProperties>
</file>