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2" r:id="rId3"/>
    <p:sldId id="263" r:id="rId4"/>
    <p:sldId id="272" r:id="rId5"/>
    <p:sldId id="274" r:id="rId6"/>
    <p:sldId id="284" r:id="rId7"/>
    <p:sldId id="266" r:id="rId8"/>
    <p:sldId id="285" r:id="rId9"/>
    <p:sldId id="290" r:id="rId10"/>
    <p:sldId id="288" r:id="rId11"/>
    <p:sldId id="289" r:id="rId12"/>
    <p:sldId id="276" r:id="rId13"/>
    <p:sldId id="293" r:id="rId1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87" autoAdjust="0"/>
  </p:normalViewPr>
  <p:slideViewPr>
    <p:cSldViewPr snapToGrid="0" snapToObjects="1">
      <p:cViewPr varScale="1">
        <p:scale>
          <a:sx n="52" d="100"/>
          <a:sy n="52" d="100"/>
        </p:scale>
        <p:origin x="96" y="74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E74C30E-B549-4979-8E19-11C366591366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833410E-BD21-4219-8E7E-8FB948DF481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9993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A22AE3-35D8-4086-BC59-20837AA6DDA5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85FF00-0DCC-4C20-905D-828D8704E81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3752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2000 by Cultural Heritage Administration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FF00-0DCC-4C20-905D-828D8704E816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80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by </a:t>
            </a:r>
            <a:r>
              <a:rPr lang="en-US" dirty="0" err="1" smtClean="0"/>
              <a:t>geralt</a:t>
            </a:r>
            <a:r>
              <a:rPr lang="en-US" dirty="0" smtClean="0"/>
              <a:t> [https://pixabay.com/fr/users/geralt-9301/] is licensed </a:t>
            </a:r>
            <a:r>
              <a:rPr lang="en-US" smtClean="0"/>
              <a:t>under CC0</a:t>
            </a:r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FF00-0DCC-4C20-905D-828D8704E816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66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2013_11_07_Radio_Mogadishu_I.jpg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[https://www.flickr.com/photos/au_unistphotostream/10795982973/in/photostream/] by </a:t>
            </a:r>
            <a:r>
              <a:rPr lang="fr-FR" altLang="fr-FR" dirty="0" smtClean="0"/>
              <a:t>AMISOM Public Information</a:t>
            </a:r>
          </a:p>
          <a:p>
            <a:r>
              <a:rPr lang="en-GB" altLang="fr-FR" dirty="0" smtClean="0"/>
              <a:t>[https://www.flickr.com/photos/au_unistphotostream/]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CC0 1.0 </a:t>
            </a:r>
            <a:r>
              <a:rPr lang="en-GB" altLang="fr-FR" dirty="0" smtClean="0"/>
              <a:t>[https://creativecommons.org/publicdomain/zero/1.0/]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FF00-0DCC-4C20-905D-828D8704E816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890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by </a:t>
            </a:r>
            <a:r>
              <a:rPr lang="en-US" dirty="0" err="1" smtClean="0"/>
              <a:t>geralt</a:t>
            </a:r>
            <a:r>
              <a:rPr lang="en-US" dirty="0" smtClean="0"/>
              <a:t> [https://pixabay.com/fr/users/geralt-9301/] is licensed under CC0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FF00-0DCC-4C20-905D-828D8704E816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904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cd </a:t>
            </a:r>
            <a:r>
              <a:rPr lang="fr-FR" altLang="fr-FR" dirty="0" err="1" smtClean="0"/>
              <a:t>shelves</a:t>
            </a:r>
            <a:r>
              <a:rPr lang="fr-FR" altLang="fr-FR" dirty="0" smtClean="0"/>
              <a:t> 08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www.flickr.com/photos/charlottel/2272695236/in/photolist-4sQa7C-iGhAZq-GF1pF-iGhEeb-5iD56u-8tFeaB-9aah7w-4sL8uH-hBE5TD-4Za5HP-664B7D-9MG6rY-nds8sF-83bVwd-ohKVZR-8jrehH-4Qmjjj-3rHpdJ-71LJBM-4Za5xT-PaLkR-baYYAP-zrxXC-8diteB-HjK7z3-44hNFa-86EYrE-2JFN9y-9Jqka-auTv9m-bV45wt-F1wJ6w-3GVpsE-oyfAQW-3GQdBz-ksUTo-nT89oM-6ZemSC-e6dEZm-4FuHkz-7qbiaH-7XqBTZ-cz8XRo-9RA8pF-Fhqg5A-8QNzxL-9d9cKr-6e6Tda-4fp5TW-7Vf7SV] by Charlotte L[https://www.flickr.com/photos/charlottel/] </a:t>
            </a:r>
          </a:p>
          <a:p>
            <a:r>
              <a:rPr lang="en-GB" altLang="fr-FR" dirty="0" smtClean="0"/>
              <a:t> is licensed under CC BY 2.0 [https://creativecommons.org/licenses/by/2.0/]</a:t>
            </a:r>
          </a:p>
          <a:p>
            <a:endParaRPr lang="fr-FR" alt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FF00-0DCC-4C20-905D-828D8704E816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253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by </a:t>
            </a:r>
            <a:r>
              <a:rPr lang="en-US" dirty="0" err="1" smtClean="0"/>
              <a:t>Gratisography</a:t>
            </a:r>
            <a:r>
              <a:rPr lang="en-US" smtClean="0"/>
              <a:t> [https://www.pexels.com/u/gratisography/] is licensed under CC0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FF00-0DCC-4C20-905D-828D8704E816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452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6" y="185910"/>
            <a:ext cx="1676400" cy="10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0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11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10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109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52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82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95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4AC28D-2F81-441D-884B-810A1864CDBA}" type="slidenum">
              <a:rPr lang="fr-FR" altLang="fr-FR" sz="1400" b="1">
                <a:solidFill>
                  <a:schemeClr val="accent1"/>
                </a:solidFill>
              </a:rPr>
              <a:pPr eaLnBrk="1" hangingPunct="1"/>
              <a:t>‹#›</a:t>
            </a:fld>
            <a:endParaRPr lang="fr-FR" altLang="fr-FR" sz="1400" b="1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2" y="389492"/>
            <a:ext cx="1159923" cy="745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6" r:id="rId2"/>
    <p:sldLayoutId id="2147483952" r:id="rId3"/>
    <p:sldLayoutId id="2147483947" r:id="rId4"/>
    <p:sldLayoutId id="2147483948" r:id="rId5"/>
    <p:sldLayoutId id="2147483949" r:id="rId6"/>
    <p:sldLayoutId id="2147483950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1631950"/>
          </a:xfrm>
        </p:spPr>
        <p:txBody>
          <a:bodyPr/>
          <a:lstStyle/>
          <a:p>
            <a:pPr algn="r" rtl="1" eaLnBrk="1" hangingPunct="1"/>
            <a:r>
              <a:rPr lang="ar-IQ" altLang="fr-FR" sz="4400" dirty="0" smtClean="0">
                <a:ea typeface="ＭＳ Ｐゴシック" panose="020B0600070205080204" pitchFamily="34" charset="-128"/>
                <a:cs typeface="+mn-cs"/>
              </a:rPr>
              <a:t>الانتفاع بالبيانات والوثائق وترويجها</a:t>
            </a:r>
            <a:r>
              <a:rPr lang="fr-FR" altLang="fr-FR" sz="440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altLang="fr-FR" sz="4400" dirty="0" smtClean="0">
                <a:ea typeface="ＭＳ Ｐゴシック" panose="020B0600070205080204" pitchFamily="34" charset="-128"/>
                <a:cs typeface="+mn-cs"/>
              </a:rPr>
            </a:br>
            <a:r>
              <a:rPr lang="ar-IQ" altLang="fr-FR" sz="1800" dirty="0" smtClean="0">
                <a:ea typeface="ＭＳ Ｐゴシック" panose="020B0600070205080204" pitchFamily="34" charset="-128"/>
                <a:cs typeface="+mn-cs"/>
              </a:rPr>
              <a:t>الوحدة 35: عرض تقديمي</a:t>
            </a:r>
            <a:endParaRPr lang="en-ZA" altLang="fr-FR" sz="18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211638"/>
            <a:ext cx="5715000" cy="811212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2000" smtClean="0">
                <a:ea typeface="ＭＳ Ｐゴシック" panose="020B0600070205080204" pitchFamily="34" charset="-128"/>
                <a:cs typeface="+mn-cs"/>
              </a:rPr>
            </a:br>
            <a:r>
              <a:rPr lang="ar-IQ" altLang="fr-FR" sz="2000" smtClean="0">
                <a:ea typeface="ＭＳ Ｐゴシック" panose="020B0600070205080204" pitchFamily="34" charset="-128"/>
                <a:cs typeface="+mn-cs"/>
              </a:rPr>
              <a:t>اليونسكو</a:t>
            </a:r>
            <a:endParaRPr lang="en-US" altLang="fr-FR" sz="2000" smtClean="0">
              <a:ea typeface="ＭＳ Ｐゴシック" panose="020B0600070205080204" pitchFamily="34" charset="-128"/>
              <a:cs typeface="+mn-cs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ar-IQ" altLang="fr-FR" sz="2000" smtClean="0">
                <a:ea typeface="ＭＳ Ｐゴシック" panose="020B0600070205080204" pitchFamily="34" charset="-128"/>
                <a:cs typeface="+mn-cs"/>
              </a:rPr>
              <a:t>شعبة التراث الثقافي غير المادي</a:t>
            </a:r>
            <a:endParaRPr lang="en-US" altLang="fr-FR" sz="2000" smtClean="0"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  <p:pic>
        <p:nvPicPr>
          <p:cNvPr id="4103" name="Espace réservé pour une image  8" descr="funambu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 bwMode="auto">
          <a:xfrm>
            <a:off x="6477000" y="0"/>
            <a:ext cx="266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23925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وضع خطط للبث</a:t>
            </a:r>
            <a:r>
              <a:rPr lang="en-ZA" altLang="fr-FR" sz="360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ZA" altLang="fr-FR" sz="3600" dirty="0" smtClean="0">
                <a:ea typeface="ＭＳ Ｐゴシック" panose="020B0600070205080204" pitchFamily="34" charset="-128"/>
                <a:cs typeface="+mn-cs"/>
              </a:rPr>
            </a:br>
            <a:endParaRPr lang="fr-FR" altLang="fr-FR" sz="24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4386262"/>
          </a:xfrm>
        </p:spPr>
        <p:txBody>
          <a:bodyPr/>
          <a:lstStyle/>
          <a:p>
            <a:pPr marL="179388" indent="-179388" algn="r" rtl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ar-IQ" altLang="fr-FR" sz="200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التلفزيون</a:t>
            </a:r>
            <a:endParaRPr lang="en-US" altLang="fr-FR" sz="200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lvl="2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دعوة قناة محلية لعمل برنامج، أو إبلاغ عن حدث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2" indent="-179388" algn="r" rtl="1">
              <a:spcBef>
                <a:spcPts val="600"/>
              </a:spcBef>
            </a:pPr>
            <a:r>
              <a:rPr lang="en-US" altLang="fr-FR" sz="2000" smtClean="0">
                <a:ea typeface="ＭＳ Ｐゴシック" panose="020B0600070205080204" pitchFamily="34" charset="-128"/>
              </a:rPr>
              <a:t> </a:t>
            </a:r>
          </a:p>
          <a:p>
            <a:pPr marL="179388" indent="-179388" algn="r" rtl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ar-IQ" altLang="fr-FR" sz="200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إذاعة المجتمع المحلي</a:t>
            </a:r>
            <a:endParaRPr lang="en-US" altLang="fr-FR" sz="200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lvl="2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أداة تتناول قضايا المجتمع المحلي/الجماعة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2" indent="-179388" algn="r" rtl="1">
              <a:spcBef>
                <a:spcPts val="600"/>
              </a:spcBef>
            </a:pP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indent="-179388" algn="r" rtl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ar-IQ" altLang="fr-FR" sz="200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تردد أف أم</a:t>
            </a:r>
            <a:endParaRPr lang="en-US" altLang="fr-FR" sz="200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lvl="2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موسيقى؟ مقابلات؟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2" indent="-179388" algn="r" rtl="1">
              <a:spcBef>
                <a:spcPts val="600"/>
              </a:spcBef>
            </a:pP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indent="-179388" algn="r" rtl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ar-IQ" altLang="fr-FR" sz="200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إذاعة الإنترنت</a:t>
            </a:r>
            <a:endParaRPr lang="en-US" altLang="fr-FR" sz="200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lvl="2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إنشاء المحتوى الخاص بك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indent="-179388">
              <a:spcBef>
                <a:spcPts val="600"/>
              </a:spcBef>
            </a:pPr>
            <a:endParaRPr lang="en-US" altLang="fr-FR" sz="2000" smtClean="0"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" name="Picture 10" descr="C:\Users\c_sagnier\Downloads\sound-speaker-radio-micro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2369976"/>
            <a:ext cx="4001863" cy="26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استخدام الأنترنت للترويج والنشر</a:t>
            </a:r>
            <a:endParaRPr lang="fr-FR" altLang="fr-FR" sz="24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2055813"/>
            <a:ext cx="5162550" cy="2538412"/>
          </a:xfrm>
        </p:spPr>
        <p:txBody>
          <a:bodyPr/>
          <a:lstStyle/>
          <a:p>
            <a:pPr marL="179388" indent="-179388" algn="r" rtl="1">
              <a:spcBef>
                <a:spcPts val="600"/>
              </a:spcBef>
              <a:buClrTx/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المواقع الشبكية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spcBef>
                <a:spcPts val="600"/>
              </a:spcBef>
              <a:buClrTx/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المدونات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spcBef>
                <a:spcPts val="600"/>
              </a:spcBef>
              <a:buClrTx/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المبيعات والتوزيع عبر الإنترنت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spcBef>
                <a:spcPts val="600"/>
              </a:spcBef>
              <a:buClrTx/>
            </a:pPr>
            <a:r>
              <a:rPr lang="en-US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Social Media</a:t>
            </a:r>
          </a:p>
          <a:p>
            <a:pPr marL="719138" lvl="3" indent="-179388" algn="r" rtl="1">
              <a:buClrTx/>
            </a:pPr>
            <a:r>
              <a:rPr lang="ar-IQ" altLang="fr-FR" sz="2000" dirty="0" err="1" smtClean="0">
                <a:ea typeface="ＭＳ Ｐゴシック" panose="020B0600070205080204" pitchFamily="34" charset="-128"/>
              </a:rPr>
              <a:t>الفيسبوك</a:t>
            </a:r>
            <a:endParaRPr lang="en-US" altLang="fr-FR" sz="2000" dirty="0" smtClean="0">
              <a:ea typeface="ＭＳ Ｐゴシック" panose="020B0600070205080204" pitchFamily="34" charset="-128"/>
            </a:endParaRPr>
          </a:p>
          <a:p>
            <a:pPr marL="719138" lvl="3" indent="-179388" algn="r" rtl="1">
              <a:buClrTx/>
            </a:pPr>
            <a:r>
              <a:rPr lang="ar-IQ" altLang="fr-FR" sz="2000" dirty="0" smtClean="0">
                <a:ea typeface="ＭＳ Ｐゴシック" panose="020B0600070205080204" pitchFamily="34" charset="-128"/>
              </a:rPr>
              <a:t>يوتيوب</a:t>
            </a:r>
            <a:endParaRPr lang="en-US" altLang="fr-FR" sz="2000" dirty="0" smtClean="0">
              <a:ea typeface="ＭＳ Ｐゴシック" panose="020B0600070205080204" pitchFamily="34" charset="-128"/>
            </a:endParaRPr>
          </a:p>
          <a:p>
            <a:pPr marL="179388" indent="-179388">
              <a:spcBef>
                <a:spcPts val="600"/>
              </a:spcBef>
              <a:buClrTx/>
            </a:pP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770188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تمرين: وضع خطط تمكِّن المجتمع المحلي/الجماعة من الاستفادة بطرق شتى من المواد الناتجة خلال عملية الحصر </a:t>
            </a:r>
            <a:r>
              <a:rPr lang="en-US" altLang="fr-FR" sz="360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3600" smtClean="0">
                <a:ea typeface="ＭＳ Ｐゴシック" panose="020B0600070205080204" pitchFamily="34" charset="-128"/>
                <a:cs typeface="+mn-cs"/>
              </a:rPr>
            </a:br>
            <a:r>
              <a:rPr lang="fr-FR" altLang="fr-FR" sz="360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altLang="fr-FR" sz="3600" smtClean="0">
                <a:ea typeface="ＭＳ Ｐゴシック" panose="020B0600070205080204" pitchFamily="34" charset="-128"/>
                <a:cs typeface="+mn-cs"/>
              </a:rPr>
            </a:br>
            <a:endParaRPr lang="fr-FR" altLang="fr-FR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 Placeholder 8"/>
          <p:cNvSpPr txBox="1">
            <a:spLocks/>
          </p:cNvSpPr>
          <p:nvPr/>
        </p:nvSpPr>
        <p:spPr bwMode="auto">
          <a:xfrm>
            <a:off x="2286000" y="2371725"/>
            <a:ext cx="6477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79388" indent="-179388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r" rtl="1" eaLnBrk="1" hangingPunct="1">
              <a:spcBef>
                <a:spcPts val="600"/>
              </a:spcBef>
            </a:pPr>
            <a:r>
              <a:rPr lang="ar-IQ" altLang="fr-FR" sz="2000">
                <a:solidFill>
                  <a:srgbClr val="000000"/>
                </a:solidFill>
              </a:rPr>
              <a:t>اختيار أحد العناصر التراثية</a:t>
            </a:r>
            <a:endParaRPr lang="en-US" altLang="fr-FR" sz="2000">
              <a:solidFill>
                <a:srgbClr val="000000"/>
              </a:solidFill>
            </a:endParaRPr>
          </a:p>
          <a:p>
            <a:pPr lvl="1" algn="r" rtl="1" eaLnBrk="1" hangingPunct="1">
              <a:spcBef>
                <a:spcPts val="600"/>
              </a:spcBef>
            </a:pPr>
            <a:r>
              <a:rPr lang="ar-IQ" altLang="fr-FR" sz="2000">
                <a:solidFill>
                  <a:srgbClr val="000000"/>
                </a:solidFill>
              </a:rPr>
              <a:t>وضع خطة مع المشاركين من المجتمع المحلي/الجماعة</a:t>
            </a:r>
            <a:endParaRPr lang="en-US" altLang="fr-FR" sz="2000">
              <a:solidFill>
                <a:srgbClr val="000000"/>
              </a:solidFill>
            </a:endParaRPr>
          </a:p>
          <a:p>
            <a:pPr lvl="1" algn="r" rtl="1" eaLnBrk="1" hangingPunct="1">
              <a:spcBef>
                <a:spcPts val="600"/>
              </a:spcBef>
            </a:pPr>
            <a:r>
              <a:rPr lang="ar-IQ" altLang="fr-FR" sz="2000">
                <a:solidFill>
                  <a:srgbClr val="000000"/>
                </a:solidFill>
              </a:rPr>
              <a:t>  اي شكل من اشكال النشر/الترويج تود اختياره؟ كتاب؟ فيلم فيديو؟</a:t>
            </a:r>
            <a:endParaRPr lang="en-US" altLang="fr-FR" sz="2000">
              <a:solidFill>
                <a:srgbClr val="000000"/>
              </a:solidFill>
            </a:endParaRPr>
          </a:p>
          <a:p>
            <a:pPr lvl="1" algn="r" rtl="1" eaLnBrk="1" hangingPunct="1">
              <a:spcBef>
                <a:spcPts val="600"/>
              </a:spcBef>
            </a:pPr>
            <a:r>
              <a:rPr lang="ar-IQ" altLang="fr-FR" sz="2000">
                <a:solidFill>
                  <a:srgbClr val="000000"/>
                </a:solidFill>
              </a:rPr>
              <a:t>ما هو النهج الذي ستستخدمه؟</a:t>
            </a:r>
            <a:endParaRPr lang="en-US" altLang="fr-FR" sz="2000">
              <a:solidFill>
                <a:srgbClr val="000000"/>
              </a:solidFill>
            </a:endParaRPr>
          </a:p>
          <a:p>
            <a:pPr lvl="1" algn="r" rtl="1" eaLnBrk="1" hangingPunct="1">
              <a:spcBef>
                <a:spcPts val="600"/>
              </a:spcBef>
            </a:pPr>
            <a:r>
              <a:rPr lang="ar-IQ" altLang="fr-FR" sz="2000">
                <a:solidFill>
                  <a:srgbClr val="000000"/>
                </a:solidFill>
              </a:rPr>
              <a:t>من هم الناس الذي ينبغي إشراكهم في العملية؟</a:t>
            </a:r>
            <a:endParaRPr lang="en-US" altLang="fr-FR" sz="2000">
              <a:solidFill>
                <a:srgbClr val="000000"/>
              </a:solidFill>
            </a:endParaRPr>
          </a:p>
          <a:p>
            <a:pPr lvl="1" algn="r" rtl="1" eaLnBrk="1" hangingPunct="1">
              <a:spcBef>
                <a:spcPts val="600"/>
              </a:spcBef>
            </a:pPr>
            <a:r>
              <a:rPr lang="ar-IQ" altLang="fr-FR" sz="2000">
                <a:solidFill>
                  <a:srgbClr val="000000"/>
                </a:solidFill>
              </a:rPr>
              <a:t>كيف ستمول هذه العملية؟</a:t>
            </a:r>
            <a:endParaRPr lang="en-US" altLang="fr-FR" sz="2000">
              <a:solidFill>
                <a:srgbClr val="000000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rgbClr val="000000"/>
                </a:solidFill>
              </a:rPr>
              <a:t>إدراج صور التقطت وتسجيلات عُملت أثناء التدريب الميداني العملي</a:t>
            </a:r>
            <a:endParaRPr lang="en-US" altLang="fr-FR" sz="2000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751" y="201743"/>
            <a:ext cx="6121910" cy="64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6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altLang="es-ES_tradnl" dirty="0" smtClean="0">
                <a:ea typeface="ＭＳ Ｐゴシック" panose="020B0600070205080204" pitchFamily="34" charset="-128"/>
                <a:cs typeface="+mn-cs"/>
              </a:rPr>
              <a:t>يشمل هذا العرض:</a:t>
            </a:r>
            <a:endParaRPr lang="es-ES_tradnl" altLang="es-ES_tradnl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282825" y="1905000"/>
            <a:ext cx="63087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ar-IQ" altLang="es-ES_tradnl" sz="2200" b="0">
                <a:solidFill>
                  <a:schemeClr val="tx1"/>
                </a:solidFill>
              </a:rPr>
              <a:t>الاطلاع/الانتفاع والترويج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ar-IQ" altLang="es-ES_tradnl" sz="2200" b="0">
                <a:solidFill>
                  <a:schemeClr val="tx1"/>
                </a:solidFill>
              </a:rPr>
              <a:t>خطط تكفل انتفاع المجتمع المحلي/الجماعة بالبيانات والوثائق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ar-IQ" altLang="es-ES_tradnl" sz="2200" b="0">
                <a:solidFill>
                  <a:schemeClr val="tx1"/>
                </a:solidFill>
              </a:rPr>
              <a:t>وضع خطط: الخيارات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ar-IQ" altLang="es-ES_tradnl" sz="2200" b="0">
                <a:solidFill>
                  <a:schemeClr val="tx1"/>
                </a:solidFill>
              </a:rPr>
              <a:t>المنشورات: الفرص والتحديات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ar-IQ" altLang="es-ES_tradnl" sz="2200" b="0">
                <a:solidFill>
                  <a:schemeClr val="tx1"/>
                </a:solidFill>
              </a:rPr>
              <a:t>نشر الأغاني والقصص من أوغندا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ar-IQ" altLang="es-ES_tradnl" sz="2200" b="0">
                <a:solidFill>
                  <a:schemeClr val="tx1"/>
                </a:solidFill>
              </a:rPr>
              <a:t>وضع خطط للبث الإذاعي والتلفزيوني والإلكتروني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ar-IQ" altLang="es-ES_tradnl" sz="2200" b="0">
                <a:solidFill>
                  <a:schemeClr val="tx1"/>
                </a:solidFill>
              </a:rPr>
              <a:t>استخدام الإنترنت للترويج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662112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ما بعد عملية الحصر... الاطلاع/الانتفاع والترويج</a:t>
            </a:r>
            <a:r>
              <a:rPr lang="en-US" altLang="fr-FR" sz="360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3600" dirty="0" smtClean="0">
                <a:ea typeface="ＭＳ Ｐゴシック" panose="020B0600070205080204" pitchFamily="34" charset="-128"/>
                <a:cs typeface="+mn-cs"/>
              </a:rPr>
            </a:br>
            <a:r>
              <a:rPr lang="en-US" altLang="fr-FR" sz="3600" dirty="0" smtClean="0">
                <a:ea typeface="ＭＳ Ｐゴシック" panose="020B0600070205080204" pitchFamily="34" charset="-128"/>
                <a:cs typeface="+mn-cs"/>
              </a:rPr>
              <a:t> 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916113"/>
            <a:ext cx="5162550" cy="3313112"/>
          </a:xfrm>
        </p:spPr>
        <p:txBody>
          <a:bodyPr/>
          <a:lstStyle/>
          <a:p>
            <a:pPr marL="179388" indent="-179388" algn="r" rtl="1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ar-IQ" altLang="fr-FR" sz="200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الاطلاع على المواد والانتفاع بها</a:t>
            </a:r>
            <a:endParaRPr lang="en-US" altLang="fr-FR" sz="200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lvl="2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الوصول، الدخول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2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التمكن من رؤية المواد واستخدامها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indent="-179388" algn="r" rtl="1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ar-IQ" altLang="fr-FR" sz="200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ترويج المواد</a:t>
            </a:r>
            <a:endParaRPr lang="en-US" altLang="fr-FR" sz="200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lvl="1" indent="-179388" algn="r" rtl="1" eaLnBrk="1" hangingPunct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إيصالها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1" indent="-179388" algn="r" rtl="1" eaLnBrk="1" hangingPunct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نشرها/تعميمها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1" indent="-179388" algn="r" rtl="1" eaLnBrk="1" hangingPunct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مشاطرتها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1" indent="-179388" algn="r" rtl="1" eaLnBrk="1" hangingPunct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نشرها في مطبوعات ووسائط أخرى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indent="-179388"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altLang="fr-FR" sz="2000" smtClean="0"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6" descr="C:\Users\c_sagnier\Download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5" y="2079625"/>
            <a:ext cx="3655559" cy="25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8075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</a:rPr>
              <a:t>الغرض</a:t>
            </a:r>
            <a:r>
              <a:rPr lang="en-US" altLang="fr-FR" sz="3600" smtClean="0">
                <a:ea typeface="ＭＳ Ｐゴシック" panose="020B0600070205080204" pitchFamily="34" charset="-128"/>
              </a:rPr>
              <a:t/>
            </a:r>
            <a:br>
              <a:rPr lang="en-US" altLang="fr-FR" sz="3600" smtClean="0">
                <a:ea typeface="ＭＳ Ｐゴシック" panose="020B0600070205080204" pitchFamily="34" charset="-128"/>
              </a:rPr>
            </a:br>
            <a:endParaRPr lang="fr-FR" altLang="fr-FR" sz="3600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3770312"/>
          </a:xfrm>
        </p:spPr>
        <p:txBody>
          <a:bodyPr/>
          <a:lstStyle/>
          <a:p>
            <a:pPr marL="179388" lvl="3" indent="-179388" algn="r" rtl="1">
              <a:buFont typeface="Arial" panose="020B0604020202020204" pitchFamily="34" charset="0"/>
              <a:buNone/>
            </a:pPr>
            <a:r>
              <a:rPr lang="ar-IQ" altLang="fr-FR" sz="2000" b="1" dirty="0" smtClean="0">
                <a:ea typeface="ＭＳ Ｐゴシック" panose="020B0600070205080204" pitchFamily="34" charset="-128"/>
              </a:rPr>
              <a:t>ما الذي يحققه الاطلاع/الانتفاع والترويج؟</a:t>
            </a:r>
            <a:endParaRPr lang="en-US" altLang="fr-FR" sz="2000" b="1" dirty="0" smtClean="0">
              <a:ea typeface="ＭＳ Ｐゴシック" panose="020B0600070205080204" pitchFamily="34" charset="-128"/>
            </a:endParaRPr>
          </a:p>
          <a:p>
            <a:pPr marL="179388" lvl="3" indent="-179388">
              <a:buFont typeface="Wingdings" panose="05000000000000000000" pitchFamily="2" charset="2"/>
              <a:buChar char="v"/>
            </a:pPr>
            <a:endParaRPr lang="en-US" altLang="fr-FR" sz="2000" dirty="0" smtClean="0">
              <a:ea typeface="ＭＳ Ｐゴシック" panose="020B0600070205080204" pitchFamily="34" charset="-128"/>
            </a:endParaRPr>
          </a:p>
          <a:p>
            <a:pPr marL="179388" lvl="3" indent="-179388" algn="r" rtl="1">
              <a:buClrTx/>
            </a:pPr>
            <a:r>
              <a:rPr lang="ar-IQ" altLang="fr-FR" sz="2000" dirty="0" smtClean="0">
                <a:ea typeface="ＭＳ Ｐゴシック" panose="020B0600070205080204" pitchFamily="34" charset="-128"/>
              </a:rPr>
              <a:t>يضيف قيمة إلى قائمة الحصر</a:t>
            </a:r>
            <a:endParaRPr lang="en-US" altLang="fr-FR" sz="2000" dirty="0" smtClean="0">
              <a:ea typeface="ＭＳ Ｐゴシック" panose="020B0600070205080204" pitchFamily="34" charset="-128"/>
            </a:endParaRPr>
          </a:p>
          <a:p>
            <a:pPr marL="179388" lvl="3" indent="-179388" algn="r" rtl="1">
              <a:buClrTx/>
            </a:pPr>
            <a:r>
              <a:rPr lang="ar-IQ" altLang="fr-FR" sz="2000" dirty="0" smtClean="0">
                <a:ea typeface="ＭＳ Ｐゴシック" panose="020B0600070205080204" pitchFamily="34" charset="-128"/>
              </a:rPr>
              <a:t>يزيد مستوى الوعي</a:t>
            </a:r>
            <a:endParaRPr lang="en-US" altLang="fr-FR" sz="2000" dirty="0" smtClean="0">
              <a:ea typeface="ＭＳ Ｐゴシック" panose="020B0600070205080204" pitchFamily="34" charset="-128"/>
            </a:endParaRPr>
          </a:p>
          <a:p>
            <a:pPr marL="179388" lvl="3" indent="-179388" algn="r" rtl="1">
              <a:buClrTx/>
            </a:pPr>
            <a:r>
              <a:rPr lang="ar-IQ" altLang="fr-FR" sz="2000" dirty="0" smtClean="0">
                <a:ea typeface="ＭＳ Ｐゴシック" panose="020B0600070205080204" pitchFamily="34" charset="-128"/>
              </a:rPr>
              <a:t>يساهم في استدامة التراث الثقافي غير المادي</a:t>
            </a:r>
            <a:endParaRPr lang="en-US" altLang="fr-FR" sz="2000" dirty="0" smtClean="0">
              <a:ea typeface="ＭＳ Ｐゴシック" panose="020B0600070205080204" pitchFamily="34" charset="-128"/>
            </a:endParaRPr>
          </a:p>
          <a:p>
            <a:pPr marL="179388" lvl="3" indent="-179388" algn="r" rtl="1">
              <a:buClrTx/>
            </a:pPr>
            <a:r>
              <a:rPr lang="ar-IQ" altLang="fr-FR" sz="2000" dirty="0" smtClean="0">
                <a:ea typeface="ＭＳ Ｐゴシック" panose="020B0600070205080204" pitchFamily="34" charset="-128"/>
              </a:rPr>
              <a:t>يشكل جزءاً من عملية الصون</a:t>
            </a:r>
            <a:endParaRPr lang="en-US" altLang="fr-FR" sz="2000" dirty="0" smtClean="0">
              <a:ea typeface="ＭＳ Ｐゴシック" panose="020B0600070205080204" pitchFamily="34" charset="-128"/>
            </a:endParaRPr>
          </a:p>
          <a:p>
            <a:pPr marL="179388" lvl="3" indent="-179388" algn="r" rtl="1">
              <a:buClrTx/>
            </a:pPr>
            <a:r>
              <a:rPr lang="ar-IQ" altLang="fr-FR" sz="2000" dirty="0" smtClean="0">
                <a:ea typeface="ＭＳ Ｐゴシック" panose="020B0600070205080204" pitchFamily="34" charset="-128"/>
              </a:rPr>
              <a:t>يعزز المشاركة في التراث الثقافي غير المادي</a:t>
            </a:r>
            <a:endParaRPr lang="en-US" altLang="fr-FR" sz="2000" dirty="0" smtClean="0">
              <a:ea typeface="ＭＳ Ｐゴシック" panose="020B0600070205080204" pitchFamily="34" charset="-128"/>
            </a:endParaRPr>
          </a:p>
          <a:p>
            <a:pPr marL="719138" lvl="4" indent="-179388" algn="r" rtl="1">
              <a:buFont typeface="Arial" panose="020B0604020202020204" pitchFamily="34" charset="0"/>
              <a:buChar char="•"/>
            </a:pPr>
            <a:r>
              <a:rPr lang="ar-IQ" altLang="fr-FR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داخل المجتمع المحلي/الجماعة</a:t>
            </a:r>
            <a:endParaRPr lang="en-US" altLang="fr-FR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4" indent="-179388" algn="r" rtl="1">
              <a:buFont typeface="Arial" panose="020B0604020202020204" pitchFamily="34" charset="0"/>
              <a:buChar char="•"/>
            </a:pPr>
            <a:r>
              <a:rPr lang="ar-IQ" altLang="fr-FR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خارج المجتمع المحلي/الجماعة</a:t>
            </a:r>
            <a:endParaRPr lang="en-US" altLang="fr-FR" dirty="0" smtClean="0">
              <a:ea typeface="ＭＳ Ｐゴシック" panose="020B0600070205080204" pitchFamily="34" charset="-128"/>
            </a:endParaRPr>
          </a:p>
          <a:p>
            <a:pPr marL="179388" lvl="3" indent="-179388">
              <a:buFont typeface="Wingdings" panose="05000000000000000000" pitchFamily="2" charset="2"/>
              <a:buChar char="v"/>
            </a:pPr>
            <a:endParaRPr lang="en-US" altLang="fr-FR" sz="20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8075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latin typeface="Traditional Arabic" panose="02020603050405020304" pitchFamily="18" charset="-78"/>
                <a:ea typeface="ＭＳ Ｐゴシック" panose="020B0600070205080204" pitchFamily="34" charset="-128"/>
                <a:cs typeface="Traditional Arabic" panose="02020603050405020304" pitchFamily="18" charset="-78"/>
              </a:rPr>
              <a:t>خطط تكفل انتفاع المجتمع المحلي/الجماعة بالبيانات والوثائق</a:t>
            </a:r>
            <a:endParaRPr lang="fr-FR" altLang="fr-FR" sz="2400" dirty="0" smtClean="0"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9"/>
            <a:ext cx="5162550" cy="5198859"/>
          </a:xfrm>
        </p:spPr>
        <p:txBody>
          <a:bodyPr/>
          <a:lstStyle/>
          <a:p>
            <a:pPr marL="179388" indent="-179388" algn="r" rtl="1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ar-IQ" altLang="fr-FR" sz="20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ＭＳ Ｐゴシック" panose="020B0600070205080204" pitchFamily="34" charset="-128"/>
                <a:cs typeface="Traditional Arabic" panose="02020603050405020304" pitchFamily="18" charset="-78"/>
              </a:rPr>
              <a:t>كيف يمكن اتاحة البيانات والوثائق للمجتمع المحلي/الجماعة للانتفاع بها واستخدامها</a:t>
            </a:r>
            <a:endParaRPr lang="en-US" altLang="fr-FR" sz="2000" dirty="0" smtClean="0">
              <a:solidFill>
                <a:schemeClr val="tx1"/>
              </a:solidFill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None/>
            </a:pPr>
            <a:endParaRPr lang="en-US" altLang="fr-FR" sz="2000" dirty="0" smtClean="0">
              <a:solidFill>
                <a:schemeClr val="accent1"/>
              </a:solidFill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  <a:p>
            <a:pPr marL="179388" indent="-179388" algn="r" rtl="1">
              <a:spcBef>
                <a:spcPts val="5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latin typeface="Traditional Arabic" panose="02020603050405020304" pitchFamily="18" charset="-78"/>
                <a:ea typeface="ＭＳ Ｐゴシック" panose="020B0600070205080204" pitchFamily="34" charset="-128"/>
                <a:cs typeface="Traditional Arabic" panose="02020603050405020304" pitchFamily="18" charset="-78"/>
              </a:rPr>
              <a:t>إنشاء اتفاقات خاصة بالحقوق تسمح بالانتفاع بالبيانات والوثائق وفقاً لأعراف المجتمع المحلي/الجماعة</a:t>
            </a:r>
            <a:endParaRPr lang="en-US" altLang="fr-FR" sz="2000" b="0" dirty="0" smtClean="0">
              <a:solidFill>
                <a:srgbClr val="000000"/>
              </a:solidFill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  <a:p>
            <a:pPr marL="179388" indent="-179388" algn="r" rtl="1">
              <a:spcBef>
                <a:spcPts val="500"/>
              </a:spcBef>
            </a:pPr>
            <a:endParaRPr lang="en-US" altLang="fr-FR" sz="2000" b="0" dirty="0" smtClean="0">
              <a:solidFill>
                <a:srgbClr val="000000"/>
              </a:solidFill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  <a:p>
            <a:pPr marL="179388" indent="-179388" algn="r" rtl="1">
              <a:spcBef>
                <a:spcPts val="5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latin typeface="Traditional Arabic" panose="02020603050405020304" pitchFamily="18" charset="-78"/>
                <a:ea typeface="ＭＳ Ｐゴシック" panose="020B0600070205080204" pitchFamily="34" charset="-128"/>
                <a:cs typeface="Traditional Arabic" panose="02020603050405020304" pitchFamily="18" charset="-78"/>
              </a:rPr>
              <a:t>إعطاء نسخ للمشاركين والآخرين</a:t>
            </a:r>
            <a:endParaRPr lang="en-US" altLang="fr-FR" sz="2000" b="0" dirty="0" smtClean="0">
              <a:solidFill>
                <a:srgbClr val="000000"/>
              </a:solidFill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  <a:p>
            <a:pPr marL="179388" indent="-179388" algn="r" rtl="1">
              <a:spcBef>
                <a:spcPts val="500"/>
              </a:spcBef>
            </a:pPr>
            <a:endParaRPr lang="en-US" altLang="fr-FR" sz="2000" b="0" dirty="0" smtClean="0">
              <a:solidFill>
                <a:srgbClr val="000000"/>
              </a:solidFill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  <a:p>
            <a:pPr marL="179388" indent="-179388" algn="r" rtl="1">
              <a:spcBef>
                <a:spcPts val="500"/>
              </a:spcBef>
            </a:pPr>
            <a:r>
              <a:rPr lang="en-US" altLang="fr-FR" sz="2000" b="0" dirty="0" smtClean="0">
                <a:solidFill>
                  <a:srgbClr val="000000"/>
                </a:solidFill>
                <a:latin typeface="Traditional Arabic" panose="02020603050405020304" pitchFamily="18" charset="-78"/>
                <a:ea typeface="ＭＳ Ｐゴシック" panose="020B0600070205080204" pitchFamily="34" charset="-128"/>
                <a:cs typeface="Traditional Arabic" panose="02020603050405020304" pitchFamily="18" charset="-78"/>
              </a:rPr>
              <a:t> </a:t>
            </a:r>
            <a:r>
              <a:rPr lang="ar-IQ" altLang="fr-FR" sz="2000" b="0" dirty="0" smtClean="0">
                <a:solidFill>
                  <a:srgbClr val="000000"/>
                </a:solidFill>
                <a:latin typeface="Traditional Arabic" panose="02020603050405020304" pitchFamily="18" charset="-78"/>
                <a:ea typeface="ＭＳ Ｐゴシック" panose="020B0600070205080204" pitchFamily="34" charset="-128"/>
                <a:cs typeface="Traditional Arabic" panose="02020603050405020304" pitchFamily="18" charset="-78"/>
              </a:rPr>
              <a:t>إيداع المعلومات والوثائق في أرشيف المجتمع المحلي أو  المتحف أو المركز المجتمعي</a:t>
            </a:r>
            <a:r>
              <a:rPr lang="en-US" altLang="fr-FR" sz="2000" b="0" dirty="0" smtClean="0">
                <a:solidFill>
                  <a:srgbClr val="000000"/>
                </a:solidFill>
                <a:latin typeface="Traditional Arabic" panose="02020603050405020304" pitchFamily="18" charset="-78"/>
                <a:ea typeface="ＭＳ Ｐゴシック" panose="020B0600070205080204" pitchFamily="34" charset="-128"/>
                <a:cs typeface="Traditional Arabic" panose="02020603050405020304" pitchFamily="18" charset="-78"/>
              </a:rPr>
              <a:t>. </a:t>
            </a: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None/>
            </a:pPr>
            <a:endParaRPr lang="en-US" altLang="fr-FR" sz="2000" b="0" dirty="0" smtClean="0">
              <a:solidFill>
                <a:srgbClr val="000000"/>
              </a:solidFill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  <a:p>
            <a:pPr marL="179388" indent="-179388" algn="r" rtl="1">
              <a:spcBef>
                <a:spcPts val="5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latin typeface="Traditional Arabic" panose="02020603050405020304" pitchFamily="18" charset="-78"/>
                <a:ea typeface="ＭＳ Ｐゴシック" panose="020B0600070205080204" pitchFamily="34" charset="-128"/>
                <a:cs typeface="Traditional Arabic" panose="02020603050405020304" pitchFamily="18" charset="-78"/>
              </a:rPr>
              <a:t>   إيداع مواد قائمة الحصر في الأرشيف والمتحف وما إلى ذلك، مع شروط تقضي بإتاحتها للمجتمع المحلي وتحدد استخدامها المناسب</a:t>
            </a:r>
            <a:endParaRPr lang="en-US" altLang="fr-FR" sz="2000" b="0" dirty="0" smtClean="0">
              <a:solidFill>
                <a:srgbClr val="000000"/>
              </a:solidFill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  <a:p>
            <a:pPr marL="179388" indent="-179388">
              <a:spcBef>
                <a:spcPts val="500"/>
              </a:spcBef>
              <a:buFont typeface="Wingdings" panose="05000000000000000000" pitchFamily="2" charset="2"/>
              <a:buChar char="v"/>
            </a:pPr>
            <a:endParaRPr lang="en-US" altLang="fr-FR" sz="2000" b="0" dirty="0" smtClean="0">
              <a:solidFill>
                <a:srgbClr val="000000"/>
              </a:solidFill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  <a:p>
            <a:pPr marL="179388" lvl="1" indent="-179388">
              <a:spcBef>
                <a:spcPts val="500"/>
              </a:spcBef>
              <a:buFont typeface="Wingdings" panose="05000000000000000000" pitchFamily="2" charset="2"/>
              <a:buChar char="v"/>
            </a:pPr>
            <a:endParaRPr lang="en-US" altLang="fr-FR" sz="2000" dirty="0" smtClean="0">
              <a:solidFill>
                <a:srgbClr val="000000"/>
              </a:solidFill>
              <a:latin typeface="Traditional Arabic" panose="02020603050405020304" pitchFamily="18" charset="-78"/>
              <a:ea typeface="ＭＳ Ｐゴシック" panose="020B0600070205080204" pitchFamily="34" charset="-128"/>
              <a:cs typeface="Traditional Arabic" panose="02020603050405020304" pitchFamily="18" charset="-78"/>
            </a:endParaRPr>
          </a:p>
          <a:p>
            <a:pPr marL="179388" lvl="1" indent="-179388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altLang="fr-FR" sz="2000" dirty="0" smtClean="0">
                <a:solidFill>
                  <a:srgbClr val="000000"/>
                </a:solidFill>
                <a:latin typeface="Traditional Arabic" panose="02020603050405020304" pitchFamily="18" charset="-78"/>
                <a:ea typeface="ＭＳ Ｐゴシック" panose="020B0600070205080204" pitchFamily="34" charset="-128"/>
                <a:cs typeface="Traditional Arabic" panose="02020603050405020304" pitchFamily="18" charset="-78"/>
              </a:rPr>
              <a:t>	</a:t>
            </a: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" y="1933192"/>
            <a:ext cx="3138323" cy="208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وضع خطط للنشر والترويج</a:t>
            </a:r>
            <a:endParaRPr lang="fr-FR" altLang="fr-FR" sz="24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906588"/>
            <a:ext cx="5162550" cy="3324225"/>
          </a:xfrm>
        </p:spPr>
        <p:txBody>
          <a:bodyPr/>
          <a:lstStyle/>
          <a:p>
            <a:pPr marL="179388" indent="-179388" algn="r" rtl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ar-IQ" altLang="fr-FR" sz="200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ما هو المطلوب؟</a:t>
            </a:r>
            <a:endParaRPr lang="en-US" altLang="fr-FR" sz="200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spcBef>
                <a:spcPts val="600"/>
              </a:spcBef>
            </a:pPr>
            <a:endParaRPr lang="en-US" altLang="fr-FR" sz="2000" b="0" smtClean="0">
              <a:ea typeface="ＭＳ Ｐゴシック" panose="020B0600070205080204" pitchFamily="34" charset="-128"/>
              <a:cs typeface="+mn-cs"/>
            </a:endParaRPr>
          </a:p>
          <a:p>
            <a:pPr marL="179388" lvl="1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الموافقة والإذن والمشاركة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1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الميزانيات والموارد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1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اتفاقيات بشأن العوائد والإيرادات، إن وجدت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1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الشراكة مع أشخاص من ذوي الخبراء والخبراء والاستشاريين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1" indent="-179388" algn="r" rtl="1">
              <a:spcBef>
                <a:spcPts val="600"/>
              </a:spcBef>
            </a:pPr>
            <a:r>
              <a:rPr lang="ar-IQ" altLang="fr-FR" sz="2000" smtClean="0">
                <a:ea typeface="ＭＳ Ｐゴシック" panose="020B0600070205080204" pitchFamily="34" charset="-128"/>
              </a:rPr>
              <a:t>وضع خطط ومشاريع</a:t>
            </a: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1" indent="-179388">
              <a:spcBef>
                <a:spcPts val="600"/>
              </a:spcBef>
            </a:pPr>
            <a:endParaRPr lang="en-US" altLang="fr-FR" sz="2000" smtClean="0">
              <a:ea typeface="ＭＳ Ｐゴシック" panose="020B0600070205080204" pitchFamily="34" charset="-128"/>
            </a:endParaRPr>
          </a:p>
          <a:p>
            <a:pPr marL="179388" lvl="1" indent="-179388">
              <a:spcBef>
                <a:spcPts val="600"/>
              </a:spcBef>
            </a:pPr>
            <a:endParaRPr lang="en-US" altLang="fr-FR" sz="2000" smtClean="0">
              <a:ea typeface="ＭＳ Ｐゴシック" panose="020B0600070205080204" pitchFamily="34" charset="-128"/>
            </a:endParaRPr>
          </a:p>
        </p:txBody>
      </p:sp>
      <p:pic>
        <p:nvPicPr>
          <p:cNvPr id="6" name="Picture 6" descr="C:\Users\c_sagnier\Download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795588"/>
            <a:ext cx="3020861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970088"/>
          </a:xfrm>
        </p:spPr>
        <p:txBody>
          <a:bodyPr/>
          <a:lstStyle/>
          <a:p>
            <a:pPr algn="r" rtl="1" eaLnBrk="1" hangingPunct="1"/>
            <a:r>
              <a:rPr lang="ar-IQ" altLang="fr-FR" sz="3200" dirty="0" smtClean="0">
                <a:ea typeface="ＭＳ Ｐゴシック" panose="020B0600070205080204" pitchFamily="34" charset="-128"/>
                <a:cs typeface="+mn-cs"/>
              </a:rPr>
              <a:t>خطط المجتمع المحلي/الجماعة للنشر والترويج</a:t>
            </a:r>
            <a:r>
              <a:rPr lang="en-US" altLang="fr-FR" sz="320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3200" dirty="0" smtClean="0">
                <a:ea typeface="ＭＳ Ｐゴシック" panose="020B0600070205080204" pitchFamily="34" charset="-128"/>
                <a:cs typeface="+mn-cs"/>
              </a:rPr>
            </a:br>
            <a:r>
              <a:rPr lang="en-US" altLang="fr-FR" sz="3200" b="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3200" b="0" dirty="0" smtClean="0">
                <a:ea typeface="ＭＳ Ｐゴシック" panose="020B0600070205080204" pitchFamily="34" charset="-128"/>
                <a:cs typeface="+mn-cs"/>
              </a:rPr>
            </a:br>
            <a:r>
              <a:rPr lang="en-US" altLang="fr-FR" sz="3200" b="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3200" b="0" dirty="0" smtClean="0">
                <a:ea typeface="ＭＳ Ｐゴシック" panose="020B0600070205080204" pitchFamily="34" charset="-128"/>
                <a:cs typeface="+mn-cs"/>
              </a:rPr>
            </a:br>
            <a:endParaRPr lang="fr-FR" altLang="fr-FR" sz="32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05000"/>
            <a:ext cx="6480175" cy="4498975"/>
          </a:xfrm>
        </p:spPr>
        <p:txBody>
          <a:bodyPr/>
          <a:lstStyle/>
          <a:p>
            <a:pPr marL="179388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2000" b="1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المنشورات</a:t>
            </a:r>
            <a:endParaRPr lang="en-US" altLang="fr-FR" sz="2000" b="1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يمكن أن تصل إلى الناس داخل المجتمع المحلي وخارجه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قضية اللغة ومحو الأمية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تكاليف مرتفعة، ولكن يمكن أن تأتي بعائدات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179388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2000" b="1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البث</a:t>
            </a:r>
            <a:endParaRPr lang="en-US" altLang="fr-FR" sz="2000" b="1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البث التلفزيوني على الصعيدين المحلي والدولي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يبرز العناصر التراثية ويسلط عليها المزيد من الضوء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الإذاعة المحلية وتردد </a:t>
            </a:r>
            <a:r>
              <a:rPr lang="fr-FR" altLang="fr-FR" sz="12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FM</a:t>
            </a:r>
            <a:r>
              <a:rPr lang="fr-FR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 المحلي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لا يوجد حاجز على مستوى القرائية، ويمكن أن يصل البث إلى المجتمعات</a:t>
            </a:r>
            <a:r>
              <a:rPr lang="en-US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المتفردة أو المنزوية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179388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2000" b="1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الإنترنت</a:t>
            </a:r>
            <a:endParaRPr lang="en-US" altLang="fr-FR" sz="2000" b="1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استخدام الإنترنت على المستوى المحلي والدولي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العديد من الخيارات الحرة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تكاليف منخفضة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719138" lvl="1" indent="-179388" algn="r" rt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IQ" altLang="fr-FR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يتطلب وجود اتصال بشبكة الإنترنت داخل المجتمع المحلي</a:t>
            </a: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179388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fr-FR" sz="160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استخدام المعلومات </a:t>
            </a:r>
            <a:endParaRPr lang="fr-FR" altLang="fr-FR" sz="24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4611687"/>
          </a:xfrm>
        </p:spPr>
        <p:txBody>
          <a:bodyPr/>
          <a:lstStyle/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b="1" dirty="0" smtClean="0">
                <a:ea typeface="ＭＳ Ｐゴシック" panose="020B0600070205080204" pitchFamily="34" charset="-128"/>
              </a:rPr>
              <a:t>وسائل الإعلام المطبوعة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الكتب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الكتيبات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مواد المناهج الدراسية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أدلة إرشادية/تدريبية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مقالات وكتب أكاديمية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b="1" dirty="0" smtClean="0">
                <a:ea typeface="ＭＳ Ｐゴシック" panose="020B0600070205080204" pitchFamily="34" charset="-128"/>
              </a:rPr>
              <a:t>وسائل </a:t>
            </a:r>
            <a:r>
              <a:rPr lang="ar-IQ" altLang="fr-FR" sz="1800" b="1" dirty="0" err="1" smtClean="0">
                <a:ea typeface="ＭＳ Ｐゴシック" panose="020B0600070205080204" pitchFamily="34" charset="-128"/>
              </a:rPr>
              <a:t>اعلام</a:t>
            </a:r>
            <a:r>
              <a:rPr lang="ar-IQ" altLang="fr-FR" sz="1800" b="1" dirty="0" smtClean="0">
                <a:ea typeface="ＭＳ Ｐゴシック" panose="020B0600070205080204" pitchFamily="34" charset="-128"/>
              </a:rPr>
              <a:t> الإلكترونية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أفلام الفيديو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أقراص مدمجة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منشورات تجمع بين النص مع الصوت أو الفيديو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b="1" dirty="0" smtClean="0">
                <a:ea typeface="ＭＳ Ｐゴシック" panose="020B0600070205080204" pitchFamily="34" charset="-128"/>
              </a:rPr>
              <a:t>ما هي هذه المواد؟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أفلام الفيديو التشاركية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أداء الرقص</a:t>
            </a:r>
          </a:p>
          <a:p>
            <a:pPr marL="179388" lvl="1" indent="-179388" algn="r" rtl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ar-IQ" altLang="fr-FR" sz="1800" dirty="0" smtClean="0">
                <a:ea typeface="ＭＳ Ｐゴシック" panose="020B0600070205080204" pitchFamily="34" charset="-128"/>
              </a:rPr>
              <a:t>أقراص الموسيقى المدمجة</a:t>
            </a:r>
            <a:r>
              <a:rPr lang="ar-IQ" altLang="fr-FR" sz="1800" b="1" dirty="0" smtClean="0">
                <a:ea typeface="ＭＳ Ｐゴシック" panose="020B0600070205080204" pitchFamily="34" charset="-128"/>
              </a:rPr>
              <a:t>.</a:t>
            </a:r>
          </a:p>
          <a:p>
            <a:pPr marL="179388" lvl="1" indent="-179388">
              <a:spcBef>
                <a:spcPts val="300"/>
              </a:spcBef>
              <a:buFont typeface="Arial" panose="020B0604020202020204" pitchFamily="34" charset="0"/>
              <a:buNone/>
            </a:pPr>
            <a:endParaRPr lang="ar-IQ" altLang="fr-FR" sz="1800" b="1" dirty="0" smtClean="0">
              <a:ea typeface="ＭＳ Ｐゴシック" panose="020B0600070205080204" pitchFamily="34" charset="-128"/>
            </a:endParaRPr>
          </a:p>
          <a:p>
            <a:pPr marL="179388" lvl="1" indent="-179388">
              <a:spcBef>
                <a:spcPts val="300"/>
              </a:spcBef>
              <a:buFont typeface="Arial" panose="020B0604020202020204" pitchFamily="34" charset="0"/>
              <a:buNone/>
            </a:pPr>
            <a:endParaRPr lang="ar-IQ" altLang="fr-FR" sz="1800" b="1" dirty="0" smtClean="0">
              <a:ea typeface="ＭＳ Ｐゴシック" panose="020B0600070205080204" pitchFamily="34" charset="-128"/>
            </a:endParaRPr>
          </a:p>
          <a:p>
            <a:pPr marL="179388" lvl="1" indent="-179388">
              <a:spcBef>
                <a:spcPts val="300"/>
              </a:spcBef>
              <a:buFont typeface="Arial" panose="020B0604020202020204" pitchFamily="34" charset="0"/>
              <a:buNone/>
            </a:pPr>
            <a:endParaRPr lang="ar-IQ" altLang="fr-FR" sz="1800" b="1" dirty="0" smtClean="0">
              <a:ea typeface="ＭＳ Ｐゴシック" panose="020B0600070205080204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endParaRPr lang="en-US" altLang="fr-FR" sz="1800" dirty="0" smtClean="0">
              <a:ea typeface="ＭＳ Ｐゴシック" panose="020B0600070205080204" pitchFamily="34" charset="-128"/>
            </a:endParaRPr>
          </a:p>
          <a:p>
            <a:pPr marL="179388" indent="-179388">
              <a:spcBef>
                <a:spcPts val="300"/>
              </a:spcBef>
            </a:pPr>
            <a:endParaRPr lang="en-US" altLang="fr-FR" sz="1800" dirty="0" smtClean="0">
              <a:ea typeface="ＭＳ Ｐゴシック" panose="020B0600070205080204" pitchFamily="34" charset="-128"/>
            </a:endParaRPr>
          </a:p>
          <a:p>
            <a:pPr marL="179388" lvl="1" indent="-179388">
              <a:spcBef>
                <a:spcPts val="300"/>
              </a:spcBef>
              <a:buFont typeface="Wingdings" panose="05000000000000000000" pitchFamily="2" charset="2"/>
              <a:buChar char="v"/>
            </a:pPr>
            <a:endParaRPr lang="en-US" altLang="fr-FR" sz="1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8" y="1836738"/>
            <a:ext cx="3596111" cy="269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latin typeface="Microsoft Uighur" panose="02000000000000000000" pitchFamily="2" charset="-78"/>
                <a:ea typeface="ＭＳ Ｐゴシック" panose="020B0600070205080204" pitchFamily="34" charset="-128"/>
                <a:cs typeface="+mn-cs"/>
              </a:rPr>
              <a:t>مثال: أغاني وقصص من أوغندا</a:t>
            </a:r>
            <a:endParaRPr lang="fr-FR" altLang="fr-FR" sz="3600" dirty="0" smtClean="0">
              <a:latin typeface="Microsoft Uighur" panose="02000000000000000000" pitchFamily="2" charset="-78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278063" y="194945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altLang="fr-FR" sz="2000" b="0" dirty="0">
                <a:solidFill>
                  <a:schemeClr val="tx1"/>
                </a:solidFill>
              </a:rPr>
              <a:t> </a:t>
            </a:r>
            <a:r>
              <a:rPr lang="ar-IQ" altLang="fr-FR" sz="2000" b="0" dirty="0">
                <a:solidFill>
                  <a:schemeClr val="tx1"/>
                </a:solidFill>
              </a:rPr>
              <a:t>13 مادة تجمع بين القصص والأغاني والتهويدات وأغاني الألعاب لشعب </a:t>
            </a:r>
            <a:r>
              <a:rPr lang="ar-IQ" altLang="fr-FR" sz="2000" b="0" dirty="0" err="1">
                <a:solidFill>
                  <a:schemeClr val="tx1"/>
                </a:solidFill>
              </a:rPr>
              <a:t>باباغندا</a:t>
            </a:r>
            <a:r>
              <a:rPr lang="ar-IQ" altLang="fr-FR" sz="2000" b="0" dirty="0">
                <a:solidFill>
                  <a:schemeClr val="tx1"/>
                </a:solidFill>
              </a:rPr>
              <a:t> في جنوب أوغندا</a:t>
            </a:r>
            <a:endParaRPr lang="en-US" altLang="fr-FR" sz="2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النصوص مكتوبة بلغة  </a:t>
            </a:r>
            <a:r>
              <a:rPr lang="ar-IQ" altLang="fr-FR" sz="2000" b="0" dirty="0" err="1">
                <a:solidFill>
                  <a:schemeClr val="tx1"/>
                </a:solidFill>
              </a:rPr>
              <a:t>لوغاندا</a:t>
            </a:r>
            <a:r>
              <a:rPr lang="ar-IQ" altLang="fr-FR" sz="2000" b="0" dirty="0">
                <a:solidFill>
                  <a:schemeClr val="tx1"/>
                </a:solidFill>
              </a:rPr>
              <a:t> والأغاني مدونة بالنوتة الموسيقية ومتاحة لكل من يقدر على أدائها</a:t>
            </a:r>
            <a:endParaRPr lang="en-US" altLang="fr-FR" sz="2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ترجمة باللغة الإنجليزية</a:t>
            </a:r>
            <a:endParaRPr lang="en-US" altLang="fr-FR" sz="2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تعليم صوتيات لغة </a:t>
            </a:r>
            <a:r>
              <a:rPr lang="ar-IQ" altLang="fr-FR" sz="2000" b="0" dirty="0" err="1">
                <a:solidFill>
                  <a:schemeClr val="tx1"/>
                </a:solidFill>
              </a:rPr>
              <a:t>لوغاندا</a:t>
            </a:r>
            <a:r>
              <a:rPr lang="ar-IQ" altLang="fr-FR" sz="2000" b="0" dirty="0">
                <a:solidFill>
                  <a:schemeClr val="tx1"/>
                </a:solidFill>
              </a:rPr>
              <a:t> من أجل لفظ كلمات الأغاني</a:t>
            </a:r>
            <a:endParaRPr lang="en-US" altLang="fr-FR" sz="2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00D213"/>
      </a:accent2>
      <a:accent3>
        <a:srgbClr val="FF0000"/>
      </a:accent3>
      <a:accent4>
        <a:srgbClr val="FFFF00"/>
      </a:accent4>
      <a:accent5>
        <a:srgbClr val="FFFF00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6785</TotalTime>
  <Words>609</Words>
  <Application>Microsoft Office PowerPoint</Application>
  <PresentationFormat>On-screen Show (4:3)</PresentationFormat>
  <Paragraphs>137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Bold</vt:lpstr>
      <vt:lpstr>ＭＳ Ｐゴシック</vt:lpstr>
      <vt:lpstr>Arial</vt:lpstr>
      <vt:lpstr>Calibri</vt:lpstr>
      <vt:lpstr>Microsoft Uighur</vt:lpstr>
      <vt:lpstr>Traditional Arabic</vt:lpstr>
      <vt:lpstr>Wingdings</vt:lpstr>
      <vt:lpstr>Thème Office</vt:lpstr>
      <vt:lpstr>الانتفاع بالبيانات والوثائق وترويجها الوحدة 35: عرض تقديمي</vt:lpstr>
      <vt:lpstr>يشمل هذا العرض:</vt:lpstr>
      <vt:lpstr>ما بعد عملية الحصر... الاطلاع/الانتفاع والترويج  </vt:lpstr>
      <vt:lpstr>الغرض </vt:lpstr>
      <vt:lpstr>خطط تكفل انتفاع المجتمع المحلي/الجماعة بالبيانات والوثائق</vt:lpstr>
      <vt:lpstr>وضع خطط للنشر والترويج</vt:lpstr>
      <vt:lpstr>خطط المجتمع المحلي/الجماعة للنشر والترويج   </vt:lpstr>
      <vt:lpstr>استخدام المعلومات </vt:lpstr>
      <vt:lpstr>مثال: أغاني وقصص من أوغندا</vt:lpstr>
      <vt:lpstr>وضع خطط للبث </vt:lpstr>
      <vt:lpstr>استخدام الأنترنت للترويج والنشر</vt:lpstr>
      <vt:lpstr>تمرين: وضع خطط تمكِّن المجتمع المحلي/الجماعة من الاستفادة بطرق شتى من المواد الناتجة خلال عملية الحصر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137</cp:revision>
  <dcterms:created xsi:type="dcterms:W3CDTF">2013-11-15T14:11:42Z</dcterms:created>
  <dcterms:modified xsi:type="dcterms:W3CDTF">2018-04-19T15:48:48Z</dcterms:modified>
</cp:coreProperties>
</file>