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91" r:id="rId3"/>
    <p:sldId id="263" r:id="rId4"/>
    <p:sldId id="272" r:id="rId5"/>
    <p:sldId id="290" r:id="rId6"/>
    <p:sldId id="274" r:id="rId7"/>
    <p:sldId id="284" r:id="rId8"/>
    <p:sldId id="285" r:id="rId9"/>
    <p:sldId id="266" r:id="rId10"/>
    <p:sldId id="269" r:id="rId11"/>
    <p:sldId id="271" r:id="rId12"/>
    <p:sldId id="287" r:id="rId13"/>
    <p:sldId id="282" r:id="rId14"/>
    <p:sldId id="288" r:id="rId15"/>
    <p:sldId id="289" r:id="rId16"/>
    <p:sldId id="276" r:id="rId17"/>
    <p:sldId id="277" r:id="rId18"/>
    <p:sldId id="292" r:id="rId19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15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1437">
          <p15:clr>
            <a:srgbClr val="A4A3A4"/>
          </p15:clr>
        </p15:guide>
        <p15:guide id="5" pos="2419">
          <p15:clr>
            <a:srgbClr val="A4A3A4"/>
          </p15:clr>
        </p15:guide>
        <p15:guide id="6" pos="5515">
          <p15:clr>
            <a:srgbClr val="A4A3A4"/>
          </p15:clr>
        </p15:guide>
        <p15:guide id="7" pos="1310">
          <p15:clr>
            <a:srgbClr val="A4A3A4"/>
          </p15:clr>
        </p15:guide>
        <p15:guide id="8" pos="25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5" autoAdjust="0"/>
    <p:restoredTop sz="75290" autoAdjust="0"/>
  </p:normalViewPr>
  <p:slideViewPr>
    <p:cSldViewPr snapToGrid="0" snapToObjects="1">
      <p:cViewPr varScale="1">
        <p:scale>
          <a:sx n="57" d="100"/>
          <a:sy n="57" d="100"/>
        </p:scale>
        <p:origin x="78" y="65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A42B3FF-F348-4A48-A340-E55F03A8ECDC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0B2806D-3DC5-4F6F-8EE6-12028FF11DA9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0573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24A80FD3-60D9-472B-8287-927B314F0F97}" type="datetime1">
              <a:rPr lang="fr-FR" altLang="fr-FR"/>
              <a:pPr>
                <a:defRPr/>
              </a:pPr>
              <a:t>19/04/2018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alt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Cliquez pour modifier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AC640A1-60B1-433C-A287-0A57D97555AE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831198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© 2000 by Cultural Heritage Administration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0A1-60B1-433C-A287-0A57D97555AE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41573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©UNESCO</a:t>
            </a:r>
            <a:endParaRPr lang="fr-FR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0A1-60B1-433C-A287-0A57D97555AE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3041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0A1-60B1-433C-A287-0A57D97555AE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73496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fr-FR" dirty="0" smtClean="0"/>
              <a:t>"</a:t>
            </a:r>
            <a:r>
              <a:rPr lang="fr-FR" altLang="fr-FR" dirty="0" smtClean="0"/>
              <a:t>Annadaviesradioroquete.jpg</a:t>
            </a:r>
            <a:r>
              <a:rPr lang="en-US" altLang="fr-FR" dirty="0" smtClean="0"/>
              <a:t>“</a:t>
            </a:r>
          </a:p>
          <a:p>
            <a:r>
              <a:rPr lang="en-US" altLang="fr-FR" dirty="0" smtClean="0"/>
              <a:t>[https://commons.wikimedia.org/wiki/File:Annadaviesradioroquete.jpg] by </a:t>
            </a:r>
            <a:r>
              <a:rPr lang="en-US" altLang="fr-FR" dirty="0" err="1" smtClean="0"/>
              <a:t>Bluenightzx</a:t>
            </a:r>
            <a:endParaRPr lang="en-US" altLang="fr-FR" dirty="0" smtClean="0"/>
          </a:p>
          <a:p>
            <a:r>
              <a:rPr lang="en-US" altLang="fr-FR" dirty="0" smtClean="0"/>
              <a:t>is licensed under </a:t>
            </a:r>
            <a:r>
              <a:rPr lang="fr-FR" altLang="fr-FR" dirty="0" smtClean="0"/>
              <a:t>CC BY-SA 3.0 </a:t>
            </a:r>
            <a:r>
              <a:rPr lang="en-US" altLang="fr-FR" dirty="0" smtClean="0"/>
              <a:t>[https://creativecommons.org/licenses/by-sa/3.0/deed.en]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0A1-60B1-433C-A287-0A57D97555AE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9155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"Microphone" [https://www.flickr.com/photos/quinnanya/2276687757/] by Quinn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Dombrowski</a:t>
            </a:r>
            <a:r>
              <a:rPr lang="en-US" sz="1200" b="0" i="0" u="none" strike="noStrike" kern="120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[https://www.flickr.com/photos/quinnanya/] is licensed under CC BY-SA 2.0 [https://creativecommons.org/licenses/by-sa/2.0/]</a:t>
            </a:r>
            <a:r>
              <a:rPr lang="en-US" smtClean="0"/>
              <a:t> </a:t>
            </a:r>
            <a:endParaRPr lang="fr-FR" altLang="fr-FR" smtClean="0">
              <a:ea typeface="ＭＳ Ｐゴシック" panose="020B0600070205080204" pitchFamily="34" charset="-128"/>
            </a:endParaRPr>
          </a:p>
        </p:txBody>
      </p:sp>
      <p:sp>
        <p:nvSpPr>
          <p:cNvPr id="2253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E12720B-EEFB-4E9B-9539-AE6D4568838B}" type="slidenum">
              <a:rPr lang="fr-FR" altLang="fr-FR"/>
              <a:pPr eaLnBrk="1" hangingPunct="1">
                <a:spcBef>
                  <a:spcPct val="0"/>
                </a:spcBef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05806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"Zoom H2 Recorder" [https://www.flickr.com/photos/wfryer/5241424890/] by Wesley Fryer [https://www.flickr.com/photos/wfryer/] is licensed under CC BY-SA 2.0</a:t>
            </a:r>
            <a:r>
              <a:rPr lang="en-US" dirty="0" smtClean="0"/>
              <a:t> [https://creativecommons.org/licenses/by-sa/2.0/]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0A1-60B1-433C-A287-0A57D97555AE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2397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err="1" smtClean="0"/>
              <a:t>woman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wearing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headphones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with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scarf</a:t>
            </a:r>
            <a:r>
              <a:rPr lang="en-GB" altLang="fr-FR" dirty="0" smtClean="0"/>
              <a:t>" </a:t>
            </a:r>
            <a:endParaRPr lang="en-US" altLang="fr-FR" dirty="0" smtClean="0"/>
          </a:p>
          <a:p>
            <a:r>
              <a:rPr lang="en-GB" altLang="fr-FR" dirty="0" smtClean="0"/>
              <a:t>[</a:t>
            </a:r>
            <a:r>
              <a:rPr lang="fr-FR" altLang="fr-FR" dirty="0" smtClean="0"/>
              <a:t>https://www.pexels.com/photo/woman-wearing-headphones-with-scarf-771175/</a:t>
            </a:r>
            <a:r>
              <a:rPr lang="en-GB" altLang="fr-FR" dirty="0" smtClean="0"/>
              <a:t>] by </a:t>
            </a:r>
            <a:r>
              <a:rPr lang="fr-FR" altLang="fr-FR" dirty="0" err="1" smtClean="0"/>
              <a:t>bruce</a:t>
            </a:r>
            <a:r>
              <a:rPr lang="fr-FR" altLang="fr-FR" dirty="0" smtClean="0"/>
              <a:t> mars [</a:t>
            </a:r>
            <a:r>
              <a:rPr lang="en-GB" altLang="fr-FR" dirty="0" smtClean="0"/>
              <a:t>https://www.pexels.com/u/olly/]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CC0 1.0 </a:t>
            </a:r>
            <a:r>
              <a:rPr lang="en-GB" altLang="fr-FR" dirty="0" smtClean="0"/>
              <a:t>[https://creativecommons.org/publicdomain/zero/1.0/]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0A1-60B1-433C-A287-0A57D97555AE}" type="slidenum">
              <a:rPr lang="fr-FR" altLang="fr-FR" smtClean="0"/>
              <a:pPr/>
              <a:t>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0450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« Microphones » [https://www.flickr.com/photos/dahlstroms/4682434984/in/photostream/] by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Håkan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Dahlström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[https://www.flickr.com/photos/dahlstroms/]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is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fr-F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licensed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</a:t>
            </a:r>
            <a:r>
              <a:rPr lang="fr-FR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under</a:t>
            </a:r>
            <a:r>
              <a:rPr lang="fr-FR" sz="1200" b="0" i="0" kern="1200" baseline="0" smtClean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ＭＳ Ｐゴシック" charset="-128"/>
              </a:rPr>
              <a:t> CC BY 2.0 [https://creativecommons.org/licenses/by/2.0/]</a:t>
            </a:r>
            <a:endParaRPr lang="fr-FR" smtClean="0"/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0A1-60B1-433C-A287-0A57D97555AE}" type="slidenum">
              <a:rPr lang="fr-FR" altLang="fr-FR" smtClean="0"/>
              <a:pPr/>
              <a:t>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467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fr-FR" altLang="fr-FR" dirty="0" smtClean="0"/>
              <a:t>Photo_120507_025shotgun</a:t>
            </a:r>
            <a:r>
              <a:rPr lang="en-GB" altLang="fr-FR" dirty="0" smtClean="0"/>
              <a:t>" </a:t>
            </a:r>
            <a:endParaRPr lang="en-US" altLang="fr-FR" dirty="0" smtClean="0"/>
          </a:p>
          <a:p>
            <a:r>
              <a:rPr lang="en-GB" altLang="fr-FR" dirty="0" smtClean="0"/>
              <a:t>[https://www.flickr.com/photos/58972197@N00/2090085007] by </a:t>
            </a:r>
            <a:r>
              <a:rPr lang="fr-FR" altLang="fr-FR" dirty="0" smtClean="0"/>
              <a:t>j </a:t>
            </a:r>
            <a:r>
              <a:rPr lang="fr-FR" altLang="fr-FR" dirty="0" err="1" smtClean="0"/>
              <a:t>bizzie</a:t>
            </a:r>
            <a:r>
              <a:rPr lang="fr-FR" altLang="fr-FR" dirty="0" smtClean="0"/>
              <a:t> [</a:t>
            </a:r>
            <a:r>
              <a:rPr lang="en-GB" altLang="fr-FR" dirty="0" smtClean="0"/>
              <a:t>https://www.flickr.com/photos/k9d/]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 BY 2.0 </a:t>
            </a:r>
            <a:r>
              <a:rPr lang="en-GB" altLang="fr-FR" dirty="0" smtClean="0"/>
              <a:t>[https://creativecommons.org/licenses/by/2.0/]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0A1-60B1-433C-A287-0A57D97555AE}" type="slidenum">
              <a:rPr lang="fr-FR" altLang="fr-FR" smtClean="0"/>
              <a:pPr/>
              <a:t>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99394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fr-FR" dirty="0" smtClean="0"/>
              <a:t>"</a:t>
            </a:r>
            <a:r>
              <a:rPr lang="en-US" altLang="fr-FR" dirty="0" smtClean="0"/>
              <a:t>A research assistant runs a focus group discussion on traditional treatments of children’s eye conditions. GHANA.</a:t>
            </a:r>
            <a:r>
              <a:rPr lang="en-GB" altLang="fr-FR" dirty="0" smtClean="0"/>
              <a:t>" </a:t>
            </a:r>
            <a:endParaRPr lang="en-US" altLang="fr-FR" dirty="0" smtClean="0"/>
          </a:p>
          <a:p>
            <a:r>
              <a:rPr lang="en-GB" altLang="fr-FR" dirty="0" smtClean="0"/>
              <a:t>[https://www.flickr.com/photos/communityeyehealth/5553306988/in/photolist-9sJ9Gd-47WWwT-591ZUs-cFYmVd-EtPcgg-bzZttZ-eYsu3Q-X6W7wb-gZ8xG6-nRBaud-gZaFmi-gZ8yFG-5B2Cws-gZ8mTn-gZ9GEf-nWxY2f-bmVcHr-8YcLkh-SzTZfy-4mvpH6-8HRdNq-qDXCk8-czQ7f7-dLoYZL-RPS3xW-b6wrn4-uBoA5-nnJzDv-auo3mP-ePjRGA-8YcL9y-bWDE1g-djsYxL-fV7JL3-Xd49Lm-frDh91-e4EnkB-qxZGxP-qWod2a-b6wpVe-9NyKtj-gZ8NhZ-gZaax1-gZ9JvC-gZ8m7c-gZ8hqp-gZaddR-gZ8z3o-VRj5ns-gZ94ni] by </a:t>
            </a:r>
            <a:r>
              <a:rPr lang="fr-FR" altLang="fr-FR" dirty="0" err="1" smtClean="0"/>
              <a:t>Community</a:t>
            </a:r>
            <a:r>
              <a:rPr lang="fr-FR" altLang="fr-FR" dirty="0" smtClean="0"/>
              <a:t> Eye </a:t>
            </a:r>
            <a:r>
              <a:rPr lang="fr-FR" altLang="fr-FR" dirty="0" err="1" smtClean="0"/>
              <a:t>Health</a:t>
            </a:r>
            <a:r>
              <a:rPr lang="fr-FR" altLang="fr-FR" dirty="0" smtClean="0"/>
              <a:t> [</a:t>
            </a:r>
            <a:r>
              <a:rPr lang="en-GB" altLang="fr-FR" dirty="0" smtClean="0"/>
              <a:t>https://www.flickr.com/photos/communityeyehealth/]</a:t>
            </a:r>
          </a:p>
          <a:p>
            <a:r>
              <a:rPr lang="en-GB" altLang="fr-FR" dirty="0" smtClean="0"/>
              <a:t> is licensed under </a:t>
            </a:r>
            <a:r>
              <a:rPr lang="fr-FR" altLang="fr-FR" dirty="0" smtClean="0"/>
              <a:t>CC BY-NC 2.0 </a:t>
            </a:r>
            <a:r>
              <a:rPr lang="en-GB" altLang="fr-FR" dirty="0" smtClean="0"/>
              <a:t>[https://creativecommons.org/licenses/by-nc/2.0/]</a:t>
            </a:r>
          </a:p>
          <a:p>
            <a:endParaRPr lang="fr-FR" alt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0A1-60B1-433C-A287-0A57D97555AE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9932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dirty="0" smtClean="0"/>
              <a:t>©UNESCO / </a:t>
            </a:r>
            <a:r>
              <a:rPr lang="fr-FR" altLang="fr-FR" dirty="0" err="1" smtClean="0"/>
              <a:t>Tatenda</a:t>
            </a:r>
            <a:endParaRPr lang="fr-FR" altLang="fr-FR" dirty="0" smtClean="0"/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640A1-60B1-433C-A287-0A57D97555AE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0875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64770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7" name="Straight Connector 9"/>
          <p:cNvCxnSpPr/>
          <p:nvPr userDrawn="1"/>
        </p:nvCxnSpPr>
        <p:spPr>
          <a:xfrm>
            <a:off x="381000" y="1371600"/>
            <a:ext cx="5715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1000" y="1692000"/>
            <a:ext cx="5715000" cy="1169551"/>
          </a:xfrm>
        </p:spPr>
        <p:txBody>
          <a:bodyPr/>
          <a:lstStyle>
            <a:lvl1pPr algn="l">
              <a:defRPr sz="3800" b="1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81000" y="4212000"/>
            <a:ext cx="5715000" cy="166527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6478200" y="0"/>
            <a:ext cx="2667600" cy="685800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33" y="191701"/>
            <a:ext cx="1652092" cy="106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81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036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 userDrawn="1"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 userDrawn="1"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98" y="375262"/>
            <a:ext cx="6476999" cy="1846659"/>
          </a:xfrm>
        </p:spPr>
        <p:txBody>
          <a:bodyPr/>
          <a:lstStyle>
            <a:lvl1pPr algn="l">
              <a:defRPr sz="6000" b="1" cap="none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2824" y="2427807"/>
            <a:ext cx="6480173" cy="1118255"/>
          </a:xfrm>
        </p:spPr>
        <p:txBody>
          <a:bodyPr/>
          <a:lstStyle>
            <a:lvl1pPr marL="0" indent="0">
              <a:buNone/>
              <a:defRPr sz="4000" b="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818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00000" y="1836000"/>
            <a:ext cx="5162998" cy="421760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4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pour une image  8"/>
          <p:cNvSpPr>
            <a:spLocks noGrp="1"/>
          </p:cNvSpPr>
          <p:nvPr>
            <p:ph type="pic" sz="quarter" idx="10"/>
          </p:nvPr>
        </p:nvSpPr>
        <p:spPr>
          <a:xfrm>
            <a:off x="416560" y="1908000"/>
            <a:ext cx="2880000" cy="3672206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1"/>
          </p:nvPr>
        </p:nvSpPr>
        <p:spPr>
          <a:xfrm>
            <a:off x="416560" y="5647094"/>
            <a:ext cx="287972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921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0"/>
          </p:nvPr>
        </p:nvSpPr>
        <p:spPr>
          <a:xfrm>
            <a:off x="2282825" y="1908001"/>
            <a:ext cx="6480175" cy="4248960"/>
          </a:xfrm>
        </p:spPr>
        <p:txBody>
          <a:bodyPr rtlCol="0"/>
          <a:lstStyle/>
          <a:p>
            <a:pPr lvl="0"/>
            <a:endParaRPr lang="fr-FR" noProof="0" dirty="0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1"/>
          </p:nvPr>
        </p:nvSpPr>
        <p:spPr>
          <a:xfrm>
            <a:off x="2282825" y="6156325"/>
            <a:ext cx="6480175" cy="234000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 b="0">
                <a:solidFill>
                  <a:srgbClr val="000000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2pPr>
            <a:lvl3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4pPr>
            <a:lvl5pPr marL="0">
              <a:lnSpc>
                <a:spcPct val="100000"/>
              </a:lnSpc>
              <a:spcBef>
                <a:spcPts val="0"/>
              </a:spcBef>
              <a:buFontTx/>
              <a:buNone/>
              <a:defRPr sz="800">
                <a:solidFill>
                  <a:srgbClr val="000000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77150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7257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169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cxnSp>
        <p:nvCxnSpPr>
          <p:cNvPr id="18" name="Straight Connector 8"/>
          <p:cNvCxnSpPr/>
          <p:nvPr/>
        </p:nvCxnSpPr>
        <p:spPr>
          <a:xfrm>
            <a:off x="2286000" y="2286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1"/>
          <p:cNvCxnSpPr/>
          <p:nvPr/>
        </p:nvCxnSpPr>
        <p:spPr>
          <a:xfrm>
            <a:off x="2286000" y="6629400"/>
            <a:ext cx="6477000" cy="1588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3"/>
          <p:cNvCxnSpPr/>
          <p:nvPr/>
        </p:nvCxnSpPr>
        <p:spPr>
          <a:xfrm flipV="1">
            <a:off x="406400" y="2286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915400" y="0"/>
            <a:ext cx="228600" cy="6862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fr-FR" sz="1800" smtClean="0">
              <a:solidFill>
                <a:srgbClr val="FFF10B"/>
              </a:solidFill>
            </a:endParaRPr>
          </a:p>
        </p:txBody>
      </p:sp>
      <p:sp>
        <p:nvSpPr>
          <p:cNvPr id="103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et modifiez le titre</a:t>
            </a:r>
          </a:p>
        </p:txBody>
      </p:sp>
      <p:sp>
        <p:nvSpPr>
          <p:cNvPr id="103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282825" y="2016125"/>
            <a:ext cx="6480175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cxnSp>
        <p:nvCxnSpPr>
          <p:cNvPr id="13" name="Straight Connector 17"/>
          <p:cNvCxnSpPr/>
          <p:nvPr/>
        </p:nvCxnSpPr>
        <p:spPr>
          <a:xfrm flipV="1">
            <a:off x="406400" y="6629400"/>
            <a:ext cx="1676400" cy="0"/>
          </a:xfrm>
          <a:prstGeom prst="line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06400" y="6338888"/>
            <a:ext cx="1041400" cy="2159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A811E26-9BD3-4505-81A3-9C2B3F322A93}" type="slidenum">
              <a:rPr lang="fr-FR" altLang="fr-FR" sz="1400" b="1">
                <a:solidFill>
                  <a:schemeClr val="accent1"/>
                </a:solidFill>
              </a:rPr>
              <a:pPr eaLnBrk="1" hangingPunct="1"/>
              <a:t>‹#›</a:t>
            </a:fld>
            <a:endParaRPr lang="fr-FR" altLang="fr-FR" sz="1400" b="1">
              <a:solidFill>
                <a:schemeClr val="accent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" y="303541"/>
            <a:ext cx="1170534" cy="752391"/>
          </a:xfrm>
          <a:prstGeom prst="rect">
            <a:avLst/>
          </a:prstGeom>
        </p:spPr>
      </p:pic>
      <p:pic>
        <p:nvPicPr>
          <p:cNvPr id="23" name="Picture 1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6667500"/>
            <a:ext cx="542925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3" r:id="rId2"/>
    <p:sldLayoutId id="2147483979" r:id="rId3"/>
    <p:sldLayoutId id="2147483974" r:id="rId4"/>
    <p:sldLayoutId id="2147483975" r:id="rId5"/>
    <p:sldLayoutId id="2147483976" r:id="rId6"/>
    <p:sldLayoutId id="2147483977" r:id="rId7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215900" indent="-215900" algn="l" defTabSz="457200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800" b="1" kern="1200">
          <a:solidFill>
            <a:srgbClr val="07DEDB"/>
          </a:solidFill>
          <a:latin typeface="+mn-lt"/>
          <a:ea typeface="ＭＳ Ｐゴシック" charset="-128"/>
          <a:cs typeface="ＭＳ Ｐゴシック" charset="-128"/>
        </a:defRPr>
      </a:lvl1pPr>
      <a:lvl2pPr marL="215900" indent="-215900" algn="l" defTabSz="457200" rtl="0" eaLnBrk="0" fontAlgn="base" hangingPunct="0"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ts val="12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466725" indent="-215900" algn="l" defTabSz="457200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466725" indent="1362075" algn="l" defTabSz="457200" rtl="0" eaLnBrk="0" fontAlgn="base" hangingPunct="0">
        <a:spcBef>
          <a:spcPts val="600"/>
        </a:spcBef>
        <a:spcAft>
          <a:spcPct val="0"/>
        </a:spcAft>
        <a:buChar char="»"/>
        <a:defRPr sz="2000" kern="1200">
          <a:solidFill>
            <a:srgbClr val="07DEDB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5"/>
          <p:cNvSpPr>
            <a:spLocks noGrp="1"/>
          </p:cNvSpPr>
          <p:nvPr>
            <p:ph type="ctrTitle"/>
          </p:nvPr>
        </p:nvSpPr>
        <p:spPr>
          <a:xfrm>
            <a:off x="381000" y="1692275"/>
            <a:ext cx="5715000" cy="1631950"/>
          </a:xfrm>
        </p:spPr>
        <p:txBody>
          <a:bodyPr/>
          <a:lstStyle/>
          <a:p>
            <a:pPr algn="r" rtl="1" eaLnBrk="1" hangingPunct="1"/>
            <a:r>
              <a:rPr lang="ar-IQ" altLang="fr-FR" sz="4400" dirty="0" smtClean="0">
                <a:ea typeface="ＭＳ Ｐゴシック" panose="020B0600070205080204" pitchFamily="34" charset="-128"/>
                <a:cs typeface="+mn-cs"/>
              </a:rPr>
              <a:t>استخدام التسجيل الصوتي في عملية الحصر</a:t>
            </a:r>
            <a:br>
              <a:rPr lang="ar-IQ" altLang="fr-FR" sz="4400" dirty="0" smtClean="0">
                <a:ea typeface="ＭＳ Ｐゴシック" panose="020B0600070205080204" pitchFamily="34" charset="-128"/>
                <a:cs typeface="+mn-cs"/>
              </a:rPr>
            </a:br>
            <a:r>
              <a:rPr lang="ar-IQ" altLang="fr-FR" sz="1800" dirty="0" smtClean="0">
                <a:ea typeface="ＭＳ Ｐゴシック" panose="020B0600070205080204" pitchFamily="34" charset="-128"/>
                <a:cs typeface="+mn-cs"/>
              </a:rPr>
              <a:t>الوحدة 24: عرض تقديمي</a:t>
            </a:r>
            <a:endParaRPr lang="en-ZA" altLang="fr-FR" sz="18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099" name="Sous-titre 6"/>
          <p:cNvSpPr>
            <a:spLocks noGrp="1"/>
          </p:cNvSpPr>
          <p:nvPr>
            <p:ph type="subTitle" idx="1"/>
          </p:nvPr>
        </p:nvSpPr>
        <p:spPr>
          <a:xfrm>
            <a:off x="381000" y="4211638"/>
            <a:ext cx="5715000" cy="811212"/>
          </a:xfrm>
        </p:spPr>
        <p:txBody>
          <a:bodyPr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fr-FR" sz="2000" dirty="0" smtClean="0">
                <a:ea typeface="ＭＳ Ｐゴシック" panose="020B0600070205080204" pitchFamily="34" charset="-128"/>
                <a:cs typeface="+mn-cs"/>
              </a:rPr>
              <a:t/>
            </a:r>
            <a:br>
              <a:rPr lang="en-US" altLang="fr-FR" sz="2000" dirty="0" smtClean="0">
                <a:ea typeface="ＭＳ Ｐゴシック" panose="020B0600070205080204" pitchFamily="34" charset="-128"/>
                <a:cs typeface="+mn-cs"/>
              </a:rPr>
            </a:br>
            <a:r>
              <a:rPr lang="ar-IQ" altLang="fr-FR" sz="2000" dirty="0" smtClean="0">
                <a:ea typeface="ＭＳ Ｐゴシック" panose="020B0600070205080204" pitchFamily="34" charset="-128"/>
                <a:cs typeface="+mn-cs"/>
              </a:rPr>
              <a:t>اليونسكو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ar-IQ" altLang="fr-FR" sz="2000" dirty="0" smtClean="0">
                <a:ea typeface="ＭＳ Ｐゴシック" panose="020B0600070205080204" pitchFamily="34" charset="-128"/>
                <a:cs typeface="+mn-cs"/>
              </a:rPr>
              <a:t>شعبة التراث الثقافي غير المادي</a:t>
            </a:r>
          </a:p>
        </p:txBody>
      </p:sp>
      <p:sp>
        <p:nvSpPr>
          <p:cNvPr id="4100" name="Rectangle 3"/>
          <p:cNvSpPr>
            <a:spLocks noChangeArrowheads="1"/>
          </p:cNvSpPr>
          <p:nvPr/>
        </p:nvSpPr>
        <p:spPr bwMode="auto">
          <a:xfrm>
            <a:off x="381000" y="5967413"/>
            <a:ext cx="1598613" cy="276225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tx1"/>
              </a:solidFill>
              <a:latin typeface="Arial Bold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81000" y="6243638"/>
            <a:ext cx="1598613" cy="27781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en-GB" altLang="fr-FR" sz="1200">
              <a:solidFill>
                <a:schemeClr val="accent1"/>
              </a:solidFill>
              <a:latin typeface="Arial Bold" charset="0"/>
            </a:endParaRPr>
          </a:p>
        </p:txBody>
      </p:sp>
      <p:pic>
        <p:nvPicPr>
          <p:cNvPr id="4102" name="Espace réservé pour une image  8" descr="funambule2.jp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6477000" y="0"/>
            <a:ext cx="2667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اختيار موضع في الداخل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6" name="Text Placeholder 8"/>
          <p:cNvSpPr txBox="1">
            <a:spLocks/>
          </p:cNvSpPr>
          <p:nvPr/>
        </p:nvSpPr>
        <p:spPr bwMode="auto">
          <a:xfrm>
            <a:off x="2286000" y="1905000"/>
            <a:ext cx="6477000" cy="409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الغرف والمساحات الداخلية لها نغمتها وجوها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اعثر على الموضع الملائم من خلال تشغيل المسجل واستخدام سماعات الرأس والتجول في المكان لمعرفة الصوت المناسب</a:t>
            </a:r>
            <a:endParaRPr lang="en-US" altLang="fr-FR" sz="2000" b="0" dirty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ar-IQ" altLang="fr-FR" sz="2000" b="0" dirty="0">
                <a:solidFill>
                  <a:schemeClr val="tx1"/>
                </a:solidFill>
                <a:ea typeface="Arial Unicode MS" panose="020B0604020202020204" pitchFamily="34" charset="-128"/>
              </a:rPr>
              <a:t>اختر إذا أمكن غرفة كبيرة ذات سقف عال وشكل غير منتظم وأشياء يمكن أن تمتص الصوت مثل السجاد والستائر والأثاث. ووجود الناس عامل مساعد أيضاً في هذه الحالة</a:t>
            </a:r>
            <a:endParaRPr lang="en-US" altLang="fr-FR" sz="2000" b="0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</a:pPr>
            <a:r>
              <a:rPr lang="ar-IQ" altLang="fr-FR" sz="2000" b="0" dirty="0">
                <a:solidFill>
                  <a:schemeClr val="tx1"/>
                </a:solidFill>
              </a:rPr>
              <a:t>بعض الأماكن لها صوت عميق رنان، وقد يكون للبعض الآخر  أصوات تعكر الصفو مثل المراوح. وتبقى سماعات الرأس أفضل دليل للعثور على الصوت المناسب</a:t>
            </a:r>
            <a:endParaRPr lang="en-US" altLang="fr-FR" sz="2000" b="0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altLang="fr-FR" sz="2000" b="0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US" altLang="fr-FR" sz="2000" b="0" dirty="0">
              <a:solidFill>
                <a:schemeClr val="tx1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اختيار موضع في الهواء الطلق</a:t>
            </a:r>
            <a:endParaRPr lang="fr-FR" altLang="fr-FR" sz="36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4340" name="Text Placeholder 8"/>
          <p:cNvSpPr txBox="1">
            <a:spLocks/>
          </p:cNvSpPr>
          <p:nvPr/>
        </p:nvSpPr>
        <p:spPr bwMode="auto">
          <a:xfrm>
            <a:off x="2286000" y="1912938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  <a:ea typeface="Arial Unicode MS" panose="020B0604020202020204" pitchFamily="34" charset="-128"/>
              </a:rPr>
              <a:t>المشاكل الرئيسية التي تواجه التسجيل في الهواء الطلق تتمثل في الضوضاء المنبعثة من حركة المرور والرياح والطقس. استخدم السماعات الرأسية لاختيار الموضع الأقل ضوضاءً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  <a:ea typeface="Arial Unicode MS" panose="020B0604020202020204" pitchFamily="34" charset="-128"/>
              </a:rPr>
              <a:t>الوقاية الجيدة من الريح مسألة ضرورية، وينبغي لذلك استخدام حاجبات الريح</a:t>
            </a:r>
            <a:endParaRPr lang="en-US" altLang="fr-FR" sz="2000" b="0">
              <a:solidFill>
                <a:schemeClr val="tx1"/>
              </a:solidFill>
              <a:ea typeface="Arial Unicode MS" panose="020B0604020202020204" pitchFamily="34" charset="-128"/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  <a:ea typeface="Arial Unicode MS" panose="020B0604020202020204" pitchFamily="34" charset="-128"/>
              </a:rPr>
              <a:t>استغلال المنخفضات أو الأودية الصغيرة والمطبات للوقاية من الأصوات غير المرغوب فيها</a:t>
            </a:r>
            <a:endParaRPr lang="en-US" altLang="fr-FR" sz="2000" b="0">
              <a:solidFill>
                <a:schemeClr val="tx1"/>
              </a:solidFill>
              <a:ea typeface="Arial Unicode MS" panose="020B0604020202020204" pitchFamily="34" charset="-128"/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  <a:ea typeface="Arial Unicode MS" panose="020B0604020202020204" pitchFamily="34" charset="-128"/>
              </a:rPr>
              <a:t> وضع آلة التسجيل أو الميكرفون قرب الأرض يمكن أن يساهم في جودة التسجيل والتخفيف من وطأة الضوضاء غير المرغوب فيها</a:t>
            </a:r>
            <a:endParaRPr lang="en-US" altLang="fr-FR" sz="2000" b="0">
              <a:solidFill>
                <a:schemeClr val="tx1"/>
              </a:solidFill>
              <a:ea typeface="Arial Unicode MS" panose="020B0604020202020204" pitchFamily="34" charset="-128"/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  <a:ea typeface="Arial Unicode MS" panose="020B0604020202020204" pitchFamily="34" charset="-128"/>
              </a:rPr>
              <a:t>وتعتبر سماعات الرأس ضرورية لإيجاد التوازن المطلوب بين  الأداء والضجيج المكتنف، وينبغي رصد الضوضاء التي تحدث أتناء التسجيل</a:t>
            </a:r>
            <a:endParaRPr lang="en-US" altLang="fr-FR" sz="2000" b="0">
              <a:solidFill>
                <a:schemeClr val="tx1"/>
              </a:solidFill>
              <a:ea typeface="Arial Unicode MS" panose="020B0604020202020204" pitchFamily="34" charset="-128"/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1800" b="0">
              <a:solidFill>
                <a:schemeClr val="tx1"/>
              </a:solidFill>
              <a:ea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3998"/>
          </a:xfrm>
        </p:spPr>
        <p:txBody>
          <a:bodyPr/>
          <a:lstStyle/>
          <a:p>
            <a:pPr algn="r" rtl="1" eaLnBrk="1" hangingPunct="1"/>
            <a:r>
              <a:rPr lang="ar-IQ" altLang="fr-FR" sz="3600" dirty="0">
                <a:ea typeface="ＭＳ Ｐゴシック" panose="020B0600070205080204" pitchFamily="34" charset="-128"/>
                <a:cs typeface="+mn-cs"/>
              </a:rPr>
              <a:t>التسجيل الصوتي التشاركي</a:t>
            </a:r>
            <a:endParaRPr lang="fr-FR" altLang="fr-FR" sz="3600" dirty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3" name="Espace réservé du contenu 2"/>
          <p:cNvSpPr>
            <a:spLocks noGrp="1"/>
          </p:cNvSpPr>
          <p:nvPr>
            <p:ph sz="half" idx="2"/>
          </p:nvPr>
        </p:nvSpPr>
        <p:spPr>
          <a:xfrm>
            <a:off x="673101" y="1866900"/>
            <a:ext cx="4000500" cy="2942167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 ينبغي أن يخضع ممثلو المجتمع المحلي أو الجماعة للتدريب اللازم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عقد جلسة قصيرة في إطار حلقة العمل للتعرف على المعدات والتآلف معها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ينبغي أن تجري عملية التسجيل على يد أفراد المجتمع المحلي أو الجماعة وبتوجيههم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1866900"/>
            <a:ext cx="402590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الاستعداد للتسجيل</a:t>
            </a:r>
            <a:endParaRPr lang="fr-FR" altLang="fr-FR" sz="36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6388" name="Text Placeholder 8"/>
          <p:cNvSpPr txBox="1">
            <a:spLocks/>
          </p:cNvSpPr>
          <p:nvPr/>
        </p:nvSpPr>
        <p:spPr bwMode="auto">
          <a:xfrm>
            <a:off x="2278063" y="1884363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إزالة مصادر الضوضاء مع الأخذ في الاعتبار أن المحيط الطبيعي يشكل جزءاً من التوثيق</a:t>
            </a: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إغلاق التلفزيون والهواتف النقالة، وكذلك الأبواب والنوافذ عند الاقتضاء</a:t>
            </a: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يُطلب من الناس التزام الهدوء والامتناع عن الضوضاء، وإعلامهم بموضع الميكروفونات وآلة التسجيل، ومقدار التقاطها للصوت</a:t>
            </a: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تسجيل صوت المحيط لمدة 2-3 دقائق قبل بدء التسجيل الفعلي </a:t>
            </a:r>
            <a:endParaRPr lang="en-US" altLang="fr-FR" sz="2000" b="0">
              <a:solidFill>
                <a:schemeClr val="tx1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اختبار التسجيل والاستماع إليه قبل تسجيل المقابلة أو الأداء</a:t>
            </a:r>
            <a:endParaRPr lang="en-US" altLang="fr-FR" sz="2000" b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تسجيل المقابلات</a:t>
            </a:r>
            <a:endParaRPr lang="fr-FR" altLang="fr-FR" sz="240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411" name="Espace réservé du contenu 2"/>
          <p:cNvSpPr>
            <a:spLocks noGrp="1"/>
          </p:cNvSpPr>
          <p:nvPr>
            <p:ph sz="half" idx="2"/>
          </p:nvPr>
        </p:nvSpPr>
        <p:spPr>
          <a:xfrm>
            <a:off x="4588932" y="1836738"/>
            <a:ext cx="4174067" cy="2154237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يُطلب من جميع المشاركين التعريف بأنفسهم</a:t>
            </a:r>
            <a:endParaRPr lang="en-US" altLang="fr-FR" sz="2000" b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الإعلان عن مكان وتاريخ المقابلة والغرض منها</a:t>
            </a:r>
            <a:endParaRPr lang="en-US" altLang="fr-FR" sz="2000" b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تسجيل الإذن بالتسجيل</a:t>
            </a:r>
            <a:endParaRPr lang="en-US" altLang="fr-FR" sz="2000" b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في حالة إجراء مقابلة مع مجموعة من الناس، يطلب منهم أن يتكلموا الواحد بعد الآخر</a:t>
            </a:r>
            <a:endParaRPr lang="en-US" altLang="fr-FR" sz="2000" b="0" dirty="0" smtClean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أخذ ملاحظات لدعم التسجيل</a:t>
            </a:r>
            <a:r>
              <a:rPr lang="en-US" altLang="fr-FR" sz="2000" b="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836738"/>
            <a:ext cx="415766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sz="quarter" idx="11"/>
          </p:nvPr>
        </p:nvSpPr>
        <p:spPr>
          <a:xfrm>
            <a:off x="282575" y="4243388"/>
            <a:ext cx="2879725" cy="2333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mtClean="0"/>
              <a:t>©UNESCO / Tatenda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1108075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ea typeface="ＭＳ Ｐゴシック" panose="020B0600070205080204" pitchFamily="34" charset="-128"/>
              </a:rPr>
              <a:t>Audio-recording tips :  recording music and dance </a:t>
            </a:r>
            <a:endParaRPr lang="fr-FR" altLang="fr-FR" sz="2400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Espace réservé du contenu 2"/>
          <p:cNvSpPr>
            <a:spLocks noGrp="1"/>
          </p:cNvSpPr>
          <p:nvPr>
            <p:ph sz="half" idx="2"/>
          </p:nvPr>
        </p:nvSpPr>
        <p:spPr>
          <a:xfrm>
            <a:off x="3600450" y="1836738"/>
            <a:ext cx="5162550" cy="3616325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الفرق الوحيد بين تسجيل الكلام وتسجيل الموسيقى هو الحجم. ويمكن للطبول أن تزحم آلة تسجيل وتشوه الصوت إذا كان الميكروفون قريباً منها، لذلك ينبغي إبعاده عنها بمسافة مناسبة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بما أن صوت الغناء أعلى نبرة بكثير من صوت الكلام، فيجب أن يكون الميكروفون على مسافة بعيدة عن مصدر الصوت مقارنة بالمسافة المعتمدة عادة بين الميكروفون والمتكلم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التسجيل الصوتي للرقص مسألة صعبة، لاسيما إذا كان  الراقصون يغنون أيضاً. ويمكن تسجيل الرقص الدائري بوضع الميكروفون في الوسط، وهنا تتجلى حقاً فائدة آلات التسجيل المحمولة المزودة بميكروفونات داخلية</a:t>
            </a:r>
            <a:endParaRPr lang="en-IN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8440" name="Titre 1"/>
          <p:cNvSpPr txBox="1">
            <a:spLocks/>
          </p:cNvSpPr>
          <p:nvPr/>
        </p:nvSpPr>
        <p:spPr bwMode="auto">
          <a:xfrm>
            <a:off x="2282825" y="417513"/>
            <a:ext cx="6480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15900" indent="-215900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r-IQ" altLang="fr-FR" sz="3600">
                <a:solidFill>
                  <a:schemeClr val="tx1"/>
                </a:solidFill>
              </a:rPr>
              <a:t>تسجيل الموسيقى والرقص</a:t>
            </a:r>
            <a:endParaRPr lang="fr-FR" altLang="fr-FR" sz="2400">
              <a:solidFill>
                <a:schemeClr val="tx1"/>
              </a:solidFill>
            </a:endParaRPr>
          </a:p>
        </p:txBody>
      </p:sp>
      <p:pic>
        <p:nvPicPr>
          <p:cNvPr id="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92313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sz="quarter" idx="11"/>
          </p:nvPr>
        </p:nvSpPr>
        <p:spPr>
          <a:xfrm>
            <a:off x="395288" y="5168900"/>
            <a:ext cx="2879725" cy="2333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altLang="fr-FR" smtClean="0"/>
              <a:t>©UNESCO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ea typeface="ＭＳ Ｐゴシック" panose="020B0600070205080204" pitchFamily="34" charset="-128"/>
              </a:rPr>
              <a:t>Storing recordings </a:t>
            </a:r>
          </a:p>
        </p:txBody>
      </p:sp>
      <p:sp>
        <p:nvSpPr>
          <p:cNvPr id="19460" name="Text Placeholder 8"/>
          <p:cNvSpPr txBox="1">
            <a:spLocks/>
          </p:cNvSpPr>
          <p:nvPr/>
        </p:nvSpPr>
        <p:spPr bwMode="auto">
          <a:xfrm>
            <a:off x="2278063" y="1903413"/>
            <a:ext cx="6477000" cy="409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rgbClr val="000000"/>
                </a:solidFill>
              </a:rPr>
              <a:t>نقل التسجيلات إلى تخزين رقمي أكثر استقراراً، مثل الحواسيب، قبل خزنه لأغراض الأرشفة</a:t>
            </a:r>
            <a:endParaRPr lang="en-US" altLang="fr-FR" sz="2000" b="0">
              <a:solidFill>
                <a:srgbClr val="000000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rgbClr val="000000"/>
                </a:solidFill>
              </a:rPr>
              <a:t>تسمية الملفات الصوتية أو الأشرطة ليصبح من السهل التعرف عليها لاحقاً، مع استخدام الترقيم والتصنيف حسب الموضوعات وتثبيت التواريخ</a:t>
            </a:r>
            <a:endParaRPr lang="en-US" altLang="fr-FR" sz="2000" b="0">
              <a:solidFill>
                <a:srgbClr val="000000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rgbClr val="000000"/>
                </a:solidFill>
              </a:rPr>
              <a:t>احتفظ بالمعلومات الخاصة بتسجيلاتك في دفتر أو مدونة ملاحظاتك</a:t>
            </a:r>
            <a:endParaRPr lang="en-US" altLang="fr-FR" sz="2000" b="0">
              <a:solidFill>
                <a:srgbClr val="00000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</a:pPr>
            <a:endParaRPr lang="en-US" altLang="fr-FR" sz="2000" b="0">
              <a:solidFill>
                <a:schemeClr val="tx1"/>
              </a:solidFill>
            </a:endParaRPr>
          </a:p>
        </p:txBody>
      </p:sp>
      <p:sp>
        <p:nvSpPr>
          <p:cNvPr id="19461" name="Titre 1"/>
          <p:cNvSpPr txBox="1">
            <a:spLocks/>
          </p:cNvSpPr>
          <p:nvPr/>
        </p:nvSpPr>
        <p:spPr bwMode="auto">
          <a:xfrm>
            <a:off x="2282825" y="417513"/>
            <a:ext cx="64801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15900" indent="-215900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fr-FR" altLang="fr-FR" sz="3600">
                <a:solidFill>
                  <a:schemeClr val="tx1"/>
                </a:solidFill>
              </a:rPr>
              <a:t>Audio-recording tips :  recording music and dance </a:t>
            </a:r>
            <a:endParaRPr lang="fr-FR" altLang="fr-FR" sz="2400">
              <a:solidFill>
                <a:schemeClr val="tx1"/>
              </a:solidFill>
            </a:endParaRPr>
          </a:p>
        </p:txBody>
      </p:sp>
      <p:sp>
        <p:nvSpPr>
          <p:cNvPr id="19462" name="Titre 1"/>
          <p:cNvSpPr txBox="1">
            <a:spLocks/>
          </p:cNvSpPr>
          <p:nvPr/>
        </p:nvSpPr>
        <p:spPr bwMode="auto">
          <a:xfrm>
            <a:off x="2282825" y="417513"/>
            <a:ext cx="6480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15900" indent="-215900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r-IQ" altLang="fr-FR" sz="3600">
                <a:solidFill>
                  <a:schemeClr val="tx1"/>
                </a:solidFill>
              </a:rPr>
              <a:t>تخزين التسجيلات</a:t>
            </a:r>
            <a:endParaRPr lang="fr-FR" altLang="fr-FR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554038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ea typeface="ＭＳ Ｐゴシック" panose="020B0600070205080204" pitchFamily="34" charset="-128"/>
              </a:rPr>
              <a:t>Backing-up recordings </a:t>
            </a:r>
          </a:p>
        </p:txBody>
      </p:sp>
      <p:sp>
        <p:nvSpPr>
          <p:cNvPr id="20484" name="Text Placeholder 8"/>
          <p:cNvSpPr txBox="1">
            <a:spLocks/>
          </p:cNvSpPr>
          <p:nvPr/>
        </p:nvSpPr>
        <p:spPr bwMode="auto">
          <a:xfrm>
            <a:off x="2278063" y="1905000"/>
            <a:ext cx="6477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rgbClr val="000000"/>
                </a:solidFill>
              </a:rPr>
              <a:t>حفظ الملفات الصوتية على وسائط مختلفة مثل محركات الأقراص المحمولة والأقراص الخارجية الصلبة</a:t>
            </a:r>
            <a:endParaRPr lang="en-US" altLang="fr-FR" sz="2000" b="0">
              <a:solidFill>
                <a:srgbClr val="000000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rgbClr val="000000"/>
                </a:solidFill>
              </a:rPr>
              <a:t>إنشاء نسختين احتياطيتين لتامين سلامة التسجيلات وتجنب ضياعها. وحفظ المواد في أكثر من مكان </a:t>
            </a:r>
            <a:endParaRPr lang="en-US" altLang="fr-FR" sz="2000" b="0">
              <a:solidFill>
                <a:srgbClr val="000000"/>
              </a:solidFill>
            </a:endParaRP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rgbClr val="000000"/>
                </a:solidFill>
              </a:rPr>
              <a:t>التحقق من سلامة الملفات والوسائط بانتظام</a:t>
            </a:r>
          </a:p>
          <a:p>
            <a:pPr algn="r" rtl="1" eaLnBrk="1" hangingPunct="1">
              <a:lnSpc>
                <a:spcPct val="100000"/>
              </a:lnSpc>
              <a:spcBef>
                <a:spcPts val="600"/>
              </a:spcBef>
              <a:buClrTx/>
            </a:pPr>
            <a:r>
              <a:rPr lang="ar-IQ" altLang="fr-FR" sz="2000" b="0">
                <a:solidFill>
                  <a:schemeClr val="tx1"/>
                </a:solidFill>
              </a:rPr>
              <a:t>ترحيل الملفات إلى التخزين الأرشيفي بأسرع وقت ممكن</a:t>
            </a:r>
            <a:endParaRPr lang="en-US" altLang="fr-FR" sz="2000" b="0">
              <a:solidFill>
                <a:schemeClr val="tx1"/>
              </a:solidFill>
            </a:endParaRPr>
          </a:p>
        </p:txBody>
      </p:sp>
      <p:sp>
        <p:nvSpPr>
          <p:cNvPr id="20485" name="Titre 1"/>
          <p:cNvSpPr txBox="1">
            <a:spLocks/>
          </p:cNvSpPr>
          <p:nvPr/>
        </p:nvSpPr>
        <p:spPr bwMode="auto">
          <a:xfrm>
            <a:off x="2282825" y="417513"/>
            <a:ext cx="6480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15900" indent="-215900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r-IQ" altLang="fr-FR" sz="3600">
                <a:solidFill>
                  <a:schemeClr val="tx1"/>
                </a:solidFill>
              </a:rPr>
              <a:t>النسخ الاحتياطي للتسجيلات</a:t>
            </a:r>
            <a:endParaRPr lang="fr-FR" altLang="fr-FR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178" y="265649"/>
            <a:ext cx="6121910" cy="632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6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يشمل هذا العرض: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24" name="Espace réservé du contenu 2"/>
          <p:cNvSpPr>
            <a:spLocks noGrp="1"/>
          </p:cNvSpPr>
          <p:nvPr>
            <p:ph sz="half" idx="4294967295"/>
          </p:nvPr>
        </p:nvSpPr>
        <p:spPr>
          <a:xfrm>
            <a:off x="2281238" y="1903413"/>
            <a:ext cx="5162550" cy="3770312"/>
          </a:xfrm>
        </p:spPr>
        <p:txBody>
          <a:bodyPr/>
          <a:lstStyle/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مقدمة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التسجيل الصوتي: الإيجابيات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اختيار المعدات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السماعات الرأسية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الميكروفونات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اختيار المكان الملائم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التسجيل الصوتي التشاركي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الاستعداد للتسجيل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تسجيل المقابلات والموسيقى والرقص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تخزين التسجيلات وإنشاء نسخ احتياطية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التسجيل الصوتي: مقدمة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sz="half" idx="2"/>
          </p:nvPr>
        </p:nvSpPr>
        <p:spPr>
          <a:xfrm>
            <a:off x="504825" y="1836738"/>
            <a:ext cx="5162550" cy="2770187"/>
          </a:xfrm>
        </p:spPr>
        <p:txBody>
          <a:bodyPr/>
          <a:lstStyle/>
          <a:p>
            <a:pPr marL="179388" indent="-179388" algn="r" rtl="1" eaLnBrk="1" hangingPunct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يُفضَّل التسجيل الصوتي  في بعض الحالات،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لاسيما في المقابلات أو عندما لا تكون الصورة  ذات أهمية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ويصبح التسجيل الصوتي خياراً جيداً عندما لا تريد أن تكون متطفلاً أو مُثقلاً على من تريد مقابلته، أو لكي لا تعرض الناس إلى مواقف محرجة، 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لا تتمتع كاميرات الفيديو عادة بصوت جيد وفي هذه الحالة من الأفضل اللجوء إلى التسجيل الصوتي بشكل منفصل.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eaLnBrk="1" hangingPunct="1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2" t="8247" r="26108" b="970"/>
          <a:stretch>
            <a:fillRect/>
          </a:stretch>
        </p:blipFill>
        <p:spPr bwMode="auto">
          <a:xfrm>
            <a:off x="6217179" y="1836738"/>
            <a:ext cx="2341562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smtClean="0">
                <a:ea typeface="ＭＳ Ｐゴシック" panose="020B0600070205080204" pitchFamily="34" charset="-128"/>
                <a:cs typeface="+mn-cs"/>
              </a:rPr>
              <a:t>التسجيل الصوتي: الإيجابيات</a:t>
            </a:r>
            <a:endParaRPr lang="fr-FR" altLang="fr-FR" sz="360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171" name="Espace réservé du contenu 2"/>
          <p:cNvSpPr>
            <a:spLocks noGrp="1"/>
          </p:cNvSpPr>
          <p:nvPr>
            <p:ph sz="half" idx="2"/>
          </p:nvPr>
        </p:nvSpPr>
        <p:spPr>
          <a:xfrm>
            <a:off x="273050" y="1816100"/>
            <a:ext cx="5162550" cy="2538413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الصوت الجيد مهم بالنسبة لجميع التسجيلات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ينقل الصوت الأجواء والنبرة ويحمل معلومات مهمة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سهولة تدريب الناس على استخدام التسجيلات الصوتية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ملفات الصوت</a:t>
            </a:r>
            <a:r>
              <a:rPr lang="en-US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 </a:t>
            </a: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تشغل مساحة صغيرة، وهي سهلة الإرسال والتخزين</a:t>
            </a:r>
            <a:r>
              <a:rPr lang="en-US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 </a:t>
            </a: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 والتحرير والمعالجة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الملفات الصوتية سهلة التحميل على الإنترنت للانتفاع بها وبثها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Picture 7" descr="C:\Users\c_sagnier\Downloads\2276687757_7bc49dc26b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459" y="1371804"/>
            <a:ext cx="2752436" cy="413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2462213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algn="r" rtl="1" eaLnBrk="1" hangingPunct="1">
              <a:defRPr/>
            </a:pPr>
            <a:r>
              <a:rPr lang="ar-IQ" dirty="0" smtClean="0">
                <a:cs typeface="+mn-cs"/>
              </a:rPr>
              <a:t>اختيار المعدات</a:t>
            </a: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dirty="0" smtClean="0">
                <a:cs typeface="+mn-cs"/>
              </a:rPr>
              <a:t/>
            </a:r>
            <a:br>
              <a:rPr lang="en-US" dirty="0" smtClean="0">
                <a:cs typeface="+mn-cs"/>
              </a:rPr>
            </a:br>
            <a:r>
              <a:rPr lang="en-US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cs typeface="+mn-cs"/>
              </a:rPr>
              <a:t/>
            </a:r>
            <a:br>
              <a:rPr lang="en-US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cs typeface="+mn-cs"/>
              </a:rPr>
            </a:br>
            <a:endParaRPr lang="fr-FR" dirty="0" smtClean="0">
              <a:cs typeface="+mn-cs"/>
            </a:endParaRPr>
          </a:p>
        </p:txBody>
      </p:sp>
      <p:sp>
        <p:nvSpPr>
          <p:cNvPr id="8195" name="Espace réservé du contenu 2"/>
          <p:cNvSpPr>
            <a:spLocks noGrp="1"/>
          </p:cNvSpPr>
          <p:nvPr>
            <p:ph sz="half" idx="2"/>
          </p:nvPr>
        </p:nvSpPr>
        <p:spPr>
          <a:xfrm>
            <a:off x="406400" y="1951038"/>
            <a:ext cx="5162550" cy="2446337"/>
          </a:xfrm>
        </p:spPr>
        <p:txBody>
          <a:bodyPr/>
          <a:lstStyle/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  يعتبر جهاز التسجيل الرقمي الجيد وسيلة نافعة جداً في عملية الحصر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تتوفر آلات التسجيل الرقمية المحمولة التي تعمل بالبطارية  بأصناف كثيرة متنوعة الميزات والقدرات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تتراوح وسائط التخزين للتسجيلات الرقمية من بطاقات الذاكرة الرقمية المؤمنة إلى الأقراص الصلبة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من المستحسن اختيار آلة تسجيل تعرض المستويات وتتضمن وصلات لسماعات الرأس والميكروفونات الخارجية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8" name="Picture 7" descr="C:\Users\c_sagnier\Downloads\5241424890_0e695e5293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28" y="1567870"/>
            <a:ext cx="2859314" cy="382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>
          <a:xfrm>
            <a:off x="2282825" y="355600"/>
            <a:ext cx="6480175" cy="1108075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ea typeface="ＭＳ Ｐゴシック" panose="020B0600070205080204" pitchFamily="34" charset="-128"/>
              </a:rPr>
              <a:t>Audio-recording tips: headphones </a:t>
            </a:r>
            <a:endParaRPr lang="fr-FR" altLang="fr-FR" sz="2400" smtClean="0">
              <a:ea typeface="ＭＳ Ｐゴシック" panose="020B0600070205080204" pitchFamily="34" charset="-128"/>
            </a:endParaRPr>
          </a:p>
        </p:txBody>
      </p:sp>
      <p:sp>
        <p:nvSpPr>
          <p:cNvPr id="9219" name="Espace réservé du contenu 2"/>
          <p:cNvSpPr>
            <a:spLocks noGrp="1"/>
          </p:cNvSpPr>
          <p:nvPr>
            <p:ph sz="half" idx="2"/>
          </p:nvPr>
        </p:nvSpPr>
        <p:spPr>
          <a:xfrm>
            <a:off x="3581400" y="1765300"/>
            <a:ext cx="5162550" cy="4924425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سماعات الرأس ضرورية لتسجيل الصوت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استخدم سماعات الرأس قبل أن تبدأ التسجيل لمعرفة مستوى التوازن بين المؤدين أو الذين تجرى المقابلة معهم وبين الجو المحيط بعملية التسجيل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تسمح سماعات الرأس للشخص الذي يقوم بتسجيل الصوت بسماع ما يلتقطه الميكروفون بالضبط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واصل عن طريق سماعات الرأس التحقق من سلامة الصوت طوال عملية تسجيل الأداء </a:t>
            </a:r>
            <a:r>
              <a:rPr lang="ar-IQ" altLang="fr-FR" sz="2000" b="0" dirty="0" err="1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او</a:t>
            </a: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 المقابلة لكي تعرف كيف يسير التسجيل وتقوم بالتعديل المناسب حسب الحاجة</a:t>
            </a:r>
            <a:endParaRPr lang="fr-FR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</a:pP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9224" name="Titre 1"/>
          <p:cNvSpPr txBox="1">
            <a:spLocks/>
          </p:cNvSpPr>
          <p:nvPr/>
        </p:nvSpPr>
        <p:spPr bwMode="auto">
          <a:xfrm>
            <a:off x="2282825" y="417513"/>
            <a:ext cx="6480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15900" indent="-215900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r-IQ" altLang="es-ES_tradnl" sz="3200">
                <a:solidFill>
                  <a:schemeClr val="tx1"/>
                </a:solidFill>
              </a:rPr>
              <a:t>سماعات الرأس</a:t>
            </a:r>
            <a:endParaRPr lang="fr-FR" altLang="es-ES_tradnl" sz="3200">
              <a:solidFill>
                <a:schemeClr val="tx1"/>
              </a:solidFill>
            </a:endParaRP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738" y="1915460"/>
            <a:ext cx="3194050" cy="212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الميكروفونات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243" name="Espace réservé du contenu 2"/>
          <p:cNvSpPr>
            <a:spLocks noGrp="1"/>
          </p:cNvSpPr>
          <p:nvPr>
            <p:ph sz="half" idx="2"/>
          </p:nvPr>
        </p:nvSpPr>
        <p:spPr>
          <a:xfrm>
            <a:off x="666750" y="1836738"/>
            <a:ext cx="4333875" cy="1770062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تعتبر الميكروفونات أهم عنصر في جهاز التسجيل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تتناسب جودة الميكروفون تناسباً طرديا مع جودة التسجيل ووضوحه 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استخدام الميكروفون الخارجي 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آلات التسجيل الرقمية المزودة بميكروفونات داخلية</a:t>
            </a:r>
            <a:endParaRPr lang="en-US" altLang="fr-FR" sz="2000" b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6" name="Picture 6" descr="C:\Users\c_sagnier\Downloads\4682434984_414f62b755_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91" y="1836738"/>
            <a:ext cx="3000597" cy="200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>
          <a:xfrm>
            <a:off x="2282825" y="417513"/>
            <a:ext cx="6480175" cy="554037"/>
          </a:xfrm>
        </p:spPr>
        <p:txBody>
          <a:bodyPr/>
          <a:lstStyle/>
          <a:p>
            <a:pPr algn="r" rtl="1" eaLnBrk="1" hangingPunct="1"/>
            <a:r>
              <a:rPr lang="ar-IQ" altLang="fr-FR" sz="3600" dirty="0" smtClean="0">
                <a:ea typeface="ＭＳ Ｐゴシック" panose="020B0600070205080204" pitchFamily="34" charset="-128"/>
                <a:cs typeface="+mn-cs"/>
              </a:rPr>
              <a:t>الميكروفونات الخارجية</a:t>
            </a:r>
            <a:endParaRPr lang="fr-FR" altLang="fr-FR" sz="3600" dirty="0" smtClean="0"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267" name="Espace réservé du contenu 2"/>
          <p:cNvSpPr>
            <a:spLocks noGrp="1"/>
          </p:cNvSpPr>
          <p:nvPr>
            <p:ph sz="half" idx="2"/>
          </p:nvPr>
        </p:nvSpPr>
        <p:spPr>
          <a:xfrm>
            <a:off x="433388" y="1797050"/>
            <a:ext cx="5334000" cy="2308225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تُعامل آلة التسجيل كميكروفون عندما يكون هذا داخلياً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يتيح الميكروفون الخارجي إمكانية وضعه في المكان المناسب والقيام بعملية التسجيل عن بُعد 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</a:pPr>
            <a:r>
              <a:rPr lang="ar-IQ" altLang="fr-FR" sz="2000" b="0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+mn-cs"/>
              </a:rPr>
              <a:t>في حالة التسجيل بواسطة جهاز الفيديو، فإن الميكروفون  المثبت على الكاميرا سيتحرك معها متنقلا باستمرار. أما الميكروفون الخارجي  فيمكن تركه في المكان المطلوب بينما تتحرك الكاميرا بصورة مستقلة</a:t>
            </a:r>
            <a:endParaRPr lang="en-US" altLang="fr-FR" sz="2000" b="0" dirty="0" smtClean="0">
              <a:solidFill>
                <a:srgbClr val="000000"/>
              </a:solidFill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7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7388" y="1797050"/>
            <a:ext cx="3232150" cy="242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>
          <a:xfrm>
            <a:off x="2286000" y="374650"/>
            <a:ext cx="6477000" cy="1108075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ea typeface="ＭＳ Ｐゴシック" panose="020B0600070205080204" pitchFamily="34" charset="-128"/>
              </a:rPr>
              <a:t>Audio-recording tips:  microphone positioning </a:t>
            </a:r>
          </a:p>
        </p:txBody>
      </p:sp>
      <p:sp>
        <p:nvSpPr>
          <p:cNvPr id="12291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1905000"/>
            <a:ext cx="6480175" cy="4781550"/>
          </a:xfrm>
        </p:spPr>
        <p:txBody>
          <a:bodyPr/>
          <a:lstStyle/>
          <a:p>
            <a:pPr marL="179388" indent="-179388" algn="r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altLang="fr-FR" sz="2000" dirty="0" smtClean="0">
                <a:latin typeface="Arial (Corps)" charset="0"/>
                <a:ea typeface="Arial Unicode MS" panose="020B0604020202020204" pitchFamily="34" charset="-128"/>
                <a:cs typeface="Arial" panose="020B0604020202020204" pitchFamily="34" charset="0"/>
              </a:rPr>
              <a:t>إن وضع الميكروفون في المكان غير المناسب (أي في موضع قريب جداً من المتحدث أو في موضع  بعيد جداً عنه) يمكن أن يقوض سلامة المقابلات</a:t>
            </a:r>
            <a:endParaRPr lang="en-CA" altLang="fr-FR" sz="2000" dirty="0" smtClean="0">
              <a:latin typeface="Arial (Corps)" charset="0"/>
              <a:ea typeface="Arial Unicode MS" panose="020B0604020202020204" pitchFamily="34" charset="-128"/>
              <a:cs typeface="Arial" panose="020B0604020202020204" pitchFamily="34" charset="0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altLang="fr-FR" sz="2000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 ضع الميكروفون/آلة التسجيل على مسافة مناسبة من المتحدث/الحدث حتى تضمن نقاء الصوت وجودته</a:t>
            </a: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altLang="fr-FR" sz="2000" dirty="0" smtClean="0">
                <a:ea typeface="Arial Unicode MS" panose="020B0604020202020204" pitchFamily="34" charset="-128"/>
                <a:cs typeface="Arial" panose="020B0604020202020204" pitchFamily="34" charset="0"/>
              </a:rPr>
              <a:t>القاعدة السليمة عند إجراء مقابلات جماعية، وضع الميكروفون على مسافة تتناسب تناسباً طرديا مع حجم المجموعة، أي كلما ازداد عدد أفراد المجموعة ازدادت المسافة بينها وبين الميكروفون</a:t>
            </a:r>
            <a:endParaRPr lang="en-US" altLang="fr-FR" sz="20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altLang="fr-FR" sz="2000" dirty="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ar-SY" altLang="fr-FR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عند إجراء مقابلة مع شخص واحد، يُفضل أن تكون المسافة بينه وبين الميكروفون نحو متر واحد، ومن الأفضل أن تزداد هذه المسافة إذا كان برفقته شخص آخر </a:t>
            </a:r>
            <a:endParaRPr lang="en-US" altLang="fr-FR" sz="20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altLang="fr-FR" sz="2000" dirty="0" smtClean="0">
                <a:ea typeface="ＭＳ Ｐゴシック" panose="020B0600070205080204" pitchFamily="34" charset="-128"/>
              </a:rPr>
              <a:t>تحدث في الميكروفون قبل بدء التسجيل الفعلي  للمقابلة لاختبار صوت المعدات وتتأكد من ثم من صحة موقع الميكروفون</a:t>
            </a:r>
            <a:endParaRPr lang="en-CA" altLang="fr-FR" sz="20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9388" indent="-179388" algn="r" rtl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altLang="fr-FR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مرة أخرى استخدم سماعات الرأس للتحقق من الأصوات التي تلتقطها</a:t>
            </a:r>
            <a:endParaRPr lang="en-CA" altLang="fr-FR" sz="20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CA" altLang="fr-FR" sz="1800" dirty="0" smtClean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9388" indent="-179388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fr-FR" sz="1800" dirty="0" smtClean="0">
              <a:latin typeface="Arial (Corps)" charset="0"/>
              <a:ea typeface="ＭＳ Ｐゴシック" panose="020B0600070205080204" pitchFamily="34" charset="-128"/>
            </a:endParaRPr>
          </a:p>
        </p:txBody>
      </p:sp>
      <p:sp>
        <p:nvSpPr>
          <p:cNvPr id="12293" name="Titre 1"/>
          <p:cNvSpPr txBox="1">
            <a:spLocks/>
          </p:cNvSpPr>
          <p:nvPr/>
        </p:nvSpPr>
        <p:spPr bwMode="auto">
          <a:xfrm>
            <a:off x="2282825" y="417513"/>
            <a:ext cx="64801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800" b="1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215900" indent="-215900" eaLnBrk="0" hangingPunct="0">
              <a:spcBef>
                <a:spcPts val="12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ts val="12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466725" indent="-215900" eaLnBrk="0" hangingPunct="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466725" indent="1362075" eaLnBrk="0" hangingPunct="0">
              <a:spcBef>
                <a:spcPts val="600"/>
              </a:spcBef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9239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13811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8383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295525" indent="1362075" defTabSz="457200" eaLnBrk="0" fontAlgn="base" hangingPunct="0">
              <a:spcBef>
                <a:spcPts val="600"/>
              </a:spcBef>
              <a:spcAft>
                <a:spcPct val="0"/>
              </a:spcAft>
              <a:buChar char="»"/>
              <a:defRPr sz="2000">
                <a:solidFill>
                  <a:srgbClr val="07DEDB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rtl="1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ar-SY" altLang="fr-FR" sz="3600">
                <a:solidFill>
                  <a:schemeClr val="tx1"/>
                </a:solidFill>
              </a:rPr>
              <a:t>وضع الميكروفون في المكان المناسب</a:t>
            </a:r>
            <a:endParaRPr lang="fr-FR" altLang="fr-FR" sz="36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Personnalisée 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00"/>
      </a:accent1>
      <a:accent2>
        <a:srgbClr val="00D213"/>
      </a:accent2>
      <a:accent3>
        <a:srgbClr val="FF0000"/>
      </a:accent3>
      <a:accent4>
        <a:srgbClr val="FFFF00"/>
      </a:accent4>
      <a:accent5>
        <a:srgbClr val="FFFF00"/>
      </a:accent5>
      <a:accent6>
        <a:srgbClr val="00D213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7844</TotalTime>
  <Words>1212</Words>
  <Application>Microsoft Office PowerPoint</Application>
  <PresentationFormat>On-screen Show (4:3)</PresentationFormat>
  <Paragraphs>132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(Corps)</vt:lpstr>
      <vt:lpstr>Arial Bold</vt:lpstr>
      <vt:lpstr>Arial Unicode MS</vt:lpstr>
      <vt:lpstr>ＭＳ Ｐゴシック</vt:lpstr>
      <vt:lpstr>Arial</vt:lpstr>
      <vt:lpstr>Calibri</vt:lpstr>
      <vt:lpstr>Thème Office</vt:lpstr>
      <vt:lpstr>استخدام التسجيل الصوتي في عملية الحصر الوحدة 24: عرض تقديمي</vt:lpstr>
      <vt:lpstr>يشمل هذا العرض:</vt:lpstr>
      <vt:lpstr>التسجيل الصوتي: مقدمة</vt:lpstr>
      <vt:lpstr>التسجيل الصوتي: الإيجابيات</vt:lpstr>
      <vt:lpstr>اختيار المعدات    </vt:lpstr>
      <vt:lpstr>Audio-recording tips: headphones </vt:lpstr>
      <vt:lpstr>الميكروفونات</vt:lpstr>
      <vt:lpstr>الميكروفونات الخارجية</vt:lpstr>
      <vt:lpstr>Audio-recording tips:  microphone positioning </vt:lpstr>
      <vt:lpstr>اختيار موضع في الداخل</vt:lpstr>
      <vt:lpstr>اختيار موضع في الهواء الطلق</vt:lpstr>
      <vt:lpstr>التسجيل الصوتي التشاركي</vt:lpstr>
      <vt:lpstr>الاستعداد للتسجيل</vt:lpstr>
      <vt:lpstr>تسجيل المقابلات</vt:lpstr>
      <vt:lpstr>Audio-recording tips :  recording music and dance </vt:lpstr>
      <vt:lpstr>Storing recordings </vt:lpstr>
      <vt:lpstr>Backing-up recordings 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Kim, Dain</cp:lastModifiedBy>
  <cp:revision>181</cp:revision>
  <dcterms:created xsi:type="dcterms:W3CDTF">2013-10-23T15:19:08Z</dcterms:created>
  <dcterms:modified xsi:type="dcterms:W3CDTF">2018-04-19T13:35:38Z</dcterms:modified>
</cp:coreProperties>
</file>