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1" r:id="rId3"/>
    <p:sldId id="263" r:id="rId4"/>
    <p:sldId id="272" r:id="rId5"/>
    <p:sldId id="290" r:id="rId6"/>
    <p:sldId id="274" r:id="rId7"/>
    <p:sldId id="284" r:id="rId8"/>
    <p:sldId id="285" r:id="rId9"/>
    <p:sldId id="266" r:id="rId10"/>
    <p:sldId id="269" r:id="rId11"/>
    <p:sldId id="271" r:id="rId12"/>
    <p:sldId id="287" r:id="rId13"/>
    <p:sldId id="282" r:id="rId14"/>
    <p:sldId id="288" r:id="rId15"/>
    <p:sldId id="289" r:id="rId16"/>
    <p:sldId id="276" r:id="rId17"/>
    <p:sldId id="277" r:id="rId18"/>
    <p:sldId id="292" r:id="rId1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39" autoAdjust="0"/>
  </p:normalViewPr>
  <p:slideViewPr>
    <p:cSldViewPr snapToGrid="0" snapToObjects="1">
      <p:cViewPr varScale="1">
        <p:scale>
          <a:sx n="56" d="100"/>
          <a:sy n="56" d="100"/>
        </p:scale>
        <p:origin x="84" y="69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032A72-3FC3-4ADB-AF26-49D0EB8BDFE0}" type="datetime1">
              <a:rPr lang="fr-FR" altLang="fr-FR"/>
              <a:pPr>
                <a:defRPr/>
              </a:pPr>
              <a:t>25/06/2018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5BB642-8669-4FBE-AA06-76D393F064F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9041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D2B860F-3628-498A-B582-31055826CB87}" type="datetime1">
              <a:rPr lang="fr-FR" altLang="fr-FR"/>
              <a:pPr>
                <a:defRPr/>
              </a:pPr>
              <a:t>25/06/2018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63C4DCD-D782-49F2-B0C3-1EA4BAA3A00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086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510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52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dirty="0" smtClean="0"/>
              <a:t>"</a:t>
            </a:r>
            <a:r>
              <a:rPr lang="fr-FR" altLang="fr-FR" dirty="0" smtClean="0"/>
              <a:t>Annadaviesradioroquete.jpg</a:t>
            </a:r>
            <a:r>
              <a:rPr lang="en-US" altLang="fr-FR" dirty="0" smtClean="0"/>
              <a:t>“</a:t>
            </a:r>
          </a:p>
          <a:p>
            <a:r>
              <a:rPr lang="en-US" altLang="fr-FR" dirty="0" smtClean="0"/>
              <a:t>[https://commons.wikimedia.org/wiki/File:Annadaviesradioroquete.jpg] by </a:t>
            </a:r>
            <a:r>
              <a:rPr lang="en-US" altLang="fr-FR" dirty="0" err="1" smtClean="0"/>
              <a:t>Bluenightzx</a:t>
            </a:r>
            <a:endParaRPr lang="en-US" altLang="fr-FR" dirty="0" smtClean="0"/>
          </a:p>
          <a:p>
            <a:r>
              <a:rPr lang="en-US" altLang="fr-FR" dirty="0" smtClean="0"/>
              <a:t>is licensed under </a:t>
            </a:r>
            <a:r>
              <a:rPr lang="fr-FR" altLang="fr-FR" dirty="0" smtClean="0"/>
              <a:t>CC BY-SA 3.0 </a:t>
            </a:r>
            <a:r>
              <a:rPr lang="en-US" altLang="fr-FR" dirty="0" smtClean="0"/>
              <a:t>[https://creativecommons.org/licenses/by-sa/3.0/deed.en]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283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"Microphone" [https://www.flickr.com/photos/quinnanya/2276687757/] by Quinn </a:t>
            </a:r>
            <a:r>
              <a:rPr lang="en-US" dirty="0" err="1" smtClean="0"/>
              <a:t>Dombrowski</a:t>
            </a:r>
            <a:r>
              <a:rPr lang="en-US" dirty="0" smtClean="0"/>
              <a:t> [https://www.flickr.com/photos/quinnanya/] is licensed under CC BY-SA 2.0 [https://creativecommons.org/licenses/by-sa/2.0/]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232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"Zoom H2 Recorder" [https://www.flickr.com/photos/wfryer/5241424890/] by Wesley Fryer [https://www.flickr.com/photos/wfryer/] is licensed under CC BY-SA 2.0</a:t>
            </a:r>
            <a:r>
              <a:rPr lang="en-US" dirty="0" smtClean="0"/>
              <a:t> [https://creativecommons.org/licenses/by-sa/2.0/]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739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err="1" smtClean="0"/>
              <a:t>woman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wearing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headphones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scarf</a:t>
            </a:r>
            <a:r>
              <a:rPr lang="en-GB" altLang="fr-FR" dirty="0" smtClean="0"/>
              <a:t>" </a:t>
            </a:r>
            <a:endParaRPr lang="en-US" altLang="fr-FR" dirty="0" smtClean="0"/>
          </a:p>
          <a:p>
            <a:r>
              <a:rPr lang="en-GB" altLang="fr-FR" dirty="0" smtClean="0"/>
              <a:t>[</a:t>
            </a:r>
            <a:r>
              <a:rPr lang="fr-FR" altLang="fr-FR" dirty="0" smtClean="0"/>
              <a:t>https://www.pexels.com/photo/woman-wearing-headphones-with-scarf-771175/</a:t>
            </a:r>
            <a:r>
              <a:rPr lang="en-GB" altLang="fr-FR" dirty="0" smtClean="0"/>
              <a:t>] by </a:t>
            </a:r>
            <a:r>
              <a:rPr lang="fr-FR" altLang="fr-FR" dirty="0" err="1" smtClean="0"/>
              <a:t>bruce</a:t>
            </a:r>
            <a:r>
              <a:rPr lang="fr-FR" altLang="fr-FR" dirty="0" smtClean="0"/>
              <a:t> mars [</a:t>
            </a:r>
            <a:r>
              <a:rPr lang="en-GB" altLang="fr-FR" dirty="0" smtClean="0"/>
              <a:t>https://www.pexels.com/u/olly/]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 </a:t>
            </a:r>
            <a:r>
              <a:rPr lang="en-GB" altLang="fr-FR" dirty="0" smtClean="0"/>
              <a:t>[https://creativecommons.org/publicdomain/zero/1.0/]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670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« Microphones » [https://www.flickr.com/photos/dahlstroms/4682434984/in/photostream/] by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Håkan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Dahlström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[https://www.flickr.com/photos/dahlstroms/]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licensed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under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CC BY 2.0 [https://creativecommons.org/licenses/by/2.0/]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205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Photo_120507_025shotgun</a:t>
            </a:r>
            <a:r>
              <a:rPr lang="en-GB" altLang="fr-FR" dirty="0" smtClean="0"/>
              <a:t>" </a:t>
            </a:r>
            <a:endParaRPr lang="en-US" altLang="fr-FR" dirty="0" smtClean="0"/>
          </a:p>
          <a:p>
            <a:r>
              <a:rPr lang="en-GB" altLang="fr-FR" dirty="0" smtClean="0"/>
              <a:t>[https://www.flickr.com/photos/58972197@N00/2090085007] by </a:t>
            </a:r>
            <a:r>
              <a:rPr lang="fr-FR" altLang="fr-FR" dirty="0" smtClean="0"/>
              <a:t>j </a:t>
            </a:r>
            <a:r>
              <a:rPr lang="fr-FR" altLang="fr-FR" dirty="0" err="1" smtClean="0"/>
              <a:t>bizzie</a:t>
            </a:r>
            <a:r>
              <a:rPr lang="fr-FR" altLang="fr-FR" dirty="0" smtClean="0"/>
              <a:t> [</a:t>
            </a:r>
            <a:r>
              <a:rPr lang="en-GB" altLang="fr-FR" dirty="0" smtClean="0"/>
              <a:t>https://www.flickr.com/photos/k9d/]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 2.0 </a:t>
            </a:r>
            <a:r>
              <a:rPr lang="en-GB" altLang="fr-FR" dirty="0" smtClean="0"/>
              <a:t>[https://creativecommons.org/licenses/by/2.0/]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79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en-US" altLang="fr-FR" dirty="0" smtClean="0"/>
              <a:t>A research assistant runs a focus group discussion on traditional treatments of children’s eye conditions. GHANA.</a:t>
            </a:r>
            <a:r>
              <a:rPr lang="en-GB" altLang="fr-FR" dirty="0" smtClean="0"/>
              <a:t>" </a:t>
            </a:r>
            <a:endParaRPr lang="en-US" altLang="fr-FR" dirty="0" smtClean="0"/>
          </a:p>
          <a:p>
            <a:r>
              <a:rPr lang="en-GB" altLang="fr-FR" dirty="0" smtClean="0"/>
              <a:t>[https://www.flickr.com/photos/communityeyehealth/5553306988/in/photolist-9sJ9Gd-47WWwT-591ZUs-cFYmVd-EtPcgg-bzZttZ-eYsu3Q-X6W7wb-gZ8xG6-nRBaud-gZaFmi-gZ8yFG-5B2Cws-gZ8mTn-gZ9GEf-nWxY2f-bmVcHr-8YcLkh-SzTZfy-4mvpH6-8HRdNq-qDXCk8-czQ7f7-dLoYZL-RPS3xW-b6wrn4-uBoA5-nnJzDv-auo3mP-ePjRGA-8YcL9y-bWDE1g-djsYxL-fV7JL3-Xd49Lm-frDh91-e4EnkB-qxZGxP-qWod2a-b6wpVe-9NyKtj-gZ8NhZ-gZaax1-gZ9JvC-gZ8m7c-gZ8hqp-gZaddR-gZ8z3o-VRj5ns-gZ94ni] by </a:t>
            </a:r>
            <a:r>
              <a:rPr lang="fr-FR" altLang="fr-FR" dirty="0" err="1" smtClean="0"/>
              <a:t>Community</a:t>
            </a:r>
            <a:r>
              <a:rPr lang="fr-FR" altLang="fr-FR" dirty="0" smtClean="0"/>
              <a:t> Eye </a:t>
            </a:r>
            <a:r>
              <a:rPr lang="fr-FR" altLang="fr-FR" dirty="0" err="1" smtClean="0"/>
              <a:t>Health</a:t>
            </a:r>
            <a:r>
              <a:rPr lang="fr-FR" altLang="fr-FR" dirty="0" smtClean="0"/>
              <a:t> [</a:t>
            </a:r>
            <a:r>
              <a:rPr lang="en-GB" altLang="fr-FR" dirty="0" smtClean="0"/>
              <a:t>https://www.flickr.com/photos/communityeyehealth/]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BY-NC 2.0 </a:t>
            </a:r>
            <a:r>
              <a:rPr lang="en-GB" altLang="fr-FR" dirty="0" smtClean="0"/>
              <a:t>[https://creativecommons.org/licenses/by-nc/2.0/]</a:t>
            </a:r>
          </a:p>
          <a:p>
            <a:endParaRPr lang="fr-FR" alt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0135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 / </a:t>
            </a:r>
            <a:r>
              <a:rPr lang="fr-FR" altLang="fr-FR" dirty="0" err="1" smtClean="0"/>
              <a:t>Tatenda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C4DCD-D782-49F2-B0C3-1EA4BAA3A005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07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49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937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94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512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9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5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543A44A-F86A-4280-9B74-D559CF51A5F4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3" y="306738"/>
            <a:ext cx="1387553" cy="852138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0" r:id="rId2"/>
    <p:sldLayoutId id="2147483916" r:id="rId3"/>
    <p:sldLayoutId id="2147483911" r:id="rId4"/>
    <p:sldLayoutId id="2147483912" r:id="rId5"/>
    <p:sldLayoutId id="2147483913" r:id="rId6"/>
    <p:sldLayoutId id="2147483914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1631216"/>
          </a:xfrm>
        </p:spPr>
        <p:txBody>
          <a:bodyPr/>
          <a:lstStyle/>
          <a:p>
            <a:pPr eaLnBrk="1" hangingPunct="1"/>
            <a:r>
              <a:rPr lang="ru-RU" altLang="fr-FR" sz="4400" dirty="0" smtClean="0">
                <a:ea typeface="ＭＳ Ｐゴシック" pitchFamily="34" charset="-128"/>
              </a:rPr>
              <a:t>Аудиозапись в </a:t>
            </a:r>
            <a:r>
              <a:rPr lang="ru-RU" altLang="fr-FR" sz="4400" dirty="0" smtClean="0">
                <a:ea typeface="ＭＳ Ｐゴシック" pitchFamily="34" charset="-128"/>
              </a:rPr>
              <a:t>инвентаризации</a:t>
            </a:r>
            <a:r>
              <a:rPr lang="fr-FR" altLang="fr-FR" sz="4400" dirty="0" smtClean="0">
                <a:ea typeface="ＭＳ Ｐゴシック" pitchFamily="34" charset="-128"/>
              </a:rPr>
              <a:t/>
            </a:r>
            <a:br>
              <a:rPr lang="fr-FR" altLang="fr-FR" sz="4400" dirty="0" smtClean="0">
                <a:ea typeface="ＭＳ Ｐゴシック" pitchFamily="34" charset="-128"/>
              </a:rPr>
            </a:br>
            <a:r>
              <a:rPr lang="ru-RU" altLang="es-ES_tradnl" sz="1800" dirty="0"/>
              <a:t>Раздел</a:t>
            </a:r>
            <a:r>
              <a:rPr lang="fr-FR" altLang="es-ES_tradnl" sz="1800" dirty="0"/>
              <a:t> </a:t>
            </a:r>
            <a:r>
              <a:rPr lang="fr-FR" altLang="es-ES_tradnl" sz="1800" dirty="0" smtClean="0"/>
              <a:t>24</a:t>
            </a:r>
            <a:endParaRPr lang="en-ZA" altLang="fr-FR" sz="1800" dirty="0"/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>
                <a:ea typeface="ＭＳ Ｐゴシック" pitchFamily="34" charset="-128"/>
              </a:rPr>
              <a:t/>
            </a:r>
            <a:br>
              <a:rPr lang="en-US" altLang="fr-FR" sz="2000" dirty="0" smtClean="0">
                <a:ea typeface="ＭＳ Ｐゴシック" pitchFamily="34" charset="-128"/>
              </a:rPr>
            </a:br>
            <a:r>
              <a:rPr lang="ru-RU" altLang="fr-FR" sz="2000" dirty="0" smtClean="0">
                <a:ea typeface="ＭＳ Ｐゴシック" pitchFamily="34" charset="-128"/>
              </a:rPr>
              <a:t>ЮНЕСКО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Секция нематериального культурного наследия</a:t>
            </a:r>
            <a:endParaRPr lang="en-US" altLang="fr-FR" sz="2000" dirty="0" smtClean="0">
              <a:ea typeface="ＭＳ Ｐゴシック" pitchFamily="34" charset="-128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altLang="fr-FR" sz="1200" b="1">
              <a:latin typeface="Arial Bold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2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7000" y="0"/>
            <a:ext cx="266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Выбор места внутри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86000" y="159258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Комнаты и закрытые помещения имеют собственное звучание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Найдите правильное место, включив диктофон, надев наушники и перемещаясь в поиске наилучшего звучания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По возможности поищите большую комнату с высоким потолком, неправильной формы и вещами, которые могут поглощать звук (такими как ковры, занавески и мебель)</a:t>
            </a:r>
            <a:r>
              <a:rPr lang="en-US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Люди тоже помогут в этом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В некоторых местах звук гулкий, в некоторых могут быть причиняющие беспокойство звуки, например, вентиляторы. Вновь ваши наушники дадут вам возможность услышать их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Выбор места снаружи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4340" name="Text Placeholder 8"/>
          <p:cNvSpPr txBox="1">
            <a:spLocks/>
          </p:cNvSpPr>
          <p:nvPr/>
        </p:nvSpPr>
        <p:spPr bwMode="auto">
          <a:xfrm>
            <a:off x="1935480" y="1912938"/>
            <a:ext cx="682752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Транспорт, ветер и подобные погодные шумы – главная проблема записи снаружи.</a:t>
            </a:r>
            <a:r>
              <a:rPr lang="en-US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Сверьтесь с помощью наушников, где меньше всего помех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Хорошая защита от ветра очень важна – используйте ветровые заслоны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Используйте небольшие впадины и бугры, чтобы укрыться от нежелательного шума</a:t>
            </a:r>
            <a:r>
              <a:rPr lang="en-US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Может помочь размещение микрофонов ближе к земле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Наушники необходимы для нахождения правильного баланса между исполнением и посторонним шумом и слежения за шумами, возникающими во время записи</a:t>
            </a:r>
            <a:endParaRPr lang="en-US" altLang="fr-FR" sz="20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altLang="fr-FR" sz="1800" b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Совместная аудиозапись</a:t>
            </a: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4539342" y="1836738"/>
            <a:ext cx="4223657" cy="2000548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Представители сообщества должны пройти обучение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Провести короткую сессию семинара для ознакомления с оборудованием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Записи должны вестись членами сообщества и под их руководством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36738"/>
            <a:ext cx="40259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Подготовка к записи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2277746" y="153384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Удалить источники шума, но помнить, что естественная обстановка является частью документирования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Выключить телевизор, мобильные телефоны, при необходимости закрыть двери и окна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Попросить людей не шуметь, показать им, где находятся микрофоны, где размещается записывающее устройство и сколько звука они могут воспринять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Вначале записывайте 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2-3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минуты звуковое сопровождение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Перед записью интервью или исполнения сделайте тестовую запись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Запись интервью</a:t>
            </a:r>
            <a:endParaRPr lang="fr-FR" altLang="fr-FR" sz="2400" dirty="0" smtClean="0">
              <a:ea typeface="ＭＳ Ｐゴシック" pitchFamily="34" charset="-128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sz="half" idx="2"/>
          </p:nvPr>
        </p:nvSpPr>
        <p:spPr>
          <a:xfrm>
            <a:off x="4686300" y="1836738"/>
            <a:ext cx="4076700" cy="2769989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Попросите всех участников назвать себя по порядку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Назовите место, дату и цель интервью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Запишите разрешение на запись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При работе с группой попросите людей говорить по одному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Сделайте заметки, чтобы дополнить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ваши записи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36738"/>
            <a:ext cx="41576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282575" y="4243388"/>
            <a:ext cx="2879725" cy="2333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mtClean="0"/>
              <a:t>©UNESCO / Tatenda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itchFamily="34" charset="-128"/>
              </a:rPr>
              <a:t>Audio-recording tips :  recording music and dance </a:t>
            </a:r>
            <a:endParaRPr lang="fr-FR" altLang="fr-FR" sz="2400" smtClean="0">
              <a:ea typeface="ＭＳ Ｐゴシック" pitchFamily="34" charset="-128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2"/>
          </p:nvPr>
        </p:nvSpPr>
        <p:spPr>
          <a:xfrm>
            <a:off x="3482635" y="1177064"/>
            <a:ext cx="5498079" cy="5463034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Единственное отличие речи от музыки – уровень громкости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.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Барабаны способны вызвать перегрузку вашего звукозаписывающего устройства, поэтому вам необходимо расположиться подальше и разместить устройство или микрофон в стороне от инструментов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Люди поют намного громче, чем говорят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.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Это означает, что вам следует находиться дальше, чтобы получить хороший звук.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Танцы записывать тяжело, особенно если танцоры поют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.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Хороводы можно записать, разместив микрофон в середине; при этом очень удобно использовать маленькие портативные диктофоны со встроенным микрофоном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!</a:t>
            </a:r>
            <a:endParaRPr lang="en-IN" altLang="fr-FR" sz="2000" b="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440" name="Titre 1"/>
          <p:cNvSpPr txBox="1">
            <a:spLocks/>
          </p:cNvSpPr>
          <p:nvPr/>
        </p:nvSpPr>
        <p:spPr bwMode="auto">
          <a:xfrm>
            <a:off x="2282825" y="417513"/>
            <a:ext cx="6480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fr-FR" sz="3600" dirty="0" smtClean="0">
                <a:solidFill>
                  <a:schemeClr val="tx1"/>
                </a:solidFill>
              </a:rPr>
              <a:t>Запись музыки и танцев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" y="134270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395288" y="4390703"/>
            <a:ext cx="2879725" cy="233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mtClean="0"/>
              <a:t>©UNESCO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itchFamily="34" charset="-128"/>
              </a:rPr>
              <a:t>Storing recordings </a:t>
            </a: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78063" y="190341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Перенесите записи на более прочное цифровое запоминающее устройство, такое как компьютер, перед сдачей их на архивное хранение</a:t>
            </a:r>
            <a:endParaRPr lang="en-US" altLang="fr-FR" sz="2000" b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Озаглавьте ваши аудиофайлы или магнитофонные ленты так, чтобы позже можно было легко определить их, с нумерацией, темами и датами</a:t>
            </a:r>
            <a:endParaRPr lang="en-US" altLang="fr-FR" sz="2000" b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Храните информацию о ваших записях в письменном виде</a:t>
            </a:r>
            <a:endParaRPr lang="en-US" altLang="fr-FR" sz="2000" b="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  <p:sp>
        <p:nvSpPr>
          <p:cNvPr id="19461" name="Titre 1"/>
          <p:cNvSpPr txBox="1">
            <a:spLocks/>
          </p:cNvSpPr>
          <p:nvPr/>
        </p:nvSpPr>
        <p:spPr bwMode="auto">
          <a:xfrm>
            <a:off x="2282825" y="417513"/>
            <a:ext cx="6480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3600">
                <a:solidFill>
                  <a:schemeClr val="tx1"/>
                </a:solidFill>
              </a:rPr>
              <a:t>Audio-recording tips :  recording music and dance </a:t>
            </a:r>
            <a:endParaRPr lang="fr-FR" altLang="fr-FR" sz="2400">
              <a:solidFill>
                <a:schemeClr val="tx1"/>
              </a:solidFill>
            </a:endParaRPr>
          </a:p>
        </p:txBody>
      </p:sp>
      <p:sp>
        <p:nvSpPr>
          <p:cNvPr id="19462" name="Titre 1"/>
          <p:cNvSpPr txBox="1">
            <a:spLocks/>
          </p:cNvSpPr>
          <p:nvPr/>
        </p:nvSpPr>
        <p:spPr bwMode="auto">
          <a:xfrm>
            <a:off x="2282825" y="417513"/>
            <a:ext cx="6480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fr-FR" sz="3600" dirty="0" smtClean="0">
                <a:solidFill>
                  <a:schemeClr val="tx1"/>
                </a:solidFill>
              </a:rPr>
              <a:t>Хранение записей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itchFamily="34" charset="-128"/>
              </a:rPr>
              <a:t>Backing-up recordings </a:t>
            </a:r>
          </a:p>
        </p:txBody>
      </p:sp>
      <p:sp>
        <p:nvSpPr>
          <p:cNvPr id="20484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  <a:cs typeface="Arial" pitchFamily="34" charset="0"/>
              </a:rPr>
              <a:t>Сохраняйте файлы в нескольких местах, таких как </a:t>
            </a:r>
            <a:r>
              <a:rPr lang="ru-RU" altLang="fr-FR" sz="2000" b="0" dirty="0" err="1" smtClean="0">
                <a:solidFill>
                  <a:srgbClr val="000000"/>
                </a:solidFill>
                <a:cs typeface="Arial" pitchFamily="34" charset="0"/>
              </a:rPr>
              <a:t>флешки</a:t>
            </a:r>
            <a:r>
              <a:rPr lang="ru-RU" altLang="fr-FR" sz="2000" b="0" dirty="0" smtClean="0">
                <a:solidFill>
                  <a:srgbClr val="000000"/>
                </a:solidFill>
                <a:cs typeface="Arial" pitchFamily="34" charset="0"/>
              </a:rPr>
              <a:t> или внешние жёсткие диски</a:t>
            </a:r>
            <a:endParaRPr lang="en-US" altLang="fr-FR" sz="2000" b="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  <a:cs typeface="Arial" pitchFamily="34" charset="0"/>
              </a:rPr>
              <a:t>Создавайте для хранения две резервные копии</a:t>
            </a:r>
            <a:r>
              <a:rPr lang="en-US" altLang="fr-FR" sz="2000" b="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ru-RU" altLang="fr-FR" sz="2000" b="0" dirty="0" smtClean="0">
                <a:solidFill>
                  <a:srgbClr val="000000"/>
                </a:solidFill>
                <a:cs typeface="Arial" pitchFamily="34" charset="0"/>
              </a:rPr>
              <a:t>Не храните материалы в одном месте</a:t>
            </a:r>
            <a:endParaRPr lang="en-US" altLang="fr-FR" sz="2000" b="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  <a:cs typeface="Arial" pitchFamily="34" charset="0"/>
              </a:rPr>
              <a:t>Регулярно проверяйте файлы</a:t>
            </a:r>
            <a:endParaRPr lang="en-US" altLang="fr-FR" sz="2000" b="0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  <a:cs typeface="Arial" pitchFamily="34" charset="0"/>
              </a:rPr>
              <a:t>Передавайте в архивное хранилище как можно быстрее</a:t>
            </a:r>
            <a:endParaRPr lang="en-US" altLang="fr-FR" sz="20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485" name="Titre 1"/>
          <p:cNvSpPr txBox="1">
            <a:spLocks/>
          </p:cNvSpPr>
          <p:nvPr/>
        </p:nvSpPr>
        <p:spPr bwMode="auto">
          <a:xfrm>
            <a:off x="2282825" y="417513"/>
            <a:ext cx="6480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fr-FR" sz="3600" dirty="0" smtClean="0">
                <a:solidFill>
                  <a:schemeClr val="tx1"/>
                </a:solidFill>
              </a:rPr>
              <a:t>Резервное копирование записей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36" y="404112"/>
            <a:ext cx="5733193" cy="60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 этой презентации</a:t>
            </a:r>
            <a:r>
              <a:rPr lang="en-US" altLang="fr-FR" sz="3600" dirty="0" smtClean="0">
                <a:ea typeface="ＭＳ Ｐゴシック" pitchFamily="34" charset="-128"/>
              </a:rPr>
              <a:t> …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5124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2272030" y="1806258"/>
            <a:ext cx="5162550" cy="4078039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Введение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Аудиозапись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Выбор оборудования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Наушники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Микрофоны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chemeClr val="tx1"/>
                </a:solidFill>
                <a:ea typeface="ＭＳ Ｐゴシック" pitchFamily="34" charset="-128"/>
              </a:rPr>
              <a:t>Выбор места</a:t>
            </a:r>
            <a:endParaRPr lang="en-US" altLang="fr-FR" sz="2000" b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Совместная аудиозапись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Подготовка к записи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Запись интервью, музыки и танцев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Хранение и резервное копирование записей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Аудиозапись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введение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4001095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 некоторых ситуациях аудиозапись имеет преимущество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Интервью или когда нет заинтересованности в изменяющемся изображении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Аудиозапись </a:t>
            </a:r>
            <a:r>
              <a:rPr lang="ru-RU" altLang="fr-FR" sz="2000" b="0" dirty="0">
                <a:solidFill>
                  <a:srgbClr val="000000"/>
                </a:solidFill>
                <a:ea typeface="ＭＳ Ｐゴシック" pitchFamily="34" charset="-128"/>
              </a:rPr>
              <a:t>будет хорошим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вариантом, если вы не хотите быть навязчивым или чтобы предупредить стеснение людей 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Видеокамеры не всегда имеют хороший звук, и в таком случае полезно отдельно использовать аудиозапись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8247" r="26108" b="970"/>
          <a:stretch>
            <a:fillRect/>
          </a:stretch>
        </p:blipFill>
        <p:spPr bwMode="auto">
          <a:xfrm>
            <a:off x="747713" y="1836738"/>
            <a:ext cx="2341562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Аудиозапись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за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4078039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Хороший звук важен для всех видов записи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Звук передаёт атмосферу, интонацию и несёт основную информацию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Обучать людей использованию аудиозаписи несложно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Звуковые файлы меньше, их легче пересылать и хранить, редактировать и использовать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Аудиофайлы легко загрузить в интернет для доступа и передачи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7" descr="C:\Users\c_sagnier\Downloads\2276687757_7bc49dc26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" y="1736725"/>
            <a:ext cx="2663111" cy="40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344709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Выбор оборудования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/>
            </a:r>
            <a:br>
              <a:rPr lang="en-US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</a:br>
            <a:endParaRPr lang="fr-FR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951038"/>
            <a:ext cx="5162550" cy="3554819"/>
          </a:xfrm>
        </p:spPr>
        <p:txBody>
          <a:bodyPr/>
          <a:lstStyle/>
          <a:p>
            <a:pPr marL="179388" indent="-179388"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Хороший цифровой диктофон является большим подспорьем в инвентаризации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Портативные цифровые диктофоны на батарейках обладают широким диапазоном функций и возможностей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С цифровыми диктофонами можно использовать разнообразные накопители – от карт 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SD </a:t>
            </a: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до жёстких дисков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Рекомендуется выбирать диктофон, отображающий уровни записи и имеющий выходы для наушников и внешних микрофонов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C:\Users\c_sagnier\Downloads\5241424890_0e695e529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50910"/>
            <a:ext cx="2828030" cy="37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itchFamily="34" charset="-128"/>
              </a:rPr>
              <a:t>Audio-recording tips: headphones </a:t>
            </a:r>
            <a:endParaRPr lang="fr-FR" altLang="fr-FR" sz="2400" smtClean="0">
              <a:ea typeface="ＭＳ Ｐゴシック" pitchFamily="34" charset="-128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4602162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Наушники крайне важны для звукозаписи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Используйте наушники перед началом записи, чтобы услышать, какого баланса вам удалось достичь между исполнителями/респондентами и окружающей обстановкой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Позволяют осуществляющему запись слышать абсолютно то же, что улавливается микрофоном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Благодаря постоянному отслеживанию записи с помощью наушников на протяжении представления или интервью вы будете в курсе всего, что происходит и  можете повлиять на это</a:t>
            </a:r>
            <a:endParaRPr lang="fr-FR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224" name="Titre 1"/>
          <p:cNvSpPr txBox="1">
            <a:spLocks/>
          </p:cNvSpPr>
          <p:nvPr/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es-ES_tradnl" sz="3200" dirty="0" smtClean="0">
                <a:solidFill>
                  <a:schemeClr val="tx1"/>
                </a:solidFill>
              </a:rPr>
              <a:t>Наушники</a:t>
            </a:r>
            <a:endParaRPr lang="fr-FR" altLang="es-ES_tradnl" sz="3200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38" y="1915460"/>
            <a:ext cx="3194050" cy="212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Микрофоны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2769989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Микрофоны являются важнейшим компонентом диктофона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Чем выше качество микрофона, тем лучше и чище запись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Использование внешнего микрофона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Цифровые диктофоны с встроенными микрофонами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6" descr="C:\Users\c_sagnier\Downloads\4682434984_414f62b755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923097"/>
            <a:ext cx="3156499" cy="210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Внешние микрофоны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sz="half" idx="2"/>
          </p:nvPr>
        </p:nvSpPr>
        <p:spPr>
          <a:xfrm>
            <a:off x="3902528" y="1836738"/>
            <a:ext cx="4860471" cy="3847207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 том случае, если диктофон имеет встроенный микрофон, обращайтесь с диктофоном как с микрофоном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Внешний микрофон позволяет вам разместить его в наиболее подходящем месте, наблюдая и ведя запись издалека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r>
              <a:rPr lang="ru-RU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При видеозаписи закреплённый на камере микрофон будет двигаться вместе с камерой, постоянно меняя положение. Внешний микрофон можно оставить в одной позиции, а камера будет перемещаться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296" y="2006024"/>
            <a:ext cx="3232150" cy="242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itchFamily="34" charset="-128"/>
              </a:rPr>
              <a:t>Audio-recording tips:  microphone positioning 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1366471"/>
            <a:ext cx="6480175" cy="5709255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Неправильное расположение микрофона (слишком близко или слишком далеко) может испортить интервью</a:t>
            </a:r>
            <a:endParaRPr lang="en-CA" altLang="fr-FR" sz="2000" dirty="0" smtClean="0">
              <a:latin typeface="Arial (Corps)" charset="0"/>
              <a:ea typeface="Arial Unicode MS" pitchFamily="34" charset="-128"/>
              <a:cs typeface="Arial Unicode MS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Отодвиньте ваш микрофон/диктофон на достаточное расстояние, чтобы он не «</a:t>
            </a:r>
            <a:r>
              <a:rPr lang="ru-RU" altLang="fr-FR" sz="2000" dirty="0" err="1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фонил</a:t>
            </a: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en-US" altLang="fr-FR" sz="2000" dirty="0" smtClean="0">
              <a:latin typeface="Arial (Corps)" charset="0"/>
              <a:ea typeface="Arial Unicode MS" pitchFamily="34" charset="-128"/>
              <a:cs typeface="Arial Unicode MS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Для групп хороший практический метод – чем шире группа, тем дальше от неё</a:t>
            </a:r>
            <a:r>
              <a:rPr lang="en-US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Отдельный исполнитель может находиться и на расстоянии одного метра, но если он </a:t>
            </a:r>
            <a:r>
              <a:rPr lang="ru-RU" altLang="fr-FR" sz="2000" dirty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аккомпанирует </a:t>
            </a: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сам себе</a:t>
            </a:r>
            <a:r>
              <a:rPr lang="ru-RU" altLang="fr-FR" sz="2000" dirty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то лучше будет увеличить дистанцию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latin typeface="Arial (Corps)" charset="0"/>
                <a:ea typeface="ＭＳ Ｐゴシック" pitchFamily="34" charset="-128"/>
              </a:rPr>
              <a:t>Говорите свободно, проверьте звучание инструментов, чтобы получить представление о правильности вашего местоположения</a:t>
            </a:r>
            <a:endParaRPr lang="en-CA" altLang="fr-FR" sz="2000" dirty="0" smtClean="0">
              <a:latin typeface="Arial (Corps)" charset="0"/>
              <a:ea typeface="Arial Unicode MS" pitchFamily="34" charset="-128"/>
              <a:cs typeface="Arial Unicode MS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fr-FR" sz="2000" dirty="0" smtClean="0">
                <a:latin typeface="Arial (Corps)" charset="0"/>
                <a:ea typeface="Arial Unicode MS" pitchFamily="34" charset="-128"/>
                <a:cs typeface="Arial Unicode MS" pitchFamily="34" charset="-128"/>
              </a:rPr>
              <a:t>Для проверки того, что записывается, используйте наушники</a:t>
            </a:r>
            <a:endParaRPr lang="en-CA" altLang="fr-FR" sz="2000" dirty="0" smtClean="0">
              <a:latin typeface="Arial (Corps)" charset="0"/>
              <a:ea typeface="Arial Unicode MS" pitchFamily="34" charset="-128"/>
              <a:cs typeface="Arial Unicode MS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CA" altLang="fr-FR" sz="1800" dirty="0" smtClean="0">
              <a:latin typeface="Arial (Corps)" charset="0"/>
              <a:ea typeface="Arial Unicode MS" pitchFamily="34" charset="-128"/>
              <a:cs typeface="Arial Unicode MS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fr-FR" sz="1800" dirty="0" smtClean="0">
              <a:latin typeface="Arial (Corps)" charset="0"/>
              <a:ea typeface="ＭＳ Ｐゴシック" pitchFamily="34" charset="-128"/>
            </a:endParaRPr>
          </a:p>
        </p:txBody>
      </p:sp>
      <p:sp>
        <p:nvSpPr>
          <p:cNvPr id="12293" name="Titre 1"/>
          <p:cNvSpPr txBox="1">
            <a:spLocks/>
          </p:cNvSpPr>
          <p:nvPr/>
        </p:nvSpPr>
        <p:spPr bwMode="auto">
          <a:xfrm>
            <a:off x="2282825" y="417513"/>
            <a:ext cx="6480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fr-FR" sz="3600" dirty="0" smtClean="0">
                <a:solidFill>
                  <a:schemeClr val="tx1"/>
                </a:solidFill>
              </a:rPr>
              <a:t>Расположение микрофона</a:t>
            </a:r>
            <a:endParaRPr lang="fr-FR" alt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1100</Words>
  <Application>Microsoft Office PowerPoint</Application>
  <PresentationFormat>On-screen Show (4:3)</PresentationFormat>
  <Paragraphs>131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(Corps)</vt:lpstr>
      <vt:lpstr>Arial Bold</vt:lpstr>
      <vt:lpstr>Arial Unicode MS</vt:lpstr>
      <vt:lpstr>ＭＳ Ｐゴシック</vt:lpstr>
      <vt:lpstr>Arial</vt:lpstr>
      <vt:lpstr>Calibri</vt:lpstr>
      <vt:lpstr>Thème Office</vt:lpstr>
      <vt:lpstr>Аудиозапись в инвентаризации Раздел 24</vt:lpstr>
      <vt:lpstr>В этой презентации …</vt:lpstr>
      <vt:lpstr>Аудиозапись: введение</vt:lpstr>
      <vt:lpstr>Аудиозапись: за</vt:lpstr>
      <vt:lpstr>Выбор оборудования      </vt:lpstr>
      <vt:lpstr>Audio-recording tips: headphones </vt:lpstr>
      <vt:lpstr>Микрофоны</vt:lpstr>
      <vt:lpstr>Внешние микрофоны</vt:lpstr>
      <vt:lpstr>Audio-recording tips:  microphone positioning </vt:lpstr>
      <vt:lpstr>Выбор места внутри</vt:lpstr>
      <vt:lpstr>Выбор места снаружи</vt:lpstr>
      <vt:lpstr>Совместная аудиозапись</vt:lpstr>
      <vt:lpstr>Подготовка к записи</vt:lpstr>
      <vt:lpstr>Запись интервью</vt:lpstr>
      <vt:lpstr>Audio-recording tips :  recording music and dance </vt:lpstr>
      <vt:lpstr>Storing recordings </vt:lpstr>
      <vt:lpstr>Backing-up recordings 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Kim, Dain</cp:lastModifiedBy>
  <cp:revision>152</cp:revision>
  <dcterms:created xsi:type="dcterms:W3CDTF">2013-10-23T15:19:08Z</dcterms:created>
  <dcterms:modified xsi:type="dcterms:W3CDTF">2018-06-25T07:36:46Z</dcterms:modified>
</cp:coreProperties>
</file>