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89" r:id="rId3"/>
    <p:sldId id="263" r:id="rId4"/>
    <p:sldId id="272" r:id="rId5"/>
    <p:sldId id="274" r:id="rId6"/>
    <p:sldId id="284" r:id="rId7"/>
    <p:sldId id="266" r:id="rId8"/>
    <p:sldId id="286" r:id="rId9"/>
    <p:sldId id="287" r:id="rId10"/>
    <p:sldId id="269" r:id="rId11"/>
    <p:sldId id="288" r:id="rId12"/>
    <p:sldId id="271" r:id="rId13"/>
    <p:sldId id="282" r:id="rId14"/>
    <p:sldId id="276" r:id="rId15"/>
    <p:sldId id="277" r:id="rId16"/>
    <p:sldId id="283" r:id="rId17"/>
    <p:sldId id="285" r:id="rId18"/>
    <p:sldId id="278" r:id="rId19"/>
    <p:sldId id="290" r:id="rId20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5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1437">
          <p15:clr>
            <a:srgbClr val="A4A3A4"/>
          </p15:clr>
        </p15:guide>
        <p15:guide id="5" pos="2419">
          <p15:clr>
            <a:srgbClr val="A4A3A4"/>
          </p15:clr>
        </p15:guide>
        <p15:guide id="6" pos="5515">
          <p15:clr>
            <a:srgbClr val="A4A3A4"/>
          </p15:clr>
        </p15:guide>
        <p15:guide id="7" pos="1310">
          <p15:clr>
            <a:srgbClr val="A4A3A4"/>
          </p15:clr>
        </p15:guide>
        <p15:guide id="8" pos="2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68" autoAdjust="0"/>
  </p:normalViewPr>
  <p:slideViewPr>
    <p:cSldViewPr snapToGrid="0" snapToObjects="1">
      <p:cViewPr varScale="1">
        <p:scale>
          <a:sx n="52" d="100"/>
          <a:sy n="52" d="100"/>
        </p:scale>
        <p:origin x="96" y="900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C4A4D485-ECF4-4688-A035-A6487A59108E}" type="datetime1">
              <a:rPr lang="fr-FR" altLang="fr-FR"/>
              <a:pPr>
                <a:defRPr/>
              </a:pPr>
              <a:t>19/04/2018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EFA536A-37A5-457C-AF24-BC97BF1FBC95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645660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8E3DE29C-8A11-45D1-B5BB-802F19EFC16F}" type="datetime1">
              <a:rPr lang="fr-FR" altLang="fr-FR"/>
              <a:pPr>
                <a:defRPr/>
              </a:pPr>
              <a:t>19/04/2018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7C5EA84-431B-473D-913E-A09C776E03C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75024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© 2000 by Cultural Heritage Administration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EA84-431B-473D-913E-A09C776E03CA}" type="slidenum">
              <a:rPr lang="fr-FR" altLang="fr-FR" smtClean="0"/>
              <a:pPr/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67613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 smtClean="0"/>
              <a:t>©UNESCO / </a:t>
            </a:r>
            <a:r>
              <a:rPr lang="fr-FR" altLang="fr-FR" dirty="0" err="1" smtClean="0"/>
              <a:t>Tatenda</a:t>
            </a:r>
            <a:endParaRPr lang="fr-FR" alt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EA84-431B-473D-913E-A09C776E03CA}" type="slidenum">
              <a:rPr lang="fr-FR" altLang="fr-FR" smtClean="0"/>
              <a:pPr/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41870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fr-FR" dirty="0" smtClean="0"/>
              <a:t>"</a:t>
            </a:r>
            <a:r>
              <a:rPr lang="fr-FR" altLang="fr-FR" dirty="0" smtClean="0"/>
              <a:t>Elias </a:t>
            </a:r>
            <a:r>
              <a:rPr lang="fr-FR" altLang="fr-FR" dirty="0" err="1" smtClean="0"/>
              <a:t>with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tablet</a:t>
            </a:r>
            <a:r>
              <a:rPr lang="en-GB" altLang="fr-FR" dirty="0" smtClean="0"/>
              <a:t>"</a:t>
            </a:r>
            <a:endParaRPr lang="fr-FR" altLang="fr-FR" dirty="0" smtClean="0"/>
          </a:p>
          <a:p>
            <a:r>
              <a:rPr lang="en-GB" altLang="fr-FR" dirty="0" smtClean="0"/>
              <a:t>[https://www.flickr.com/photos/colalife/15625192520/in/photolist-AKU8df-qMR6bn-qDxGtB-VUDFCw-SXkde-VUDDKo-SXfnV-VUDH6b-X7MVeA-qKS17m-BP2mU9-2rPduz-6SSywo-ejtH6f-5Hr8wr-ejtGLh-VUDJVd-7PyVSb-7kmVSZ-pNKcn3-oBSQZ4-5Hvstj-fvb4YE-ejtHHb-VUDDaA-7URYvL-7kqQ4s-ejtFFw-7t5hZr-ejtGA9-VXh6cv-ejtJaS-ejnZNx-dQThZU-7PyNjG-pRgw4T-7PuSH4-ejtGZG-ejtJ11-dqVpTe-7URVTs-7kqQ5W-6K51bQ-dQwiXV-Xy9iQq-64e6Y3-5Hvsmd-7UUw54-5HvrMb-7PyVMJ/] by </a:t>
            </a:r>
            <a:r>
              <a:rPr lang="fr-FR" altLang="fr-FR" dirty="0" smtClean="0"/>
              <a:t>Simon Berry</a:t>
            </a:r>
          </a:p>
          <a:p>
            <a:r>
              <a:rPr lang="fr-FR" altLang="fr-FR" dirty="0" smtClean="0"/>
              <a:t>[</a:t>
            </a:r>
            <a:r>
              <a:rPr lang="en-GB" altLang="fr-FR" dirty="0" smtClean="0"/>
              <a:t>https://www.flickr.com/photos/colalife/]</a:t>
            </a:r>
          </a:p>
          <a:p>
            <a:r>
              <a:rPr lang="en-GB" altLang="fr-FR" dirty="0" smtClean="0"/>
              <a:t> is licensed under </a:t>
            </a:r>
            <a:r>
              <a:rPr lang="fr-FR" altLang="fr-FR" dirty="0" smtClean="0"/>
              <a:t>CC BY-SA 2.0 </a:t>
            </a:r>
            <a:r>
              <a:rPr lang="en-GB" altLang="fr-FR" dirty="0" smtClean="0"/>
              <a:t>[https://creativecommons.org/licenses/by-sa/2.0/]</a:t>
            </a:r>
          </a:p>
          <a:p>
            <a:endParaRPr lang="fr-FR" alt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EA84-431B-473D-913E-A09C776E03CA}" type="slidenum">
              <a:rPr lang="fr-FR" altLang="fr-FR" smtClean="0"/>
              <a:pPr/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81994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fr-FR" dirty="0" smtClean="0"/>
              <a:t>"</a:t>
            </a:r>
            <a:r>
              <a:rPr lang="fr-FR" altLang="fr-FR" dirty="0" err="1" smtClean="0"/>
              <a:t>Participatory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Mapping</a:t>
            </a:r>
            <a:r>
              <a:rPr lang="fr-FR" altLang="fr-FR" dirty="0" smtClean="0"/>
              <a:t> Station</a:t>
            </a:r>
            <a:r>
              <a:rPr lang="en-GB" altLang="fr-FR" dirty="0" smtClean="0"/>
              <a:t>"</a:t>
            </a:r>
            <a:endParaRPr lang="fr-FR" altLang="fr-FR" dirty="0" smtClean="0"/>
          </a:p>
          <a:p>
            <a:r>
              <a:rPr lang="en-GB" altLang="fr-FR" dirty="0" smtClean="0"/>
              <a:t>[https://www.flickr.com/photos/prestonrhea/8036013621/in/photostream/] by </a:t>
            </a:r>
            <a:r>
              <a:rPr lang="fr-FR" altLang="fr-FR" dirty="0" smtClean="0"/>
              <a:t>Preston </a:t>
            </a:r>
            <a:r>
              <a:rPr lang="fr-FR" altLang="fr-FR" dirty="0" err="1" smtClean="0"/>
              <a:t>Rhea</a:t>
            </a:r>
            <a:r>
              <a:rPr lang="fr-FR" altLang="fr-FR" dirty="0" smtClean="0"/>
              <a:t> [</a:t>
            </a:r>
            <a:r>
              <a:rPr lang="en-GB" altLang="fr-FR" dirty="0" smtClean="0"/>
              <a:t>https://www.flickr.com/photos/prestonrhea/]</a:t>
            </a:r>
          </a:p>
          <a:p>
            <a:r>
              <a:rPr lang="en-GB" altLang="fr-FR" dirty="0" smtClean="0"/>
              <a:t> is licensed under </a:t>
            </a:r>
            <a:r>
              <a:rPr lang="fr-FR" altLang="fr-FR" dirty="0" smtClean="0"/>
              <a:t>CC BY-SA 2.0 </a:t>
            </a:r>
            <a:r>
              <a:rPr lang="en-GB" altLang="fr-FR" dirty="0" smtClean="0"/>
              <a:t>[https://creativecommons.org/licenses/by-sa/2.0/]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EA84-431B-473D-913E-A09C776E03CA}" type="slidenum">
              <a:rPr lang="fr-FR" altLang="fr-FR" smtClean="0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5836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fr-FR" dirty="0" smtClean="0"/>
              <a:t>"</a:t>
            </a:r>
            <a:r>
              <a:rPr lang="fr-FR" altLang="fr-FR" dirty="0" smtClean="0"/>
              <a:t>Pen and Paper</a:t>
            </a:r>
            <a:r>
              <a:rPr lang="en-GB" altLang="fr-FR" dirty="0" smtClean="0"/>
              <a:t>" </a:t>
            </a:r>
          </a:p>
          <a:p>
            <a:r>
              <a:rPr lang="en-GB" altLang="fr-FR" dirty="0" smtClean="0"/>
              <a:t>[https://www.flickr.com/photos/starkos/3629075584/] by </a:t>
            </a:r>
            <a:r>
              <a:rPr lang="fr-FR" altLang="fr-FR" dirty="0" smtClean="0"/>
              <a:t>Jason Perkins [</a:t>
            </a:r>
            <a:r>
              <a:rPr lang="en-GB" altLang="fr-FR" dirty="0" smtClean="0"/>
              <a:t>https://www.flickr.com/photos/starkos/]</a:t>
            </a:r>
          </a:p>
          <a:p>
            <a:r>
              <a:rPr lang="en-GB" altLang="fr-FR" dirty="0" smtClean="0"/>
              <a:t> is licensed under </a:t>
            </a:r>
            <a:r>
              <a:rPr lang="fr-FR" altLang="fr-FR" dirty="0" smtClean="0"/>
              <a:t>CC BY-SA 2.0 </a:t>
            </a:r>
            <a:r>
              <a:rPr lang="en-GB" altLang="fr-FR" dirty="0" smtClean="0"/>
              <a:t>[https://creativecommons.org/licenses/by-sa/2.0/]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EA84-431B-473D-913E-A09C776E03CA}" type="slidenum">
              <a:rPr lang="fr-FR" altLang="fr-FR" smtClean="0"/>
              <a:pPr/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71888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fr-FR" dirty="0" smtClean="0"/>
              <a:t>"</a:t>
            </a:r>
            <a:r>
              <a:rPr lang="fr-FR" altLang="fr-FR" dirty="0" smtClean="0"/>
              <a:t>20131106-OSEC-LSC-0072</a:t>
            </a:r>
            <a:r>
              <a:rPr lang="en-GB" altLang="fr-FR" dirty="0" smtClean="0"/>
              <a:t>" </a:t>
            </a:r>
          </a:p>
          <a:p>
            <a:r>
              <a:rPr lang="en-GB" altLang="fr-FR" dirty="0" smtClean="0"/>
              <a:t>[https://www.flickr.com/photos/usdagov/10740238826/] by </a:t>
            </a:r>
            <a:r>
              <a:rPr lang="fr-FR" altLang="fr-FR" dirty="0" smtClean="0"/>
              <a:t>U.S. </a:t>
            </a:r>
            <a:r>
              <a:rPr lang="fr-FR" altLang="fr-FR" dirty="0" err="1" smtClean="0"/>
              <a:t>Department</a:t>
            </a:r>
            <a:r>
              <a:rPr lang="fr-FR" altLang="fr-FR" dirty="0" smtClean="0"/>
              <a:t> of Agriculture [</a:t>
            </a:r>
            <a:r>
              <a:rPr lang="en-GB" altLang="fr-FR" dirty="0" smtClean="0"/>
              <a:t>https://www.flickr.com/photos/usdagov/]</a:t>
            </a:r>
          </a:p>
          <a:p>
            <a:r>
              <a:rPr lang="en-GB" altLang="fr-FR" dirty="0" smtClean="0"/>
              <a:t> is licensed under </a:t>
            </a:r>
            <a:r>
              <a:rPr lang="fr-FR" altLang="fr-FR" dirty="0" smtClean="0"/>
              <a:t>Public Domain Mark 1.0 </a:t>
            </a:r>
            <a:r>
              <a:rPr lang="en-GB" altLang="fr-FR" dirty="0" smtClean="0"/>
              <a:t>[https://creativecommons.org/publicdomain/mark/1.0/]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EA84-431B-473D-913E-A09C776E03CA}" type="slidenum">
              <a:rPr lang="fr-FR" altLang="fr-FR" smtClean="0"/>
              <a:pPr/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3362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4770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pic>
        <p:nvPicPr>
          <p:cNvPr id="6" name="Picture 7" descr="logos_partners_noir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660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9"/>
          <p:cNvCxnSpPr/>
          <p:nvPr userDrawn="1"/>
        </p:nvCxnSpPr>
        <p:spPr>
          <a:xfrm>
            <a:off x="381000" y="1371600"/>
            <a:ext cx="5715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0" y="1692000"/>
            <a:ext cx="5715000" cy="1169551"/>
          </a:xfrm>
        </p:spPr>
        <p:txBody>
          <a:bodyPr/>
          <a:lstStyle>
            <a:lvl1pPr algn="l">
              <a:defRPr sz="38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4212000"/>
            <a:ext cx="5715000" cy="166527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6478200" y="0"/>
            <a:ext cx="2667600" cy="685800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6301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256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8" y="375262"/>
            <a:ext cx="6476999" cy="1846659"/>
          </a:xfrm>
        </p:spPr>
        <p:txBody>
          <a:bodyPr/>
          <a:lstStyle>
            <a:lvl1pPr algn="l">
              <a:defRPr sz="6000" b="1" cap="none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4" y="2427807"/>
            <a:ext cx="6480173" cy="1118255"/>
          </a:xfrm>
        </p:spPr>
        <p:txBody>
          <a:bodyPr/>
          <a:lstStyle>
            <a:lvl1pPr marL="0" indent="0">
              <a:buNone/>
              <a:defRPr sz="4000" b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7248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000" y="1836000"/>
            <a:ext cx="5162998" cy="4217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416560" y="1908000"/>
            <a:ext cx="2880000" cy="3672206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1"/>
          </p:nvPr>
        </p:nvSpPr>
        <p:spPr>
          <a:xfrm>
            <a:off x="416560" y="5647094"/>
            <a:ext cx="287972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2316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2282825" y="1908001"/>
            <a:ext cx="6480175" cy="424896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1"/>
          </p:nvPr>
        </p:nvSpPr>
        <p:spPr>
          <a:xfrm>
            <a:off x="2282825" y="6156325"/>
            <a:ext cx="648017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633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81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71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pic>
        <p:nvPicPr>
          <p:cNvPr id="1027" name="Picture 6" descr="logos_partners_noir.psd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57200"/>
            <a:ext cx="12176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/>
          <p:cNvCxnSpPr/>
          <p:nvPr userDrawn="1"/>
        </p:nvCxnSpPr>
        <p:spPr>
          <a:xfrm>
            <a:off x="2286000" y="66294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91540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sp>
        <p:nvSpPr>
          <p:cNvPr id="103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282825" y="417513"/>
            <a:ext cx="6480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3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282825" y="2016125"/>
            <a:ext cx="64801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cxnSp>
        <p:nvCxnSpPr>
          <p:cNvPr id="13" name="Straight Connector 17"/>
          <p:cNvCxnSpPr/>
          <p:nvPr userDrawn="1"/>
        </p:nvCxnSpPr>
        <p:spPr>
          <a:xfrm flipV="1">
            <a:off x="406400" y="66294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 userDrawn="1"/>
        </p:nvSpPr>
        <p:spPr>
          <a:xfrm>
            <a:off x="406400" y="6338888"/>
            <a:ext cx="1041400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E3A7759-9552-427B-9BB4-C112821B21B3}" type="slidenum">
              <a:rPr lang="fr-FR" altLang="fr-FR" sz="1400" b="1">
                <a:solidFill>
                  <a:schemeClr val="accent1"/>
                </a:solidFill>
              </a:rPr>
              <a:pPr eaLnBrk="1" hangingPunct="1"/>
              <a:t>‹#›</a:t>
            </a:fld>
            <a:endParaRPr lang="fr-FR" altLang="fr-FR" sz="1400" b="1">
              <a:solidFill>
                <a:schemeClr val="accent1"/>
              </a:solidFill>
            </a:endParaRPr>
          </a:p>
        </p:txBody>
      </p:sp>
      <p:pic>
        <p:nvPicPr>
          <p:cNvPr id="22" name="Picture 1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6667500"/>
            <a:ext cx="5429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55" r:id="rId2"/>
    <p:sldLayoutId id="2147483961" r:id="rId3"/>
    <p:sldLayoutId id="2147483956" r:id="rId4"/>
    <p:sldLayoutId id="2147483957" r:id="rId5"/>
    <p:sldLayoutId id="2147483958" r:id="rId6"/>
    <p:sldLayoutId id="2147483959" r:id="rId7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15900" indent="-2159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800" b="1" kern="1200">
          <a:solidFill>
            <a:srgbClr val="07DEDB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defTabSz="457200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ts val="12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466725" indent="-215900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466725" indent="1362075" algn="l" defTabSz="457200" rtl="0" eaLnBrk="0" fontAlgn="base" hangingPunct="0">
        <a:spcBef>
          <a:spcPts val="600"/>
        </a:spcBef>
        <a:spcAft>
          <a:spcPct val="0"/>
        </a:spcAft>
        <a:buChar char="»"/>
        <a:defRPr sz="2000" kern="1200">
          <a:solidFill>
            <a:srgbClr val="07DEDB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5"/>
          <p:cNvSpPr>
            <a:spLocks noGrp="1"/>
          </p:cNvSpPr>
          <p:nvPr>
            <p:ph type="ctrTitle"/>
          </p:nvPr>
        </p:nvSpPr>
        <p:spPr>
          <a:xfrm>
            <a:off x="381000" y="1404938"/>
            <a:ext cx="6097588" cy="954087"/>
          </a:xfrm>
        </p:spPr>
        <p:txBody>
          <a:bodyPr/>
          <a:lstStyle/>
          <a:p>
            <a:pPr algn="r" rtl="1" eaLnBrk="1" hangingPunct="1"/>
            <a:r>
              <a:rPr lang="ar-IQ" altLang="fr-FR" sz="4400" smtClean="0">
                <a:ea typeface="ＭＳ Ｐゴシック" panose="020B0600070205080204" pitchFamily="34" charset="-128"/>
                <a:cs typeface="+mn-cs"/>
              </a:rPr>
              <a:t>تنظيم المعلومات وخزنها</a:t>
            </a:r>
            <a:r>
              <a:rPr lang="en-US" altLang="fr-FR" sz="4400" smtClean="0">
                <a:ea typeface="ＭＳ Ｐゴシック" panose="020B0600070205080204" pitchFamily="34" charset="-128"/>
                <a:cs typeface="+mn-cs"/>
              </a:rPr>
              <a:t/>
            </a:r>
            <a:br>
              <a:rPr lang="en-US" altLang="fr-FR" sz="4400" smtClean="0">
                <a:ea typeface="ＭＳ Ｐゴシック" panose="020B0600070205080204" pitchFamily="34" charset="-128"/>
                <a:cs typeface="+mn-cs"/>
              </a:rPr>
            </a:br>
            <a:r>
              <a:rPr lang="ar-IQ" altLang="fr-FR" sz="1800" smtClean="0">
                <a:ea typeface="ＭＳ Ｐゴシック" panose="020B0600070205080204" pitchFamily="34" charset="-128"/>
                <a:cs typeface="+mn-cs"/>
              </a:rPr>
              <a:t>الوحدة 33: عرض تقديمي</a:t>
            </a:r>
            <a:endParaRPr lang="en-ZA" altLang="fr-FR" sz="180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9" name="Sous-titre 6"/>
          <p:cNvSpPr>
            <a:spLocks noGrp="1"/>
          </p:cNvSpPr>
          <p:nvPr>
            <p:ph type="subTitle" idx="1"/>
          </p:nvPr>
        </p:nvSpPr>
        <p:spPr>
          <a:xfrm>
            <a:off x="381000" y="4481513"/>
            <a:ext cx="5715000" cy="800100"/>
          </a:xfrm>
        </p:spPr>
        <p:txBody>
          <a:bodyPr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fr-FR" sz="2000" smtClean="0">
                <a:ea typeface="ＭＳ Ｐゴシック" panose="020B0600070205080204" pitchFamily="34" charset="-128"/>
                <a:cs typeface="+mn-cs"/>
              </a:rPr>
              <a:t/>
            </a:r>
            <a:br>
              <a:rPr lang="en-US" altLang="fr-FR" sz="2000" smtClean="0">
                <a:ea typeface="ＭＳ Ｐゴシック" panose="020B0600070205080204" pitchFamily="34" charset="-128"/>
                <a:cs typeface="+mn-cs"/>
              </a:rPr>
            </a:br>
            <a:r>
              <a:rPr lang="ar-IQ" altLang="fr-FR" sz="2000" smtClean="0">
                <a:ea typeface="ＭＳ Ｐゴシック" panose="020B0600070205080204" pitchFamily="34" charset="-128"/>
                <a:cs typeface="+mn-cs"/>
              </a:rPr>
              <a:t>اليونسكو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ar-IQ" altLang="fr-FR" sz="2000" smtClean="0">
                <a:ea typeface="ＭＳ Ｐゴシック" panose="020B0600070205080204" pitchFamily="34" charset="-128"/>
                <a:cs typeface="+mn-cs"/>
              </a:rPr>
              <a:t>شعبة التراث الثقافي غير المادي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381000" y="5967413"/>
            <a:ext cx="1598613" cy="276225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66725" indent="-215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66725" indent="1362075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fr-FR" sz="1200">
              <a:solidFill>
                <a:schemeClr val="tx1"/>
              </a:solidFill>
              <a:latin typeface="Arial Bold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381000" y="6243638"/>
            <a:ext cx="1598613" cy="27781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66725" indent="-215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66725" indent="1362075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fr-FR" sz="1200">
              <a:solidFill>
                <a:schemeClr val="accent1"/>
              </a:solidFill>
              <a:latin typeface="Arial Bold" charset="0"/>
            </a:endParaRPr>
          </a:p>
        </p:txBody>
      </p:sp>
      <p:pic>
        <p:nvPicPr>
          <p:cNvPr id="4102" name="Espace réservé pour une image  8" descr="funambule2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6478588" y="0"/>
            <a:ext cx="2667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8075"/>
          </a:xfrm>
        </p:spPr>
        <p:txBody>
          <a:bodyPr/>
          <a:lstStyle/>
          <a:p>
            <a:pPr algn="r" rtl="1" eaLnBrk="1" hangingPunct="1"/>
            <a:r>
              <a:rPr lang="ar-IQ" altLang="fr-FR" sz="3600" smtClean="0">
                <a:ea typeface="ＭＳ Ｐゴシック" panose="020B0600070205080204" pitchFamily="34" charset="-128"/>
                <a:cs typeface="+mn-cs"/>
              </a:rPr>
              <a:t>الفهرسة (1)</a:t>
            </a:r>
            <a:r>
              <a:rPr lang="en-US" altLang="fr-FR" sz="3600" smtClean="0">
                <a:ea typeface="ＭＳ Ｐゴシック" panose="020B0600070205080204" pitchFamily="34" charset="-128"/>
                <a:cs typeface="+mn-cs"/>
              </a:rPr>
              <a:t/>
            </a:r>
            <a:br>
              <a:rPr lang="en-US" altLang="fr-FR" sz="3600" smtClean="0">
                <a:ea typeface="ＭＳ Ｐゴシック" panose="020B0600070205080204" pitchFamily="34" charset="-128"/>
                <a:cs typeface="+mn-cs"/>
              </a:rPr>
            </a:br>
            <a:endParaRPr lang="fr-FR" altLang="fr-FR" sz="360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316" name="Text Placeholder 8"/>
          <p:cNvSpPr txBox="1">
            <a:spLocks/>
          </p:cNvSpPr>
          <p:nvPr/>
        </p:nvSpPr>
        <p:spPr bwMode="auto">
          <a:xfrm>
            <a:off x="2538413" y="1960563"/>
            <a:ext cx="647700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79388" indent="-179388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79500" indent="-179388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66725" indent="-215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66725" indent="1362075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algn="r" rtl="1" eaLnBrk="1" hangingPunct="1">
              <a:spcBef>
                <a:spcPct val="0"/>
              </a:spcBef>
            </a:pPr>
            <a:r>
              <a:rPr lang="ar-IQ" altLang="fr-FR" sz="2400"/>
              <a:t>فائدة الفهرسة واستخداماتها:</a:t>
            </a:r>
            <a:endParaRPr lang="en-US" altLang="fr-FR" sz="2400"/>
          </a:p>
          <a:p>
            <a:pPr lvl="2" algn="r" rtl="1" eaLnBrk="1" hangingPunct="1">
              <a:spcBef>
                <a:spcPct val="0"/>
              </a:spcBef>
            </a:pPr>
            <a:r>
              <a:rPr lang="ar-IQ" altLang="fr-FR" sz="2400"/>
              <a:t>المتاحف</a:t>
            </a:r>
            <a:endParaRPr lang="en-US" altLang="fr-FR" sz="2400"/>
          </a:p>
          <a:p>
            <a:pPr lvl="2" algn="r" rtl="1" eaLnBrk="1" hangingPunct="1">
              <a:spcBef>
                <a:spcPct val="0"/>
              </a:spcBef>
            </a:pPr>
            <a:r>
              <a:rPr lang="ar-IQ" altLang="fr-FR" sz="2400"/>
              <a:t>مساعدة المجتمع المحلي أو الجماعة على تحديد واستخدام المعلومات </a:t>
            </a:r>
            <a:endParaRPr lang="en-US" altLang="fr-FR" sz="2400"/>
          </a:p>
          <a:p>
            <a:pPr lvl="2" algn="r" rtl="1" eaLnBrk="1" hangingPunct="1">
              <a:spcBef>
                <a:spcPct val="0"/>
              </a:spcBef>
            </a:pPr>
            <a:r>
              <a:rPr lang="ar-IQ" altLang="fr-FR" sz="2400"/>
              <a:t>أغراض أخرى</a:t>
            </a:r>
            <a:endParaRPr lang="en-US" altLang="fr-FR" sz="2400"/>
          </a:p>
          <a:p>
            <a:pPr lvl="1" algn="r" rtl="1" eaLnBrk="1" hangingPunct="1">
              <a:spcBef>
                <a:spcPct val="0"/>
              </a:spcBef>
            </a:pPr>
            <a:r>
              <a:rPr lang="ar-IQ" altLang="fr-FR" sz="2400"/>
              <a:t>الأشكال التي تتخذها الفهرسة</a:t>
            </a:r>
          </a:p>
          <a:p>
            <a:pPr lvl="2" algn="r" rtl="1" eaLnBrk="1" hangingPunct="1">
              <a:spcBef>
                <a:spcPct val="0"/>
              </a:spcBef>
            </a:pPr>
            <a:r>
              <a:rPr lang="ar-IQ" altLang="fr-FR" sz="2400"/>
              <a:t>القوائم</a:t>
            </a:r>
            <a:endParaRPr lang="en-US" altLang="fr-FR" sz="2400"/>
          </a:p>
          <a:p>
            <a:pPr lvl="2" algn="r" rtl="1" eaLnBrk="1" hangingPunct="1">
              <a:spcBef>
                <a:spcPct val="0"/>
              </a:spcBef>
            </a:pPr>
            <a:r>
              <a:rPr lang="ar-IQ" altLang="fr-FR" sz="2400"/>
              <a:t>البطاقات</a:t>
            </a:r>
            <a:endParaRPr lang="en-US" altLang="fr-FR" sz="2400"/>
          </a:p>
          <a:p>
            <a:pPr lvl="2" algn="r" rtl="1" eaLnBrk="1" hangingPunct="1">
              <a:spcBef>
                <a:spcPct val="0"/>
              </a:spcBef>
            </a:pPr>
            <a:r>
              <a:rPr lang="ar-IQ" altLang="fr-FR" sz="2400"/>
              <a:t>قواعد البيانات</a:t>
            </a:r>
            <a:endParaRPr lang="en-US" altLang="fr-FR" sz="2400"/>
          </a:p>
          <a:p>
            <a:pPr lvl="2" algn="r" rtl="1" eaLnBrk="1" hangingPunct="1">
              <a:spcBef>
                <a:spcPct val="0"/>
              </a:spcBef>
            </a:pPr>
            <a:r>
              <a:rPr lang="ar-IQ" altLang="fr-FR" sz="2400"/>
              <a:t>جداول البيانات</a:t>
            </a:r>
            <a:r>
              <a:rPr lang="en-US" altLang="fr-FR" sz="1600"/>
              <a:t/>
            </a:r>
            <a:br>
              <a:rPr lang="en-US" altLang="fr-FR" sz="1600"/>
            </a:br>
            <a:endParaRPr lang="en-US" altLang="fr-FR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8075"/>
          </a:xfrm>
        </p:spPr>
        <p:txBody>
          <a:bodyPr/>
          <a:lstStyle/>
          <a:p>
            <a:pPr algn="r" rtl="1" eaLnBrk="1" hangingPunct="1"/>
            <a:r>
              <a:rPr lang="ar-IQ" altLang="fr-FR" sz="3600" smtClean="0">
                <a:ea typeface="ＭＳ Ｐゴシック" panose="020B0600070205080204" pitchFamily="34" charset="-128"/>
                <a:cs typeface="+mn-cs"/>
              </a:rPr>
              <a:t>الفهرسة (2)</a:t>
            </a:r>
            <a:r>
              <a:rPr lang="en-US" altLang="fr-FR" sz="3600" smtClean="0">
                <a:ea typeface="ＭＳ Ｐゴシック" panose="020B0600070205080204" pitchFamily="34" charset="-128"/>
                <a:cs typeface="+mn-cs"/>
              </a:rPr>
              <a:t/>
            </a:r>
            <a:br>
              <a:rPr lang="en-US" altLang="fr-FR" sz="3600" smtClean="0">
                <a:ea typeface="ＭＳ Ｐゴシック" panose="020B0600070205080204" pitchFamily="34" charset="-128"/>
                <a:cs typeface="+mn-cs"/>
              </a:rPr>
            </a:br>
            <a:endParaRPr lang="en-GB" altLang="es-ES_tradnl" sz="360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4888" y="1911350"/>
            <a:ext cx="6480175" cy="3702050"/>
          </a:xfrm>
        </p:spPr>
        <p:txBody>
          <a:bodyPr/>
          <a:lstStyle/>
          <a:p>
            <a:pPr marL="342900" indent="-342900" algn="r" rt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ar-IQ" altLang="fr-FR" sz="240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+mn-cs"/>
              </a:rPr>
              <a:t>وظيفة الفهرسة:</a:t>
            </a:r>
            <a:endParaRPr lang="en-US" altLang="fr-FR" sz="2400" dirty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  <a:p>
            <a:pPr marL="1257300" lvl="2" indent="-342900" algn="r" rt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ar-IQ" altLang="fr-FR" sz="2400" dirty="0" smtClean="0">
                <a:solidFill>
                  <a:schemeClr val="tx1"/>
                </a:solidFill>
              </a:rPr>
              <a:t>وصف المواد بطريقة منهجية ومتسقة</a:t>
            </a:r>
            <a:endParaRPr lang="en-US" altLang="fr-FR" sz="2400" dirty="0">
              <a:solidFill>
                <a:schemeClr val="tx1"/>
              </a:solidFill>
            </a:endParaRPr>
          </a:p>
          <a:p>
            <a:pPr marL="1257300" lvl="2" indent="-342900" algn="r" rt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ar-IQ" altLang="fr-FR" sz="2400" dirty="0" smtClean="0">
                <a:solidFill>
                  <a:schemeClr val="tx1"/>
                </a:solidFill>
              </a:rPr>
              <a:t>المساعدة على استرجاع المواد</a:t>
            </a:r>
            <a:endParaRPr lang="en-US" altLang="fr-FR" sz="2400" dirty="0">
              <a:solidFill>
                <a:schemeClr val="tx1"/>
              </a:solidFill>
            </a:endParaRPr>
          </a:p>
          <a:p>
            <a:pPr marL="342900" lvl="1" indent="-342900" algn="r" rt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ar-IQ" altLang="fr-FR" sz="24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اللغة</a:t>
            </a:r>
            <a:endParaRPr lang="en-US" altLang="fr-FR" sz="24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1257300" lvl="2" indent="-342900" algn="r" rtl="1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ar-IQ" altLang="fr-FR" sz="2400" dirty="0" smtClean="0">
                <a:solidFill>
                  <a:schemeClr val="tx1"/>
                </a:solidFill>
              </a:rPr>
              <a:t>استخدام الأسماء المحلية للأصناف والأدوات والحرف</a:t>
            </a:r>
            <a:endParaRPr lang="en-US" altLang="fr-FR" sz="2400" dirty="0">
              <a:solidFill>
                <a:schemeClr val="tx1"/>
              </a:solidFill>
            </a:endParaRPr>
          </a:p>
          <a:p>
            <a:pPr marL="342900" lvl="1" indent="-342900" algn="r" rt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ar-IQ" altLang="fr-FR" sz="2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إضافة أوصاف عامة أو ترجمات</a:t>
            </a:r>
          </a:p>
          <a:p>
            <a:pPr marL="342900" lvl="1" indent="-342900" algn="r" rtl="1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ar-IQ" altLang="fr-FR" sz="2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إضافة صور أو وسائل بصرية أخرى لتحسين الوصول إلى المعلومات المطلوبة</a:t>
            </a:r>
            <a:r>
              <a:rPr lang="en-US" altLang="fr-FR" sz="2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fr-FR" sz="2400" dirty="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en-US" altLang="fr-FR" sz="1600" dirty="0"/>
              <a:t/>
            </a:r>
            <a:br>
              <a:rPr lang="en-US" altLang="fr-FR" sz="1600" dirty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4038"/>
          </a:xfrm>
        </p:spPr>
        <p:txBody>
          <a:bodyPr/>
          <a:lstStyle/>
          <a:p>
            <a:pPr algn="r" rtl="1" eaLnBrk="1" hangingPunct="1"/>
            <a:r>
              <a:rPr lang="ar-IQ" altLang="fr-FR" sz="3600" smtClean="0">
                <a:ea typeface="ＭＳ Ｐゴシック" panose="020B0600070205080204" pitchFamily="34" charset="-128"/>
                <a:cs typeface="+mn-cs"/>
              </a:rPr>
              <a:t>تمرين: تنظيم المعلومات</a:t>
            </a:r>
            <a:endParaRPr lang="fr-FR" altLang="fr-FR" sz="360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364" name="Text Placeholder 8"/>
          <p:cNvSpPr txBox="1">
            <a:spLocks/>
          </p:cNvSpPr>
          <p:nvPr/>
        </p:nvSpPr>
        <p:spPr bwMode="auto">
          <a:xfrm>
            <a:off x="2286000" y="1911350"/>
            <a:ext cx="6477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342900" indent="-34290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5397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66725" indent="1362075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2" algn="r" rtl="1" eaLnBrk="1" hangingPunct="1">
              <a:spcBef>
                <a:spcPts val="600"/>
              </a:spcBef>
            </a:pPr>
            <a:r>
              <a:rPr lang="ar-IQ" altLang="fr-FR" sz="2400"/>
              <a:t>ماهي العناوين المختلفة التي يمكن أن تخطر ببالك لفهرسة المادة التي قمت بجمعها؟</a:t>
            </a:r>
          </a:p>
          <a:p>
            <a:pPr lvl="2" algn="r" rtl="1" eaLnBrk="1" hangingPunct="1">
              <a:spcBef>
                <a:spcPts val="600"/>
              </a:spcBef>
            </a:pPr>
            <a:r>
              <a:rPr lang="ar-IQ" altLang="fr-FR" sz="2400"/>
              <a:t>أذكر كافة الطرق التي تعتقد أنه يمكن وصف المواد من خلالها</a:t>
            </a:r>
          </a:p>
          <a:p>
            <a:pPr lvl="2" algn="r" rtl="1" eaLnBrk="1" hangingPunct="1">
              <a:spcBef>
                <a:spcPts val="600"/>
              </a:spcBef>
            </a:pPr>
            <a:r>
              <a:rPr lang="ar-IQ" altLang="fr-FR" sz="2400"/>
              <a:t>كم من هذه الطرق ستكون مفيدة للبحث عن مواد محددة في صيغة صور أو تسجيلات أو ملاحظات مكتوبة؟</a:t>
            </a:r>
          </a:p>
          <a:p>
            <a:pPr lvl="2" algn="r" rtl="1" eaLnBrk="1" hangingPunct="1">
              <a:spcBef>
                <a:spcPts val="600"/>
              </a:spcBef>
            </a:pPr>
            <a:r>
              <a:rPr lang="ar-IQ" altLang="fr-FR" sz="2400"/>
              <a:t> إعداد قائمة تجمع مساهمات الجميع</a:t>
            </a:r>
          </a:p>
          <a:p>
            <a:pPr lvl="3" eaLnBrk="1" hangingPunct="1">
              <a:buClrTx/>
              <a:buFont typeface="Arial" panose="020B0604020202020204" pitchFamily="34" charset="0"/>
              <a:buNone/>
            </a:pPr>
            <a:endParaRPr lang="en-US" altLang="fr-FR" sz="180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endParaRPr lang="en-IN" altLang="fr-FR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8075"/>
          </a:xfrm>
        </p:spPr>
        <p:txBody>
          <a:bodyPr/>
          <a:lstStyle/>
          <a:p>
            <a:pPr algn="r" rtl="1" eaLnBrk="1" hangingPunct="1"/>
            <a:r>
              <a:rPr lang="ar-IQ" altLang="es-ES_tradnl" sz="3600" smtClean="0">
                <a:ea typeface="ＭＳ Ｐゴシック" panose="020B0600070205080204" pitchFamily="34" charset="-128"/>
                <a:cs typeface="+mn-cs"/>
              </a:rPr>
              <a:t>الآثار المترتبة على المحتوى الرقمي</a:t>
            </a:r>
            <a:r>
              <a:rPr lang="en-US" altLang="fr-FR" sz="3600" smtClean="0">
                <a:ea typeface="ＭＳ Ｐゴシック" panose="020B0600070205080204" pitchFamily="34" charset="-128"/>
                <a:cs typeface="+mn-cs"/>
              </a:rPr>
              <a:t/>
            </a:r>
            <a:br>
              <a:rPr lang="en-US" altLang="fr-FR" sz="3600" smtClean="0">
                <a:ea typeface="ＭＳ Ｐゴシック" panose="020B0600070205080204" pitchFamily="34" charset="-128"/>
                <a:cs typeface="+mn-cs"/>
              </a:rPr>
            </a:br>
            <a:endParaRPr lang="fr-FR" altLang="fr-FR" sz="360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5604" name="Text Placeholder 8"/>
          <p:cNvSpPr txBox="1">
            <a:spLocks/>
          </p:cNvSpPr>
          <p:nvPr/>
        </p:nvSpPr>
        <p:spPr bwMode="auto">
          <a:xfrm>
            <a:off x="2286000" y="1905000"/>
            <a:ext cx="64770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000" indent="-180000" algn="r" rt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ar-IQ" sz="2400" dirty="0"/>
              <a:t>استخدام ملفات رقمية بدلا من الأشياء المادية (اي استخدام معدات رقمية للتسجيلات الصوتية والفيديو والتصوير الفوتوغرافي)</a:t>
            </a:r>
          </a:p>
          <a:p>
            <a:pPr marL="180000" indent="-180000" algn="r" rt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ar-IQ" sz="2400" dirty="0"/>
              <a:t>التخزين الرقمي يجمع بين الأمان والهشاشة</a:t>
            </a:r>
            <a:endParaRPr lang="fr-FR" sz="2400" dirty="0"/>
          </a:p>
          <a:p>
            <a:pPr marL="180000" indent="-180000" algn="r" rt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ar-IQ" sz="2400" dirty="0"/>
              <a:t>ضرورة وضع سجلات وقوائم بالمحتويات الرقمية</a:t>
            </a:r>
            <a:endParaRPr lang="fr-FR" sz="2400" dirty="0"/>
          </a:p>
          <a:p>
            <a:pPr marL="180000" indent="-180000" algn="r" rt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ar-IQ" sz="2400" dirty="0"/>
              <a:t>ضرورة وجود نظم منتظمة لتسمية وإعادة تسمية  الملفات الرقمية</a:t>
            </a:r>
            <a:endParaRPr lang="en-GB" sz="2400" dirty="0"/>
          </a:p>
          <a:p>
            <a:pPr marL="180000" indent="-180000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en-GB" sz="2400" dirty="0"/>
          </a:p>
          <a:p>
            <a:pPr marL="180000" indent="-180000" eaLnBrk="1" hangingPunct="1">
              <a:spcBef>
                <a:spcPts val="600"/>
              </a:spcBef>
              <a:buFont typeface="Arial" charset="0"/>
              <a:buChar char="•"/>
              <a:defRPr/>
            </a:pPr>
            <a:endParaRPr lang="en-US" sz="2400" strike="sngStrike" dirty="0">
              <a:latin typeface="Arial"/>
              <a:ea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8075"/>
          </a:xfrm>
        </p:spPr>
        <p:txBody>
          <a:bodyPr/>
          <a:lstStyle/>
          <a:p>
            <a:pPr algn="r" rtl="1" eaLnBrk="1" hangingPunct="1"/>
            <a:r>
              <a:rPr lang="ar-IQ" altLang="fr-FR" sz="3600" smtClean="0">
                <a:ea typeface="ＭＳ Ｐゴシック" panose="020B0600070205080204" pitchFamily="34" charset="-128"/>
                <a:cs typeface="Arial" panose="020B0604020202020204" pitchFamily="34" charset="0"/>
              </a:rPr>
              <a:t>البيانات الوصفية</a:t>
            </a:r>
            <a:r>
              <a:rPr lang="en-US" altLang="fr-FR" sz="3600" smtClean="0"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fr-FR" sz="3600" smtClean="0"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fr-FR" altLang="fr-FR" sz="3600" smtClean="0">
              <a:ea typeface="ＭＳ Ｐゴシック" panose="020B0600070205080204" pitchFamily="34" charset="-128"/>
            </a:endParaRPr>
          </a:p>
        </p:txBody>
      </p:sp>
      <p:sp>
        <p:nvSpPr>
          <p:cNvPr id="17412" name="Text Placeholder 8"/>
          <p:cNvSpPr txBox="1">
            <a:spLocks/>
          </p:cNvSpPr>
          <p:nvPr/>
        </p:nvSpPr>
        <p:spPr bwMode="auto">
          <a:xfrm>
            <a:off x="2278063" y="1881188"/>
            <a:ext cx="647700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19138" indent="-179388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66725" indent="-215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66725" indent="1362075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1" eaLnBrk="1" hangingPunct="1">
              <a:spcBef>
                <a:spcPct val="0"/>
              </a:spcBef>
              <a:spcAft>
                <a:spcPts val="600"/>
              </a:spcAft>
            </a:pPr>
            <a:r>
              <a:rPr lang="ar-IQ" altLang="fr-FR" sz="2400" b="0">
                <a:solidFill>
                  <a:schemeClr val="tx1"/>
                </a:solidFill>
              </a:rPr>
              <a:t>’بيانات عن البيانات‘</a:t>
            </a:r>
            <a:endParaRPr lang="en-US" altLang="fr-FR" sz="2400" b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ar-IQ" altLang="fr-FR" sz="2400" b="0">
                <a:solidFill>
                  <a:schemeClr val="tx1"/>
                </a:solidFill>
              </a:rPr>
              <a:t>المحتوى الرقمي</a:t>
            </a:r>
            <a:endParaRPr lang="en-US" altLang="fr-FR" sz="2400" b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ar-IQ" altLang="fr-FR" sz="2400" b="0">
                <a:solidFill>
                  <a:schemeClr val="tx1"/>
                </a:solidFill>
              </a:rPr>
              <a:t>الواردة والمخزونة في كافة الملفات الرقمية</a:t>
            </a:r>
            <a:endParaRPr lang="en-US" altLang="fr-FR" sz="2400" b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ar-IQ" altLang="fr-FR" sz="2400" b="0">
                <a:solidFill>
                  <a:schemeClr val="tx1"/>
                </a:solidFill>
              </a:rPr>
              <a:t>يمكن تخزينها خارج الملفات في قاعدة البيانات</a:t>
            </a:r>
            <a:endParaRPr lang="en-US" altLang="fr-FR" sz="2400" b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endParaRPr lang="en-US" altLang="fr-FR" sz="2000" b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4038"/>
          </a:xfrm>
        </p:spPr>
        <p:txBody>
          <a:bodyPr/>
          <a:lstStyle/>
          <a:p>
            <a:pPr algn="r" rtl="1" eaLnBrk="1" hangingPunct="1"/>
            <a:r>
              <a:rPr lang="ar-IQ" altLang="fr-FR" sz="3600" smtClean="0">
                <a:ea typeface="ＭＳ Ｐゴシック" panose="020B0600070205080204" pitchFamily="34" charset="-128"/>
                <a:cs typeface="+mn-cs"/>
              </a:rPr>
              <a:t>التخزين والحفظ</a:t>
            </a:r>
            <a:endParaRPr lang="fr-FR" altLang="fr-FR" sz="360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6" name="Text Placeholder 8"/>
          <p:cNvSpPr txBox="1">
            <a:spLocks/>
          </p:cNvSpPr>
          <p:nvPr/>
        </p:nvSpPr>
        <p:spPr bwMode="auto">
          <a:xfrm>
            <a:off x="2278063" y="1890713"/>
            <a:ext cx="647700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19138" indent="-179388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079500" indent="-179388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66725" indent="1362075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1" eaLnBrk="1" hangingPunct="1">
              <a:spcBef>
                <a:spcPct val="0"/>
              </a:spcBef>
              <a:spcAft>
                <a:spcPts val="600"/>
              </a:spcAft>
            </a:pPr>
            <a:r>
              <a:rPr lang="ar-IQ" altLang="fr-FR" sz="2400" b="0">
                <a:solidFill>
                  <a:schemeClr val="tx1"/>
                </a:solidFill>
              </a:rPr>
              <a:t>عملية حصر التراث الثقافي غير المادي ليست غاية بحد ذاتها، ولكنها تساهم في عملية الصون</a:t>
            </a:r>
          </a:p>
          <a:p>
            <a:pPr algn="r" rtl="1" eaLnBrk="1" hangingPunct="1">
              <a:spcBef>
                <a:spcPct val="0"/>
              </a:spcBef>
              <a:spcAft>
                <a:spcPts val="600"/>
              </a:spcAft>
            </a:pPr>
            <a:r>
              <a:rPr lang="ar-IQ" altLang="fr-FR" sz="2400" b="0">
                <a:solidFill>
                  <a:schemeClr val="tx1"/>
                </a:solidFill>
              </a:rPr>
              <a:t>الحفظ من أجل انتفاع أفراد المجتمع المحلي المعني أو الجماعة المعنية وغيرهم بالأرشيف</a:t>
            </a:r>
            <a:endParaRPr lang="en-US" altLang="fr-FR" sz="2400" b="0">
              <a:solidFill>
                <a:schemeClr val="tx1"/>
              </a:solidFill>
            </a:endParaRPr>
          </a:p>
          <a:p>
            <a:pPr algn="r" rtl="1" eaLnBrk="1" hangingPunct="1">
              <a:spcBef>
                <a:spcPct val="0"/>
              </a:spcBef>
              <a:spcAft>
                <a:spcPts val="600"/>
              </a:spcAft>
              <a:buClrTx/>
            </a:pPr>
            <a:r>
              <a:rPr lang="ar-IQ" altLang="fr-FR" sz="2400" b="0">
                <a:solidFill>
                  <a:schemeClr val="tx1"/>
                </a:solidFill>
              </a:rPr>
              <a:t>تعيين الحقوق في الأرشيف والتحكم في الانتفاع به</a:t>
            </a:r>
            <a:endParaRPr lang="en-US" altLang="fr-FR" sz="2400" b="0">
              <a:solidFill>
                <a:schemeClr val="tx1"/>
              </a:solidFill>
            </a:endParaRPr>
          </a:p>
          <a:p>
            <a:pPr algn="r" rtl="1" eaLnBrk="1" hangingPunct="1">
              <a:spcBef>
                <a:spcPct val="0"/>
              </a:spcBef>
              <a:spcAft>
                <a:spcPts val="600"/>
              </a:spcAft>
            </a:pPr>
            <a:r>
              <a:rPr lang="ar-IQ" altLang="fr-FR" sz="2400" b="0">
                <a:solidFill>
                  <a:schemeClr val="tx1"/>
                </a:solidFill>
              </a:rPr>
              <a:t>التعاون من أجل انتفاع أفراد المجتمع المحلي بالأرشيف وأنشطة التوعية بشأن هذا المجتمع وإيصال صوته</a:t>
            </a:r>
          </a:p>
          <a:p>
            <a:pPr algn="r" rtl="1" eaLnBrk="1" hangingPunct="1">
              <a:spcBef>
                <a:spcPct val="0"/>
              </a:spcBef>
              <a:spcAft>
                <a:spcPts val="600"/>
              </a:spcAft>
            </a:pPr>
            <a:r>
              <a:rPr lang="ar-IQ" altLang="fr-FR" sz="2400" b="0">
                <a:solidFill>
                  <a:schemeClr val="tx1"/>
                </a:solidFill>
              </a:rPr>
              <a:t>الحفظ والنشر</a:t>
            </a:r>
            <a:endParaRPr lang="en-US" altLang="fr-FR" sz="2400" b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endParaRPr lang="en-US" altLang="fr-FR" sz="1800" b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endParaRPr lang="en-IN" altLang="fr-FR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4038"/>
          </a:xfrm>
        </p:spPr>
        <p:txBody>
          <a:bodyPr/>
          <a:lstStyle/>
          <a:p>
            <a:pPr algn="r" rtl="1" eaLnBrk="1" hangingPunct="1"/>
            <a:r>
              <a:rPr lang="ar-IQ" altLang="fr-FR" sz="3600" smtClean="0">
                <a:ea typeface="ＭＳ Ｐゴシック" panose="020B0600070205080204" pitchFamily="34" charset="-128"/>
                <a:cs typeface="+mn-cs"/>
              </a:rPr>
              <a:t>السعي نحو التخزين (1)</a:t>
            </a:r>
            <a:endParaRPr lang="fr-FR" altLang="fr-FR" sz="360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460" name="Text Placeholder 8"/>
          <p:cNvSpPr txBox="1">
            <a:spLocks/>
          </p:cNvSpPr>
          <p:nvPr/>
        </p:nvSpPr>
        <p:spPr bwMode="auto">
          <a:xfrm>
            <a:off x="2286000" y="1909763"/>
            <a:ext cx="647700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66725" indent="-215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66725" indent="1362075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>
                <a:solidFill>
                  <a:schemeClr val="tx1"/>
                </a:solidFill>
              </a:rPr>
              <a:t>الوعي بمعايير الأرشفة قبل البدء بها</a:t>
            </a: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endParaRPr lang="en-US" altLang="fr-FR" sz="2000" b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>
                <a:solidFill>
                  <a:schemeClr val="tx1"/>
                </a:solidFill>
              </a:rPr>
              <a:t>فهرسة كافة المواد بمشاركة المجتمع المحلي</a:t>
            </a: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endParaRPr lang="en-US" altLang="fr-FR" sz="2000" b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>
                <a:solidFill>
                  <a:schemeClr val="tx1"/>
                </a:solidFill>
              </a:rPr>
              <a:t>تدوين جميع قضايا الحقوق والانتفاع وإلحاقها بالأرشيف من أجل ضمان الإدارة الناجحة للمعلومات</a:t>
            </a: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endParaRPr lang="en-US" altLang="fr-FR" sz="2000" b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>
                <a:solidFill>
                  <a:schemeClr val="tx1"/>
                </a:solidFill>
              </a:rPr>
              <a:t>تخزين كافة المواد والوثائق الأصلية حتى بعد عملية الرقمنة</a:t>
            </a: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endParaRPr lang="en-IN" altLang="fr-FR" sz="2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554037"/>
          </a:xfrm>
        </p:spPr>
        <p:txBody>
          <a:bodyPr/>
          <a:lstStyle/>
          <a:p>
            <a:pPr algn="r" rtl="1" eaLnBrk="1" hangingPunct="1"/>
            <a:r>
              <a:rPr lang="ar-IQ" altLang="fr-FR" sz="3600" smtClean="0">
                <a:ea typeface="ＭＳ Ｐゴシック" panose="020B0600070205080204" pitchFamily="34" charset="-128"/>
                <a:cs typeface="+mn-cs"/>
              </a:rPr>
              <a:t>السعي نحو التخزين (2)</a:t>
            </a:r>
            <a:endParaRPr lang="fr-FR" altLang="fr-FR" sz="240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483" name="Espace réservé du contenu 2"/>
          <p:cNvSpPr>
            <a:spLocks noGrp="1"/>
          </p:cNvSpPr>
          <p:nvPr>
            <p:ph sz="half" idx="2"/>
          </p:nvPr>
        </p:nvSpPr>
        <p:spPr>
          <a:xfrm>
            <a:off x="2612571" y="1836738"/>
            <a:ext cx="6150429" cy="3462337"/>
          </a:xfrm>
        </p:spPr>
        <p:txBody>
          <a:bodyPr/>
          <a:lstStyle/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ينبغي تخزين التسجيلات الصوتية وتسجيلات الفيديو والصور على أساس نظام تخزين رقمي يحتوي على نسخة احتياطية</a:t>
            </a: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ينبغي أن تتوفر لجميع المواد نسختان احتياطيتان</a:t>
            </a: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نسخ عمل، ونسخ مرجعية، ونسخ متاحة للجمهور</a:t>
            </a: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كما ينبغي </a:t>
            </a:r>
            <a:r>
              <a:rPr lang="ar-IQ" altLang="fr-FR" sz="2000" b="0" dirty="0" err="1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رقمنة</a:t>
            </a: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 الملاحظات والمواد الورقية والمطبوعة من خلال المسح الضوئي أو التصوير الفوتوغرافي</a:t>
            </a: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العمل على تحقيق مستويات عالية من </a:t>
            </a:r>
            <a:r>
              <a:rPr lang="ar-IQ" altLang="fr-FR" sz="2000" b="0" dirty="0" err="1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الرقمنة</a:t>
            </a: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 مع دقة منخفضة (</a:t>
            </a:r>
            <a:r>
              <a:rPr lang="en-US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lower resolution) </a:t>
            </a: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) لأغراض الانتفاع</a:t>
            </a: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خزن النسخ الأصلية في مكان بارد خال من الغبار بعيداً عن أشعة الشمس المباشرة، هذا إذا لم تكن مخزونة أصلا على هذا النحو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20859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4038"/>
          </a:xfrm>
        </p:spPr>
        <p:txBody>
          <a:bodyPr/>
          <a:lstStyle/>
          <a:p>
            <a:pPr algn="r" rtl="1" eaLnBrk="1" hangingPunct="1"/>
            <a:r>
              <a:rPr lang="ar-IQ" altLang="fr-FR" sz="3600" smtClean="0">
                <a:ea typeface="ＭＳ Ｐゴシック" panose="020B0600070205080204" pitchFamily="34" charset="-128"/>
                <a:cs typeface="+mn-cs"/>
              </a:rPr>
              <a:t>انتفاع المجتمع المحلي أو الجماعة</a:t>
            </a:r>
            <a:endParaRPr lang="fr-FR" altLang="fr-FR" sz="360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508" name="Text Placeholder 8"/>
          <p:cNvSpPr txBox="1">
            <a:spLocks/>
          </p:cNvSpPr>
          <p:nvPr/>
        </p:nvSpPr>
        <p:spPr bwMode="auto">
          <a:xfrm>
            <a:off x="2278063" y="1905000"/>
            <a:ext cx="6477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66725" indent="-215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66725" indent="1362075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 dirty="0">
                <a:solidFill>
                  <a:schemeClr val="tx1"/>
                </a:solidFill>
              </a:rPr>
              <a:t>السعي لتوفير نسخ للممارسين</a:t>
            </a: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 dirty="0">
                <a:solidFill>
                  <a:schemeClr val="tx1"/>
                </a:solidFill>
              </a:rPr>
              <a:t>إنشاء أو المساعدة على إنشاء متحف أو مركز إعلامي للمجتمع المحلي أو الجماعة</a:t>
            </a: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 dirty="0">
                <a:solidFill>
                  <a:schemeClr val="tx1"/>
                </a:solidFill>
              </a:rPr>
              <a:t>إيداع نسخ في هذه المراكز إن وجدت</a:t>
            </a: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 dirty="0">
                <a:solidFill>
                  <a:schemeClr val="tx1"/>
                </a:solidFill>
              </a:rPr>
              <a:t>في حالة إيداع المواد في أرشيف لا يتحكم به مباشرة المجتمع المحلي، ينبغي ضمان انتفاع المجتمع بالمواد في إطار اتفاق مبرم معه</a:t>
            </a: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 dirty="0">
                <a:solidFill>
                  <a:schemeClr val="tx1"/>
                </a:solidFill>
              </a:rPr>
              <a:t>ينبغي أن يشمل انتفاع المجتمع المحلي أو الجماعة على الحصول على نسخ تستخدم لإنتاج أو إعادة </a:t>
            </a:r>
            <a:r>
              <a:rPr lang="ar-IQ" altLang="fr-FR" sz="2000" b="0" dirty="0" err="1">
                <a:solidFill>
                  <a:schemeClr val="tx1"/>
                </a:solidFill>
              </a:rPr>
              <a:t>انتاج</a:t>
            </a:r>
            <a:r>
              <a:rPr lang="ar-IQ" altLang="fr-FR" sz="2000" b="0" dirty="0">
                <a:solidFill>
                  <a:schemeClr val="tx1"/>
                </a:solidFill>
              </a:rPr>
              <a:t> المواد</a:t>
            </a: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 dirty="0">
                <a:solidFill>
                  <a:schemeClr val="tx1"/>
                </a:solidFill>
              </a:rPr>
              <a:t>أي منافع من المواد التي تم حصرها ينبغي أن تعود بالفائدة على المجتمع المحلي أو الجماعة</a:t>
            </a: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endParaRPr lang="en-US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751" y="265649"/>
            <a:ext cx="6121910" cy="632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63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altLang="es-ES_tradnl" smtClean="0">
                <a:ea typeface="ＭＳ Ｐゴシック" panose="020B0600070205080204" pitchFamily="34" charset="-128"/>
                <a:cs typeface="+mn-cs"/>
              </a:rPr>
              <a:t>يشمل هذا العرض:</a:t>
            </a:r>
            <a:endParaRPr lang="es-ES_tradnl" altLang="es-ES_tradnl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2281238" y="1905000"/>
            <a:ext cx="638175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1">
              <a:buFont typeface="Arial" panose="020B0604020202020204" pitchFamily="34" charset="0"/>
              <a:buChar char="•"/>
            </a:pPr>
            <a:r>
              <a:rPr lang="ar-IQ" altLang="es-ES_tradnl"/>
              <a:t>القضايا الرئيسية</a:t>
            </a:r>
            <a:endParaRPr lang="en-US" altLang="es-ES_tradnl"/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altLang="es-ES_tradnl"/>
              <a:t>ماهي البيانات التي يتعين تنظيمها</a:t>
            </a:r>
            <a:endParaRPr lang="en-US" altLang="es-ES_tradnl"/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altLang="es-ES_tradnl"/>
              <a:t>الفهرسة</a:t>
            </a:r>
            <a:endParaRPr lang="en-US" altLang="es-ES_tradnl"/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altLang="es-ES_tradnl"/>
              <a:t>المحتوى الرقمي</a:t>
            </a:r>
            <a:endParaRPr lang="en-US" altLang="es-ES_tradnl"/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altLang="es-ES_tradnl"/>
              <a:t>التخزين والحفظ</a:t>
            </a:r>
            <a:endParaRPr lang="en-US" altLang="es-ES_tradnl"/>
          </a:p>
          <a:p>
            <a:pPr algn="r" rtl="1">
              <a:buFont typeface="Arial" panose="020B0604020202020204" pitchFamily="34" charset="0"/>
              <a:buChar char="•"/>
            </a:pPr>
            <a:r>
              <a:rPr lang="ar-IQ" altLang="es-ES_tradnl"/>
              <a:t>انتفاع المجتمع المحلي أو الجماعة</a:t>
            </a:r>
            <a:endParaRPr lang="es-ES_tradnl" alt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554037"/>
          </a:xfrm>
        </p:spPr>
        <p:txBody>
          <a:bodyPr/>
          <a:lstStyle/>
          <a:p>
            <a:pPr algn="r" rtl="1" eaLnBrk="1" hangingPunct="1"/>
            <a:r>
              <a:rPr lang="ar-IQ" altLang="fr-FR" sz="3600" smtClean="0">
                <a:ea typeface="ＭＳ Ｐゴシック" panose="020B0600070205080204" pitchFamily="34" charset="-128"/>
                <a:cs typeface="+mn-cs"/>
              </a:rPr>
              <a:t>قبل مغادرة موقع العمل الميداني</a:t>
            </a:r>
            <a:endParaRPr lang="fr-FR" altLang="fr-FR" sz="360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sz="half" idx="2"/>
          </p:nvPr>
        </p:nvSpPr>
        <p:spPr>
          <a:xfrm>
            <a:off x="4646645" y="1905000"/>
            <a:ext cx="3979830" cy="2400300"/>
          </a:xfrm>
        </p:spPr>
        <p:txBody>
          <a:bodyPr/>
          <a:lstStyle/>
          <a:p>
            <a:pPr algn="r" rtl="1">
              <a:spcBef>
                <a:spcPts val="600"/>
              </a:spcBef>
              <a:buClrTx/>
            </a:pPr>
            <a:r>
              <a:rPr lang="ar-IQ" altLang="fr-FR" sz="2000" b="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+mn-cs"/>
              </a:rPr>
              <a:t>تأكد من::</a:t>
            </a:r>
          </a:p>
          <a:p>
            <a:pPr algn="r" rtl="1">
              <a:spcBef>
                <a:spcPts val="600"/>
              </a:spcBef>
              <a:buClrTx/>
            </a:pPr>
            <a:r>
              <a:rPr lang="ar-IQ" altLang="fr-FR" sz="2000" b="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+mn-cs"/>
              </a:rPr>
              <a:t>الحقائق</a:t>
            </a:r>
          </a:p>
          <a:p>
            <a:pPr algn="r" rtl="1">
              <a:spcBef>
                <a:spcPts val="600"/>
              </a:spcBef>
              <a:buClrTx/>
            </a:pPr>
            <a:r>
              <a:rPr lang="ar-IQ" altLang="fr-FR" sz="2000" b="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+mn-cs"/>
              </a:rPr>
              <a:t>أسماء الأشخاص والأحداث والأنواع والأشياء والأماكن</a:t>
            </a:r>
          </a:p>
          <a:p>
            <a:pPr algn="r" rtl="1">
              <a:spcBef>
                <a:spcPts val="600"/>
              </a:spcBef>
              <a:buClrTx/>
            </a:pPr>
            <a:r>
              <a:rPr lang="ar-IQ" altLang="fr-FR" sz="2000" b="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+mn-cs"/>
              </a:rPr>
              <a:t>صحة اللفظ والهجاء</a:t>
            </a:r>
          </a:p>
          <a:p>
            <a:pPr>
              <a:spcBef>
                <a:spcPts val="600"/>
              </a:spcBef>
              <a:buClrTx/>
            </a:pPr>
            <a:endParaRPr lang="en-US" altLang="fr-FR" sz="2000" b="0" dirty="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  <a:p>
            <a:pPr algn="r" rtl="1">
              <a:spcBef>
                <a:spcPts val="600"/>
              </a:spcBef>
              <a:buClrTx/>
            </a:pPr>
            <a:r>
              <a:rPr lang="ar-IQ" altLang="fr-FR" sz="2000" b="0" i="1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+mn-cs"/>
              </a:rPr>
              <a:t>تذكر: تنظيم البيانات يعتمد على ما تقوم بجمعه من مادة</a:t>
            </a:r>
          </a:p>
          <a:p>
            <a:pPr>
              <a:spcBef>
                <a:spcPts val="600"/>
              </a:spcBef>
              <a:buClrTx/>
            </a:pPr>
            <a:endParaRPr lang="en-US" altLang="fr-FR" sz="2000" b="0" dirty="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558" r="15256"/>
          <a:stretch>
            <a:fillRect/>
          </a:stretch>
        </p:blipFill>
        <p:spPr bwMode="auto">
          <a:xfrm>
            <a:off x="323850" y="1895475"/>
            <a:ext cx="391795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850" y="4635500"/>
            <a:ext cx="11652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fr-FR" sz="800" dirty="0">
                <a:latin typeface="+mn-lt"/>
                <a:cs typeface="ＭＳ Ｐゴシック" charset="-128"/>
              </a:rPr>
              <a:t>©UNESCO / </a:t>
            </a:r>
            <a:r>
              <a:rPr lang="fr-FR" sz="800" dirty="0" err="1">
                <a:latin typeface="+mn-lt"/>
                <a:cs typeface="ＭＳ Ｐゴシック" charset="-128"/>
              </a:rPr>
              <a:t>Tatenda</a:t>
            </a:r>
            <a:endParaRPr lang="fr-FR" sz="800" dirty="0">
              <a:latin typeface="+mn-lt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554037"/>
          </a:xfrm>
        </p:spPr>
        <p:txBody>
          <a:bodyPr/>
          <a:lstStyle/>
          <a:p>
            <a:pPr algn="r" rtl="1" eaLnBrk="1" hangingPunct="1"/>
            <a:r>
              <a:rPr lang="ar-IQ" altLang="fr-FR" sz="3600" smtClean="0">
                <a:ea typeface="ＭＳ Ｐゴシック" panose="020B0600070205080204" pitchFamily="34" charset="-128"/>
                <a:cs typeface="+mn-cs"/>
              </a:rPr>
              <a:t>البيانات الخاصة بقضايا الحقوق</a:t>
            </a:r>
            <a:endParaRPr lang="fr-FR" altLang="fr-FR" sz="360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sz="half" idx="2"/>
          </p:nvPr>
        </p:nvSpPr>
        <p:spPr>
          <a:xfrm>
            <a:off x="4142792" y="1836738"/>
            <a:ext cx="4620208" cy="4154487"/>
          </a:xfrm>
        </p:spPr>
        <p:txBody>
          <a:bodyPr/>
          <a:lstStyle/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التأكد من أن جميع الاستمارات المتعلقة بالموافقة الحرة والمسبقة والواعية قد تم الحصول عليها وتعبئتها</a:t>
            </a:r>
            <a:endParaRPr lang="en-US" altLang="fr-FR" sz="2000" b="0" dirty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نقل كافة الشروط المتعلقة بالانتفاع بالوثائق والقوائم واستخدامها الراهن والمحتمل </a:t>
            </a: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بين اذا كان تم استحصال الإذن بإتاحة المعلومات للجمهور أو عن طريق الاتصال الإلكتروني المباشر</a:t>
            </a: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فيما يتعلق بالمتابعة والاعتراف بجهود المشاركين وتعاونهم والإقرار بما أنجزوه من عمل</a:t>
            </a: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 تقديم الشكر لجميع المشاركين والاعتراف بفضلهم وجهودهم</a:t>
            </a: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عمل الترتيبات اللازمة لإرسال نسخ من التسجيلات والصور الفوتوغرافية إلى المشاركين إذا تم الوعد بذلك</a:t>
            </a: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endParaRPr lang="en-US" altLang="fr-FR" sz="2000" b="0" dirty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7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727200"/>
            <a:ext cx="3549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554037"/>
          </a:xfrm>
        </p:spPr>
        <p:txBody>
          <a:bodyPr/>
          <a:lstStyle/>
          <a:p>
            <a:pPr algn="r" rtl="1" eaLnBrk="1" hangingPunct="1"/>
            <a:r>
              <a:rPr lang="ar-IQ" altLang="fr-FR" sz="3600" smtClean="0">
                <a:ea typeface="ＭＳ Ｐゴシック" panose="020B0600070205080204" pitchFamily="34" charset="-128"/>
                <a:cs typeface="+mn-cs"/>
              </a:rPr>
              <a:t>ماهي البيانات التي يتعين تنظيمها؟</a:t>
            </a:r>
          </a:p>
        </p:txBody>
      </p:sp>
      <p:sp>
        <p:nvSpPr>
          <p:cNvPr id="8195" name="Espace réservé du contenu 2"/>
          <p:cNvSpPr>
            <a:spLocks noGrp="1"/>
          </p:cNvSpPr>
          <p:nvPr>
            <p:ph sz="half" idx="2"/>
          </p:nvPr>
        </p:nvSpPr>
        <p:spPr>
          <a:xfrm>
            <a:off x="3600450" y="1836738"/>
            <a:ext cx="5162550" cy="3508375"/>
          </a:xfrm>
        </p:spPr>
        <p:txBody>
          <a:bodyPr/>
          <a:lstStyle/>
          <a:p>
            <a:pPr marL="179388" indent="-179388" algn="r" rtl="1"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التسجيلات الصوتية</a:t>
            </a:r>
          </a:p>
          <a:p>
            <a:pPr marL="179388" indent="-179388" algn="r" rtl="1"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تسجيلات الفيديو</a:t>
            </a:r>
          </a:p>
          <a:p>
            <a:pPr marL="179388" indent="-179388" algn="r" rtl="1"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الصور الفوتوغرافية</a:t>
            </a:r>
          </a:p>
          <a:p>
            <a:pPr marL="179388" indent="-179388" algn="r" rtl="1"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الملاحظات</a:t>
            </a:r>
          </a:p>
          <a:p>
            <a:pPr marL="179388" indent="-179388" algn="r" rtl="1"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المراقبة والرصد</a:t>
            </a:r>
          </a:p>
          <a:p>
            <a:pPr marL="179388" indent="-179388" algn="r" rtl="1"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إجراء المقابلات</a:t>
            </a:r>
          </a:p>
          <a:p>
            <a:pPr marL="179388" indent="-179388" algn="r" rtl="1"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معلومات عن تسجيلات وصور من خلال موصل صوت وفيديو </a:t>
            </a:r>
            <a:r>
              <a:rPr lang="en-US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AV)</a:t>
            </a: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)</a:t>
            </a:r>
            <a:endParaRPr lang="en-US" altLang="fr-FR" sz="2000" b="0" dirty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مصنوعات وأشياء، وما إلى ذلك</a:t>
            </a:r>
          </a:p>
          <a:p>
            <a:pPr marL="179388" lvl="2" indent="-179388">
              <a:spcBef>
                <a:spcPts val="600"/>
              </a:spcBef>
            </a:pPr>
            <a:endParaRPr lang="en-US" altLang="fr-FR" sz="2000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t="6049" r="25369" b="25369"/>
          <a:stretch>
            <a:fillRect/>
          </a:stretch>
        </p:blipFill>
        <p:spPr>
          <a:xfrm>
            <a:off x="333375" y="1836738"/>
            <a:ext cx="3182938" cy="238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554037"/>
          </a:xfrm>
        </p:spPr>
        <p:txBody>
          <a:bodyPr/>
          <a:lstStyle/>
          <a:p>
            <a:pPr algn="r" rtl="1" eaLnBrk="1" hangingPunct="1"/>
            <a:r>
              <a:rPr lang="ar-IQ" altLang="es-ES_tradnl" sz="3600" smtClean="0">
                <a:ea typeface="ＭＳ Ｐゴシック" panose="020B0600070205080204" pitchFamily="34" charset="-128"/>
                <a:cs typeface="+mn-cs"/>
              </a:rPr>
              <a:t>تنقيح الملاحظات واستكمالها ومتابعتها</a:t>
            </a:r>
          </a:p>
        </p:txBody>
      </p:sp>
      <p:sp>
        <p:nvSpPr>
          <p:cNvPr id="9219" name="Espace réservé du contenu 2"/>
          <p:cNvSpPr>
            <a:spLocks noGrp="1"/>
          </p:cNvSpPr>
          <p:nvPr>
            <p:ph sz="half" idx="2"/>
          </p:nvPr>
        </p:nvSpPr>
        <p:spPr>
          <a:xfrm>
            <a:off x="3600450" y="1836738"/>
            <a:ext cx="5162550" cy="3108325"/>
          </a:xfrm>
        </p:spPr>
        <p:txBody>
          <a:bodyPr/>
          <a:lstStyle/>
          <a:p>
            <a:pPr marL="179388" indent="-179388" algn="r" rtl="1">
              <a:spcBef>
                <a:spcPts val="600"/>
              </a:spcBef>
            </a:pPr>
            <a:r>
              <a:rPr lang="ar-IQ" altLang="fr-FR" sz="2000" b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استكمل الملاحظات السريعة والمختصرة</a:t>
            </a:r>
          </a:p>
          <a:p>
            <a:pPr marL="179388" indent="-179388" algn="r" rtl="1">
              <a:spcBef>
                <a:spcPts val="600"/>
              </a:spcBef>
            </a:pPr>
            <a:r>
              <a:rPr lang="ar-IQ" altLang="fr-FR" sz="2000" b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أضف المعلومات التي يمكن أن تتذكرها</a:t>
            </a:r>
          </a:p>
          <a:p>
            <a:pPr marL="179388" indent="-179388" algn="r" rtl="1">
              <a:spcBef>
                <a:spcPts val="600"/>
              </a:spcBef>
            </a:pPr>
            <a:r>
              <a:rPr lang="ar-IQ" altLang="fr-FR" sz="2000" b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حوِّل المختصرات إلى نصوص كاملة </a:t>
            </a:r>
          </a:p>
          <a:p>
            <a:pPr marL="179388" indent="-179388" algn="r" rtl="1">
              <a:spcBef>
                <a:spcPts val="600"/>
              </a:spcBef>
            </a:pPr>
            <a:r>
              <a:rPr lang="ar-IQ" altLang="fr-FR" sz="2000" b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تحقق من الشكوك</a:t>
            </a:r>
          </a:p>
          <a:p>
            <a:pPr marL="179388" indent="-179388" algn="r" rtl="1">
              <a:spcBef>
                <a:spcPts val="600"/>
              </a:spcBef>
            </a:pPr>
            <a:r>
              <a:rPr lang="ar-IQ" altLang="fr-FR" sz="2000" b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الترتيب والفرز</a:t>
            </a:r>
          </a:p>
          <a:p>
            <a:pPr marL="179388" indent="-179388" algn="r" rtl="1">
              <a:spcBef>
                <a:spcPts val="600"/>
              </a:spcBef>
            </a:pPr>
            <a:r>
              <a:rPr lang="ar-IQ" altLang="fr-FR" sz="2000" b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المقابلات: ملاحظات بشأن التسجيلات</a:t>
            </a:r>
          </a:p>
          <a:p>
            <a:pPr marL="179388" indent="-179388" algn="r" rtl="1">
              <a:spcBef>
                <a:spcPts val="600"/>
              </a:spcBef>
            </a:pPr>
            <a:r>
              <a:rPr lang="ar-IQ" altLang="fr-FR" sz="2000" b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تحقق من معلومات الاتصال والأسماء</a:t>
            </a:r>
          </a:p>
          <a:p>
            <a:pPr marL="179388" indent="-179388" algn="r" rtl="1">
              <a:spcBef>
                <a:spcPts val="600"/>
              </a:spcBef>
            </a:pPr>
            <a:r>
              <a:rPr lang="ar-IQ" altLang="fr-FR" sz="2000" b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إيجاد السبل لتجميع المعلومات التي تم جمعها</a:t>
            </a:r>
          </a:p>
          <a:p>
            <a:pPr marL="179388" indent="-179388">
              <a:spcBef>
                <a:spcPts val="600"/>
              </a:spcBef>
            </a:pPr>
            <a:endParaRPr lang="en-US" altLang="fr-FR" sz="2000" b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905000"/>
            <a:ext cx="2836863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1612900" y="487363"/>
            <a:ext cx="6477000" cy="554037"/>
          </a:xfrm>
        </p:spPr>
        <p:txBody>
          <a:bodyPr/>
          <a:lstStyle/>
          <a:p>
            <a:pPr algn="r" rtl="1" eaLnBrk="1" hangingPunct="1"/>
            <a:r>
              <a:rPr lang="ar-IQ" altLang="fr-FR" sz="3600" smtClean="0">
                <a:ea typeface="ＭＳ Ｐゴシック" panose="020B0600070205080204" pitchFamily="34" charset="-128"/>
                <a:cs typeface="+mn-cs"/>
              </a:rPr>
              <a:t>إنشاء سجلات تسجيل</a:t>
            </a:r>
          </a:p>
        </p:txBody>
      </p:sp>
      <p:sp>
        <p:nvSpPr>
          <p:cNvPr id="10243" name="Espace réservé du texte 2"/>
          <p:cNvSpPr>
            <a:spLocks noGrp="1"/>
          </p:cNvSpPr>
          <p:nvPr>
            <p:ph type="body" idx="1"/>
          </p:nvPr>
        </p:nvSpPr>
        <p:spPr>
          <a:xfrm>
            <a:off x="2155825" y="1895475"/>
            <a:ext cx="6480175" cy="2662238"/>
          </a:xfrm>
        </p:spPr>
        <p:txBody>
          <a:bodyPr/>
          <a:lstStyle/>
          <a:p>
            <a:pPr marL="82550" lvl="1" algn="r" rtl="1">
              <a:spcBef>
                <a:spcPts val="600"/>
              </a:spcBef>
            </a:pPr>
            <a:r>
              <a:rPr lang="ar-IQ" altLang="fr-FR" sz="26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تأكد من أن سجلات التسجيل تتضمن المعلومات التالية:</a:t>
            </a:r>
            <a:endParaRPr lang="en-US" altLang="fr-FR" sz="26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882650" lvl="2" indent="-342900" algn="r" rtl="1">
              <a:buFont typeface="Wingdings" panose="05000000000000000000" pitchFamily="2" charset="2"/>
              <a:buChar char="ü"/>
            </a:pPr>
            <a:r>
              <a:rPr lang="ar-IQ" altLang="fr-FR" sz="24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اسم وطبيعة الحدث أو المقابلة</a:t>
            </a:r>
          </a:p>
          <a:p>
            <a:pPr marL="882650" lvl="2" indent="-342900" algn="r" rtl="1">
              <a:buFont typeface="Wingdings" panose="05000000000000000000" pitchFamily="2" charset="2"/>
              <a:buChar char="ü"/>
            </a:pPr>
            <a:r>
              <a:rPr lang="ar-IQ" altLang="fr-FR" sz="24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التاريخ والمكان</a:t>
            </a:r>
          </a:p>
          <a:p>
            <a:pPr marL="882650" lvl="2" indent="-342900" algn="r" rtl="1">
              <a:buFont typeface="Wingdings" panose="05000000000000000000" pitchFamily="2" charset="2"/>
              <a:buChar char="ü"/>
            </a:pPr>
            <a:r>
              <a:rPr lang="ar-IQ" altLang="fr-FR" sz="24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اسماء الأشخاص المعنيين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fr-FR" sz="2000" smtClean="0">
                <a:ea typeface="ＭＳ Ｐゴシック" panose="020B0600070205080204" pitchFamily="34" charset="-128"/>
                <a:cs typeface="+mn-cs"/>
              </a:rPr>
              <a:t/>
            </a:r>
            <a:br>
              <a:rPr lang="en-US" altLang="fr-FR" sz="2000" smtClean="0">
                <a:ea typeface="ＭＳ Ｐゴシック" panose="020B0600070205080204" pitchFamily="34" charset="-128"/>
                <a:cs typeface="+mn-cs"/>
              </a:rPr>
            </a:br>
            <a:endParaRPr lang="en-IN" altLang="fr-FR" sz="2000" smtClean="0"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86000" y="395288"/>
            <a:ext cx="6477000" cy="554037"/>
          </a:xfrm>
        </p:spPr>
        <p:txBody>
          <a:bodyPr/>
          <a:lstStyle/>
          <a:p>
            <a:pPr algn="r" rtl="1"/>
            <a:r>
              <a:rPr lang="ar-IQ" altLang="fr-FR" sz="3600" smtClean="0">
                <a:ea typeface="ＭＳ Ｐゴシック" panose="020B0600070205080204" pitchFamily="34" charset="-128"/>
                <a:cs typeface="+mn-cs"/>
              </a:rPr>
              <a:t>مقابلة المواد ومقارنتها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917700"/>
            <a:ext cx="6480175" cy="2308225"/>
          </a:xfrm>
        </p:spPr>
        <p:txBody>
          <a:bodyPr/>
          <a:lstStyle/>
          <a:p>
            <a:pPr marL="261938" lvl="1" indent="-179388" algn="r" rtl="1">
              <a:spcBef>
                <a:spcPts val="600"/>
              </a:spcBef>
              <a:buFontTx/>
              <a:buChar char="•"/>
            </a:pPr>
            <a:r>
              <a:rPr lang="ar-IQ" altLang="fr-FR" sz="24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قم بعملية فرز المعلومات والبيانات وترتيبها بحيث تُصنَّف التسجيلات والصور والملاحظات الخاصة بكل حدث وتجمع سوية</a:t>
            </a:r>
          </a:p>
          <a:p>
            <a:pPr marL="261938" lvl="1" indent="-179388" algn="r" rtl="1">
              <a:spcBef>
                <a:spcPts val="600"/>
              </a:spcBef>
              <a:buFontTx/>
              <a:buChar char="•"/>
            </a:pPr>
            <a:r>
              <a:rPr lang="ar-IQ" altLang="fr-FR" sz="24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اعتماد نظام للترقيم يربط الوثائق والتسجيلات والصور الفوتوغرافية والسجلات وصحائف التسجيل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fr-FR" sz="2000" smtClean="0">
                <a:ea typeface="ＭＳ Ｐゴシック" panose="020B0600070205080204" pitchFamily="34" charset="-128"/>
                <a:cs typeface="+mn-cs"/>
              </a:rPr>
              <a:t> </a:t>
            </a:r>
            <a:endParaRPr lang="en-GB" altLang="es-ES_tradnl" smtClean="0"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4038"/>
          </a:xfrm>
        </p:spPr>
        <p:txBody>
          <a:bodyPr/>
          <a:lstStyle/>
          <a:p>
            <a:pPr algn="r" rtl="1"/>
            <a:r>
              <a:rPr lang="ar-IQ" altLang="fr-FR" sz="3600" smtClean="0">
                <a:ea typeface="ＭＳ Ｐゴシック" panose="020B0600070205080204" pitchFamily="34" charset="-128"/>
                <a:cs typeface="+mn-cs"/>
              </a:rPr>
              <a:t>التدوين والترجمة</a:t>
            </a:r>
            <a:endParaRPr lang="en-GB" altLang="es-ES_tradnl" sz="360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917700"/>
            <a:ext cx="6480175" cy="369888"/>
          </a:xfrm>
        </p:spPr>
        <p:txBody>
          <a:bodyPr/>
          <a:lstStyle/>
          <a:p>
            <a:pPr marL="261938" lvl="1" indent="-179388" algn="r" rtl="1">
              <a:spcBef>
                <a:spcPts val="600"/>
              </a:spcBef>
              <a:buFontTx/>
              <a:buChar char="•"/>
            </a:pPr>
            <a:r>
              <a:rPr lang="ar-IQ" altLang="es-ES_tradnl" sz="240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قم بإعداد المدونات والترجمة كما هو مطلوب</a:t>
            </a:r>
            <a:endParaRPr lang="en-GB" altLang="es-ES_tradnl" sz="240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e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00"/>
      </a:accent1>
      <a:accent2>
        <a:srgbClr val="00D213"/>
      </a:accent2>
      <a:accent3>
        <a:srgbClr val="FF0000"/>
      </a:accent3>
      <a:accent4>
        <a:srgbClr val="FFFF00"/>
      </a:accent4>
      <a:accent5>
        <a:srgbClr val="FFFF00"/>
      </a:accent5>
      <a:accent6>
        <a:srgbClr val="00D213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6537</TotalTime>
  <Words>875</Words>
  <Application>Microsoft Office PowerPoint</Application>
  <PresentationFormat>On-screen Show (4:3)</PresentationFormat>
  <Paragraphs>138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 Bold</vt:lpstr>
      <vt:lpstr>Arial Unicode MS</vt:lpstr>
      <vt:lpstr>ＭＳ Ｐゴシック</vt:lpstr>
      <vt:lpstr>Arial</vt:lpstr>
      <vt:lpstr>Calibri</vt:lpstr>
      <vt:lpstr>Wingdings</vt:lpstr>
      <vt:lpstr>Thème Office</vt:lpstr>
      <vt:lpstr>تنظيم المعلومات وخزنها الوحدة 33: عرض تقديمي</vt:lpstr>
      <vt:lpstr>يشمل هذا العرض:</vt:lpstr>
      <vt:lpstr>قبل مغادرة موقع العمل الميداني</vt:lpstr>
      <vt:lpstr>البيانات الخاصة بقضايا الحقوق</vt:lpstr>
      <vt:lpstr>ماهي البيانات التي يتعين تنظيمها؟</vt:lpstr>
      <vt:lpstr>تنقيح الملاحظات واستكمالها ومتابعتها</vt:lpstr>
      <vt:lpstr>إنشاء سجلات تسجيل</vt:lpstr>
      <vt:lpstr>مقابلة المواد ومقارنتها</vt:lpstr>
      <vt:lpstr>التدوين والترجمة</vt:lpstr>
      <vt:lpstr>الفهرسة (1) </vt:lpstr>
      <vt:lpstr>الفهرسة (2) </vt:lpstr>
      <vt:lpstr>تمرين: تنظيم المعلومات</vt:lpstr>
      <vt:lpstr>الآثار المترتبة على المحتوى الرقمي </vt:lpstr>
      <vt:lpstr>البيانات الوصفية </vt:lpstr>
      <vt:lpstr>التخزين والحفظ</vt:lpstr>
      <vt:lpstr>السعي نحو التخزين (1)</vt:lpstr>
      <vt:lpstr>السعي نحو التخزين (2)</vt:lpstr>
      <vt:lpstr>انتفاع المجتمع المحلي أو الجماعة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**** ****</dc:creator>
  <cp:lastModifiedBy>Kim, Dain</cp:lastModifiedBy>
  <cp:revision>137</cp:revision>
  <dcterms:created xsi:type="dcterms:W3CDTF">2013-11-15T14:39:25Z</dcterms:created>
  <dcterms:modified xsi:type="dcterms:W3CDTF">2018-04-19T14:56:36Z</dcterms:modified>
</cp:coreProperties>
</file>