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1" r:id="rId3"/>
    <p:sldId id="260" r:id="rId4"/>
    <p:sldId id="262" r:id="rId5"/>
    <p:sldId id="263" r:id="rId6"/>
    <p:sldId id="264" r:id="rId7"/>
    <p:sldId id="261" r:id="rId8"/>
    <p:sldId id="265" r:id="rId9"/>
    <p:sldId id="270" r:id="rId10"/>
    <p:sldId id="266" r:id="rId11"/>
    <p:sldId id="267" r:id="rId12"/>
    <p:sldId id="272" r:id="rId13"/>
    <p:sldId id="273" r:id="rId1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089" autoAdjust="0"/>
  </p:normalViewPr>
  <p:slideViewPr>
    <p:cSldViewPr snapToGrid="0" snapToObjects="1">
      <p:cViewPr varScale="1">
        <p:scale>
          <a:sx n="52" d="100"/>
          <a:sy n="52" d="100"/>
        </p:scale>
        <p:origin x="78" y="1110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296CD1-805C-49C9-9613-DB974F4EFF78}" type="datetimeFigureOut">
              <a:rPr lang="fr-FR"/>
              <a:pPr>
                <a:defRPr/>
              </a:pPr>
              <a:t>23/04/2018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F7DA6F-C211-42EF-A4ED-6D2F2C5EEE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5828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D4CC53-3881-4768-8F45-BBB45882E0FD}" type="datetimeFigureOut">
              <a:rPr lang="fr-FR"/>
              <a:pPr>
                <a:defRPr/>
              </a:pPr>
              <a:t>23/04/2018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4DCD01-612E-445F-A4FB-8BA690D0A1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230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© 2000 by Cultural Heritage Administration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DCD01-612E-445F-A4FB-8BA690D0A1A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43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by </a:t>
            </a:r>
            <a:r>
              <a:rPr lang="en-US" dirty="0" err="1" smtClean="0"/>
              <a:t>geralt</a:t>
            </a:r>
            <a:r>
              <a:rPr lang="en-US" dirty="0" smtClean="0"/>
              <a:t> [https://pixabay.com/fr/users/geralt-9301/] is licensed </a:t>
            </a:r>
            <a:r>
              <a:rPr lang="en-US" smtClean="0"/>
              <a:t>under CC0</a:t>
            </a:r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DCD01-612E-445F-A4FB-8BA690D0A1A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80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419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smtClean="0"/>
              <a:t>2013_11_07_Radio_Mogadishu_I.jpg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[https://www.flickr.com/photos/au_unistphotostream/10795982973/in/photostream/] by </a:t>
            </a:r>
            <a:r>
              <a:rPr lang="fr-FR" altLang="fr-FR" dirty="0" smtClean="0"/>
              <a:t>AMISOM Public Information</a:t>
            </a:r>
          </a:p>
          <a:p>
            <a:r>
              <a:rPr lang="en-GB" altLang="fr-FR" dirty="0" smtClean="0"/>
              <a:t>[https://www.flickr.com/photos/au_unistphotostream/]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CC0 1.0 </a:t>
            </a:r>
            <a:r>
              <a:rPr lang="en-GB" altLang="fr-FR" dirty="0" smtClean="0"/>
              <a:t>[https://creativecommons.org/publicdomain/zero/1.0/]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DCD01-612E-445F-A4FB-8BA690D0A1A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96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by </a:t>
            </a:r>
            <a:r>
              <a:rPr lang="en-US" dirty="0" err="1" smtClean="0"/>
              <a:t>geralt</a:t>
            </a:r>
            <a:r>
              <a:rPr lang="en-US" dirty="0" smtClean="0"/>
              <a:t> [https://pixabay.com/fr/users/geralt-9301/] is licensed under CC0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DCD01-612E-445F-A4FB-8BA690D0A1A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20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smtClean="0"/>
              <a:t>cd </a:t>
            </a:r>
            <a:r>
              <a:rPr lang="fr-FR" altLang="fr-FR" dirty="0" err="1" smtClean="0"/>
              <a:t>shelves</a:t>
            </a:r>
            <a:r>
              <a:rPr lang="fr-FR" altLang="fr-FR" dirty="0" smtClean="0"/>
              <a:t> 08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www.flickr.com/photos/charlottel/2272695236/in/photolist-4sQa7C-iGhAZq-GF1pF-iGhEeb-5iD56u-8tFeaB-9aah7w-4sL8uH-hBE5TD-4Za5HP-664B7D-9MG6rY-nds8sF-83bVwd-ohKVZR-8jrehH-4Qmjjj-3rHpdJ-71LJBM-4Za5xT-PaLkR-baYYAP-zrxXC-8diteB-HjK7z3-44hNFa-86EYrE-2JFN9y-9Jqka-auTv9m-bV45wt-F1wJ6w-3GVpsE-oyfAQW-3GQdBz-ksUTo-nT89oM-6ZemSC-e6dEZm-4FuHkz-7qbiaH-7XqBTZ-cz8XRo-9RA8pF-Fhqg5A-8QNzxL-9d9cKr-6e6Tda-4fp5TW-7Vf7SV] by Charlotte L[https://www.flickr.com/photos/charlottel/] </a:t>
            </a:r>
          </a:p>
          <a:p>
            <a:r>
              <a:rPr lang="en-GB" altLang="fr-FR" dirty="0" smtClean="0"/>
              <a:t> is licensed under CC BY 2.0 [https://creativecommons.org/licenses/by/2.0/]</a:t>
            </a:r>
          </a:p>
          <a:p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DCD01-612E-445F-A4FB-8BA690D0A1A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47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by </a:t>
            </a:r>
            <a:r>
              <a:rPr lang="en-US" dirty="0" err="1" smtClean="0"/>
              <a:t>Gratisography</a:t>
            </a:r>
            <a:r>
              <a:rPr lang="en-US" dirty="0" smtClean="0"/>
              <a:t> [https://www.pexels.com/u/gratisography/] is licensed under CC0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DCD01-612E-445F-A4FB-8BA690D0A1A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32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7000" y="0"/>
            <a:ext cx="26640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002"/>
            <a:ext cx="1427162" cy="101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48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77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569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564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773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0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58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4FC2F1-5F31-4280-831D-73DE279CC8C6}" type="slidenum">
              <a:rPr lang="fr-FR" sz="1400" b="1">
                <a:solidFill>
                  <a:srgbClr val="000000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4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1" y="417513"/>
            <a:ext cx="10429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74" r:id="rId3"/>
    <p:sldLayoutId id="2147483670" r:id="rId4"/>
    <p:sldLayoutId id="2147483671" r:id="rId5"/>
    <p:sldLayoutId id="2147483672" r:id="rId6"/>
    <p:sldLayoutId id="2147483675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rtl="0" eaLnBrk="0" fontAlgn="base" hangingPunct="0">
        <a:spcBef>
          <a:spcPts val="12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rgbClr val="FFFF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algn="l" defTabSz="457200" rtl="0" eaLnBrk="0" fontAlgn="base" hangingPunct="0">
        <a:spcBef>
          <a:spcPts val="600"/>
        </a:spcBef>
        <a:spcAft>
          <a:spcPct val="0"/>
        </a:spcAft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5"/>
          <p:cNvSpPr>
            <a:spLocks noGrp="1"/>
          </p:cNvSpPr>
          <p:nvPr>
            <p:ph type="ctrTitle"/>
          </p:nvPr>
        </p:nvSpPr>
        <p:spPr>
          <a:xfrm>
            <a:off x="398463" y="1708150"/>
            <a:ext cx="5715000" cy="861774"/>
          </a:xfrm>
        </p:spPr>
        <p:txBody>
          <a:bodyPr/>
          <a:lstStyle/>
          <a:p>
            <a:pPr eaLnBrk="1" hangingPunct="1"/>
            <a:r>
              <a:rPr lang="fr-FR" dirty="0" smtClean="0"/>
              <a:t>Accès et diffusion </a:t>
            </a:r>
            <a:br>
              <a:rPr lang="fr-FR" dirty="0" smtClean="0"/>
            </a:br>
            <a:r>
              <a:rPr lang="en-ZA" altLang="fr-FR" sz="1800" dirty="0" err="1">
                <a:solidFill>
                  <a:prstClr val="black"/>
                </a:solidFill>
                <a:ea typeface="ＭＳ Ｐゴシック" pitchFamily="34" charset="-128"/>
              </a:rPr>
              <a:t>Présentation</a:t>
            </a:r>
            <a:r>
              <a:rPr lang="en-ZA" altLang="fr-FR" sz="1800" dirty="0">
                <a:solidFill>
                  <a:prstClr val="black"/>
                </a:solidFill>
                <a:ea typeface="ＭＳ Ｐゴシック" pitchFamily="34" charset="-128"/>
              </a:rPr>
              <a:t> PowerPoint de </a:t>
            </a:r>
            <a:r>
              <a:rPr lang="en-ZA" altLang="fr-FR" sz="1800" dirty="0" err="1">
                <a:solidFill>
                  <a:prstClr val="black"/>
                </a:solidFill>
                <a:ea typeface="ＭＳ Ｐゴシック" pitchFamily="34" charset="-128"/>
              </a:rPr>
              <a:t>l’Unité</a:t>
            </a:r>
            <a:r>
              <a:rPr lang="en-ZA" altLang="fr-FR" sz="18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ZA" altLang="fr-FR" sz="1800" dirty="0" smtClean="0">
                <a:solidFill>
                  <a:prstClr val="black"/>
                </a:solidFill>
                <a:ea typeface="ＭＳ Ｐゴシック" pitchFamily="34" charset="-128"/>
              </a:rPr>
              <a:t>35</a:t>
            </a:r>
            <a:endParaRPr lang="fr-FR" dirty="0" smtClean="0"/>
          </a:p>
        </p:txBody>
      </p:sp>
      <p:sp>
        <p:nvSpPr>
          <p:cNvPr id="5123" name="Sous-titre 6"/>
          <p:cNvSpPr>
            <a:spLocks noGrp="1"/>
          </p:cNvSpPr>
          <p:nvPr>
            <p:ph type="subTitle" idx="1"/>
          </p:nvPr>
        </p:nvSpPr>
        <p:spPr>
          <a:xfrm>
            <a:off x="403225" y="4849813"/>
            <a:ext cx="6096000" cy="997196"/>
          </a:xfr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rial Unicode MS" charset="0"/>
                <a:cs typeface="Arial Unicode MS" charset="0"/>
              </a:rPr>
              <a:t>UNESCO </a:t>
            </a:r>
            <a:endParaRPr lang="en-US" sz="2400" dirty="0">
              <a:solidFill>
                <a:prstClr val="black"/>
              </a:solidFill>
              <a:latin typeface="Arial Unicode MS" charset="0"/>
              <a:cs typeface="Arial Unicode MS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dirty="0" smtClean="0">
                <a:solidFill>
                  <a:prstClr val="black"/>
                </a:solidFill>
                <a:cs typeface="Arial Unicode MS" charset="0"/>
              </a:rPr>
              <a:t>Section du patrimoine culturel immatériel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5124" name="Espace réservé pour une image  8" descr="funambule2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>
          <a:xfrm>
            <a:off x="6477000" y="45720"/>
            <a:ext cx="2663825" cy="6858000"/>
          </a:xfrm>
        </p:spPr>
      </p:pic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81000" y="5967413"/>
            <a:ext cx="1303338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 sz="1200" b="1">
              <a:latin typeface="Arial Bold"/>
              <a:ea typeface="Arial Bold"/>
              <a:cs typeface="Arial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243638"/>
            <a:ext cx="1303338" cy="27622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4"/>
              </a:solidFill>
              <a:latin typeface="Arial Bold"/>
              <a:cs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en-IN" dirty="0" smtClean="0"/>
              <a:t>Concevoir des stratégies de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63" y="1905000"/>
            <a:ext cx="4914900" cy="4610100"/>
          </a:xfrm>
        </p:spPr>
        <p:txBody>
          <a:bodyPr/>
          <a:lstStyle/>
          <a:p>
            <a:pPr marL="179388" lvl="1" indent="-179388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fr-FR" sz="2000" b="1" dirty="0">
                <a:ea typeface="ＭＳ Ｐゴシック" pitchFamily="34" charset="-128"/>
                <a:cs typeface="ＭＳ Ｐゴシック" charset="-128"/>
              </a:rPr>
              <a:t>Télévision</a:t>
            </a:r>
          </a:p>
          <a:p>
            <a:pPr marL="180975" lvl="2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pitchFamily="34" charset="-128"/>
              </a:rPr>
              <a:t>Inviter une chaine locale à réaliser un programme, un reportage sur un événement </a:t>
            </a:r>
            <a:endParaRPr lang="fr-FR" sz="2000" dirty="0" smtClean="0">
              <a:ea typeface="ＭＳ Ｐゴシック" pitchFamily="34" charset="-128"/>
            </a:endParaRPr>
          </a:p>
          <a:p>
            <a:pPr lvl="2">
              <a:spcBef>
                <a:spcPts val="600"/>
              </a:spcBef>
            </a:pPr>
            <a:endParaRPr lang="fr-FR" sz="800" dirty="0">
              <a:ea typeface="ＭＳ Ｐゴシック" pitchFamily="34" charset="-128"/>
            </a:endParaRPr>
          </a:p>
          <a:p>
            <a:pPr marL="179388" lvl="1" indent="-179388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fr-FR" sz="2000" b="1" dirty="0">
                <a:ea typeface="ＭＳ Ｐゴシック" pitchFamily="34" charset="-128"/>
                <a:cs typeface="ＭＳ Ｐゴシック" charset="-128"/>
              </a:rPr>
              <a:t>Radio communautaire</a:t>
            </a:r>
          </a:p>
          <a:p>
            <a:pPr marL="180975" lvl="2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ea typeface="ＭＳ Ｐゴシック" pitchFamily="34" charset="-128"/>
              </a:rPr>
              <a:t>Outil pour les questions communautaires</a:t>
            </a:r>
          </a:p>
          <a:p>
            <a:pPr marL="179388" lvl="1" indent="-179388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None/>
            </a:pPr>
            <a:endParaRPr lang="fr-FR" sz="2000" b="1" dirty="0" smtClean="0">
              <a:ea typeface="ＭＳ Ｐゴシック" pitchFamily="34" charset="-128"/>
              <a:cs typeface="ＭＳ Ｐゴシック" charset="-128"/>
            </a:endParaRPr>
          </a:p>
          <a:p>
            <a:pPr marL="179388" lvl="1" indent="-179388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fr-FR" sz="2000" b="1" dirty="0" smtClean="0">
                <a:ea typeface="ＭＳ Ｐゴシック" pitchFamily="34" charset="-128"/>
                <a:cs typeface="ＭＳ Ｐゴシック" charset="-128"/>
              </a:rPr>
              <a:t>FM</a:t>
            </a:r>
            <a:endParaRPr lang="fr-FR" sz="2000" b="1" dirty="0">
              <a:ea typeface="ＭＳ Ｐゴシック" pitchFamily="34" charset="-128"/>
              <a:cs typeface="ＭＳ Ｐゴシック" charset="-128"/>
            </a:endParaRPr>
          </a:p>
          <a:p>
            <a:pPr marL="179388" lvl="2" indent="-179388">
              <a:spcBef>
                <a:spcPts val="600"/>
              </a:spcBef>
              <a:buChar char="•"/>
            </a:pPr>
            <a:r>
              <a:rPr lang="fr-FR" sz="2000" dirty="0" smtClean="0">
                <a:ea typeface="ＭＳ Ｐゴシック" pitchFamily="34" charset="-128"/>
              </a:rPr>
              <a:t>Musique </a:t>
            </a:r>
            <a:r>
              <a:rPr lang="fr-FR" sz="2000" dirty="0">
                <a:ea typeface="ＭＳ Ｐゴシック" pitchFamily="34" charset="-128"/>
              </a:rPr>
              <a:t>? Interviews ?</a:t>
            </a:r>
          </a:p>
          <a:p>
            <a:pPr marL="179388" lvl="1" indent="-179388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None/>
            </a:pPr>
            <a:endParaRPr lang="fr-FR" sz="2000" b="1" dirty="0" smtClean="0">
              <a:ea typeface="ＭＳ Ｐゴシック" pitchFamily="34" charset="-128"/>
              <a:cs typeface="ＭＳ Ｐゴシック" charset="-128"/>
            </a:endParaRPr>
          </a:p>
          <a:p>
            <a:pPr marL="179388" lvl="1" indent="-179388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fr-FR" sz="2000" b="1" dirty="0" smtClean="0">
                <a:ea typeface="ＭＳ Ｐゴシック" pitchFamily="34" charset="-128"/>
                <a:cs typeface="ＭＳ Ｐゴシック" charset="-128"/>
              </a:rPr>
              <a:t>Radio </a:t>
            </a:r>
            <a:r>
              <a:rPr lang="fr-FR" sz="2000" b="1" dirty="0">
                <a:ea typeface="ＭＳ Ｐゴシック" pitchFamily="34" charset="-128"/>
                <a:cs typeface="ＭＳ Ｐゴシック" charset="-128"/>
              </a:rPr>
              <a:t>sur Internet</a:t>
            </a:r>
          </a:p>
          <a:p>
            <a:pPr marL="180975" lvl="2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200" dirty="0" smtClean="0"/>
              <a:t>Créer son propre contenu</a:t>
            </a:r>
            <a:endParaRPr lang="fr-FR" sz="2000" dirty="0">
              <a:ea typeface="ＭＳ Ｐゴシック" pitchFamily="34" charset="-128"/>
            </a:endParaRPr>
          </a:p>
          <a:p>
            <a:endParaRPr lang="fr-FR" sz="2200" dirty="0"/>
          </a:p>
        </p:txBody>
      </p:sp>
      <p:pic>
        <p:nvPicPr>
          <p:cNvPr id="9" name="Picture 10" descr="C:\Users\c_sagnier\Downloads\sound-speaker-radio-micro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9" y="2803070"/>
            <a:ext cx="3334575" cy="22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492443"/>
          </a:xfrm>
        </p:spPr>
        <p:txBody>
          <a:bodyPr/>
          <a:lstStyle/>
          <a:p>
            <a:r>
              <a:rPr lang="fr-FR" dirty="0" smtClean="0"/>
              <a:t>Utiliser Internet pour la diffusion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978" y="1905000"/>
            <a:ext cx="4865370" cy="2880789"/>
          </a:xfrm>
        </p:spPr>
        <p:txBody>
          <a:bodyPr/>
          <a:lstStyle/>
          <a:p>
            <a:r>
              <a:rPr lang="fr-FR" sz="2000" b="0" dirty="0" smtClean="0"/>
              <a:t>Sites web</a:t>
            </a:r>
          </a:p>
          <a:p>
            <a:r>
              <a:rPr lang="fr-FR" sz="2000" b="0" dirty="0" smtClean="0"/>
              <a:t>Blogs</a:t>
            </a:r>
          </a:p>
          <a:p>
            <a:r>
              <a:rPr lang="fr-FR" sz="2000" b="0" dirty="0" smtClean="0"/>
              <a:t>Vente et distribution en ligne</a:t>
            </a:r>
          </a:p>
          <a:p>
            <a:r>
              <a:rPr lang="fr-FR" sz="2000" b="0" dirty="0" smtClean="0"/>
              <a:t>Médias sociaux</a:t>
            </a:r>
          </a:p>
          <a:p>
            <a:pPr lvl="3">
              <a:buClr>
                <a:schemeClr val="tx1"/>
              </a:buClr>
            </a:pPr>
            <a:r>
              <a:rPr lang="fr-FR" sz="2000" dirty="0" smtClean="0"/>
              <a:t>Facebook</a:t>
            </a:r>
          </a:p>
          <a:p>
            <a:pPr lvl="3">
              <a:buClr>
                <a:schemeClr val="tx1"/>
              </a:buClr>
            </a:pPr>
            <a:r>
              <a:rPr lang="fr-FR" sz="2000" dirty="0" err="1" smtClean="0"/>
              <a:t>YouTube</a:t>
            </a:r>
            <a:endParaRPr lang="fr-FR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3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292662"/>
          </a:xfrm>
        </p:spPr>
        <p:txBody>
          <a:bodyPr/>
          <a:lstStyle/>
          <a:p>
            <a:r>
              <a:rPr lang="fr-FR" sz="2800" dirty="0" smtClean="0"/>
              <a:t>Exercice: Concevoir des stratégies de diffusion communautaire pour promouvoir la sauvegarde du PCI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904781"/>
            <a:ext cx="6480175" cy="3416320"/>
          </a:xfrm>
        </p:spPr>
        <p:txBody>
          <a:bodyPr/>
          <a:lstStyle/>
          <a:p>
            <a:r>
              <a:rPr lang="fr-FR" sz="2000" b="0" dirty="0" smtClean="0"/>
              <a:t>Choisir un élément </a:t>
            </a:r>
          </a:p>
          <a:p>
            <a:r>
              <a:rPr lang="fr-FR" sz="2000" b="0" dirty="0" smtClean="0"/>
              <a:t>Concevoir une stratégie avec les participants de la communauté</a:t>
            </a:r>
          </a:p>
          <a:p>
            <a:r>
              <a:rPr lang="fr-FR" sz="2000" b="0" dirty="0" smtClean="0"/>
              <a:t>Quelle forme de diffusion choisir? Un livre? Une vidéo?</a:t>
            </a:r>
          </a:p>
          <a:p>
            <a:r>
              <a:rPr lang="fr-FR" sz="2000" b="0" dirty="0" smtClean="0"/>
              <a:t>Quelle approche utiliser?</a:t>
            </a:r>
          </a:p>
          <a:p>
            <a:r>
              <a:rPr lang="fr-FR" sz="2000" b="0" dirty="0" smtClean="0"/>
              <a:t>Qui faudra-t-il impliquer?</a:t>
            </a:r>
          </a:p>
          <a:p>
            <a:r>
              <a:rPr lang="fr-FR" sz="2000" b="0" dirty="0" smtClean="0"/>
              <a:t>Qui financera le projet?</a:t>
            </a:r>
          </a:p>
          <a:p>
            <a:r>
              <a:rPr lang="fr-FR" sz="2000" b="0" dirty="0" smtClean="0"/>
              <a:t>Y inclure des photos et enregistrements issus du travail sur le terrain</a:t>
            </a:r>
            <a:endParaRPr 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88099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185" y="734293"/>
            <a:ext cx="5759107" cy="53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cette présentation…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2825" y="1947760"/>
            <a:ext cx="6472238" cy="380534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s-ES_tradnl" sz="2200" b="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Accès</a:t>
            </a:r>
            <a:r>
              <a:rPr lang="en-US" altLang="es-ES_tradnl" sz="22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et diffusion</a:t>
            </a:r>
            <a:endParaRPr lang="en-US" altLang="es-ES_tradnl" sz="2200" b="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r-FR" altLang="es-ES_tradnl" sz="2200" b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Stratégies d’accès de la communauté au matériel </a:t>
            </a:r>
            <a:r>
              <a:rPr lang="fr-FR" altLang="es-ES_tradnl" sz="22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documentaire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r-FR" altLang="es-ES_tradnl" sz="2200" b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Concevoir des stratégies de </a:t>
            </a:r>
            <a:r>
              <a:rPr lang="fr-FR" altLang="es-ES_tradnl" sz="22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diffusion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r-FR" altLang="es-ES_tradnl" sz="2200" b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Stratégies communautaires de diffusion : diverses </a:t>
            </a:r>
            <a:r>
              <a:rPr lang="fr-FR" altLang="es-ES_tradnl" sz="22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options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s-ES_tradnl" sz="22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Publications</a:t>
            </a:r>
            <a:endParaRPr lang="en-US" altLang="es-ES_tradnl" sz="2200" b="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s-ES_tradnl" sz="2200" b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Chansons et </a:t>
            </a:r>
            <a:r>
              <a:rPr lang="en-US" altLang="es-ES_tradnl" sz="2200" b="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histoires</a:t>
            </a:r>
            <a:r>
              <a:rPr lang="en-US" altLang="es-ES_tradnl" sz="2200" b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s-ES_tradnl" sz="2200" b="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d’Ouganda</a:t>
            </a:r>
            <a:endParaRPr lang="en-US" altLang="es-ES_tradnl" sz="2200" b="0" dirty="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r-FR" altLang="es-ES_tradnl" sz="2200" b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Concevoir des stratégies de </a:t>
            </a:r>
            <a:r>
              <a:rPr lang="fr-FR" altLang="es-ES_tradnl" sz="22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diffusion</a:t>
            </a:r>
            <a:endParaRPr lang="en-US" altLang="es-ES_tradnl" sz="2200" b="0" dirty="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r-FR" altLang="es-ES_tradnl" sz="2200" b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Utiliser Internet pour la </a:t>
            </a:r>
            <a:r>
              <a:rPr lang="fr-FR" altLang="es-ES_tradnl" sz="22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diffusion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519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349305" y="427063"/>
            <a:ext cx="6920133" cy="984885"/>
          </a:xfrm>
        </p:spPr>
        <p:txBody>
          <a:bodyPr/>
          <a:lstStyle/>
          <a:p>
            <a:pPr eaLnBrk="1" hangingPunct="1"/>
            <a:r>
              <a:rPr lang="fr-FR" dirty="0" smtClean="0"/>
              <a:t>Éléments essentiels</a:t>
            </a:r>
            <a:br>
              <a:rPr lang="fr-FR" dirty="0" smtClean="0"/>
            </a:br>
            <a:r>
              <a:rPr lang="fr-FR" dirty="0" smtClean="0"/>
              <a:t> 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sz="half" idx="2"/>
          </p:nvPr>
        </p:nvSpPr>
        <p:spPr>
          <a:xfrm>
            <a:off x="3840163" y="1866610"/>
            <a:ext cx="4914900" cy="446751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400" dirty="0" smtClean="0"/>
              <a:t>Accès</a:t>
            </a:r>
          </a:p>
          <a:p>
            <a:pPr marL="241300" lvl="2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Accéder, atteindre, entrer 	dans…</a:t>
            </a:r>
          </a:p>
          <a:p>
            <a:pPr marL="241300" lvl="2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Capacité de voir ou d’utiliser</a:t>
            </a:r>
          </a:p>
          <a:p>
            <a:pPr marL="0" indent="0" eaLnBrk="1" hangingPunct="1">
              <a:buNone/>
            </a:pPr>
            <a:r>
              <a:rPr lang="fr-FR" sz="2400" dirty="0" smtClean="0"/>
              <a:t>Diffusion</a:t>
            </a:r>
          </a:p>
          <a:p>
            <a:pPr lvl="1" eaLnBrk="1" hangingPunct="1"/>
            <a:r>
              <a:rPr lang="fr-FR" sz="2400" dirty="0" smtClean="0"/>
              <a:t>  Communiquer</a:t>
            </a:r>
          </a:p>
          <a:p>
            <a:pPr lvl="1" eaLnBrk="1" hangingPunct="1"/>
            <a:r>
              <a:rPr lang="fr-FR" sz="2400" dirty="0" smtClean="0"/>
              <a:t>  Propager</a:t>
            </a:r>
          </a:p>
          <a:p>
            <a:pPr lvl="1" eaLnBrk="1" hangingPunct="1"/>
            <a:r>
              <a:rPr lang="fr-FR" sz="2400" dirty="0" smtClean="0"/>
              <a:t>  Partager</a:t>
            </a:r>
          </a:p>
          <a:p>
            <a:pPr lvl="1" eaLnBrk="1" hangingPunct="1"/>
            <a:r>
              <a:rPr lang="fr-FR" sz="2400" dirty="0" smtClean="0"/>
              <a:t>  Publier</a:t>
            </a:r>
          </a:p>
          <a:p>
            <a:pPr eaLnBrk="1" hangingPunct="1">
              <a:buFont typeface="Wingdings" pitchFamily="2" charset="2"/>
              <a:buChar char="v"/>
            </a:pPr>
            <a:endParaRPr lang="fr-FR" dirty="0" smtClean="0"/>
          </a:p>
        </p:txBody>
      </p:sp>
      <p:pic>
        <p:nvPicPr>
          <p:cNvPr id="8" name="Picture 6" descr="C:\Users\c_sagnier\Download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755899"/>
            <a:ext cx="303656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8218" y="1905000"/>
            <a:ext cx="6506845" cy="3665219"/>
          </a:xfrm>
        </p:spPr>
        <p:txBody>
          <a:bodyPr/>
          <a:lstStyle/>
          <a:p>
            <a:pPr marL="250825" lvl="3" indent="0">
              <a:buNone/>
            </a:pPr>
            <a:r>
              <a:rPr lang="fr-FR" b="1" dirty="0" smtClean="0"/>
              <a:t>Qu’est-ce qu’on obtient ?</a:t>
            </a:r>
            <a:endParaRPr lang="fr-FR" dirty="0" smtClean="0"/>
          </a:p>
          <a:p>
            <a:pPr lvl="3">
              <a:buClr>
                <a:schemeClr val="tx1"/>
              </a:buClr>
            </a:pPr>
            <a:r>
              <a:rPr lang="fr-FR" dirty="0" smtClean="0"/>
              <a:t>On crée de la valeur ajoutée à l’inventaire</a:t>
            </a:r>
          </a:p>
          <a:p>
            <a:pPr lvl="3">
              <a:buClr>
                <a:schemeClr val="tx1"/>
              </a:buClr>
            </a:pPr>
            <a:r>
              <a:rPr lang="fr-FR" dirty="0" smtClean="0"/>
              <a:t>On sensibilise</a:t>
            </a:r>
          </a:p>
          <a:p>
            <a:pPr lvl="3">
              <a:buClr>
                <a:schemeClr val="tx1"/>
              </a:buClr>
            </a:pPr>
            <a:r>
              <a:rPr lang="fr-FR" dirty="0" smtClean="0"/>
              <a:t>On contribue à la permanence du PCI</a:t>
            </a:r>
          </a:p>
          <a:p>
            <a:pPr lvl="3">
              <a:buClr>
                <a:schemeClr val="tx1"/>
              </a:buClr>
            </a:pPr>
            <a:r>
              <a:rPr lang="fr-FR" dirty="0" smtClean="0"/>
              <a:t>On contribue à la sauvegarde du PCI</a:t>
            </a:r>
          </a:p>
          <a:p>
            <a:pPr lvl="3">
              <a:buClr>
                <a:schemeClr val="tx1"/>
              </a:buClr>
            </a:pPr>
            <a:r>
              <a:rPr lang="fr-FR" dirty="0" smtClean="0"/>
              <a:t>On participe au PCI</a:t>
            </a:r>
          </a:p>
          <a:p>
            <a:pPr marL="809625" lvl="4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Au sein de la communauté</a:t>
            </a:r>
          </a:p>
          <a:p>
            <a:pPr marL="809625" lvl="4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À l’extérieur de la communauté</a:t>
            </a:r>
          </a:p>
          <a:p>
            <a:pPr lvl="3">
              <a:buFont typeface="Wingdings" pitchFamily="2" charset="2"/>
              <a:buChar char="v"/>
            </a:pPr>
            <a:endParaRPr lang="en-US" dirty="0" smtClean="0"/>
          </a:p>
          <a:p>
            <a:pPr lvl="3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492443"/>
          </a:xfrm>
        </p:spPr>
        <p:txBody>
          <a:bodyPr/>
          <a:lstStyle/>
          <a:p>
            <a:r>
              <a:rPr lang="fr-FR" dirty="0" smtClean="0"/>
              <a:t>But de la démarche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038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265113"/>
            <a:ext cx="6480175" cy="1477328"/>
          </a:xfrm>
        </p:spPr>
        <p:txBody>
          <a:bodyPr/>
          <a:lstStyle/>
          <a:p>
            <a:r>
              <a:rPr lang="fr-FR" dirty="0" smtClean="0"/>
              <a:t>Stratégies </a:t>
            </a:r>
            <a:r>
              <a:rPr lang="fr-FR" dirty="0"/>
              <a:t>d</a:t>
            </a:r>
            <a:r>
              <a:rPr lang="fr-FR" dirty="0" smtClean="0"/>
              <a:t>’accès de la communauté au matériel documentaire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662" y="1933192"/>
            <a:ext cx="5097731" cy="4493538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fr-FR" sz="2000" dirty="0">
                <a:latin typeface="Arial (Corps)" charset="0"/>
                <a:ea typeface="ＭＳ Ｐゴシック" pitchFamily="34" charset="-128"/>
                <a:cs typeface="ＭＳ Ｐゴシック" charset="-128"/>
              </a:rPr>
              <a:t>Comment la communauté peut-elle </a:t>
            </a:r>
            <a:r>
              <a:rPr lang="fr-FR" sz="2000" dirty="0" smtClean="0">
                <a:latin typeface="Arial (Corps)" charset="0"/>
                <a:ea typeface="ＭＳ Ｐゴシック" pitchFamily="34" charset="-128"/>
                <a:cs typeface="ＭＳ Ｐゴシック" charset="-128"/>
              </a:rPr>
              <a:t>avoir accès </a:t>
            </a:r>
            <a:r>
              <a:rPr lang="fr-FR" sz="2000" dirty="0">
                <a:latin typeface="Arial (Corps)" charset="0"/>
                <a:ea typeface="ＭＳ Ｐゴシック" pitchFamily="34" charset="-128"/>
                <a:cs typeface="ＭＳ Ｐゴシック" charset="-128"/>
              </a:rPr>
              <a:t>au matériel ?</a:t>
            </a:r>
          </a:p>
          <a:p>
            <a:r>
              <a:rPr lang="fr-FR" sz="2000" b="0" dirty="0" smtClean="0"/>
              <a:t>Signer des accords sur les droits d’accès de la communauté, conformes aux coutumes communautaires</a:t>
            </a:r>
          </a:p>
          <a:p>
            <a:r>
              <a:rPr lang="fr-FR" sz="2000" b="0" dirty="0" smtClean="0"/>
              <a:t>Exemplaires/copies remis aux praticiens et aux membres de la communauté</a:t>
            </a:r>
          </a:p>
          <a:p>
            <a:r>
              <a:rPr lang="fr-FR" sz="2000" b="0" dirty="0" smtClean="0"/>
              <a:t>Dépôt du matériel dans des archives communautaires, un musée </a:t>
            </a:r>
            <a:br>
              <a:rPr lang="fr-FR" sz="2000" b="0" dirty="0" smtClean="0"/>
            </a:br>
            <a:r>
              <a:rPr lang="fr-FR" sz="2000" b="0" dirty="0" smtClean="0"/>
              <a:t>ou un centre communautaire</a:t>
            </a:r>
          </a:p>
          <a:p>
            <a:r>
              <a:rPr lang="fr-FR" sz="2000" b="0" dirty="0" smtClean="0"/>
              <a:t>Dépôt du matériel assorti des droits en matière d’accès par la communauté et d’utilisation appropriée du matériel déposé</a:t>
            </a:r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" y="1933192"/>
            <a:ext cx="3138323" cy="20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fr-FR" dirty="0" smtClean="0"/>
              <a:t>Concevoir des stratégies de diffusion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320384" y="1905000"/>
            <a:ext cx="5965825" cy="3493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</a:pPr>
            <a:r>
              <a:rPr lang="fr-FR" sz="2000" b="1" dirty="0">
                <a:latin typeface="+mn-lt"/>
                <a:ea typeface="ＭＳ Ｐゴシック" pitchFamily="34" charset="-128"/>
                <a:cs typeface="ＭＳ Ｐゴシック" charset="-128"/>
              </a:rPr>
              <a:t>De quoi a-t-on besoin </a:t>
            </a:r>
            <a:r>
              <a:rPr lang="fr-FR" sz="2000" b="1" dirty="0" smtClean="0">
                <a:latin typeface="+mn-lt"/>
                <a:ea typeface="ＭＳ Ｐゴシック" pitchFamily="34" charset="-128"/>
                <a:cs typeface="ＭＳ Ｐゴシック" charset="-128"/>
              </a:rPr>
              <a:t>?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sz="2400" dirty="0" smtClean="0"/>
          </a:p>
          <a:p>
            <a:pPr marL="179388" lvl="1" indent="-179388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>
                <a:latin typeface="+mn-lt"/>
                <a:ea typeface="ＭＳ Ｐゴシック" pitchFamily="34" charset="-128"/>
              </a:rPr>
              <a:t>Consentement, autorisation et participation</a:t>
            </a:r>
          </a:p>
          <a:p>
            <a:pPr marL="179388" lvl="1" indent="-179388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>
                <a:latin typeface="+mn-lt"/>
                <a:ea typeface="ＭＳ Ｐゴシック" pitchFamily="34" charset="-128"/>
              </a:rPr>
              <a:t>Budget et ressources</a:t>
            </a:r>
          </a:p>
          <a:p>
            <a:pPr marL="179388" lvl="1" indent="-179388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>
                <a:latin typeface="+mn-lt"/>
                <a:ea typeface="ＭＳ Ｐゴシック" pitchFamily="34" charset="-128"/>
              </a:rPr>
              <a:t>Éventuellement, accord sur les royalties et les revenus générés</a:t>
            </a:r>
          </a:p>
          <a:p>
            <a:pPr marL="179388" lvl="1" indent="-179388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>
                <a:latin typeface="+mn-lt"/>
                <a:ea typeface="ＭＳ Ｐゴシック" pitchFamily="34" charset="-128"/>
              </a:rPr>
              <a:t>Partenariat avec les personnes ressources, des experts, des consultants</a:t>
            </a:r>
          </a:p>
          <a:p>
            <a:pPr marL="179388" lvl="1" indent="-179388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dirty="0">
                <a:latin typeface="+mn-lt"/>
                <a:ea typeface="ＭＳ Ｐゴシック" pitchFamily="34" charset="-128"/>
              </a:rPr>
              <a:t>Concevoir stratégies et projets</a:t>
            </a:r>
          </a:p>
          <a:p>
            <a:pPr lvl="1"/>
            <a:endParaRPr lang="en-US" sz="2000" b="1" dirty="0" smtClean="0"/>
          </a:p>
        </p:txBody>
      </p:sp>
      <p:pic>
        <p:nvPicPr>
          <p:cNvPr id="8" name="Picture 6" descr="C:\Users\c_sagnier\Download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2795588"/>
            <a:ext cx="2845059" cy="2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1238" y="281943"/>
            <a:ext cx="5916295" cy="1032508"/>
          </a:xfrm>
        </p:spPr>
        <p:txBody>
          <a:bodyPr/>
          <a:lstStyle/>
          <a:p>
            <a:pPr eaLnBrk="1" hangingPunct="1"/>
            <a:r>
              <a:rPr lang="fr-FR" dirty="0" smtClean="0"/>
              <a:t>Stratégies communautaires de diffusion : diverses options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1238" y="1926571"/>
            <a:ext cx="6638925" cy="4462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 eaLnBrk="0" hangingPunct="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dirty="0">
                <a:latin typeface="+mn-lt"/>
                <a:ea typeface="ＭＳ Ｐゴシック" pitchFamily="34" charset="-128"/>
                <a:cs typeface="ＭＳ Ｐゴシック" charset="-128"/>
              </a:rPr>
              <a:t>Publications</a:t>
            </a:r>
          </a:p>
          <a:p>
            <a:pPr marL="719138" lvl="1" indent="-179388" eaLnBrk="0" hangingPunct="0">
              <a:buFont typeface="Arial" pitchFamily="34" charset="0"/>
              <a:buChar char="•"/>
            </a:pPr>
            <a:r>
              <a:rPr lang="fr-FR" sz="1600" dirty="0">
                <a:latin typeface="+mn-lt"/>
                <a:ea typeface="ＭＳ Ｐゴシック" pitchFamily="34" charset="-128"/>
              </a:rPr>
              <a:t>Atteint les populations à l’intérieur et  à l’extérieur de la communauté</a:t>
            </a:r>
          </a:p>
          <a:p>
            <a:pPr marL="719138" lvl="1" indent="-179388" eaLnBrk="0" hangingPunct="0">
              <a:buFont typeface="Arial" pitchFamily="34" charset="0"/>
              <a:buChar char="•"/>
            </a:pPr>
            <a:r>
              <a:rPr lang="fr-FR" sz="1600" dirty="0">
                <a:latin typeface="+mn-lt"/>
                <a:ea typeface="ＭＳ Ｐゴシック" pitchFamily="34" charset="-128"/>
              </a:rPr>
              <a:t>Problèmes de la langue et de l’analphabétisme</a:t>
            </a:r>
          </a:p>
          <a:p>
            <a:pPr marL="719138" lvl="1" indent="-179388" eaLnBrk="0" hangingPunct="0">
              <a:buFont typeface="Arial" pitchFamily="34" charset="0"/>
              <a:buChar char="•"/>
            </a:pPr>
            <a:r>
              <a:rPr lang="fr-FR" sz="1600" dirty="0">
                <a:latin typeface="+mn-lt"/>
                <a:ea typeface="ＭＳ Ｐゴシック" pitchFamily="34" charset="-128"/>
              </a:rPr>
              <a:t>Coût élevé, mais susceptible de générer des revenus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fr-FR" dirty="0" smtClean="0"/>
          </a:p>
          <a:p>
            <a:pPr marL="179388" indent="-179388" eaLnBrk="0" hangingPunct="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dirty="0">
                <a:latin typeface="+mn-lt"/>
                <a:ea typeface="ＭＳ Ｐゴシック" pitchFamily="34" charset="-128"/>
                <a:cs typeface="ＭＳ Ｐゴシック" charset="-128"/>
              </a:rPr>
              <a:t>Diffusion audiovisuelle</a:t>
            </a:r>
          </a:p>
          <a:p>
            <a:pPr marL="719138" lvl="1" indent="-179388" eaLnBrk="0" hangingPunct="0">
              <a:buFont typeface="Arial" pitchFamily="34" charset="0"/>
              <a:buChar char="•"/>
            </a:pPr>
            <a:r>
              <a:rPr lang="fr-FR" sz="1600" dirty="0">
                <a:latin typeface="+mn-lt"/>
                <a:ea typeface="ＭＳ Ｐゴシック" pitchFamily="34" charset="-128"/>
              </a:rPr>
              <a:t>Télévision: locale ou internationale ?</a:t>
            </a:r>
          </a:p>
          <a:p>
            <a:pPr marL="719138" lvl="1" indent="-179388" eaLnBrk="0" hangingPunct="0">
              <a:buFont typeface="Arial" pitchFamily="34" charset="0"/>
              <a:buChar char="•"/>
            </a:pPr>
            <a:r>
              <a:rPr lang="fr-FR" sz="1600" dirty="0">
                <a:latin typeface="+mn-lt"/>
                <a:ea typeface="ＭＳ Ｐゴシック" pitchFamily="34" charset="-128"/>
              </a:rPr>
              <a:t>Accroit la visibilité</a:t>
            </a:r>
          </a:p>
          <a:p>
            <a:pPr marL="719138" lvl="1" indent="-179388" eaLnBrk="0" hangingPunct="0">
              <a:buFont typeface="Arial" pitchFamily="34" charset="0"/>
              <a:buChar char="•"/>
            </a:pPr>
            <a:r>
              <a:rPr lang="fr-FR" sz="1600" dirty="0">
                <a:latin typeface="+mn-lt"/>
                <a:ea typeface="ＭＳ Ｐゴシック" pitchFamily="34" charset="-128"/>
              </a:rPr>
              <a:t>Au niveau local: radios communautaires et radios FM</a:t>
            </a:r>
          </a:p>
          <a:p>
            <a:pPr marL="719138" lvl="1" indent="-179388" eaLnBrk="0" hangingPunct="0">
              <a:buFont typeface="Arial" pitchFamily="34" charset="0"/>
              <a:buChar char="•"/>
            </a:pPr>
            <a:r>
              <a:rPr lang="fr-FR" sz="1600" dirty="0">
                <a:latin typeface="+mn-lt"/>
                <a:ea typeface="ＭＳ Ｐゴシック" pitchFamily="34" charset="-128"/>
              </a:rPr>
              <a:t>Permet d’atteindre des communautés reculées ou très petites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fr-FR" dirty="0" smtClean="0"/>
          </a:p>
          <a:p>
            <a:pPr marL="179388" indent="-179388" eaLnBrk="0" hangingPunct="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dirty="0">
                <a:latin typeface="+mn-lt"/>
                <a:ea typeface="ＭＳ Ｐゴシック" pitchFamily="34" charset="-128"/>
                <a:cs typeface="ＭＳ Ｐゴシック" charset="-128"/>
              </a:rPr>
              <a:t>Internet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Accès local ET international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Offre beaucoup de possibilités gratuites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Coût peu élevé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Nécessite une connexion Internet dans la communauté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210" y="417513"/>
            <a:ext cx="6480175" cy="984885"/>
          </a:xfrm>
        </p:spPr>
        <p:txBody>
          <a:bodyPr/>
          <a:lstStyle/>
          <a:p>
            <a:r>
              <a:rPr lang="fr-FR" dirty="0" smtClean="0"/>
              <a:t>Utiliser les informations (à bon escient) pour les publications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06400" y="1771961"/>
            <a:ext cx="38401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 eaLnBrk="0" hangingPunct="0">
              <a:spcBef>
                <a:spcPts val="300"/>
              </a:spcBef>
            </a:pPr>
            <a:r>
              <a:rPr lang="fr-FR" b="1" dirty="0">
                <a:latin typeface="+mn-lt"/>
                <a:ea typeface="ＭＳ Ｐゴシック" pitchFamily="34" charset="-128"/>
              </a:rPr>
              <a:t>Publications </a:t>
            </a:r>
            <a:r>
              <a:rPr lang="fr-FR" b="1" dirty="0" smtClean="0">
                <a:latin typeface="+mn-lt"/>
                <a:ea typeface="ＭＳ Ｐゴシック" pitchFamily="34" charset="-128"/>
              </a:rPr>
              <a:t>imprimées</a:t>
            </a:r>
            <a:endParaRPr lang="fr-FR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Livres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Brochures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Matériel pédagogique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Manuels de 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Livres et articles académiques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8983" y="1901190"/>
            <a:ext cx="4376080" cy="374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lvl="1" indent="-179388" eaLnBrk="0" hangingPunct="0">
              <a:spcBef>
                <a:spcPts val="300"/>
              </a:spcBef>
            </a:pPr>
            <a:r>
              <a:rPr lang="fr-FR" b="1" dirty="0">
                <a:latin typeface="+mn-lt"/>
                <a:ea typeface="ＭＳ Ｐゴシック" pitchFamily="34" charset="-128"/>
              </a:rPr>
              <a:t>Publications </a:t>
            </a:r>
            <a:r>
              <a:rPr lang="fr-FR" b="1" dirty="0" smtClean="0">
                <a:latin typeface="+mn-lt"/>
                <a:ea typeface="ＭＳ Ｐゴシック" pitchFamily="34" charset="-128"/>
              </a:rPr>
              <a:t>électroniques</a:t>
            </a:r>
            <a:endParaRPr lang="fr-FR" dirty="0" smtClean="0"/>
          </a:p>
          <a:p>
            <a:pPr marL="179388" lvl="1" indent="-179388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fr-FR" dirty="0">
                <a:latin typeface="+mn-lt"/>
                <a:ea typeface="ＭＳ Ｐゴシック" pitchFamily="34" charset="-128"/>
              </a:rPr>
              <a:t>Vidéos</a:t>
            </a:r>
          </a:p>
          <a:p>
            <a:pPr marL="179388" lvl="1" indent="-179388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fr-FR" dirty="0">
                <a:latin typeface="+mn-lt"/>
                <a:ea typeface="ＭＳ Ｐゴシック" pitchFamily="34" charset="-128"/>
              </a:rPr>
              <a:t>CD</a:t>
            </a:r>
          </a:p>
          <a:p>
            <a:pPr marL="179388" lvl="1" indent="-179388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fr-FR" dirty="0">
                <a:latin typeface="+mn-lt"/>
                <a:ea typeface="ＭＳ Ｐゴシック" pitchFamily="34" charset="-128"/>
              </a:rPr>
              <a:t>Publications associant du texte à des éléments audio et vidéo</a:t>
            </a:r>
          </a:p>
          <a:p>
            <a:pPr lvl="1"/>
            <a:endParaRPr lang="fr-FR" sz="2000" dirty="0" smtClean="0"/>
          </a:p>
          <a:p>
            <a:pPr marL="179388" lvl="1" indent="-179388" eaLnBrk="0" hangingPunct="0">
              <a:spcBef>
                <a:spcPts val="300"/>
              </a:spcBef>
            </a:pPr>
            <a:r>
              <a:rPr lang="fr-FR" b="1" dirty="0">
                <a:latin typeface="+mn-lt"/>
                <a:ea typeface="ＭＳ Ｐゴシック" pitchFamily="34" charset="-128"/>
              </a:rPr>
              <a:t>Sous quelle forme ?</a:t>
            </a:r>
          </a:p>
          <a:p>
            <a:pPr marL="179388" lvl="1" indent="-179388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fr-FR" dirty="0">
                <a:latin typeface="+mn-lt"/>
                <a:ea typeface="ＭＳ Ｐゴシック" pitchFamily="34" charset="-128"/>
              </a:rPr>
              <a:t>Vidéos participatives</a:t>
            </a:r>
          </a:p>
          <a:p>
            <a:pPr marL="179388" lvl="1" indent="-179388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fr-FR" dirty="0">
                <a:latin typeface="+mn-lt"/>
                <a:ea typeface="ＭＳ Ｐゴシック" pitchFamily="34" charset="-128"/>
              </a:rPr>
              <a:t>Représentations de danse</a:t>
            </a:r>
          </a:p>
          <a:p>
            <a:pPr marL="179388" lvl="1" indent="-179388" eaLnBrk="0" hangingPunct="0">
              <a:spcBef>
                <a:spcPts val="300"/>
              </a:spcBef>
              <a:buFont typeface="Arial" pitchFamily="34" charset="0"/>
              <a:buChar char="•"/>
            </a:pPr>
            <a:r>
              <a:rPr lang="fr-FR" dirty="0">
                <a:latin typeface="+mn-lt"/>
                <a:ea typeface="ＭＳ Ｐゴシック" pitchFamily="34" charset="-128"/>
              </a:rPr>
              <a:t>CD de musique</a:t>
            </a:r>
          </a:p>
          <a:p>
            <a:pPr lvl="1"/>
            <a:endParaRPr lang="en-US" sz="2000" dirty="0"/>
          </a:p>
          <a:p>
            <a:endParaRPr lang="en-US" dirty="0" err="1" smtClean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8" y="4007797"/>
            <a:ext cx="2951655" cy="221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fr-FR" dirty="0" smtClean="0"/>
              <a:t>Exemple :Chansons et histoires d’Ouganda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473825" cy="2563779"/>
          </a:xfrm>
        </p:spPr>
        <p:txBody>
          <a:bodyPr/>
          <a:lstStyle/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fr-FR" sz="2000" b="0" dirty="0" smtClean="0">
                <a:latin typeface="Arial" pitchFamily="34" charset="0"/>
                <a:ea typeface="ＭＳ Ｐゴシック" pitchFamily="34" charset="-128"/>
              </a:rPr>
              <a:t>13 </a:t>
            </a:r>
            <a:r>
              <a:rPr lang="fr-FR" sz="2000" b="0" dirty="0">
                <a:latin typeface="Arial" pitchFamily="34" charset="0"/>
                <a:ea typeface="ＭＳ Ｐゴシック" pitchFamily="34" charset="-128"/>
              </a:rPr>
              <a:t>histoires, chansons, berceuses et jeux chantés de la population </a:t>
            </a:r>
            <a:r>
              <a:rPr lang="fr-FR" sz="2000" b="0" dirty="0" err="1">
                <a:latin typeface="Arial" pitchFamily="34" charset="0"/>
                <a:ea typeface="ＭＳ Ｐゴシック" pitchFamily="34" charset="-128"/>
              </a:rPr>
              <a:t>baganda</a:t>
            </a:r>
            <a:r>
              <a:rPr lang="fr-FR" sz="2000" b="0" dirty="0">
                <a:latin typeface="Arial" pitchFamily="34" charset="0"/>
                <a:ea typeface="ＭＳ Ｐゴシック" pitchFamily="34" charset="-128"/>
              </a:rPr>
              <a:t>, du sud de l’Ouganda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fr-FR" sz="2000" b="0" dirty="0">
                <a:latin typeface="Arial" pitchFamily="34" charset="0"/>
                <a:ea typeface="ＭＳ Ｐゴシック" pitchFamily="34" charset="-128"/>
              </a:rPr>
              <a:t>Les textes sont en luganda, avec une notation musicale afin de permettre à chacun de chanter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fr-FR" sz="2000" b="0" dirty="0">
                <a:latin typeface="Arial" pitchFamily="34" charset="0"/>
                <a:ea typeface="ＭＳ Ｐゴシック" pitchFamily="34" charset="-128"/>
              </a:rPr>
              <a:t>Traduction en anglais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fr-FR" sz="2000" b="0" dirty="0">
                <a:latin typeface="Arial" pitchFamily="34" charset="0"/>
                <a:ea typeface="ＭＳ Ｐゴシック" pitchFamily="34" charset="-128"/>
              </a:rPr>
              <a:t>Guide de prononciation pour les mots en luganda</a:t>
            </a:r>
          </a:p>
          <a:p>
            <a:pPr>
              <a:buFont typeface="Wingdings" pitchFamily="2" charset="2"/>
              <a:buChar char="v"/>
            </a:pP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21603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608</Words>
  <Application>Microsoft Office PowerPoint</Application>
  <PresentationFormat>On-screen Show (4:3)</PresentationFormat>
  <Paragraphs>126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(Corps)</vt:lpstr>
      <vt:lpstr>Arial Bold</vt:lpstr>
      <vt:lpstr>Arial Unicode MS</vt:lpstr>
      <vt:lpstr>ＭＳ Ｐゴシック</vt:lpstr>
      <vt:lpstr>Arial</vt:lpstr>
      <vt:lpstr>Calibri</vt:lpstr>
      <vt:lpstr>Wingdings</vt:lpstr>
      <vt:lpstr>Thème Office</vt:lpstr>
      <vt:lpstr>Accès et diffusion  Présentation PowerPoint de l’Unité 35</vt:lpstr>
      <vt:lpstr>Dans cette présentation…</vt:lpstr>
      <vt:lpstr>Éléments essentiels  </vt:lpstr>
      <vt:lpstr>But de la démarche</vt:lpstr>
      <vt:lpstr>Stratégies d’accès de la communauté au matériel documentaire</vt:lpstr>
      <vt:lpstr>Concevoir des stratégies de diffusion</vt:lpstr>
      <vt:lpstr>Stratégies communautaires de diffusion : diverses options  </vt:lpstr>
      <vt:lpstr>Utiliser les informations (à bon escient) pour les publications</vt:lpstr>
      <vt:lpstr>Exemple :Chansons et histoires d’Ouganda</vt:lpstr>
      <vt:lpstr>Concevoir des stratégies de diffusion</vt:lpstr>
      <vt:lpstr>Utiliser Internet pour la diffusion</vt:lpstr>
      <vt:lpstr>Exercice: Concevoir des stratégies de diffusion communautaire pour promouvoir la sauvegarde du PCI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120</cp:revision>
  <dcterms:created xsi:type="dcterms:W3CDTF">2013-12-07T17:19:48Z</dcterms:created>
  <dcterms:modified xsi:type="dcterms:W3CDTF">2018-04-23T09:22:20Z</dcterms:modified>
</cp:coreProperties>
</file>