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3" r:id="rId2"/>
    <p:sldId id="382" r:id="rId3"/>
    <p:sldId id="343" r:id="rId4"/>
    <p:sldId id="383" r:id="rId5"/>
    <p:sldId id="391" r:id="rId6"/>
    <p:sldId id="384" r:id="rId7"/>
    <p:sldId id="392" r:id="rId8"/>
    <p:sldId id="386" r:id="rId9"/>
    <p:sldId id="387" r:id="rId10"/>
    <p:sldId id="389" r:id="rId11"/>
    <p:sldId id="346" r:id="rId12"/>
    <p:sldId id="390" r:id="rId13"/>
    <p:sldId id="381" r:id="rId14"/>
    <p:sldId id="352" r:id="rId15"/>
    <p:sldId id="359" r:id="rId16"/>
    <p:sldId id="370" r:id="rId17"/>
    <p:sldId id="356" r:id="rId18"/>
    <p:sldId id="371" r:id="rId19"/>
    <p:sldId id="353" r:id="rId20"/>
    <p:sldId id="355" r:id="rId21"/>
    <p:sldId id="372" r:id="rId22"/>
    <p:sldId id="373" r:id="rId23"/>
    <p:sldId id="374" r:id="rId24"/>
    <p:sldId id="354" r:id="rId25"/>
    <p:sldId id="375" r:id="rId26"/>
    <p:sldId id="376" r:id="rId27"/>
    <p:sldId id="377" r:id="rId28"/>
    <p:sldId id="344" r:id="rId29"/>
    <p:sldId id="357" r:id="rId30"/>
    <p:sldId id="358" r:id="rId31"/>
    <p:sldId id="362" r:id="rId32"/>
    <p:sldId id="360" r:id="rId33"/>
    <p:sldId id="361" r:id="rId34"/>
    <p:sldId id="363" r:id="rId35"/>
    <p:sldId id="365" r:id="rId36"/>
    <p:sldId id="364" r:id="rId37"/>
    <p:sldId id="367" r:id="rId38"/>
    <p:sldId id="368" r:id="rId39"/>
    <p:sldId id="369" r:id="rId40"/>
    <p:sldId id="393" r:id="rId41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2" autoAdjust="0"/>
    <p:restoredTop sz="94451" autoAdjust="0"/>
  </p:normalViewPr>
  <p:slideViewPr>
    <p:cSldViewPr snapToGrid="0" snapToObjects="1">
      <p:cViewPr varScale="1">
        <p:scale>
          <a:sx n="53" d="100"/>
          <a:sy n="53" d="100"/>
        </p:scale>
        <p:origin x="78" y="1098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4CBE7-F32D-46F2-A118-547A428CCBC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E5A76A-0215-4279-8B18-0C5FF4F3BBF6}">
      <dgm:prSet phldrT="[Text]" custT="1"/>
      <dgm:spPr/>
      <dgm:t>
        <a:bodyPr/>
        <a:lstStyle/>
        <a:p>
          <a:r>
            <a:rPr lang="en-GB" sz="1600" dirty="0"/>
            <a:t>1960s-1970s: Ori immigration into Blika from Kvetana</a:t>
          </a:r>
        </a:p>
      </dgm:t>
    </dgm:pt>
    <dgm:pt modelId="{F19FB9C2-7B52-4165-AC10-B8A691409514}" type="parTrans" cxnId="{BDD685F8-FA79-40A4-8FED-0B156C65C22D}">
      <dgm:prSet/>
      <dgm:spPr/>
      <dgm:t>
        <a:bodyPr/>
        <a:lstStyle/>
        <a:p>
          <a:endParaRPr lang="en-GB"/>
        </a:p>
      </dgm:t>
    </dgm:pt>
    <dgm:pt modelId="{662C0512-E205-4ACB-8438-1A5B1193899F}" type="sibTrans" cxnId="{BDD685F8-FA79-40A4-8FED-0B156C65C22D}">
      <dgm:prSet/>
      <dgm:spPr/>
      <dgm:t>
        <a:bodyPr/>
        <a:lstStyle/>
        <a:p>
          <a:endParaRPr lang="en-GB"/>
        </a:p>
      </dgm:t>
    </dgm:pt>
    <dgm:pt modelId="{462B1DEF-F974-4F39-B7C7-39564AA6CE77}">
      <dgm:prSet phldrT="[Text]" custT="1"/>
      <dgm:spPr/>
      <dgm:t>
        <a:bodyPr/>
        <a:lstStyle/>
        <a:p>
          <a:r>
            <a:rPr lang="en-GB" sz="1600" dirty="0"/>
            <a:t>1970s: </a:t>
          </a:r>
          <a:r>
            <a:rPr lang="en-GB" sz="1600" dirty="0" smtClean="0"/>
            <a:t>Social </a:t>
          </a:r>
          <a:r>
            <a:rPr lang="en-GB" sz="1600" dirty="0"/>
            <a:t>integration centres created in Blika</a:t>
          </a:r>
        </a:p>
      </dgm:t>
    </dgm:pt>
    <dgm:pt modelId="{80B40D72-4A27-4DB0-A681-52E0CFD4A52D}" type="parTrans" cxnId="{688544CA-FE6F-4AE8-BF01-7B811F5FBC5B}">
      <dgm:prSet/>
      <dgm:spPr/>
      <dgm:t>
        <a:bodyPr/>
        <a:lstStyle/>
        <a:p>
          <a:endParaRPr lang="en-GB"/>
        </a:p>
      </dgm:t>
    </dgm:pt>
    <dgm:pt modelId="{4F0A5B2F-9013-4F89-9DF7-9BE05245A6C3}" type="sibTrans" cxnId="{688544CA-FE6F-4AE8-BF01-7B811F5FBC5B}">
      <dgm:prSet/>
      <dgm:spPr/>
      <dgm:t>
        <a:bodyPr/>
        <a:lstStyle/>
        <a:p>
          <a:endParaRPr lang="en-GB"/>
        </a:p>
      </dgm:t>
    </dgm:pt>
    <dgm:pt modelId="{04877CA8-C05E-4584-93CA-276CF5E0D691}">
      <dgm:prSet phldrT="[Text]" custT="1"/>
      <dgm:spPr/>
      <dgm:t>
        <a:bodyPr/>
        <a:lstStyle/>
        <a:p>
          <a:r>
            <a:rPr lang="en-GB" sz="1600" dirty="0" smtClean="0"/>
            <a:t>1960-2005</a:t>
          </a:r>
          <a:r>
            <a:rPr lang="en-GB" sz="1600" dirty="0"/>
            <a:t>: Government in Blika generally adopts </a:t>
          </a:r>
          <a:r>
            <a:rPr lang="en-GB" sz="1600" dirty="0" smtClean="0"/>
            <a:t>assimilationist </a:t>
          </a:r>
          <a:r>
            <a:rPr lang="en-GB" sz="1600" dirty="0"/>
            <a:t>public policies</a:t>
          </a:r>
        </a:p>
      </dgm:t>
    </dgm:pt>
    <dgm:pt modelId="{D66E2478-AC88-4315-B348-25177DED25AC}" type="parTrans" cxnId="{E84D759E-D679-479D-9725-77E8B2F038F3}">
      <dgm:prSet/>
      <dgm:spPr/>
      <dgm:t>
        <a:bodyPr/>
        <a:lstStyle/>
        <a:p>
          <a:endParaRPr lang="en-GB"/>
        </a:p>
      </dgm:t>
    </dgm:pt>
    <dgm:pt modelId="{A1AE557C-7EB0-4F09-9D95-9B46E942AC26}" type="sibTrans" cxnId="{E84D759E-D679-479D-9725-77E8B2F038F3}">
      <dgm:prSet/>
      <dgm:spPr/>
      <dgm:t>
        <a:bodyPr/>
        <a:lstStyle/>
        <a:p>
          <a:endParaRPr lang="en-GB"/>
        </a:p>
      </dgm:t>
    </dgm:pt>
    <dgm:pt modelId="{AAA1CE65-4F98-482F-8255-7B2D20E319D0}">
      <dgm:prSet custT="1"/>
      <dgm:spPr/>
      <dgm:t>
        <a:bodyPr/>
        <a:lstStyle/>
        <a:p>
          <a:r>
            <a:rPr lang="en-GB" sz="1600" dirty="0" smtClean="0"/>
            <a:t>1985-2000: </a:t>
          </a:r>
          <a:r>
            <a:rPr lang="en-GB" sz="1600" dirty="0"/>
            <a:t>less tolerance by </a:t>
          </a:r>
          <a:r>
            <a:rPr lang="en-GB" sz="1600" dirty="0" smtClean="0"/>
            <a:t>government </a:t>
          </a:r>
          <a:r>
            <a:rPr lang="en-GB" sz="1600" dirty="0"/>
            <a:t>and Blika majority towards minorities </a:t>
          </a:r>
        </a:p>
      </dgm:t>
    </dgm:pt>
    <dgm:pt modelId="{0CF1D29A-BEAF-4C87-98B6-3C9865D5EAE8}" type="parTrans" cxnId="{2B9CFC8C-4B62-45B8-9609-020DACC18D0D}">
      <dgm:prSet/>
      <dgm:spPr/>
      <dgm:t>
        <a:bodyPr/>
        <a:lstStyle/>
        <a:p>
          <a:endParaRPr lang="en-GB"/>
        </a:p>
      </dgm:t>
    </dgm:pt>
    <dgm:pt modelId="{229EB173-9C5E-4299-9AE4-521B32E05397}" type="sibTrans" cxnId="{2B9CFC8C-4B62-45B8-9609-020DACC18D0D}">
      <dgm:prSet/>
      <dgm:spPr/>
      <dgm:t>
        <a:bodyPr/>
        <a:lstStyle/>
        <a:p>
          <a:endParaRPr lang="en-GB"/>
        </a:p>
      </dgm:t>
    </dgm:pt>
    <dgm:pt modelId="{50510F9E-1576-47D6-AC8A-B6185D7B0009}">
      <dgm:prSet phldrT="[Text]" custT="1"/>
      <dgm:spPr/>
      <dgm:t>
        <a:bodyPr/>
        <a:lstStyle/>
        <a:p>
          <a:r>
            <a:rPr lang="en-GB" sz="1600" dirty="0"/>
            <a:t>2005: Government policies more favourable to minorities in Blika</a:t>
          </a:r>
        </a:p>
      </dgm:t>
    </dgm:pt>
    <dgm:pt modelId="{AAB9A22B-7A62-43C2-81A0-218CFBF2AD38}" type="parTrans" cxnId="{A92D6108-B862-4126-AF31-7729CE7C677E}">
      <dgm:prSet/>
      <dgm:spPr/>
      <dgm:t>
        <a:bodyPr/>
        <a:lstStyle/>
        <a:p>
          <a:endParaRPr lang="en-GB"/>
        </a:p>
      </dgm:t>
    </dgm:pt>
    <dgm:pt modelId="{B7E88539-4284-461B-9B34-88DBD7E03AAA}" type="sibTrans" cxnId="{A92D6108-B862-4126-AF31-7729CE7C677E}">
      <dgm:prSet/>
      <dgm:spPr/>
      <dgm:t>
        <a:bodyPr/>
        <a:lstStyle/>
        <a:p>
          <a:endParaRPr lang="en-GB"/>
        </a:p>
      </dgm:t>
    </dgm:pt>
    <dgm:pt modelId="{D4CC7C72-DC83-4AE8-80F1-6F481D89FEA4}" type="pres">
      <dgm:prSet presAssocID="{9C84CBE7-F32D-46F2-A118-547A428CC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991D4AD-3095-4E4E-BCC3-E372A23DF106}" type="pres">
      <dgm:prSet presAssocID="{9C84CBE7-F32D-46F2-A118-547A428CCBC3}" presName="arrow" presStyleLbl="bgShp" presStyleIdx="0" presStyleCnt="1"/>
      <dgm:spPr/>
    </dgm:pt>
    <dgm:pt modelId="{ABFFE70F-356A-4534-B15B-036C415A36FE}" type="pres">
      <dgm:prSet presAssocID="{9C84CBE7-F32D-46F2-A118-547A428CCBC3}" presName="points" presStyleCnt="0"/>
      <dgm:spPr/>
    </dgm:pt>
    <dgm:pt modelId="{06B43392-9419-466B-BF89-DC402FF48727}" type="pres">
      <dgm:prSet presAssocID="{4FE5A76A-0215-4279-8B18-0C5FF4F3BBF6}" presName="compositeA" presStyleCnt="0"/>
      <dgm:spPr/>
    </dgm:pt>
    <dgm:pt modelId="{0D6B8AC6-BEA1-4802-91D5-47FE4174F5E6}" type="pres">
      <dgm:prSet presAssocID="{4FE5A76A-0215-4279-8B18-0C5FF4F3BBF6}" presName="textA" presStyleLbl="revTx" presStyleIdx="0" presStyleCnt="5" custScaleX="3192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8FD88-5047-4C59-BF91-1530551B9D7A}" type="pres">
      <dgm:prSet presAssocID="{4FE5A76A-0215-4279-8B18-0C5FF4F3BBF6}" presName="circleA" presStyleLbl="node1" presStyleIdx="0" presStyleCnt="5"/>
      <dgm:spPr/>
    </dgm:pt>
    <dgm:pt modelId="{3CA333F4-C3E1-4328-86CC-5B73A52761C3}" type="pres">
      <dgm:prSet presAssocID="{4FE5A76A-0215-4279-8B18-0C5FF4F3BBF6}" presName="spaceA" presStyleCnt="0"/>
      <dgm:spPr/>
    </dgm:pt>
    <dgm:pt modelId="{8C574C74-58D2-4C23-9142-5EF0835E9640}" type="pres">
      <dgm:prSet presAssocID="{662C0512-E205-4ACB-8438-1A5B1193899F}" presName="space" presStyleCnt="0"/>
      <dgm:spPr/>
    </dgm:pt>
    <dgm:pt modelId="{E11A8DCC-55FA-4146-9ADF-3AF6F911AC77}" type="pres">
      <dgm:prSet presAssocID="{462B1DEF-F974-4F39-B7C7-39564AA6CE77}" presName="compositeB" presStyleCnt="0"/>
      <dgm:spPr/>
    </dgm:pt>
    <dgm:pt modelId="{BD076A6E-AFDB-4B54-895D-6FCDC90E26D9}" type="pres">
      <dgm:prSet presAssocID="{462B1DEF-F974-4F39-B7C7-39564AA6CE77}" presName="textB" presStyleLbl="revTx" presStyleIdx="1" presStyleCnt="5" custScaleX="271234" custLinFactNeighborX="2579" custLinFactNeighborY="-1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19152B-5414-4180-AB9C-F83C9AED6775}" type="pres">
      <dgm:prSet presAssocID="{462B1DEF-F974-4F39-B7C7-39564AA6CE77}" presName="circleB" presStyleLbl="node1" presStyleIdx="1" presStyleCnt="5"/>
      <dgm:spPr/>
    </dgm:pt>
    <dgm:pt modelId="{6C2CDCD5-D2A0-4DC9-A7CA-0B60AFD21E15}" type="pres">
      <dgm:prSet presAssocID="{462B1DEF-F974-4F39-B7C7-39564AA6CE77}" presName="spaceB" presStyleCnt="0"/>
      <dgm:spPr/>
    </dgm:pt>
    <dgm:pt modelId="{8B78A172-A5DD-4BB4-839E-B8C299673632}" type="pres">
      <dgm:prSet presAssocID="{4F0A5B2F-9013-4F89-9DF7-9BE05245A6C3}" presName="space" presStyleCnt="0"/>
      <dgm:spPr/>
    </dgm:pt>
    <dgm:pt modelId="{D97900A0-A0B9-4FA8-B0EE-62680C88B67F}" type="pres">
      <dgm:prSet presAssocID="{04877CA8-C05E-4584-93CA-276CF5E0D691}" presName="compositeA" presStyleCnt="0"/>
      <dgm:spPr/>
    </dgm:pt>
    <dgm:pt modelId="{32D4A19B-FB75-4000-9249-572E73B9CADA}" type="pres">
      <dgm:prSet presAssocID="{04877CA8-C05E-4584-93CA-276CF5E0D691}" presName="textA" presStyleLbl="revTx" presStyleIdx="2" presStyleCnt="5" custScaleX="3647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8CC4DB-D940-4D6A-BCAD-DEFB38781965}" type="pres">
      <dgm:prSet presAssocID="{04877CA8-C05E-4584-93CA-276CF5E0D691}" presName="circleA" presStyleLbl="node1" presStyleIdx="2" presStyleCnt="5"/>
      <dgm:spPr/>
    </dgm:pt>
    <dgm:pt modelId="{A61B20D5-A561-49BE-9A40-09B0A429C7DE}" type="pres">
      <dgm:prSet presAssocID="{04877CA8-C05E-4584-93CA-276CF5E0D691}" presName="spaceA" presStyleCnt="0"/>
      <dgm:spPr/>
    </dgm:pt>
    <dgm:pt modelId="{7A0F7DC0-E8C2-4F79-B5BE-53D309E9DC02}" type="pres">
      <dgm:prSet presAssocID="{A1AE557C-7EB0-4F09-9D95-9B46E942AC26}" presName="space" presStyleCnt="0"/>
      <dgm:spPr/>
    </dgm:pt>
    <dgm:pt modelId="{63C9F445-B097-47ED-BDAE-525A4A282046}" type="pres">
      <dgm:prSet presAssocID="{AAA1CE65-4F98-482F-8255-7B2D20E319D0}" presName="compositeB" presStyleCnt="0"/>
      <dgm:spPr/>
    </dgm:pt>
    <dgm:pt modelId="{4EE0D5CE-F651-437A-A8AC-5EF2CB356905}" type="pres">
      <dgm:prSet presAssocID="{AAA1CE65-4F98-482F-8255-7B2D20E319D0}" presName="textB" presStyleLbl="revTx" presStyleIdx="3" presStyleCnt="5" custScaleX="347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67DC24-38F5-4276-A25D-F8F8A8C1E8E1}" type="pres">
      <dgm:prSet presAssocID="{AAA1CE65-4F98-482F-8255-7B2D20E319D0}" presName="circleB" presStyleLbl="node1" presStyleIdx="3" presStyleCnt="5"/>
      <dgm:spPr/>
    </dgm:pt>
    <dgm:pt modelId="{BEE77C73-10EE-4F82-B484-69614F6ABC18}" type="pres">
      <dgm:prSet presAssocID="{AAA1CE65-4F98-482F-8255-7B2D20E319D0}" presName="spaceB" presStyleCnt="0"/>
      <dgm:spPr/>
    </dgm:pt>
    <dgm:pt modelId="{1BB2B728-0BDC-46E9-8A29-70ACBBCFB700}" type="pres">
      <dgm:prSet presAssocID="{229EB173-9C5E-4299-9AE4-521B32E05397}" presName="space" presStyleCnt="0"/>
      <dgm:spPr/>
    </dgm:pt>
    <dgm:pt modelId="{5961CA68-86CC-473B-9B2C-9B9AD812639B}" type="pres">
      <dgm:prSet presAssocID="{50510F9E-1576-47D6-AC8A-B6185D7B0009}" presName="compositeA" presStyleCnt="0"/>
      <dgm:spPr/>
    </dgm:pt>
    <dgm:pt modelId="{BF6258AC-DE04-4055-8262-B1ABFD9D09B1}" type="pres">
      <dgm:prSet presAssocID="{50510F9E-1576-47D6-AC8A-B6185D7B0009}" presName="textA" presStyleLbl="revTx" presStyleIdx="4" presStyleCnt="5" custScaleX="36571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434F27-CA6C-490F-AE11-A24B526BD651}" type="pres">
      <dgm:prSet presAssocID="{50510F9E-1576-47D6-AC8A-B6185D7B0009}" presName="circleA" presStyleLbl="node1" presStyleIdx="4" presStyleCnt="5"/>
      <dgm:spPr/>
    </dgm:pt>
    <dgm:pt modelId="{683E31D8-ABD6-43C3-A037-B5C29BBECFF1}" type="pres">
      <dgm:prSet presAssocID="{50510F9E-1576-47D6-AC8A-B6185D7B0009}" presName="spaceA" presStyleCnt="0"/>
      <dgm:spPr/>
    </dgm:pt>
  </dgm:ptLst>
  <dgm:cxnLst>
    <dgm:cxn modelId="{2B9CFC8C-4B62-45B8-9609-020DACC18D0D}" srcId="{9C84CBE7-F32D-46F2-A118-547A428CCBC3}" destId="{AAA1CE65-4F98-482F-8255-7B2D20E319D0}" srcOrd="3" destOrd="0" parTransId="{0CF1D29A-BEAF-4C87-98B6-3C9865D5EAE8}" sibTransId="{229EB173-9C5E-4299-9AE4-521B32E05397}"/>
    <dgm:cxn modelId="{7B159CB7-574C-4CE8-A873-02B7862B596B}" type="presOf" srcId="{9C84CBE7-F32D-46F2-A118-547A428CCBC3}" destId="{D4CC7C72-DC83-4AE8-80F1-6F481D89FEA4}" srcOrd="0" destOrd="0" presId="urn:microsoft.com/office/officeart/2005/8/layout/hProcess11"/>
    <dgm:cxn modelId="{E7692E97-C7F0-4A23-B6D1-39E296962F2F}" type="presOf" srcId="{50510F9E-1576-47D6-AC8A-B6185D7B0009}" destId="{BF6258AC-DE04-4055-8262-B1ABFD9D09B1}" srcOrd="0" destOrd="0" presId="urn:microsoft.com/office/officeart/2005/8/layout/hProcess11"/>
    <dgm:cxn modelId="{E84D759E-D679-479D-9725-77E8B2F038F3}" srcId="{9C84CBE7-F32D-46F2-A118-547A428CCBC3}" destId="{04877CA8-C05E-4584-93CA-276CF5E0D691}" srcOrd="2" destOrd="0" parTransId="{D66E2478-AC88-4315-B348-25177DED25AC}" sibTransId="{A1AE557C-7EB0-4F09-9D95-9B46E942AC26}"/>
    <dgm:cxn modelId="{CD524B8F-F858-4E3E-A805-022F21D53279}" type="presOf" srcId="{AAA1CE65-4F98-482F-8255-7B2D20E319D0}" destId="{4EE0D5CE-F651-437A-A8AC-5EF2CB356905}" srcOrd="0" destOrd="0" presId="urn:microsoft.com/office/officeart/2005/8/layout/hProcess11"/>
    <dgm:cxn modelId="{BDD685F8-FA79-40A4-8FED-0B156C65C22D}" srcId="{9C84CBE7-F32D-46F2-A118-547A428CCBC3}" destId="{4FE5A76A-0215-4279-8B18-0C5FF4F3BBF6}" srcOrd="0" destOrd="0" parTransId="{F19FB9C2-7B52-4165-AC10-B8A691409514}" sibTransId="{662C0512-E205-4ACB-8438-1A5B1193899F}"/>
    <dgm:cxn modelId="{A92D6108-B862-4126-AF31-7729CE7C677E}" srcId="{9C84CBE7-F32D-46F2-A118-547A428CCBC3}" destId="{50510F9E-1576-47D6-AC8A-B6185D7B0009}" srcOrd="4" destOrd="0" parTransId="{AAB9A22B-7A62-43C2-81A0-218CFBF2AD38}" sibTransId="{B7E88539-4284-461B-9B34-88DBD7E03AAA}"/>
    <dgm:cxn modelId="{90B97CA4-11D2-42D3-B5FA-58A462643167}" type="presOf" srcId="{462B1DEF-F974-4F39-B7C7-39564AA6CE77}" destId="{BD076A6E-AFDB-4B54-895D-6FCDC90E26D9}" srcOrd="0" destOrd="0" presId="urn:microsoft.com/office/officeart/2005/8/layout/hProcess11"/>
    <dgm:cxn modelId="{C27A453F-03B9-472E-AD03-4E5347D84AFD}" type="presOf" srcId="{04877CA8-C05E-4584-93CA-276CF5E0D691}" destId="{32D4A19B-FB75-4000-9249-572E73B9CADA}" srcOrd="0" destOrd="0" presId="urn:microsoft.com/office/officeart/2005/8/layout/hProcess11"/>
    <dgm:cxn modelId="{F688CB2E-5730-4497-AE41-2542B5610A31}" type="presOf" srcId="{4FE5A76A-0215-4279-8B18-0C5FF4F3BBF6}" destId="{0D6B8AC6-BEA1-4802-91D5-47FE4174F5E6}" srcOrd="0" destOrd="0" presId="urn:microsoft.com/office/officeart/2005/8/layout/hProcess11"/>
    <dgm:cxn modelId="{688544CA-FE6F-4AE8-BF01-7B811F5FBC5B}" srcId="{9C84CBE7-F32D-46F2-A118-547A428CCBC3}" destId="{462B1DEF-F974-4F39-B7C7-39564AA6CE77}" srcOrd="1" destOrd="0" parTransId="{80B40D72-4A27-4DB0-A681-52E0CFD4A52D}" sibTransId="{4F0A5B2F-9013-4F89-9DF7-9BE05245A6C3}"/>
    <dgm:cxn modelId="{87CA6DFD-D3E1-4EBF-B83A-DD2A15FE3E3F}" type="presParOf" srcId="{D4CC7C72-DC83-4AE8-80F1-6F481D89FEA4}" destId="{9991D4AD-3095-4E4E-BCC3-E372A23DF106}" srcOrd="0" destOrd="0" presId="urn:microsoft.com/office/officeart/2005/8/layout/hProcess11"/>
    <dgm:cxn modelId="{DF42E3FF-8325-473E-AFFB-934D35EA5AFC}" type="presParOf" srcId="{D4CC7C72-DC83-4AE8-80F1-6F481D89FEA4}" destId="{ABFFE70F-356A-4534-B15B-036C415A36FE}" srcOrd="1" destOrd="0" presId="urn:microsoft.com/office/officeart/2005/8/layout/hProcess11"/>
    <dgm:cxn modelId="{BEB95BCA-07BF-4E52-8EC0-ADE9F17E42B5}" type="presParOf" srcId="{ABFFE70F-356A-4534-B15B-036C415A36FE}" destId="{06B43392-9419-466B-BF89-DC402FF48727}" srcOrd="0" destOrd="0" presId="urn:microsoft.com/office/officeart/2005/8/layout/hProcess11"/>
    <dgm:cxn modelId="{540F4298-4AEB-4C30-96CE-61B267CF712A}" type="presParOf" srcId="{06B43392-9419-466B-BF89-DC402FF48727}" destId="{0D6B8AC6-BEA1-4802-91D5-47FE4174F5E6}" srcOrd="0" destOrd="0" presId="urn:microsoft.com/office/officeart/2005/8/layout/hProcess11"/>
    <dgm:cxn modelId="{747E5243-4F0F-4F39-BE3E-7F601CD9C7A9}" type="presParOf" srcId="{06B43392-9419-466B-BF89-DC402FF48727}" destId="{8538FD88-5047-4C59-BF91-1530551B9D7A}" srcOrd="1" destOrd="0" presId="urn:microsoft.com/office/officeart/2005/8/layout/hProcess11"/>
    <dgm:cxn modelId="{8EB6792E-0022-42EA-8F53-736533E9F574}" type="presParOf" srcId="{06B43392-9419-466B-BF89-DC402FF48727}" destId="{3CA333F4-C3E1-4328-86CC-5B73A52761C3}" srcOrd="2" destOrd="0" presId="urn:microsoft.com/office/officeart/2005/8/layout/hProcess11"/>
    <dgm:cxn modelId="{EA71762D-7935-4FB2-BDA7-3829D81E0AC9}" type="presParOf" srcId="{ABFFE70F-356A-4534-B15B-036C415A36FE}" destId="{8C574C74-58D2-4C23-9142-5EF0835E9640}" srcOrd="1" destOrd="0" presId="urn:microsoft.com/office/officeart/2005/8/layout/hProcess11"/>
    <dgm:cxn modelId="{89F847D1-A61C-4180-BFB1-9E97BDE776D5}" type="presParOf" srcId="{ABFFE70F-356A-4534-B15B-036C415A36FE}" destId="{E11A8DCC-55FA-4146-9ADF-3AF6F911AC77}" srcOrd="2" destOrd="0" presId="urn:microsoft.com/office/officeart/2005/8/layout/hProcess11"/>
    <dgm:cxn modelId="{7B71573A-0642-4148-927C-C2E3386BF3C7}" type="presParOf" srcId="{E11A8DCC-55FA-4146-9ADF-3AF6F911AC77}" destId="{BD076A6E-AFDB-4B54-895D-6FCDC90E26D9}" srcOrd="0" destOrd="0" presId="urn:microsoft.com/office/officeart/2005/8/layout/hProcess11"/>
    <dgm:cxn modelId="{866F838B-22A6-4D39-B9C6-50341C71C531}" type="presParOf" srcId="{E11A8DCC-55FA-4146-9ADF-3AF6F911AC77}" destId="{DE19152B-5414-4180-AB9C-F83C9AED6775}" srcOrd="1" destOrd="0" presId="urn:microsoft.com/office/officeart/2005/8/layout/hProcess11"/>
    <dgm:cxn modelId="{9061912F-BFBC-4D46-A1BA-A7FB24607E4F}" type="presParOf" srcId="{E11A8DCC-55FA-4146-9ADF-3AF6F911AC77}" destId="{6C2CDCD5-D2A0-4DC9-A7CA-0B60AFD21E15}" srcOrd="2" destOrd="0" presId="urn:microsoft.com/office/officeart/2005/8/layout/hProcess11"/>
    <dgm:cxn modelId="{CD11BB1C-46B7-48DA-AEE2-D7C76BEA5486}" type="presParOf" srcId="{ABFFE70F-356A-4534-B15B-036C415A36FE}" destId="{8B78A172-A5DD-4BB4-839E-B8C299673632}" srcOrd="3" destOrd="0" presId="urn:microsoft.com/office/officeart/2005/8/layout/hProcess11"/>
    <dgm:cxn modelId="{10064A6C-652A-4FF7-A9A7-D0AD56E60DF1}" type="presParOf" srcId="{ABFFE70F-356A-4534-B15B-036C415A36FE}" destId="{D97900A0-A0B9-4FA8-B0EE-62680C88B67F}" srcOrd="4" destOrd="0" presId="urn:microsoft.com/office/officeart/2005/8/layout/hProcess11"/>
    <dgm:cxn modelId="{EF637D5F-CC96-40D1-BD33-F55CC1421F4D}" type="presParOf" srcId="{D97900A0-A0B9-4FA8-B0EE-62680C88B67F}" destId="{32D4A19B-FB75-4000-9249-572E73B9CADA}" srcOrd="0" destOrd="0" presId="urn:microsoft.com/office/officeart/2005/8/layout/hProcess11"/>
    <dgm:cxn modelId="{C7573F8E-E703-408A-83CF-3C0AEFED9913}" type="presParOf" srcId="{D97900A0-A0B9-4FA8-B0EE-62680C88B67F}" destId="{DE8CC4DB-D940-4D6A-BCAD-DEFB38781965}" srcOrd="1" destOrd="0" presId="urn:microsoft.com/office/officeart/2005/8/layout/hProcess11"/>
    <dgm:cxn modelId="{1D2189D5-41C5-4400-8546-918F6D0F77FC}" type="presParOf" srcId="{D97900A0-A0B9-4FA8-B0EE-62680C88B67F}" destId="{A61B20D5-A561-49BE-9A40-09B0A429C7DE}" srcOrd="2" destOrd="0" presId="urn:microsoft.com/office/officeart/2005/8/layout/hProcess11"/>
    <dgm:cxn modelId="{95A7A3E5-FCD9-4DED-9C76-72005A09D2F6}" type="presParOf" srcId="{ABFFE70F-356A-4534-B15B-036C415A36FE}" destId="{7A0F7DC0-E8C2-4F79-B5BE-53D309E9DC02}" srcOrd="5" destOrd="0" presId="urn:microsoft.com/office/officeart/2005/8/layout/hProcess11"/>
    <dgm:cxn modelId="{36758B72-A3C2-4AE8-9A12-C5366BF92FBB}" type="presParOf" srcId="{ABFFE70F-356A-4534-B15B-036C415A36FE}" destId="{63C9F445-B097-47ED-BDAE-525A4A282046}" srcOrd="6" destOrd="0" presId="urn:microsoft.com/office/officeart/2005/8/layout/hProcess11"/>
    <dgm:cxn modelId="{A3351DCE-6B2D-4CA2-BD7C-CCB69F2EF1A0}" type="presParOf" srcId="{63C9F445-B097-47ED-BDAE-525A4A282046}" destId="{4EE0D5CE-F651-437A-A8AC-5EF2CB356905}" srcOrd="0" destOrd="0" presId="urn:microsoft.com/office/officeart/2005/8/layout/hProcess11"/>
    <dgm:cxn modelId="{79E8E4E2-CACB-41C9-96D5-CC1B8383B179}" type="presParOf" srcId="{63C9F445-B097-47ED-BDAE-525A4A282046}" destId="{3067DC24-38F5-4276-A25D-F8F8A8C1E8E1}" srcOrd="1" destOrd="0" presId="urn:microsoft.com/office/officeart/2005/8/layout/hProcess11"/>
    <dgm:cxn modelId="{DFE0FE13-9742-41A1-A259-C1399EF8DA8B}" type="presParOf" srcId="{63C9F445-B097-47ED-BDAE-525A4A282046}" destId="{BEE77C73-10EE-4F82-B484-69614F6ABC18}" srcOrd="2" destOrd="0" presId="urn:microsoft.com/office/officeart/2005/8/layout/hProcess11"/>
    <dgm:cxn modelId="{09A0D109-C993-4D53-8494-901813F9E304}" type="presParOf" srcId="{ABFFE70F-356A-4534-B15B-036C415A36FE}" destId="{1BB2B728-0BDC-46E9-8A29-70ACBBCFB700}" srcOrd="7" destOrd="0" presId="urn:microsoft.com/office/officeart/2005/8/layout/hProcess11"/>
    <dgm:cxn modelId="{0E513DE9-F699-4DE6-9ED0-EEEDF3CA1B46}" type="presParOf" srcId="{ABFFE70F-356A-4534-B15B-036C415A36FE}" destId="{5961CA68-86CC-473B-9B2C-9B9AD812639B}" srcOrd="8" destOrd="0" presId="urn:microsoft.com/office/officeart/2005/8/layout/hProcess11"/>
    <dgm:cxn modelId="{844249CA-7D71-46AF-ADBA-A9C295D67BD6}" type="presParOf" srcId="{5961CA68-86CC-473B-9B2C-9B9AD812639B}" destId="{BF6258AC-DE04-4055-8262-B1ABFD9D09B1}" srcOrd="0" destOrd="0" presId="urn:microsoft.com/office/officeart/2005/8/layout/hProcess11"/>
    <dgm:cxn modelId="{340CD71A-C4B4-45FA-AE7C-2C6F0687B34A}" type="presParOf" srcId="{5961CA68-86CC-473B-9B2C-9B9AD812639B}" destId="{5A434F27-CA6C-490F-AE11-A24B526BD651}" srcOrd="1" destOrd="0" presId="urn:microsoft.com/office/officeart/2005/8/layout/hProcess11"/>
    <dgm:cxn modelId="{288865C6-2ED7-4000-B6FC-04781201BD29}" type="presParOf" srcId="{5961CA68-86CC-473B-9B2C-9B9AD812639B}" destId="{683E31D8-ABD6-43C3-A037-B5C29BBECF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4CBE7-F32D-46F2-A118-547A428CCBC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E5A76A-0215-4279-8B18-0C5FF4F3BBF6}">
      <dgm:prSet phldrT="[Text]" custT="1"/>
      <dgm:spPr>
        <a:xfrm>
          <a:off x="2122" y="0"/>
          <a:ext cx="928037" cy="864610"/>
        </a:xfrm>
        <a:noFill/>
        <a:ln>
          <a:noFill/>
        </a:ln>
        <a:effectLst/>
      </dgm:spPr>
      <dgm:t>
        <a:bodyPr/>
        <a:lstStyle/>
        <a:p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2013: Blika ratifies the Convention</a:t>
          </a:r>
        </a:p>
      </dgm:t>
    </dgm:pt>
    <dgm:pt modelId="{F19FB9C2-7B52-4165-AC10-B8A691409514}" type="parTrans" cxnId="{BDD685F8-FA79-40A4-8FED-0B156C65C22D}">
      <dgm:prSet/>
      <dgm:spPr/>
      <dgm:t>
        <a:bodyPr/>
        <a:lstStyle/>
        <a:p>
          <a:endParaRPr lang="en-GB"/>
        </a:p>
      </dgm:t>
    </dgm:pt>
    <dgm:pt modelId="{662C0512-E205-4ACB-8438-1A5B1193899F}" type="sibTrans" cxnId="{BDD685F8-FA79-40A4-8FED-0B156C65C22D}">
      <dgm:prSet/>
      <dgm:spPr/>
      <dgm:t>
        <a:bodyPr/>
        <a:lstStyle/>
        <a:p>
          <a:endParaRPr lang="en-GB"/>
        </a:p>
      </dgm:t>
    </dgm:pt>
    <dgm:pt modelId="{462B1DEF-F974-4F39-B7C7-39564AA6CE77}">
      <dgm:prSet phldrT="[Text]" custT="1"/>
      <dgm:spPr>
        <a:xfrm>
          <a:off x="1000496" y="1287344"/>
          <a:ext cx="928037" cy="864610"/>
        </a:xfrm>
        <a:noFill/>
        <a:ln>
          <a:noFill/>
        </a:ln>
        <a:effectLst/>
      </dgm:spPr>
      <dgm:t>
        <a:bodyPr/>
        <a:lstStyle/>
        <a:p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2014: Training </a:t>
          </a:r>
          <a:r>
            <a:rPr lang="en-GB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workshops about </a:t>
          </a:r>
          <a:r>
            <a:rPr lang="en-GB" sz="1600" dirty="0" smtClean="0">
              <a:latin typeface="+mj-lt"/>
            </a:rPr>
            <a:t>the </a:t>
          </a:r>
          <a:r>
            <a:rPr lang="en-GB" sz="1600" dirty="0">
              <a:latin typeface="+mj-lt"/>
            </a:rPr>
            <a:t>Convention and its </a:t>
          </a:r>
          <a:r>
            <a:rPr lang="en-GB" sz="1600" dirty="0" smtClean="0">
              <a:latin typeface="+mj-lt"/>
            </a:rPr>
            <a:t>implementation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80B40D72-4A27-4DB0-A681-52E0CFD4A52D}" type="parTrans" cxnId="{688544CA-FE6F-4AE8-BF01-7B811F5FBC5B}">
      <dgm:prSet/>
      <dgm:spPr/>
      <dgm:t>
        <a:bodyPr/>
        <a:lstStyle/>
        <a:p>
          <a:endParaRPr lang="en-GB"/>
        </a:p>
      </dgm:t>
    </dgm:pt>
    <dgm:pt modelId="{4F0A5B2F-9013-4F89-9DF7-9BE05245A6C3}" type="sibTrans" cxnId="{688544CA-FE6F-4AE8-BF01-7B811F5FBC5B}">
      <dgm:prSet/>
      <dgm:spPr/>
      <dgm:t>
        <a:bodyPr/>
        <a:lstStyle/>
        <a:p>
          <a:endParaRPr lang="en-GB"/>
        </a:p>
      </dgm:t>
    </dgm:pt>
    <dgm:pt modelId="{AAA1CE65-4F98-482F-8255-7B2D20E319D0}">
      <dgm:prSet custT="1"/>
      <dgm:spPr>
        <a:xfrm>
          <a:off x="2925442" y="1296916"/>
          <a:ext cx="928037" cy="864610"/>
        </a:xfrm>
        <a:noFill/>
        <a:ln>
          <a:noFill/>
        </a:ln>
        <a:effectLst/>
      </dgm:spPr>
      <dgm:t>
        <a:bodyPr/>
        <a:lstStyle/>
        <a:p>
          <a:r>
            <a:rPr lang="en-GB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Late </a:t>
          </a:r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2014: </a:t>
          </a:r>
          <a:r>
            <a:rPr lang="en-GB" sz="1600" i="0" dirty="0"/>
            <a:t>Blika ICH Council </a:t>
          </a:r>
          <a:r>
            <a:rPr lang="en-GB" sz="1600" dirty="0"/>
            <a:t>created to oversee and guide the implementation of the Convention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CF1D29A-BEAF-4C87-98B6-3C9865D5EAE8}" type="parTrans" cxnId="{2B9CFC8C-4B62-45B8-9609-020DACC18D0D}">
      <dgm:prSet/>
      <dgm:spPr/>
      <dgm:t>
        <a:bodyPr/>
        <a:lstStyle/>
        <a:p>
          <a:endParaRPr lang="en-GB"/>
        </a:p>
      </dgm:t>
    </dgm:pt>
    <dgm:pt modelId="{229EB173-9C5E-4299-9AE4-521B32E05397}" type="sibTrans" cxnId="{2B9CFC8C-4B62-45B8-9609-020DACC18D0D}">
      <dgm:prSet/>
      <dgm:spPr/>
      <dgm:t>
        <a:bodyPr/>
        <a:lstStyle/>
        <a:p>
          <a:endParaRPr lang="en-GB"/>
        </a:p>
      </dgm:t>
    </dgm:pt>
    <dgm:pt modelId="{50510F9E-1576-47D6-AC8A-B6185D7B0009}">
      <dgm:prSet phldrT="[Text]" custT="1"/>
      <dgm:spPr>
        <a:xfrm>
          <a:off x="3899882" y="0"/>
          <a:ext cx="928037" cy="864610"/>
        </a:xfrm>
        <a:noFill/>
        <a:ln>
          <a:noFill/>
        </a:ln>
        <a:effectLst/>
      </dgm:spPr>
      <dgm:t>
        <a:bodyPr/>
        <a:lstStyle/>
        <a:p>
          <a:r>
            <a:rPr lang="en-GB" sz="1600" i="0" dirty="0"/>
            <a:t>Community Safeguarding </a:t>
          </a:r>
          <a:r>
            <a:rPr lang="en-GB" sz="1600" i="0" dirty="0" smtClean="0"/>
            <a:t>Committees (</a:t>
          </a:r>
          <a:r>
            <a:rPr lang="en-GB" sz="1600" i="0" dirty="0" err="1" smtClean="0"/>
            <a:t>SafeComs</a:t>
          </a:r>
          <a:r>
            <a:rPr lang="en-GB" sz="1600" i="0" dirty="0" smtClean="0"/>
            <a:t>) created</a:t>
          </a:r>
          <a:r>
            <a:rPr lang="en-GB" sz="1600" dirty="0" smtClean="0"/>
            <a:t> </a:t>
          </a:r>
          <a:r>
            <a:rPr lang="en-GB" sz="1600" dirty="0"/>
            <a:t>to identify important ICH and plan safeguarding initiatives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AB9A22B-7A62-43C2-81A0-218CFBF2AD38}" type="parTrans" cxnId="{A92D6108-B862-4126-AF31-7729CE7C677E}">
      <dgm:prSet/>
      <dgm:spPr/>
      <dgm:t>
        <a:bodyPr/>
        <a:lstStyle/>
        <a:p>
          <a:endParaRPr lang="en-GB"/>
        </a:p>
      </dgm:t>
    </dgm:pt>
    <dgm:pt modelId="{B7E88539-4284-461B-9B34-88DBD7E03AAA}" type="sibTrans" cxnId="{A92D6108-B862-4126-AF31-7729CE7C677E}">
      <dgm:prSet/>
      <dgm:spPr/>
      <dgm:t>
        <a:bodyPr/>
        <a:lstStyle/>
        <a:p>
          <a:endParaRPr lang="en-GB"/>
        </a:p>
      </dgm:t>
    </dgm:pt>
    <dgm:pt modelId="{D4CC7C72-DC83-4AE8-80F1-6F481D89FEA4}" type="pres">
      <dgm:prSet presAssocID="{9C84CBE7-F32D-46F2-A118-547A428CC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91D4AD-3095-4E4E-BCC3-E372A23DF106}" type="pres">
      <dgm:prSet presAssocID="{9C84CBE7-F32D-46F2-A118-547A428CCBC3}" presName="arrow" presStyleLbl="bgShp" presStyleIdx="0" presStyleCnt="1"/>
      <dgm:spPr>
        <a:xfrm>
          <a:off x="0" y="648458"/>
          <a:ext cx="5366714" cy="864610"/>
        </a:xfrm>
        <a:prstGeom prst="notched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BFFE70F-356A-4534-B15B-036C415A36FE}" type="pres">
      <dgm:prSet presAssocID="{9C84CBE7-F32D-46F2-A118-547A428CCBC3}" presName="points" presStyleCnt="0"/>
      <dgm:spPr/>
    </dgm:pt>
    <dgm:pt modelId="{06B43392-9419-466B-BF89-DC402FF48727}" type="pres">
      <dgm:prSet presAssocID="{4FE5A76A-0215-4279-8B18-0C5FF4F3BBF6}" presName="compositeA" presStyleCnt="0"/>
      <dgm:spPr/>
    </dgm:pt>
    <dgm:pt modelId="{0D6B8AC6-BEA1-4802-91D5-47FE4174F5E6}" type="pres">
      <dgm:prSet presAssocID="{4FE5A76A-0215-4279-8B18-0C5FF4F3BBF6}" presName="textA" presStyleLbl="revTx" presStyleIdx="0" presStyleCnt="4" custScaleX="2031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538FD88-5047-4C59-BF91-1530551B9D7A}" type="pres">
      <dgm:prSet presAssocID="{4FE5A76A-0215-4279-8B18-0C5FF4F3BBF6}" presName="circleA" presStyleLbl="node1" presStyleIdx="0" presStyleCnt="4"/>
      <dgm:spPr>
        <a:xfrm>
          <a:off x="358065" y="972687"/>
          <a:ext cx="216152" cy="216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3CA333F4-C3E1-4328-86CC-5B73A52761C3}" type="pres">
      <dgm:prSet presAssocID="{4FE5A76A-0215-4279-8B18-0C5FF4F3BBF6}" presName="spaceA" presStyleCnt="0"/>
      <dgm:spPr/>
    </dgm:pt>
    <dgm:pt modelId="{8C574C74-58D2-4C23-9142-5EF0835E9640}" type="pres">
      <dgm:prSet presAssocID="{662C0512-E205-4ACB-8438-1A5B1193899F}" presName="space" presStyleCnt="0"/>
      <dgm:spPr/>
    </dgm:pt>
    <dgm:pt modelId="{E11A8DCC-55FA-4146-9ADF-3AF6F911AC77}" type="pres">
      <dgm:prSet presAssocID="{462B1DEF-F974-4F39-B7C7-39564AA6CE77}" presName="compositeB" presStyleCnt="0"/>
      <dgm:spPr/>
    </dgm:pt>
    <dgm:pt modelId="{BD076A6E-AFDB-4B54-895D-6FCDC90E26D9}" type="pres">
      <dgm:prSet presAssocID="{462B1DEF-F974-4F39-B7C7-39564AA6CE77}" presName="textB" presStyleLbl="revTx" presStyleIdx="1" presStyleCnt="4" custScaleX="258390" custLinFactNeighborX="2579" custLinFactNeighborY="-11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E19152B-5414-4180-AB9C-F83C9AED6775}" type="pres">
      <dgm:prSet presAssocID="{462B1DEF-F974-4F39-B7C7-39564AA6CE77}" presName="circleB" presStyleLbl="node1" presStyleIdx="1" presStyleCnt="4"/>
      <dgm:spPr>
        <a:xfrm>
          <a:off x="1332505" y="972687"/>
          <a:ext cx="216152" cy="216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6C2CDCD5-D2A0-4DC9-A7CA-0B60AFD21E15}" type="pres">
      <dgm:prSet presAssocID="{462B1DEF-F974-4F39-B7C7-39564AA6CE77}" presName="spaceB" presStyleCnt="0"/>
      <dgm:spPr/>
    </dgm:pt>
    <dgm:pt modelId="{8B78A172-A5DD-4BB4-839E-B8C299673632}" type="pres">
      <dgm:prSet presAssocID="{4F0A5B2F-9013-4F89-9DF7-9BE05245A6C3}" presName="space" presStyleCnt="0"/>
      <dgm:spPr/>
    </dgm:pt>
    <dgm:pt modelId="{AA2D7097-8481-4E3F-99D1-13C9A2A8D6BB}" type="pres">
      <dgm:prSet presAssocID="{AAA1CE65-4F98-482F-8255-7B2D20E319D0}" presName="compositeA" presStyleCnt="0"/>
      <dgm:spPr/>
    </dgm:pt>
    <dgm:pt modelId="{5A35D281-FAB6-4246-AC58-A9F55EC8286A}" type="pres">
      <dgm:prSet presAssocID="{AAA1CE65-4F98-482F-8255-7B2D20E319D0}" presName="textA" presStyleLbl="revTx" presStyleIdx="2" presStyleCnt="4" custScaleX="2633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71EFE34-4CE0-44F0-BCA1-DFD0E1563A2D}" type="pres">
      <dgm:prSet presAssocID="{AAA1CE65-4F98-482F-8255-7B2D20E319D0}" presName="circleA" presStyleLbl="node1" presStyleIdx="2" presStyleCnt="4"/>
      <dgm:spPr/>
    </dgm:pt>
    <dgm:pt modelId="{8595ED50-C571-4BCD-89A0-C79B71B23D62}" type="pres">
      <dgm:prSet presAssocID="{AAA1CE65-4F98-482F-8255-7B2D20E319D0}" presName="spaceA" presStyleCnt="0"/>
      <dgm:spPr/>
    </dgm:pt>
    <dgm:pt modelId="{1BB2B728-0BDC-46E9-8A29-70ACBBCFB700}" type="pres">
      <dgm:prSet presAssocID="{229EB173-9C5E-4299-9AE4-521B32E05397}" presName="space" presStyleCnt="0"/>
      <dgm:spPr/>
    </dgm:pt>
    <dgm:pt modelId="{74CBD876-1E08-49D7-BE5A-0A07F8000192}" type="pres">
      <dgm:prSet presAssocID="{50510F9E-1576-47D6-AC8A-B6185D7B0009}" presName="compositeB" presStyleCnt="0"/>
      <dgm:spPr/>
    </dgm:pt>
    <dgm:pt modelId="{5B9FD58F-8193-4633-AB11-286651B3F4A9}" type="pres">
      <dgm:prSet presAssocID="{50510F9E-1576-47D6-AC8A-B6185D7B0009}" presName="textB" presStyleLbl="revTx" presStyleIdx="3" presStyleCnt="4" custScaleX="27369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7187244-C9C3-44C3-B4D2-265E82861D8F}" type="pres">
      <dgm:prSet presAssocID="{50510F9E-1576-47D6-AC8A-B6185D7B0009}" presName="circleB" presStyleLbl="node1" presStyleIdx="3" presStyleCnt="4"/>
      <dgm:spPr/>
    </dgm:pt>
    <dgm:pt modelId="{F834806B-F546-459D-B4FF-3F090869ED2E}" type="pres">
      <dgm:prSet presAssocID="{50510F9E-1576-47D6-AC8A-B6185D7B0009}" presName="spaceB" presStyleCnt="0"/>
      <dgm:spPr/>
    </dgm:pt>
  </dgm:ptLst>
  <dgm:cxnLst>
    <dgm:cxn modelId="{2B9CFC8C-4B62-45B8-9609-020DACC18D0D}" srcId="{9C84CBE7-F32D-46F2-A118-547A428CCBC3}" destId="{AAA1CE65-4F98-482F-8255-7B2D20E319D0}" srcOrd="2" destOrd="0" parTransId="{0CF1D29A-BEAF-4C87-98B6-3C9865D5EAE8}" sibTransId="{229EB173-9C5E-4299-9AE4-521B32E05397}"/>
    <dgm:cxn modelId="{6B0C8AED-68B4-4B06-B0F6-5A8E21ECF94E}" type="presOf" srcId="{50510F9E-1576-47D6-AC8A-B6185D7B0009}" destId="{5B9FD58F-8193-4633-AB11-286651B3F4A9}" srcOrd="0" destOrd="0" presId="urn:microsoft.com/office/officeart/2005/8/layout/hProcess11"/>
    <dgm:cxn modelId="{BDD685F8-FA79-40A4-8FED-0B156C65C22D}" srcId="{9C84CBE7-F32D-46F2-A118-547A428CCBC3}" destId="{4FE5A76A-0215-4279-8B18-0C5FF4F3BBF6}" srcOrd="0" destOrd="0" parTransId="{F19FB9C2-7B52-4165-AC10-B8A691409514}" sibTransId="{662C0512-E205-4ACB-8438-1A5B1193899F}"/>
    <dgm:cxn modelId="{8D183A03-472F-4299-96BB-9F150983CBE7}" type="presOf" srcId="{4FE5A76A-0215-4279-8B18-0C5FF4F3BBF6}" destId="{0D6B8AC6-BEA1-4802-91D5-47FE4174F5E6}" srcOrd="0" destOrd="0" presId="urn:microsoft.com/office/officeart/2005/8/layout/hProcess11"/>
    <dgm:cxn modelId="{A92D6108-B862-4126-AF31-7729CE7C677E}" srcId="{9C84CBE7-F32D-46F2-A118-547A428CCBC3}" destId="{50510F9E-1576-47D6-AC8A-B6185D7B0009}" srcOrd="3" destOrd="0" parTransId="{AAB9A22B-7A62-43C2-81A0-218CFBF2AD38}" sibTransId="{B7E88539-4284-461B-9B34-88DBD7E03AAA}"/>
    <dgm:cxn modelId="{AB61C088-B003-4FDB-82F6-66821B6CFA08}" type="presOf" srcId="{462B1DEF-F974-4F39-B7C7-39564AA6CE77}" destId="{BD076A6E-AFDB-4B54-895D-6FCDC90E26D9}" srcOrd="0" destOrd="0" presId="urn:microsoft.com/office/officeart/2005/8/layout/hProcess11"/>
    <dgm:cxn modelId="{62783326-1C53-4DA3-99F2-2560611BF52C}" type="presOf" srcId="{9C84CBE7-F32D-46F2-A118-547A428CCBC3}" destId="{D4CC7C72-DC83-4AE8-80F1-6F481D89FEA4}" srcOrd="0" destOrd="0" presId="urn:microsoft.com/office/officeart/2005/8/layout/hProcess11"/>
    <dgm:cxn modelId="{9A50FE96-6C3C-459E-8516-35438F46F058}" type="presOf" srcId="{AAA1CE65-4F98-482F-8255-7B2D20E319D0}" destId="{5A35D281-FAB6-4246-AC58-A9F55EC8286A}" srcOrd="0" destOrd="0" presId="urn:microsoft.com/office/officeart/2005/8/layout/hProcess11"/>
    <dgm:cxn modelId="{688544CA-FE6F-4AE8-BF01-7B811F5FBC5B}" srcId="{9C84CBE7-F32D-46F2-A118-547A428CCBC3}" destId="{462B1DEF-F974-4F39-B7C7-39564AA6CE77}" srcOrd="1" destOrd="0" parTransId="{80B40D72-4A27-4DB0-A681-52E0CFD4A52D}" sibTransId="{4F0A5B2F-9013-4F89-9DF7-9BE05245A6C3}"/>
    <dgm:cxn modelId="{DB4DD14A-1E40-4D2C-BE61-14551CBC67FD}" type="presParOf" srcId="{D4CC7C72-DC83-4AE8-80F1-6F481D89FEA4}" destId="{9991D4AD-3095-4E4E-BCC3-E372A23DF106}" srcOrd="0" destOrd="0" presId="urn:microsoft.com/office/officeart/2005/8/layout/hProcess11"/>
    <dgm:cxn modelId="{57C07A36-49D1-40F3-80F6-E4B2A49181A0}" type="presParOf" srcId="{D4CC7C72-DC83-4AE8-80F1-6F481D89FEA4}" destId="{ABFFE70F-356A-4534-B15B-036C415A36FE}" srcOrd="1" destOrd="0" presId="urn:microsoft.com/office/officeart/2005/8/layout/hProcess11"/>
    <dgm:cxn modelId="{26FC7D2E-7578-4F5F-91B9-B5321F1EE1C0}" type="presParOf" srcId="{ABFFE70F-356A-4534-B15B-036C415A36FE}" destId="{06B43392-9419-466B-BF89-DC402FF48727}" srcOrd="0" destOrd="0" presId="urn:microsoft.com/office/officeart/2005/8/layout/hProcess11"/>
    <dgm:cxn modelId="{9AC84657-CD92-4542-A377-34D6B8B45E6A}" type="presParOf" srcId="{06B43392-9419-466B-BF89-DC402FF48727}" destId="{0D6B8AC6-BEA1-4802-91D5-47FE4174F5E6}" srcOrd="0" destOrd="0" presId="urn:microsoft.com/office/officeart/2005/8/layout/hProcess11"/>
    <dgm:cxn modelId="{0BEE2579-24CD-4F2F-A0E9-760F14B141CB}" type="presParOf" srcId="{06B43392-9419-466B-BF89-DC402FF48727}" destId="{8538FD88-5047-4C59-BF91-1530551B9D7A}" srcOrd="1" destOrd="0" presId="urn:microsoft.com/office/officeart/2005/8/layout/hProcess11"/>
    <dgm:cxn modelId="{59181EAF-3E73-4B52-8C57-70208C1C8421}" type="presParOf" srcId="{06B43392-9419-466B-BF89-DC402FF48727}" destId="{3CA333F4-C3E1-4328-86CC-5B73A52761C3}" srcOrd="2" destOrd="0" presId="urn:microsoft.com/office/officeart/2005/8/layout/hProcess11"/>
    <dgm:cxn modelId="{1869A5FA-0105-49D1-B9C5-2CC08F8901B2}" type="presParOf" srcId="{ABFFE70F-356A-4534-B15B-036C415A36FE}" destId="{8C574C74-58D2-4C23-9142-5EF0835E9640}" srcOrd="1" destOrd="0" presId="urn:microsoft.com/office/officeart/2005/8/layout/hProcess11"/>
    <dgm:cxn modelId="{A6964992-8E94-4407-83E7-2736C1466433}" type="presParOf" srcId="{ABFFE70F-356A-4534-B15B-036C415A36FE}" destId="{E11A8DCC-55FA-4146-9ADF-3AF6F911AC77}" srcOrd="2" destOrd="0" presId="urn:microsoft.com/office/officeart/2005/8/layout/hProcess11"/>
    <dgm:cxn modelId="{A2156D05-6394-449D-87C7-BAF70B56E7F0}" type="presParOf" srcId="{E11A8DCC-55FA-4146-9ADF-3AF6F911AC77}" destId="{BD076A6E-AFDB-4B54-895D-6FCDC90E26D9}" srcOrd="0" destOrd="0" presId="urn:microsoft.com/office/officeart/2005/8/layout/hProcess11"/>
    <dgm:cxn modelId="{809D727F-6456-4327-8881-1B4A5C9A1E62}" type="presParOf" srcId="{E11A8DCC-55FA-4146-9ADF-3AF6F911AC77}" destId="{DE19152B-5414-4180-AB9C-F83C9AED6775}" srcOrd="1" destOrd="0" presId="urn:microsoft.com/office/officeart/2005/8/layout/hProcess11"/>
    <dgm:cxn modelId="{7117709F-FC76-4492-BDB1-99AE131102BE}" type="presParOf" srcId="{E11A8DCC-55FA-4146-9ADF-3AF6F911AC77}" destId="{6C2CDCD5-D2A0-4DC9-A7CA-0B60AFD21E15}" srcOrd="2" destOrd="0" presId="urn:microsoft.com/office/officeart/2005/8/layout/hProcess11"/>
    <dgm:cxn modelId="{63CFE414-78A9-4B59-AF10-55BCAEB72FC8}" type="presParOf" srcId="{ABFFE70F-356A-4534-B15B-036C415A36FE}" destId="{8B78A172-A5DD-4BB4-839E-B8C299673632}" srcOrd="3" destOrd="0" presId="urn:microsoft.com/office/officeart/2005/8/layout/hProcess11"/>
    <dgm:cxn modelId="{8272DB37-FA92-43CB-BE6C-0F94E90C93A5}" type="presParOf" srcId="{ABFFE70F-356A-4534-B15B-036C415A36FE}" destId="{AA2D7097-8481-4E3F-99D1-13C9A2A8D6BB}" srcOrd="4" destOrd="0" presId="urn:microsoft.com/office/officeart/2005/8/layout/hProcess11"/>
    <dgm:cxn modelId="{D3D71B50-EF7D-4810-9192-11D4EED1613E}" type="presParOf" srcId="{AA2D7097-8481-4E3F-99D1-13C9A2A8D6BB}" destId="{5A35D281-FAB6-4246-AC58-A9F55EC8286A}" srcOrd="0" destOrd="0" presId="urn:microsoft.com/office/officeart/2005/8/layout/hProcess11"/>
    <dgm:cxn modelId="{36E6285E-9DC5-4D70-9D73-420637EC867E}" type="presParOf" srcId="{AA2D7097-8481-4E3F-99D1-13C9A2A8D6BB}" destId="{071EFE34-4CE0-44F0-BCA1-DFD0E1563A2D}" srcOrd="1" destOrd="0" presId="urn:microsoft.com/office/officeart/2005/8/layout/hProcess11"/>
    <dgm:cxn modelId="{8BD626F3-4A6B-44C5-9619-9512B031F6A7}" type="presParOf" srcId="{AA2D7097-8481-4E3F-99D1-13C9A2A8D6BB}" destId="{8595ED50-C571-4BCD-89A0-C79B71B23D62}" srcOrd="2" destOrd="0" presId="urn:microsoft.com/office/officeart/2005/8/layout/hProcess11"/>
    <dgm:cxn modelId="{678548FC-DC12-47B0-B87A-B5D137CFD0E0}" type="presParOf" srcId="{ABFFE70F-356A-4534-B15B-036C415A36FE}" destId="{1BB2B728-0BDC-46E9-8A29-70ACBBCFB700}" srcOrd="5" destOrd="0" presId="urn:microsoft.com/office/officeart/2005/8/layout/hProcess11"/>
    <dgm:cxn modelId="{56F37C13-8E60-45AB-8699-AAFDAC133C15}" type="presParOf" srcId="{ABFFE70F-356A-4534-B15B-036C415A36FE}" destId="{74CBD876-1E08-49D7-BE5A-0A07F8000192}" srcOrd="6" destOrd="0" presId="urn:microsoft.com/office/officeart/2005/8/layout/hProcess11"/>
    <dgm:cxn modelId="{6EDD3C53-375D-457C-9CDA-28ECE4F3D33A}" type="presParOf" srcId="{74CBD876-1E08-49D7-BE5A-0A07F8000192}" destId="{5B9FD58F-8193-4633-AB11-286651B3F4A9}" srcOrd="0" destOrd="0" presId="urn:microsoft.com/office/officeart/2005/8/layout/hProcess11"/>
    <dgm:cxn modelId="{1F46B78E-3C21-4732-B47D-6BAD0468FA41}" type="presParOf" srcId="{74CBD876-1E08-49D7-BE5A-0A07F8000192}" destId="{C7187244-C9C3-44C3-B4D2-265E82861D8F}" srcOrd="1" destOrd="0" presId="urn:microsoft.com/office/officeart/2005/8/layout/hProcess11"/>
    <dgm:cxn modelId="{4EB55104-B8AD-4133-9CA5-98EB24D4B44E}" type="presParOf" srcId="{74CBD876-1E08-49D7-BE5A-0A07F8000192}" destId="{F834806B-F546-459D-B4FF-3F090869ED2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D4AD-3095-4E4E-BCC3-E372A23DF106}">
      <dsp:nvSpPr>
        <dsp:cNvPr id="0" name=""/>
        <dsp:cNvSpPr/>
      </dsp:nvSpPr>
      <dsp:spPr>
        <a:xfrm>
          <a:off x="0" y="1356568"/>
          <a:ext cx="8356600" cy="180875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8AC6-BEA1-4802-91D5-47FE4174F5E6}">
      <dsp:nvSpPr>
        <dsp:cNvPr id="0" name=""/>
        <dsp:cNvSpPr/>
      </dsp:nvSpPr>
      <dsp:spPr>
        <a:xfrm>
          <a:off x="59143" y="0"/>
          <a:ext cx="1399858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1960s-1970s: Ori immigration into Blika from Kvetana</a:t>
          </a:r>
        </a:p>
      </dsp:txBody>
      <dsp:txXfrm>
        <a:off x="59143" y="0"/>
        <a:ext cx="1399858" cy="1808758"/>
      </dsp:txXfrm>
    </dsp:sp>
    <dsp:sp modelId="{8538FD88-5047-4C59-BF91-1530551B9D7A}">
      <dsp:nvSpPr>
        <dsp:cNvPr id="0" name=""/>
        <dsp:cNvSpPr/>
      </dsp:nvSpPr>
      <dsp:spPr>
        <a:xfrm>
          <a:off x="536437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76A6E-AFDB-4B54-895D-6FCDC90E26D9}">
      <dsp:nvSpPr>
        <dsp:cNvPr id="0" name=""/>
        <dsp:cNvSpPr/>
      </dsp:nvSpPr>
      <dsp:spPr>
        <a:xfrm>
          <a:off x="1492573" y="2693114"/>
          <a:ext cx="1189245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1970s: </a:t>
          </a:r>
          <a:r>
            <a:rPr lang="en-GB" sz="1600" kern="1200" dirty="0" smtClean="0"/>
            <a:t>Social </a:t>
          </a:r>
          <a:r>
            <a:rPr lang="en-GB" sz="1600" kern="1200" dirty="0"/>
            <a:t>integration centres created in Blika</a:t>
          </a:r>
        </a:p>
      </dsp:txBody>
      <dsp:txXfrm>
        <a:off x="1492573" y="2693114"/>
        <a:ext cx="1189245" cy="1808758"/>
      </dsp:txXfrm>
    </dsp:sp>
    <dsp:sp modelId="{DE19152B-5414-4180-AB9C-F83C9AED6775}">
      <dsp:nvSpPr>
        <dsp:cNvPr id="0" name=""/>
        <dsp:cNvSpPr/>
      </dsp:nvSpPr>
      <dsp:spPr>
        <a:xfrm>
          <a:off x="1853252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4A19B-FB75-4000-9249-572E73B9CADA}">
      <dsp:nvSpPr>
        <dsp:cNvPr id="0" name=""/>
        <dsp:cNvSpPr/>
      </dsp:nvSpPr>
      <dsp:spPr>
        <a:xfrm>
          <a:off x="2692773" y="0"/>
          <a:ext cx="1599172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1960-2005</a:t>
          </a:r>
          <a:r>
            <a:rPr lang="en-GB" sz="1600" kern="1200" dirty="0"/>
            <a:t>: Government in Blika generally adopts </a:t>
          </a:r>
          <a:r>
            <a:rPr lang="en-GB" sz="1600" kern="1200" dirty="0" smtClean="0"/>
            <a:t>assimilationist </a:t>
          </a:r>
          <a:r>
            <a:rPr lang="en-GB" sz="1600" kern="1200" dirty="0"/>
            <a:t>public policies</a:t>
          </a:r>
        </a:p>
      </dsp:txBody>
      <dsp:txXfrm>
        <a:off x="2692773" y="0"/>
        <a:ext cx="1599172" cy="1808758"/>
      </dsp:txXfrm>
    </dsp:sp>
    <dsp:sp modelId="{DE8CC4DB-D940-4D6A-BCAD-DEFB38781965}">
      <dsp:nvSpPr>
        <dsp:cNvPr id="0" name=""/>
        <dsp:cNvSpPr/>
      </dsp:nvSpPr>
      <dsp:spPr>
        <a:xfrm>
          <a:off x="3269724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0D5CE-F651-437A-A8AC-5EF2CB356905}">
      <dsp:nvSpPr>
        <dsp:cNvPr id="0" name=""/>
        <dsp:cNvSpPr/>
      </dsp:nvSpPr>
      <dsp:spPr>
        <a:xfrm>
          <a:off x="4314209" y="2713137"/>
          <a:ext cx="1521815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1985-2000: </a:t>
          </a:r>
          <a:r>
            <a:rPr lang="en-GB" sz="1600" kern="1200" dirty="0"/>
            <a:t>less tolerance by </a:t>
          </a:r>
          <a:r>
            <a:rPr lang="en-GB" sz="1600" kern="1200" dirty="0" smtClean="0"/>
            <a:t>government </a:t>
          </a:r>
          <a:r>
            <a:rPr lang="en-GB" sz="1600" kern="1200" dirty="0"/>
            <a:t>and Blika majority towards minorities </a:t>
          </a:r>
        </a:p>
      </dsp:txBody>
      <dsp:txXfrm>
        <a:off x="4314209" y="2713137"/>
        <a:ext cx="1521815" cy="1808758"/>
      </dsp:txXfrm>
    </dsp:sp>
    <dsp:sp modelId="{3067DC24-38F5-4276-A25D-F8F8A8C1E8E1}">
      <dsp:nvSpPr>
        <dsp:cNvPr id="0" name=""/>
        <dsp:cNvSpPr/>
      </dsp:nvSpPr>
      <dsp:spPr>
        <a:xfrm>
          <a:off x="4852481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258AC-DE04-4055-8262-B1ABFD9D09B1}">
      <dsp:nvSpPr>
        <dsp:cNvPr id="0" name=""/>
        <dsp:cNvSpPr/>
      </dsp:nvSpPr>
      <dsp:spPr>
        <a:xfrm>
          <a:off x="5858288" y="0"/>
          <a:ext cx="1603508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2005: Government policies more favourable to minorities in Blika</a:t>
          </a:r>
        </a:p>
      </dsp:txBody>
      <dsp:txXfrm>
        <a:off x="5858288" y="0"/>
        <a:ext cx="1603508" cy="1808758"/>
      </dsp:txXfrm>
    </dsp:sp>
    <dsp:sp modelId="{5A434F27-CA6C-490F-AE11-A24B526BD651}">
      <dsp:nvSpPr>
        <dsp:cNvPr id="0" name=""/>
        <dsp:cNvSpPr/>
      </dsp:nvSpPr>
      <dsp:spPr>
        <a:xfrm>
          <a:off x="6437406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D4AD-3095-4E4E-BCC3-E372A23DF106}">
      <dsp:nvSpPr>
        <dsp:cNvPr id="0" name=""/>
        <dsp:cNvSpPr/>
      </dsp:nvSpPr>
      <dsp:spPr>
        <a:xfrm>
          <a:off x="0" y="1174634"/>
          <a:ext cx="8356599" cy="1566179"/>
        </a:xfrm>
        <a:prstGeom prst="notched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8AC6-BEA1-4802-91D5-47FE4174F5E6}">
      <dsp:nvSpPr>
        <dsp:cNvPr id="0" name=""/>
        <dsp:cNvSpPr/>
      </dsp:nvSpPr>
      <dsp:spPr>
        <a:xfrm>
          <a:off x="1036" y="0"/>
          <a:ext cx="1507004" cy="156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2013: Blika ratifies the Convention</a:t>
          </a:r>
        </a:p>
      </dsp:txBody>
      <dsp:txXfrm>
        <a:off x="1036" y="0"/>
        <a:ext cx="1507004" cy="1566179"/>
      </dsp:txXfrm>
    </dsp:sp>
    <dsp:sp modelId="{8538FD88-5047-4C59-BF91-1530551B9D7A}">
      <dsp:nvSpPr>
        <dsp:cNvPr id="0" name=""/>
        <dsp:cNvSpPr/>
      </dsp:nvSpPr>
      <dsp:spPr>
        <a:xfrm>
          <a:off x="558766" y="1761952"/>
          <a:ext cx="391544" cy="391544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76A6E-AFDB-4B54-895D-6FCDC90E26D9}">
      <dsp:nvSpPr>
        <dsp:cNvPr id="0" name=""/>
        <dsp:cNvSpPr/>
      </dsp:nvSpPr>
      <dsp:spPr>
        <a:xfrm>
          <a:off x="1564262" y="2331931"/>
          <a:ext cx="1916766" cy="156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2014: Training </a:t>
          </a:r>
          <a:r>
            <a:rPr lang="en-GB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workshops about </a:t>
          </a:r>
          <a:r>
            <a:rPr lang="en-GB" sz="1600" kern="1200" dirty="0" smtClean="0">
              <a:latin typeface="+mj-lt"/>
            </a:rPr>
            <a:t>the </a:t>
          </a:r>
          <a:r>
            <a:rPr lang="en-GB" sz="1600" kern="1200" dirty="0">
              <a:latin typeface="+mj-lt"/>
            </a:rPr>
            <a:t>Convention and its </a:t>
          </a:r>
          <a:r>
            <a:rPr lang="en-GB" sz="1600" kern="1200" dirty="0" smtClean="0">
              <a:latin typeface="+mj-lt"/>
            </a:rPr>
            <a:t>implementation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1564262" y="2331931"/>
        <a:ext cx="1916766" cy="1566179"/>
      </dsp:txXfrm>
    </dsp:sp>
    <dsp:sp modelId="{DE19152B-5414-4180-AB9C-F83C9AED6775}">
      <dsp:nvSpPr>
        <dsp:cNvPr id="0" name=""/>
        <dsp:cNvSpPr/>
      </dsp:nvSpPr>
      <dsp:spPr>
        <a:xfrm>
          <a:off x="2307742" y="1761952"/>
          <a:ext cx="391544" cy="391544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5D281-FAB6-4246-AC58-A9F55EC8286A}">
      <dsp:nvSpPr>
        <dsp:cNvPr id="0" name=""/>
        <dsp:cNvSpPr/>
      </dsp:nvSpPr>
      <dsp:spPr>
        <a:xfrm>
          <a:off x="3498988" y="0"/>
          <a:ext cx="1953538" cy="156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Late </a:t>
          </a: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2014: </a:t>
          </a:r>
          <a:r>
            <a:rPr lang="en-GB" sz="1600" i="0" kern="1200" dirty="0"/>
            <a:t>Blika ICH Council </a:t>
          </a:r>
          <a:r>
            <a:rPr lang="en-GB" sz="1600" kern="1200" dirty="0"/>
            <a:t>created to oversee and guide the implementation of the Convention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98988" y="0"/>
        <a:ext cx="1953538" cy="1566179"/>
      </dsp:txXfrm>
    </dsp:sp>
    <dsp:sp modelId="{071EFE34-4CE0-44F0-BCA1-DFD0E1563A2D}">
      <dsp:nvSpPr>
        <dsp:cNvPr id="0" name=""/>
        <dsp:cNvSpPr/>
      </dsp:nvSpPr>
      <dsp:spPr>
        <a:xfrm>
          <a:off x="4279985" y="1761952"/>
          <a:ext cx="391544" cy="39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FD58F-8193-4633-AB11-286651B3F4A9}">
      <dsp:nvSpPr>
        <dsp:cNvPr id="0" name=""/>
        <dsp:cNvSpPr/>
      </dsp:nvSpPr>
      <dsp:spPr>
        <a:xfrm>
          <a:off x="5489617" y="2349269"/>
          <a:ext cx="2030285" cy="156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/>
            <a:t>Community Safeguarding </a:t>
          </a:r>
          <a:r>
            <a:rPr lang="en-GB" sz="1600" i="0" kern="1200" dirty="0" smtClean="0"/>
            <a:t>Committees (</a:t>
          </a:r>
          <a:r>
            <a:rPr lang="en-GB" sz="1600" i="0" kern="1200" dirty="0" err="1" smtClean="0"/>
            <a:t>SafeComs</a:t>
          </a:r>
          <a:r>
            <a:rPr lang="en-GB" sz="1600" i="0" kern="1200" dirty="0" smtClean="0"/>
            <a:t>) created</a:t>
          </a:r>
          <a:r>
            <a:rPr lang="en-GB" sz="1600" kern="1200" dirty="0" smtClean="0"/>
            <a:t> </a:t>
          </a:r>
          <a:r>
            <a:rPr lang="en-GB" sz="1600" kern="1200" dirty="0"/>
            <a:t>to identify important ICH and plan safeguarding initiatives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89617" y="2349269"/>
        <a:ext cx="2030285" cy="1566179"/>
      </dsp:txXfrm>
    </dsp:sp>
    <dsp:sp modelId="{C7187244-C9C3-44C3-B4D2-265E82861D8F}">
      <dsp:nvSpPr>
        <dsp:cNvPr id="0" name=""/>
        <dsp:cNvSpPr/>
      </dsp:nvSpPr>
      <dsp:spPr>
        <a:xfrm>
          <a:off x="6308987" y="1761952"/>
          <a:ext cx="391544" cy="39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70DB13-1E05-41E5-BB5B-3CDEBDB3A847}" type="datetimeFigureOut">
              <a:rPr lang="fr-FR"/>
              <a:pPr>
                <a:defRPr/>
              </a:pPr>
              <a:t>23/04/2018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9343E-AC33-4C4B-9245-5CF43FD7DB6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5669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E7511E-4B86-4935-80BB-178AB9139885}" type="datetimeFigureOut">
              <a:rPr lang="fr-FR"/>
              <a:pPr>
                <a:defRPr/>
              </a:pPr>
              <a:t>23/04/2018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9FC837-FB1D-4929-85ED-139168EAA3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293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"Barranquilla Carnival" [https://www.flickr.com/photos/mattwootton/5530270690/] by Matt Wootton [https://www.flickr.com/photos/mattwootton/] is licensed under CC BY-NC-SA 2.0</a:t>
            </a:r>
            <a:r>
              <a:rPr lang="en-US" dirty="0" smtClean="0"/>
              <a:t> [https://creativecommons.org/licenses/by-nc-sa/2.0/]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5332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0004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2322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Goan</a:t>
            </a:r>
            <a:r>
              <a:rPr lang="en-US" dirty="0" smtClean="0"/>
              <a:t> Sweet Dishes“ [https://www.flickr.com/photos/52243088@N00/11865301045/] by Joel's Goa Pics [https://www.flickr.com/photos/52243088@N00/] is licensed under CC BY-SA 2.0 [https://creativecommons.org/licenses/by-sa/2.0/]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3877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39378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"at the bakery" [https://www.flickr.com/photos/archeon/7300054632/] by Hans Splinter [https://www.flickr.com/photos/archeon/] is licensed under CC BY-ND 2.0 [https://creativecommons.org/licenses/by-nd/2.0/]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191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"Traditional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ladakhi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dance“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[https://www.flickr.com/photos/praveenpn4u/4848749312/]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Praveen [https://www.flickr.com/photos/praveenpn4u/]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licensed under CC BY 2.0 [https://creativecommons.org/licenses/by/2.0/]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90747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"Welcome and lunch for journalists: 'EU Regional Policy and Challenges Ahead' [https://www.flickr.com/photos/opendays/21924609369/] by OPEN DAYS [https://www.flickr.com/photos/opendays/] is licensed under CC BY-NC 2.0</a:t>
            </a:r>
            <a:r>
              <a:rPr lang="en-US" dirty="0" smtClean="0"/>
              <a:t> [https://creativecommons.org/licenses/by-nc/2.0/]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163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Naadam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Archer" [https://www.flickr.com/photos/david_baxendale/15318330855/] by www.davidbaxendale.com [https://www.flickr.com/photos/david_baxendale/] is licensed under CC BY-ND 2.0</a:t>
            </a:r>
            <a:r>
              <a:rPr lang="en-US" dirty="0" smtClean="0"/>
              <a:t> [https://creativecommons.org/licenses/by-nd/2.0/]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8663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"Peruvian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Wititi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Traditional Love Dance" [https://www.flickr.com/photos/harquail/18050590713/] by Shawn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Harquail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[https://www.flickr.com/photos/harquail/] is licensed under CC BY-NC 2.0</a:t>
            </a:r>
            <a:r>
              <a:rPr lang="en-US" dirty="0" smtClean="0"/>
              <a:t> [https://creativecommons.org/licenses/by-nc/2.0/]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8112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"Soccer-2014-04-19-20" [https://www.flickr.com/photos/104251811@N02/13932102672/] by Joel Agee [https://www.flickr.com/photos/104251811@N02/] is licensed under CC BY-NC-ND 2.0</a:t>
            </a:r>
            <a:r>
              <a:rPr lang="en-US" dirty="0" smtClean="0"/>
              <a:t> [https://creativecommons.org/licenses/by-nc-nd/2.0/]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6736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4282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H'Mong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babygirl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mũ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[https://www.flickr.com/photos/linhngan/3048514778/] by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Bùi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Ngân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[https://www.flickr.com/photos/linhngan/] is licensed under CC BY 2.0 [https://creativecommons.org/licenses/by/2.0/]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211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"Local Market" [https://www.flickr.com/photos/beth19/7201956148/] by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Βethan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Phillips [https://www.flickr.com/photos/beth19/] is licensed under CC BY-NC-ND 2.0 [https://creativecommons.org/licenses/by-nc-nd/2.0/]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26076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https://www.flickr.com/photos/95213174@N08/12933932545/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42543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"Fortune Teller, Old Havana, Cuba, 2012" [https://www.flickr.com/photos/travfotos/8390517222/] by Terry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Feuerborn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[https://www.flickr.com/photos/travfotos/] is licensed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CC BY-NC 2.0 [https://creativecommons.org/licenses/by-nc/2.0/]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86712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Cambridge Folk Festival 2009" [https://www.flickr.com/photos/sjr-images/3801999278/]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Sean Rowe [https://www.flickr.com/photos/sjr-images/] is licensed under CC BY-NC-ND 2.0</a:t>
            </a:r>
            <a:r>
              <a:rPr lang="en-US" dirty="0" smtClean="0"/>
              <a:t> [https://creativecommons.org/licenses/by-nc-nd/2.0/]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86941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https://www.flickr.com/photos/dfid/5567859369/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93556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"Traditional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ladakhi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dance“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[https://www.flickr.com/photos/praveenpn4u/4848749312/]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Praveen [https://www.flickr.com/photos/praveenpn4u/]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licensed under CC BY 2.0 [https://creativecommons.org/licenses/by/2.0/]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77331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"traditional singing" [https://www.flickr.com/photos/jerrold/238390149/] by Jerrold Bennett [https://www.flickr.com/photos/jerrold/] is licensed under CC BY-NC-ND 2.0 [https://creativecommons.org/licenses/by-nc-nd/2.0/]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6634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Naadam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Archer" [https://www.flickr.com/photos/david_baxendale/15318330855/] by www.davidbaxendale.com [https://www.flickr.com/photos/david_baxendale/] is licensed under CC BY-ND 2.0</a:t>
            </a:r>
            <a:r>
              <a:rPr lang="en-US" dirty="0" smtClean="0"/>
              <a:t> [https://creativecommons.org/licenses/by-nd/2.0/]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4273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6921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2670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3277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3495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171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02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4391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1026" name="Picture 2" descr="U:\CRE\02-ITH\Convention-Emblem\= 6 Graphic source files\unesco_logo_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59105"/>
            <a:ext cx="1752018" cy="10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8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89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450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711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57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3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2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A8F2A67-8FE7-4EEB-BF3D-62190FC629C4}" type="slidenum">
              <a:rPr lang="fr-FR" altLang="en-US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en-US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2" descr="U:\CRE\02-ITH\Convention-Emblem\= 6 Graphic source files\unesco_logo_en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" y="295862"/>
            <a:ext cx="1416522" cy="8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93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0" fontAlgn="base" hangingPunct="0">
        <a:spcBef>
          <a:spcPts val="1200"/>
        </a:spcBef>
        <a:spcAft>
          <a:spcPct val="0"/>
        </a:spcAft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0" fontAlgn="base" hangingPunct="0">
        <a:spcBef>
          <a:spcPts val="600"/>
        </a:spcBef>
        <a:spcAft>
          <a:spcPct val="0"/>
        </a:spcAft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ctrTitle"/>
          </p:nvPr>
        </p:nvSpPr>
        <p:spPr>
          <a:xfrm>
            <a:off x="381000" y="1692276"/>
            <a:ext cx="4867405" cy="2616101"/>
          </a:xfrm>
        </p:spPr>
        <p:txBody>
          <a:bodyPr/>
          <a:lstStyle/>
          <a:p>
            <a:r>
              <a:rPr lang="en-US" altLang="en-US" dirty="0" smtClean="0"/>
              <a:t>Welcome to the Ori of </a:t>
            </a:r>
            <a:r>
              <a:rPr lang="en-US" altLang="en-US" dirty="0" err="1" smtClean="0"/>
              <a:t>Blika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ZA" altLang="fr-FR" sz="1800" dirty="0"/>
              <a:t>Unit 46 </a:t>
            </a:r>
            <a:r>
              <a:rPr lang="en-ZA" altLang="fr-FR" sz="1800" dirty="0" smtClean="0"/>
              <a:t>Ori </a:t>
            </a:r>
            <a:r>
              <a:rPr lang="fr-FR" altLang="fr-FR" sz="1800" dirty="0" smtClean="0"/>
              <a:t>PowerPoint </a:t>
            </a:r>
            <a:r>
              <a:rPr lang="en-ZA" altLang="fr-FR" sz="1800" dirty="0" smtClean="0"/>
              <a:t>presentation</a:t>
            </a: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200" b="1">
              <a:latin typeface="Arial Bold" panose="020B0704020202020204" pitchFamily="34" charset="0"/>
              <a:ea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200" b="1">
              <a:solidFill>
                <a:schemeClr val="accent1"/>
              </a:solidFill>
              <a:latin typeface="Arial Bold" panose="020B0704020202020204" pitchFamily="34" charset="0"/>
              <a:ea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37" r="22783"/>
          <a:stretch/>
        </p:blipFill>
        <p:spPr bwMode="auto">
          <a:xfrm>
            <a:off x="6312202" y="0"/>
            <a:ext cx="28317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12202" y="6611779"/>
            <a:ext cx="2831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 smtClean="0"/>
              <a:t>Barranquilla Carnival (c) 2011 Matt Wootton</a:t>
            </a:r>
          </a:p>
        </p:txBody>
      </p:sp>
      <p:sp>
        <p:nvSpPr>
          <p:cNvPr id="9" name="Sous-titre 6"/>
          <p:cNvSpPr txBox="1">
            <a:spLocks/>
          </p:cNvSpPr>
          <p:nvPr/>
        </p:nvSpPr>
        <p:spPr bwMode="auto">
          <a:xfrm>
            <a:off x="381000" y="4706938"/>
            <a:ext cx="5423124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200"/>
              </a:spcBef>
              <a:spcAft>
                <a:spcPct val="0"/>
              </a:spcAft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fr-FR" b="1" dirty="0" smtClean="0"/>
              <a:t>UNESCO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fr-FR" b="1" dirty="0" smtClean="0"/>
              <a:t>Intangible Cultural Heritage Section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39414"/>
            <a:ext cx="6480175" cy="492443"/>
          </a:xfrm>
        </p:spPr>
        <p:txBody>
          <a:bodyPr/>
          <a:lstStyle/>
          <a:p>
            <a:r>
              <a:rPr lang="en-GB" dirty="0" smtClean="0"/>
              <a:t>Blika ratifies in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888" y="1905000"/>
            <a:ext cx="6480175" cy="4121128"/>
          </a:xfrm>
        </p:spPr>
        <p:txBody>
          <a:bodyPr/>
          <a:lstStyle/>
          <a:p>
            <a:r>
              <a:rPr lang="en-GB" sz="2200" dirty="0" smtClean="0"/>
              <a:t>Ministry and UNESCO: several capacity-building workshops </a:t>
            </a:r>
            <a:endParaRPr lang="en-GB" sz="2200" dirty="0"/>
          </a:p>
          <a:p>
            <a:r>
              <a:rPr lang="en-GB" sz="2200" dirty="0" smtClean="0"/>
              <a:t>Authorities identify 10 communities to start  implementation at the national level </a:t>
            </a:r>
          </a:p>
          <a:p>
            <a:r>
              <a:rPr lang="en-GB" sz="2200" dirty="0" smtClean="0"/>
              <a:t>Five landed immigrant groups (incl. Ori), 4 old minorities; 80% Blika majority</a:t>
            </a:r>
          </a:p>
          <a:p>
            <a:r>
              <a:rPr lang="en-GB" sz="2200" dirty="0" smtClean="0"/>
              <a:t>Ministry created </a:t>
            </a:r>
            <a:r>
              <a:rPr lang="en-GB" sz="2200" b="1" dirty="0" smtClean="0"/>
              <a:t>Blika ICH Council</a:t>
            </a:r>
            <a:r>
              <a:rPr lang="en-GB" sz="2200" dirty="0" smtClean="0"/>
              <a:t>: 24 members, all experts; 12 from the minorities</a:t>
            </a:r>
          </a:p>
          <a:p>
            <a:r>
              <a:rPr lang="en-GB" sz="2200" dirty="0" smtClean="0"/>
              <a:t>Ori </a:t>
            </a:r>
            <a:r>
              <a:rPr lang="en-GB" sz="2200" dirty="0" err="1" smtClean="0"/>
              <a:t>SafeCom</a:t>
            </a:r>
            <a:r>
              <a:rPr lang="en-GB" sz="2200" dirty="0"/>
              <a:t>: </a:t>
            </a:r>
            <a:r>
              <a:rPr lang="en-GB" sz="2200" dirty="0" smtClean="0"/>
              <a:t>safeguarding committee</a:t>
            </a:r>
          </a:p>
          <a:p>
            <a:r>
              <a:rPr lang="en-GB" sz="2200" dirty="0" smtClean="0"/>
              <a:t>Blika ICH Council manages preliminary </a:t>
            </a:r>
            <a:r>
              <a:rPr lang="en-GB" sz="2200" dirty="0"/>
              <a:t>i</a:t>
            </a:r>
            <a:r>
              <a:rPr lang="en-GB" sz="2200" dirty="0" smtClean="0"/>
              <a:t>nventory of ICH in </a:t>
            </a:r>
            <a:r>
              <a:rPr lang="en-GB" sz="2200" dirty="0" err="1" smtClean="0"/>
              <a:t>Blika</a:t>
            </a:r>
            <a:endParaRPr lang="en-GB" sz="22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9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Blika implements the Convention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9950345"/>
              </p:ext>
            </p:extLst>
          </p:nvPr>
        </p:nvGraphicFramePr>
        <p:xfrm>
          <a:off x="406401" y="2021524"/>
          <a:ext cx="8356599" cy="391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en-GB" dirty="0" smtClean="0"/>
              <a:t>Soon a 2-day meeting of Ori </a:t>
            </a:r>
            <a:r>
              <a:rPr lang="en-GB" dirty="0" err="1" smtClean="0"/>
              <a:t>SafeCom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632" y="1905001"/>
            <a:ext cx="6373368" cy="4705904"/>
          </a:xfrm>
        </p:spPr>
        <p:txBody>
          <a:bodyPr/>
          <a:lstStyle/>
          <a:p>
            <a:r>
              <a:rPr lang="en-GB" sz="2200" dirty="0" err="1" smtClean="0"/>
              <a:t>SafeComs</a:t>
            </a:r>
            <a:r>
              <a:rPr lang="en-GB" sz="2200" dirty="0" smtClean="0"/>
              <a:t> were asked to: </a:t>
            </a:r>
          </a:p>
          <a:p>
            <a:pPr marL="536575" indent="-354013">
              <a:buFont typeface="+mj-lt"/>
              <a:buAutoNum type="alphaLcParenR"/>
            </a:pPr>
            <a:r>
              <a:rPr lang="en-GB" sz="2200" dirty="0" smtClean="0"/>
              <a:t>draft lists of ICH</a:t>
            </a:r>
          </a:p>
          <a:p>
            <a:pPr marL="536575" indent="-354013">
              <a:buFont typeface="+mj-lt"/>
              <a:buAutoNum type="alphaLcParenR"/>
            </a:pPr>
            <a:r>
              <a:rPr lang="en-GB" sz="2200" dirty="0" smtClean="0"/>
              <a:t>prepare safeguarding plan for endangered ICH</a:t>
            </a:r>
          </a:p>
          <a:p>
            <a:pPr marL="536575" indent="-354013">
              <a:buFont typeface="+mj-lt"/>
              <a:buAutoNum type="alphaLcParenR"/>
            </a:pPr>
            <a:r>
              <a:rPr lang="en-GB" sz="2200" dirty="0" smtClean="0"/>
              <a:t>propose 2 to 4 ICH elements of Ori ICH for the </a:t>
            </a:r>
            <a:r>
              <a:rPr lang="en-GB" sz="2200" dirty="0"/>
              <a:t>p</a:t>
            </a:r>
            <a:r>
              <a:rPr lang="en-GB" sz="2200" dirty="0" smtClean="0"/>
              <a:t>reliminary inventory</a:t>
            </a:r>
            <a:endParaRPr lang="en-GB" sz="2200" dirty="0"/>
          </a:p>
          <a:p>
            <a:r>
              <a:rPr lang="en-GB" sz="2200" dirty="0" smtClean="0"/>
              <a:t>Ori </a:t>
            </a:r>
            <a:r>
              <a:rPr lang="en-GB" sz="2200" dirty="0" err="1" smtClean="0"/>
              <a:t>SafeCom</a:t>
            </a:r>
            <a:r>
              <a:rPr lang="en-GB" sz="2200" dirty="0" smtClean="0"/>
              <a:t> drew up list of 11 elements of Ori ICH</a:t>
            </a:r>
          </a:p>
          <a:p>
            <a:r>
              <a:rPr lang="en-GB" sz="2200" dirty="0" smtClean="0"/>
              <a:t>Organizes two-day meeting:  6 </a:t>
            </a:r>
            <a:r>
              <a:rPr lang="en-GB" sz="2200" dirty="0"/>
              <a:t>O</a:t>
            </a:r>
            <a:r>
              <a:rPr lang="en-GB" sz="2200" dirty="0" smtClean="0"/>
              <a:t>ri SafeCom members with 6 other (Ori) experts deal with points (b)  and – time allowing – (c)</a:t>
            </a:r>
          </a:p>
          <a:p>
            <a:endParaRPr lang="en-GB" sz="2200" dirty="0" smtClean="0"/>
          </a:p>
          <a:p>
            <a:endParaRPr lang="en-GB" sz="20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8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938"/>
            <a:ext cx="6480175" cy="492125"/>
          </a:xfrm>
        </p:spPr>
        <p:txBody>
          <a:bodyPr/>
          <a:lstStyle/>
          <a:p>
            <a:r>
              <a:rPr lang="en-GB" dirty="0"/>
              <a:t>Meet your </a:t>
            </a:r>
            <a:r>
              <a:rPr lang="en-GB" dirty="0" smtClean="0"/>
              <a:t>neighbours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572768"/>
            <a:ext cx="6304471" cy="4801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President Ori Women’s Association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History </a:t>
            </a:r>
            <a:r>
              <a:rPr lang="en-GB" sz="2400" dirty="0"/>
              <a:t>and geography </a:t>
            </a:r>
            <a:r>
              <a:rPr lang="en-GB" sz="2400" dirty="0" smtClean="0"/>
              <a:t>teacher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Tea garden owner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Electric </a:t>
            </a:r>
            <a:r>
              <a:rPr lang="en-GB" sz="2400" dirty="0"/>
              <a:t>equipment shop </a:t>
            </a:r>
            <a:r>
              <a:rPr lang="en-GB" sz="2400" dirty="0" smtClean="0"/>
              <a:t>owner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Head baker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Bookseller </a:t>
            </a:r>
            <a:r>
              <a:rPr lang="en-GB" sz="2400"/>
              <a:t>and </a:t>
            </a:r>
            <a:r>
              <a:rPr lang="en-GB" sz="2400" smtClean="0"/>
              <a:t>writer</a:t>
            </a:r>
            <a:endParaRPr lang="en-GB" sz="2400" dirty="0" smtClean="0"/>
          </a:p>
          <a:p>
            <a:pPr lvl="0">
              <a:lnSpc>
                <a:spcPct val="150000"/>
              </a:lnSpc>
            </a:pPr>
            <a:r>
              <a:rPr lang="en-GB" sz="2400" dirty="0"/>
              <a:t>Webmaster Ori Culture Portal</a:t>
            </a:r>
          </a:p>
        </p:txBody>
      </p:sp>
    </p:spTree>
    <p:extLst>
      <p:ext uri="{BB962C8B-B14F-4D97-AF65-F5344CB8AC3E}">
        <p14:creationId xmlns:p14="http://schemas.microsoft.com/office/powerpoint/2010/main" val="42857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938"/>
            <a:ext cx="6480175" cy="492125"/>
          </a:xfrm>
        </p:spPr>
        <p:txBody>
          <a:bodyPr/>
          <a:lstStyle/>
          <a:p>
            <a:r>
              <a:rPr lang="en-GB" dirty="0"/>
              <a:t>Meet your neighbours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400800" cy="40934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Sociologist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General </a:t>
            </a:r>
            <a:r>
              <a:rPr lang="en-GB" sz="2400" dirty="0"/>
              <a:t>Practitioner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Journalist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Heritage </a:t>
            </a:r>
            <a:r>
              <a:rPr lang="en-GB" sz="2400" dirty="0"/>
              <a:t>official Ministry of </a:t>
            </a:r>
            <a:r>
              <a:rPr lang="en-GB" sz="2400" dirty="0" smtClean="0"/>
              <a:t>Culture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Member of </a:t>
            </a:r>
            <a:r>
              <a:rPr lang="en-GB" sz="2400" dirty="0"/>
              <a:t>Blika NATCOM for </a:t>
            </a:r>
            <a:r>
              <a:rPr lang="en-GB" sz="2400" dirty="0" smtClean="0"/>
              <a:t>UNESCO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External </a:t>
            </a:r>
            <a:r>
              <a:rPr lang="en-GB" sz="2400" dirty="0"/>
              <a:t>consultant 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6787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en-GB" dirty="0" smtClean="0"/>
              <a:t>President of Ori </a:t>
            </a:r>
            <a:r>
              <a:rPr lang="en-GB" dirty="0"/>
              <a:t>Women’s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043" y="1905000"/>
            <a:ext cx="4165948" cy="3673173"/>
          </a:xfrm>
        </p:spPr>
        <p:txBody>
          <a:bodyPr/>
          <a:lstStyle/>
          <a:p>
            <a:r>
              <a:rPr lang="en-GB" sz="2200" dirty="0"/>
              <a:t>B</a:t>
            </a:r>
            <a:r>
              <a:rPr lang="en-GB" sz="2200" dirty="0" smtClean="0"/>
              <a:t>orn </a:t>
            </a:r>
            <a:r>
              <a:rPr lang="en-GB" sz="2200" dirty="0"/>
              <a:t>around </a:t>
            </a:r>
            <a:r>
              <a:rPr lang="en-GB" sz="2200" dirty="0" smtClean="0"/>
              <a:t>1975</a:t>
            </a:r>
          </a:p>
          <a:p>
            <a:r>
              <a:rPr lang="en-GB" sz="2200" dirty="0" smtClean="0"/>
              <a:t>Human rights lawyer</a:t>
            </a:r>
            <a:endParaRPr lang="en-GB" sz="2200" dirty="0"/>
          </a:p>
          <a:p>
            <a:r>
              <a:rPr lang="en-GB" sz="2200" dirty="0" smtClean="0"/>
              <a:t>Published </a:t>
            </a:r>
            <a:r>
              <a:rPr lang="en-GB" sz="2200" dirty="0"/>
              <a:t>two books on Ori </a:t>
            </a:r>
            <a:r>
              <a:rPr lang="en-GB" sz="2200" dirty="0" err="1" smtClean="0"/>
              <a:t>foodways</a:t>
            </a:r>
            <a:endParaRPr lang="en-GB" sz="2200" dirty="0" smtClean="0"/>
          </a:p>
          <a:p>
            <a:r>
              <a:rPr lang="en-GB" sz="2200" dirty="0"/>
              <a:t>Wants Ori name-giving tradition </a:t>
            </a:r>
            <a:r>
              <a:rPr lang="en-GB" sz="2200" dirty="0" smtClean="0"/>
              <a:t>recognized</a:t>
            </a:r>
          </a:p>
          <a:p>
            <a:r>
              <a:rPr lang="en-GB" sz="2200" dirty="0" smtClean="0"/>
              <a:t>Believes Ori </a:t>
            </a:r>
            <a:r>
              <a:rPr lang="en-GB" sz="2200" dirty="0"/>
              <a:t>wedding celebrations </a:t>
            </a:r>
            <a:r>
              <a:rPr lang="en-GB" sz="2200" dirty="0" smtClean="0"/>
              <a:t>are important for Ori identity</a:t>
            </a:r>
            <a:endParaRPr lang="en-GB" sz="2200" dirty="0"/>
          </a:p>
          <a:p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3787607" cy="37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85560" cy="492443"/>
          </a:xfrm>
        </p:spPr>
        <p:txBody>
          <a:bodyPr/>
          <a:lstStyle/>
          <a:p>
            <a:r>
              <a:rPr lang="en-GB" dirty="0" smtClean="0"/>
              <a:t>History </a:t>
            </a:r>
            <a:r>
              <a:rPr lang="en-GB" dirty="0"/>
              <a:t>and geography </a:t>
            </a:r>
            <a:r>
              <a:rPr lang="en-GB" dirty="0" smtClean="0"/>
              <a:t>teacher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7" y="1920241"/>
            <a:ext cx="6473825" cy="3053144"/>
          </a:xfrm>
        </p:spPr>
        <p:txBody>
          <a:bodyPr/>
          <a:lstStyle/>
          <a:p>
            <a:r>
              <a:rPr lang="en-GB" sz="2200" dirty="0"/>
              <a:t>Y</a:t>
            </a:r>
            <a:r>
              <a:rPr lang="en-GB" sz="2200" dirty="0" smtClean="0"/>
              <a:t>oung Ori</a:t>
            </a:r>
            <a:endParaRPr lang="en-GB" sz="2200" dirty="0"/>
          </a:p>
          <a:p>
            <a:r>
              <a:rPr lang="en-GB" sz="2200" dirty="0"/>
              <a:t>R</a:t>
            </a:r>
            <a:r>
              <a:rPr lang="en-GB" sz="2200" dirty="0" smtClean="0"/>
              <a:t>ecorded songs</a:t>
            </a:r>
            <a:r>
              <a:rPr lang="en-GB" sz="2200" dirty="0"/>
              <a:t>, memories and life stories of </a:t>
            </a:r>
            <a:r>
              <a:rPr lang="en-GB" sz="2200" dirty="0" smtClean="0"/>
              <a:t>first generation </a:t>
            </a:r>
            <a:r>
              <a:rPr lang="en-GB" sz="2200" dirty="0"/>
              <a:t>Ori in Blika</a:t>
            </a:r>
          </a:p>
          <a:p>
            <a:r>
              <a:rPr lang="en-GB" sz="2200" dirty="0"/>
              <a:t>R</a:t>
            </a:r>
            <a:r>
              <a:rPr lang="en-GB" sz="2200" dirty="0" smtClean="0"/>
              <a:t>ecorded </a:t>
            </a:r>
            <a:r>
              <a:rPr lang="en-GB" sz="2200" dirty="0"/>
              <a:t>Ori </a:t>
            </a:r>
            <a:r>
              <a:rPr lang="en-GB" sz="2200" dirty="0" smtClean="0"/>
              <a:t>fairy tales</a:t>
            </a:r>
            <a:r>
              <a:rPr lang="en-GB" sz="2200" dirty="0"/>
              <a:t>, but </a:t>
            </a:r>
            <a:r>
              <a:rPr lang="en-GB" sz="2200" dirty="0" smtClean="0"/>
              <a:t>these are not allowed to be public</a:t>
            </a:r>
          </a:p>
          <a:p>
            <a:r>
              <a:rPr lang="en-GB" sz="2200" dirty="0" smtClean="0"/>
              <a:t>Social </a:t>
            </a:r>
            <a:r>
              <a:rPr lang="en-GB" sz="2200" dirty="0"/>
              <a:t>member of </a:t>
            </a:r>
            <a:r>
              <a:rPr lang="en-GB" sz="2200" dirty="0" smtClean="0"/>
              <a:t>Archery association</a:t>
            </a:r>
          </a:p>
          <a:p>
            <a:r>
              <a:rPr lang="en-GB" sz="2200" dirty="0"/>
              <a:t>P</a:t>
            </a:r>
            <a:r>
              <a:rPr lang="en-GB" sz="2200" dirty="0" smtClean="0"/>
              <a:t>arents traumatized </a:t>
            </a:r>
            <a:r>
              <a:rPr lang="en-GB" sz="2200" dirty="0"/>
              <a:t>by the treatment of minorities in </a:t>
            </a:r>
            <a:r>
              <a:rPr lang="en-GB" sz="2200" dirty="0" smtClean="0"/>
              <a:t>Blika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302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en-ZA" dirty="0" err="1" smtClean="0"/>
              <a:t>Harkal</a:t>
            </a:r>
            <a:r>
              <a:rPr lang="en-ZA" dirty="0" smtClean="0"/>
              <a:t> Tea garden </a:t>
            </a:r>
            <a:r>
              <a:rPr lang="en-ZA" dirty="0"/>
              <a:t>Owner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047232" cy="3207032"/>
          </a:xfrm>
        </p:spPr>
        <p:txBody>
          <a:bodyPr/>
          <a:lstStyle/>
          <a:p>
            <a:r>
              <a:rPr lang="en-GB" sz="2200" dirty="0" smtClean="0"/>
              <a:t>50 years old, owns </a:t>
            </a:r>
            <a:r>
              <a:rPr lang="en-GB" sz="2200" dirty="0" err="1" smtClean="0"/>
              <a:t>Harkal</a:t>
            </a:r>
            <a:r>
              <a:rPr lang="en-GB" sz="2200" dirty="0" smtClean="0"/>
              <a:t> tea garden </a:t>
            </a:r>
          </a:p>
          <a:p>
            <a:r>
              <a:rPr lang="en-US" sz="2200" dirty="0" smtClean="0"/>
              <a:t>Organizes </a:t>
            </a:r>
            <a:r>
              <a:rPr lang="en-US" sz="2200" dirty="0"/>
              <a:t>Ori weddings</a:t>
            </a:r>
            <a:endParaRPr lang="en-GB" sz="2200" dirty="0"/>
          </a:p>
          <a:p>
            <a:r>
              <a:rPr lang="en-US" sz="2200" dirty="0" smtClean="0"/>
              <a:t>Good </a:t>
            </a:r>
            <a:r>
              <a:rPr lang="en-US" sz="2200" dirty="0"/>
              <a:t>traditional and non-traditional </a:t>
            </a:r>
            <a:r>
              <a:rPr lang="en-US" sz="2200" dirty="0" smtClean="0"/>
              <a:t>singer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entral </a:t>
            </a:r>
            <a:r>
              <a:rPr lang="en-US" sz="2200" dirty="0"/>
              <a:t>figure in </a:t>
            </a:r>
            <a:r>
              <a:rPr lang="en-US" sz="2200" dirty="0" err="1"/>
              <a:t>h</a:t>
            </a:r>
            <a:r>
              <a:rPr lang="en-US" sz="2200" dirty="0" err="1" smtClean="0"/>
              <a:t>af</a:t>
            </a:r>
            <a:r>
              <a:rPr lang="en-US" sz="2200" dirty="0" smtClean="0"/>
              <a:t> </a:t>
            </a:r>
            <a:r>
              <a:rPr lang="en-US" sz="2200" dirty="0"/>
              <a:t>(mutual assistance) </a:t>
            </a:r>
            <a:r>
              <a:rPr lang="en-US" sz="2200" dirty="0" smtClean="0"/>
              <a:t>arrangements</a:t>
            </a:r>
          </a:p>
          <a:p>
            <a:r>
              <a:rPr lang="en-GB" sz="2200" dirty="0" smtClean="0"/>
              <a:t>Wants more public broadcasts </a:t>
            </a:r>
            <a:r>
              <a:rPr lang="en-GB" sz="2200" dirty="0"/>
              <a:t>of Ori music and </a:t>
            </a:r>
            <a:r>
              <a:rPr lang="en-GB" sz="2200" dirty="0" smtClean="0"/>
              <a:t>dance</a:t>
            </a:r>
          </a:p>
          <a:p>
            <a:r>
              <a:rPr lang="en-GB" sz="2200" dirty="0" smtClean="0"/>
              <a:t>Wants more public respect for Ori ICH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111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633413"/>
            <a:ext cx="6312408" cy="492443"/>
          </a:xfrm>
        </p:spPr>
        <p:txBody>
          <a:bodyPr/>
          <a:lstStyle/>
          <a:p>
            <a:pPr lvl="0"/>
            <a:r>
              <a:rPr lang="en-GB" dirty="0" smtClean="0"/>
              <a:t>Electric </a:t>
            </a:r>
            <a:r>
              <a:rPr lang="en-GB" dirty="0"/>
              <a:t>equipment shop </a:t>
            </a:r>
            <a:r>
              <a:rPr lang="en-GB" dirty="0" smtClean="0"/>
              <a:t>owner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759" y="1905000"/>
            <a:ext cx="6484303" cy="3594830"/>
          </a:xfrm>
        </p:spPr>
        <p:txBody>
          <a:bodyPr/>
          <a:lstStyle/>
          <a:p>
            <a:r>
              <a:rPr lang="en-US" sz="2200" dirty="0"/>
              <a:t>40 years </a:t>
            </a:r>
            <a:r>
              <a:rPr lang="en-US" sz="2200" dirty="0" smtClean="0"/>
              <a:t>old,</a:t>
            </a:r>
            <a:r>
              <a:rPr lang="en-GB" sz="2200" dirty="0" smtClean="0"/>
              <a:t> Ori, citizen </a:t>
            </a:r>
            <a:r>
              <a:rPr lang="en-GB" sz="2200" dirty="0"/>
              <a:t>of </a:t>
            </a:r>
            <a:r>
              <a:rPr lang="en-GB" sz="2200" dirty="0" err="1" smtClean="0"/>
              <a:t>Carkal</a:t>
            </a:r>
            <a:endParaRPr lang="en-GB" sz="2200" dirty="0" smtClean="0"/>
          </a:p>
          <a:p>
            <a:r>
              <a:rPr lang="en-GB" sz="2200" dirty="0"/>
              <a:t>G</a:t>
            </a:r>
            <a:r>
              <a:rPr lang="en-GB" sz="2200" dirty="0" smtClean="0"/>
              <a:t>ood storyteller and writer in Ori language</a:t>
            </a:r>
          </a:p>
          <a:p>
            <a:r>
              <a:rPr lang="en-GB" sz="2200" dirty="0" smtClean="0"/>
              <a:t>Shop sells electrical equipment and  Ori </a:t>
            </a:r>
            <a:r>
              <a:rPr lang="en-GB" sz="2200" dirty="0"/>
              <a:t>bows and arrows </a:t>
            </a:r>
            <a:endParaRPr lang="en-GB" sz="2200" dirty="0" smtClean="0"/>
          </a:p>
          <a:p>
            <a:r>
              <a:rPr lang="en-GB" sz="2200" dirty="0" smtClean="0"/>
              <a:t>Shop was attacked in 2004 after publication of bilingual Ori/Blika announcements </a:t>
            </a:r>
          </a:p>
          <a:p>
            <a:r>
              <a:rPr lang="en-GB" sz="2200" dirty="0" smtClean="0"/>
              <a:t>Wants to promote </a:t>
            </a:r>
            <a:r>
              <a:rPr lang="en-GB" sz="2200" dirty="0"/>
              <a:t>language-related human rights in </a:t>
            </a:r>
            <a:r>
              <a:rPr lang="en-GB" sz="2200" dirty="0" smtClean="0"/>
              <a:t>Blika through the Convention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12408" cy="492443"/>
          </a:xfrm>
        </p:spPr>
        <p:txBody>
          <a:bodyPr/>
          <a:lstStyle/>
          <a:p>
            <a:pPr lvl="0"/>
            <a:r>
              <a:rPr lang="en-GB" dirty="0" smtClean="0"/>
              <a:t>Head baker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63" y="1905000"/>
            <a:ext cx="4547616" cy="3748719"/>
          </a:xfrm>
        </p:spPr>
        <p:txBody>
          <a:bodyPr/>
          <a:lstStyle/>
          <a:p>
            <a:r>
              <a:rPr lang="en-ZA" sz="2200" dirty="0"/>
              <a:t>24 years </a:t>
            </a:r>
            <a:r>
              <a:rPr lang="en-ZA" sz="2200" dirty="0" smtClean="0"/>
              <a:t>old, lives in </a:t>
            </a:r>
            <a:r>
              <a:rPr lang="en-ZA" sz="2200" dirty="0" err="1" smtClean="0"/>
              <a:t>Harkal</a:t>
            </a:r>
            <a:endParaRPr lang="en-ZA" sz="2200" dirty="0" smtClean="0"/>
          </a:p>
          <a:p>
            <a:r>
              <a:rPr lang="en-GB" sz="2200" dirty="0"/>
              <a:t>Ori father and Blika mother </a:t>
            </a:r>
            <a:endParaRPr lang="en-GB" sz="2200" dirty="0" smtClean="0"/>
          </a:p>
          <a:p>
            <a:r>
              <a:rPr lang="en-GB" sz="2200" dirty="0" smtClean="0"/>
              <a:t>Head </a:t>
            </a:r>
            <a:r>
              <a:rPr lang="en-GB" sz="2200" dirty="0"/>
              <a:t>of a bakery department in a </a:t>
            </a:r>
            <a:r>
              <a:rPr lang="en-GB" sz="2200" dirty="0" smtClean="0"/>
              <a:t>supermarket</a:t>
            </a:r>
          </a:p>
          <a:p>
            <a:r>
              <a:rPr lang="en-GB" sz="2200" dirty="0" smtClean="0"/>
              <a:t>Sells own Ori-Ori-Rap on internet</a:t>
            </a:r>
          </a:p>
          <a:p>
            <a:r>
              <a:rPr lang="en-GB" sz="2200" dirty="0" smtClean="0"/>
              <a:t>Active </a:t>
            </a:r>
            <a:r>
              <a:rPr lang="en-GB" sz="2200" dirty="0"/>
              <a:t>member of the Ori Youth </a:t>
            </a:r>
            <a:r>
              <a:rPr lang="en-GB" sz="2200" dirty="0" smtClean="0"/>
              <a:t>Association</a:t>
            </a:r>
          </a:p>
          <a:p>
            <a:r>
              <a:rPr lang="en-GB" sz="2200" dirty="0" smtClean="0"/>
              <a:t>Performs as a DJ</a:t>
            </a:r>
            <a:endParaRPr lang="en-GB" sz="22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56" y="1890723"/>
            <a:ext cx="2962688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36792" cy="492443"/>
          </a:xfrm>
        </p:spPr>
        <p:txBody>
          <a:bodyPr/>
          <a:lstStyle/>
          <a:p>
            <a:r>
              <a:rPr lang="en-GB" dirty="0" smtClean="0"/>
              <a:t>The Ori, a new minority in Blika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16569"/>
            <a:ext cx="6336792" cy="3511731"/>
          </a:xfrm>
        </p:spPr>
        <p:txBody>
          <a:bodyPr/>
          <a:lstStyle/>
          <a:p>
            <a:r>
              <a:rPr lang="en-GB" sz="2200" dirty="0" smtClean="0"/>
              <a:t>1960/1970s  - 80.000 Ori arrive in Blika</a:t>
            </a:r>
          </a:p>
          <a:p>
            <a:r>
              <a:rPr lang="en-GB" sz="2200" dirty="0" smtClean="0"/>
              <a:t>Ori - </a:t>
            </a:r>
            <a:r>
              <a:rPr lang="en-GB" sz="2200" dirty="0"/>
              <a:t>1</a:t>
            </a:r>
            <a:r>
              <a:rPr lang="en-GB" sz="2200" dirty="0" smtClean="0"/>
              <a:t> out of 5 officially recognized new minorities</a:t>
            </a:r>
          </a:p>
          <a:p>
            <a:r>
              <a:rPr lang="en-GB" sz="2200" dirty="0" smtClean="0"/>
              <a:t>Approximately 200,000 Ori in Blika (no statistics)</a:t>
            </a:r>
          </a:p>
          <a:p>
            <a:r>
              <a:rPr lang="en-GB" sz="2200" dirty="0" smtClean="0"/>
              <a:t>4 old minorities – together approximately 100,000 people</a:t>
            </a:r>
          </a:p>
          <a:p>
            <a:r>
              <a:rPr lang="en-GB" sz="2200" dirty="0" smtClean="0"/>
              <a:t>80% Blika majority speak Blikanese</a:t>
            </a:r>
          </a:p>
          <a:p>
            <a:r>
              <a:rPr lang="en-GB" sz="2200" dirty="0" smtClean="0"/>
              <a:t>Many young people identify themselves as Ori and Blika without feeling half Ori</a:t>
            </a:r>
          </a:p>
        </p:txBody>
      </p:sp>
    </p:spTree>
    <p:extLst>
      <p:ext uri="{BB962C8B-B14F-4D97-AF65-F5344CB8AC3E}">
        <p14:creationId xmlns:p14="http://schemas.microsoft.com/office/powerpoint/2010/main" val="2589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938"/>
            <a:ext cx="6480175" cy="492125"/>
          </a:xfrm>
        </p:spPr>
        <p:txBody>
          <a:bodyPr/>
          <a:lstStyle/>
          <a:p>
            <a:r>
              <a:rPr lang="en-GB" dirty="0" smtClean="0"/>
              <a:t>Bookseller and writer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895" y="1917192"/>
            <a:ext cx="4634168" cy="2899255"/>
          </a:xfrm>
        </p:spPr>
        <p:txBody>
          <a:bodyPr/>
          <a:lstStyle/>
          <a:p>
            <a:r>
              <a:rPr lang="en-GB" sz="2200" dirty="0" smtClean="0"/>
              <a:t>Arrived </a:t>
            </a:r>
            <a:r>
              <a:rPr lang="en-GB" sz="2200" dirty="0"/>
              <a:t>in Blika </a:t>
            </a:r>
            <a:r>
              <a:rPr lang="en-GB" sz="2200" dirty="0" smtClean="0"/>
              <a:t>aged 7</a:t>
            </a:r>
          </a:p>
          <a:p>
            <a:r>
              <a:rPr lang="en-GB" sz="2200" dirty="0"/>
              <a:t>Owns a bookshop </a:t>
            </a:r>
            <a:r>
              <a:rPr lang="en-GB" sz="2200" dirty="0" smtClean="0"/>
              <a:t>in Mainkal and writes Ori novels</a:t>
            </a:r>
          </a:p>
          <a:p>
            <a:r>
              <a:rPr lang="en-GB" sz="2200" dirty="0" smtClean="0"/>
              <a:t>Frequent </a:t>
            </a:r>
            <a:r>
              <a:rPr lang="en-GB" sz="2200" dirty="0"/>
              <a:t>visitor to Ori </a:t>
            </a:r>
            <a:r>
              <a:rPr lang="en-GB" sz="2200" dirty="0" smtClean="0"/>
              <a:t>coffee houses </a:t>
            </a:r>
            <a:r>
              <a:rPr lang="en-GB" sz="2200" dirty="0"/>
              <a:t>and tea </a:t>
            </a:r>
            <a:r>
              <a:rPr lang="en-GB" sz="2200" dirty="0" smtClean="0"/>
              <a:t>gardens</a:t>
            </a:r>
          </a:p>
          <a:p>
            <a:r>
              <a:rPr lang="en-GB" sz="2200" dirty="0" smtClean="0"/>
              <a:t>Wants to revitalize </a:t>
            </a:r>
            <a:r>
              <a:rPr lang="en-GB" sz="2200" dirty="0"/>
              <a:t>the Ori </a:t>
            </a:r>
            <a:r>
              <a:rPr lang="en-GB" sz="2200" dirty="0" smtClean="0"/>
              <a:t>chain </a:t>
            </a:r>
            <a:r>
              <a:rPr lang="en-GB" sz="2200" dirty="0"/>
              <a:t>d</a:t>
            </a:r>
            <a:r>
              <a:rPr lang="en-GB" sz="2200" dirty="0" smtClean="0"/>
              <a:t>ance </a:t>
            </a:r>
            <a:r>
              <a:rPr lang="en-GB" sz="2200" dirty="0"/>
              <a:t>and </a:t>
            </a:r>
            <a:r>
              <a:rPr lang="en-GB" sz="2200" dirty="0" smtClean="0"/>
              <a:t>train </a:t>
            </a:r>
            <a:r>
              <a:rPr lang="en-GB" sz="2200" dirty="0"/>
              <a:t>more singers and musicians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441724"/>
            <a:ext cx="3543284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620"/>
            <a:ext cx="6480175" cy="492443"/>
          </a:xfrm>
        </p:spPr>
        <p:txBody>
          <a:bodyPr/>
          <a:lstStyle/>
          <a:p>
            <a:pPr lvl="0"/>
            <a:r>
              <a:rPr lang="en-GB" dirty="0" smtClean="0"/>
              <a:t>Webmaster </a:t>
            </a:r>
            <a:r>
              <a:rPr lang="en-GB" dirty="0"/>
              <a:t>Ori Culture </a:t>
            </a:r>
            <a:r>
              <a:rPr lang="en-GB" dirty="0" smtClean="0"/>
              <a:t>Portal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047232" cy="3207032"/>
          </a:xfrm>
        </p:spPr>
        <p:txBody>
          <a:bodyPr/>
          <a:lstStyle/>
          <a:p>
            <a:r>
              <a:rPr lang="en-GB" sz="2200" dirty="0"/>
              <a:t>22 </a:t>
            </a:r>
            <a:r>
              <a:rPr lang="en-GB" sz="2200" dirty="0" smtClean="0"/>
              <a:t>years old</a:t>
            </a:r>
          </a:p>
          <a:p>
            <a:r>
              <a:rPr lang="en-GB" sz="2200" dirty="0" smtClean="0"/>
              <a:t>Both Ori and Blika heritage</a:t>
            </a:r>
          </a:p>
          <a:p>
            <a:r>
              <a:rPr lang="en-GB" sz="2200" dirty="0" smtClean="0"/>
              <a:t>Learned Ori lacemaking and archery</a:t>
            </a:r>
          </a:p>
          <a:p>
            <a:r>
              <a:rPr lang="en-GB" sz="2200" dirty="0" smtClean="0"/>
              <a:t>BA </a:t>
            </a:r>
            <a:r>
              <a:rPr lang="en-GB" sz="2200" dirty="0"/>
              <a:t>in General History of the </a:t>
            </a:r>
            <a:r>
              <a:rPr lang="en-GB" sz="2200" dirty="0" err="1"/>
              <a:t>Chisai</a:t>
            </a:r>
            <a:r>
              <a:rPr lang="en-GB" sz="2200" dirty="0"/>
              <a:t> Continent at </a:t>
            </a:r>
            <a:r>
              <a:rPr lang="en-GB" sz="2200" dirty="0" err="1"/>
              <a:t>Harkal</a:t>
            </a:r>
            <a:r>
              <a:rPr lang="en-GB" sz="2200" dirty="0"/>
              <a:t> </a:t>
            </a:r>
            <a:r>
              <a:rPr lang="en-GB" sz="2200" dirty="0" smtClean="0"/>
              <a:t>University</a:t>
            </a:r>
          </a:p>
          <a:p>
            <a:r>
              <a:rPr lang="en-GB" sz="2200" dirty="0" smtClean="0"/>
              <a:t>Coordinates bilingual </a:t>
            </a:r>
            <a:r>
              <a:rPr lang="en-GB" sz="2200" dirty="0"/>
              <a:t>Ori Culture </a:t>
            </a:r>
            <a:r>
              <a:rPr lang="en-GB" sz="2200" dirty="0" smtClean="0"/>
              <a:t>Portal</a:t>
            </a:r>
          </a:p>
          <a:p>
            <a:r>
              <a:rPr lang="en-GB" sz="2200" dirty="0" smtClean="0"/>
              <a:t>Encouraging ‘old minority’ </a:t>
            </a:r>
            <a:r>
              <a:rPr lang="en-GB" sz="2200" dirty="0"/>
              <a:t>students to set up their own portals</a:t>
            </a:r>
          </a:p>
        </p:txBody>
      </p:sp>
    </p:spTree>
    <p:extLst>
      <p:ext uri="{BB962C8B-B14F-4D97-AF65-F5344CB8AC3E}">
        <p14:creationId xmlns:p14="http://schemas.microsoft.com/office/powerpoint/2010/main" val="25049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en-GB" dirty="0" smtClean="0"/>
              <a:t>Sociologist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05000"/>
            <a:ext cx="6472238" cy="3053144"/>
          </a:xfrm>
        </p:spPr>
        <p:txBody>
          <a:bodyPr/>
          <a:lstStyle/>
          <a:p>
            <a:r>
              <a:rPr lang="en-GB" sz="2200" dirty="0" smtClean="0"/>
              <a:t>28 </a:t>
            </a:r>
            <a:r>
              <a:rPr lang="en-GB" sz="2200" dirty="0"/>
              <a:t>years </a:t>
            </a:r>
            <a:r>
              <a:rPr lang="en-GB" sz="2200" dirty="0" smtClean="0"/>
              <a:t>old, of Kvetana origin</a:t>
            </a:r>
          </a:p>
          <a:p>
            <a:r>
              <a:rPr lang="en-GB" sz="2200" dirty="0" smtClean="0"/>
              <a:t>As child assimilated into Ori group in Blika</a:t>
            </a:r>
          </a:p>
          <a:p>
            <a:r>
              <a:rPr lang="en-GB" sz="2200" dirty="0" smtClean="0"/>
              <a:t>Studied </a:t>
            </a:r>
            <a:r>
              <a:rPr lang="en-GB" sz="2200" dirty="0"/>
              <a:t>the </a:t>
            </a:r>
            <a:r>
              <a:rPr lang="en-GB" sz="2200" dirty="0" smtClean="0"/>
              <a:t>role of culture in the history </a:t>
            </a:r>
            <a:r>
              <a:rPr lang="en-GB" sz="2200" dirty="0"/>
              <a:t>of immigration in </a:t>
            </a:r>
            <a:r>
              <a:rPr lang="en-GB" sz="2200" dirty="0" smtClean="0"/>
              <a:t>Blika</a:t>
            </a:r>
          </a:p>
          <a:p>
            <a:r>
              <a:rPr lang="en-GB" sz="2200" dirty="0" smtClean="0"/>
              <a:t>Plays </a:t>
            </a:r>
            <a:r>
              <a:rPr lang="en-GB" sz="2200" dirty="0"/>
              <a:t>traditional Ori </a:t>
            </a:r>
            <a:r>
              <a:rPr lang="en-GB" sz="2200" dirty="0" smtClean="0"/>
              <a:t>musical instruments</a:t>
            </a:r>
          </a:p>
          <a:p>
            <a:r>
              <a:rPr lang="en-GB" sz="2200" dirty="0" smtClean="0"/>
              <a:t>Wants non-formal </a:t>
            </a:r>
            <a:r>
              <a:rPr lang="en-GB" sz="2200" dirty="0"/>
              <a:t>education </a:t>
            </a:r>
            <a:r>
              <a:rPr lang="en-GB" sz="2200" dirty="0" smtClean="0"/>
              <a:t>to promote transmission </a:t>
            </a:r>
            <a:r>
              <a:rPr lang="en-GB" sz="2200" dirty="0"/>
              <a:t>of Ori </a:t>
            </a:r>
            <a:r>
              <a:rPr lang="en-GB" sz="2200" dirty="0" smtClean="0"/>
              <a:t>dancing, singing, poetry and lace making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27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620"/>
            <a:ext cx="6480175" cy="492443"/>
          </a:xfrm>
        </p:spPr>
        <p:txBody>
          <a:bodyPr/>
          <a:lstStyle/>
          <a:p>
            <a:pPr lvl="0"/>
            <a:r>
              <a:rPr lang="en-GB" dirty="0" smtClean="0"/>
              <a:t>General Practitioner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8048"/>
            <a:ext cx="6205728" cy="3053144"/>
          </a:xfrm>
        </p:spPr>
        <p:txBody>
          <a:bodyPr/>
          <a:lstStyle/>
          <a:p>
            <a:r>
              <a:rPr lang="en-GB" sz="2200" dirty="0"/>
              <a:t>B</a:t>
            </a:r>
            <a:r>
              <a:rPr lang="en-GB" sz="2200" dirty="0" smtClean="0"/>
              <a:t>orn </a:t>
            </a:r>
            <a:r>
              <a:rPr lang="en-GB" sz="2200" dirty="0"/>
              <a:t>in 1975 in </a:t>
            </a:r>
            <a:r>
              <a:rPr lang="en-GB" sz="2200" dirty="0" err="1"/>
              <a:t>Carkal</a:t>
            </a:r>
            <a:r>
              <a:rPr lang="en-GB" sz="2200" dirty="0"/>
              <a:t> and works in a small town </a:t>
            </a:r>
            <a:endParaRPr lang="en-GB" sz="2200" dirty="0" smtClean="0"/>
          </a:p>
          <a:p>
            <a:r>
              <a:rPr lang="en-GB" sz="2200" dirty="0" smtClean="0"/>
              <a:t>Founding </a:t>
            </a:r>
            <a:r>
              <a:rPr lang="en-GB" sz="2200" dirty="0"/>
              <a:t>member of the Ori Students Association</a:t>
            </a:r>
            <a:endParaRPr lang="en-GB" sz="2200" dirty="0" smtClean="0"/>
          </a:p>
          <a:p>
            <a:r>
              <a:rPr lang="en-GB" sz="2200" dirty="0" smtClean="0"/>
              <a:t>Documents </a:t>
            </a:r>
            <a:r>
              <a:rPr lang="en-GB" sz="2200" dirty="0"/>
              <a:t>Ori traditional medicine </a:t>
            </a:r>
            <a:r>
              <a:rPr lang="en-GB" sz="2200" dirty="0" smtClean="0"/>
              <a:t>practices</a:t>
            </a:r>
          </a:p>
          <a:p>
            <a:r>
              <a:rPr lang="en-GB" sz="2200" dirty="0" smtClean="0"/>
              <a:t>Publishes on Ori Culture Portal</a:t>
            </a:r>
          </a:p>
          <a:p>
            <a:r>
              <a:rPr lang="en-GB" sz="2200" dirty="0" smtClean="0"/>
              <a:t>Wants better </a:t>
            </a:r>
            <a:r>
              <a:rPr lang="en-GB" sz="2200" dirty="0"/>
              <a:t>treatment and </a:t>
            </a:r>
            <a:r>
              <a:rPr lang="en-GB" sz="2200" dirty="0" smtClean="0"/>
              <a:t>equal </a:t>
            </a:r>
            <a:r>
              <a:rPr lang="en-GB" sz="2200" dirty="0"/>
              <a:t>rights for </a:t>
            </a:r>
            <a:r>
              <a:rPr lang="en-GB" sz="2200" dirty="0" smtClean="0"/>
              <a:t>minorities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830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pPr lvl="0"/>
            <a:r>
              <a:rPr lang="en-GB" dirty="0" smtClean="0"/>
              <a:t>Journalist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507" y="1905000"/>
            <a:ext cx="4922837" cy="3662541"/>
          </a:xfrm>
        </p:spPr>
        <p:txBody>
          <a:bodyPr/>
          <a:lstStyle/>
          <a:p>
            <a:r>
              <a:rPr lang="en-GB" sz="2200" dirty="0" smtClean="0"/>
              <a:t>Age 40, lives </a:t>
            </a:r>
            <a:r>
              <a:rPr lang="en-GB" sz="2200" dirty="0"/>
              <a:t>in </a:t>
            </a:r>
            <a:r>
              <a:rPr lang="en-GB" sz="2200" dirty="0" err="1" smtClean="0"/>
              <a:t>Mainkal</a:t>
            </a:r>
            <a:r>
              <a:rPr lang="en-GB" sz="2200" dirty="0" smtClean="0"/>
              <a:t> with Blika partner; families speaks Blika and </a:t>
            </a:r>
            <a:r>
              <a:rPr lang="en-GB" sz="2200" dirty="0"/>
              <a:t>O</a:t>
            </a:r>
            <a:r>
              <a:rPr lang="en-GB" sz="2200" dirty="0" smtClean="0"/>
              <a:t>ri</a:t>
            </a:r>
          </a:p>
          <a:p>
            <a:r>
              <a:rPr lang="en-GB" sz="2200" dirty="0" smtClean="0"/>
              <a:t>Editor </a:t>
            </a:r>
            <a:r>
              <a:rPr lang="en-GB" sz="2200" dirty="0"/>
              <a:t>of the cultural pages </a:t>
            </a:r>
            <a:r>
              <a:rPr lang="en-GB" sz="2200" dirty="0" smtClean="0"/>
              <a:t>in </a:t>
            </a:r>
            <a:r>
              <a:rPr lang="en-GB" sz="2200" dirty="0" err="1" smtClean="0"/>
              <a:t>Mainkal</a:t>
            </a:r>
            <a:r>
              <a:rPr lang="en-GB" sz="2200" dirty="0" smtClean="0"/>
              <a:t> </a:t>
            </a:r>
            <a:r>
              <a:rPr lang="en-GB" sz="2200" dirty="0"/>
              <a:t>Herald, </a:t>
            </a:r>
            <a:r>
              <a:rPr lang="en-GB" sz="2200" dirty="0" smtClean="0"/>
              <a:t>covering Blika culture</a:t>
            </a:r>
          </a:p>
          <a:p>
            <a:r>
              <a:rPr lang="en-GB" sz="2200" dirty="0"/>
              <a:t>Interviews Ori performers </a:t>
            </a:r>
            <a:r>
              <a:rPr lang="en-GB" sz="2200" dirty="0" smtClean="0"/>
              <a:t>for the bilingual </a:t>
            </a:r>
            <a:r>
              <a:rPr lang="en-GB" sz="2200" dirty="0"/>
              <a:t>Ori Blika </a:t>
            </a:r>
            <a:r>
              <a:rPr lang="en-GB" sz="2200" dirty="0" smtClean="0"/>
              <a:t>Monthly</a:t>
            </a:r>
            <a:endParaRPr lang="en-GB" sz="2200" dirty="0"/>
          </a:p>
          <a:p>
            <a:r>
              <a:rPr lang="en-GB" sz="2200" dirty="0" smtClean="0"/>
              <a:t>Publishes Ori </a:t>
            </a:r>
            <a:r>
              <a:rPr lang="en-GB" sz="2200" dirty="0"/>
              <a:t>oral </a:t>
            </a:r>
            <a:r>
              <a:rPr lang="en-GB" sz="2200" dirty="0" smtClean="0"/>
              <a:t>poetry</a:t>
            </a:r>
          </a:p>
          <a:p>
            <a:r>
              <a:rPr lang="en-GB" sz="2200" dirty="0" smtClean="0"/>
              <a:t>Wants </a:t>
            </a:r>
            <a:r>
              <a:rPr lang="en-GB" sz="2200" dirty="0"/>
              <a:t>b</a:t>
            </a:r>
            <a:r>
              <a:rPr lang="en-GB" sz="2200" dirty="0" smtClean="0"/>
              <a:t>etter </a:t>
            </a:r>
            <a:r>
              <a:rPr lang="en-GB" sz="2200" dirty="0"/>
              <a:t>appreciation of </a:t>
            </a:r>
            <a:r>
              <a:rPr lang="en-GB" sz="2200" dirty="0" smtClean="0"/>
              <a:t>ICH, improved training </a:t>
            </a:r>
            <a:r>
              <a:rPr lang="en-GB" sz="2200" dirty="0"/>
              <a:t>facilities and </a:t>
            </a:r>
            <a:r>
              <a:rPr lang="en-GB" sz="2200" dirty="0" smtClean="0"/>
              <a:t>remuneration </a:t>
            </a:r>
            <a:r>
              <a:rPr lang="en-GB" sz="2200" dirty="0"/>
              <a:t>for traditional artists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839070"/>
            <a:ext cx="3353268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pPr lvl="0"/>
            <a:r>
              <a:rPr lang="en-GB" dirty="0" smtClean="0"/>
              <a:t>Heritage </a:t>
            </a:r>
            <a:r>
              <a:rPr lang="en-GB" dirty="0"/>
              <a:t>official Ministry of </a:t>
            </a:r>
            <a:r>
              <a:rPr lang="en-GB" dirty="0" smtClean="0"/>
              <a:t>Culture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05000"/>
            <a:ext cx="6312408" cy="4121128"/>
          </a:xfrm>
        </p:spPr>
        <p:txBody>
          <a:bodyPr/>
          <a:lstStyle/>
          <a:p>
            <a:r>
              <a:rPr lang="en-GB" sz="2200" dirty="0"/>
              <a:t>Ori </a:t>
            </a:r>
            <a:r>
              <a:rPr lang="en-GB" sz="2200" dirty="0" smtClean="0"/>
              <a:t>aged 38 years</a:t>
            </a:r>
          </a:p>
          <a:p>
            <a:r>
              <a:rPr lang="en-GB" sz="2200" dirty="0" smtClean="0"/>
              <a:t>Lives with </a:t>
            </a:r>
            <a:r>
              <a:rPr lang="en-GB" sz="2200" dirty="0"/>
              <a:t>Mora (</a:t>
            </a:r>
            <a:r>
              <a:rPr lang="en-GB" sz="2200" dirty="0" smtClean="0"/>
              <a:t>Traveller minority) </a:t>
            </a:r>
            <a:r>
              <a:rPr lang="en-GB" sz="2200" dirty="0"/>
              <a:t>partner in Mainkal</a:t>
            </a:r>
            <a:endParaRPr lang="en-GB" sz="2200" dirty="0" smtClean="0"/>
          </a:p>
          <a:p>
            <a:r>
              <a:rPr lang="en-GB" sz="2200" dirty="0" smtClean="0"/>
              <a:t>Ori </a:t>
            </a:r>
            <a:r>
              <a:rPr lang="en-GB" sz="2200" dirty="0"/>
              <a:t>archer </a:t>
            </a:r>
            <a:r>
              <a:rPr lang="en-GB" sz="2200" dirty="0" smtClean="0"/>
              <a:t>and lead dancer; plays </a:t>
            </a:r>
            <a:r>
              <a:rPr lang="en-GB" sz="2200" dirty="0"/>
              <a:t>Mora indoor </a:t>
            </a:r>
            <a:r>
              <a:rPr lang="en-GB" sz="2200" dirty="0" smtClean="0"/>
              <a:t>games</a:t>
            </a:r>
          </a:p>
          <a:p>
            <a:r>
              <a:rPr lang="en-GB" sz="2200" dirty="0"/>
              <a:t>MA in heritage studies at </a:t>
            </a:r>
            <a:r>
              <a:rPr lang="en-GB" sz="2200" dirty="0" err="1"/>
              <a:t>Harkal</a:t>
            </a:r>
            <a:r>
              <a:rPr lang="en-GB" sz="2200" dirty="0"/>
              <a:t> </a:t>
            </a:r>
            <a:r>
              <a:rPr lang="en-GB" sz="2200" dirty="0" smtClean="0"/>
              <a:t>University on </a:t>
            </a:r>
            <a:r>
              <a:rPr lang="en-GB" sz="2200" dirty="0"/>
              <a:t>heritage of </a:t>
            </a:r>
            <a:r>
              <a:rPr lang="en-GB" sz="2200" dirty="0" smtClean="0"/>
              <a:t>Old Minorities</a:t>
            </a:r>
          </a:p>
          <a:p>
            <a:r>
              <a:rPr lang="en-GB" sz="2200" dirty="0" smtClean="0"/>
              <a:t>Would </a:t>
            </a:r>
            <a:r>
              <a:rPr lang="en-GB" sz="2200" dirty="0"/>
              <a:t>like the various minorities in Blika </a:t>
            </a:r>
            <a:r>
              <a:rPr lang="en-GB" sz="2200" dirty="0" smtClean="0"/>
              <a:t>to be more interested in each other’s ICH</a:t>
            </a:r>
          </a:p>
          <a:p>
            <a:r>
              <a:rPr lang="en-GB" sz="2200" dirty="0" smtClean="0"/>
              <a:t>Believes Ori wedding parties are important for Ori identity and transmission of ICH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707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pPr lvl="0"/>
            <a:r>
              <a:rPr lang="en-GB" dirty="0"/>
              <a:t>Member of Blika NATCOM for </a:t>
            </a:r>
            <a:r>
              <a:rPr lang="en-GB" dirty="0" smtClean="0"/>
              <a:t>UNESCO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0670"/>
            <a:ext cx="6242305" cy="3511731"/>
          </a:xfrm>
        </p:spPr>
        <p:txBody>
          <a:bodyPr/>
          <a:lstStyle/>
          <a:p>
            <a:r>
              <a:rPr lang="en-GB" sz="2200" dirty="0" err="1" smtClean="0"/>
              <a:t>Blika</a:t>
            </a:r>
            <a:r>
              <a:rPr lang="en-GB" sz="2200" dirty="0" smtClean="0"/>
              <a:t>, 40 </a:t>
            </a:r>
            <a:r>
              <a:rPr lang="en-GB" sz="2200" dirty="0"/>
              <a:t>years old, lives in </a:t>
            </a:r>
            <a:r>
              <a:rPr lang="en-GB" sz="2200" dirty="0" err="1" smtClean="0"/>
              <a:t>Harkal</a:t>
            </a:r>
            <a:endParaRPr lang="en-GB" sz="2200" dirty="0" smtClean="0"/>
          </a:p>
          <a:p>
            <a:r>
              <a:rPr lang="en-GB" sz="2200" dirty="0"/>
              <a:t>Ori partner died at </a:t>
            </a:r>
            <a:r>
              <a:rPr lang="en-GB" sz="2200" dirty="0" smtClean="0"/>
              <a:t>35</a:t>
            </a:r>
          </a:p>
          <a:p>
            <a:r>
              <a:rPr lang="en-GB" sz="2200" dirty="0" smtClean="0"/>
              <a:t>Speaks some Ori</a:t>
            </a:r>
            <a:r>
              <a:rPr lang="en-GB" sz="2200" dirty="0"/>
              <a:t>, </a:t>
            </a:r>
            <a:r>
              <a:rPr lang="en-GB" sz="2200" dirty="0" smtClean="0"/>
              <a:t>collects </a:t>
            </a:r>
            <a:r>
              <a:rPr lang="en-GB" sz="2200" dirty="0"/>
              <a:t>Ori </a:t>
            </a:r>
            <a:r>
              <a:rPr lang="en-GB" sz="2200" dirty="0" smtClean="0"/>
              <a:t>proverbs and practises Ori archery</a:t>
            </a:r>
          </a:p>
          <a:p>
            <a:r>
              <a:rPr lang="en-US" sz="2200" dirty="0"/>
              <a:t>L</a:t>
            </a:r>
            <a:r>
              <a:rPr lang="en-US" sz="2200" dirty="0" smtClean="0"/>
              <a:t>obbied </a:t>
            </a:r>
            <a:r>
              <a:rPr lang="en-US" sz="2200" dirty="0"/>
              <a:t>in Blika for the adoption of the 2003 and 2005 </a:t>
            </a:r>
            <a:r>
              <a:rPr lang="en-US" sz="2200" dirty="0" smtClean="0"/>
              <a:t>Conventions</a:t>
            </a:r>
          </a:p>
          <a:p>
            <a:r>
              <a:rPr lang="en-US" sz="2200" dirty="0" smtClean="0"/>
              <a:t>Would like museums to pay attention to minorities</a:t>
            </a:r>
          </a:p>
          <a:p>
            <a:r>
              <a:rPr lang="en-US" sz="2200" dirty="0" smtClean="0"/>
              <a:t>Wants </a:t>
            </a:r>
            <a:r>
              <a:rPr lang="en-US" sz="2200" dirty="0"/>
              <a:t>better </a:t>
            </a:r>
            <a:r>
              <a:rPr lang="en-US" sz="2200" dirty="0" smtClean="0"/>
              <a:t>relations between </a:t>
            </a:r>
            <a:r>
              <a:rPr lang="en-US" sz="2200" dirty="0"/>
              <a:t>all Blika </a:t>
            </a:r>
            <a:r>
              <a:rPr lang="en-US" sz="2200" dirty="0" smtClean="0"/>
              <a:t>citizens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22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1" y="642620"/>
            <a:ext cx="6227064" cy="492443"/>
          </a:xfrm>
        </p:spPr>
        <p:txBody>
          <a:bodyPr/>
          <a:lstStyle/>
          <a:p>
            <a:pPr lvl="0"/>
            <a:r>
              <a:rPr lang="en-GB" dirty="0"/>
              <a:t>External consultant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7598"/>
            <a:ext cx="6219127" cy="2938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200" dirty="0" smtClean="0"/>
              <a:t>Blika national</a:t>
            </a:r>
          </a:p>
          <a:p>
            <a:pPr>
              <a:lnSpc>
                <a:spcPct val="150000"/>
              </a:lnSpc>
            </a:pPr>
            <a:r>
              <a:rPr lang="en-GB" sz="2200" dirty="0" smtClean="0"/>
              <a:t>Facilitated some of the capacity-building workshops in Blika</a:t>
            </a:r>
          </a:p>
          <a:p>
            <a:pPr>
              <a:lnSpc>
                <a:spcPct val="150000"/>
              </a:lnSpc>
            </a:pPr>
            <a:r>
              <a:rPr lang="en-GB" sz="2200" dirty="0" smtClean="0"/>
              <a:t>Has many Ori friends</a:t>
            </a:r>
          </a:p>
          <a:p>
            <a:pPr>
              <a:lnSpc>
                <a:spcPct val="150000"/>
              </a:lnSpc>
            </a:pPr>
            <a:r>
              <a:rPr lang="en-GB" sz="2200" dirty="0" smtClean="0"/>
              <a:t>In front of you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598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938"/>
            <a:ext cx="6480175" cy="492125"/>
          </a:xfrm>
        </p:spPr>
        <p:txBody>
          <a:bodyPr/>
          <a:lstStyle/>
          <a:p>
            <a:r>
              <a:rPr lang="en-GB" dirty="0" smtClean="0"/>
              <a:t>Ori ICH in Blika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40162" y="1694688"/>
            <a:ext cx="5035613" cy="4585871"/>
          </a:xfrm>
        </p:spPr>
        <p:txBody>
          <a:bodyPr/>
          <a:lstStyle/>
          <a:p>
            <a:r>
              <a:rPr lang="en-GB" sz="2000" dirty="0"/>
              <a:t>Traditional O</a:t>
            </a:r>
            <a:r>
              <a:rPr lang="en-GB" sz="2000" dirty="0" smtClean="0"/>
              <a:t>ri </a:t>
            </a:r>
            <a:r>
              <a:rPr lang="en-GB" sz="2000" dirty="0"/>
              <a:t>w</a:t>
            </a:r>
            <a:r>
              <a:rPr lang="en-GB" sz="2000" dirty="0" smtClean="0"/>
              <a:t>edding</a:t>
            </a:r>
            <a:endParaRPr lang="en-GB" sz="2000" dirty="0"/>
          </a:p>
          <a:p>
            <a:r>
              <a:rPr lang="en-GB" sz="2000" dirty="0"/>
              <a:t>Top </a:t>
            </a:r>
            <a:r>
              <a:rPr lang="en-GB" sz="2000" dirty="0" smtClean="0"/>
              <a:t>ball </a:t>
            </a:r>
            <a:r>
              <a:rPr lang="en-GB" sz="2000" dirty="0"/>
              <a:t>game</a:t>
            </a:r>
          </a:p>
          <a:p>
            <a:r>
              <a:rPr lang="en-GB" sz="2000" dirty="0" err="1"/>
              <a:t>Haf</a:t>
            </a:r>
            <a:r>
              <a:rPr lang="en-GB" sz="2000" dirty="0"/>
              <a:t> – mutual assistance</a:t>
            </a:r>
          </a:p>
          <a:p>
            <a:r>
              <a:rPr lang="en-GB" sz="2000" dirty="0"/>
              <a:t>Ori </a:t>
            </a:r>
            <a:r>
              <a:rPr lang="en-GB" sz="2000" dirty="0" smtClean="0"/>
              <a:t>name-giving </a:t>
            </a:r>
            <a:endParaRPr lang="en-GB" sz="2000" dirty="0"/>
          </a:p>
          <a:p>
            <a:r>
              <a:rPr lang="en-GB" sz="2000" dirty="0"/>
              <a:t>Ori </a:t>
            </a:r>
            <a:r>
              <a:rPr lang="en-GB" sz="2000" dirty="0" smtClean="0"/>
              <a:t>new </a:t>
            </a:r>
            <a:r>
              <a:rPr lang="en-GB" sz="2000" dirty="0"/>
              <a:t>y</a:t>
            </a:r>
            <a:r>
              <a:rPr lang="en-GB" sz="2000" dirty="0" smtClean="0"/>
              <a:t>ear </a:t>
            </a:r>
            <a:r>
              <a:rPr lang="en-GB" sz="2000" dirty="0"/>
              <a:t>and </a:t>
            </a:r>
            <a:r>
              <a:rPr lang="en-GB" sz="2000" dirty="0" smtClean="0"/>
              <a:t>cooking </a:t>
            </a:r>
            <a:endParaRPr lang="en-GB" sz="2000" dirty="0"/>
          </a:p>
          <a:p>
            <a:r>
              <a:rPr lang="en-GB" sz="2000" dirty="0"/>
              <a:t>Ori </a:t>
            </a:r>
            <a:r>
              <a:rPr lang="en-GB" sz="2000" dirty="0" smtClean="0"/>
              <a:t>fortune-telling </a:t>
            </a:r>
            <a:r>
              <a:rPr lang="en-GB" sz="2000" dirty="0"/>
              <a:t>and </a:t>
            </a:r>
            <a:r>
              <a:rPr lang="en-GB" sz="2000" dirty="0" smtClean="0"/>
              <a:t>traditional </a:t>
            </a:r>
            <a:r>
              <a:rPr lang="en-GB" sz="2000" dirty="0"/>
              <a:t>h</a:t>
            </a:r>
            <a:r>
              <a:rPr lang="en-GB" sz="2000" dirty="0" smtClean="0"/>
              <a:t>ealing </a:t>
            </a:r>
            <a:endParaRPr lang="en-GB" sz="2000" dirty="0"/>
          </a:p>
          <a:p>
            <a:r>
              <a:rPr lang="en-GB" sz="2000" dirty="0"/>
              <a:t>Ori </a:t>
            </a:r>
            <a:r>
              <a:rPr lang="en-GB" sz="2000" dirty="0" smtClean="0"/>
              <a:t>midwifery</a:t>
            </a:r>
            <a:r>
              <a:rPr lang="en-GB" sz="2000" dirty="0"/>
              <a:t>	</a:t>
            </a:r>
          </a:p>
          <a:p>
            <a:r>
              <a:rPr lang="en-GB" sz="2000" dirty="0"/>
              <a:t>Ori </a:t>
            </a:r>
            <a:r>
              <a:rPr lang="en-GB" sz="2000" dirty="0" smtClean="0"/>
              <a:t>improvised </a:t>
            </a:r>
            <a:r>
              <a:rPr lang="en-GB" sz="2000" dirty="0"/>
              <a:t>poetry</a:t>
            </a:r>
          </a:p>
          <a:p>
            <a:r>
              <a:rPr lang="en-GB" sz="2000" dirty="0"/>
              <a:t>Ori </a:t>
            </a:r>
            <a:r>
              <a:rPr lang="en-GB" sz="2000" dirty="0" smtClean="0"/>
              <a:t>traditional </a:t>
            </a:r>
            <a:r>
              <a:rPr lang="en-GB" sz="2000" dirty="0"/>
              <a:t>dancing</a:t>
            </a:r>
          </a:p>
          <a:p>
            <a:r>
              <a:rPr lang="en-GB" sz="2000" dirty="0"/>
              <a:t>Ori </a:t>
            </a:r>
            <a:r>
              <a:rPr lang="en-GB" sz="2000" dirty="0" smtClean="0"/>
              <a:t>traditional </a:t>
            </a:r>
            <a:r>
              <a:rPr lang="en-GB" sz="2000" dirty="0"/>
              <a:t>m</a:t>
            </a:r>
            <a:r>
              <a:rPr lang="en-GB" sz="2000" dirty="0" smtClean="0"/>
              <a:t>usic </a:t>
            </a:r>
            <a:r>
              <a:rPr lang="en-GB" sz="2000" dirty="0"/>
              <a:t>and </a:t>
            </a:r>
            <a:r>
              <a:rPr lang="en-GB" sz="2000" dirty="0" smtClean="0"/>
              <a:t>singing</a:t>
            </a:r>
            <a:endParaRPr lang="en-GB" sz="2000" dirty="0"/>
          </a:p>
          <a:p>
            <a:r>
              <a:rPr lang="en-GB" sz="2000" dirty="0"/>
              <a:t>Ori </a:t>
            </a:r>
            <a:r>
              <a:rPr lang="en-GB" sz="2000" dirty="0" smtClean="0"/>
              <a:t>archery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875325"/>
            <a:ext cx="3057952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620"/>
            <a:ext cx="6480175" cy="492443"/>
          </a:xfrm>
        </p:spPr>
        <p:txBody>
          <a:bodyPr/>
          <a:lstStyle/>
          <a:p>
            <a:r>
              <a:rPr lang="en-GB" dirty="0"/>
              <a:t>Traditional Ori w</a:t>
            </a:r>
            <a:r>
              <a:rPr lang="en-GB" dirty="0" smtClean="0"/>
              <a:t>edding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713" y="1450848"/>
            <a:ext cx="4971288" cy="4890574"/>
          </a:xfrm>
        </p:spPr>
        <p:txBody>
          <a:bodyPr/>
          <a:lstStyle/>
          <a:p>
            <a:r>
              <a:rPr lang="en-GB" sz="2200" dirty="0" smtClean="0"/>
              <a:t>The ‘backbone’ </a:t>
            </a:r>
            <a:r>
              <a:rPr lang="en-GB" sz="2200" dirty="0"/>
              <a:t>of Ori ICH in </a:t>
            </a:r>
            <a:r>
              <a:rPr lang="en-GB" sz="2200" dirty="0" smtClean="0"/>
              <a:t>Blika</a:t>
            </a:r>
          </a:p>
          <a:p>
            <a:r>
              <a:rPr lang="en-GB" sz="2200" dirty="0" smtClean="0"/>
              <a:t>Weekend events </a:t>
            </a:r>
            <a:r>
              <a:rPr lang="en-GB" sz="2200" dirty="0"/>
              <a:t>in Ori tea gardens or restaurants</a:t>
            </a:r>
            <a:endParaRPr lang="en-GB" sz="2200" dirty="0" smtClean="0"/>
          </a:p>
          <a:p>
            <a:r>
              <a:rPr lang="en-GB" sz="2200" dirty="0" smtClean="0"/>
              <a:t>Many guests, long tables</a:t>
            </a:r>
          </a:p>
          <a:p>
            <a:r>
              <a:rPr lang="en-GB" sz="2200" dirty="0" smtClean="0"/>
              <a:t>Singing, speeches, games, dances </a:t>
            </a:r>
            <a:r>
              <a:rPr lang="en-GB" sz="2200" dirty="0"/>
              <a:t>(</a:t>
            </a:r>
            <a:r>
              <a:rPr lang="en-GB" sz="2200" dirty="0" smtClean="0"/>
              <a:t>circle dances; rarely chain dancing), gifts, jokes</a:t>
            </a:r>
          </a:p>
          <a:p>
            <a:r>
              <a:rPr lang="en-GB" sz="2200" dirty="0" smtClean="0"/>
              <a:t>Not </a:t>
            </a:r>
            <a:r>
              <a:rPr lang="en-GB" sz="2200" dirty="0"/>
              <a:t>enough </a:t>
            </a:r>
            <a:r>
              <a:rPr lang="en-GB" sz="2200" dirty="0" smtClean="0"/>
              <a:t>large venues </a:t>
            </a:r>
          </a:p>
          <a:p>
            <a:r>
              <a:rPr lang="en-GB" sz="2200" dirty="0" smtClean="0"/>
              <a:t>Non-Ori venues do not like the noise and uncountable cars parking</a:t>
            </a:r>
          </a:p>
          <a:p>
            <a:r>
              <a:rPr lang="en-GB" sz="2200" dirty="0" smtClean="0"/>
              <a:t>Not </a:t>
            </a:r>
            <a:r>
              <a:rPr lang="en-GB" sz="2200" dirty="0"/>
              <a:t>enough </a:t>
            </a:r>
            <a:r>
              <a:rPr lang="en-GB" sz="2200" dirty="0" smtClean="0"/>
              <a:t>musicians </a:t>
            </a:r>
            <a:r>
              <a:rPr lang="en-GB" sz="2200" dirty="0"/>
              <a:t>and </a:t>
            </a:r>
            <a:r>
              <a:rPr lang="en-GB" sz="2200" dirty="0" smtClean="0"/>
              <a:t>singers</a:t>
            </a:r>
          </a:p>
          <a:p>
            <a:r>
              <a:rPr lang="en-GB" sz="2200" dirty="0" smtClean="0"/>
              <a:t>Too expensive for many young Ori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93" y="1607817"/>
            <a:ext cx="2955471" cy="44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6537" y="642938"/>
            <a:ext cx="6348982" cy="492125"/>
          </a:xfrm>
        </p:spPr>
        <p:txBody>
          <a:bodyPr/>
          <a:lstStyle/>
          <a:p>
            <a:r>
              <a:rPr lang="en-GB" dirty="0" smtClean="0"/>
              <a:t>Map of the </a:t>
            </a:r>
            <a:r>
              <a:rPr lang="en-GB" dirty="0" err="1" smtClean="0"/>
              <a:t>Chisai</a:t>
            </a:r>
            <a:r>
              <a:rPr lang="en-GB" dirty="0" smtClean="0"/>
              <a:t> continent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86367" y="1061507"/>
            <a:ext cx="4839375" cy="58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en-GB" dirty="0"/>
              <a:t>Top </a:t>
            </a:r>
            <a:r>
              <a:rPr lang="en-GB" dirty="0" smtClean="0"/>
              <a:t>ball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888" y="1905000"/>
            <a:ext cx="4592014" cy="3816429"/>
          </a:xfrm>
        </p:spPr>
        <p:txBody>
          <a:bodyPr/>
          <a:lstStyle/>
          <a:p>
            <a:r>
              <a:rPr lang="en-GB" sz="2200" dirty="0"/>
              <a:t>Played on a field laid out in a circle</a:t>
            </a:r>
          </a:p>
          <a:p>
            <a:r>
              <a:rPr lang="en-GB" sz="2200" dirty="0"/>
              <a:t>Teams of 9 men or women</a:t>
            </a:r>
          </a:p>
          <a:p>
            <a:r>
              <a:rPr lang="en-GB" sz="2200" dirty="0" smtClean="0"/>
              <a:t>Over 20 top ball </a:t>
            </a:r>
            <a:r>
              <a:rPr lang="en-GB" sz="2200" dirty="0"/>
              <a:t>clubs but only two special fields in </a:t>
            </a:r>
            <a:r>
              <a:rPr lang="en-GB" sz="2200" dirty="0" smtClean="0"/>
              <a:t>Blika</a:t>
            </a:r>
          </a:p>
          <a:p>
            <a:r>
              <a:rPr lang="en-GB" sz="2200" dirty="0" smtClean="0"/>
              <a:t>Competitions since the 1990s; students organize Blika-Ika championship</a:t>
            </a:r>
            <a:endParaRPr lang="en-GB" sz="2200" dirty="0"/>
          </a:p>
          <a:p>
            <a:r>
              <a:rPr lang="en-GB" sz="2200" dirty="0"/>
              <a:t>Ori fruit </a:t>
            </a:r>
            <a:r>
              <a:rPr lang="en-GB" sz="2200" dirty="0" smtClean="0"/>
              <a:t>drinks and </a:t>
            </a:r>
            <a:r>
              <a:rPr lang="en-GB" sz="2200" dirty="0"/>
              <a:t>fatty snacks </a:t>
            </a:r>
            <a:r>
              <a:rPr lang="en-GB" sz="2200" dirty="0" smtClean="0"/>
              <a:t>served at games</a:t>
            </a:r>
          </a:p>
          <a:p>
            <a:r>
              <a:rPr lang="en-GB" sz="2200" dirty="0" smtClean="0"/>
              <a:t>10% non-Ori members</a:t>
            </a: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5" y="1905000"/>
            <a:ext cx="3005985" cy="26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en-GB" dirty="0"/>
              <a:t>Ori </a:t>
            </a:r>
            <a:r>
              <a:rPr lang="en-GB" dirty="0" smtClean="0"/>
              <a:t>name giving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91" y="1905000"/>
            <a:ext cx="5118172" cy="4576637"/>
          </a:xfrm>
        </p:spPr>
        <p:txBody>
          <a:bodyPr/>
          <a:lstStyle/>
          <a:p>
            <a:r>
              <a:rPr lang="en-GB" sz="2200" dirty="0" smtClean="0"/>
              <a:t>Ori infants given names during </a:t>
            </a:r>
            <a:r>
              <a:rPr lang="en-GB" sz="2200" dirty="0"/>
              <a:t>a </a:t>
            </a:r>
            <a:r>
              <a:rPr lang="en-GB" sz="2200" dirty="0" smtClean="0"/>
              <a:t>ceremony </a:t>
            </a:r>
            <a:r>
              <a:rPr lang="en-GB" sz="2200" dirty="0"/>
              <a:t>three months after birth </a:t>
            </a:r>
            <a:endParaRPr lang="en-GB" sz="2200" dirty="0" smtClean="0"/>
          </a:p>
          <a:p>
            <a:r>
              <a:rPr lang="en-GB" sz="2200" dirty="0" smtClean="0"/>
              <a:t>Ori first names linked to seasons or circumstances</a:t>
            </a:r>
          </a:p>
          <a:p>
            <a:r>
              <a:rPr lang="en-GB" sz="2200" dirty="0" smtClean="0"/>
              <a:t>Surname of all children in an Ori family follows the gender of the parent of the first born</a:t>
            </a:r>
          </a:p>
          <a:p>
            <a:r>
              <a:rPr lang="en-GB" sz="2200" dirty="0" smtClean="0"/>
              <a:t>On obtaining Blika </a:t>
            </a:r>
            <a:r>
              <a:rPr lang="en-GB" sz="2200" dirty="0"/>
              <a:t>citizenship, </a:t>
            </a:r>
            <a:r>
              <a:rPr lang="en-GB" sz="2200" dirty="0" smtClean="0"/>
              <a:t>one has to adapt surname; first name for </a:t>
            </a:r>
            <a:r>
              <a:rPr lang="en-GB" sz="2200" dirty="0" err="1" smtClean="0"/>
              <a:t>newborn</a:t>
            </a:r>
            <a:r>
              <a:rPr lang="en-GB" sz="2200" dirty="0" smtClean="0"/>
              <a:t> to be </a:t>
            </a:r>
            <a:r>
              <a:rPr lang="en-GB" sz="2200" dirty="0"/>
              <a:t>to </a:t>
            </a:r>
            <a:r>
              <a:rPr lang="en-GB" sz="2200" dirty="0" smtClean="0"/>
              <a:t>selected from </a:t>
            </a:r>
            <a:r>
              <a:rPr lang="en-GB" sz="2200" dirty="0"/>
              <a:t>a list </a:t>
            </a:r>
            <a:r>
              <a:rPr lang="en-GB" sz="2200" dirty="0" smtClean="0"/>
              <a:t>Blika names</a:t>
            </a:r>
          </a:p>
          <a:p>
            <a:r>
              <a:rPr lang="en-GB" sz="2200" dirty="0" smtClean="0"/>
              <a:t>Blika citizens </a:t>
            </a:r>
            <a:r>
              <a:rPr lang="en-GB" sz="2200" dirty="0"/>
              <a:t>must take their father’s surname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2992722" cy="41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126" y="642620"/>
            <a:ext cx="6480175" cy="492443"/>
          </a:xfrm>
        </p:spPr>
        <p:txBody>
          <a:bodyPr/>
          <a:lstStyle/>
          <a:p>
            <a:r>
              <a:rPr lang="en-GB" dirty="0"/>
              <a:t>Ori </a:t>
            </a:r>
            <a:r>
              <a:rPr lang="en-GB" dirty="0" smtClean="0"/>
              <a:t>new </a:t>
            </a:r>
            <a:r>
              <a:rPr lang="en-GB" dirty="0"/>
              <a:t>y</a:t>
            </a:r>
            <a:r>
              <a:rPr lang="en-GB" dirty="0" smtClean="0"/>
              <a:t>ear </a:t>
            </a:r>
            <a:r>
              <a:rPr lang="en-GB" dirty="0"/>
              <a:t>and </a:t>
            </a:r>
            <a:r>
              <a:rPr lang="en-GB" dirty="0" smtClean="0"/>
              <a:t>cooking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649" y="1911340"/>
            <a:ext cx="5475414" cy="3373231"/>
          </a:xfrm>
        </p:spPr>
        <p:txBody>
          <a:bodyPr/>
          <a:lstStyle/>
          <a:p>
            <a:r>
              <a:rPr lang="en-GB" sz="2200" dirty="0" smtClean="0"/>
              <a:t>Ori dishes: roast </a:t>
            </a:r>
            <a:r>
              <a:rPr lang="en-GB" sz="2200" dirty="0"/>
              <a:t>mutton, sugar duck, </a:t>
            </a:r>
            <a:r>
              <a:rPr lang="en-GB" sz="2200" dirty="0" smtClean="0"/>
              <a:t>dumplings</a:t>
            </a:r>
            <a:r>
              <a:rPr lang="en-GB" sz="2200" dirty="0"/>
              <a:t>, sour cabbage salad and </a:t>
            </a:r>
            <a:r>
              <a:rPr lang="en-GB" sz="2200" dirty="0" smtClean="0"/>
              <a:t>pies, pancakes </a:t>
            </a:r>
            <a:r>
              <a:rPr lang="en-GB" sz="2200" dirty="0"/>
              <a:t>and </a:t>
            </a:r>
            <a:r>
              <a:rPr lang="en-GB" sz="2200" dirty="0" smtClean="0"/>
              <a:t>cookies</a:t>
            </a:r>
          </a:p>
          <a:p>
            <a:r>
              <a:rPr lang="en-GB" sz="2200" dirty="0" smtClean="0"/>
              <a:t>New year celebrations: </a:t>
            </a:r>
          </a:p>
          <a:p>
            <a:pPr lvl="3"/>
            <a:r>
              <a:rPr lang="en-GB" sz="2200" dirty="0" smtClean="0"/>
              <a:t>8pm: </a:t>
            </a:r>
            <a:r>
              <a:rPr lang="en-GB" sz="2200" dirty="0"/>
              <a:t>Ori </a:t>
            </a:r>
            <a:r>
              <a:rPr lang="en-GB" sz="2200" dirty="0" smtClean="0"/>
              <a:t>new </a:t>
            </a:r>
            <a:r>
              <a:rPr lang="en-GB" sz="2200" dirty="0"/>
              <a:t>y</a:t>
            </a:r>
            <a:r>
              <a:rPr lang="en-GB" sz="2200" dirty="0" smtClean="0"/>
              <a:t>ear (midnight </a:t>
            </a:r>
            <a:r>
              <a:rPr lang="en-GB" sz="2200" dirty="0"/>
              <a:t>in </a:t>
            </a:r>
            <a:r>
              <a:rPr lang="en-GB" sz="2200" dirty="0" smtClean="0"/>
              <a:t>Kvetana)</a:t>
            </a:r>
          </a:p>
          <a:p>
            <a:pPr lvl="3"/>
            <a:r>
              <a:rPr lang="en-GB" sz="2200" dirty="0" smtClean="0"/>
              <a:t>Traditional dancing, singing</a:t>
            </a:r>
          </a:p>
          <a:p>
            <a:pPr lvl="3"/>
            <a:r>
              <a:rPr lang="en-GB" sz="2200" dirty="0"/>
              <a:t>Renewal of </a:t>
            </a:r>
            <a:r>
              <a:rPr lang="en-GB" sz="2200" dirty="0" err="1" smtClean="0"/>
              <a:t>haf</a:t>
            </a:r>
            <a:r>
              <a:rPr lang="en-GB" sz="2200" dirty="0" smtClean="0"/>
              <a:t> relations</a:t>
            </a:r>
          </a:p>
          <a:p>
            <a:pPr lvl="3"/>
            <a:r>
              <a:rPr lang="en-GB" sz="2200" dirty="0" smtClean="0"/>
              <a:t>12pm: </a:t>
            </a:r>
            <a:r>
              <a:rPr lang="en-GB" sz="2200" dirty="0" err="1" smtClean="0"/>
              <a:t>Blika</a:t>
            </a:r>
            <a:r>
              <a:rPr lang="en-GB" sz="2200" dirty="0" smtClean="0"/>
              <a:t> </a:t>
            </a:r>
            <a:r>
              <a:rPr lang="en-GB" sz="2200" dirty="0"/>
              <a:t>n</a:t>
            </a:r>
            <a:r>
              <a:rPr lang="en-GB" sz="2200" dirty="0" smtClean="0"/>
              <a:t>ew </a:t>
            </a:r>
            <a:r>
              <a:rPr lang="en-GB" sz="2200" dirty="0"/>
              <a:t>y</a:t>
            </a:r>
            <a:r>
              <a:rPr lang="en-GB" sz="2200" dirty="0" smtClean="0"/>
              <a:t>ear </a:t>
            </a:r>
            <a:r>
              <a:rPr lang="en-GB" sz="2200" dirty="0"/>
              <a:t>with lots of </a:t>
            </a:r>
            <a:r>
              <a:rPr lang="en-GB" sz="2200" dirty="0" smtClean="0"/>
              <a:t>fireworks and dancing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2743566" cy="37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24600" cy="492443"/>
          </a:xfrm>
        </p:spPr>
        <p:txBody>
          <a:bodyPr/>
          <a:lstStyle/>
          <a:p>
            <a:r>
              <a:rPr lang="en-GB" dirty="0" err="1"/>
              <a:t>Haf</a:t>
            </a:r>
            <a:r>
              <a:rPr lang="en-GB" dirty="0"/>
              <a:t> – mutual </a:t>
            </a:r>
            <a:r>
              <a:rPr lang="en-GB" dirty="0" smtClean="0"/>
              <a:t>assistance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880616"/>
            <a:ext cx="6193536" cy="2302169"/>
          </a:xfrm>
        </p:spPr>
        <p:txBody>
          <a:bodyPr/>
          <a:lstStyle/>
          <a:p>
            <a:r>
              <a:rPr lang="en-GB" sz="2400" dirty="0" smtClean="0"/>
              <a:t>Mutual assistance between friends and relatives (services, loans, adoption, repairs)</a:t>
            </a:r>
          </a:p>
          <a:p>
            <a:r>
              <a:rPr lang="en-GB" sz="2400" dirty="0" smtClean="0"/>
              <a:t>Agreements usually concluded in </a:t>
            </a:r>
            <a:r>
              <a:rPr lang="en-GB" sz="2400" dirty="0"/>
              <a:t>the presence of a </a:t>
            </a:r>
            <a:r>
              <a:rPr lang="en-GB" sz="2400" dirty="0" err="1" smtClean="0"/>
              <a:t>haf</a:t>
            </a:r>
            <a:r>
              <a:rPr lang="en-GB" sz="2400" dirty="0"/>
              <a:t> </a:t>
            </a:r>
            <a:r>
              <a:rPr lang="en-GB" sz="2400" dirty="0" smtClean="0"/>
              <a:t>witness</a:t>
            </a:r>
          </a:p>
          <a:p>
            <a:r>
              <a:rPr lang="en-GB" sz="2400" dirty="0" smtClean="0"/>
              <a:t>Not </a:t>
            </a:r>
            <a:r>
              <a:rPr lang="en-GB" sz="2400" dirty="0"/>
              <a:t>all </a:t>
            </a:r>
            <a:r>
              <a:rPr lang="en-GB" sz="2400" dirty="0" err="1" smtClean="0"/>
              <a:t>haf</a:t>
            </a:r>
            <a:r>
              <a:rPr lang="en-GB" sz="2400" dirty="0"/>
              <a:t> </a:t>
            </a:r>
            <a:r>
              <a:rPr lang="en-GB" sz="2400" dirty="0" smtClean="0"/>
              <a:t>agreements </a:t>
            </a:r>
            <a:r>
              <a:rPr lang="en-GB" sz="2400" dirty="0"/>
              <a:t>are legal under Blika law</a:t>
            </a:r>
          </a:p>
        </p:txBody>
      </p:sp>
      <p:sp>
        <p:nvSpPr>
          <p:cNvPr id="6" name="AutoShape 2" descr="Afbeeldingsresultaat voor handsh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6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417513"/>
            <a:ext cx="6534912" cy="984885"/>
          </a:xfrm>
        </p:spPr>
        <p:txBody>
          <a:bodyPr/>
          <a:lstStyle/>
          <a:p>
            <a:r>
              <a:rPr lang="en-GB" dirty="0"/>
              <a:t>Ori </a:t>
            </a:r>
            <a:r>
              <a:rPr lang="en-GB" dirty="0" smtClean="0"/>
              <a:t>fortune-telling </a:t>
            </a:r>
            <a:r>
              <a:rPr lang="en-GB" dirty="0"/>
              <a:t>and </a:t>
            </a:r>
            <a:r>
              <a:rPr lang="en-GB" dirty="0" smtClean="0"/>
              <a:t>traditional </a:t>
            </a:r>
            <a:r>
              <a:rPr lang="en-GB" dirty="0"/>
              <a:t>h</a:t>
            </a:r>
            <a:r>
              <a:rPr lang="en-GB" dirty="0" smtClean="0"/>
              <a:t>ealing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218" y="1502973"/>
            <a:ext cx="4566781" cy="4730526"/>
          </a:xfrm>
        </p:spPr>
        <p:txBody>
          <a:bodyPr/>
          <a:lstStyle/>
          <a:p>
            <a:r>
              <a:rPr lang="en-GB" sz="2200" dirty="0" smtClean="0"/>
              <a:t>Practiced by women</a:t>
            </a:r>
          </a:p>
          <a:p>
            <a:r>
              <a:rPr lang="en-GB" sz="2200" dirty="0" smtClean="0"/>
              <a:t>Fortune tellers read </a:t>
            </a:r>
            <a:r>
              <a:rPr lang="en-GB" sz="2200" dirty="0"/>
              <a:t>tea </a:t>
            </a:r>
            <a:r>
              <a:rPr lang="en-GB" sz="2200" dirty="0" smtClean="0"/>
              <a:t>leaves and palms</a:t>
            </a:r>
          </a:p>
          <a:p>
            <a:r>
              <a:rPr lang="en-GB" sz="2200" dirty="0" smtClean="0"/>
              <a:t>Healers use laying on of hands and singing</a:t>
            </a:r>
          </a:p>
          <a:p>
            <a:r>
              <a:rPr lang="en-GB" sz="2200" dirty="0" smtClean="0"/>
              <a:t>For problems like headache</a:t>
            </a:r>
            <a:r>
              <a:rPr lang="en-GB" sz="2200" dirty="0"/>
              <a:t>, backache, allergies, </a:t>
            </a:r>
            <a:r>
              <a:rPr lang="en-GB" sz="2200" dirty="0" smtClean="0"/>
              <a:t>sleeplessness and </a:t>
            </a:r>
            <a:r>
              <a:rPr lang="en-GB" sz="2200" dirty="0"/>
              <a:t>grief after </a:t>
            </a:r>
            <a:r>
              <a:rPr lang="en-GB" sz="2200" dirty="0" smtClean="0"/>
              <a:t>separation</a:t>
            </a:r>
          </a:p>
          <a:p>
            <a:r>
              <a:rPr lang="en-GB" sz="2200" dirty="0"/>
              <a:t>Blika tax authorities </a:t>
            </a:r>
            <a:r>
              <a:rPr lang="en-GB" sz="2200" dirty="0" smtClean="0"/>
              <a:t>are interested in undeclared income</a:t>
            </a:r>
            <a:endParaRPr lang="en-GB" sz="2200" dirty="0"/>
          </a:p>
          <a:p>
            <a:r>
              <a:rPr lang="en-GB" sz="2200" dirty="0"/>
              <a:t>In Kvetana traditional healing is forbidden by law as being non-scientific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02973"/>
            <a:ext cx="3587400" cy="48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504" y="642620"/>
            <a:ext cx="6480175" cy="492443"/>
          </a:xfrm>
        </p:spPr>
        <p:txBody>
          <a:bodyPr/>
          <a:lstStyle/>
          <a:p>
            <a:r>
              <a:rPr lang="en-GB" dirty="0"/>
              <a:t>Ori </a:t>
            </a:r>
            <a:r>
              <a:rPr lang="en-GB" dirty="0" smtClean="0"/>
              <a:t>improvised poetry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607" y="1905000"/>
            <a:ext cx="5299456" cy="3207032"/>
          </a:xfrm>
        </p:spPr>
        <p:txBody>
          <a:bodyPr/>
          <a:lstStyle/>
          <a:p>
            <a:r>
              <a:rPr lang="en-GB" sz="2200" dirty="0" smtClean="0"/>
              <a:t>Common in Kvetana and Blika</a:t>
            </a:r>
          </a:p>
          <a:p>
            <a:r>
              <a:rPr lang="en-GB" sz="2200" dirty="0" smtClean="0"/>
              <a:t>No </a:t>
            </a:r>
            <a:r>
              <a:rPr lang="en-GB" sz="2200" dirty="0"/>
              <a:t>restrictions </a:t>
            </a:r>
            <a:endParaRPr lang="en-GB" sz="2200" dirty="0" smtClean="0"/>
          </a:p>
          <a:p>
            <a:r>
              <a:rPr lang="en-GB" sz="2200" dirty="0" smtClean="0"/>
              <a:t>In Blika only 7-8 male and female     semi-professional poets – not enough for weddings and other functions</a:t>
            </a:r>
          </a:p>
          <a:p>
            <a:r>
              <a:rPr lang="en-GB" sz="2200" dirty="0" smtClean="0"/>
              <a:t>Practiced by amateurs – for fun</a:t>
            </a:r>
          </a:p>
          <a:p>
            <a:r>
              <a:rPr lang="en-GB" sz="2200" dirty="0" smtClean="0"/>
              <a:t>Contests and festivals</a:t>
            </a:r>
          </a:p>
          <a:p>
            <a:r>
              <a:rPr lang="en-GB" sz="2200" dirty="0" smtClean="0"/>
              <a:t>Thought to be endangered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2800096" cy="39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642620"/>
            <a:ext cx="6312409" cy="492443"/>
          </a:xfrm>
        </p:spPr>
        <p:txBody>
          <a:bodyPr/>
          <a:lstStyle/>
          <a:p>
            <a:r>
              <a:rPr lang="en-GB" dirty="0"/>
              <a:t>Ori </a:t>
            </a:r>
            <a:r>
              <a:rPr lang="en-GB" dirty="0" smtClean="0"/>
              <a:t>midwifery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1"/>
            <a:ext cx="6304471" cy="3053144"/>
          </a:xfrm>
        </p:spPr>
        <p:txBody>
          <a:bodyPr/>
          <a:lstStyle/>
          <a:p>
            <a:r>
              <a:rPr lang="en-GB" sz="2200" dirty="0"/>
              <a:t>T</a:t>
            </a:r>
            <a:r>
              <a:rPr lang="en-GB" sz="2200" dirty="0" smtClean="0"/>
              <a:t>wo </a:t>
            </a:r>
            <a:r>
              <a:rPr lang="en-GB" sz="2200" dirty="0"/>
              <a:t>thirds of Ori mothers </a:t>
            </a:r>
            <a:r>
              <a:rPr lang="en-GB" sz="2200" dirty="0" smtClean="0"/>
              <a:t>give </a:t>
            </a:r>
            <a:r>
              <a:rPr lang="en-GB" sz="2200" dirty="0"/>
              <a:t>birth at </a:t>
            </a:r>
            <a:r>
              <a:rPr lang="en-GB" sz="2200" dirty="0" smtClean="0"/>
              <a:t>home</a:t>
            </a:r>
          </a:p>
          <a:p>
            <a:r>
              <a:rPr lang="en-GB" sz="2200" dirty="0" smtClean="0"/>
              <a:t>Assisted by trained </a:t>
            </a:r>
            <a:r>
              <a:rPr lang="en-GB" sz="2200" dirty="0"/>
              <a:t>O</a:t>
            </a:r>
            <a:r>
              <a:rPr lang="en-GB" sz="2200" dirty="0" smtClean="0"/>
              <a:t>ri midwives </a:t>
            </a:r>
          </a:p>
          <a:p>
            <a:r>
              <a:rPr lang="en-GB" sz="2200" dirty="0" smtClean="0"/>
              <a:t>Post-birth ceremonies at home </a:t>
            </a:r>
          </a:p>
          <a:p>
            <a:r>
              <a:rPr lang="en-GB" sz="2200" dirty="0" smtClean="0"/>
              <a:t>No increased health risks for Ori home births; fewer mental health problems among Ori mothers after birth</a:t>
            </a:r>
          </a:p>
          <a:p>
            <a:r>
              <a:rPr lang="en-GB" sz="2200" dirty="0"/>
              <a:t>P</a:t>
            </a:r>
            <a:r>
              <a:rPr lang="en-GB" sz="2200" dirty="0" smtClean="0"/>
              <a:t>ublic </a:t>
            </a:r>
            <a:r>
              <a:rPr lang="en-GB" sz="2200" dirty="0"/>
              <a:t>health authorities in Blika </a:t>
            </a:r>
            <a:r>
              <a:rPr lang="en-GB" sz="2200" dirty="0" smtClean="0"/>
              <a:t>want to reduce home births</a:t>
            </a:r>
            <a:endParaRPr lang="en-GB" sz="2200" dirty="0"/>
          </a:p>
        </p:txBody>
      </p:sp>
      <p:sp>
        <p:nvSpPr>
          <p:cNvPr id="6" name="AutoShape 6" descr="Afbeeldingsresultaat voor beschuit met muis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Afbeeldingsresultaat voor beschuit met muisj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fbeeldingsresultaat voor beschuit met muisj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620"/>
            <a:ext cx="6480175" cy="492443"/>
          </a:xfrm>
        </p:spPr>
        <p:txBody>
          <a:bodyPr/>
          <a:lstStyle/>
          <a:p>
            <a:r>
              <a:rPr lang="en-GB" dirty="0"/>
              <a:t>Ori </a:t>
            </a:r>
            <a:r>
              <a:rPr lang="en-GB" dirty="0" smtClean="0"/>
              <a:t>traditional dancing (in Blika)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537" y="1905000"/>
            <a:ext cx="5340096" cy="3357842"/>
          </a:xfrm>
        </p:spPr>
        <p:txBody>
          <a:bodyPr/>
          <a:lstStyle/>
          <a:p>
            <a:r>
              <a:rPr lang="en-GB" sz="2200" dirty="0" smtClean="0"/>
              <a:t>Circle and chain </a:t>
            </a:r>
            <a:r>
              <a:rPr lang="en-GB" sz="2200" dirty="0"/>
              <a:t>d</a:t>
            </a:r>
            <a:r>
              <a:rPr lang="en-GB" sz="2200" dirty="0" smtClean="0"/>
              <a:t>ance</a:t>
            </a:r>
          </a:p>
          <a:p>
            <a:r>
              <a:rPr lang="en-GB" sz="2200" dirty="0" smtClean="0"/>
              <a:t>Danced </a:t>
            </a:r>
            <a:r>
              <a:rPr lang="en-GB" sz="2200" dirty="0"/>
              <a:t>at weddings and other social </a:t>
            </a:r>
            <a:r>
              <a:rPr lang="en-GB" sz="2200" dirty="0" smtClean="0"/>
              <a:t>events</a:t>
            </a:r>
          </a:p>
          <a:p>
            <a:r>
              <a:rPr lang="en-GB" sz="2200" dirty="0" smtClean="0"/>
              <a:t>Diversity </a:t>
            </a:r>
            <a:r>
              <a:rPr lang="en-GB" sz="2200" dirty="0"/>
              <a:t>of the O</a:t>
            </a:r>
            <a:r>
              <a:rPr lang="en-GB" sz="2200" dirty="0" smtClean="0"/>
              <a:t>ri circle dance diminishing</a:t>
            </a:r>
          </a:p>
          <a:p>
            <a:r>
              <a:rPr lang="en-GB" sz="2200" dirty="0" smtClean="0"/>
              <a:t>Chain </a:t>
            </a:r>
            <a:r>
              <a:rPr lang="en-GB" sz="2200" dirty="0"/>
              <a:t>d</a:t>
            </a:r>
            <a:r>
              <a:rPr lang="en-GB" sz="2200" dirty="0" smtClean="0"/>
              <a:t>ance </a:t>
            </a:r>
            <a:r>
              <a:rPr lang="en-GB" sz="2200" dirty="0"/>
              <a:t>is rarely danced </a:t>
            </a:r>
            <a:r>
              <a:rPr lang="en-GB" sz="2200" dirty="0" smtClean="0"/>
              <a:t>anymore </a:t>
            </a:r>
          </a:p>
          <a:p>
            <a:r>
              <a:rPr lang="en-GB" sz="2200" dirty="0" smtClean="0"/>
              <a:t>Official </a:t>
            </a:r>
            <a:r>
              <a:rPr lang="en-GB" sz="2200" dirty="0"/>
              <a:t>permission is still required – and not easily given – for dancing in public </a:t>
            </a:r>
            <a:r>
              <a:rPr lang="en-GB" sz="2200" dirty="0" smtClean="0"/>
              <a:t>space</a:t>
            </a:r>
            <a:r>
              <a:rPr lang="en-GB" sz="2200" dirty="0"/>
              <a:t>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4" y="1905000"/>
            <a:ext cx="2547239" cy="3586058"/>
          </a:xfrm>
          <a:prstGeom prst="rect">
            <a:avLst/>
          </a:prstGeom>
        </p:spPr>
      </p:pic>
      <p:sp>
        <p:nvSpPr>
          <p:cNvPr id="6" name="AutoShape 2" descr="Afbeeldingsresultaat voor eijsden cramig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8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620"/>
            <a:ext cx="6480175" cy="492443"/>
          </a:xfrm>
        </p:spPr>
        <p:txBody>
          <a:bodyPr/>
          <a:lstStyle/>
          <a:p>
            <a:r>
              <a:rPr lang="en-GB" dirty="0"/>
              <a:t>Ori t</a:t>
            </a:r>
            <a:r>
              <a:rPr lang="en-GB" dirty="0" smtClean="0"/>
              <a:t>raditional </a:t>
            </a:r>
            <a:r>
              <a:rPr lang="en-GB" dirty="0"/>
              <a:t>m</a:t>
            </a:r>
            <a:r>
              <a:rPr lang="en-GB" dirty="0" smtClean="0"/>
              <a:t>usic </a:t>
            </a:r>
            <a:r>
              <a:rPr lang="en-GB" dirty="0"/>
              <a:t>and s</a:t>
            </a:r>
            <a:r>
              <a:rPr lang="en-GB" dirty="0" smtClean="0"/>
              <a:t>inging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05000"/>
            <a:ext cx="4799584" cy="4044506"/>
          </a:xfrm>
        </p:spPr>
        <p:txBody>
          <a:bodyPr/>
          <a:lstStyle/>
          <a:p>
            <a:r>
              <a:rPr lang="en-GB" sz="2200" dirty="0"/>
              <a:t>Ori accordion, the </a:t>
            </a:r>
            <a:r>
              <a:rPr lang="en-GB" sz="2200" dirty="0" err="1"/>
              <a:t>Utur</a:t>
            </a:r>
            <a:r>
              <a:rPr lang="en-GB" sz="2200" dirty="0"/>
              <a:t> flute and the Ori wooden clappers </a:t>
            </a:r>
            <a:r>
              <a:rPr lang="en-GB" sz="2200" dirty="0" smtClean="0"/>
              <a:t>used </a:t>
            </a:r>
            <a:r>
              <a:rPr lang="en-GB" sz="2200" dirty="0"/>
              <a:t>in </a:t>
            </a:r>
            <a:r>
              <a:rPr lang="en-GB" sz="2200" dirty="0" smtClean="0"/>
              <a:t>Blika</a:t>
            </a:r>
          </a:p>
          <a:p>
            <a:r>
              <a:rPr lang="en-GB" sz="2200" dirty="0" smtClean="0"/>
              <a:t>Instruments bought in Kvetana</a:t>
            </a:r>
          </a:p>
          <a:p>
            <a:r>
              <a:rPr lang="en-GB" sz="2200" dirty="0"/>
              <a:t>Traditional lullabies, choral wedding songs and polyphonic naming ceremony songs </a:t>
            </a:r>
            <a:endParaRPr lang="en-GB" sz="2200" dirty="0" smtClean="0"/>
          </a:p>
          <a:p>
            <a:r>
              <a:rPr lang="en-GB" sz="2200" dirty="0" smtClean="0"/>
              <a:t>Decline in improvisation</a:t>
            </a:r>
          </a:p>
          <a:p>
            <a:r>
              <a:rPr lang="en-GB" sz="2200" dirty="0" smtClean="0"/>
              <a:t>Not enough (semi-) professional musicians and singers available for hire or training</a:t>
            </a: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52" y="1809899"/>
            <a:ext cx="3344911" cy="45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en-GB" dirty="0"/>
              <a:t>Ori </a:t>
            </a:r>
            <a:r>
              <a:rPr lang="en-GB" dirty="0" smtClean="0"/>
              <a:t>Archery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05000"/>
            <a:ext cx="4933696" cy="3816429"/>
          </a:xfrm>
        </p:spPr>
        <p:txBody>
          <a:bodyPr/>
          <a:lstStyle/>
          <a:p>
            <a:r>
              <a:rPr lang="en-GB" sz="2200" dirty="0"/>
              <a:t>C</a:t>
            </a:r>
            <a:r>
              <a:rPr lang="en-GB" sz="2200" dirty="0" smtClean="0"/>
              <a:t>ommon </a:t>
            </a:r>
            <a:r>
              <a:rPr lang="en-GB" sz="2200" dirty="0"/>
              <a:t>pastime for men in </a:t>
            </a:r>
            <a:r>
              <a:rPr lang="en-GB" sz="2200" dirty="0" err="1" smtClean="0"/>
              <a:t>Kvetana</a:t>
            </a:r>
            <a:endParaRPr lang="en-GB" sz="2200" dirty="0" smtClean="0"/>
          </a:p>
          <a:p>
            <a:r>
              <a:rPr lang="en-GB" sz="2200" dirty="0" smtClean="0"/>
              <a:t>Blika </a:t>
            </a:r>
            <a:r>
              <a:rPr lang="en-GB" sz="2200" dirty="0"/>
              <a:t>has no indigenous archery tradition</a:t>
            </a:r>
          </a:p>
          <a:p>
            <a:r>
              <a:rPr lang="en-GB" sz="2200" dirty="0"/>
              <a:t>Ori archery clubs also accept non-Ori</a:t>
            </a:r>
          </a:p>
          <a:p>
            <a:r>
              <a:rPr lang="en-GB" sz="2200" dirty="0" smtClean="0"/>
              <a:t>Practiced in </a:t>
            </a:r>
            <a:r>
              <a:rPr lang="en-GB" sz="2200" dirty="0"/>
              <a:t>wooden structures attached to Ori </a:t>
            </a:r>
            <a:r>
              <a:rPr lang="en-GB" sz="2200" dirty="0" smtClean="0"/>
              <a:t>coffee houses, not outdoors</a:t>
            </a:r>
          </a:p>
          <a:p>
            <a:r>
              <a:rPr lang="en-GB" sz="2200" dirty="0"/>
              <a:t>Women train with </a:t>
            </a:r>
            <a:r>
              <a:rPr lang="en-GB" sz="2200" dirty="0" smtClean="0"/>
              <a:t>men</a:t>
            </a:r>
          </a:p>
          <a:p>
            <a:r>
              <a:rPr lang="en-GB" sz="2200" dirty="0" smtClean="0"/>
              <a:t>Some structures dilapidated; may get closed by municipality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159" y="1895060"/>
            <a:ext cx="3106586" cy="41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en-GB" dirty="0" smtClean="0"/>
              <a:t>Integration, assimilation, intolerance, indifference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888" y="1905000"/>
            <a:ext cx="6480175" cy="2903632"/>
          </a:xfrm>
        </p:spPr>
        <p:txBody>
          <a:bodyPr/>
          <a:lstStyle/>
          <a:p>
            <a:r>
              <a:rPr lang="en-GB" sz="2200" dirty="0" smtClean="0"/>
              <a:t>Ori men work in factories; women in nurseries</a:t>
            </a:r>
          </a:p>
          <a:p>
            <a:r>
              <a:rPr lang="en-GB" sz="2200" dirty="0" smtClean="0"/>
              <a:t>Integration centres and assimilation classes in schools ensured quick integration</a:t>
            </a:r>
          </a:p>
          <a:p>
            <a:r>
              <a:rPr lang="en-GB" sz="2200" dirty="0" smtClean="0"/>
              <a:t>1980/2000: economy in depression - assimilationist policies and majority population rather hostile towards immigrants </a:t>
            </a:r>
          </a:p>
          <a:p>
            <a:r>
              <a:rPr lang="en-GB" sz="2200" dirty="0" smtClean="0"/>
              <a:t>Today attitude turning into indifference</a:t>
            </a:r>
          </a:p>
          <a:p>
            <a:r>
              <a:rPr lang="en-GB" sz="2200" dirty="0" smtClean="0"/>
              <a:t>Few contacts among minorities</a:t>
            </a:r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9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94" y="1274452"/>
            <a:ext cx="5617340" cy="43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85560" cy="492443"/>
          </a:xfrm>
        </p:spPr>
        <p:txBody>
          <a:bodyPr/>
          <a:lstStyle/>
          <a:p>
            <a:r>
              <a:rPr lang="en-GB" dirty="0" smtClean="0"/>
              <a:t>In between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301803" cy="4050340"/>
          </a:xfrm>
        </p:spPr>
        <p:txBody>
          <a:bodyPr/>
          <a:lstStyle/>
          <a:p>
            <a:r>
              <a:rPr lang="en-GB" sz="2200" dirty="0" smtClean="0"/>
              <a:t>Immigrants can receive Blika citizenship after ten years  </a:t>
            </a:r>
            <a:r>
              <a:rPr lang="en-GB" sz="2400" dirty="0"/>
              <a:t>–</a:t>
            </a:r>
            <a:r>
              <a:rPr lang="en-GB" sz="2200" dirty="0" smtClean="0"/>
              <a:t> have to adopt the Blika naming system practice</a:t>
            </a:r>
          </a:p>
          <a:p>
            <a:r>
              <a:rPr lang="en-GB" sz="2200" dirty="0" smtClean="0"/>
              <a:t>Ori unhappy they cannot use their own </a:t>
            </a:r>
            <a:r>
              <a:rPr lang="en-GB" sz="2200" dirty="0"/>
              <a:t>name giving </a:t>
            </a:r>
            <a:r>
              <a:rPr lang="en-GB" sz="2200" dirty="0" smtClean="0"/>
              <a:t>system, their ‘real’ names</a:t>
            </a:r>
          </a:p>
          <a:p>
            <a:r>
              <a:rPr lang="en-GB" sz="2200" dirty="0" smtClean="0"/>
              <a:t>Ori created coffee houses (mainly for men) and tea gardens for traditional weddings</a:t>
            </a:r>
          </a:p>
          <a:p>
            <a:r>
              <a:rPr lang="en-GB" sz="2200" dirty="0" smtClean="0"/>
              <a:t>Ori continue speaking Ori among them, having their tattoos, and prefer marrying among them.</a:t>
            </a:r>
          </a:p>
          <a:p>
            <a:r>
              <a:rPr lang="en-GB" sz="2200" dirty="0"/>
              <a:t>Ori remember well the ‘years of intolerance’, which for many are not really over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2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en-GB" dirty="0" smtClean="0"/>
              <a:t>Since 2000: Policies, public opinion, profile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898073"/>
            <a:ext cx="6472238" cy="4502727"/>
          </a:xfrm>
        </p:spPr>
        <p:txBody>
          <a:bodyPr/>
          <a:lstStyle/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Beginning of economic revival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P</a:t>
            </a:r>
            <a:r>
              <a:rPr lang="en-GB" sz="2200" dirty="0" smtClean="0"/>
              <a:t>olicies becoming more tolerant, though not the regulations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Blika </a:t>
            </a:r>
            <a:r>
              <a:rPr lang="en-GB" sz="2200" dirty="0"/>
              <a:t>public opinion </a:t>
            </a:r>
            <a:r>
              <a:rPr lang="en-GB" sz="2200" dirty="0" smtClean="0"/>
              <a:t>still between </a:t>
            </a:r>
            <a:r>
              <a:rPr lang="en-GB" sz="2200" dirty="0"/>
              <a:t>indifferent and intolerant </a:t>
            </a:r>
            <a:endParaRPr lang="en-GB" sz="2200" dirty="0" smtClean="0"/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Ori live mainly in 3 major towns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Ori are well integrated </a:t>
            </a:r>
            <a:r>
              <a:rPr lang="en-GB" sz="2200" dirty="0" smtClean="0"/>
              <a:t> 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Ori keep low profile in public space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They maintain contacts with Ika and </a:t>
            </a:r>
            <a:r>
              <a:rPr lang="en-GB" sz="2200" dirty="0" err="1" smtClean="0"/>
              <a:t>Kvetana</a:t>
            </a:r>
            <a:endParaRPr lang="en-GB" sz="22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0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629527" cy="984885"/>
          </a:xfrm>
        </p:spPr>
        <p:txBody>
          <a:bodyPr/>
          <a:lstStyle/>
          <a:p>
            <a:r>
              <a:rPr lang="en-GB" dirty="0" smtClean="0"/>
              <a:t>Blika policies towards immigrants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1047409"/>
              </p:ext>
            </p:extLst>
          </p:nvPr>
        </p:nvGraphicFramePr>
        <p:xfrm>
          <a:off x="406400" y="1716066"/>
          <a:ext cx="8356600" cy="452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0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en-GB" dirty="0" smtClean="0"/>
              <a:t>Ori organize themselves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316663" cy="4247317"/>
          </a:xfrm>
        </p:spPr>
        <p:txBody>
          <a:bodyPr/>
          <a:lstStyle/>
          <a:p>
            <a:r>
              <a:rPr lang="en-GB" sz="2200" dirty="0" smtClean="0"/>
              <a:t>About 12 cultural clubs/associations/NGOs</a:t>
            </a:r>
            <a:endParaRPr lang="en-GB" sz="2200" dirty="0"/>
          </a:p>
          <a:p>
            <a:r>
              <a:rPr lang="en-GB" sz="2200" dirty="0" smtClean="0"/>
              <a:t>Many archery clubs for men and women</a:t>
            </a:r>
          </a:p>
          <a:p>
            <a:r>
              <a:rPr lang="en-GB" sz="2200" dirty="0" smtClean="0"/>
              <a:t>Many top ball clubs, but only 2 adapted fields</a:t>
            </a:r>
          </a:p>
          <a:p>
            <a:r>
              <a:rPr lang="en-GB" sz="2200" dirty="0"/>
              <a:t>10 to 15 % non-Ori members in </a:t>
            </a:r>
            <a:r>
              <a:rPr lang="en-GB" sz="2200" dirty="0" smtClean="0"/>
              <a:t>archery </a:t>
            </a:r>
            <a:r>
              <a:rPr lang="en-GB" sz="2200" dirty="0"/>
              <a:t>and t</a:t>
            </a:r>
            <a:r>
              <a:rPr lang="en-GB" sz="2200" dirty="0" smtClean="0"/>
              <a:t>op ball </a:t>
            </a:r>
            <a:r>
              <a:rPr lang="en-GB" sz="2200" dirty="0"/>
              <a:t>clubs</a:t>
            </a:r>
          </a:p>
          <a:p>
            <a:r>
              <a:rPr lang="en-GB" sz="2200" dirty="0" smtClean="0"/>
              <a:t>Bilingual Ori Cultural Portal, informs about Blika events and culture; other Ori websites and blogs </a:t>
            </a:r>
          </a:p>
          <a:p>
            <a:r>
              <a:rPr lang="en-GB" sz="2200" dirty="0" smtClean="0"/>
              <a:t>Ori Language Support organizes Ori courses in all major towns – attended by young Ori (literacy courses) and non-Ori partners of Ori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soccer field 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Afbeeldingsresultaat voor soccer field 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39414"/>
            <a:ext cx="6348985" cy="492443"/>
          </a:xfrm>
        </p:spPr>
        <p:txBody>
          <a:bodyPr/>
          <a:lstStyle/>
          <a:p>
            <a:r>
              <a:rPr lang="en-GB" dirty="0" smtClean="0"/>
              <a:t>Ori in Blika, Ika and Kvetana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17192"/>
            <a:ext cx="6341047" cy="3508653"/>
          </a:xfrm>
        </p:spPr>
        <p:txBody>
          <a:bodyPr/>
          <a:lstStyle/>
          <a:p>
            <a:r>
              <a:rPr lang="en-GB" sz="2200" dirty="0"/>
              <a:t>C</a:t>
            </a:r>
            <a:r>
              <a:rPr lang="en-GB" sz="2200" dirty="0" smtClean="0"/>
              <a:t>ontacts among Ori </a:t>
            </a:r>
            <a:r>
              <a:rPr lang="en-GB" sz="2200" dirty="0"/>
              <a:t>i</a:t>
            </a:r>
            <a:r>
              <a:rPr lang="en-GB" sz="2200" dirty="0" smtClean="0"/>
              <a:t>n Blika and </a:t>
            </a:r>
            <a:r>
              <a:rPr lang="en-GB" sz="2200" dirty="0" err="1" smtClean="0"/>
              <a:t>Ika</a:t>
            </a:r>
            <a:r>
              <a:rPr lang="en-GB" sz="2200" dirty="0" smtClean="0"/>
              <a:t> </a:t>
            </a:r>
          </a:p>
          <a:p>
            <a:r>
              <a:rPr lang="en-GB" sz="2200" dirty="0" smtClean="0"/>
              <a:t>Change of regime in </a:t>
            </a:r>
            <a:r>
              <a:rPr lang="en-GB" sz="2200" dirty="0" err="1" smtClean="0"/>
              <a:t>Kvetana</a:t>
            </a:r>
            <a:r>
              <a:rPr lang="en-GB" sz="2200" dirty="0" smtClean="0"/>
              <a:t> but hardly any Ori returned</a:t>
            </a:r>
            <a:r>
              <a:rPr lang="en-GB" sz="2200" dirty="0"/>
              <a:t>, </a:t>
            </a:r>
            <a:r>
              <a:rPr lang="en-GB" sz="2200" dirty="0" smtClean="0"/>
              <a:t>some visit relatives in </a:t>
            </a:r>
            <a:r>
              <a:rPr lang="en-GB" sz="2200" dirty="0" err="1" smtClean="0"/>
              <a:t>Kvetana</a:t>
            </a:r>
            <a:r>
              <a:rPr lang="en-GB" sz="2200" dirty="0" smtClean="0"/>
              <a:t> </a:t>
            </a:r>
            <a:endParaRPr lang="en-GB" sz="2200" dirty="0"/>
          </a:p>
          <a:p>
            <a:r>
              <a:rPr lang="en-GB" sz="2200" dirty="0" err="1" smtClean="0"/>
              <a:t>Kvetana</a:t>
            </a:r>
            <a:r>
              <a:rPr lang="en-GB" sz="2200" dirty="0" smtClean="0"/>
              <a:t> </a:t>
            </a:r>
            <a:r>
              <a:rPr lang="en-GB" sz="2200" smtClean="0"/>
              <a:t>ratified the </a:t>
            </a:r>
            <a:r>
              <a:rPr lang="en-GB" sz="2200" dirty="0" smtClean="0"/>
              <a:t>Convention in 2005: only 11 Ori elements out of 200 on the country inventory (Ori 20% of total population) </a:t>
            </a:r>
          </a:p>
          <a:p>
            <a:r>
              <a:rPr lang="en-GB" sz="2200" dirty="0" smtClean="0"/>
              <a:t>From vibrant to declining: Top ball; rope-walking; wedding dance/music; Ori language; improvised poetry; tattooing; archery; story-telling; cock fighting; lace making; falconry; traditional healing</a:t>
            </a:r>
            <a:endParaRPr lang="en-GB" sz="20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4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6675</TotalTime>
  <Words>2457</Words>
  <Application>Microsoft Office PowerPoint</Application>
  <PresentationFormat>On-screen Show (4:3)</PresentationFormat>
  <Paragraphs>311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Arial Bold</vt:lpstr>
      <vt:lpstr>Calibri</vt:lpstr>
      <vt:lpstr>Thème Office</vt:lpstr>
      <vt:lpstr>Welcome to the Ori of Blika  Unit 46 Ori PowerPoint presentation </vt:lpstr>
      <vt:lpstr>The Ori, a new minority in Blika</vt:lpstr>
      <vt:lpstr>Map of the Chisai continent</vt:lpstr>
      <vt:lpstr>Integration, assimilation, intolerance, indifference</vt:lpstr>
      <vt:lpstr>In between</vt:lpstr>
      <vt:lpstr>Since 2000: Policies, public opinion, profile </vt:lpstr>
      <vt:lpstr>Blika policies towards immigrants</vt:lpstr>
      <vt:lpstr>Ori organize themselves</vt:lpstr>
      <vt:lpstr>Ori in Blika, Ika and Kvetana</vt:lpstr>
      <vt:lpstr>Blika ratifies in 2013</vt:lpstr>
      <vt:lpstr>Blika implements the Convention</vt:lpstr>
      <vt:lpstr>Soon a 2-day meeting of Ori SafeCom</vt:lpstr>
      <vt:lpstr>Meet your neighbours 1</vt:lpstr>
      <vt:lpstr>Meet your neighbours 2</vt:lpstr>
      <vt:lpstr>President of Ori Women’s Association</vt:lpstr>
      <vt:lpstr>History and geography teacher</vt:lpstr>
      <vt:lpstr>Harkal Tea garden Owner </vt:lpstr>
      <vt:lpstr>Electric equipment shop owner</vt:lpstr>
      <vt:lpstr>Head baker</vt:lpstr>
      <vt:lpstr>Bookseller and writer</vt:lpstr>
      <vt:lpstr>Webmaster Ori Culture Portal</vt:lpstr>
      <vt:lpstr>Sociologist</vt:lpstr>
      <vt:lpstr>General Practitioner</vt:lpstr>
      <vt:lpstr>Journalist</vt:lpstr>
      <vt:lpstr>Heritage official Ministry of Culture</vt:lpstr>
      <vt:lpstr>Member of Blika NATCOM for UNESCO</vt:lpstr>
      <vt:lpstr>External consultant </vt:lpstr>
      <vt:lpstr>Ori ICH in Blika</vt:lpstr>
      <vt:lpstr>Traditional Ori wedding</vt:lpstr>
      <vt:lpstr>Top ball game</vt:lpstr>
      <vt:lpstr>Ori name giving</vt:lpstr>
      <vt:lpstr>Ori new year and cooking </vt:lpstr>
      <vt:lpstr>Haf – mutual assistance</vt:lpstr>
      <vt:lpstr>Ori fortune-telling and traditional healing </vt:lpstr>
      <vt:lpstr>Ori improvised poetry</vt:lpstr>
      <vt:lpstr>Ori midwifery</vt:lpstr>
      <vt:lpstr>Ori traditional dancing (in Blika)</vt:lpstr>
      <vt:lpstr>Ori traditional music and singing</vt:lpstr>
      <vt:lpstr>Ori Archery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304</cp:revision>
  <cp:lastPrinted>2015-11-08T14:36:18Z</cp:lastPrinted>
  <dcterms:created xsi:type="dcterms:W3CDTF">2013-04-24T00:14:44Z</dcterms:created>
  <dcterms:modified xsi:type="dcterms:W3CDTF">2018-04-23T10:03:37Z</dcterms:modified>
</cp:coreProperties>
</file>