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73" r:id="rId2"/>
    <p:sldId id="382" r:id="rId3"/>
    <p:sldId id="343" r:id="rId4"/>
    <p:sldId id="383" r:id="rId5"/>
    <p:sldId id="391" r:id="rId6"/>
    <p:sldId id="384" r:id="rId7"/>
    <p:sldId id="392" r:id="rId8"/>
    <p:sldId id="386" r:id="rId9"/>
    <p:sldId id="387" r:id="rId10"/>
    <p:sldId id="389" r:id="rId11"/>
    <p:sldId id="346" r:id="rId12"/>
    <p:sldId id="390" r:id="rId13"/>
    <p:sldId id="381" r:id="rId14"/>
    <p:sldId id="352" r:id="rId15"/>
    <p:sldId id="359" r:id="rId16"/>
    <p:sldId id="370" r:id="rId17"/>
    <p:sldId id="356" r:id="rId18"/>
    <p:sldId id="371" r:id="rId19"/>
    <p:sldId id="353" r:id="rId20"/>
    <p:sldId id="355" r:id="rId21"/>
    <p:sldId id="372" r:id="rId22"/>
    <p:sldId id="373" r:id="rId23"/>
    <p:sldId id="374" r:id="rId24"/>
    <p:sldId id="354" r:id="rId25"/>
    <p:sldId id="375" r:id="rId26"/>
    <p:sldId id="376" r:id="rId27"/>
    <p:sldId id="377" r:id="rId28"/>
    <p:sldId id="344" r:id="rId29"/>
    <p:sldId id="357" r:id="rId30"/>
    <p:sldId id="358" r:id="rId31"/>
    <p:sldId id="361" r:id="rId32"/>
    <p:sldId id="362" r:id="rId33"/>
    <p:sldId id="360" r:id="rId34"/>
    <p:sldId id="363" r:id="rId35"/>
    <p:sldId id="364" r:id="rId36"/>
    <p:sldId id="365" r:id="rId37"/>
    <p:sldId id="367" r:id="rId38"/>
    <p:sldId id="368" r:id="rId39"/>
    <p:sldId id="369" r:id="rId40"/>
    <p:sldId id="393" r:id="rId41"/>
  </p:sldIdLst>
  <p:sldSz cx="9144000" cy="6858000" type="screen4x3"/>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15">
          <p15:clr>
            <a:srgbClr val="A4A3A4"/>
          </p15:clr>
        </p15:guide>
        <p15:guide id="2" orient="horz" pos="1200">
          <p15:clr>
            <a:srgbClr val="A4A3A4"/>
          </p15:clr>
        </p15:guide>
        <p15:guide id="3" orient="horz" pos="2160">
          <p15:clr>
            <a:srgbClr val="A4A3A4"/>
          </p15:clr>
        </p15:guide>
        <p15:guide id="4" pos="1437">
          <p15:clr>
            <a:srgbClr val="A4A3A4"/>
          </p15:clr>
        </p15:guide>
        <p15:guide id="5" pos="2419">
          <p15:clr>
            <a:srgbClr val="A4A3A4"/>
          </p15:clr>
        </p15:guide>
        <p15:guide id="6" pos="5515">
          <p15:clr>
            <a:srgbClr val="A4A3A4"/>
          </p15:clr>
        </p15:guide>
        <p15:guide id="7" pos="1310">
          <p15:clr>
            <a:srgbClr val="A4A3A4"/>
          </p15:clr>
        </p15:guide>
        <p15:guide id="8" pos="2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20" autoAdjust="0"/>
  </p:normalViewPr>
  <p:slideViewPr>
    <p:cSldViewPr snapToGrid="0" snapToObjects="1">
      <p:cViewPr varScale="1">
        <p:scale>
          <a:sx n="53" d="100"/>
          <a:sy n="53" d="100"/>
        </p:scale>
        <p:origin x="72" y="1098"/>
      </p:cViewPr>
      <p:guideLst>
        <p:guide orient="horz" pos="715"/>
        <p:guide orient="horz" pos="1200"/>
        <p:guide orient="horz" pos="2160"/>
        <p:guide pos="1437"/>
        <p:guide pos="2419"/>
        <p:guide pos="5515"/>
        <p:guide pos="1310"/>
        <p:guide pos="2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4CBE7-F32D-46F2-A118-547A428CCBC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4FE5A76A-0215-4279-8B18-0C5FF4F3BBF6}">
      <dgm:prSet phldrT="[Text]" custT="1"/>
      <dgm:spPr/>
      <dgm:t>
        <a:bodyPr/>
        <a:lstStyle/>
        <a:p>
          <a:r>
            <a:rPr lang="es-ES_tradnl" sz="1600" b="1" noProof="0" dirty="0" smtClean="0"/>
            <a:t>Decenios de 1960 y 1970</a:t>
          </a:r>
          <a:r>
            <a:rPr lang="es-ES_tradnl" sz="1600" noProof="0" dirty="0" smtClean="0"/>
            <a:t> Emigración de los oris desde Kvetana a Blika</a:t>
          </a:r>
          <a:endParaRPr lang="es-ES_tradnl" sz="1600" noProof="0" dirty="0"/>
        </a:p>
      </dgm:t>
    </dgm:pt>
    <dgm:pt modelId="{F19FB9C2-7B52-4165-AC10-B8A691409514}" type="parTrans" cxnId="{BDD685F8-FA79-40A4-8FED-0B156C65C22D}">
      <dgm:prSet/>
      <dgm:spPr/>
      <dgm:t>
        <a:bodyPr/>
        <a:lstStyle/>
        <a:p>
          <a:endParaRPr lang="en-GB"/>
        </a:p>
      </dgm:t>
    </dgm:pt>
    <dgm:pt modelId="{662C0512-E205-4ACB-8438-1A5B1193899F}" type="sibTrans" cxnId="{BDD685F8-FA79-40A4-8FED-0B156C65C22D}">
      <dgm:prSet/>
      <dgm:spPr/>
      <dgm:t>
        <a:bodyPr/>
        <a:lstStyle/>
        <a:p>
          <a:endParaRPr lang="en-GB"/>
        </a:p>
      </dgm:t>
    </dgm:pt>
    <dgm:pt modelId="{462B1DEF-F974-4F39-B7C7-39564AA6CE77}">
      <dgm:prSet phldrT="[Text]" custT="1"/>
      <dgm:spPr/>
      <dgm:t>
        <a:bodyPr/>
        <a:lstStyle/>
        <a:p>
          <a:pPr>
            <a:spcAft>
              <a:spcPts val="0"/>
            </a:spcAft>
          </a:pPr>
          <a:r>
            <a:rPr lang="es-ES" sz="1600" b="1" noProof="0" dirty="0" smtClean="0"/>
            <a:t>Decenio de 1970</a:t>
          </a:r>
        </a:p>
        <a:p>
          <a:pPr>
            <a:spcAft>
              <a:spcPct val="35000"/>
            </a:spcAft>
          </a:pPr>
          <a:r>
            <a:rPr lang="es-ES" sz="1600" noProof="0" dirty="0" smtClean="0"/>
            <a:t>Se crean en </a:t>
          </a:r>
          <a:r>
            <a:rPr lang="es-ES" sz="1600" noProof="0" dirty="0" err="1" smtClean="0"/>
            <a:t>Blika</a:t>
          </a:r>
          <a:r>
            <a:rPr lang="es-ES" sz="1600" noProof="0" dirty="0" smtClean="0"/>
            <a:t> centros de integración social</a:t>
          </a:r>
          <a:endParaRPr lang="es-ES" sz="1600" noProof="0" dirty="0"/>
        </a:p>
      </dgm:t>
    </dgm:pt>
    <dgm:pt modelId="{80B40D72-4A27-4DB0-A681-52E0CFD4A52D}" type="parTrans" cxnId="{688544CA-FE6F-4AE8-BF01-7B811F5FBC5B}">
      <dgm:prSet/>
      <dgm:spPr/>
      <dgm:t>
        <a:bodyPr/>
        <a:lstStyle/>
        <a:p>
          <a:endParaRPr lang="en-GB"/>
        </a:p>
      </dgm:t>
    </dgm:pt>
    <dgm:pt modelId="{4F0A5B2F-9013-4F89-9DF7-9BE05245A6C3}" type="sibTrans" cxnId="{688544CA-FE6F-4AE8-BF01-7B811F5FBC5B}">
      <dgm:prSet/>
      <dgm:spPr/>
      <dgm:t>
        <a:bodyPr/>
        <a:lstStyle/>
        <a:p>
          <a:endParaRPr lang="en-GB"/>
        </a:p>
      </dgm:t>
    </dgm:pt>
    <dgm:pt modelId="{04877CA8-C05E-4584-93CA-276CF5E0D691}">
      <dgm:prSet phldrT="[Text]" custT="1"/>
      <dgm:spPr/>
      <dgm:t>
        <a:bodyPr/>
        <a:lstStyle/>
        <a:p>
          <a:pPr>
            <a:spcAft>
              <a:spcPts val="0"/>
            </a:spcAft>
          </a:pPr>
          <a:r>
            <a:rPr lang="es-ES_tradnl" sz="1600" b="1" noProof="0" dirty="0" smtClean="0"/>
            <a:t>Periodo 1960-2005</a:t>
          </a:r>
          <a:endParaRPr lang="es-ES_tradnl" sz="1600" noProof="0" dirty="0" smtClean="0"/>
        </a:p>
        <a:p>
          <a:pPr>
            <a:spcAft>
              <a:spcPct val="35000"/>
            </a:spcAft>
          </a:pPr>
          <a:r>
            <a:rPr lang="es-ES_tradnl" sz="1600" noProof="0" dirty="0" smtClean="0"/>
            <a:t>El gobierno de Blika adopta, por regla general, políticas de asimilación</a:t>
          </a:r>
          <a:endParaRPr lang="es-ES_tradnl" sz="1600" noProof="0" dirty="0"/>
        </a:p>
      </dgm:t>
    </dgm:pt>
    <dgm:pt modelId="{D66E2478-AC88-4315-B348-25177DED25AC}" type="parTrans" cxnId="{E84D759E-D679-479D-9725-77E8B2F038F3}">
      <dgm:prSet/>
      <dgm:spPr/>
      <dgm:t>
        <a:bodyPr/>
        <a:lstStyle/>
        <a:p>
          <a:endParaRPr lang="en-GB"/>
        </a:p>
      </dgm:t>
    </dgm:pt>
    <dgm:pt modelId="{A1AE557C-7EB0-4F09-9D95-9B46E942AC26}" type="sibTrans" cxnId="{E84D759E-D679-479D-9725-77E8B2F038F3}">
      <dgm:prSet/>
      <dgm:spPr/>
      <dgm:t>
        <a:bodyPr/>
        <a:lstStyle/>
        <a:p>
          <a:endParaRPr lang="en-GB"/>
        </a:p>
      </dgm:t>
    </dgm:pt>
    <dgm:pt modelId="{AAA1CE65-4F98-482F-8255-7B2D20E319D0}">
      <dgm:prSet custT="1"/>
      <dgm:spPr/>
      <dgm:t>
        <a:bodyPr/>
        <a:lstStyle/>
        <a:p>
          <a:pPr>
            <a:spcAft>
              <a:spcPts val="0"/>
            </a:spcAft>
          </a:pPr>
          <a:r>
            <a:rPr lang="es-ES_tradnl" sz="1600" b="1" noProof="0" dirty="0" smtClean="0"/>
            <a:t>Periodo 1985-2000</a:t>
          </a:r>
        </a:p>
        <a:p>
          <a:pPr>
            <a:spcAft>
              <a:spcPct val="35000"/>
            </a:spcAft>
          </a:pPr>
          <a:r>
            <a:rPr lang="es-ES_tradnl" sz="1600" noProof="0" dirty="0" smtClean="0"/>
            <a:t>Menos tolerancia del gobierno y la mayoría blikanesa con las minorías</a:t>
          </a:r>
          <a:endParaRPr lang="es-ES_tradnl" sz="1600" noProof="0" dirty="0"/>
        </a:p>
      </dgm:t>
    </dgm:pt>
    <dgm:pt modelId="{0CF1D29A-BEAF-4C87-98B6-3C9865D5EAE8}" type="parTrans" cxnId="{2B9CFC8C-4B62-45B8-9609-020DACC18D0D}">
      <dgm:prSet/>
      <dgm:spPr/>
      <dgm:t>
        <a:bodyPr/>
        <a:lstStyle/>
        <a:p>
          <a:endParaRPr lang="en-GB"/>
        </a:p>
      </dgm:t>
    </dgm:pt>
    <dgm:pt modelId="{229EB173-9C5E-4299-9AE4-521B32E05397}" type="sibTrans" cxnId="{2B9CFC8C-4B62-45B8-9609-020DACC18D0D}">
      <dgm:prSet/>
      <dgm:spPr/>
      <dgm:t>
        <a:bodyPr/>
        <a:lstStyle/>
        <a:p>
          <a:endParaRPr lang="en-GB"/>
        </a:p>
      </dgm:t>
    </dgm:pt>
    <dgm:pt modelId="{50510F9E-1576-47D6-AC8A-B6185D7B0009}">
      <dgm:prSet phldrT="[Text]" custT="1"/>
      <dgm:spPr/>
      <dgm:t>
        <a:bodyPr/>
        <a:lstStyle/>
        <a:p>
          <a:pPr>
            <a:spcAft>
              <a:spcPts val="0"/>
            </a:spcAft>
          </a:pPr>
          <a:r>
            <a:rPr lang="es-ES" sz="1600" b="1" noProof="0" dirty="0" smtClean="0"/>
            <a:t>Año 2005</a:t>
          </a:r>
        </a:p>
        <a:p>
          <a:pPr>
            <a:spcAft>
              <a:spcPct val="35000"/>
            </a:spcAft>
          </a:pPr>
          <a:r>
            <a:rPr lang="es-ES" sz="1600" noProof="0" dirty="0" smtClean="0"/>
            <a:t>El gobierno de Blika adopta políticas más favorables para las minorías</a:t>
          </a:r>
          <a:endParaRPr lang="es-ES" sz="1600" noProof="0" dirty="0"/>
        </a:p>
      </dgm:t>
    </dgm:pt>
    <dgm:pt modelId="{AAB9A22B-7A62-43C2-81A0-218CFBF2AD38}" type="parTrans" cxnId="{A92D6108-B862-4126-AF31-7729CE7C677E}">
      <dgm:prSet/>
      <dgm:spPr/>
      <dgm:t>
        <a:bodyPr/>
        <a:lstStyle/>
        <a:p>
          <a:endParaRPr lang="en-GB"/>
        </a:p>
      </dgm:t>
    </dgm:pt>
    <dgm:pt modelId="{B7E88539-4284-461B-9B34-88DBD7E03AAA}" type="sibTrans" cxnId="{A92D6108-B862-4126-AF31-7729CE7C677E}">
      <dgm:prSet/>
      <dgm:spPr/>
      <dgm:t>
        <a:bodyPr/>
        <a:lstStyle/>
        <a:p>
          <a:endParaRPr lang="en-GB"/>
        </a:p>
      </dgm:t>
    </dgm:pt>
    <dgm:pt modelId="{D4CC7C72-DC83-4AE8-80F1-6F481D89FEA4}" type="pres">
      <dgm:prSet presAssocID="{9C84CBE7-F32D-46F2-A118-547A428CCBC3}" presName="Name0" presStyleCnt="0">
        <dgm:presLayoutVars>
          <dgm:dir/>
          <dgm:resizeHandles val="exact"/>
        </dgm:presLayoutVars>
      </dgm:prSet>
      <dgm:spPr/>
      <dgm:t>
        <a:bodyPr/>
        <a:lstStyle/>
        <a:p>
          <a:endParaRPr lang="nl-NL"/>
        </a:p>
      </dgm:t>
    </dgm:pt>
    <dgm:pt modelId="{9991D4AD-3095-4E4E-BCC3-E372A23DF106}" type="pres">
      <dgm:prSet presAssocID="{9C84CBE7-F32D-46F2-A118-547A428CCBC3}" presName="arrow" presStyleLbl="bgShp" presStyleIdx="0" presStyleCnt="1"/>
      <dgm:spPr/>
    </dgm:pt>
    <dgm:pt modelId="{ABFFE70F-356A-4534-B15B-036C415A36FE}" type="pres">
      <dgm:prSet presAssocID="{9C84CBE7-F32D-46F2-A118-547A428CCBC3}" presName="points" presStyleCnt="0"/>
      <dgm:spPr/>
    </dgm:pt>
    <dgm:pt modelId="{06B43392-9419-466B-BF89-DC402FF48727}" type="pres">
      <dgm:prSet presAssocID="{4FE5A76A-0215-4279-8B18-0C5FF4F3BBF6}" presName="compositeA" presStyleCnt="0"/>
      <dgm:spPr/>
    </dgm:pt>
    <dgm:pt modelId="{0D6B8AC6-BEA1-4802-91D5-47FE4174F5E6}" type="pres">
      <dgm:prSet presAssocID="{4FE5A76A-0215-4279-8B18-0C5FF4F3BBF6}" presName="textA" presStyleLbl="revTx" presStyleIdx="0" presStyleCnt="5" custScaleX="382502" custLinFactNeighborX="-29981">
        <dgm:presLayoutVars>
          <dgm:bulletEnabled val="1"/>
        </dgm:presLayoutVars>
      </dgm:prSet>
      <dgm:spPr/>
      <dgm:t>
        <a:bodyPr/>
        <a:lstStyle/>
        <a:p>
          <a:endParaRPr lang="en-GB"/>
        </a:p>
      </dgm:t>
    </dgm:pt>
    <dgm:pt modelId="{8538FD88-5047-4C59-BF91-1530551B9D7A}" type="pres">
      <dgm:prSet presAssocID="{4FE5A76A-0215-4279-8B18-0C5FF4F3BBF6}" presName="circleA" presStyleLbl="node1" presStyleIdx="0" presStyleCnt="5" custLinFactNeighborX="-14767" custLinFactNeighborY="-2461"/>
      <dgm:spPr/>
    </dgm:pt>
    <dgm:pt modelId="{3CA333F4-C3E1-4328-86CC-5B73A52761C3}" type="pres">
      <dgm:prSet presAssocID="{4FE5A76A-0215-4279-8B18-0C5FF4F3BBF6}" presName="spaceA" presStyleCnt="0"/>
      <dgm:spPr/>
    </dgm:pt>
    <dgm:pt modelId="{8C574C74-58D2-4C23-9142-5EF0835E9640}" type="pres">
      <dgm:prSet presAssocID="{662C0512-E205-4ACB-8438-1A5B1193899F}" presName="space" presStyleCnt="0"/>
      <dgm:spPr/>
    </dgm:pt>
    <dgm:pt modelId="{E11A8DCC-55FA-4146-9ADF-3AF6F911AC77}" type="pres">
      <dgm:prSet presAssocID="{462B1DEF-F974-4F39-B7C7-39564AA6CE77}" presName="compositeB" presStyleCnt="0"/>
      <dgm:spPr/>
    </dgm:pt>
    <dgm:pt modelId="{BD076A6E-AFDB-4B54-895D-6FCDC90E26D9}" type="pres">
      <dgm:prSet presAssocID="{462B1DEF-F974-4F39-B7C7-39564AA6CE77}" presName="textB" presStyleLbl="revTx" presStyleIdx="1" presStyleCnt="5" custScaleX="360425" custScaleY="95760" custLinFactNeighborX="-79555" custLinFactNeighborY="3963">
        <dgm:presLayoutVars>
          <dgm:bulletEnabled val="1"/>
        </dgm:presLayoutVars>
      </dgm:prSet>
      <dgm:spPr/>
      <dgm:t>
        <a:bodyPr/>
        <a:lstStyle/>
        <a:p>
          <a:endParaRPr lang="en-GB"/>
        </a:p>
      </dgm:t>
    </dgm:pt>
    <dgm:pt modelId="{DE19152B-5414-4180-AB9C-F83C9AED6775}" type="pres">
      <dgm:prSet presAssocID="{462B1DEF-F974-4F39-B7C7-39564AA6CE77}" presName="circleB" presStyleLbl="node1" presStyleIdx="1" presStyleCnt="5" custLinFactNeighborX="-61531" custLinFactNeighborY="0"/>
      <dgm:spPr/>
    </dgm:pt>
    <dgm:pt modelId="{6C2CDCD5-D2A0-4DC9-A7CA-0B60AFD21E15}" type="pres">
      <dgm:prSet presAssocID="{462B1DEF-F974-4F39-B7C7-39564AA6CE77}" presName="spaceB" presStyleCnt="0"/>
      <dgm:spPr/>
    </dgm:pt>
    <dgm:pt modelId="{8B78A172-A5DD-4BB4-839E-B8C299673632}" type="pres">
      <dgm:prSet presAssocID="{4F0A5B2F-9013-4F89-9DF7-9BE05245A6C3}" presName="space" presStyleCnt="0"/>
      <dgm:spPr/>
    </dgm:pt>
    <dgm:pt modelId="{D97900A0-A0B9-4FA8-B0EE-62680C88B67F}" type="pres">
      <dgm:prSet presAssocID="{04877CA8-C05E-4584-93CA-276CF5E0D691}" presName="compositeA" presStyleCnt="0"/>
      <dgm:spPr/>
    </dgm:pt>
    <dgm:pt modelId="{32D4A19B-FB75-4000-9249-572E73B9CADA}" type="pres">
      <dgm:prSet presAssocID="{04877CA8-C05E-4584-93CA-276CF5E0D691}" presName="textA" presStyleLbl="revTx" presStyleIdx="2" presStyleCnt="5" custScaleX="364727" custLinFactNeighborX="6656">
        <dgm:presLayoutVars>
          <dgm:bulletEnabled val="1"/>
        </dgm:presLayoutVars>
      </dgm:prSet>
      <dgm:spPr/>
      <dgm:t>
        <a:bodyPr/>
        <a:lstStyle/>
        <a:p>
          <a:endParaRPr lang="en-GB"/>
        </a:p>
      </dgm:t>
    </dgm:pt>
    <dgm:pt modelId="{DE8CC4DB-D940-4D6A-BCAD-DEFB38781965}" type="pres">
      <dgm:prSet presAssocID="{04877CA8-C05E-4584-93CA-276CF5E0D691}" presName="circleA" presStyleLbl="node1" presStyleIdx="2" presStyleCnt="5"/>
      <dgm:spPr/>
    </dgm:pt>
    <dgm:pt modelId="{A61B20D5-A561-49BE-9A40-09B0A429C7DE}" type="pres">
      <dgm:prSet presAssocID="{04877CA8-C05E-4584-93CA-276CF5E0D691}" presName="spaceA" presStyleCnt="0"/>
      <dgm:spPr/>
    </dgm:pt>
    <dgm:pt modelId="{7A0F7DC0-E8C2-4F79-B5BE-53D309E9DC02}" type="pres">
      <dgm:prSet presAssocID="{A1AE557C-7EB0-4F09-9D95-9B46E942AC26}" presName="space" presStyleCnt="0"/>
      <dgm:spPr/>
    </dgm:pt>
    <dgm:pt modelId="{63C9F445-B097-47ED-BDAE-525A4A282046}" type="pres">
      <dgm:prSet presAssocID="{AAA1CE65-4F98-482F-8255-7B2D20E319D0}" presName="compositeB" presStyleCnt="0"/>
      <dgm:spPr/>
    </dgm:pt>
    <dgm:pt modelId="{4EE0D5CE-F651-437A-A8AC-5EF2CB356905}" type="pres">
      <dgm:prSet presAssocID="{AAA1CE65-4F98-482F-8255-7B2D20E319D0}" presName="textB" presStyleLbl="revTx" presStyleIdx="3" presStyleCnt="5" custScaleX="407650">
        <dgm:presLayoutVars>
          <dgm:bulletEnabled val="1"/>
        </dgm:presLayoutVars>
      </dgm:prSet>
      <dgm:spPr/>
      <dgm:t>
        <a:bodyPr/>
        <a:lstStyle/>
        <a:p>
          <a:endParaRPr lang="en-GB"/>
        </a:p>
      </dgm:t>
    </dgm:pt>
    <dgm:pt modelId="{3067DC24-38F5-4276-A25D-F8F8A8C1E8E1}" type="pres">
      <dgm:prSet presAssocID="{AAA1CE65-4F98-482F-8255-7B2D20E319D0}" presName="circleB" presStyleLbl="node1" presStyleIdx="3" presStyleCnt="5"/>
      <dgm:spPr/>
    </dgm:pt>
    <dgm:pt modelId="{BEE77C73-10EE-4F82-B484-69614F6ABC18}" type="pres">
      <dgm:prSet presAssocID="{AAA1CE65-4F98-482F-8255-7B2D20E319D0}" presName="spaceB" presStyleCnt="0"/>
      <dgm:spPr/>
    </dgm:pt>
    <dgm:pt modelId="{1BB2B728-0BDC-46E9-8A29-70ACBBCFB700}" type="pres">
      <dgm:prSet presAssocID="{229EB173-9C5E-4299-9AE4-521B32E05397}" presName="space" presStyleCnt="0"/>
      <dgm:spPr/>
    </dgm:pt>
    <dgm:pt modelId="{5961CA68-86CC-473B-9B2C-9B9AD812639B}" type="pres">
      <dgm:prSet presAssocID="{50510F9E-1576-47D6-AC8A-B6185D7B0009}" presName="compositeA" presStyleCnt="0"/>
      <dgm:spPr/>
    </dgm:pt>
    <dgm:pt modelId="{BF6258AC-DE04-4055-8262-B1ABFD9D09B1}" type="pres">
      <dgm:prSet presAssocID="{50510F9E-1576-47D6-AC8A-B6185D7B0009}" presName="textA" presStyleLbl="revTx" presStyleIdx="4" presStyleCnt="5" custScaleX="365716">
        <dgm:presLayoutVars>
          <dgm:bulletEnabled val="1"/>
        </dgm:presLayoutVars>
      </dgm:prSet>
      <dgm:spPr/>
      <dgm:t>
        <a:bodyPr/>
        <a:lstStyle/>
        <a:p>
          <a:endParaRPr lang="nl-NL"/>
        </a:p>
      </dgm:t>
    </dgm:pt>
    <dgm:pt modelId="{5A434F27-CA6C-490F-AE11-A24B526BD651}" type="pres">
      <dgm:prSet presAssocID="{50510F9E-1576-47D6-AC8A-B6185D7B0009}" presName="circleA" presStyleLbl="node1" presStyleIdx="4" presStyleCnt="5"/>
      <dgm:spPr/>
    </dgm:pt>
    <dgm:pt modelId="{683E31D8-ABD6-43C3-A037-B5C29BBECFF1}" type="pres">
      <dgm:prSet presAssocID="{50510F9E-1576-47D6-AC8A-B6185D7B0009}" presName="spaceA" presStyleCnt="0"/>
      <dgm:spPr/>
    </dgm:pt>
  </dgm:ptLst>
  <dgm:cxnLst>
    <dgm:cxn modelId="{2B9CFC8C-4B62-45B8-9609-020DACC18D0D}" srcId="{9C84CBE7-F32D-46F2-A118-547A428CCBC3}" destId="{AAA1CE65-4F98-482F-8255-7B2D20E319D0}" srcOrd="3" destOrd="0" parTransId="{0CF1D29A-BEAF-4C87-98B6-3C9865D5EAE8}" sibTransId="{229EB173-9C5E-4299-9AE4-521B32E05397}"/>
    <dgm:cxn modelId="{7B159CB7-574C-4CE8-A873-02B7862B596B}" type="presOf" srcId="{9C84CBE7-F32D-46F2-A118-547A428CCBC3}" destId="{D4CC7C72-DC83-4AE8-80F1-6F481D89FEA4}" srcOrd="0" destOrd="0" presId="urn:microsoft.com/office/officeart/2005/8/layout/hProcess11"/>
    <dgm:cxn modelId="{E7692E97-C7F0-4A23-B6D1-39E296962F2F}" type="presOf" srcId="{50510F9E-1576-47D6-AC8A-B6185D7B0009}" destId="{BF6258AC-DE04-4055-8262-B1ABFD9D09B1}" srcOrd="0" destOrd="0" presId="urn:microsoft.com/office/officeart/2005/8/layout/hProcess11"/>
    <dgm:cxn modelId="{E84D759E-D679-479D-9725-77E8B2F038F3}" srcId="{9C84CBE7-F32D-46F2-A118-547A428CCBC3}" destId="{04877CA8-C05E-4584-93CA-276CF5E0D691}" srcOrd="2" destOrd="0" parTransId="{D66E2478-AC88-4315-B348-25177DED25AC}" sibTransId="{A1AE557C-7EB0-4F09-9D95-9B46E942AC26}"/>
    <dgm:cxn modelId="{CD524B8F-F858-4E3E-A805-022F21D53279}" type="presOf" srcId="{AAA1CE65-4F98-482F-8255-7B2D20E319D0}" destId="{4EE0D5CE-F651-437A-A8AC-5EF2CB356905}" srcOrd="0" destOrd="0" presId="urn:microsoft.com/office/officeart/2005/8/layout/hProcess11"/>
    <dgm:cxn modelId="{BDD685F8-FA79-40A4-8FED-0B156C65C22D}" srcId="{9C84CBE7-F32D-46F2-A118-547A428CCBC3}" destId="{4FE5A76A-0215-4279-8B18-0C5FF4F3BBF6}" srcOrd="0" destOrd="0" parTransId="{F19FB9C2-7B52-4165-AC10-B8A691409514}" sibTransId="{662C0512-E205-4ACB-8438-1A5B1193899F}"/>
    <dgm:cxn modelId="{A92D6108-B862-4126-AF31-7729CE7C677E}" srcId="{9C84CBE7-F32D-46F2-A118-547A428CCBC3}" destId="{50510F9E-1576-47D6-AC8A-B6185D7B0009}" srcOrd="4" destOrd="0" parTransId="{AAB9A22B-7A62-43C2-81A0-218CFBF2AD38}" sibTransId="{B7E88539-4284-461B-9B34-88DBD7E03AAA}"/>
    <dgm:cxn modelId="{90B97CA4-11D2-42D3-B5FA-58A462643167}" type="presOf" srcId="{462B1DEF-F974-4F39-B7C7-39564AA6CE77}" destId="{BD076A6E-AFDB-4B54-895D-6FCDC90E26D9}" srcOrd="0" destOrd="0" presId="urn:microsoft.com/office/officeart/2005/8/layout/hProcess11"/>
    <dgm:cxn modelId="{C27A453F-03B9-472E-AD03-4E5347D84AFD}" type="presOf" srcId="{04877CA8-C05E-4584-93CA-276CF5E0D691}" destId="{32D4A19B-FB75-4000-9249-572E73B9CADA}" srcOrd="0" destOrd="0" presId="urn:microsoft.com/office/officeart/2005/8/layout/hProcess11"/>
    <dgm:cxn modelId="{F688CB2E-5730-4497-AE41-2542B5610A31}" type="presOf" srcId="{4FE5A76A-0215-4279-8B18-0C5FF4F3BBF6}" destId="{0D6B8AC6-BEA1-4802-91D5-47FE4174F5E6}" srcOrd="0" destOrd="0" presId="urn:microsoft.com/office/officeart/2005/8/layout/hProcess11"/>
    <dgm:cxn modelId="{688544CA-FE6F-4AE8-BF01-7B811F5FBC5B}" srcId="{9C84CBE7-F32D-46F2-A118-547A428CCBC3}" destId="{462B1DEF-F974-4F39-B7C7-39564AA6CE77}" srcOrd="1" destOrd="0" parTransId="{80B40D72-4A27-4DB0-A681-52E0CFD4A52D}" sibTransId="{4F0A5B2F-9013-4F89-9DF7-9BE05245A6C3}"/>
    <dgm:cxn modelId="{87CA6DFD-D3E1-4EBF-B83A-DD2A15FE3E3F}" type="presParOf" srcId="{D4CC7C72-DC83-4AE8-80F1-6F481D89FEA4}" destId="{9991D4AD-3095-4E4E-BCC3-E372A23DF106}" srcOrd="0" destOrd="0" presId="urn:microsoft.com/office/officeart/2005/8/layout/hProcess11"/>
    <dgm:cxn modelId="{DF42E3FF-8325-473E-AFFB-934D35EA5AFC}" type="presParOf" srcId="{D4CC7C72-DC83-4AE8-80F1-6F481D89FEA4}" destId="{ABFFE70F-356A-4534-B15B-036C415A36FE}" srcOrd="1" destOrd="0" presId="urn:microsoft.com/office/officeart/2005/8/layout/hProcess11"/>
    <dgm:cxn modelId="{BEB95BCA-07BF-4E52-8EC0-ADE9F17E42B5}" type="presParOf" srcId="{ABFFE70F-356A-4534-B15B-036C415A36FE}" destId="{06B43392-9419-466B-BF89-DC402FF48727}" srcOrd="0" destOrd="0" presId="urn:microsoft.com/office/officeart/2005/8/layout/hProcess11"/>
    <dgm:cxn modelId="{540F4298-4AEB-4C30-96CE-61B267CF712A}" type="presParOf" srcId="{06B43392-9419-466B-BF89-DC402FF48727}" destId="{0D6B8AC6-BEA1-4802-91D5-47FE4174F5E6}" srcOrd="0" destOrd="0" presId="urn:microsoft.com/office/officeart/2005/8/layout/hProcess11"/>
    <dgm:cxn modelId="{747E5243-4F0F-4F39-BE3E-7F601CD9C7A9}" type="presParOf" srcId="{06B43392-9419-466B-BF89-DC402FF48727}" destId="{8538FD88-5047-4C59-BF91-1530551B9D7A}" srcOrd="1" destOrd="0" presId="urn:microsoft.com/office/officeart/2005/8/layout/hProcess11"/>
    <dgm:cxn modelId="{8EB6792E-0022-42EA-8F53-736533E9F574}" type="presParOf" srcId="{06B43392-9419-466B-BF89-DC402FF48727}" destId="{3CA333F4-C3E1-4328-86CC-5B73A52761C3}" srcOrd="2" destOrd="0" presId="urn:microsoft.com/office/officeart/2005/8/layout/hProcess11"/>
    <dgm:cxn modelId="{EA71762D-7935-4FB2-BDA7-3829D81E0AC9}" type="presParOf" srcId="{ABFFE70F-356A-4534-B15B-036C415A36FE}" destId="{8C574C74-58D2-4C23-9142-5EF0835E9640}" srcOrd="1" destOrd="0" presId="urn:microsoft.com/office/officeart/2005/8/layout/hProcess11"/>
    <dgm:cxn modelId="{89F847D1-A61C-4180-BFB1-9E97BDE776D5}" type="presParOf" srcId="{ABFFE70F-356A-4534-B15B-036C415A36FE}" destId="{E11A8DCC-55FA-4146-9ADF-3AF6F911AC77}" srcOrd="2" destOrd="0" presId="urn:microsoft.com/office/officeart/2005/8/layout/hProcess11"/>
    <dgm:cxn modelId="{7B71573A-0642-4148-927C-C2E3386BF3C7}" type="presParOf" srcId="{E11A8DCC-55FA-4146-9ADF-3AF6F911AC77}" destId="{BD076A6E-AFDB-4B54-895D-6FCDC90E26D9}" srcOrd="0" destOrd="0" presId="urn:microsoft.com/office/officeart/2005/8/layout/hProcess11"/>
    <dgm:cxn modelId="{866F838B-22A6-4D39-B9C6-50341C71C531}" type="presParOf" srcId="{E11A8DCC-55FA-4146-9ADF-3AF6F911AC77}" destId="{DE19152B-5414-4180-AB9C-F83C9AED6775}" srcOrd="1" destOrd="0" presId="urn:microsoft.com/office/officeart/2005/8/layout/hProcess11"/>
    <dgm:cxn modelId="{9061912F-BFBC-4D46-A1BA-A7FB24607E4F}" type="presParOf" srcId="{E11A8DCC-55FA-4146-9ADF-3AF6F911AC77}" destId="{6C2CDCD5-D2A0-4DC9-A7CA-0B60AFD21E15}" srcOrd="2" destOrd="0" presId="urn:microsoft.com/office/officeart/2005/8/layout/hProcess11"/>
    <dgm:cxn modelId="{CD11BB1C-46B7-48DA-AEE2-D7C76BEA5486}" type="presParOf" srcId="{ABFFE70F-356A-4534-B15B-036C415A36FE}" destId="{8B78A172-A5DD-4BB4-839E-B8C299673632}" srcOrd="3" destOrd="0" presId="urn:microsoft.com/office/officeart/2005/8/layout/hProcess11"/>
    <dgm:cxn modelId="{10064A6C-652A-4FF7-A9A7-D0AD56E60DF1}" type="presParOf" srcId="{ABFFE70F-356A-4534-B15B-036C415A36FE}" destId="{D97900A0-A0B9-4FA8-B0EE-62680C88B67F}" srcOrd="4" destOrd="0" presId="urn:microsoft.com/office/officeart/2005/8/layout/hProcess11"/>
    <dgm:cxn modelId="{EF637D5F-CC96-40D1-BD33-F55CC1421F4D}" type="presParOf" srcId="{D97900A0-A0B9-4FA8-B0EE-62680C88B67F}" destId="{32D4A19B-FB75-4000-9249-572E73B9CADA}" srcOrd="0" destOrd="0" presId="urn:microsoft.com/office/officeart/2005/8/layout/hProcess11"/>
    <dgm:cxn modelId="{C7573F8E-E703-408A-83CF-3C0AEFED9913}" type="presParOf" srcId="{D97900A0-A0B9-4FA8-B0EE-62680C88B67F}" destId="{DE8CC4DB-D940-4D6A-BCAD-DEFB38781965}" srcOrd="1" destOrd="0" presId="urn:microsoft.com/office/officeart/2005/8/layout/hProcess11"/>
    <dgm:cxn modelId="{1D2189D5-41C5-4400-8546-918F6D0F77FC}" type="presParOf" srcId="{D97900A0-A0B9-4FA8-B0EE-62680C88B67F}" destId="{A61B20D5-A561-49BE-9A40-09B0A429C7DE}" srcOrd="2" destOrd="0" presId="urn:microsoft.com/office/officeart/2005/8/layout/hProcess11"/>
    <dgm:cxn modelId="{95A7A3E5-FCD9-4DED-9C76-72005A09D2F6}" type="presParOf" srcId="{ABFFE70F-356A-4534-B15B-036C415A36FE}" destId="{7A0F7DC0-E8C2-4F79-B5BE-53D309E9DC02}" srcOrd="5" destOrd="0" presId="urn:microsoft.com/office/officeart/2005/8/layout/hProcess11"/>
    <dgm:cxn modelId="{36758B72-A3C2-4AE8-9A12-C5366BF92FBB}" type="presParOf" srcId="{ABFFE70F-356A-4534-B15B-036C415A36FE}" destId="{63C9F445-B097-47ED-BDAE-525A4A282046}" srcOrd="6" destOrd="0" presId="urn:microsoft.com/office/officeart/2005/8/layout/hProcess11"/>
    <dgm:cxn modelId="{A3351DCE-6B2D-4CA2-BD7C-CCB69F2EF1A0}" type="presParOf" srcId="{63C9F445-B097-47ED-BDAE-525A4A282046}" destId="{4EE0D5CE-F651-437A-A8AC-5EF2CB356905}" srcOrd="0" destOrd="0" presId="urn:microsoft.com/office/officeart/2005/8/layout/hProcess11"/>
    <dgm:cxn modelId="{79E8E4E2-CACB-41C9-96D5-CC1B8383B179}" type="presParOf" srcId="{63C9F445-B097-47ED-BDAE-525A4A282046}" destId="{3067DC24-38F5-4276-A25D-F8F8A8C1E8E1}" srcOrd="1" destOrd="0" presId="urn:microsoft.com/office/officeart/2005/8/layout/hProcess11"/>
    <dgm:cxn modelId="{DFE0FE13-9742-41A1-A259-C1399EF8DA8B}" type="presParOf" srcId="{63C9F445-B097-47ED-BDAE-525A4A282046}" destId="{BEE77C73-10EE-4F82-B484-69614F6ABC18}" srcOrd="2" destOrd="0" presId="urn:microsoft.com/office/officeart/2005/8/layout/hProcess11"/>
    <dgm:cxn modelId="{09A0D109-C993-4D53-8494-901813F9E304}" type="presParOf" srcId="{ABFFE70F-356A-4534-B15B-036C415A36FE}" destId="{1BB2B728-0BDC-46E9-8A29-70ACBBCFB700}" srcOrd="7" destOrd="0" presId="urn:microsoft.com/office/officeart/2005/8/layout/hProcess11"/>
    <dgm:cxn modelId="{0E513DE9-F699-4DE6-9ED0-EEEDF3CA1B46}" type="presParOf" srcId="{ABFFE70F-356A-4534-B15B-036C415A36FE}" destId="{5961CA68-86CC-473B-9B2C-9B9AD812639B}" srcOrd="8" destOrd="0" presId="urn:microsoft.com/office/officeart/2005/8/layout/hProcess11"/>
    <dgm:cxn modelId="{844249CA-7D71-46AF-ADBA-A9C295D67BD6}" type="presParOf" srcId="{5961CA68-86CC-473B-9B2C-9B9AD812639B}" destId="{BF6258AC-DE04-4055-8262-B1ABFD9D09B1}" srcOrd="0" destOrd="0" presId="urn:microsoft.com/office/officeart/2005/8/layout/hProcess11"/>
    <dgm:cxn modelId="{340CD71A-C4B4-45FA-AE7C-2C6F0687B34A}" type="presParOf" srcId="{5961CA68-86CC-473B-9B2C-9B9AD812639B}" destId="{5A434F27-CA6C-490F-AE11-A24B526BD651}" srcOrd="1" destOrd="0" presId="urn:microsoft.com/office/officeart/2005/8/layout/hProcess11"/>
    <dgm:cxn modelId="{288865C6-2ED7-4000-B6FC-04781201BD29}" type="presParOf" srcId="{5961CA68-86CC-473B-9B2C-9B9AD812639B}" destId="{683E31D8-ABD6-43C3-A037-B5C29BBECFF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84CBE7-F32D-46F2-A118-547A428CCBC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4FE5A76A-0215-4279-8B18-0C5FF4F3BBF6}">
      <dgm:prSet phldrT="[Text]" custT="1"/>
      <dgm:spPr>
        <a:xfrm>
          <a:off x="2122" y="0"/>
          <a:ext cx="928037" cy="864610"/>
        </a:xfrm>
        <a:noFill/>
        <a:ln>
          <a:noFill/>
        </a:ln>
        <a:effectLst/>
      </dgm:spPr>
      <dgm:t>
        <a:bodyPr/>
        <a:lstStyle/>
        <a:p>
          <a:r>
            <a:rPr lang="es-ES" sz="1600" b="1" noProof="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Año 2013</a:t>
          </a:r>
          <a:r>
            <a:rPr lang="es-ES" sz="1600" noProof="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Blika ratifica la Convención.</a:t>
          </a:r>
          <a:endParaRPr lang="es-ES" sz="16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19FB9C2-7B52-4165-AC10-B8A691409514}" type="parTrans" cxnId="{BDD685F8-FA79-40A4-8FED-0B156C65C22D}">
      <dgm:prSet/>
      <dgm:spPr/>
      <dgm:t>
        <a:bodyPr/>
        <a:lstStyle/>
        <a:p>
          <a:endParaRPr lang="en-GB"/>
        </a:p>
      </dgm:t>
    </dgm:pt>
    <dgm:pt modelId="{662C0512-E205-4ACB-8438-1A5B1193899F}" type="sibTrans" cxnId="{BDD685F8-FA79-40A4-8FED-0B156C65C22D}">
      <dgm:prSet/>
      <dgm:spPr/>
      <dgm:t>
        <a:bodyPr/>
        <a:lstStyle/>
        <a:p>
          <a:endParaRPr lang="en-GB"/>
        </a:p>
      </dgm:t>
    </dgm:pt>
    <dgm:pt modelId="{462B1DEF-F974-4F39-B7C7-39564AA6CE77}">
      <dgm:prSet phldrT="[Text]" custT="1"/>
      <dgm:spPr>
        <a:xfrm>
          <a:off x="1000496" y="1287344"/>
          <a:ext cx="928037" cy="864610"/>
        </a:xfrm>
        <a:noFill/>
        <a:ln>
          <a:noFill/>
        </a:ln>
        <a:effectLst/>
      </dgm:spPr>
      <dgm:t>
        <a:bodyPr/>
        <a:lstStyle/>
        <a:p>
          <a:pPr>
            <a:spcAft>
              <a:spcPts val="0"/>
            </a:spcAft>
          </a:pPr>
          <a:r>
            <a:rPr lang="es-ES" sz="1600" b="1" noProof="0" dirty="0" smtClean="0">
              <a:solidFill>
                <a:sysClr val="windowText" lastClr="000000">
                  <a:hueOff val="0"/>
                  <a:satOff val="0"/>
                  <a:lumOff val="0"/>
                  <a:alphaOff val="0"/>
                </a:sysClr>
              </a:solidFill>
              <a:latin typeface="+mj-lt"/>
              <a:ea typeface="+mn-ea"/>
              <a:cs typeface="+mn-cs"/>
            </a:rPr>
            <a:t>Año 2014</a:t>
          </a:r>
        </a:p>
        <a:p>
          <a:pPr>
            <a:spcAft>
              <a:spcPts val="0"/>
            </a:spcAft>
          </a:pPr>
          <a:r>
            <a:rPr lang="es-ES" sz="1600" b="0" noProof="0" dirty="0" smtClean="0">
              <a:solidFill>
                <a:sysClr val="windowText" lastClr="000000">
                  <a:hueOff val="0"/>
                  <a:satOff val="0"/>
                  <a:lumOff val="0"/>
                  <a:alphaOff val="0"/>
                </a:sysClr>
              </a:solidFill>
              <a:latin typeface="+mj-lt"/>
              <a:ea typeface="+mn-ea"/>
              <a:cs typeface="+mn-cs"/>
            </a:rPr>
            <a:t>Organización de talleres de fortalecimiento de capacidades </a:t>
          </a:r>
          <a:r>
            <a:rPr lang="es-ES" sz="1600" noProof="0" dirty="0" smtClean="0">
              <a:solidFill>
                <a:sysClr val="windowText" lastClr="000000">
                  <a:hueOff val="0"/>
                  <a:satOff val="0"/>
                  <a:lumOff val="0"/>
                  <a:alphaOff val="0"/>
                </a:sysClr>
              </a:solidFill>
              <a:latin typeface="+mj-lt"/>
              <a:ea typeface="+mn-ea"/>
              <a:cs typeface="+mn-cs"/>
            </a:rPr>
            <a:t>sobre la Convención y su aplicación.</a:t>
          </a:r>
          <a:endParaRPr lang="es-ES" sz="1600" noProof="0" dirty="0">
            <a:solidFill>
              <a:sysClr val="windowText" lastClr="000000">
                <a:hueOff val="0"/>
                <a:satOff val="0"/>
                <a:lumOff val="0"/>
                <a:alphaOff val="0"/>
              </a:sysClr>
            </a:solidFill>
            <a:latin typeface="+mj-lt"/>
            <a:ea typeface="+mn-ea"/>
            <a:cs typeface="+mn-cs"/>
          </a:endParaRPr>
        </a:p>
      </dgm:t>
    </dgm:pt>
    <dgm:pt modelId="{80B40D72-4A27-4DB0-A681-52E0CFD4A52D}" type="parTrans" cxnId="{688544CA-FE6F-4AE8-BF01-7B811F5FBC5B}">
      <dgm:prSet/>
      <dgm:spPr/>
      <dgm:t>
        <a:bodyPr/>
        <a:lstStyle/>
        <a:p>
          <a:endParaRPr lang="en-GB"/>
        </a:p>
      </dgm:t>
    </dgm:pt>
    <dgm:pt modelId="{4F0A5B2F-9013-4F89-9DF7-9BE05245A6C3}" type="sibTrans" cxnId="{688544CA-FE6F-4AE8-BF01-7B811F5FBC5B}">
      <dgm:prSet/>
      <dgm:spPr/>
      <dgm:t>
        <a:bodyPr/>
        <a:lstStyle/>
        <a:p>
          <a:endParaRPr lang="en-GB"/>
        </a:p>
      </dgm:t>
    </dgm:pt>
    <dgm:pt modelId="{AAA1CE65-4F98-482F-8255-7B2D20E319D0}">
      <dgm:prSet custT="1"/>
      <dgm:spPr>
        <a:xfrm>
          <a:off x="2925442" y="1296916"/>
          <a:ext cx="928037" cy="864610"/>
        </a:xfrm>
        <a:noFill/>
        <a:ln>
          <a:noFill/>
        </a:ln>
        <a:effectLst/>
      </dgm:spPr>
      <dgm:t>
        <a:bodyPr/>
        <a:lstStyle/>
        <a:p>
          <a:pPr>
            <a:spcAft>
              <a:spcPts val="0"/>
            </a:spcAft>
          </a:pPr>
          <a:endParaRPr lang="en-GB" sz="1600" b="1" dirty="0" smtClean="0">
            <a:solidFill>
              <a:sysClr val="windowText" lastClr="000000">
                <a:hueOff val="0"/>
                <a:satOff val="0"/>
                <a:lumOff val="0"/>
                <a:alphaOff val="0"/>
              </a:sysClr>
            </a:solidFill>
            <a:latin typeface="Arial" pitchFamily="34" charset="0"/>
            <a:ea typeface="+mn-ea"/>
            <a:cs typeface="Arial" pitchFamily="34" charset="0"/>
          </a:endParaRPr>
        </a:p>
        <a:p>
          <a:pPr>
            <a:spcAft>
              <a:spcPts val="0"/>
            </a:spcAft>
          </a:pPr>
          <a:endParaRPr lang="en-GB" sz="1600" b="1" dirty="0" smtClean="0">
            <a:solidFill>
              <a:sysClr val="windowText" lastClr="000000">
                <a:hueOff val="0"/>
                <a:satOff val="0"/>
                <a:lumOff val="0"/>
                <a:alphaOff val="0"/>
              </a:sysClr>
            </a:solidFill>
            <a:latin typeface="Arial" pitchFamily="34" charset="0"/>
            <a:ea typeface="+mn-ea"/>
            <a:cs typeface="Arial" pitchFamily="34" charset="0"/>
          </a:endParaRPr>
        </a:p>
        <a:p>
          <a:pPr>
            <a:spcAft>
              <a:spcPts val="0"/>
            </a:spcAft>
          </a:pPr>
          <a:r>
            <a:rPr lang="en-GB" sz="1600" b="1" dirty="0" smtClean="0">
              <a:solidFill>
                <a:sysClr val="windowText" lastClr="000000">
                  <a:hueOff val="0"/>
                  <a:satOff val="0"/>
                  <a:lumOff val="0"/>
                  <a:alphaOff val="0"/>
                </a:sysClr>
              </a:solidFill>
              <a:latin typeface="Arial" pitchFamily="34" charset="0"/>
              <a:ea typeface="+mn-ea"/>
              <a:cs typeface="Arial" pitchFamily="34" charset="0"/>
            </a:rPr>
            <a:t>Finales de 2014</a:t>
          </a:r>
          <a:r>
            <a:rPr lang="en-GB" sz="1600" dirty="0" smtClean="0">
              <a:solidFill>
                <a:sysClr val="windowText" lastClr="000000">
                  <a:hueOff val="0"/>
                  <a:satOff val="0"/>
                  <a:lumOff val="0"/>
                  <a:alphaOff val="0"/>
                </a:sysClr>
              </a:solidFill>
              <a:latin typeface="Arial" pitchFamily="34" charset="0"/>
              <a:ea typeface="+mn-ea"/>
              <a:cs typeface="Arial" pitchFamily="34" charset="0"/>
            </a:rPr>
            <a:t> </a:t>
          </a:r>
          <a:r>
            <a:rPr lang="es-EC" sz="1600" noProof="0" dirty="0" smtClean="0">
              <a:solidFill>
                <a:sysClr val="windowText" lastClr="000000">
                  <a:hueOff val="0"/>
                  <a:satOff val="0"/>
                  <a:lumOff val="0"/>
                  <a:alphaOff val="0"/>
                </a:sysClr>
              </a:solidFill>
              <a:latin typeface="Arial" pitchFamily="34" charset="0"/>
              <a:ea typeface="+mn-ea"/>
              <a:cs typeface="Arial" pitchFamily="34" charset="0"/>
            </a:rPr>
            <a:t>Se crea el Consejo del PCI de </a:t>
          </a:r>
          <a:r>
            <a:rPr lang="es-EC" sz="1600" i="0" noProof="0" dirty="0" smtClean="0">
              <a:latin typeface="Arial" pitchFamily="34" charset="0"/>
              <a:cs typeface="Arial" pitchFamily="34" charset="0"/>
            </a:rPr>
            <a:t>Blika para dirigir y supervisar la aplicación de la </a:t>
          </a:r>
          <a:r>
            <a:rPr lang="es-EC" sz="1600" noProof="0" dirty="0" smtClean="0">
              <a:latin typeface="Arial" pitchFamily="34" charset="0"/>
              <a:cs typeface="Arial" pitchFamily="34" charset="0"/>
            </a:rPr>
            <a:t>Convención.</a:t>
          </a:r>
          <a:endParaRPr lang="es-EC" sz="1600" noProof="0" dirty="0">
            <a:solidFill>
              <a:sysClr val="windowText" lastClr="000000">
                <a:hueOff val="0"/>
                <a:satOff val="0"/>
                <a:lumOff val="0"/>
                <a:alphaOff val="0"/>
              </a:sysClr>
            </a:solidFill>
            <a:latin typeface="Arial" pitchFamily="34" charset="0"/>
            <a:ea typeface="+mn-ea"/>
            <a:cs typeface="Arial" pitchFamily="34" charset="0"/>
          </a:endParaRPr>
        </a:p>
      </dgm:t>
    </dgm:pt>
    <dgm:pt modelId="{0CF1D29A-BEAF-4C87-98B6-3C9865D5EAE8}" type="parTrans" cxnId="{2B9CFC8C-4B62-45B8-9609-020DACC18D0D}">
      <dgm:prSet/>
      <dgm:spPr/>
      <dgm:t>
        <a:bodyPr/>
        <a:lstStyle/>
        <a:p>
          <a:endParaRPr lang="en-GB"/>
        </a:p>
      </dgm:t>
    </dgm:pt>
    <dgm:pt modelId="{229EB173-9C5E-4299-9AE4-521B32E05397}" type="sibTrans" cxnId="{2B9CFC8C-4B62-45B8-9609-020DACC18D0D}">
      <dgm:prSet/>
      <dgm:spPr/>
      <dgm:t>
        <a:bodyPr/>
        <a:lstStyle/>
        <a:p>
          <a:endParaRPr lang="en-GB"/>
        </a:p>
      </dgm:t>
    </dgm:pt>
    <dgm:pt modelId="{50510F9E-1576-47D6-AC8A-B6185D7B0009}">
      <dgm:prSet phldrT="[Text]" custT="1"/>
      <dgm:spPr>
        <a:xfrm>
          <a:off x="3899882" y="0"/>
          <a:ext cx="928037" cy="864610"/>
        </a:xfrm>
        <a:noFill/>
        <a:ln>
          <a:noFill/>
        </a:ln>
        <a:effectLst/>
      </dgm:spPr>
      <dgm:t>
        <a:bodyPr/>
        <a:lstStyle/>
        <a:p>
          <a:r>
            <a:rPr lang="es-ES" sz="1600" i="0" noProof="0" dirty="0" smtClean="0"/>
            <a:t>Creación de Comités de Salvaguardia del PCI para identificar elementos importantes del PCI y adoptar iniciativas en materia de planes de salvaguardia.</a:t>
          </a:r>
          <a:endParaRPr lang="es-ES" sz="1600" noProof="0" dirty="0">
            <a:solidFill>
              <a:sysClr val="windowText" lastClr="000000">
                <a:hueOff val="0"/>
                <a:satOff val="0"/>
                <a:lumOff val="0"/>
                <a:alphaOff val="0"/>
              </a:sysClr>
            </a:solidFill>
            <a:latin typeface="Calibri" panose="020F0502020204030204"/>
            <a:ea typeface="+mn-ea"/>
            <a:cs typeface="+mn-cs"/>
          </a:endParaRPr>
        </a:p>
      </dgm:t>
    </dgm:pt>
    <dgm:pt modelId="{AAB9A22B-7A62-43C2-81A0-218CFBF2AD38}" type="parTrans" cxnId="{A92D6108-B862-4126-AF31-7729CE7C677E}">
      <dgm:prSet/>
      <dgm:spPr/>
      <dgm:t>
        <a:bodyPr/>
        <a:lstStyle/>
        <a:p>
          <a:endParaRPr lang="en-GB"/>
        </a:p>
      </dgm:t>
    </dgm:pt>
    <dgm:pt modelId="{B7E88539-4284-461B-9B34-88DBD7E03AAA}" type="sibTrans" cxnId="{A92D6108-B862-4126-AF31-7729CE7C677E}">
      <dgm:prSet/>
      <dgm:spPr/>
      <dgm:t>
        <a:bodyPr/>
        <a:lstStyle/>
        <a:p>
          <a:endParaRPr lang="en-GB"/>
        </a:p>
      </dgm:t>
    </dgm:pt>
    <dgm:pt modelId="{D4CC7C72-DC83-4AE8-80F1-6F481D89FEA4}" type="pres">
      <dgm:prSet presAssocID="{9C84CBE7-F32D-46F2-A118-547A428CCBC3}" presName="Name0" presStyleCnt="0">
        <dgm:presLayoutVars>
          <dgm:dir/>
          <dgm:resizeHandles val="exact"/>
        </dgm:presLayoutVars>
      </dgm:prSet>
      <dgm:spPr/>
      <dgm:t>
        <a:bodyPr/>
        <a:lstStyle/>
        <a:p>
          <a:endParaRPr lang="en-GB"/>
        </a:p>
      </dgm:t>
    </dgm:pt>
    <dgm:pt modelId="{9991D4AD-3095-4E4E-BCC3-E372A23DF106}" type="pres">
      <dgm:prSet presAssocID="{9C84CBE7-F32D-46F2-A118-547A428CCBC3}" presName="arrow" presStyleLbl="bgShp" presStyleIdx="0" presStyleCnt="1"/>
      <dgm:spPr>
        <a:xfrm>
          <a:off x="0" y="648458"/>
          <a:ext cx="5366714" cy="864610"/>
        </a:xfrm>
        <a:prstGeom prst="notchedRightArrow">
          <a:avLst/>
        </a:prstGeom>
        <a:solidFill>
          <a:srgbClr val="5B9BD5">
            <a:tint val="40000"/>
            <a:hueOff val="0"/>
            <a:satOff val="0"/>
            <a:lumOff val="0"/>
            <a:alphaOff val="0"/>
          </a:srgbClr>
        </a:solidFill>
        <a:ln>
          <a:noFill/>
        </a:ln>
        <a:effectLst/>
      </dgm:spPr>
      <dgm:t>
        <a:bodyPr/>
        <a:lstStyle/>
        <a:p>
          <a:endParaRPr lang="en-GB"/>
        </a:p>
      </dgm:t>
    </dgm:pt>
    <dgm:pt modelId="{ABFFE70F-356A-4534-B15B-036C415A36FE}" type="pres">
      <dgm:prSet presAssocID="{9C84CBE7-F32D-46F2-A118-547A428CCBC3}" presName="points" presStyleCnt="0"/>
      <dgm:spPr/>
    </dgm:pt>
    <dgm:pt modelId="{06B43392-9419-466B-BF89-DC402FF48727}" type="pres">
      <dgm:prSet presAssocID="{4FE5A76A-0215-4279-8B18-0C5FF4F3BBF6}" presName="compositeA" presStyleCnt="0"/>
      <dgm:spPr/>
    </dgm:pt>
    <dgm:pt modelId="{0D6B8AC6-BEA1-4802-91D5-47FE4174F5E6}" type="pres">
      <dgm:prSet presAssocID="{4FE5A76A-0215-4279-8B18-0C5FF4F3BBF6}" presName="textA" presStyleLbl="revTx" presStyleIdx="0" presStyleCnt="4" custScaleX="255450">
        <dgm:presLayoutVars>
          <dgm:bulletEnabled val="1"/>
        </dgm:presLayoutVars>
      </dgm:prSet>
      <dgm:spPr>
        <a:prstGeom prst="rect">
          <a:avLst/>
        </a:prstGeom>
      </dgm:spPr>
      <dgm:t>
        <a:bodyPr/>
        <a:lstStyle/>
        <a:p>
          <a:endParaRPr lang="en-GB"/>
        </a:p>
      </dgm:t>
    </dgm:pt>
    <dgm:pt modelId="{8538FD88-5047-4C59-BF91-1530551B9D7A}" type="pres">
      <dgm:prSet presAssocID="{4FE5A76A-0215-4279-8B18-0C5FF4F3BBF6}" presName="circleA" presStyleLbl="node1" presStyleIdx="0" presStyleCnt="4"/>
      <dgm:spPr>
        <a:xfrm>
          <a:off x="358065" y="972687"/>
          <a:ext cx="216152" cy="216152"/>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GB"/>
        </a:p>
      </dgm:t>
    </dgm:pt>
    <dgm:pt modelId="{3CA333F4-C3E1-4328-86CC-5B73A52761C3}" type="pres">
      <dgm:prSet presAssocID="{4FE5A76A-0215-4279-8B18-0C5FF4F3BBF6}" presName="spaceA" presStyleCnt="0"/>
      <dgm:spPr/>
    </dgm:pt>
    <dgm:pt modelId="{8C574C74-58D2-4C23-9142-5EF0835E9640}" type="pres">
      <dgm:prSet presAssocID="{662C0512-E205-4ACB-8438-1A5B1193899F}" presName="space" presStyleCnt="0"/>
      <dgm:spPr/>
    </dgm:pt>
    <dgm:pt modelId="{E11A8DCC-55FA-4146-9ADF-3AF6F911AC77}" type="pres">
      <dgm:prSet presAssocID="{462B1DEF-F974-4F39-B7C7-39564AA6CE77}" presName="compositeB" presStyleCnt="0"/>
      <dgm:spPr/>
    </dgm:pt>
    <dgm:pt modelId="{BD076A6E-AFDB-4B54-895D-6FCDC90E26D9}" type="pres">
      <dgm:prSet presAssocID="{462B1DEF-F974-4F39-B7C7-39564AA6CE77}" presName="textB" presStyleLbl="revTx" presStyleIdx="1" presStyleCnt="4" custScaleX="328262" custLinFactNeighborX="2579" custLinFactNeighborY="-1107">
        <dgm:presLayoutVars>
          <dgm:bulletEnabled val="1"/>
        </dgm:presLayoutVars>
      </dgm:prSet>
      <dgm:spPr>
        <a:prstGeom prst="rect">
          <a:avLst/>
        </a:prstGeom>
      </dgm:spPr>
      <dgm:t>
        <a:bodyPr/>
        <a:lstStyle/>
        <a:p>
          <a:endParaRPr lang="en-GB"/>
        </a:p>
      </dgm:t>
    </dgm:pt>
    <dgm:pt modelId="{DE19152B-5414-4180-AB9C-F83C9AED6775}" type="pres">
      <dgm:prSet presAssocID="{462B1DEF-F974-4F39-B7C7-39564AA6CE77}" presName="circleB" presStyleLbl="node1" presStyleIdx="1" presStyleCnt="4"/>
      <dgm:spPr>
        <a:xfrm>
          <a:off x="1332505" y="972687"/>
          <a:ext cx="216152" cy="216152"/>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GB"/>
        </a:p>
      </dgm:t>
    </dgm:pt>
    <dgm:pt modelId="{6C2CDCD5-D2A0-4DC9-A7CA-0B60AFD21E15}" type="pres">
      <dgm:prSet presAssocID="{462B1DEF-F974-4F39-B7C7-39564AA6CE77}" presName="spaceB" presStyleCnt="0"/>
      <dgm:spPr/>
    </dgm:pt>
    <dgm:pt modelId="{8B78A172-A5DD-4BB4-839E-B8C299673632}" type="pres">
      <dgm:prSet presAssocID="{4F0A5B2F-9013-4F89-9DF7-9BE05245A6C3}" presName="space" presStyleCnt="0"/>
      <dgm:spPr/>
    </dgm:pt>
    <dgm:pt modelId="{AA2D7097-8481-4E3F-99D1-13C9A2A8D6BB}" type="pres">
      <dgm:prSet presAssocID="{AAA1CE65-4F98-482F-8255-7B2D20E319D0}" presName="compositeA" presStyleCnt="0"/>
      <dgm:spPr/>
    </dgm:pt>
    <dgm:pt modelId="{5A35D281-FAB6-4246-AC58-A9F55EC8286A}" type="pres">
      <dgm:prSet presAssocID="{AAA1CE65-4F98-482F-8255-7B2D20E319D0}" presName="textA" presStyleLbl="revTx" presStyleIdx="2" presStyleCnt="4" custScaleX="347530" custLinFactNeighborX="-1311" custLinFactNeighborY="7453">
        <dgm:presLayoutVars>
          <dgm:bulletEnabled val="1"/>
        </dgm:presLayoutVars>
      </dgm:prSet>
      <dgm:spPr>
        <a:prstGeom prst="rect">
          <a:avLst/>
        </a:prstGeom>
      </dgm:spPr>
      <dgm:t>
        <a:bodyPr/>
        <a:lstStyle/>
        <a:p>
          <a:endParaRPr lang="en-GB"/>
        </a:p>
      </dgm:t>
    </dgm:pt>
    <dgm:pt modelId="{071EFE34-4CE0-44F0-BCA1-DFD0E1563A2D}" type="pres">
      <dgm:prSet presAssocID="{AAA1CE65-4F98-482F-8255-7B2D20E319D0}" presName="circleA" presStyleLbl="node1" presStyleIdx="2" presStyleCnt="4"/>
      <dgm:spPr/>
    </dgm:pt>
    <dgm:pt modelId="{8595ED50-C571-4BCD-89A0-C79B71B23D62}" type="pres">
      <dgm:prSet presAssocID="{AAA1CE65-4F98-482F-8255-7B2D20E319D0}" presName="spaceA" presStyleCnt="0"/>
      <dgm:spPr/>
    </dgm:pt>
    <dgm:pt modelId="{1BB2B728-0BDC-46E9-8A29-70ACBBCFB700}" type="pres">
      <dgm:prSet presAssocID="{229EB173-9C5E-4299-9AE4-521B32E05397}" presName="space" presStyleCnt="0"/>
      <dgm:spPr/>
    </dgm:pt>
    <dgm:pt modelId="{74CBD876-1E08-49D7-BE5A-0A07F8000192}" type="pres">
      <dgm:prSet presAssocID="{50510F9E-1576-47D6-AC8A-B6185D7B0009}" presName="compositeB" presStyleCnt="0"/>
      <dgm:spPr/>
    </dgm:pt>
    <dgm:pt modelId="{5B9FD58F-8193-4633-AB11-286651B3F4A9}" type="pres">
      <dgm:prSet presAssocID="{50510F9E-1576-47D6-AC8A-B6185D7B0009}" presName="textB" presStyleLbl="revTx" presStyleIdx="3" presStyleCnt="4" custScaleX="427020">
        <dgm:presLayoutVars>
          <dgm:bulletEnabled val="1"/>
        </dgm:presLayoutVars>
      </dgm:prSet>
      <dgm:spPr>
        <a:prstGeom prst="rect">
          <a:avLst/>
        </a:prstGeom>
      </dgm:spPr>
      <dgm:t>
        <a:bodyPr/>
        <a:lstStyle/>
        <a:p>
          <a:endParaRPr lang="en-GB"/>
        </a:p>
      </dgm:t>
    </dgm:pt>
    <dgm:pt modelId="{C7187244-C9C3-44C3-B4D2-265E82861D8F}" type="pres">
      <dgm:prSet presAssocID="{50510F9E-1576-47D6-AC8A-B6185D7B0009}" presName="circleB" presStyleLbl="node1" presStyleIdx="3" presStyleCnt="4"/>
      <dgm:spPr/>
    </dgm:pt>
    <dgm:pt modelId="{F834806B-F546-459D-B4FF-3F090869ED2E}" type="pres">
      <dgm:prSet presAssocID="{50510F9E-1576-47D6-AC8A-B6185D7B0009}" presName="spaceB" presStyleCnt="0"/>
      <dgm:spPr/>
    </dgm:pt>
  </dgm:ptLst>
  <dgm:cxnLst>
    <dgm:cxn modelId="{2B9CFC8C-4B62-45B8-9609-020DACC18D0D}" srcId="{9C84CBE7-F32D-46F2-A118-547A428CCBC3}" destId="{AAA1CE65-4F98-482F-8255-7B2D20E319D0}" srcOrd="2" destOrd="0" parTransId="{0CF1D29A-BEAF-4C87-98B6-3C9865D5EAE8}" sibTransId="{229EB173-9C5E-4299-9AE4-521B32E05397}"/>
    <dgm:cxn modelId="{6B0C8AED-68B4-4B06-B0F6-5A8E21ECF94E}" type="presOf" srcId="{50510F9E-1576-47D6-AC8A-B6185D7B0009}" destId="{5B9FD58F-8193-4633-AB11-286651B3F4A9}" srcOrd="0" destOrd="0" presId="urn:microsoft.com/office/officeart/2005/8/layout/hProcess11"/>
    <dgm:cxn modelId="{BDD685F8-FA79-40A4-8FED-0B156C65C22D}" srcId="{9C84CBE7-F32D-46F2-A118-547A428CCBC3}" destId="{4FE5A76A-0215-4279-8B18-0C5FF4F3BBF6}" srcOrd="0" destOrd="0" parTransId="{F19FB9C2-7B52-4165-AC10-B8A691409514}" sibTransId="{662C0512-E205-4ACB-8438-1A5B1193899F}"/>
    <dgm:cxn modelId="{8D183A03-472F-4299-96BB-9F150983CBE7}" type="presOf" srcId="{4FE5A76A-0215-4279-8B18-0C5FF4F3BBF6}" destId="{0D6B8AC6-BEA1-4802-91D5-47FE4174F5E6}" srcOrd="0" destOrd="0" presId="urn:microsoft.com/office/officeart/2005/8/layout/hProcess11"/>
    <dgm:cxn modelId="{A92D6108-B862-4126-AF31-7729CE7C677E}" srcId="{9C84CBE7-F32D-46F2-A118-547A428CCBC3}" destId="{50510F9E-1576-47D6-AC8A-B6185D7B0009}" srcOrd="3" destOrd="0" parTransId="{AAB9A22B-7A62-43C2-81A0-218CFBF2AD38}" sibTransId="{B7E88539-4284-461B-9B34-88DBD7E03AAA}"/>
    <dgm:cxn modelId="{AB61C088-B003-4FDB-82F6-66821B6CFA08}" type="presOf" srcId="{462B1DEF-F974-4F39-B7C7-39564AA6CE77}" destId="{BD076A6E-AFDB-4B54-895D-6FCDC90E26D9}" srcOrd="0" destOrd="0" presId="urn:microsoft.com/office/officeart/2005/8/layout/hProcess11"/>
    <dgm:cxn modelId="{62783326-1C53-4DA3-99F2-2560611BF52C}" type="presOf" srcId="{9C84CBE7-F32D-46F2-A118-547A428CCBC3}" destId="{D4CC7C72-DC83-4AE8-80F1-6F481D89FEA4}" srcOrd="0" destOrd="0" presId="urn:microsoft.com/office/officeart/2005/8/layout/hProcess11"/>
    <dgm:cxn modelId="{9A50FE96-6C3C-459E-8516-35438F46F058}" type="presOf" srcId="{AAA1CE65-4F98-482F-8255-7B2D20E319D0}" destId="{5A35D281-FAB6-4246-AC58-A9F55EC8286A}" srcOrd="0" destOrd="0" presId="urn:microsoft.com/office/officeart/2005/8/layout/hProcess11"/>
    <dgm:cxn modelId="{688544CA-FE6F-4AE8-BF01-7B811F5FBC5B}" srcId="{9C84CBE7-F32D-46F2-A118-547A428CCBC3}" destId="{462B1DEF-F974-4F39-B7C7-39564AA6CE77}" srcOrd="1" destOrd="0" parTransId="{80B40D72-4A27-4DB0-A681-52E0CFD4A52D}" sibTransId="{4F0A5B2F-9013-4F89-9DF7-9BE05245A6C3}"/>
    <dgm:cxn modelId="{DB4DD14A-1E40-4D2C-BE61-14551CBC67FD}" type="presParOf" srcId="{D4CC7C72-DC83-4AE8-80F1-6F481D89FEA4}" destId="{9991D4AD-3095-4E4E-BCC3-E372A23DF106}" srcOrd="0" destOrd="0" presId="urn:microsoft.com/office/officeart/2005/8/layout/hProcess11"/>
    <dgm:cxn modelId="{57C07A36-49D1-40F3-80F6-E4B2A49181A0}" type="presParOf" srcId="{D4CC7C72-DC83-4AE8-80F1-6F481D89FEA4}" destId="{ABFFE70F-356A-4534-B15B-036C415A36FE}" srcOrd="1" destOrd="0" presId="urn:microsoft.com/office/officeart/2005/8/layout/hProcess11"/>
    <dgm:cxn modelId="{26FC7D2E-7578-4F5F-91B9-B5321F1EE1C0}" type="presParOf" srcId="{ABFFE70F-356A-4534-B15B-036C415A36FE}" destId="{06B43392-9419-466B-BF89-DC402FF48727}" srcOrd="0" destOrd="0" presId="urn:microsoft.com/office/officeart/2005/8/layout/hProcess11"/>
    <dgm:cxn modelId="{9AC84657-CD92-4542-A377-34D6B8B45E6A}" type="presParOf" srcId="{06B43392-9419-466B-BF89-DC402FF48727}" destId="{0D6B8AC6-BEA1-4802-91D5-47FE4174F5E6}" srcOrd="0" destOrd="0" presId="urn:microsoft.com/office/officeart/2005/8/layout/hProcess11"/>
    <dgm:cxn modelId="{0BEE2579-24CD-4F2F-A0E9-760F14B141CB}" type="presParOf" srcId="{06B43392-9419-466B-BF89-DC402FF48727}" destId="{8538FD88-5047-4C59-BF91-1530551B9D7A}" srcOrd="1" destOrd="0" presId="urn:microsoft.com/office/officeart/2005/8/layout/hProcess11"/>
    <dgm:cxn modelId="{59181EAF-3E73-4B52-8C57-70208C1C8421}" type="presParOf" srcId="{06B43392-9419-466B-BF89-DC402FF48727}" destId="{3CA333F4-C3E1-4328-86CC-5B73A52761C3}" srcOrd="2" destOrd="0" presId="urn:microsoft.com/office/officeart/2005/8/layout/hProcess11"/>
    <dgm:cxn modelId="{1869A5FA-0105-49D1-B9C5-2CC08F8901B2}" type="presParOf" srcId="{ABFFE70F-356A-4534-B15B-036C415A36FE}" destId="{8C574C74-58D2-4C23-9142-5EF0835E9640}" srcOrd="1" destOrd="0" presId="urn:microsoft.com/office/officeart/2005/8/layout/hProcess11"/>
    <dgm:cxn modelId="{A6964992-8E94-4407-83E7-2736C1466433}" type="presParOf" srcId="{ABFFE70F-356A-4534-B15B-036C415A36FE}" destId="{E11A8DCC-55FA-4146-9ADF-3AF6F911AC77}" srcOrd="2" destOrd="0" presId="urn:microsoft.com/office/officeart/2005/8/layout/hProcess11"/>
    <dgm:cxn modelId="{A2156D05-6394-449D-87C7-BAF70B56E7F0}" type="presParOf" srcId="{E11A8DCC-55FA-4146-9ADF-3AF6F911AC77}" destId="{BD076A6E-AFDB-4B54-895D-6FCDC90E26D9}" srcOrd="0" destOrd="0" presId="urn:microsoft.com/office/officeart/2005/8/layout/hProcess11"/>
    <dgm:cxn modelId="{809D727F-6456-4327-8881-1B4A5C9A1E62}" type="presParOf" srcId="{E11A8DCC-55FA-4146-9ADF-3AF6F911AC77}" destId="{DE19152B-5414-4180-AB9C-F83C9AED6775}" srcOrd="1" destOrd="0" presId="urn:microsoft.com/office/officeart/2005/8/layout/hProcess11"/>
    <dgm:cxn modelId="{7117709F-FC76-4492-BDB1-99AE131102BE}" type="presParOf" srcId="{E11A8DCC-55FA-4146-9ADF-3AF6F911AC77}" destId="{6C2CDCD5-D2A0-4DC9-A7CA-0B60AFD21E15}" srcOrd="2" destOrd="0" presId="urn:microsoft.com/office/officeart/2005/8/layout/hProcess11"/>
    <dgm:cxn modelId="{63CFE414-78A9-4B59-AF10-55BCAEB72FC8}" type="presParOf" srcId="{ABFFE70F-356A-4534-B15B-036C415A36FE}" destId="{8B78A172-A5DD-4BB4-839E-B8C299673632}" srcOrd="3" destOrd="0" presId="urn:microsoft.com/office/officeart/2005/8/layout/hProcess11"/>
    <dgm:cxn modelId="{8272DB37-FA92-43CB-BE6C-0F94E90C93A5}" type="presParOf" srcId="{ABFFE70F-356A-4534-B15B-036C415A36FE}" destId="{AA2D7097-8481-4E3F-99D1-13C9A2A8D6BB}" srcOrd="4" destOrd="0" presId="urn:microsoft.com/office/officeart/2005/8/layout/hProcess11"/>
    <dgm:cxn modelId="{D3D71B50-EF7D-4810-9192-11D4EED1613E}" type="presParOf" srcId="{AA2D7097-8481-4E3F-99D1-13C9A2A8D6BB}" destId="{5A35D281-FAB6-4246-AC58-A9F55EC8286A}" srcOrd="0" destOrd="0" presId="urn:microsoft.com/office/officeart/2005/8/layout/hProcess11"/>
    <dgm:cxn modelId="{36E6285E-9DC5-4D70-9D73-420637EC867E}" type="presParOf" srcId="{AA2D7097-8481-4E3F-99D1-13C9A2A8D6BB}" destId="{071EFE34-4CE0-44F0-BCA1-DFD0E1563A2D}" srcOrd="1" destOrd="0" presId="urn:microsoft.com/office/officeart/2005/8/layout/hProcess11"/>
    <dgm:cxn modelId="{8BD626F3-4A6B-44C5-9619-9512B031F6A7}" type="presParOf" srcId="{AA2D7097-8481-4E3F-99D1-13C9A2A8D6BB}" destId="{8595ED50-C571-4BCD-89A0-C79B71B23D62}" srcOrd="2" destOrd="0" presId="urn:microsoft.com/office/officeart/2005/8/layout/hProcess11"/>
    <dgm:cxn modelId="{678548FC-DC12-47B0-B87A-B5D137CFD0E0}" type="presParOf" srcId="{ABFFE70F-356A-4534-B15B-036C415A36FE}" destId="{1BB2B728-0BDC-46E9-8A29-70ACBBCFB700}" srcOrd="5" destOrd="0" presId="urn:microsoft.com/office/officeart/2005/8/layout/hProcess11"/>
    <dgm:cxn modelId="{56F37C13-8E60-45AB-8699-AAFDAC133C15}" type="presParOf" srcId="{ABFFE70F-356A-4534-B15B-036C415A36FE}" destId="{74CBD876-1E08-49D7-BE5A-0A07F8000192}" srcOrd="6" destOrd="0" presId="urn:microsoft.com/office/officeart/2005/8/layout/hProcess11"/>
    <dgm:cxn modelId="{6EDD3C53-375D-457C-9CDA-28ECE4F3D33A}" type="presParOf" srcId="{74CBD876-1E08-49D7-BE5A-0A07F8000192}" destId="{5B9FD58F-8193-4633-AB11-286651B3F4A9}" srcOrd="0" destOrd="0" presId="urn:microsoft.com/office/officeart/2005/8/layout/hProcess11"/>
    <dgm:cxn modelId="{1F46B78E-3C21-4732-B47D-6BAD0468FA41}" type="presParOf" srcId="{74CBD876-1E08-49D7-BE5A-0A07F8000192}" destId="{C7187244-C9C3-44C3-B4D2-265E82861D8F}" srcOrd="1" destOrd="0" presId="urn:microsoft.com/office/officeart/2005/8/layout/hProcess11"/>
    <dgm:cxn modelId="{4EB55104-B8AD-4133-9CA5-98EB24D4B44E}" type="presParOf" srcId="{74CBD876-1E08-49D7-BE5A-0A07F8000192}" destId="{F834806B-F546-459D-B4FF-3F090869ED2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1D4AD-3095-4E4E-BCC3-E372A23DF106}">
      <dsp:nvSpPr>
        <dsp:cNvPr id="0" name=""/>
        <dsp:cNvSpPr/>
      </dsp:nvSpPr>
      <dsp:spPr>
        <a:xfrm>
          <a:off x="0" y="1356568"/>
          <a:ext cx="8356600" cy="180875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B8AC6-BEA1-4802-91D5-47FE4174F5E6}">
      <dsp:nvSpPr>
        <dsp:cNvPr id="0" name=""/>
        <dsp:cNvSpPr/>
      </dsp:nvSpPr>
      <dsp:spPr>
        <a:xfrm>
          <a:off x="368347" y="0"/>
          <a:ext cx="1321368" cy="180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S_tradnl" sz="1600" b="1" kern="1200" noProof="0" dirty="0" smtClean="0"/>
            <a:t>Decenios de 1960 y 1970</a:t>
          </a:r>
          <a:r>
            <a:rPr lang="es-ES_tradnl" sz="1600" kern="1200" noProof="0" dirty="0" smtClean="0"/>
            <a:t> Emigración de los oris desde Kvetana a Blika</a:t>
          </a:r>
          <a:endParaRPr lang="es-ES_tradnl" sz="1600" kern="1200" noProof="0" dirty="0"/>
        </a:p>
      </dsp:txBody>
      <dsp:txXfrm>
        <a:off x="368347" y="0"/>
        <a:ext cx="1321368" cy="1808758"/>
      </dsp:txXfrm>
    </dsp:sp>
    <dsp:sp modelId="{8538FD88-5047-4C59-BF91-1530551B9D7A}">
      <dsp:nvSpPr>
        <dsp:cNvPr id="0" name=""/>
        <dsp:cNvSpPr/>
      </dsp:nvSpPr>
      <dsp:spPr>
        <a:xfrm>
          <a:off x="876620" y="2053603"/>
          <a:ext cx="395234" cy="3952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76A6E-AFDB-4B54-895D-6FCDC90E26D9}">
      <dsp:nvSpPr>
        <dsp:cNvPr id="0" name=""/>
        <dsp:cNvSpPr/>
      </dsp:nvSpPr>
      <dsp:spPr>
        <a:xfrm>
          <a:off x="1538221" y="2789828"/>
          <a:ext cx="1245102" cy="1732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ts val="0"/>
            </a:spcAft>
          </a:pPr>
          <a:r>
            <a:rPr lang="es-ES" sz="1600" b="1" kern="1200" noProof="0" dirty="0" smtClean="0"/>
            <a:t>Decenio de 1970</a:t>
          </a:r>
        </a:p>
        <a:p>
          <a:pPr lvl="0" algn="ctr" defTabSz="711200">
            <a:lnSpc>
              <a:spcPct val="90000"/>
            </a:lnSpc>
            <a:spcBef>
              <a:spcPct val="0"/>
            </a:spcBef>
            <a:spcAft>
              <a:spcPct val="35000"/>
            </a:spcAft>
          </a:pPr>
          <a:r>
            <a:rPr lang="es-ES" sz="1600" kern="1200" noProof="0" dirty="0" smtClean="0"/>
            <a:t>Se crean en </a:t>
          </a:r>
          <a:r>
            <a:rPr lang="es-ES" sz="1600" kern="1200" noProof="0" dirty="0" err="1" smtClean="0"/>
            <a:t>Blika</a:t>
          </a:r>
          <a:r>
            <a:rPr lang="es-ES" sz="1600" kern="1200" noProof="0" dirty="0" smtClean="0"/>
            <a:t> centros de integración social</a:t>
          </a:r>
          <a:endParaRPr lang="es-ES" sz="1600" kern="1200" noProof="0" dirty="0"/>
        </a:p>
      </dsp:txBody>
      <dsp:txXfrm>
        <a:off x="1538221" y="2789828"/>
        <a:ext cx="1245102" cy="1732067"/>
      </dsp:txXfrm>
    </dsp:sp>
    <dsp:sp modelId="{DE19152B-5414-4180-AB9C-F83C9AED6775}">
      <dsp:nvSpPr>
        <dsp:cNvPr id="0" name=""/>
        <dsp:cNvSpPr/>
      </dsp:nvSpPr>
      <dsp:spPr>
        <a:xfrm>
          <a:off x="1994789" y="2082503"/>
          <a:ext cx="395234" cy="3952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4A19B-FB75-4000-9249-572E73B9CADA}">
      <dsp:nvSpPr>
        <dsp:cNvPr id="0" name=""/>
        <dsp:cNvSpPr/>
      </dsp:nvSpPr>
      <dsp:spPr>
        <a:xfrm>
          <a:off x="3100905" y="0"/>
          <a:ext cx="1259963" cy="180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ts val="0"/>
            </a:spcAft>
          </a:pPr>
          <a:r>
            <a:rPr lang="es-ES_tradnl" sz="1600" b="1" kern="1200" noProof="0" dirty="0" smtClean="0"/>
            <a:t>Periodo 1960-2005</a:t>
          </a:r>
          <a:endParaRPr lang="es-ES_tradnl" sz="1600" kern="1200" noProof="0" dirty="0" smtClean="0"/>
        </a:p>
        <a:p>
          <a:pPr lvl="0" algn="ctr" defTabSz="711200">
            <a:lnSpc>
              <a:spcPct val="90000"/>
            </a:lnSpc>
            <a:spcBef>
              <a:spcPct val="0"/>
            </a:spcBef>
            <a:spcAft>
              <a:spcPct val="35000"/>
            </a:spcAft>
          </a:pPr>
          <a:r>
            <a:rPr lang="es-ES_tradnl" sz="1600" kern="1200" noProof="0" dirty="0" smtClean="0"/>
            <a:t>El gobierno de Blika adopta, por regla general, políticas de asimilación</a:t>
          </a:r>
          <a:endParaRPr lang="es-ES_tradnl" sz="1600" kern="1200" noProof="0" dirty="0"/>
        </a:p>
      </dsp:txBody>
      <dsp:txXfrm>
        <a:off x="3100905" y="0"/>
        <a:ext cx="1259963" cy="1808758"/>
      </dsp:txXfrm>
    </dsp:sp>
    <dsp:sp modelId="{DE8CC4DB-D940-4D6A-BCAD-DEFB38781965}">
      <dsp:nvSpPr>
        <dsp:cNvPr id="0" name=""/>
        <dsp:cNvSpPr/>
      </dsp:nvSpPr>
      <dsp:spPr>
        <a:xfrm>
          <a:off x="3510276" y="2063330"/>
          <a:ext cx="395234" cy="3952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0D5CE-F651-437A-A8AC-5EF2CB356905}">
      <dsp:nvSpPr>
        <dsp:cNvPr id="0" name=""/>
        <dsp:cNvSpPr/>
      </dsp:nvSpPr>
      <dsp:spPr>
        <a:xfrm>
          <a:off x="4357637" y="2713137"/>
          <a:ext cx="1408242" cy="180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ts val="0"/>
            </a:spcAft>
          </a:pPr>
          <a:r>
            <a:rPr lang="es-ES_tradnl" sz="1600" b="1" kern="1200" noProof="0" dirty="0" smtClean="0"/>
            <a:t>Periodo 1985-2000</a:t>
          </a:r>
        </a:p>
        <a:p>
          <a:pPr lvl="0" algn="ctr" defTabSz="711200">
            <a:lnSpc>
              <a:spcPct val="90000"/>
            </a:lnSpc>
            <a:spcBef>
              <a:spcPct val="0"/>
            </a:spcBef>
            <a:spcAft>
              <a:spcPct val="35000"/>
            </a:spcAft>
          </a:pPr>
          <a:r>
            <a:rPr lang="es-ES_tradnl" sz="1600" kern="1200" noProof="0" dirty="0" smtClean="0"/>
            <a:t>Menos tolerancia del gobierno y la mayoría blikanesa con las minorías</a:t>
          </a:r>
          <a:endParaRPr lang="es-ES_tradnl" sz="1600" kern="1200" noProof="0" dirty="0"/>
        </a:p>
      </dsp:txBody>
      <dsp:txXfrm>
        <a:off x="4357637" y="2713137"/>
        <a:ext cx="1408242" cy="1808758"/>
      </dsp:txXfrm>
    </dsp:sp>
    <dsp:sp modelId="{3067DC24-38F5-4276-A25D-F8F8A8C1E8E1}">
      <dsp:nvSpPr>
        <dsp:cNvPr id="0" name=""/>
        <dsp:cNvSpPr/>
      </dsp:nvSpPr>
      <dsp:spPr>
        <a:xfrm>
          <a:off x="4864141" y="2063330"/>
          <a:ext cx="395234" cy="3952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258AC-DE04-4055-8262-B1ABFD9D09B1}">
      <dsp:nvSpPr>
        <dsp:cNvPr id="0" name=""/>
        <dsp:cNvSpPr/>
      </dsp:nvSpPr>
      <dsp:spPr>
        <a:xfrm>
          <a:off x="5785641" y="0"/>
          <a:ext cx="1263380" cy="1808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ts val="0"/>
            </a:spcAft>
          </a:pPr>
          <a:r>
            <a:rPr lang="es-ES" sz="1600" b="1" kern="1200" noProof="0" dirty="0" smtClean="0"/>
            <a:t>Año 2005</a:t>
          </a:r>
        </a:p>
        <a:p>
          <a:pPr lvl="0" algn="ctr" defTabSz="711200">
            <a:lnSpc>
              <a:spcPct val="90000"/>
            </a:lnSpc>
            <a:spcBef>
              <a:spcPct val="0"/>
            </a:spcBef>
            <a:spcAft>
              <a:spcPct val="35000"/>
            </a:spcAft>
          </a:pPr>
          <a:r>
            <a:rPr lang="es-ES" sz="1600" kern="1200" noProof="0" dirty="0" smtClean="0"/>
            <a:t>El gobierno de Blika adopta políticas más favorables para las minorías</a:t>
          </a:r>
          <a:endParaRPr lang="es-ES" sz="1600" kern="1200" noProof="0" dirty="0"/>
        </a:p>
      </dsp:txBody>
      <dsp:txXfrm>
        <a:off x="5785641" y="0"/>
        <a:ext cx="1263380" cy="1808758"/>
      </dsp:txXfrm>
    </dsp:sp>
    <dsp:sp modelId="{5A434F27-CA6C-490F-AE11-A24B526BD651}">
      <dsp:nvSpPr>
        <dsp:cNvPr id="0" name=""/>
        <dsp:cNvSpPr/>
      </dsp:nvSpPr>
      <dsp:spPr>
        <a:xfrm>
          <a:off x="6219714" y="2063330"/>
          <a:ext cx="395234" cy="3952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1D4AD-3095-4E4E-BCC3-E372A23DF106}">
      <dsp:nvSpPr>
        <dsp:cNvPr id="0" name=""/>
        <dsp:cNvSpPr/>
      </dsp:nvSpPr>
      <dsp:spPr>
        <a:xfrm>
          <a:off x="0" y="1174634"/>
          <a:ext cx="8356599" cy="1566179"/>
        </a:xfrm>
        <a:prstGeom prst="notchedRightArrow">
          <a:avLst/>
        </a:prstGeom>
        <a:solidFill>
          <a:srgbClr val="5B9BD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D6B8AC6-BEA1-4802-91D5-47FE4174F5E6}">
      <dsp:nvSpPr>
        <dsp:cNvPr id="0" name=""/>
        <dsp:cNvSpPr/>
      </dsp:nvSpPr>
      <dsp:spPr>
        <a:xfrm>
          <a:off x="3377" y="0"/>
          <a:ext cx="1397765" cy="156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S" sz="1600" b="1" kern="1200" noProof="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Año 2013</a:t>
          </a:r>
          <a:r>
            <a:rPr lang="es-ES" sz="1600" kern="1200" noProof="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Blika ratifica la Convención.</a:t>
          </a:r>
          <a:endParaRPr lang="es-ES" sz="1600"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377" y="0"/>
        <a:ext cx="1397765" cy="1566179"/>
      </dsp:txXfrm>
    </dsp:sp>
    <dsp:sp modelId="{8538FD88-5047-4C59-BF91-1530551B9D7A}">
      <dsp:nvSpPr>
        <dsp:cNvPr id="0" name=""/>
        <dsp:cNvSpPr/>
      </dsp:nvSpPr>
      <dsp:spPr>
        <a:xfrm>
          <a:off x="506488" y="1761952"/>
          <a:ext cx="391544" cy="391544"/>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76A6E-AFDB-4B54-895D-6FCDC90E26D9}">
      <dsp:nvSpPr>
        <dsp:cNvPr id="0" name=""/>
        <dsp:cNvSpPr/>
      </dsp:nvSpPr>
      <dsp:spPr>
        <a:xfrm>
          <a:off x="1442613" y="2331931"/>
          <a:ext cx="1796176" cy="156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ts val="0"/>
            </a:spcAft>
          </a:pPr>
          <a:r>
            <a:rPr lang="es-ES" sz="1600" b="1" kern="1200" noProof="0" dirty="0" smtClean="0">
              <a:solidFill>
                <a:sysClr val="windowText" lastClr="000000">
                  <a:hueOff val="0"/>
                  <a:satOff val="0"/>
                  <a:lumOff val="0"/>
                  <a:alphaOff val="0"/>
                </a:sysClr>
              </a:solidFill>
              <a:latin typeface="+mj-lt"/>
              <a:ea typeface="+mn-ea"/>
              <a:cs typeface="+mn-cs"/>
            </a:rPr>
            <a:t>Año 2014</a:t>
          </a:r>
        </a:p>
        <a:p>
          <a:pPr lvl="0" algn="ctr" defTabSz="711200">
            <a:lnSpc>
              <a:spcPct val="90000"/>
            </a:lnSpc>
            <a:spcBef>
              <a:spcPct val="0"/>
            </a:spcBef>
            <a:spcAft>
              <a:spcPts val="0"/>
            </a:spcAft>
          </a:pPr>
          <a:r>
            <a:rPr lang="es-ES" sz="1600" b="0" kern="1200" noProof="0" dirty="0" smtClean="0">
              <a:solidFill>
                <a:sysClr val="windowText" lastClr="000000">
                  <a:hueOff val="0"/>
                  <a:satOff val="0"/>
                  <a:lumOff val="0"/>
                  <a:alphaOff val="0"/>
                </a:sysClr>
              </a:solidFill>
              <a:latin typeface="+mj-lt"/>
              <a:ea typeface="+mn-ea"/>
              <a:cs typeface="+mn-cs"/>
            </a:rPr>
            <a:t>Organización de talleres de fortalecimiento de capacidades </a:t>
          </a:r>
          <a:r>
            <a:rPr lang="es-ES" sz="1600" kern="1200" noProof="0" dirty="0" smtClean="0">
              <a:solidFill>
                <a:sysClr val="windowText" lastClr="000000">
                  <a:hueOff val="0"/>
                  <a:satOff val="0"/>
                  <a:lumOff val="0"/>
                  <a:alphaOff val="0"/>
                </a:sysClr>
              </a:solidFill>
              <a:latin typeface="+mj-lt"/>
              <a:ea typeface="+mn-ea"/>
              <a:cs typeface="+mn-cs"/>
            </a:rPr>
            <a:t>sobre la Convención y su aplicación.</a:t>
          </a:r>
          <a:endParaRPr lang="es-ES" sz="1600" kern="1200" noProof="0" dirty="0">
            <a:solidFill>
              <a:sysClr val="windowText" lastClr="000000">
                <a:hueOff val="0"/>
                <a:satOff val="0"/>
                <a:lumOff val="0"/>
                <a:alphaOff val="0"/>
              </a:sysClr>
            </a:solidFill>
            <a:latin typeface="+mj-lt"/>
            <a:ea typeface="+mn-ea"/>
            <a:cs typeface="+mn-cs"/>
          </a:endParaRPr>
        </a:p>
      </dsp:txBody>
      <dsp:txXfrm>
        <a:off x="1442613" y="2331931"/>
        <a:ext cx="1796176" cy="1566179"/>
      </dsp:txXfrm>
    </dsp:sp>
    <dsp:sp modelId="{DE19152B-5414-4180-AB9C-F83C9AED6775}">
      <dsp:nvSpPr>
        <dsp:cNvPr id="0" name=""/>
        <dsp:cNvSpPr/>
      </dsp:nvSpPr>
      <dsp:spPr>
        <a:xfrm>
          <a:off x="2130817" y="1761952"/>
          <a:ext cx="391544" cy="391544"/>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5D281-FAB6-4246-AC58-A9F55EC8286A}">
      <dsp:nvSpPr>
        <dsp:cNvPr id="0" name=""/>
        <dsp:cNvSpPr/>
      </dsp:nvSpPr>
      <dsp:spPr>
        <a:xfrm>
          <a:off x="3244864" y="116727"/>
          <a:ext cx="1901606" cy="156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ts val="0"/>
            </a:spcAft>
          </a:pPr>
          <a:endParaRPr lang="en-GB" sz="1600" b="1" kern="1200" dirty="0" smtClean="0">
            <a:solidFill>
              <a:sysClr val="windowText" lastClr="000000">
                <a:hueOff val="0"/>
                <a:satOff val="0"/>
                <a:lumOff val="0"/>
                <a:alphaOff val="0"/>
              </a:sysClr>
            </a:solidFill>
            <a:latin typeface="Arial" pitchFamily="34" charset="0"/>
            <a:ea typeface="+mn-ea"/>
            <a:cs typeface="Arial" pitchFamily="34" charset="0"/>
          </a:endParaRPr>
        </a:p>
        <a:p>
          <a:pPr lvl="0" algn="ctr" defTabSz="711200">
            <a:lnSpc>
              <a:spcPct val="90000"/>
            </a:lnSpc>
            <a:spcBef>
              <a:spcPct val="0"/>
            </a:spcBef>
            <a:spcAft>
              <a:spcPts val="0"/>
            </a:spcAft>
          </a:pPr>
          <a:endParaRPr lang="en-GB" sz="1600" b="1" kern="1200" dirty="0" smtClean="0">
            <a:solidFill>
              <a:sysClr val="windowText" lastClr="000000">
                <a:hueOff val="0"/>
                <a:satOff val="0"/>
                <a:lumOff val="0"/>
                <a:alphaOff val="0"/>
              </a:sysClr>
            </a:solidFill>
            <a:latin typeface="Arial" pitchFamily="34" charset="0"/>
            <a:ea typeface="+mn-ea"/>
            <a:cs typeface="Arial" pitchFamily="34" charset="0"/>
          </a:endParaRPr>
        </a:p>
        <a:p>
          <a:pPr lvl="0" algn="ctr" defTabSz="711200">
            <a:lnSpc>
              <a:spcPct val="90000"/>
            </a:lnSpc>
            <a:spcBef>
              <a:spcPct val="0"/>
            </a:spcBef>
            <a:spcAft>
              <a:spcPts val="0"/>
            </a:spcAft>
          </a:pPr>
          <a:r>
            <a:rPr lang="en-GB" sz="1600" b="1" kern="1200" dirty="0" smtClean="0">
              <a:solidFill>
                <a:sysClr val="windowText" lastClr="000000">
                  <a:hueOff val="0"/>
                  <a:satOff val="0"/>
                  <a:lumOff val="0"/>
                  <a:alphaOff val="0"/>
                </a:sysClr>
              </a:solidFill>
              <a:latin typeface="Arial" pitchFamily="34" charset="0"/>
              <a:ea typeface="+mn-ea"/>
              <a:cs typeface="Arial" pitchFamily="34" charset="0"/>
            </a:rPr>
            <a:t>Finales de 2014</a:t>
          </a:r>
          <a:r>
            <a:rPr lang="en-GB" sz="1600" kern="1200" dirty="0" smtClean="0">
              <a:solidFill>
                <a:sysClr val="windowText" lastClr="000000">
                  <a:hueOff val="0"/>
                  <a:satOff val="0"/>
                  <a:lumOff val="0"/>
                  <a:alphaOff val="0"/>
                </a:sysClr>
              </a:solidFill>
              <a:latin typeface="Arial" pitchFamily="34" charset="0"/>
              <a:ea typeface="+mn-ea"/>
              <a:cs typeface="Arial" pitchFamily="34" charset="0"/>
            </a:rPr>
            <a:t> </a:t>
          </a:r>
          <a:r>
            <a:rPr lang="es-EC" sz="1600" kern="1200" noProof="0" dirty="0" smtClean="0">
              <a:solidFill>
                <a:sysClr val="windowText" lastClr="000000">
                  <a:hueOff val="0"/>
                  <a:satOff val="0"/>
                  <a:lumOff val="0"/>
                  <a:alphaOff val="0"/>
                </a:sysClr>
              </a:solidFill>
              <a:latin typeface="Arial" pitchFamily="34" charset="0"/>
              <a:ea typeface="+mn-ea"/>
              <a:cs typeface="Arial" pitchFamily="34" charset="0"/>
            </a:rPr>
            <a:t>Se crea el Consejo del PCI de </a:t>
          </a:r>
          <a:r>
            <a:rPr lang="es-EC" sz="1600" i="0" kern="1200" noProof="0" dirty="0" smtClean="0">
              <a:latin typeface="Arial" pitchFamily="34" charset="0"/>
              <a:cs typeface="Arial" pitchFamily="34" charset="0"/>
            </a:rPr>
            <a:t>Blika para dirigir y supervisar la aplicación de la </a:t>
          </a:r>
          <a:r>
            <a:rPr lang="es-EC" sz="1600" kern="1200" noProof="0" dirty="0" smtClean="0">
              <a:latin typeface="Arial" pitchFamily="34" charset="0"/>
              <a:cs typeface="Arial" pitchFamily="34" charset="0"/>
            </a:rPr>
            <a:t>Convención.</a:t>
          </a:r>
          <a:endParaRPr lang="es-EC" sz="1600" kern="1200" noProof="0" dirty="0">
            <a:solidFill>
              <a:sysClr val="windowText" lastClr="000000">
                <a:hueOff val="0"/>
                <a:satOff val="0"/>
                <a:lumOff val="0"/>
                <a:alphaOff val="0"/>
              </a:sysClr>
            </a:solidFill>
            <a:latin typeface="Arial" pitchFamily="34" charset="0"/>
            <a:ea typeface="+mn-ea"/>
            <a:cs typeface="Arial" pitchFamily="34" charset="0"/>
          </a:endParaRPr>
        </a:p>
      </dsp:txBody>
      <dsp:txXfrm>
        <a:off x="3244864" y="116727"/>
        <a:ext cx="1901606" cy="1566179"/>
      </dsp:txXfrm>
    </dsp:sp>
    <dsp:sp modelId="{071EFE34-4CE0-44F0-BCA1-DFD0E1563A2D}">
      <dsp:nvSpPr>
        <dsp:cNvPr id="0" name=""/>
        <dsp:cNvSpPr/>
      </dsp:nvSpPr>
      <dsp:spPr>
        <a:xfrm>
          <a:off x="4007068" y="1761952"/>
          <a:ext cx="391544" cy="3915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FD58F-8193-4633-AB11-286651B3F4A9}">
      <dsp:nvSpPr>
        <dsp:cNvPr id="0" name=""/>
        <dsp:cNvSpPr/>
      </dsp:nvSpPr>
      <dsp:spPr>
        <a:xfrm>
          <a:off x="5181003" y="2349269"/>
          <a:ext cx="2336558" cy="156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i="0" kern="1200" noProof="0" dirty="0" smtClean="0"/>
            <a:t>Creación de Comités de Salvaguardia del PCI para identificar elementos importantes del PCI y adoptar iniciativas en materia de planes de salvaguardia.</a:t>
          </a:r>
          <a:endParaRPr lang="es-ES" sz="1600" kern="1200" noProof="0" dirty="0">
            <a:solidFill>
              <a:sysClr val="windowText" lastClr="000000">
                <a:hueOff val="0"/>
                <a:satOff val="0"/>
                <a:lumOff val="0"/>
                <a:alphaOff val="0"/>
              </a:sysClr>
            </a:solidFill>
            <a:latin typeface="Calibri" panose="020F0502020204030204"/>
            <a:ea typeface="+mn-ea"/>
            <a:cs typeface="+mn-cs"/>
          </a:endParaRPr>
        </a:p>
      </dsp:txBody>
      <dsp:txXfrm>
        <a:off x="5181003" y="2349269"/>
        <a:ext cx="2336558" cy="1566179"/>
      </dsp:txXfrm>
    </dsp:sp>
    <dsp:sp modelId="{C7187244-C9C3-44C3-B4D2-265E82861D8F}">
      <dsp:nvSpPr>
        <dsp:cNvPr id="0" name=""/>
        <dsp:cNvSpPr/>
      </dsp:nvSpPr>
      <dsp:spPr>
        <a:xfrm>
          <a:off x="6153509" y="1761952"/>
          <a:ext cx="391544" cy="3915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470DB13-1E05-41E5-BB5B-3CDEBDB3A847}" type="datetimeFigureOut">
              <a:rPr lang="fr-FR"/>
              <a:pPr>
                <a:defRPr/>
              </a:pPr>
              <a:t>23/04/2018</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dirty="0"/>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699343E-AC33-4C4B-9245-5CF43FD7DB6A}" type="slidenum">
              <a:rPr lang="fr-FR" altLang="en-US"/>
              <a:pPr>
                <a:defRPr/>
              </a:pPr>
              <a:t>‹#›</a:t>
            </a:fld>
            <a:endParaRPr lang="fr-FR" altLang="en-US" dirty="0"/>
          </a:p>
        </p:txBody>
      </p:sp>
    </p:spTree>
    <p:extLst>
      <p:ext uri="{BB962C8B-B14F-4D97-AF65-F5344CB8AC3E}">
        <p14:creationId xmlns:p14="http://schemas.microsoft.com/office/powerpoint/2010/main" val="3256699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E7511E-4B86-4935-80BB-178AB9139885}" type="datetimeFigureOut">
              <a:rPr lang="fr-FR"/>
              <a:pPr>
                <a:defRPr/>
              </a:pPr>
              <a:t>23/04/2018</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B9FC837-FB1D-4929-85ED-139168EAA3D8}" type="slidenum">
              <a:rPr lang="fr-FR" altLang="en-US"/>
              <a:pPr>
                <a:defRPr/>
              </a:pPr>
              <a:t>‹#›</a:t>
            </a:fld>
            <a:endParaRPr lang="fr-FR" altLang="en-US" dirty="0"/>
          </a:p>
        </p:txBody>
      </p:sp>
    </p:spTree>
    <p:extLst>
      <p:ext uri="{BB962C8B-B14F-4D97-AF65-F5344CB8AC3E}">
        <p14:creationId xmlns:p14="http://schemas.microsoft.com/office/powerpoint/2010/main" val="3692936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harquai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harquai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harquai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harquai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harquai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harquai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harquai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harquai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"Barranquilla Carnival" [https://www.flickr.com/photos/mattwootton/5530270690/] by Matt Wootton [https://www.flickr.com/photos/mattwootton/] is licensed under CC BY-NC-SA 2.0</a:t>
            </a:r>
            <a:r>
              <a:rPr lang="en-US" dirty="0" smtClean="0"/>
              <a:t> [https://creativecommons.org/licenses/by-nc-sa/2.0/]</a:t>
            </a:r>
            <a:endParaRPr lang="fr-FR" smtClean="0"/>
          </a:p>
          <a:p>
            <a:endParaRPr lang="fr-FR" dirty="0"/>
          </a:p>
        </p:txBody>
      </p:sp>
      <p:sp>
        <p:nvSpPr>
          <p:cNvPr id="4" name="Espace réservé du numéro de diapositive 3"/>
          <p:cNvSpPr>
            <a:spLocks noGrp="1"/>
          </p:cNvSpPr>
          <p:nvPr>
            <p:ph type="sldNum" sz="quarter" idx="10"/>
          </p:nvPr>
        </p:nvSpPr>
        <p:spPr/>
        <p:txBody>
          <a:bodyPr/>
          <a:lstStyle/>
          <a:p>
            <a:pPr>
              <a:defRPr/>
            </a:pPr>
            <a:fld id="{BB9FC837-FB1D-4929-85ED-139168EAA3D8}" type="slidenum">
              <a:rPr lang="fr-FR" altLang="en-US" smtClean="0"/>
              <a:pPr>
                <a:defRPr/>
              </a:pPr>
              <a:t>1</a:t>
            </a:fld>
            <a:endParaRPr lang="fr-FR" altLang="en-US" dirty="0"/>
          </a:p>
        </p:txBody>
      </p:sp>
    </p:spTree>
    <p:extLst>
      <p:ext uri="{BB962C8B-B14F-4D97-AF65-F5344CB8AC3E}">
        <p14:creationId xmlns:p14="http://schemas.microsoft.com/office/powerpoint/2010/main" val="1318834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hlinkClick r:id="rId3" tooltip="Go to Shawn Harquail's photostream"/>
              </a:rPr>
              <a:t>Shawn Harquail</a:t>
            </a:r>
            <a:r>
              <a:rPr lang="en-GB" dirty="0" smtClean="0"/>
              <a:t> </a:t>
            </a:r>
          </a:p>
          <a:p>
            <a:r>
              <a:rPr lang="en-GB" dirty="0" smtClean="0"/>
              <a:t>https://www.flickr.com/photos/harquail/18050590713/</a:t>
            </a:r>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12</a:t>
            </a:fld>
            <a:endParaRPr lang="fr-FR" altLang="en-US" dirty="0"/>
          </a:p>
        </p:txBody>
      </p:sp>
    </p:spTree>
    <p:extLst>
      <p:ext uri="{BB962C8B-B14F-4D97-AF65-F5344CB8AC3E}">
        <p14:creationId xmlns:p14="http://schemas.microsoft.com/office/powerpoint/2010/main" val="900041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13</a:t>
            </a:fld>
            <a:endParaRPr lang="fr-FR" altLang="en-US" dirty="0"/>
          </a:p>
        </p:txBody>
      </p:sp>
    </p:spTree>
    <p:extLst>
      <p:ext uri="{BB962C8B-B14F-4D97-AF65-F5344CB8AC3E}">
        <p14:creationId xmlns:p14="http://schemas.microsoft.com/office/powerpoint/2010/main" val="372322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Goan</a:t>
            </a:r>
            <a:r>
              <a:rPr lang="en-US" dirty="0" smtClean="0"/>
              <a:t> Sweet Dishes“ [https://www.flickr.com/photos/52243088@N00/11865301045/] by Joel's Goa Pics [https://www.flickr.com/photos/52243088@N00/] is licensed under CC BY-SA 2.0 [https://</a:t>
            </a:r>
            <a:r>
              <a:rPr lang="en-US" smtClean="0"/>
              <a:t>creativecommons.org/licenses/by-sa/2.0/]</a:t>
            </a:r>
            <a:endParaRPr lang="en-GB" smtClean="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15</a:t>
            </a:fld>
            <a:endParaRPr lang="fr-FR" altLang="en-US" dirty="0"/>
          </a:p>
        </p:txBody>
      </p:sp>
    </p:spTree>
    <p:extLst>
      <p:ext uri="{BB962C8B-B14F-4D97-AF65-F5344CB8AC3E}">
        <p14:creationId xmlns:p14="http://schemas.microsoft.com/office/powerpoint/2010/main" val="413877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17</a:t>
            </a:fld>
            <a:endParaRPr lang="fr-FR" altLang="en-US" dirty="0"/>
          </a:p>
        </p:txBody>
      </p:sp>
    </p:spTree>
    <p:extLst>
      <p:ext uri="{BB962C8B-B14F-4D97-AF65-F5344CB8AC3E}">
        <p14:creationId xmlns:p14="http://schemas.microsoft.com/office/powerpoint/2010/main" val="233937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mtClean="0"/>
              <a:t>"at the bakery" [https://www.flickr.com/photos/archeon/7300054632/] by Hans Splinter [https://www.flickr.com/photos/archeon/] is licensed under CC BY-ND 2.0 [https://creativecommons.org/licenses/by-nd/2.0/]</a:t>
            </a:r>
            <a:endParaRPr lang="en-GB" dirty="0" smtClean="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19</a:t>
            </a:fld>
            <a:endParaRPr lang="fr-FR" altLang="en-US" dirty="0"/>
          </a:p>
        </p:txBody>
      </p:sp>
    </p:spTree>
    <p:extLst>
      <p:ext uri="{BB962C8B-B14F-4D97-AF65-F5344CB8AC3E}">
        <p14:creationId xmlns:p14="http://schemas.microsoft.com/office/powerpoint/2010/main" val="3311919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"Traditional </a:t>
            </a:r>
            <a:r>
              <a:rPr lang="en-US" sz="1200" b="0" i="0" u="none" strike="noStrike" kern="1200" dirty="0" err="1" smtClean="0">
                <a:solidFill>
                  <a:schemeClr val="tx1"/>
                </a:solidFill>
                <a:effectLst/>
                <a:latin typeface="+mn-lt"/>
                <a:ea typeface="+mn-ea"/>
                <a:cs typeface="+mn-cs"/>
              </a:rPr>
              <a:t>ladakhi</a:t>
            </a:r>
            <a:r>
              <a:rPr lang="en-US" sz="1200" b="0" i="0" u="none" strike="noStrike" kern="1200" dirty="0" smtClean="0">
                <a:solidFill>
                  <a:schemeClr val="tx1"/>
                </a:solidFill>
                <a:effectLst/>
                <a:latin typeface="+mn-lt"/>
                <a:ea typeface="+mn-ea"/>
                <a:cs typeface="+mn-cs"/>
              </a:rPr>
              <a:t> dance“</a:t>
            </a:r>
            <a:r>
              <a:rPr lang="en-US" sz="1200" b="0" i="0" u="none" strike="noStrike" kern="1200" baseline="0" dirty="0" smtClean="0">
                <a:solidFill>
                  <a:schemeClr val="tx1"/>
                </a:solidFill>
                <a:effectLst/>
                <a:latin typeface="+mn-lt"/>
                <a:ea typeface="+mn-ea"/>
                <a:cs typeface="+mn-cs"/>
              </a:rPr>
              <a:t> [https://www.flickr.com/photos/praveenpn4u/4848749312/] </a:t>
            </a:r>
            <a:r>
              <a:rPr lang="en-US" sz="1200" b="0" i="0" u="none" strike="noStrike" kern="1200" dirty="0" smtClean="0">
                <a:solidFill>
                  <a:schemeClr val="tx1"/>
                </a:solidFill>
                <a:effectLst/>
                <a:latin typeface="+mn-lt"/>
                <a:ea typeface="+mn-ea"/>
                <a:cs typeface="+mn-cs"/>
              </a:rPr>
              <a:t>by Praveen [https://www.flickr.com/photos/praveenpn4u/]</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is licensed under CC BY 2.0 [https://creativecommons.org/licenses/by/2.0/]</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20</a:t>
            </a:fld>
            <a:endParaRPr lang="fr-FR" altLang="en-US" dirty="0"/>
          </a:p>
        </p:txBody>
      </p:sp>
    </p:spTree>
    <p:extLst>
      <p:ext uri="{BB962C8B-B14F-4D97-AF65-F5344CB8AC3E}">
        <p14:creationId xmlns:p14="http://schemas.microsoft.com/office/powerpoint/2010/main" val="219074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smtClean="0">
                <a:solidFill>
                  <a:schemeClr val="tx1"/>
                </a:solidFill>
                <a:effectLst/>
                <a:latin typeface="+mn-lt"/>
                <a:ea typeface="+mn-ea"/>
                <a:cs typeface="+mn-cs"/>
              </a:rPr>
              <a:t>"Welcome and lunch for journalists: 'EU Regional Policy and Challenges Ahead' [https://www.flickr.com/photos/opendays/21924609369/] by OPEN DAYS [https://www.flickr.com/photos/opendays/] is licensed under CC BY-NC 2.0</a:t>
            </a:r>
            <a:r>
              <a:rPr lang="en-US" smtClean="0"/>
              <a:t> [https://creativecommons.org/licenses/by-nc/2.0/]</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24</a:t>
            </a:fld>
            <a:endParaRPr lang="fr-FR" altLang="en-US" dirty="0"/>
          </a:p>
        </p:txBody>
      </p:sp>
    </p:spTree>
    <p:extLst>
      <p:ext uri="{BB962C8B-B14F-4D97-AF65-F5344CB8AC3E}">
        <p14:creationId xmlns:p14="http://schemas.microsoft.com/office/powerpoint/2010/main" val="255163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Naadam</a:t>
            </a:r>
            <a:r>
              <a:rPr lang="en-US" sz="1200" b="0" i="0" u="none" strike="noStrike" kern="1200" smtClean="0">
                <a:solidFill>
                  <a:schemeClr val="tx1"/>
                </a:solidFill>
                <a:effectLst/>
                <a:latin typeface="+mn-lt"/>
                <a:ea typeface="+mn-ea"/>
                <a:cs typeface="+mn-cs"/>
              </a:rPr>
              <a:t> Archer" [https://www.flickr.com/photos/david_baxendale/15318330855/] by www.davidbaxendale.com [https://www.flickr.com/photos/david_baxendale/] is licensed under CC BY-ND 2.0</a:t>
            </a:r>
            <a:r>
              <a:rPr lang="en-US" smtClean="0"/>
              <a:t> [https://creativecommons.org/licenses/by-nd/2.0/]</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28</a:t>
            </a:fld>
            <a:endParaRPr lang="fr-FR" altLang="en-US" dirty="0"/>
          </a:p>
        </p:txBody>
      </p:sp>
    </p:spTree>
    <p:extLst>
      <p:ext uri="{BB962C8B-B14F-4D97-AF65-F5344CB8AC3E}">
        <p14:creationId xmlns:p14="http://schemas.microsoft.com/office/powerpoint/2010/main" val="438663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"Peruvian </a:t>
            </a:r>
            <a:r>
              <a:rPr lang="en-US" sz="1200" b="0" i="0" u="none" strike="noStrike" kern="1200" dirty="0" err="1" smtClean="0">
                <a:solidFill>
                  <a:schemeClr val="tx1"/>
                </a:solidFill>
                <a:effectLst/>
                <a:latin typeface="+mn-lt"/>
                <a:ea typeface="+mn-ea"/>
                <a:cs typeface="+mn-cs"/>
              </a:rPr>
              <a:t>Wititi</a:t>
            </a:r>
            <a:r>
              <a:rPr lang="en-US" sz="1200" b="0" i="0" u="none" strike="noStrike" kern="1200" dirty="0" smtClean="0">
                <a:solidFill>
                  <a:schemeClr val="tx1"/>
                </a:solidFill>
                <a:effectLst/>
                <a:latin typeface="+mn-lt"/>
                <a:ea typeface="+mn-ea"/>
                <a:cs typeface="+mn-cs"/>
              </a:rPr>
              <a:t> Traditional Love Dance" [https://www.flickr.com/photos/harquail/18050590713/] by Shawn </a:t>
            </a:r>
            <a:r>
              <a:rPr lang="en-US" sz="1200" b="0" i="0" u="none" strike="noStrike" kern="1200" dirty="0" err="1" smtClean="0">
                <a:solidFill>
                  <a:schemeClr val="tx1"/>
                </a:solidFill>
                <a:effectLst/>
                <a:latin typeface="+mn-lt"/>
                <a:ea typeface="+mn-ea"/>
                <a:cs typeface="+mn-cs"/>
              </a:rPr>
              <a:t>Harquail</a:t>
            </a:r>
            <a:r>
              <a:rPr lang="en-US" sz="1200" b="0" i="0" u="none" strike="noStrike" kern="1200" smtClean="0">
                <a:solidFill>
                  <a:schemeClr val="tx1"/>
                </a:solidFill>
                <a:effectLst/>
                <a:latin typeface="+mn-lt"/>
                <a:ea typeface="+mn-ea"/>
                <a:cs typeface="+mn-cs"/>
              </a:rPr>
              <a:t> [https://www.flickr.com/photos/harquail/] is licensed under CC BY-NC 2.0</a:t>
            </a:r>
            <a:r>
              <a:rPr lang="en-US" smtClean="0"/>
              <a:t> [https://creativecommons.org/licenses/by-nc/2.0/]</a:t>
            </a:r>
            <a:endParaRPr lang="en-GB" dirty="0" smtClean="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29</a:t>
            </a:fld>
            <a:endParaRPr lang="fr-FR" altLang="en-US" dirty="0"/>
          </a:p>
        </p:txBody>
      </p:sp>
    </p:spTree>
    <p:extLst>
      <p:ext uri="{BB962C8B-B14F-4D97-AF65-F5344CB8AC3E}">
        <p14:creationId xmlns:p14="http://schemas.microsoft.com/office/powerpoint/2010/main" val="2281126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smtClean="0">
                <a:solidFill>
                  <a:schemeClr val="tx1"/>
                </a:solidFill>
                <a:effectLst/>
                <a:latin typeface="+mn-lt"/>
                <a:ea typeface="+mn-ea"/>
                <a:cs typeface="+mn-cs"/>
              </a:rPr>
              <a:t>"Soccer-2014-04-19-20" [https://www.flickr.com/photos/104251811@N02/13932102672/] by Joel Agee [https://www.flickr.com/photos/104251811@N02/] is licensed under CC BY-NC-ND 2.0</a:t>
            </a:r>
            <a:r>
              <a:rPr lang="en-US" smtClean="0"/>
              <a:t> [https://creativecommons.org/licenses/by-nc-nd/2.0/]</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30</a:t>
            </a:fld>
            <a:endParaRPr lang="fr-FR" altLang="en-US" dirty="0"/>
          </a:p>
        </p:txBody>
      </p:sp>
    </p:spTree>
    <p:extLst>
      <p:ext uri="{BB962C8B-B14F-4D97-AF65-F5344CB8AC3E}">
        <p14:creationId xmlns:p14="http://schemas.microsoft.com/office/powerpoint/2010/main" val="56736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hlinkClick r:id="rId3" tooltip="Go to Shawn Harquail's photostream"/>
              </a:rPr>
              <a:t>Shawn Harquail</a:t>
            </a:r>
            <a:r>
              <a:rPr lang="en-GB" dirty="0" smtClean="0"/>
              <a:t> </a:t>
            </a:r>
          </a:p>
          <a:p>
            <a:r>
              <a:rPr lang="en-GB" dirty="0" smtClean="0"/>
              <a:t>https://www.flickr.com/photos/harquail/18050590713/</a:t>
            </a:r>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2</a:t>
            </a:fld>
            <a:endParaRPr lang="fr-FR" altLang="en-US" dirty="0"/>
          </a:p>
        </p:txBody>
      </p:sp>
    </p:spTree>
    <p:extLst>
      <p:ext uri="{BB962C8B-B14F-4D97-AF65-F5344CB8AC3E}">
        <p14:creationId xmlns:p14="http://schemas.microsoft.com/office/powerpoint/2010/main" val="374282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31</a:t>
            </a:fld>
            <a:endParaRPr lang="fr-FR" altLang="en-US" dirty="0"/>
          </a:p>
        </p:txBody>
      </p:sp>
    </p:spTree>
    <p:extLst>
      <p:ext uri="{BB962C8B-B14F-4D97-AF65-F5344CB8AC3E}">
        <p14:creationId xmlns:p14="http://schemas.microsoft.com/office/powerpoint/2010/main" val="124254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H'Mong</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babygirl</a:t>
            </a:r>
            <a:r>
              <a:rPr lang="en-US" sz="1200" b="0" i="0" u="none" strike="noStrike" kern="1200" dirty="0" smtClean="0">
                <a:solidFill>
                  <a:schemeClr val="tx1"/>
                </a:solidFill>
                <a:effectLst/>
                <a:latin typeface="+mn-lt"/>
                <a:ea typeface="+mn-ea"/>
                <a:cs typeface="+mn-cs"/>
              </a:rPr>
              <a:t> - </a:t>
            </a:r>
            <a:r>
              <a:rPr lang="en-US" sz="1200" b="0" i="0" u="none" strike="noStrike" kern="1200" dirty="0" err="1" smtClean="0">
                <a:solidFill>
                  <a:schemeClr val="tx1"/>
                </a:solidFill>
                <a:effectLst/>
                <a:latin typeface="+mn-lt"/>
                <a:ea typeface="+mn-ea"/>
                <a:cs typeface="+mn-cs"/>
              </a:rPr>
              <a:t>mũ</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mèo</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nhỏ</a:t>
            </a:r>
            <a:r>
              <a:rPr lang="en-US" sz="1200" b="0" i="0" u="none" strike="noStrike" kern="1200" dirty="0" smtClean="0">
                <a:solidFill>
                  <a:schemeClr val="tx1"/>
                </a:solidFill>
                <a:effectLst/>
                <a:latin typeface="+mn-lt"/>
                <a:ea typeface="+mn-ea"/>
                <a:cs typeface="+mn-cs"/>
              </a:rPr>
              <a:t>" [https://www.flickr.com/photos/linhngan/3048514778/] by </a:t>
            </a:r>
            <a:r>
              <a:rPr lang="en-US" sz="1200" b="0" i="0" u="none" strike="noStrike" kern="1200" dirty="0" err="1" smtClean="0">
                <a:solidFill>
                  <a:schemeClr val="tx1"/>
                </a:solidFill>
                <a:effectLst/>
                <a:latin typeface="+mn-lt"/>
                <a:ea typeface="+mn-ea"/>
                <a:cs typeface="+mn-cs"/>
              </a:rPr>
              <a:t>Bùi</a:t>
            </a:r>
            <a:r>
              <a:rPr lang="en-US" sz="1200" b="0" i="0" u="none" strike="noStrike" kern="1200" dirty="0" smtClean="0">
                <a:solidFill>
                  <a:schemeClr val="tx1"/>
                </a:solidFill>
                <a:effectLst/>
                <a:latin typeface="+mn-lt"/>
                <a:ea typeface="+mn-ea"/>
                <a:cs typeface="+mn-cs"/>
              </a:rPr>
              <a:t> Linh </a:t>
            </a:r>
            <a:r>
              <a:rPr lang="en-US" sz="1200" b="0" i="0" u="none" strike="noStrike" kern="1200" dirty="0" err="1" smtClean="0">
                <a:solidFill>
                  <a:schemeClr val="tx1"/>
                </a:solidFill>
                <a:effectLst/>
                <a:latin typeface="+mn-lt"/>
                <a:ea typeface="+mn-ea"/>
                <a:cs typeface="+mn-cs"/>
              </a:rPr>
              <a:t>Ngân</a:t>
            </a:r>
            <a:r>
              <a:rPr lang="en-US" sz="1200" b="0" i="0" u="none" strike="noStrike" kern="1200" dirty="0" smtClean="0">
                <a:solidFill>
                  <a:schemeClr val="tx1"/>
                </a:solidFill>
                <a:effectLst/>
                <a:latin typeface="+mn-lt"/>
                <a:ea typeface="+mn-ea"/>
                <a:cs typeface="+mn-cs"/>
              </a:rPr>
              <a:t> [https://www.flickr.com/photos/linhngan/] is licensed under CC BY 2.0 [https://creativecommons.org/licenses/by/2.0/]</a:t>
            </a:r>
            <a:r>
              <a:rPr lang="en-US" dirty="0" smtClean="0"/>
              <a:t> </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32</a:t>
            </a:fld>
            <a:endParaRPr lang="fr-FR" altLang="en-US" dirty="0"/>
          </a:p>
        </p:txBody>
      </p:sp>
    </p:spTree>
    <p:extLst>
      <p:ext uri="{BB962C8B-B14F-4D97-AF65-F5344CB8AC3E}">
        <p14:creationId xmlns:p14="http://schemas.microsoft.com/office/powerpoint/2010/main" val="2552118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"Local Market" [https://www.flickr.com/photos/beth19/7201956148/] by </a:t>
            </a:r>
            <a:r>
              <a:rPr lang="en-US" sz="1200" b="0" i="0" u="none" strike="noStrike" kern="1200" dirty="0" err="1" smtClean="0">
                <a:solidFill>
                  <a:schemeClr val="tx1"/>
                </a:solidFill>
                <a:effectLst/>
                <a:latin typeface="+mn-lt"/>
                <a:ea typeface="+mn-ea"/>
                <a:cs typeface="+mn-cs"/>
              </a:rPr>
              <a:t>Βethan</a:t>
            </a:r>
            <a:r>
              <a:rPr lang="en-US" sz="1200" b="0" i="0" u="none" strike="noStrike" kern="1200" smtClean="0">
                <a:solidFill>
                  <a:schemeClr val="tx1"/>
                </a:solidFill>
                <a:effectLst/>
                <a:latin typeface="+mn-lt"/>
                <a:ea typeface="+mn-ea"/>
                <a:cs typeface="+mn-cs"/>
              </a:rPr>
              <a:t> Phillips [https://www.flickr.com/photos/beth19/] is licensed under CC BY-NC-ND 2.0 [https://creativecommons.org/licenses/by-nc-nd/2.0/]</a:t>
            </a:r>
            <a:r>
              <a:rPr lang="en-US" smtClean="0"/>
              <a:t> </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33</a:t>
            </a:fld>
            <a:endParaRPr lang="fr-FR" altLang="en-US" dirty="0"/>
          </a:p>
        </p:txBody>
      </p:sp>
    </p:spTree>
    <p:extLst>
      <p:ext uri="{BB962C8B-B14F-4D97-AF65-F5344CB8AC3E}">
        <p14:creationId xmlns:p14="http://schemas.microsoft.com/office/powerpoint/2010/main" val="4226076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"Fortune Teller, Old Havana, Cuba, 2012" [https://www.flickr.com/photos/travfotos/8390517222/] by Terry </a:t>
            </a:r>
            <a:r>
              <a:rPr lang="en-US" sz="1200" b="0" i="0" u="none" strike="noStrike" kern="1200" dirty="0" err="1" smtClean="0">
                <a:solidFill>
                  <a:schemeClr val="tx1"/>
                </a:solidFill>
                <a:effectLst/>
                <a:latin typeface="+mn-lt"/>
                <a:ea typeface="+mn-ea"/>
                <a:cs typeface="+mn-cs"/>
              </a:rPr>
              <a:t>Feuerborn</a:t>
            </a:r>
            <a:r>
              <a:rPr lang="en-US" sz="1200" b="0" i="0" u="none" strike="noStrike" kern="1200" smtClean="0">
                <a:solidFill>
                  <a:schemeClr val="tx1"/>
                </a:solidFill>
                <a:effectLst/>
                <a:latin typeface="+mn-lt"/>
                <a:ea typeface="+mn-ea"/>
                <a:cs typeface="+mn-cs"/>
              </a:rPr>
              <a:t> [https://www.flickr.com/photos/travfotos/] is licensed under CC BY-NC 2.0 [https://creativecommons.org/licenses/by-nc/2.0/]</a:t>
            </a:r>
            <a:r>
              <a:rPr lang="en-US" smtClean="0"/>
              <a:t> </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34</a:t>
            </a:fld>
            <a:endParaRPr lang="fr-FR" altLang="en-US" dirty="0"/>
          </a:p>
        </p:txBody>
      </p:sp>
    </p:spTree>
    <p:extLst>
      <p:ext uri="{BB962C8B-B14F-4D97-AF65-F5344CB8AC3E}">
        <p14:creationId xmlns:p14="http://schemas.microsoft.com/office/powerpoint/2010/main" val="2686712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https://www.flickr.com/photos/dfid/5567859369/ </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35</a:t>
            </a:fld>
            <a:endParaRPr lang="fr-FR" altLang="en-US" dirty="0"/>
          </a:p>
        </p:txBody>
      </p:sp>
    </p:spTree>
    <p:extLst>
      <p:ext uri="{BB962C8B-B14F-4D97-AF65-F5344CB8AC3E}">
        <p14:creationId xmlns:p14="http://schemas.microsoft.com/office/powerpoint/2010/main" val="1793556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smtClean="0">
                <a:solidFill>
                  <a:schemeClr val="tx1"/>
                </a:solidFill>
                <a:effectLst/>
                <a:latin typeface="+mn-lt"/>
                <a:ea typeface="+mn-ea"/>
                <a:cs typeface="+mn-cs"/>
              </a:rPr>
              <a:t>"The Cambridge Folk Festival 2009" [https://www.flickr.com/photos/sjr-images/3801999278/] by Sean Rowe [https://www.flickr.com/photos/sjr-images/] is licensed under CC BY-NC-ND 2.0 [https://creativecommons.org/licenses/by-nc-nd/2.0/]</a:t>
            </a:r>
            <a:r>
              <a:rPr lang="en-US" smtClean="0"/>
              <a:t> </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36</a:t>
            </a:fld>
            <a:endParaRPr lang="fr-FR" altLang="en-US" dirty="0"/>
          </a:p>
        </p:txBody>
      </p:sp>
    </p:spTree>
    <p:extLst>
      <p:ext uri="{BB962C8B-B14F-4D97-AF65-F5344CB8AC3E}">
        <p14:creationId xmlns:p14="http://schemas.microsoft.com/office/powerpoint/2010/main" val="1086941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"Traditional </a:t>
            </a:r>
            <a:r>
              <a:rPr lang="en-US" sz="1200" b="0" i="0" u="none" strike="noStrike" kern="1200" dirty="0" err="1" smtClean="0">
                <a:solidFill>
                  <a:schemeClr val="tx1"/>
                </a:solidFill>
                <a:effectLst/>
                <a:latin typeface="+mn-lt"/>
                <a:ea typeface="+mn-ea"/>
                <a:cs typeface="+mn-cs"/>
              </a:rPr>
              <a:t>ladakhi</a:t>
            </a:r>
            <a:r>
              <a:rPr lang="en-US" sz="1200" b="0" i="0" u="none" strike="noStrike" kern="1200" dirty="0" smtClean="0">
                <a:solidFill>
                  <a:schemeClr val="tx1"/>
                </a:solidFill>
                <a:effectLst/>
                <a:latin typeface="+mn-lt"/>
                <a:ea typeface="+mn-ea"/>
                <a:cs typeface="+mn-cs"/>
              </a:rPr>
              <a:t> dance“</a:t>
            </a:r>
            <a:r>
              <a:rPr lang="en-US" sz="1200" b="0" i="0" u="none" strike="noStrike" kern="1200" baseline="0" dirty="0" smtClean="0">
                <a:solidFill>
                  <a:schemeClr val="tx1"/>
                </a:solidFill>
                <a:effectLst/>
                <a:latin typeface="+mn-lt"/>
                <a:ea typeface="+mn-ea"/>
                <a:cs typeface="+mn-cs"/>
              </a:rPr>
              <a:t> [https://www.flickr.com/photos/praveenpn4u/4848749312/] </a:t>
            </a:r>
            <a:r>
              <a:rPr lang="en-US" sz="1200" b="0" i="0" u="none" strike="noStrike" kern="1200" dirty="0" smtClean="0">
                <a:solidFill>
                  <a:schemeClr val="tx1"/>
                </a:solidFill>
                <a:effectLst/>
                <a:latin typeface="+mn-lt"/>
                <a:ea typeface="+mn-ea"/>
                <a:cs typeface="+mn-cs"/>
              </a:rPr>
              <a:t>by Praveen [https://www.flickr.com/photos/praveenpn4u/]</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is licensed under CC BY 2.0 [https://creativecommons.org/licenses/by/2.0/]</a:t>
            </a:r>
            <a:endParaRPr lang="en-GB" smtClean="0"/>
          </a:p>
          <a:p>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37</a:t>
            </a:fld>
            <a:endParaRPr lang="fr-FR" altLang="en-US" dirty="0"/>
          </a:p>
        </p:txBody>
      </p:sp>
    </p:spTree>
    <p:extLst>
      <p:ext uri="{BB962C8B-B14F-4D97-AF65-F5344CB8AC3E}">
        <p14:creationId xmlns:p14="http://schemas.microsoft.com/office/powerpoint/2010/main" val="2077331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smtClean="0">
                <a:solidFill>
                  <a:schemeClr val="tx1"/>
                </a:solidFill>
                <a:effectLst/>
                <a:latin typeface="+mn-lt"/>
                <a:ea typeface="+mn-ea"/>
                <a:cs typeface="+mn-cs"/>
              </a:rPr>
              <a:t>"traditional singing" [https://www.flickr.com/photos/jerrold/238390149/] by Jerrold Bennett [https://www.flickr.com/photos/jerrold/] is licensed under CC BY-NC-ND 2.0 [https://creativecommons.org/licenses/by-nc-nd/2.0/]</a:t>
            </a:r>
            <a:r>
              <a:rPr lang="en-US" smtClean="0"/>
              <a:t> </a:t>
            </a:r>
            <a:endParaRPr lang="en-GB" dirty="0"/>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38</a:t>
            </a:fld>
            <a:endParaRPr lang="fr-FR" altLang="en-US" dirty="0"/>
          </a:p>
        </p:txBody>
      </p:sp>
    </p:spTree>
    <p:extLst>
      <p:ext uri="{BB962C8B-B14F-4D97-AF65-F5344CB8AC3E}">
        <p14:creationId xmlns:p14="http://schemas.microsoft.com/office/powerpoint/2010/main" val="3316634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Naadam</a:t>
            </a:r>
            <a:r>
              <a:rPr lang="en-US" sz="1200" b="0" i="0" u="none" strike="noStrike" kern="1200" dirty="0" smtClean="0">
                <a:solidFill>
                  <a:schemeClr val="tx1"/>
                </a:solidFill>
                <a:effectLst/>
                <a:latin typeface="+mn-lt"/>
                <a:ea typeface="+mn-ea"/>
                <a:cs typeface="+mn-cs"/>
              </a:rPr>
              <a:t> Archer" [https://www.flickr.com/photos/david_baxendale/15318330855/] by www.davidbaxendale.com [https://www.flickr.com/photos/david_baxendale/] is licensed under CC BY-ND 2.0</a:t>
            </a:r>
            <a:r>
              <a:rPr lang="en-US" dirty="0" smtClean="0"/>
              <a:t> [https://creativecommons.org/licenses/by-nd/2.0/]</a:t>
            </a:r>
            <a:endParaRPr lang="en-GB" dirty="0" smtClean="0"/>
          </a:p>
        </p:txBody>
      </p:sp>
      <p:sp>
        <p:nvSpPr>
          <p:cNvPr id="4" name="Espace réservé du numéro de diapositive 3"/>
          <p:cNvSpPr>
            <a:spLocks noGrp="1"/>
          </p:cNvSpPr>
          <p:nvPr>
            <p:ph type="sldNum" sz="quarter" idx="10"/>
          </p:nvPr>
        </p:nvSpPr>
        <p:spPr/>
        <p:txBody>
          <a:bodyPr/>
          <a:lstStyle/>
          <a:p>
            <a:pPr>
              <a:defRPr/>
            </a:pPr>
            <a:fld id="{BB9FC837-FB1D-4929-85ED-139168EAA3D8}" type="slidenum">
              <a:rPr lang="fr-FR" altLang="en-US" smtClean="0"/>
              <a:pPr>
                <a:defRPr/>
              </a:pPr>
              <a:t>39</a:t>
            </a:fld>
            <a:endParaRPr lang="fr-FR" altLang="en-US" dirty="0"/>
          </a:p>
        </p:txBody>
      </p:sp>
    </p:spTree>
    <p:extLst>
      <p:ext uri="{BB962C8B-B14F-4D97-AF65-F5344CB8AC3E}">
        <p14:creationId xmlns:p14="http://schemas.microsoft.com/office/powerpoint/2010/main" val="143752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BB9FC837-FB1D-4929-85ED-139168EAA3D8}" type="slidenum">
              <a:rPr lang="fr-FR" altLang="en-US" smtClean="0"/>
              <a:pPr>
                <a:defRPr/>
              </a:pPr>
              <a:t>3</a:t>
            </a:fld>
            <a:endParaRPr lang="fr-FR" altLang="en-US" dirty="0"/>
          </a:p>
        </p:txBody>
      </p:sp>
    </p:spTree>
    <p:extLst>
      <p:ext uri="{BB962C8B-B14F-4D97-AF65-F5344CB8AC3E}">
        <p14:creationId xmlns:p14="http://schemas.microsoft.com/office/powerpoint/2010/main" val="366921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hlinkClick r:id="rId3" tooltip="Go to Shawn Harquail's photostream"/>
              </a:rPr>
              <a:t>Shawn Harquail</a:t>
            </a:r>
            <a:r>
              <a:rPr lang="en-GB" dirty="0" smtClean="0"/>
              <a:t> </a:t>
            </a:r>
          </a:p>
          <a:p>
            <a:r>
              <a:rPr lang="en-GB" dirty="0" smtClean="0"/>
              <a:t>https://www.flickr.com/photos/harquail/18050590713/</a:t>
            </a:r>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4</a:t>
            </a:fld>
            <a:endParaRPr lang="fr-FR" altLang="en-US" dirty="0"/>
          </a:p>
        </p:txBody>
      </p:sp>
    </p:spTree>
    <p:extLst>
      <p:ext uri="{BB962C8B-B14F-4D97-AF65-F5344CB8AC3E}">
        <p14:creationId xmlns:p14="http://schemas.microsoft.com/office/powerpoint/2010/main" val="162670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hlinkClick r:id="rId3" tooltip="Go to Shawn Harquail's photostream"/>
              </a:rPr>
              <a:t>Shawn Harquail</a:t>
            </a:r>
            <a:r>
              <a:rPr lang="en-GB" dirty="0" smtClean="0"/>
              <a:t> </a:t>
            </a:r>
          </a:p>
          <a:p>
            <a:r>
              <a:rPr lang="en-GB" dirty="0" smtClean="0"/>
              <a:t>https://www.flickr.com/photos/harquail/18050590713/</a:t>
            </a:r>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5</a:t>
            </a:fld>
            <a:endParaRPr lang="fr-FR" altLang="en-US" dirty="0"/>
          </a:p>
        </p:txBody>
      </p:sp>
    </p:spTree>
    <p:extLst>
      <p:ext uri="{BB962C8B-B14F-4D97-AF65-F5344CB8AC3E}">
        <p14:creationId xmlns:p14="http://schemas.microsoft.com/office/powerpoint/2010/main" val="243277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hlinkClick r:id="rId3" tooltip="Go to Shawn Harquail's photostream"/>
              </a:rPr>
              <a:t>Shawn Harquail</a:t>
            </a:r>
            <a:r>
              <a:rPr lang="en-GB" dirty="0" smtClean="0"/>
              <a:t> </a:t>
            </a:r>
          </a:p>
          <a:p>
            <a:r>
              <a:rPr lang="en-GB" dirty="0" smtClean="0"/>
              <a:t>https://www.flickr.com/photos/harquail/18050590713/</a:t>
            </a:r>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6</a:t>
            </a:fld>
            <a:endParaRPr lang="fr-FR" altLang="en-US" dirty="0"/>
          </a:p>
        </p:txBody>
      </p:sp>
    </p:spTree>
    <p:extLst>
      <p:ext uri="{BB962C8B-B14F-4D97-AF65-F5344CB8AC3E}">
        <p14:creationId xmlns:p14="http://schemas.microsoft.com/office/powerpoint/2010/main" val="243495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hlinkClick r:id="rId3" tooltip="Go to Shawn Harquail's photostream"/>
              </a:rPr>
              <a:t>Shawn Harquail</a:t>
            </a:r>
            <a:r>
              <a:rPr lang="en-GB" dirty="0" smtClean="0"/>
              <a:t> </a:t>
            </a:r>
          </a:p>
          <a:p>
            <a:r>
              <a:rPr lang="en-GB" dirty="0" smtClean="0"/>
              <a:t>https://www.flickr.com/photos/harquail/18050590713/</a:t>
            </a:r>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8</a:t>
            </a:fld>
            <a:endParaRPr lang="fr-FR" altLang="en-US" dirty="0"/>
          </a:p>
        </p:txBody>
      </p:sp>
    </p:spTree>
    <p:extLst>
      <p:ext uri="{BB962C8B-B14F-4D97-AF65-F5344CB8AC3E}">
        <p14:creationId xmlns:p14="http://schemas.microsoft.com/office/powerpoint/2010/main" val="391171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hlinkClick r:id="rId3" tooltip="Go to Shawn Harquail's photostream"/>
              </a:rPr>
              <a:t>Shawn Harquail</a:t>
            </a:r>
            <a:r>
              <a:rPr lang="en-GB" dirty="0" smtClean="0"/>
              <a:t> </a:t>
            </a:r>
          </a:p>
          <a:p>
            <a:r>
              <a:rPr lang="en-GB" dirty="0" smtClean="0"/>
              <a:t>https://www.flickr.com/photos/harquail/18050590713/</a:t>
            </a:r>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9</a:t>
            </a:fld>
            <a:endParaRPr lang="fr-FR" altLang="en-US" dirty="0"/>
          </a:p>
        </p:txBody>
      </p:sp>
    </p:spTree>
    <p:extLst>
      <p:ext uri="{BB962C8B-B14F-4D97-AF65-F5344CB8AC3E}">
        <p14:creationId xmlns:p14="http://schemas.microsoft.com/office/powerpoint/2010/main" val="31502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hlinkClick r:id="rId3" tooltip="Go to Shawn Harquail's photostream"/>
              </a:rPr>
              <a:t>Shawn Harquail</a:t>
            </a:r>
            <a:r>
              <a:rPr lang="en-GB" dirty="0" smtClean="0"/>
              <a:t> </a:t>
            </a:r>
          </a:p>
          <a:p>
            <a:r>
              <a:rPr lang="en-GB" dirty="0" smtClean="0"/>
              <a:t>https://www.flickr.com/photos/harquail/18050590713/</a:t>
            </a:r>
          </a:p>
        </p:txBody>
      </p:sp>
      <p:sp>
        <p:nvSpPr>
          <p:cNvPr id="4" name="Slide Number Placeholder 3"/>
          <p:cNvSpPr>
            <a:spLocks noGrp="1"/>
          </p:cNvSpPr>
          <p:nvPr>
            <p:ph type="sldNum" sz="quarter" idx="10"/>
          </p:nvPr>
        </p:nvSpPr>
        <p:spPr/>
        <p:txBody>
          <a:bodyPr/>
          <a:lstStyle/>
          <a:p>
            <a:pPr>
              <a:defRPr/>
            </a:pPr>
            <a:fld id="{BB9FC837-FB1D-4929-85ED-139168EAA3D8}" type="slidenum">
              <a:rPr lang="fr-FR" altLang="en-US" smtClean="0"/>
              <a:pPr>
                <a:defRPr/>
              </a:pPr>
              <a:t>10</a:t>
            </a:fld>
            <a:endParaRPr lang="fr-FR" altLang="en-US" dirty="0"/>
          </a:p>
        </p:txBody>
      </p:sp>
    </p:spTree>
    <p:extLst>
      <p:ext uri="{BB962C8B-B14F-4D97-AF65-F5344CB8AC3E}">
        <p14:creationId xmlns:p14="http://schemas.microsoft.com/office/powerpoint/2010/main" val="743913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4"/>
          <p:cNvSpPr/>
          <p:nvPr userDrawn="1"/>
        </p:nvSpPr>
        <p:spPr>
          <a:xfrm>
            <a:off x="0" y="0"/>
            <a:ext cx="64770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cxnSp>
        <p:nvCxnSpPr>
          <p:cNvPr id="7" name="Straight Connector 9"/>
          <p:cNvCxnSpPr/>
          <p:nvPr userDrawn="1"/>
        </p:nvCxnSpPr>
        <p:spPr>
          <a:xfrm>
            <a:off x="381000" y="1371600"/>
            <a:ext cx="5715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381000" y="1692000"/>
            <a:ext cx="5715000" cy="1169551"/>
          </a:xfrm>
        </p:spPr>
        <p:txBody>
          <a:bodyPr/>
          <a:lstStyle>
            <a:lvl1pPr algn="l">
              <a:defRPr sz="3800" b="1"/>
            </a:lvl1pPr>
          </a:lstStyle>
          <a:p>
            <a:r>
              <a:rPr lang="fr-FR" dirty="0" smtClean="0"/>
              <a:t>Cliquez et modifiez le titre</a:t>
            </a:r>
            <a:endParaRPr lang="fr-FR" dirty="0"/>
          </a:p>
        </p:txBody>
      </p:sp>
      <p:sp>
        <p:nvSpPr>
          <p:cNvPr id="3" name="Sous-titre 2"/>
          <p:cNvSpPr>
            <a:spLocks noGrp="1"/>
          </p:cNvSpPr>
          <p:nvPr>
            <p:ph type="subTitle" idx="1"/>
          </p:nvPr>
        </p:nvSpPr>
        <p:spPr>
          <a:xfrm>
            <a:off x="381000" y="4212000"/>
            <a:ext cx="5715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73152"/>
            <a:ext cx="1690878" cy="1226716"/>
          </a:xfrm>
          <a:prstGeom prst="rect">
            <a:avLst/>
          </a:prstGeom>
        </p:spPr>
      </p:pic>
    </p:spTree>
    <p:extLst>
      <p:ext uri="{BB962C8B-B14F-4D97-AF65-F5344CB8AC3E}">
        <p14:creationId xmlns:p14="http://schemas.microsoft.com/office/powerpoint/2010/main" val="288378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lvl1pPr>
              <a:defRPr b="0"/>
            </a:lvl1pPr>
            <a:lvl2pPr>
              <a:defRPr b="0"/>
            </a:lvl2pPr>
            <a:lvl3pPr>
              <a:defRPr b="0"/>
            </a:lvl3pPr>
            <a:lvl4pPr>
              <a:defRPr b="0"/>
            </a:lvl4pPr>
            <a:lvl5pPr>
              <a:defRPr b="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41189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2285998" y="375262"/>
            <a:ext cx="6476999" cy="1846659"/>
          </a:xfrm>
        </p:spPr>
        <p:txBody>
          <a:bodyPr/>
          <a:lstStyle>
            <a:lvl1pPr algn="l">
              <a:defRPr sz="6000" b="1" cap="none"/>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2282824" y="2427807"/>
            <a:ext cx="6480173"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Tree>
    <p:extLst>
      <p:ext uri="{BB962C8B-B14F-4D97-AF65-F5344CB8AC3E}">
        <p14:creationId xmlns:p14="http://schemas.microsoft.com/office/powerpoint/2010/main" val="217450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contenu 3"/>
          <p:cNvSpPr>
            <a:spLocks noGrp="1"/>
          </p:cNvSpPr>
          <p:nvPr>
            <p:ph sz="half" idx="2"/>
          </p:nvPr>
        </p:nvSpPr>
        <p:spPr>
          <a:xfrm>
            <a:off x="3600000" y="1836000"/>
            <a:ext cx="5162998" cy="4217600"/>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pour une image  8"/>
          <p:cNvSpPr>
            <a:spLocks noGrp="1"/>
          </p:cNvSpPr>
          <p:nvPr>
            <p:ph type="pic" sz="quarter" idx="10"/>
          </p:nvPr>
        </p:nvSpPr>
        <p:spPr>
          <a:xfrm>
            <a:off x="416560" y="1908000"/>
            <a:ext cx="2880000" cy="3672206"/>
          </a:xfrm>
        </p:spPr>
        <p:txBody>
          <a:bodyPr rtlCol="0"/>
          <a:lstStyle/>
          <a:p>
            <a:pPr lvl="0"/>
            <a:endParaRPr lang="fr-FR" noProof="0" dirty="0"/>
          </a:p>
        </p:txBody>
      </p:sp>
      <p:sp>
        <p:nvSpPr>
          <p:cNvPr id="11" name="Espace réservé du contenu 10"/>
          <p:cNvSpPr>
            <a:spLocks noGrp="1"/>
          </p:cNvSpPr>
          <p:nvPr>
            <p:ph sz="quarter" idx="11"/>
          </p:nvPr>
        </p:nvSpPr>
        <p:spPr>
          <a:xfrm>
            <a:off x="416560" y="5647094"/>
            <a:ext cx="2879725"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02711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dirty="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280577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245130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32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cxnSp>
        <p:nvCxnSpPr>
          <p:cNvPr id="18"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8915400" y="0"/>
            <a:ext cx="228600" cy="6862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10B"/>
              </a:solidFill>
            </a:endParaRPr>
          </a:p>
        </p:txBody>
      </p:sp>
      <p:sp>
        <p:nvSpPr>
          <p:cNvPr id="1032" name="Espace réservé du titre 1"/>
          <p:cNvSpPr>
            <a:spLocks noGrp="1"/>
          </p:cNvSpPr>
          <p:nvPr>
            <p:ph type="title"/>
          </p:nvPr>
        </p:nvSpPr>
        <p:spPr bwMode="auto">
          <a:xfrm>
            <a:off x="2282825" y="417513"/>
            <a:ext cx="6480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n-US" smtClean="0"/>
              <a:t>Cliquez et modifiez le titre</a:t>
            </a:r>
          </a:p>
        </p:txBody>
      </p:sp>
      <p:sp>
        <p:nvSpPr>
          <p:cNvPr id="1033" name="Espace réservé du texte 2"/>
          <p:cNvSpPr>
            <a:spLocks noGrp="1"/>
          </p:cNvSpPr>
          <p:nvPr>
            <p:ph type="body" idx="1"/>
          </p:nvPr>
        </p:nvSpPr>
        <p:spPr bwMode="auto">
          <a:xfrm>
            <a:off x="2282825" y="2016125"/>
            <a:ext cx="64801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ZoneTexte 13"/>
          <p:cNvSpPr txBox="1"/>
          <p:nvPr userDrawn="1"/>
        </p:nvSpPr>
        <p:spPr>
          <a:xfrm>
            <a:off x="406400" y="6338888"/>
            <a:ext cx="1041400" cy="215900"/>
          </a:xfrm>
          <a:prstGeom prst="rect">
            <a:avLst/>
          </a:prstGeom>
          <a:noFill/>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6A8F2A67-8FE7-4EEB-BF3D-62190FC629C4}" type="slidenum">
              <a:rPr lang="fr-FR" altLang="en-US" sz="1400" b="1" smtClean="0">
                <a:solidFill>
                  <a:schemeClr val="accent1"/>
                </a:solidFill>
              </a:rPr>
              <a:pPr eaLnBrk="1" hangingPunct="1">
                <a:defRPr/>
              </a:pPr>
              <a:t>‹#›</a:t>
            </a:fld>
            <a:endParaRPr lang="fr-FR" altLang="en-US" sz="1400" b="1" dirty="0" smtClean="0">
              <a:solidFill>
                <a:schemeClr val="accent1"/>
              </a:solidFill>
            </a:endParaRPr>
          </a:p>
        </p:txBody>
      </p: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1792" y="304333"/>
            <a:ext cx="1147191" cy="832276"/>
          </a:xfrm>
          <a:prstGeom prst="rect">
            <a:avLst/>
          </a:prstGeom>
        </p:spPr>
      </p:pic>
      <p:pic>
        <p:nvPicPr>
          <p:cNvPr id="23" name="Picture 16"/>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87" r:id="rId2"/>
    <p:sldLayoutId id="2147483693" r:id="rId3"/>
    <p:sldLayoutId id="2147483688" r:id="rId4"/>
    <p:sldLayoutId id="2147483689" r:id="rId5"/>
    <p:sldLayoutId id="2147483690" r:id="rId6"/>
    <p:sldLayoutId id="2147483691" r:id="rId7"/>
  </p:sldLayoutIdLst>
  <p:hf sldNum="0" hdr="0" dt="0"/>
  <p:txStyles>
    <p:titleStyle>
      <a:lvl1pPr algn="l" defTabSz="457200" rtl="0" eaLnBrk="0" fontAlgn="base" hangingPunct="0">
        <a:spcBef>
          <a:spcPct val="0"/>
        </a:spcBef>
        <a:spcAft>
          <a:spcPct val="0"/>
        </a:spcAft>
        <a:defRPr sz="3200" b="1" kern="1200">
          <a:solidFill>
            <a:schemeClr val="tx1"/>
          </a:solidFill>
          <a:latin typeface="+mj-lt"/>
          <a:ea typeface="+mj-ea"/>
          <a:cs typeface="+mj-cs"/>
        </a:defRPr>
      </a:lvl1pPr>
      <a:lvl2pPr algn="l" defTabSz="457200" rtl="0" eaLnBrk="0" fontAlgn="base" hangingPunct="0">
        <a:spcBef>
          <a:spcPct val="0"/>
        </a:spcBef>
        <a:spcAft>
          <a:spcPct val="0"/>
        </a:spcAft>
        <a:defRPr sz="3200" b="1">
          <a:solidFill>
            <a:schemeClr val="tx1"/>
          </a:solidFill>
          <a:latin typeface="Arial" panose="020B0604020202020204" pitchFamily="34" charset="0"/>
        </a:defRPr>
      </a:lvl2pPr>
      <a:lvl3pPr algn="l" defTabSz="457200" rtl="0" eaLnBrk="0" fontAlgn="base" hangingPunct="0">
        <a:spcBef>
          <a:spcPct val="0"/>
        </a:spcBef>
        <a:spcAft>
          <a:spcPct val="0"/>
        </a:spcAft>
        <a:defRPr sz="3200" b="1">
          <a:solidFill>
            <a:schemeClr val="tx1"/>
          </a:solidFill>
          <a:latin typeface="Arial" panose="020B0604020202020204" pitchFamily="34" charset="0"/>
        </a:defRPr>
      </a:lvl3pPr>
      <a:lvl4pPr algn="l" defTabSz="457200" rtl="0" eaLnBrk="0" fontAlgn="base" hangingPunct="0">
        <a:spcBef>
          <a:spcPct val="0"/>
        </a:spcBef>
        <a:spcAft>
          <a:spcPct val="0"/>
        </a:spcAft>
        <a:defRPr sz="3200" b="1">
          <a:solidFill>
            <a:schemeClr val="tx1"/>
          </a:solidFill>
          <a:latin typeface="Arial" panose="020B0604020202020204" pitchFamily="34" charset="0"/>
        </a:defRPr>
      </a:lvl4pPr>
      <a:lvl5pPr algn="l" defTabSz="457200" rtl="0" eaLnBrk="0" fontAlgn="base" hangingPunct="0">
        <a:spcBef>
          <a:spcPct val="0"/>
        </a:spcBef>
        <a:spcAft>
          <a:spcPct val="0"/>
        </a:spcAft>
        <a:defRPr sz="3200" b="1">
          <a:solidFill>
            <a:schemeClr val="tx1"/>
          </a:solidFill>
          <a:latin typeface="Arial" panose="020B0604020202020204" pitchFamily="34" charset="0"/>
        </a:defRPr>
      </a:lvl5pPr>
      <a:lvl6pPr marL="457200" algn="l" defTabSz="457200" rtl="0" fontAlgn="base">
        <a:spcBef>
          <a:spcPct val="0"/>
        </a:spcBef>
        <a:spcAft>
          <a:spcPct val="0"/>
        </a:spcAft>
        <a:defRPr sz="3200" b="1">
          <a:solidFill>
            <a:schemeClr val="tx1"/>
          </a:solidFill>
          <a:latin typeface="Arial" panose="020B0604020202020204" pitchFamily="34" charset="0"/>
        </a:defRPr>
      </a:lvl6pPr>
      <a:lvl7pPr marL="914400" algn="l" defTabSz="457200" rtl="0" fontAlgn="base">
        <a:spcBef>
          <a:spcPct val="0"/>
        </a:spcBef>
        <a:spcAft>
          <a:spcPct val="0"/>
        </a:spcAft>
        <a:defRPr sz="3200" b="1">
          <a:solidFill>
            <a:schemeClr val="tx1"/>
          </a:solidFill>
          <a:latin typeface="Arial" panose="020B0604020202020204" pitchFamily="34" charset="0"/>
        </a:defRPr>
      </a:lvl7pPr>
      <a:lvl8pPr marL="1371600" algn="l" defTabSz="457200" rtl="0" fontAlgn="base">
        <a:spcBef>
          <a:spcPct val="0"/>
        </a:spcBef>
        <a:spcAft>
          <a:spcPct val="0"/>
        </a:spcAft>
        <a:defRPr sz="3200" b="1">
          <a:solidFill>
            <a:schemeClr val="tx1"/>
          </a:solidFill>
          <a:latin typeface="Arial" panose="020B0604020202020204" pitchFamily="34" charset="0"/>
        </a:defRPr>
      </a:lvl8pPr>
      <a:lvl9pPr marL="1828800" algn="l" defTabSz="457200" rtl="0" fontAlgn="base">
        <a:spcBef>
          <a:spcPct val="0"/>
        </a:spcBef>
        <a:spcAft>
          <a:spcPct val="0"/>
        </a:spcAft>
        <a:defRPr sz="3200" b="1">
          <a:solidFill>
            <a:schemeClr val="tx1"/>
          </a:solidFill>
          <a:latin typeface="Arial" panose="020B0604020202020204"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800" b="0" kern="1200">
          <a:solidFill>
            <a:schemeClr val="tx1"/>
          </a:solidFill>
          <a:latin typeface="+mn-lt"/>
          <a:ea typeface="+mn-ea"/>
          <a:cs typeface="+mn-cs"/>
        </a:defRPr>
      </a:lvl1pPr>
      <a:lvl2pPr marL="215900" indent="-215900" algn="l" defTabSz="457200" rtl="0" eaLnBrk="0" fontAlgn="base" hangingPunct="0">
        <a:spcBef>
          <a:spcPts val="1200"/>
        </a:spcBef>
        <a:spcAft>
          <a:spcPct val="0"/>
        </a:spcAft>
        <a:buFont typeface="Arial" panose="020B0604020202020204" pitchFamily="34" charset="0"/>
        <a:buChar char="•"/>
        <a:defRPr sz="2800" b="0" kern="1200">
          <a:solidFill>
            <a:schemeClr val="tx1"/>
          </a:solidFill>
          <a:latin typeface="+mn-lt"/>
          <a:ea typeface="+mn-ea"/>
          <a:cs typeface="+mn-cs"/>
        </a:defRPr>
      </a:lvl2pPr>
      <a:lvl3pPr algn="l" defTabSz="457200" rtl="0" eaLnBrk="0" fontAlgn="base" hangingPunct="0">
        <a:spcBef>
          <a:spcPts val="1200"/>
        </a:spcBef>
        <a:spcAft>
          <a:spcPct val="0"/>
        </a:spcAft>
        <a:defRPr sz="2800" b="0" kern="1200">
          <a:solidFill>
            <a:schemeClr val="tx1"/>
          </a:solidFill>
          <a:latin typeface="+mn-lt"/>
          <a:ea typeface="+mn-ea"/>
          <a:cs typeface="+mn-cs"/>
        </a:defRPr>
      </a:lvl3pPr>
      <a:lvl4pPr marL="466725" indent="-215900" algn="l" defTabSz="457200" rtl="0" eaLnBrk="0" fontAlgn="base" hangingPunct="0">
        <a:spcBef>
          <a:spcPts val="600"/>
        </a:spcBef>
        <a:spcAft>
          <a:spcPct val="0"/>
        </a:spcAft>
        <a:buClr>
          <a:schemeClr val="accent1"/>
        </a:buClr>
        <a:buFont typeface="Arial" panose="020B0604020202020204" pitchFamily="34" charset="0"/>
        <a:buChar char="•"/>
        <a:defRPr sz="2400" b="0" kern="1200">
          <a:solidFill>
            <a:schemeClr val="tx1"/>
          </a:solidFill>
          <a:latin typeface="+mn-lt"/>
          <a:ea typeface="+mn-ea"/>
          <a:cs typeface="+mn-cs"/>
        </a:defRPr>
      </a:lvl4pPr>
      <a:lvl5pPr marL="466725" algn="l" defTabSz="457200" rtl="0" eaLnBrk="0" fontAlgn="base" hangingPunct="0">
        <a:spcBef>
          <a:spcPts val="600"/>
        </a:spcBef>
        <a:spcAft>
          <a:spcPct val="0"/>
        </a:spcAft>
        <a:defRPr sz="20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5"/>
          <p:cNvSpPr>
            <a:spLocks noGrp="1"/>
          </p:cNvSpPr>
          <p:nvPr>
            <p:ph type="ctrTitle"/>
          </p:nvPr>
        </p:nvSpPr>
        <p:spPr>
          <a:xfrm>
            <a:off x="381000" y="1692276"/>
            <a:ext cx="5423124" cy="2031325"/>
          </a:xfrm>
        </p:spPr>
        <p:txBody>
          <a:bodyPr/>
          <a:lstStyle/>
          <a:p>
            <a:r>
              <a:rPr lang="es-ES_tradnl" altLang="en-US" dirty="0" smtClean="0"/>
              <a:t>Bienvenidos entre los oris de Blika</a:t>
            </a:r>
            <a:br>
              <a:rPr lang="es-ES_tradnl" altLang="en-US" dirty="0" smtClean="0"/>
            </a:br>
            <a:r>
              <a:rPr lang="es-ES_tradnl" altLang="en-US" sz="1800" dirty="0" smtClean="0"/>
              <a:t>Presentación </a:t>
            </a:r>
            <a:r>
              <a:rPr lang="es-ES_tradnl" altLang="fr-FR" sz="1800" dirty="0" smtClean="0"/>
              <a:t>PowerPoint de la Unidad 46 (Blika) </a:t>
            </a:r>
            <a:r>
              <a:rPr lang="es-ES_tradnl" dirty="0" smtClean="0"/>
              <a:t/>
            </a:r>
            <a:br>
              <a:rPr lang="es-ES_tradnl" dirty="0" smtClean="0"/>
            </a:br>
            <a:endParaRPr lang="es-ES_tradnl" altLang="en-US" dirty="0" smtClean="0"/>
          </a:p>
        </p:txBody>
      </p:sp>
      <p:sp>
        <p:nvSpPr>
          <p:cNvPr id="7172" name="Rectangle 3"/>
          <p:cNvSpPr>
            <a:spLocks noChangeArrowheads="1"/>
          </p:cNvSpPr>
          <p:nvPr/>
        </p:nvSpPr>
        <p:spPr bwMode="auto">
          <a:xfrm>
            <a:off x="381000" y="5967413"/>
            <a:ext cx="1598613" cy="2762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200" b="1" dirty="0">
              <a:latin typeface="Arial Bold" panose="020B0704020202020204" pitchFamily="34" charset="0"/>
              <a:ea typeface="Arial Bold" panose="020B0704020202020204" pitchFamily="34" charset="0"/>
              <a:cs typeface="Arial Bold" panose="020B0704020202020204" pitchFamily="34" charset="0"/>
            </a:endParaRPr>
          </a:p>
        </p:txBody>
      </p:sp>
      <p:sp>
        <p:nvSpPr>
          <p:cNvPr id="7173" name="Rectangle 4"/>
          <p:cNvSpPr>
            <a:spLocks noChangeArrowheads="1"/>
          </p:cNvSpPr>
          <p:nvPr/>
        </p:nvSpPr>
        <p:spPr bwMode="auto">
          <a:xfrm>
            <a:off x="381000" y="6243638"/>
            <a:ext cx="1598613" cy="277812"/>
          </a:xfrm>
          <a:prstGeom prst="rect">
            <a:avLst/>
          </a:prstGeom>
          <a:solidFill>
            <a:schemeClr val="tx1"/>
          </a:solidFill>
          <a:ln w="25400" algn="ctr">
            <a:solidFill>
              <a:schemeClr val="tx1"/>
            </a:solidFill>
            <a:round/>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200" b="1" dirty="0">
              <a:solidFill>
                <a:schemeClr val="accent1"/>
              </a:solidFill>
              <a:latin typeface="Arial Bold" panose="020B0704020202020204" pitchFamily="34" charset="0"/>
              <a:ea typeface="Arial Bold" panose="020B0704020202020204" pitchFamily="34" charset="0"/>
              <a:cs typeface="Arial Bold" panose="020B0704020202020204" pitchFamily="34" charset="0"/>
            </a:endParaRPr>
          </a:p>
        </p:txBody>
      </p:sp>
      <p:pic>
        <p:nvPicPr>
          <p:cNvPr id="12"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437" r="22783"/>
          <a:stretch/>
        </p:blipFill>
        <p:spPr bwMode="auto">
          <a:xfrm>
            <a:off x="6312202" y="0"/>
            <a:ext cx="2831798" cy="6858000"/>
          </a:xfrm>
          <a:prstGeom prst="rect">
            <a:avLst/>
          </a:prstGeom>
          <a:noFill/>
          <a:ln w="9525">
            <a:noFill/>
            <a:miter lim="800000"/>
            <a:headEnd/>
            <a:tailEnd/>
          </a:ln>
        </p:spPr>
      </p:pic>
      <p:sp>
        <p:nvSpPr>
          <p:cNvPr id="14" name="TextBox 13"/>
          <p:cNvSpPr txBox="1"/>
          <p:nvPr/>
        </p:nvSpPr>
        <p:spPr>
          <a:xfrm>
            <a:off x="6312202" y="6611779"/>
            <a:ext cx="2831798" cy="246221"/>
          </a:xfrm>
          <a:prstGeom prst="rect">
            <a:avLst/>
          </a:prstGeom>
          <a:noFill/>
        </p:spPr>
        <p:txBody>
          <a:bodyPr wrap="square" rtlCol="0">
            <a:spAutoFit/>
          </a:bodyPr>
          <a:lstStyle/>
          <a:p>
            <a:r>
              <a:rPr lang="en-ZA" sz="1000" b="1" dirty="0" smtClean="0"/>
              <a:t>Barranquilla Carnival (c) 2011 Matt Wootton</a:t>
            </a:r>
          </a:p>
        </p:txBody>
      </p:sp>
      <p:sp>
        <p:nvSpPr>
          <p:cNvPr id="9" name="Sous-titre 6"/>
          <p:cNvSpPr txBox="1">
            <a:spLocks/>
          </p:cNvSpPr>
          <p:nvPr/>
        </p:nvSpPr>
        <p:spPr bwMode="auto">
          <a:xfrm>
            <a:off x="381000" y="4706938"/>
            <a:ext cx="542312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lnSpc>
                <a:spcPct val="90000"/>
              </a:lnSpc>
              <a:spcBef>
                <a:spcPts val="0"/>
              </a:spcBef>
              <a:spcAft>
                <a:spcPct val="0"/>
              </a:spcAft>
              <a:buClr>
                <a:schemeClr val="tx1"/>
              </a:buClr>
              <a:buFont typeface="Arial" panose="020B0604020202020204" pitchFamily="34" charset="0"/>
              <a:buNone/>
              <a:defRPr sz="1800" b="0" kern="1200">
                <a:solidFill>
                  <a:schemeClr val="tx1"/>
                </a:solidFill>
                <a:latin typeface="+mn-lt"/>
                <a:ea typeface="+mn-ea"/>
                <a:cs typeface="+mn-cs"/>
              </a:defRPr>
            </a:lvl1pPr>
            <a:lvl2pPr marL="457200" indent="0" algn="ctr" defTabSz="457200" rtl="0" eaLnBrk="0" fontAlgn="base" hangingPunct="0">
              <a:spcBef>
                <a:spcPts val="1200"/>
              </a:spcBef>
              <a:spcAft>
                <a:spcPct val="0"/>
              </a:spcAft>
              <a:buFont typeface="Arial" panose="020B0604020202020204" pitchFamily="34" charset="0"/>
              <a:buNone/>
              <a:defRPr sz="2800" b="0" kern="1200">
                <a:solidFill>
                  <a:schemeClr val="tx1">
                    <a:tint val="75000"/>
                  </a:schemeClr>
                </a:solidFill>
                <a:latin typeface="+mn-lt"/>
                <a:ea typeface="+mn-ea"/>
                <a:cs typeface="+mn-cs"/>
              </a:defRPr>
            </a:lvl2pPr>
            <a:lvl3pPr marL="914400" indent="0" algn="ctr" defTabSz="457200" rtl="0" eaLnBrk="0" fontAlgn="base" hangingPunct="0">
              <a:spcBef>
                <a:spcPts val="1200"/>
              </a:spcBef>
              <a:spcAft>
                <a:spcPct val="0"/>
              </a:spcAft>
              <a:buNone/>
              <a:defRPr sz="2800" b="0" kern="1200">
                <a:solidFill>
                  <a:schemeClr val="tx1">
                    <a:tint val="75000"/>
                  </a:schemeClr>
                </a:solidFill>
                <a:latin typeface="+mn-lt"/>
                <a:ea typeface="+mn-ea"/>
                <a:cs typeface="+mn-cs"/>
              </a:defRPr>
            </a:lvl3pPr>
            <a:lvl4pPr marL="1371600" indent="0" algn="ctr" defTabSz="457200" rtl="0" eaLnBrk="0" fontAlgn="base" hangingPunct="0">
              <a:spcBef>
                <a:spcPts val="600"/>
              </a:spcBef>
              <a:spcAft>
                <a:spcPct val="0"/>
              </a:spcAft>
              <a:buClr>
                <a:schemeClr val="accent1"/>
              </a:buClr>
              <a:buFont typeface="Arial" panose="020B0604020202020204" pitchFamily="34" charset="0"/>
              <a:buNone/>
              <a:defRPr sz="2400" b="0" kern="1200">
                <a:solidFill>
                  <a:schemeClr val="tx1">
                    <a:tint val="75000"/>
                  </a:schemeClr>
                </a:solidFill>
                <a:latin typeface="+mn-lt"/>
                <a:ea typeface="+mn-ea"/>
                <a:cs typeface="+mn-cs"/>
              </a:defRPr>
            </a:lvl4pPr>
            <a:lvl5pPr marL="1828800" indent="0" algn="ctr" defTabSz="457200" rtl="0" eaLnBrk="0" fontAlgn="base" hangingPunct="0">
              <a:spcBef>
                <a:spcPts val="600"/>
              </a:spcBef>
              <a:spcAft>
                <a:spcPct val="0"/>
              </a:spcAft>
              <a:buNone/>
              <a:defRPr sz="2000" b="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ctr" eaLnBrk="1" hangingPunct="1">
              <a:lnSpc>
                <a:spcPct val="80000"/>
              </a:lnSpc>
              <a:spcBef>
                <a:spcPct val="20000"/>
              </a:spcBef>
              <a:defRPr/>
            </a:pPr>
            <a:r>
              <a:rPr lang="es-ES" altLang="en-US" b="1" dirty="0" smtClean="0"/>
              <a:t>Sección de Patrimonio Cultural Inmaterial de la UNESCO</a:t>
            </a:r>
            <a:endParaRPr lang="en-US" altLang="fr-FR" b="1" dirty="0" smtClean="0"/>
          </a:p>
          <a:p>
            <a:pPr eaLnBrk="1" hangingPunct="1">
              <a:spcBef>
                <a:spcPct val="0"/>
              </a:spcBef>
              <a:defRPr/>
            </a:pP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0" y="386938"/>
            <a:ext cx="6672263" cy="1200329"/>
          </a:xfrm>
        </p:spPr>
        <p:txBody>
          <a:bodyPr/>
          <a:lstStyle/>
          <a:p>
            <a:r>
              <a:rPr lang="es-ES_tradnl" sz="2600" dirty="0" smtClean="0"/>
              <a:t>Actividades realizadas en Blika desde 2013, año en que el gobierno ratificó la Convención</a:t>
            </a:r>
            <a:endParaRPr lang="es-ES_tradnl" sz="2600" dirty="0"/>
          </a:p>
        </p:txBody>
      </p:sp>
      <p:sp>
        <p:nvSpPr>
          <p:cNvPr id="3" name="Content Placeholder 2"/>
          <p:cNvSpPr>
            <a:spLocks noGrp="1"/>
          </p:cNvSpPr>
          <p:nvPr>
            <p:ph idx="1"/>
          </p:nvPr>
        </p:nvSpPr>
        <p:spPr>
          <a:xfrm>
            <a:off x="1313234" y="1712067"/>
            <a:ext cx="7441829" cy="4501745"/>
          </a:xfrm>
          <a:noFill/>
        </p:spPr>
        <p:txBody>
          <a:bodyPr/>
          <a:lstStyle/>
          <a:p>
            <a:pPr>
              <a:spcBef>
                <a:spcPts val="800"/>
              </a:spcBef>
            </a:pPr>
            <a:r>
              <a:rPr lang="es-ES" sz="1800" dirty="0" smtClean="0"/>
              <a:t>El Ministerio de Cultura ha organizado varios talleres de fortalecimiento de capacidades, en cooperación con la UNESCO.</a:t>
            </a:r>
          </a:p>
          <a:p>
            <a:pPr>
              <a:spcBef>
                <a:spcPts val="800"/>
              </a:spcBef>
            </a:pPr>
            <a:r>
              <a:rPr lang="es-ES" sz="1800" dirty="0" smtClean="0"/>
              <a:t>Las autoridades gubernamentales han decidido iniciar la aplicación de la Convención en las 10 comunidades identificadas a nivel nacional.</a:t>
            </a:r>
          </a:p>
          <a:p>
            <a:pPr>
              <a:spcBef>
                <a:spcPts val="800"/>
              </a:spcBef>
            </a:pPr>
            <a:r>
              <a:rPr lang="es-ES" sz="1800" dirty="0" smtClean="0"/>
              <a:t>En </a:t>
            </a:r>
            <a:r>
              <a:rPr lang="es-ES" sz="1800" dirty="0" err="1" smtClean="0"/>
              <a:t>Blika</a:t>
            </a:r>
            <a:r>
              <a:rPr lang="es-ES" sz="1800" dirty="0" smtClean="0"/>
              <a:t> hay cinco grupos de migrantes, entre los que figuran los oris. Además, en </a:t>
            </a:r>
            <a:r>
              <a:rPr lang="es-ES" sz="1800" dirty="0" err="1" smtClean="0"/>
              <a:t>Blika</a:t>
            </a:r>
            <a:r>
              <a:rPr lang="es-ES" sz="1800" dirty="0" smtClean="0"/>
              <a:t> hay otras cuatro comunidades a las que se designa con el nombre de minorías “primigenias”. La comunidad </a:t>
            </a:r>
            <a:r>
              <a:rPr lang="es-ES" sz="1800" dirty="0" err="1" smtClean="0"/>
              <a:t>blikanesa</a:t>
            </a:r>
            <a:r>
              <a:rPr lang="es-ES" sz="1800" dirty="0" smtClean="0"/>
              <a:t> mayoritaria está constituida por el 80% de la población del país.</a:t>
            </a:r>
          </a:p>
          <a:p>
            <a:pPr>
              <a:spcBef>
                <a:spcPts val="800"/>
              </a:spcBef>
            </a:pPr>
            <a:r>
              <a:rPr lang="es-ES" sz="1800" dirty="0" smtClean="0"/>
              <a:t>El Ministerio ha creado el </a:t>
            </a:r>
            <a:r>
              <a:rPr lang="es-ES" sz="1800" b="1" dirty="0" smtClean="0"/>
              <a:t>Consejo del PCI de Blika</a:t>
            </a:r>
            <a:r>
              <a:rPr lang="es-ES" sz="1800" dirty="0" smtClean="0"/>
              <a:t>. El consejo lo componen 24 miembros conocedores de los diversos aspectos del PCI. Doce de los miembros del Consejo pertenecen a minorías nacionales.</a:t>
            </a:r>
          </a:p>
          <a:p>
            <a:pPr>
              <a:spcBef>
                <a:spcPts val="800"/>
              </a:spcBef>
            </a:pPr>
            <a:r>
              <a:rPr lang="es-ES_tradnl" sz="1800" dirty="0" smtClean="0"/>
              <a:t>También se ha creado un Comité de Salvaguardia del PCI Ori.</a:t>
            </a:r>
          </a:p>
          <a:p>
            <a:pPr>
              <a:spcBef>
                <a:spcPts val="800"/>
              </a:spcBef>
            </a:pPr>
            <a:r>
              <a:rPr lang="es-ES" sz="1800" dirty="0" smtClean="0"/>
              <a:t>El Consejo del PCI de Blika se encarga de la gestión del inventario preliminar del patrimonio cultural inmaterial presente en el territorio del país.</a:t>
            </a:r>
          </a:p>
        </p:txBody>
      </p:sp>
      <p:sp>
        <p:nvSpPr>
          <p:cNvPr id="6" name="AutoShape 2" descr="Afbeeldingsresultaat voor immigration boat"/>
          <p:cNvSpPr>
            <a:spLocks noChangeAspect="1" noChangeArrowheads="1"/>
          </p:cNvSpPr>
          <p:nvPr/>
        </p:nvSpPr>
        <p:spPr bwMode="auto">
          <a:xfrm>
            <a:off x="155575" y="82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4" descr="Afbeeldingsresultaat voor immigration bo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873977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1" y="417513"/>
            <a:ext cx="6680200" cy="984885"/>
          </a:xfrm>
        </p:spPr>
        <p:txBody>
          <a:bodyPr/>
          <a:lstStyle/>
          <a:p>
            <a:r>
              <a:rPr lang="es-ES_tradnl" dirty="0" smtClean="0"/>
              <a:t>La aplicación de la Convención en Blika</a:t>
            </a:r>
            <a:endParaRPr lang="es-ES_tradnl" dirty="0"/>
          </a:p>
        </p:txBody>
      </p:sp>
      <p:graphicFrame>
        <p:nvGraphicFramePr>
          <p:cNvPr id="5" name="Diagram 4"/>
          <p:cNvGraphicFramePr/>
          <p:nvPr>
            <p:extLst>
              <p:ext uri="{D42A27DB-BD31-4B8C-83A1-F6EECF244321}">
                <p14:modId xmlns:p14="http://schemas.microsoft.com/office/powerpoint/2010/main" val="2539950345"/>
              </p:ext>
            </p:extLst>
          </p:nvPr>
        </p:nvGraphicFramePr>
        <p:xfrm>
          <a:off x="406401" y="2021524"/>
          <a:ext cx="8356599" cy="3915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3244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1" y="386939"/>
            <a:ext cx="6818008" cy="861774"/>
          </a:xfrm>
        </p:spPr>
        <p:txBody>
          <a:bodyPr/>
          <a:lstStyle/>
          <a:p>
            <a:r>
              <a:rPr lang="es-ES_tradnl" sz="2800" dirty="0" smtClean="0"/>
              <a:t>Celebración de una reunión de dos días del Comité de Salvaguardia del PCI Ori</a:t>
            </a:r>
            <a:endParaRPr lang="es-ES_tradnl" sz="2800" dirty="0"/>
          </a:p>
        </p:txBody>
      </p:sp>
      <p:sp>
        <p:nvSpPr>
          <p:cNvPr id="3" name="Content Placeholder 2"/>
          <p:cNvSpPr>
            <a:spLocks noGrp="1"/>
          </p:cNvSpPr>
          <p:nvPr>
            <p:ph idx="1"/>
          </p:nvPr>
        </p:nvSpPr>
        <p:spPr>
          <a:xfrm>
            <a:off x="2082801" y="1634248"/>
            <a:ext cx="6680199" cy="4367718"/>
          </a:xfrm>
        </p:spPr>
        <p:txBody>
          <a:bodyPr/>
          <a:lstStyle/>
          <a:p>
            <a:pPr>
              <a:spcBef>
                <a:spcPts val="600"/>
              </a:spcBef>
            </a:pPr>
            <a:r>
              <a:rPr lang="es-ES_tradnl" sz="2000" dirty="0" smtClean="0"/>
              <a:t>A los Comités de Salvaguardia del PCI se les ha pedido que: </a:t>
            </a:r>
          </a:p>
          <a:p>
            <a:pPr marL="536575" indent="-354013">
              <a:spcBef>
                <a:spcPts val="600"/>
              </a:spcBef>
              <a:buFont typeface="+mj-lt"/>
              <a:buAutoNum type="alphaLcParenR"/>
            </a:pPr>
            <a:r>
              <a:rPr lang="es-ES_tradnl" sz="2000" dirty="0" smtClean="0"/>
              <a:t>confeccionen listas indicativas del PCI;</a:t>
            </a:r>
          </a:p>
          <a:p>
            <a:pPr marL="536575" indent="-354013">
              <a:spcBef>
                <a:spcPts val="600"/>
              </a:spcBef>
              <a:buFont typeface="+mj-lt"/>
              <a:buAutoNum type="alphaLcParenR"/>
            </a:pPr>
            <a:r>
              <a:rPr lang="es-ES_tradnl" sz="2000" dirty="0" smtClean="0"/>
              <a:t>preparen planes de salvaguardia para el PCI en peligro; y</a:t>
            </a:r>
          </a:p>
          <a:p>
            <a:pPr marL="536575" indent="-354013">
              <a:spcBef>
                <a:spcPts val="600"/>
              </a:spcBef>
              <a:buFont typeface="+mj-lt"/>
              <a:buAutoNum type="alphaLcParenR"/>
            </a:pPr>
            <a:r>
              <a:rPr lang="es-ES_tradnl" sz="2000" dirty="0" smtClean="0"/>
              <a:t>propongan entre 2 y 4 elementos del PCI para incluirlos en el inventario preliminar.</a:t>
            </a:r>
          </a:p>
          <a:p>
            <a:pPr>
              <a:spcBef>
                <a:spcPts val="600"/>
              </a:spcBef>
            </a:pPr>
            <a:r>
              <a:rPr lang="es-ES_tradnl" sz="2000" dirty="0" smtClean="0"/>
              <a:t>El Comité de Salvaguardia del PCI Ori ha confeccionado, por consiguiente, una lista con 11 elementos del patrimonio cultural inmaterial de la comunidad ori.</a:t>
            </a:r>
          </a:p>
          <a:p>
            <a:pPr>
              <a:spcBef>
                <a:spcPts val="600"/>
              </a:spcBef>
            </a:pPr>
            <a:r>
              <a:rPr lang="es-ES_tradnl" sz="2000" dirty="0" smtClean="0"/>
              <a:t>Ahora organiza una reunión de dos días de duración a la que van a asistir 6 miembros de ese Comité y 6 expertos oris. En el orden del día se examinará y debatirá el punto b) </a:t>
            </a:r>
            <a:r>
              <a:rPr lang="es-ES_tradnl" sz="2000" i="1" dirty="0" smtClean="0"/>
              <a:t>supra</a:t>
            </a:r>
            <a:r>
              <a:rPr lang="es-ES_tradnl" sz="2000" dirty="0" smtClean="0"/>
              <a:t> y, si se dispone de tiempo suficiente, el punto c).</a:t>
            </a:r>
          </a:p>
          <a:p>
            <a:endParaRPr lang="es-ES_tradnl" sz="2200" dirty="0" smtClean="0"/>
          </a:p>
          <a:p>
            <a:endParaRPr lang="es-ES_tradnl" sz="2000" dirty="0" smtClean="0"/>
          </a:p>
        </p:txBody>
      </p:sp>
      <p:sp>
        <p:nvSpPr>
          <p:cNvPr id="6" name="AutoShape 2" descr="Afbeeldingsresultaat voor immigration boat"/>
          <p:cNvSpPr>
            <a:spLocks noChangeAspect="1" noChangeArrowheads="1"/>
          </p:cNvSpPr>
          <p:nvPr/>
        </p:nvSpPr>
        <p:spPr bwMode="auto">
          <a:xfrm>
            <a:off x="155575" y="82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4" descr="Afbeeldingsresultaat voor immigration bo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561818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369652"/>
            <a:ext cx="6480175" cy="1118682"/>
          </a:xfrm>
        </p:spPr>
        <p:txBody>
          <a:bodyPr/>
          <a:lstStyle/>
          <a:p>
            <a:r>
              <a:rPr lang="es-ES_tradnl" altLang="fr-FR" dirty="0" smtClean="0"/>
              <a:t>¿Quiénes van a participar con ustedes en la reunión?</a:t>
            </a:r>
            <a:r>
              <a:rPr lang="en-GB" dirty="0" smtClean="0"/>
              <a:t> (1)</a:t>
            </a:r>
            <a:endParaRPr lang="en-GB" dirty="0"/>
          </a:p>
        </p:txBody>
      </p:sp>
      <p:sp>
        <p:nvSpPr>
          <p:cNvPr id="3" name="Content Placeholder 2"/>
          <p:cNvSpPr>
            <a:spLocks noGrp="1"/>
          </p:cNvSpPr>
          <p:nvPr>
            <p:ph idx="1"/>
          </p:nvPr>
        </p:nvSpPr>
        <p:spPr>
          <a:xfrm>
            <a:off x="2281238" y="1712068"/>
            <a:ext cx="6480175" cy="4154984"/>
          </a:xfrm>
        </p:spPr>
        <p:txBody>
          <a:bodyPr/>
          <a:lstStyle/>
          <a:p>
            <a:pPr>
              <a:lnSpc>
                <a:spcPct val="100000"/>
              </a:lnSpc>
              <a:spcBef>
                <a:spcPts val="1000"/>
              </a:spcBef>
            </a:pPr>
            <a:r>
              <a:rPr lang="es-ES_tradnl" sz="2200" dirty="0" smtClean="0"/>
              <a:t>Presidenta de la Asociación de Mujeres Oris </a:t>
            </a:r>
            <a:r>
              <a:rPr lang="es-ES" sz="2200" dirty="0" smtClean="0"/>
              <a:t>[mujer].</a:t>
            </a:r>
            <a:endParaRPr lang="en-GB" sz="2200" dirty="0"/>
          </a:p>
          <a:p>
            <a:pPr>
              <a:lnSpc>
                <a:spcPct val="100000"/>
              </a:lnSpc>
              <a:spcBef>
                <a:spcPts val="1000"/>
              </a:spcBef>
            </a:pPr>
            <a:r>
              <a:rPr lang="es-ES_tradnl" sz="2200" dirty="0" smtClean="0"/>
              <a:t>Profesor(a) de historia y geografía.</a:t>
            </a:r>
            <a:endParaRPr lang="en-GB" sz="2200" dirty="0" smtClean="0"/>
          </a:p>
          <a:p>
            <a:pPr lvl="0">
              <a:lnSpc>
                <a:spcPct val="100000"/>
              </a:lnSpc>
              <a:spcBef>
                <a:spcPts val="1000"/>
              </a:spcBef>
            </a:pPr>
            <a:r>
              <a:rPr lang="es-ES_tradnl" sz="2200" dirty="0" smtClean="0"/>
              <a:t>Propietario de un salón de té con jardín </a:t>
            </a:r>
            <a:r>
              <a:rPr lang="es-ES" sz="2200" dirty="0" smtClean="0"/>
              <a:t>[hombre].</a:t>
            </a:r>
            <a:endParaRPr lang="en-GB" sz="2200" dirty="0" smtClean="0"/>
          </a:p>
          <a:p>
            <a:pPr lvl="0">
              <a:lnSpc>
                <a:spcPct val="100000"/>
              </a:lnSpc>
              <a:spcBef>
                <a:spcPts val="1000"/>
              </a:spcBef>
            </a:pPr>
            <a:r>
              <a:rPr lang="es-ES_tradnl" sz="2200" dirty="0" smtClean="0"/>
              <a:t>Propietario(a) de una tienda de electrodomésticos</a:t>
            </a:r>
            <a:endParaRPr lang="en-GB" sz="2200" dirty="0" smtClean="0"/>
          </a:p>
          <a:p>
            <a:pPr lvl="0">
              <a:lnSpc>
                <a:spcPct val="100000"/>
              </a:lnSpc>
              <a:spcBef>
                <a:spcPts val="1000"/>
              </a:spcBef>
            </a:pPr>
            <a:r>
              <a:rPr lang="es-ES_tradnl" sz="2200" dirty="0" smtClean="0"/>
              <a:t>Jefe(a) del departamento de panadería de un supermercado</a:t>
            </a:r>
            <a:endParaRPr lang="en-GB" sz="2200" dirty="0" smtClean="0"/>
          </a:p>
          <a:p>
            <a:pPr lvl="0">
              <a:lnSpc>
                <a:spcPct val="100000"/>
              </a:lnSpc>
              <a:spcBef>
                <a:spcPts val="1000"/>
              </a:spcBef>
            </a:pPr>
            <a:r>
              <a:rPr lang="es-ES_tradnl" sz="2200" dirty="0" smtClean="0"/>
              <a:t>Librero(a) y escritor(a).</a:t>
            </a:r>
            <a:endParaRPr lang="en-GB" sz="2200" dirty="0" smtClean="0"/>
          </a:p>
          <a:p>
            <a:pPr lvl="0">
              <a:lnSpc>
                <a:spcPct val="100000"/>
              </a:lnSpc>
              <a:spcBef>
                <a:spcPts val="1000"/>
              </a:spcBef>
            </a:pPr>
            <a:r>
              <a:rPr lang="es-ES" sz="2200" dirty="0" smtClean="0"/>
              <a:t>Encargado(a) de programación y mantenimiento del Portal Web de Cultura Ori de </a:t>
            </a:r>
            <a:r>
              <a:rPr lang="es-ES" sz="2200" dirty="0" err="1" smtClean="0"/>
              <a:t>Blika</a:t>
            </a:r>
            <a:r>
              <a:rPr lang="es-ES" sz="2200" dirty="0" smtClean="0"/>
              <a:t>.</a:t>
            </a:r>
            <a:endParaRPr lang="en-GB" sz="2200" dirty="0"/>
          </a:p>
        </p:txBody>
      </p:sp>
    </p:spTree>
    <p:extLst>
      <p:ext uri="{BB962C8B-B14F-4D97-AF65-F5344CB8AC3E}">
        <p14:creationId xmlns:p14="http://schemas.microsoft.com/office/powerpoint/2010/main" val="4285735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642938"/>
            <a:ext cx="6480175" cy="984885"/>
          </a:xfrm>
        </p:spPr>
        <p:txBody>
          <a:bodyPr/>
          <a:lstStyle/>
          <a:p>
            <a:r>
              <a:rPr lang="es-ES_tradnl" altLang="fr-FR" dirty="0" smtClean="0"/>
              <a:t>¿Quiénes van a participar con ustedes en la reunión?</a:t>
            </a:r>
            <a:r>
              <a:rPr lang="en-GB" dirty="0" smtClean="0"/>
              <a:t> (2)</a:t>
            </a:r>
            <a:endParaRPr lang="en-GB" dirty="0"/>
          </a:p>
        </p:txBody>
      </p:sp>
      <p:sp>
        <p:nvSpPr>
          <p:cNvPr id="3" name="Content Placeholder 2"/>
          <p:cNvSpPr>
            <a:spLocks noGrp="1"/>
          </p:cNvSpPr>
          <p:nvPr>
            <p:ph idx="1"/>
          </p:nvPr>
        </p:nvSpPr>
        <p:spPr>
          <a:xfrm>
            <a:off x="2281238" y="2198452"/>
            <a:ext cx="6400800" cy="3477875"/>
          </a:xfrm>
        </p:spPr>
        <p:txBody>
          <a:bodyPr/>
          <a:lstStyle/>
          <a:p>
            <a:pPr>
              <a:lnSpc>
                <a:spcPct val="100000"/>
              </a:lnSpc>
            </a:pPr>
            <a:r>
              <a:rPr lang="es-ES_tradnl" sz="2200" dirty="0" smtClean="0"/>
              <a:t>Sociólogo(a).</a:t>
            </a:r>
          </a:p>
          <a:p>
            <a:pPr lvl="0">
              <a:lnSpc>
                <a:spcPct val="100000"/>
              </a:lnSpc>
            </a:pPr>
            <a:r>
              <a:rPr lang="es-ES_tradnl" sz="2200" dirty="0" smtClean="0"/>
              <a:t>Médico(a) generalista.</a:t>
            </a:r>
          </a:p>
          <a:p>
            <a:pPr lvl="0">
              <a:lnSpc>
                <a:spcPct val="100000"/>
              </a:lnSpc>
            </a:pPr>
            <a:r>
              <a:rPr lang="es-ES_tradnl" sz="2200" dirty="0" smtClean="0"/>
              <a:t>Periodista [hombre o mujer].</a:t>
            </a:r>
          </a:p>
          <a:p>
            <a:pPr lvl="0">
              <a:lnSpc>
                <a:spcPct val="100000"/>
              </a:lnSpc>
            </a:pPr>
            <a:r>
              <a:rPr lang="es-ES_tradnl" sz="2200" dirty="0" smtClean="0"/>
              <a:t>Funcionario(a) del Departamento de Patrimonio del Ministerio de Cultura</a:t>
            </a:r>
          </a:p>
          <a:p>
            <a:pPr lvl="0">
              <a:lnSpc>
                <a:spcPct val="100000"/>
              </a:lnSpc>
            </a:pPr>
            <a:r>
              <a:rPr lang="es-ES_tradnl" sz="2200" dirty="0" smtClean="0"/>
              <a:t>Miembro de la Comisión Nacional para la UNESCO de Blika [hombre o mujer].</a:t>
            </a:r>
          </a:p>
          <a:p>
            <a:pPr lvl="0">
              <a:lnSpc>
                <a:spcPct val="100000"/>
              </a:lnSpc>
            </a:pPr>
            <a:r>
              <a:rPr lang="es-ES_tradnl" sz="2200" dirty="0" smtClean="0"/>
              <a:t>Consultor(a) externo </a:t>
            </a:r>
            <a:r>
              <a:rPr lang="es-ES_tradnl" sz="2200" dirty="0" err="1" smtClean="0"/>
              <a:t>externo</a:t>
            </a:r>
            <a:r>
              <a:rPr lang="es-ES_tradnl" sz="2200" dirty="0" smtClean="0"/>
              <a:t>(a). </a:t>
            </a:r>
          </a:p>
        </p:txBody>
      </p:sp>
    </p:spTree>
    <p:extLst>
      <p:ext uri="{BB962C8B-B14F-4D97-AF65-F5344CB8AC3E}">
        <p14:creationId xmlns:p14="http://schemas.microsoft.com/office/powerpoint/2010/main" val="2678717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984885"/>
          </a:xfrm>
        </p:spPr>
        <p:txBody>
          <a:bodyPr/>
          <a:lstStyle/>
          <a:p>
            <a:r>
              <a:rPr lang="es-ES" dirty="0" smtClean="0"/>
              <a:t>Presidenta de la Asociación de Mujeres Oris [mujer]</a:t>
            </a:r>
            <a:endParaRPr lang="es-ES" dirty="0"/>
          </a:p>
        </p:txBody>
      </p:sp>
      <p:sp>
        <p:nvSpPr>
          <p:cNvPr id="3" name="Content Placeholder 2"/>
          <p:cNvSpPr>
            <a:spLocks noGrp="1"/>
          </p:cNvSpPr>
          <p:nvPr>
            <p:ph idx="1"/>
          </p:nvPr>
        </p:nvSpPr>
        <p:spPr>
          <a:xfrm>
            <a:off x="4284314" y="1927180"/>
            <a:ext cx="4478685" cy="5035225"/>
          </a:xfrm>
        </p:spPr>
        <p:txBody>
          <a:bodyPr/>
          <a:lstStyle/>
          <a:p>
            <a:r>
              <a:rPr lang="es-ES_tradnl" sz="2200" dirty="0" smtClean="0"/>
              <a:t>Nacida hacia1975.</a:t>
            </a:r>
          </a:p>
          <a:p>
            <a:r>
              <a:rPr lang="es-ES_tradnl" sz="2200" dirty="0" smtClean="0"/>
              <a:t>Jurista especializada en derechos humanos.</a:t>
            </a:r>
          </a:p>
          <a:p>
            <a:r>
              <a:rPr lang="es-ES_tradnl" sz="2200" dirty="0" smtClean="0"/>
              <a:t>Ha publicado dos libros sobre la alimentación y el arte culinario de los oris.</a:t>
            </a:r>
          </a:p>
          <a:p>
            <a:r>
              <a:rPr lang="es-ES_tradnl" sz="2200" dirty="0" smtClean="0"/>
              <a:t>Desea que se reconozca el sistema onomástico tradicional de los oris.</a:t>
            </a:r>
          </a:p>
          <a:p>
            <a:r>
              <a:rPr lang="es-ES_tradnl" sz="2200" dirty="0" smtClean="0"/>
              <a:t>Cree que las celebraciones nupciales tradicionales son importantes para la identidad cultural de los oris.</a:t>
            </a:r>
          </a:p>
          <a:p>
            <a:endParaRPr lang="en-GB" sz="2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400" y="1905000"/>
            <a:ext cx="3787607" cy="3722904"/>
          </a:xfrm>
          <a:prstGeom prst="rect">
            <a:avLst/>
          </a:prstGeom>
        </p:spPr>
      </p:pic>
    </p:spTree>
    <p:extLst>
      <p:ext uri="{BB962C8B-B14F-4D97-AF65-F5344CB8AC3E}">
        <p14:creationId xmlns:p14="http://schemas.microsoft.com/office/powerpoint/2010/main" val="936754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386588"/>
            <a:ext cx="6385560" cy="984885"/>
          </a:xfrm>
        </p:spPr>
        <p:txBody>
          <a:bodyPr/>
          <a:lstStyle/>
          <a:p>
            <a:r>
              <a:rPr lang="es-ES" dirty="0" smtClean="0"/>
              <a:t>Profesor(a) de historia y geografía</a:t>
            </a:r>
            <a:endParaRPr lang="es-ES" dirty="0"/>
          </a:p>
        </p:txBody>
      </p:sp>
      <p:sp>
        <p:nvSpPr>
          <p:cNvPr id="3" name="Content Placeholder 2"/>
          <p:cNvSpPr>
            <a:spLocks noGrp="1"/>
          </p:cNvSpPr>
          <p:nvPr>
            <p:ph idx="1"/>
          </p:nvPr>
        </p:nvSpPr>
        <p:spPr>
          <a:xfrm>
            <a:off x="2281237" y="2071991"/>
            <a:ext cx="6473825" cy="3662541"/>
          </a:xfrm>
        </p:spPr>
        <p:txBody>
          <a:bodyPr/>
          <a:lstStyle/>
          <a:p>
            <a:r>
              <a:rPr lang="es-ES_tradnl" sz="2200" dirty="0" smtClean="0"/>
              <a:t>Joven de la comunidad ori.</a:t>
            </a:r>
          </a:p>
          <a:p>
            <a:r>
              <a:rPr lang="es-ES_tradnl" sz="2200" dirty="0" smtClean="0"/>
              <a:t>Ha transcrito o grabado canciones, memorias orales y relatos biográficos de la primera generación de oris asentados en Blika.</a:t>
            </a:r>
          </a:p>
          <a:p>
            <a:r>
              <a:rPr lang="es-ES_tradnl" sz="2200" dirty="0" smtClean="0"/>
              <a:t>También ha registrado relatos legendarios de los oris, que no está permitido dar a conocer al público en general.</a:t>
            </a:r>
          </a:p>
          <a:p>
            <a:r>
              <a:rPr lang="es-ES_tradnl" sz="2200" dirty="0" smtClean="0"/>
              <a:t>Es miembro de la Asociación de Arqueros.</a:t>
            </a:r>
          </a:p>
          <a:p>
            <a:r>
              <a:rPr lang="es-ES_tradnl" sz="2200" dirty="0" smtClean="0"/>
              <a:t>A sus padres les traumatizó el tratamiento infligido en el pasado a las minorías de </a:t>
            </a:r>
            <a:r>
              <a:rPr lang="es-ES_tradnl" sz="2200" dirty="0" err="1" smtClean="0"/>
              <a:t>Blika</a:t>
            </a:r>
            <a:r>
              <a:rPr lang="es-ES_tradnl" sz="2200" dirty="0" smtClean="0"/>
              <a:t>.</a:t>
            </a:r>
            <a:endParaRPr lang="es-ES_tradnl" sz="2200" dirty="0"/>
          </a:p>
        </p:txBody>
      </p:sp>
    </p:spTree>
    <p:extLst>
      <p:ext uri="{BB962C8B-B14F-4D97-AF65-F5344CB8AC3E}">
        <p14:creationId xmlns:p14="http://schemas.microsoft.com/office/powerpoint/2010/main" val="2330278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1" y="447472"/>
            <a:ext cx="6680200" cy="1477328"/>
          </a:xfrm>
        </p:spPr>
        <p:txBody>
          <a:bodyPr/>
          <a:lstStyle/>
          <a:p>
            <a:r>
              <a:rPr lang="es-ES" dirty="0" smtClean="0"/>
              <a:t>Propietario de un salón de té con jardín en la ciudad de Harkal [hombre]</a:t>
            </a:r>
            <a:endParaRPr lang="en-GB" dirty="0"/>
          </a:p>
        </p:txBody>
      </p:sp>
      <p:sp>
        <p:nvSpPr>
          <p:cNvPr id="3" name="Content Placeholder 2"/>
          <p:cNvSpPr>
            <a:spLocks noGrp="1"/>
          </p:cNvSpPr>
          <p:nvPr>
            <p:ph idx="1"/>
          </p:nvPr>
        </p:nvSpPr>
        <p:spPr>
          <a:xfrm>
            <a:off x="2281237" y="2130357"/>
            <a:ext cx="6327741" cy="4348264"/>
          </a:xfrm>
        </p:spPr>
        <p:txBody>
          <a:bodyPr/>
          <a:lstStyle/>
          <a:p>
            <a:r>
              <a:rPr lang="es-ES" sz="2000" dirty="0" smtClean="0"/>
              <a:t>Tiene 50 años y es propietario de un salón de té con jardín en la ciudad de Harkal. </a:t>
            </a:r>
          </a:p>
          <a:p>
            <a:r>
              <a:rPr lang="es-ES" sz="2000" dirty="0" smtClean="0"/>
              <a:t>Organiza en su establecimiento festejos tradicionales de celebración de casamientos de miembros de la comunidad ori.</a:t>
            </a:r>
          </a:p>
          <a:p>
            <a:r>
              <a:rPr lang="es-ES" sz="2000" dirty="0" smtClean="0"/>
              <a:t>Es un excelente intérprete de canciones tradicionales y de otro tipo.</a:t>
            </a:r>
          </a:p>
          <a:p>
            <a:r>
              <a:rPr lang="es-ES" sz="2000" dirty="0" smtClean="0"/>
              <a:t>Es un personaje fundamental en los acuerdos “haf” (de asistencia mutua).</a:t>
            </a:r>
          </a:p>
          <a:p>
            <a:r>
              <a:rPr lang="es-ES" sz="2000" dirty="0" smtClean="0"/>
              <a:t>Desea que las músicas y danzas oris sean objeto de una mayor difusión en la radio y la televisión.</a:t>
            </a:r>
          </a:p>
          <a:p>
            <a:r>
              <a:rPr lang="es-ES" sz="2000" dirty="0" smtClean="0"/>
              <a:t>También desea que haya un mayor respeto público por el PCI de los oris.</a:t>
            </a:r>
            <a:endParaRPr lang="es-ES" sz="2000" dirty="0"/>
          </a:p>
        </p:txBody>
      </p:sp>
    </p:spTree>
    <p:extLst>
      <p:ext uri="{BB962C8B-B14F-4D97-AF65-F5344CB8AC3E}">
        <p14:creationId xmlns:p14="http://schemas.microsoft.com/office/powerpoint/2010/main" val="2511118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760" y="359923"/>
            <a:ext cx="6312408" cy="984885"/>
          </a:xfrm>
        </p:spPr>
        <p:txBody>
          <a:bodyPr/>
          <a:lstStyle/>
          <a:p>
            <a:pPr lvl="0"/>
            <a:r>
              <a:rPr lang="es-ES" dirty="0" smtClean="0"/>
              <a:t>Propietario(a) de una tienda de electrodomésticos</a:t>
            </a:r>
            <a:endParaRPr lang="en-GB" dirty="0"/>
          </a:p>
        </p:txBody>
      </p:sp>
      <p:sp>
        <p:nvSpPr>
          <p:cNvPr id="3" name="Content Placeholder 2"/>
          <p:cNvSpPr>
            <a:spLocks noGrp="1"/>
          </p:cNvSpPr>
          <p:nvPr>
            <p:ph idx="1"/>
          </p:nvPr>
        </p:nvSpPr>
        <p:spPr>
          <a:xfrm>
            <a:off x="2270759" y="1614791"/>
            <a:ext cx="6484303" cy="4581728"/>
          </a:xfrm>
        </p:spPr>
        <p:txBody>
          <a:bodyPr/>
          <a:lstStyle/>
          <a:p>
            <a:pPr>
              <a:spcBef>
                <a:spcPts val="800"/>
              </a:spcBef>
            </a:pPr>
            <a:r>
              <a:rPr lang="es-ES" sz="2200" dirty="0" smtClean="0"/>
              <a:t>Tiene 40 años de edad y vive en la ciudad de Carkal.</a:t>
            </a:r>
          </a:p>
          <a:p>
            <a:pPr>
              <a:spcBef>
                <a:spcPts val="800"/>
              </a:spcBef>
            </a:pPr>
            <a:r>
              <a:rPr lang="es-ES" sz="2200" dirty="0" smtClean="0"/>
              <a:t>Es un(a) excelente narrador(a) y escritor(a) de lengua ori.</a:t>
            </a:r>
          </a:p>
          <a:p>
            <a:pPr>
              <a:spcBef>
                <a:spcPts val="800"/>
              </a:spcBef>
            </a:pPr>
            <a:r>
              <a:rPr lang="es-ES" sz="2200" dirty="0" smtClean="0"/>
              <a:t>Vende en su tienda material eléctrico, así como arcos y flechas oris tradicionales</a:t>
            </a:r>
          </a:p>
          <a:p>
            <a:pPr>
              <a:spcBef>
                <a:spcPts val="800"/>
              </a:spcBef>
            </a:pPr>
            <a:r>
              <a:rPr lang="es-ES" sz="2200" dirty="0" smtClean="0"/>
              <a:t>Su comercio sufrió un asalto en 2004, después de haber publicado anuncios bilingües en ori y blikanés. </a:t>
            </a:r>
          </a:p>
          <a:p>
            <a:pPr>
              <a:spcBef>
                <a:spcPts val="800"/>
              </a:spcBef>
            </a:pPr>
            <a:r>
              <a:rPr lang="es-ES" sz="2200" dirty="0" smtClean="0"/>
              <a:t>Quiere promover en Blika –por intermedio de la Convención para la Salvaguardia del Patrimonio Cultural Inmaterial– la defensa de los derechos humanos relacionados con el uso de las lenguas vernáculas.</a:t>
            </a:r>
          </a:p>
          <a:p>
            <a:endParaRPr lang="en-GB" dirty="0"/>
          </a:p>
        </p:txBody>
      </p:sp>
    </p:spTree>
    <p:extLst>
      <p:ext uri="{BB962C8B-B14F-4D97-AF65-F5344CB8AC3E}">
        <p14:creationId xmlns:p14="http://schemas.microsoft.com/office/powerpoint/2010/main" val="572803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340469"/>
            <a:ext cx="6312408" cy="984885"/>
          </a:xfrm>
        </p:spPr>
        <p:txBody>
          <a:bodyPr/>
          <a:lstStyle/>
          <a:p>
            <a:pPr lvl="0"/>
            <a:r>
              <a:rPr lang="es-ES" dirty="0" smtClean="0"/>
              <a:t>Jefe(a) del departamento de panadería de un supermercado</a:t>
            </a:r>
            <a:endParaRPr lang="es-ES" dirty="0"/>
          </a:p>
        </p:txBody>
      </p:sp>
      <p:sp>
        <p:nvSpPr>
          <p:cNvPr id="3" name="Content Placeholder 2"/>
          <p:cNvSpPr>
            <a:spLocks noGrp="1"/>
          </p:cNvSpPr>
          <p:nvPr>
            <p:ph idx="1"/>
          </p:nvPr>
        </p:nvSpPr>
        <p:spPr>
          <a:xfrm>
            <a:off x="3667328" y="1546700"/>
            <a:ext cx="4720451" cy="4834646"/>
          </a:xfrm>
        </p:spPr>
        <p:txBody>
          <a:bodyPr/>
          <a:lstStyle/>
          <a:p>
            <a:pPr>
              <a:spcBef>
                <a:spcPts val="800"/>
              </a:spcBef>
            </a:pPr>
            <a:r>
              <a:rPr lang="es-ES_tradnl" sz="2200" dirty="0" smtClean="0"/>
              <a:t>Tiene 24 años de edad y vive en la ciudad de Harkal.</a:t>
            </a:r>
          </a:p>
          <a:p>
            <a:pPr>
              <a:spcBef>
                <a:spcPts val="800"/>
              </a:spcBef>
            </a:pPr>
            <a:r>
              <a:rPr lang="es-ES_tradnl" sz="2200" dirty="0" smtClean="0"/>
              <a:t>Su padre es ori y su madre es blikanesa. </a:t>
            </a:r>
          </a:p>
          <a:p>
            <a:pPr>
              <a:spcBef>
                <a:spcPts val="800"/>
              </a:spcBef>
            </a:pPr>
            <a:r>
              <a:rPr lang="es-ES_tradnl" sz="2400" dirty="0" smtClean="0"/>
              <a:t>Trabaja como jefe(a) del departamento de panadería de un supermercado.</a:t>
            </a:r>
          </a:p>
          <a:p>
            <a:pPr>
              <a:spcBef>
                <a:spcPts val="800"/>
              </a:spcBef>
            </a:pPr>
            <a:r>
              <a:rPr lang="es-ES_tradnl" sz="2200" dirty="0" smtClean="0"/>
              <a:t>Compone y graba sus propias piezas musicales de </a:t>
            </a:r>
            <a:r>
              <a:rPr lang="es-ES_tradnl" sz="2200" i="1" dirty="0" smtClean="0"/>
              <a:t>rap-ori-ori </a:t>
            </a:r>
            <a:r>
              <a:rPr lang="es-ES_tradnl" sz="2200" dirty="0" smtClean="0"/>
              <a:t>y las vende por medio de Internet</a:t>
            </a:r>
          </a:p>
          <a:p>
            <a:pPr>
              <a:spcBef>
                <a:spcPts val="800"/>
              </a:spcBef>
            </a:pPr>
            <a:r>
              <a:rPr lang="es-ES_tradnl" sz="2200" dirty="0" smtClean="0"/>
              <a:t>Es miembro activo de la Asociación de Jóvenes Oris.</a:t>
            </a:r>
          </a:p>
          <a:p>
            <a:pPr>
              <a:spcBef>
                <a:spcPts val="800"/>
              </a:spcBef>
            </a:pPr>
            <a:r>
              <a:rPr lang="es-ES_tradnl" sz="2200" dirty="0" smtClean="0"/>
              <a:t>También ejerce una actividad de pinchadiscos.</a:t>
            </a:r>
          </a:p>
          <a:p>
            <a:endParaRPr lang="en-GB" dirty="0"/>
          </a:p>
        </p:txBody>
      </p:sp>
      <p:pic>
        <p:nvPicPr>
          <p:cNvPr id="5" name="Picture 4"/>
          <p:cNvPicPr>
            <a:picLocks noChangeAspect="1"/>
          </p:cNvPicPr>
          <p:nvPr/>
        </p:nvPicPr>
        <p:blipFill>
          <a:blip r:embed="rId3"/>
          <a:stretch>
            <a:fillRect/>
          </a:stretch>
        </p:blipFill>
        <p:spPr>
          <a:xfrm>
            <a:off x="601456" y="1890723"/>
            <a:ext cx="2842135" cy="3991532"/>
          </a:xfrm>
          <a:prstGeom prst="rect">
            <a:avLst/>
          </a:prstGeom>
        </p:spPr>
      </p:pic>
    </p:spTree>
    <p:extLst>
      <p:ext uri="{BB962C8B-B14F-4D97-AF65-F5344CB8AC3E}">
        <p14:creationId xmlns:p14="http://schemas.microsoft.com/office/powerpoint/2010/main" val="1699222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642620"/>
            <a:ext cx="6720732" cy="461665"/>
          </a:xfrm>
        </p:spPr>
        <p:txBody>
          <a:bodyPr/>
          <a:lstStyle/>
          <a:p>
            <a:r>
              <a:rPr lang="es-ES_tradnl" sz="3000" dirty="0" smtClean="0"/>
              <a:t>Una nueva minoría de Blika: los oris </a:t>
            </a:r>
            <a:endParaRPr lang="es-ES_tradnl" sz="3000" dirty="0"/>
          </a:p>
        </p:txBody>
      </p:sp>
      <p:sp>
        <p:nvSpPr>
          <p:cNvPr id="3" name="Content Placeholder 2"/>
          <p:cNvSpPr>
            <a:spLocks noGrp="1"/>
          </p:cNvSpPr>
          <p:nvPr>
            <p:ph idx="1"/>
          </p:nvPr>
        </p:nvSpPr>
        <p:spPr>
          <a:xfrm>
            <a:off x="2281238" y="1581199"/>
            <a:ext cx="6535230" cy="4730526"/>
          </a:xfrm>
        </p:spPr>
        <p:txBody>
          <a:bodyPr/>
          <a:lstStyle/>
          <a:p>
            <a:r>
              <a:rPr lang="es-ES_tradnl" sz="2200" dirty="0" smtClean="0"/>
              <a:t>En los decenios de 1960 y 1970 emigraron a Blika unos 80.000 oris.</a:t>
            </a:r>
          </a:p>
          <a:p>
            <a:r>
              <a:rPr lang="es-ES_tradnl" sz="2200" dirty="0" smtClean="0"/>
              <a:t>La minoría ori es una de la cinco nuevas minorías reconocidas oficialmente en Blika.</a:t>
            </a:r>
          </a:p>
          <a:p>
            <a:r>
              <a:rPr lang="es-ES_tradnl" sz="2200" dirty="0" smtClean="0"/>
              <a:t>La población ori de Blika se cifra en unos 200.000 habitantes (se carece de estadísticas oficiales).</a:t>
            </a:r>
          </a:p>
          <a:p>
            <a:r>
              <a:rPr lang="es-ES_tradnl" sz="2200" dirty="0" smtClean="0"/>
              <a:t>Las cuatro minorías “primigenias” del país suman aproximadamente unas 100.000 personas.</a:t>
            </a:r>
          </a:p>
          <a:p>
            <a:r>
              <a:rPr lang="es-ES_tradnl" sz="2200" dirty="0" smtClean="0"/>
              <a:t>La mayoría nacional </a:t>
            </a:r>
            <a:r>
              <a:rPr lang="es-ES_tradnl" sz="2200" dirty="0" err="1" smtClean="0"/>
              <a:t>blikanesa</a:t>
            </a:r>
            <a:r>
              <a:rPr lang="es-ES_tradnl" sz="2200" dirty="0" smtClean="0"/>
              <a:t> (80% de la población total) habla el </a:t>
            </a:r>
            <a:r>
              <a:rPr lang="es-ES_tradnl" sz="2200" dirty="0" err="1" smtClean="0"/>
              <a:t>blikanés</a:t>
            </a:r>
            <a:r>
              <a:rPr lang="es-ES_tradnl" sz="2200" dirty="0" smtClean="0"/>
              <a:t>.</a:t>
            </a:r>
          </a:p>
          <a:p>
            <a:r>
              <a:rPr lang="es-ES_tradnl" sz="2200" dirty="0" smtClean="0"/>
              <a:t>Muchos jóvenes de origen ori se identifican como oris o como </a:t>
            </a:r>
            <a:r>
              <a:rPr lang="es-ES_tradnl" sz="2200" dirty="0" err="1" smtClean="0"/>
              <a:t>blikaneses</a:t>
            </a:r>
            <a:r>
              <a:rPr lang="es-ES_tradnl" sz="2200" dirty="0" smtClean="0"/>
              <a:t> solamente, pero sin sentirse oris a medias.</a:t>
            </a:r>
          </a:p>
        </p:txBody>
      </p:sp>
    </p:spTree>
    <p:extLst>
      <p:ext uri="{BB962C8B-B14F-4D97-AF65-F5344CB8AC3E}">
        <p14:creationId xmlns:p14="http://schemas.microsoft.com/office/powerpoint/2010/main" val="258902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183" y="554477"/>
            <a:ext cx="6566170" cy="554476"/>
          </a:xfrm>
        </p:spPr>
        <p:txBody>
          <a:bodyPr/>
          <a:lstStyle/>
          <a:p>
            <a:r>
              <a:rPr lang="es-ES" dirty="0" smtClean="0"/>
              <a:t>Librero(a) y escritor(a)</a:t>
            </a:r>
            <a:endParaRPr lang="es-ES" dirty="0"/>
          </a:p>
        </p:txBody>
      </p:sp>
      <p:sp>
        <p:nvSpPr>
          <p:cNvPr id="3" name="Content Placeholder 2"/>
          <p:cNvSpPr>
            <a:spLocks noGrp="1"/>
          </p:cNvSpPr>
          <p:nvPr>
            <p:ph idx="1"/>
          </p:nvPr>
        </p:nvSpPr>
        <p:spPr>
          <a:xfrm>
            <a:off x="4120895" y="1917192"/>
            <a:ext cx="4634168" cy="3813352"/>
          </a:xfrm>
        </p:spPr>
        <p:txBody>
          <a:bodyPr/>
          <a:lstStyle/>
          <a:p>
            <a:r>
              <a:rPr lang="es-ES" sz="2200" dirty="0" smtClean="0"/>
              <a:t>Llegó a Blika cuando tenía 7 años de edad.</a:t>
            </a:r>
          </a:p>
          <a:p>
            <a:r>
              <a:rPr lang="es-ES" sz="2200" dirty="0" smtClean="0"/>
              <a:t>Posee una librería en la ciudad de Mainkal y escribe novelas en ori.</a:t>
            </a:r>
          </a:p>
          <a:p>
            <a:r>
              <a:rPr lang="es-ES" sz="2200" dirty="0" smtClean="0"/>
              <a:t>Frecuenta a menudo los cafés y salones de té con jardín de la comunidad ori.</a:t>
            </a:r>
          </a:p>
          <a:p>
            <a:r>
              <a:rPr lang="es-ES" sz="2200" dirty="0" smtClean="0"/>
              <a:t>Desea revitalizar la danza ori de la cadena y formar a un mayor número de cantantes y músicos tradicionales.</a:t>
            </a:r>
            <a:endParaRPr lang="es-ES" sz="2200" dirty="0"/>
          </a:p>
        </p:txBody>
      </p:sp>
      <p:pic>
        <p:nvPicPr>
          <p:cNvPr id="5" name="Picture 4"/>
          <p:cNvPicPr>
            <a:picLocks noChangeAspect="1"/>
          </p:cNvPicPr>
          <p:nvPr/>
        </p:nvPicPr>
        <p:blipFill>
          <a:blip r:embed="rId3"/>
          <a:stretch>
            <a:fillRect/>
          </a:stretch>
        </p:blipFill>
        <p:spPr>
          <a:xfrm>
            <a:off x="406400" y="1673157"/>
            <a:ext cx="3543284" cy="4338538"/>
          </a:xfrm>
          <a:prstGeom prst="rect">
            <a:avLst/>
          </a:prstGeom>
        </p:spPr>
      </p:pic>
    </p:spTree>
    <p:extLst>
      <p:ext uri="{BB962C8B-B14F-4D97-AF65-F5344CB8AC3E}">
        <p14:creationId xmlns:p14="http://schemas.microsoft.com/office/powerpoint/2010/main" val="2901299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428017"/>
            <a:ext cx="6480175" cy="1292662"/>
          </a:xfrm>
        </p:spPr>
        <p:txBody>
          <a:bodyPr/>
          <a:lstStyle/>
          <a:p>
            <a:pPr lvl="0"/>
            <a:r>
              <a:rPr lang="es-ES" sz="2800" dirty="0" smtClean="0"/>
              <a:t>Encargado(a) de la programación y el mantenimiento del Portal Web de Cultura Ori de Blika</a:t>
            </a:r>
            <a:endParaRPr lang="en-GB" sz="2800" dirty="0"/>
          </a:p>
        </p:txBody>
      </p:sp>
      <p:sp>
        <p:nvSpPr>
          <p:cNvPr id="3" name="Content Placeholder 2"/>
          <p:cNvSpPr>
            <a:spLocks noGrp="1"/>
          </p:cNvSpPr>
          <p:nvPr>
            <p:ph idx="1"/>
          </p:nvPr>
        </p:nvSpPr>
        <p:spPr>
          <a:xfrm>
            <a:off x="2281237" y="2101174"/>
            <a:ext cx="6337469" cy="4121128"/>
          </a:xfrm>
        </p:spPr>
        <p:txBody>
          <a:bodyPr/>
          <a:lstStyle/>
          <a:p>
            <a:r>
              <a:rPr lang="es-ES" sz="2200" dirty="0" smtClean="0"/>
              <a:t>Tiene 22 años de edad.</a:t>
            </a:r>
          </a:p>
          <a:p>
            <a:r>
              <a:rPr lang="es-ES" sz="2200" dirty="0" smtClean="0"/>
              <a:t>Su ascendencia es mixta: ori y blikanesa.</a:t>
            </a:r>
          </a:p>
          <a:p>
            <a:r>
              <a:rPr lang="es-ES" sz="2200" dirty="0" smtClean="0"/>
              <a:t>Ha aprendido las artes oris de hacer encaje y tirar con arco.</a:t>
            </a:r>
          </a:p>
          <a:p>
            <a:r>
              <a:rPr lang="es-ES" sz="2200" dirty="0" smtClean="0"/>
              <a:t>Es licenciado(a) en Historia General del Continente Chisai por la Universidad de Harkal. </a:t>
            </a:r>
          </a:p>
          <a:p>
            <a:r>
              <a:rPr lang="es-ES" sz="2200" dirty="0" smtClean="0"/>
              <a:t>Se encarga de coordinar el Portal Web de Cultura Ori de Blika (bilingüe).</a:t>
            </a:r>
          </a:p>
          <a:p>
            <a:r>
              <a:rPr lang="es-ES" sz="2200" dirty="0" smtClean="0"/>
              <a:t>Alienta a los estudiantes de las minorías “primigenias” a que creen portales web de sus propias comunidades.</a:t>
            </a:r>
            <a:endParaRPr lang="es-ES" sz="2200" dirty="0"/>
          </a:p>
        </p:txBody>
      </p:sp>
    </p:spTree>
    <p:extLst>
      <p:ext uri="{BB962C8B-B14F-4D97-AF65-F5344CB8AC3E}">
        <p14:creationId xmlns:p14="http://schemas.microsoft.com/office/powerpoint/2010/main" val="2504960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642620"/>
            <a:ext cx="6480175" cy="492443"/>
          </a:xfrm>
        </p:spPr>
        <p:txBody>
          <a:bodyPr/>
          <a:lstStyle/>
          <a:p>
            <a:r>
              <a:rPr lang="es-ES_tradnl" dirty="0" smtClean="0"/>
              <a:t>Sociólogo(a)</a:t>
            </a:r>
            <a:endParaRPr lang="es-ES_tradnl" dirty="0"/>
          </a:p>
        </p:txBody>
      </p:sp>
      <p:sp>
        <p:nvSpPr>
          <p:cNvPr id="3" name="Content Placeholder 2"/>
          <p:cNvSpPr>
            <a:spLocks noGrp="1"/>
          </p:cNvSpPr>
          <p:nvPr>
            <p:ph idx="1"/>
          </p:nvPr>
        </p:nvSpPr>
        <p:spPr>
          <a:xfrm>
            <a:off x="2282825" y="1721797"/>
            <a:ext cx="6472238" cy="4610910"/>
          </a:xfrm>
        </p:spPr>
        <p:txBody>
          <a:bodyPr/>
          <a:lstStyle/>
          <a:p>
            <a:r>
              <a:rPr lang="es-ES" sz="2200" dirty="0" smtClean="0"/>
              <a:t>Tiene 28 años de edad y sus padres son de Kvetana.</a:t>
            </a:r>
          </a:p>
          <a:p>
            <a:r>
              <a:rPr lang="es-ES" sz="2200" dirty="0" smtClean="0"/>
              <a:t>Desde su niñez se integró en el grupo de los oris de Blika.</a:t>
            </a:r>
          </a:p>
          <a:p>
            <a:r>
              <a:rPr lang="es-ES" sz="2200" dirty="0" smtClean="0"/>
              <a:t>Ha estudiado la función desempeñada por la cultura en la historia de los migrantes asentados en Blika.</a:t>
            </a:r>
          </a:p>
          <a:p>
            <a:r>
              <a:rPr lang="es-ES" sz="2200" dirty="0" smtClean="0"/>
              <a:t>Toca varios instrumentos musicales oris tradicionales.</a:t>
            </a:r>
          </a:p>
          <a:p>
            <a:r>
              <a:rPr lang="es-ES" sz="2200" dirty="0" smtClean="0"/>
              <a:t>Desea promover por medio de la educación no formal la transmisión de las danzas, cantos y poesías de los oris, así como sus técnicas de confección de encajes.</a:t>
            </a:r>
            <a:endParaRPr lang="es-ES" sz="2200" dirty="0"/>
          </a:p>
        </p:txBody>
      </p:sp>
    </p:spTree>
    <p:extLst>
      <p:ext uri="{BB962C8B-B14F-4D97-AF65-F5344CB8AC3E}">
        <p14:creationId xmlns:p14="http://schemas.microsoft.com/office/powerpoint/2010/main" val="142773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642620"/>
            <a:ext cx="6480175" cy="492443"/>
          </a:xfrm>
        </p:spPr>
        <p:txBody>
          <a:bodyPr/>
          <a:lstStyle/>
          <a:p>
            <a:pPr lvl="0"/>
            <a:r>
              <a:rPr lang="es-ES" dirty="0" smtClean="0"/>
              <a:t>Médico(a) generalista</a:t>
            </a:r>
            <a:endParaRPr lang="en-GB" dirty="0"/>
          </a:p>
        </p:txBody>
      </p:sp>
      <p:sp>
        <p:nvSpPr>
          <p:cNvPr id="3" name="Content Placeholder 2"/>
          <p:cNvSpPr>
            <a:spLocks noGrp="1"/>
          </p:cNvSpPr>
          <p:nvPr>
            <p:ph idx="1"/>
          </p:nvPr>
        </p:nvSpPr>
        <p:spPr>
          <a:xfrm>
            <a:off x="2281238" y="1908048"/>
            <a:ext cx="6205728" cy="3967240"/>
          </a:xfrm>
        </p:spPr>
        <p:txBody>
          <a:bodyPr/>
          <a:lstStyle/>
          <a:p>
            <a:r>
              <a:rPr lang="es-ES" sz="2200" dirty="0" smtClean="0"/>
              <a:t>Nació en 1975 en la ciudad de </a:t>
            </a:r>
            <a:r>
              <a:rPr lang="es-ES" sz="2200" dirty="0" err="1" smtClean="0"/>
              <a:t>Carkal</a:t>
            </a:r>
            <a:r>
              <a:rPr lang="es-ES" sz="2200" dirty="0" smtClean="0"/>
              <a:t> y ejerce la medicina en una ciudad pequeña. </a:t>
            </a:r>
          </a:p>
          <a:p>
            <a:r>
              <a:rPr lang="es-ES" sz="2200" dirty="0" smtClean="0"/>
              <a:t>Es miembro fundador de la Asociación de Estudiantes Oris.</a:t>
            </a:r>
          </a:p>
          <a:p>
            <a:r>
              <a:rPr lang="es-ES" sz="2200" dirty="0" smtClean="0"/>
              <a:t>Realiza trabajos de documentación sobre las prácticas de medicina tradicional de los oris.</a:t>
            </a:r>
          </a:p>
          <a:p>
            <a:r>
              <a:rPr lang="es-ES" sz="2200" dirty="0" smtClean="0"/>
              <a:t>Publica artículos en el Portal Web de Cultura Ori de Blika.</a:t>
            </a:r>
          </a:p>
          <a:p>
            <a:r>
              <a:rPr lang="es-ES" sz="2200" dirty="0" smtClean="0"/>
              <a:t>Desea que las minorías sean mejor tratadas y que gocen de los mismos derechos que todos los demás ciudadanos.</a:t>
            </a:r>
            <a:endParaRPr lang="es-ES" sz="2200" dirty="0"/>
          </a:p>
        </p:txBody>
      </p:sp>
    </p:spTree>
    <p:extLst>
      <p:ext uri="{BB962C8B-B14F-4D97-AF65-F5344CB8AC3E}">
        <p14:creationId xmlns:p14="http://schemas.microsoft.com/office/powerpoint/2010/main" val="3083085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301558"/>
            <a:ext cx="6480175" cy="642026"/>
          </a:xfrm>
        </p:spPr>
        <p:txBody>
          <a:bodyPr/>
          <a:lstStyle/>
          <a:p>
            <a:pPr lvl="0"/>
            <a:r>
              <a:rPr lang="es-ES" dirty="0" smtClean="0"/>
              <a:t>Periodista [hombre o mujer]</a:t>
            </a:r>
            <a:endParaRPr lang="es-ES" dirty="0"/>
          </a:p>
        </p:txBody>
      </p:sp>
      <p:sp>
        <p:nvSpPr>
          <p:cNvPr id="3" name="Content Placeholder 2"/>
          <p:cNvSpPr>
            <a:spLocks noGrp="1"/>
          </p:cNvSpPr>
          <p:nvPr>
            <p:ph idx="1"/>
          </p:nvPr>
        </p:nvSpPr>
        <p:spPr>
          <a:xfrm>
            <a:off x="3667328" y="1245140"/>
            <a:ext cx="5181017" cy="4770537"/>
          </a:xfrm>
        </p:spPr>
        <p:txBody>
          <a:bodyPr/>
          <a:lstStyle/>
          <a:p>
            <a:r>
              <a:rPr lang="es-ES" sz="2000" dirty="0" smtClean="0"/>
              <a:t>Tiene 40 años y vive en la ciudad de Mainkal con su cónyuge, que pertenece a la mayoría nacional blikanesa. En su familia se hablan dos idiomas: el blikanés y el ori.</a:t>
            </a:r>
          </a:p>
          <a:p>
            <a:r>
              <a:rPr lang="es-ES" sz="2000" dirty="0" smtClean="0"/>
              <a:t>Es redactor(a) de las páginas culturales del periódico “El Heraldo de Mainkal”, dedicadas principalmente a la cultura blikanesa.</a:t>
            </a:r>
          </a:p>
          <a:p>
            <a:r>
              <a:rPr lang="es-ES" sz="2000" dirty="0" smtClean="0"/>
              <a:t>Hace entrevistas a artistas oris y las publica en la revista mensual bilingüe “Ori Blika”.</a:t>
            </a:r>
          </a:p>
          <a:p>
            <a:r>
              <a:rPr lang="es-ES" sz="2000" dirty="0" smtClean="0"/>
              <a:t>Edita poemas orales oris.</a:t>
            </a:r>
          </a:p>
          <a:p>
            <a:r>
              <a:rPr lang="es-ES" sz="2000" dirty="0" smtClean="0"/>
              <a:t>Desea que el PCI de los oris se valore más, que se ofrezcan más facilidades para la formación informal de artistas tradicionales y que éstos sean remunerados.</a:t>
            </a:r>
            <a:endParaRPr lang="es-ES" sz="2000" dirty="0"/>
          </a:p>
        </p:txBody>
      </p:sp>
      <p:pic>
        <p:nvPicPr>
          <p:cNvPr id="5" name="Picture 4"/>
          <p:cNvPicPr>
            <a:picLocks noChangeAspect="1"/>
          </p:cNvPicPr>
          <p:nvPr/>
        </p:nvPicPr>
        <p:blipFill>
          <a:blip r:embed="rId3"/>
          <a:stretch>
            <a:fillRect/>
          </a:stretch>
        </p:blipFill>
        <p:spPr>
          <a:xfrm>
            <a:off x="406401" y="1839070"/>
            <a:ext cx="3076102" cy="4010585"/>
          </a:xfrm>
          <a:prstGeom prst="rect">
            <a:avLst/>
          </a:prstGeom>
        </p:spPr>
      </p:pic>
    </p:spTree>
    <p:extLst>
      <p:ext uri="{BB962C8B-B14F-4D97-AF65-F5344CB8AC3E}">
        <p14:creationId xmlns:p14="http://schemas.microsoft.com/office/powerpoint/2010/main" val="2946600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389366"/>
            <a:ext cx="6680200" cy="861774"/>
          </a:xfrm>
        </p:spPr>
        <p:txBody>
          <a:bodyPr/>
          <a:lstStyle/>
          <a:p>
            <a:pPr lvl="0"/>
            <a:r>
              <a:rPr lang="es-ES" sz="2800" dirty="0" smtClean="0"/>
              <a:t>Funcionario(a) del Departamento de Patrimonio del Ministerio de Cultura</a:t>
            </a:r>
            <a:endParaRPr lang="en-GB" sz="2800" dirty="0"/>
          </a:p>
        </p:txBody>
      </p:sp>
      <p:sp>
        <p:nvSpPr>
          <p:cNvPr id="3" name="Content Placeholder 2"/>
          <p:cNvSpPr>
            <a:spLocks noGrp="1"/>
          </p:cNvSpPr>
          <p:nvPr>
            <p:ph idx="1"/>
          </p:nvPr>
        </p:nvSpPr>
        <p:spPr>
          <a:xfrm>
            <a:off x="2281238" y="1566154"/>
            <a:ext cx="6680200" cy="4581728"/>
          </a:xfrm>
        </p:spPr>
        <p:txBody>
          <a:bodyPr/>
          <a:lstStyle/>
          <a:p>
            <a:pPr>
              <a:spcBef>
                <a:spcPts val="600"/>
              </a:spcBef>
            </a:pPr>
            <a:r>
              <a:rPr lang="es-ES" sz="2000" dirty="0" smtClean="0"/>
              <a:t>Tiene 38 años de edad y pertenece a la comunidad ori.</a:t>
            </a:r>
          </a:p>
          <a:p>
            <a:pPr>
              <a:spcBef>
                <a:spcPts val="600"/>
              </a:spcBef>
            </a:pPr>
            <a:r>
              <a:rPr lang="es-ES" sz="2000" dirty="0" smtClean="0"/>
              <a:t>Vive en la ciudad de Mainkal y su cónyuge pertenece a la comunidad “mora” (una minoría nómada).</a:t>
            </a:r>
          </a:p>
          <a:p>
            <a:pPr>
              <a:spcBef>
                <a:spcPts val="600"/>
              </a:spcBef>
            </a:pPr>
            <a:r>
              <a:rPr lang="es-ES" sz="2000" dirty="0" smtClean="0"/>
              <a:t>Es una primera figura de la danza ori y practicante del tiro con arco tradicional de los oris. También practica juegos de sala de la comunidad “mora”.</a:t>
            </a:r>
          </a:p>
          <a:p>
            <a:pPr>
              <a:spcBef>
                <a:spcPts val="600"/>
              </a:spcBef>
            </a:pPr>
            <a:r>
              <a:rPr lang="es-ES" sz="2000" dirty="0" smtClean="0"/>
              <a:t>Obtuvo el máster de Gestión del Patrimonio Cultural por la Universidad de Harkal con un trabajo sobre el legado cultural de las minorías “primigenias” de Blika.</a:t>
            </a:r>
          </a:p>
          <a:p>
            <a:pPr>
              <a:spcBef>
                <a:spcPts val="600"/>
              </a:spcBef>
            </a:pPr>
            <a:r>
              <a:rPr lang="es-ES" sz="2000" dirty="0" smtClean="0"/>
              <a:t>Desea que las distintas minorías nacionales de Blika muestren un mayor interés recíproco por sus PCI respectivos.</a:t>
            </a:r>
          </a:p>
          <a:p>
            <a:pPr>
              <a:spcBef>
                <a:spcPts val="600"/>
              </a:spcBef>
            </a:pPr>
            <a:r>
              <a:rPr lang="es-ES" sz="2000" dirty="0" smtClean="0"/>
              <a:t>Cree que las fiestas celebradas por los oris con motivo de sus casamientos son importantes para la identidad de esta comunidad y la transmisión de su PCI.</a:t>
            </a:r>
            <a:endParaRPr lang="es-ES" sz="2000" dirty="0"/>
          </a:p>
        </p:txBody>
      </p:sp>
    </p:spTree>
    <p:extLst>
      <p:ext uri="{BB962C8B-B14F-4D97-AF65-F5344CB8AC3E}">
        <p14:creationId xmlns:p14="http://schemas.microsoft.com/office/powerpoint/2010/main" val="1170780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1384995"/>
          </a:xfrm>
        </p:spPr>
        <p:txBody>
          <a:bodyPr/>
          <a:lstStyle/>
          <a:p>
            <a:pPr lvl="0"/>
            <a:r>
              <a:rPr lang="es-ES" sz="3000" dirty="0" smtClean="0"/>
              <a:t>Miembro de la Comisión Nacional para la Unesco de Blika [hombre o mujer]</a:t>
            </a:r>
            <a:endParaRPr lang="en-GB" sz="3000" dirty="0"/>
          </a:p>
        </p:txBody>
      </p:sp>
      <p:sp>
        <p:nvSpPr>
          <p:cNvPr id="3" name="Content Placeholder 2"/>
          <p:cNvSpPr>
            <a:spLocks noGrp="1"/>
          </p:cNvSpPr>
          <p:nvPr>
            <p:ph idx="1"/>
          </p:nvPr>
        </p:nvSpPr>
        <p:spPr>
          <a:xfrm>
            <a:off x="2281238" y="1945532"/>
            <a:ext cx="6242305" cy="4474723"/>
          </a:xfrm>
        </p:spPr>
        <p:txBody>
          <a:bodyPr/>
          <a:lstStyle/>
          <a:p>
            <a:r>
              <a:rPr lang="es-ES_tradnl" sz="2000" dirty="0" smtClean="0"/>
              <a:t>Pertenece la mayoría nacional </a:t>
            </a:r>
            <a:r>
              <a:rPr lang="es-ES_tradnl" sz="2000" dirty="0" err="1" smtClean="0"/>
              <a:t>blikanesa.Tiene</a:t>
            </a:r>
            <a:r>
              <a:rPr lang="es-ES_tradnl" sz="2000" dirty="0" smtClean="0"/>
              <a:t> 40 años de edad y vive en la ciudad de Harkal.</a:t>
            </a:r>
          </a:p>
          <a:p>
            <a:r>
              <a:rPr lang="es-ES_tradnl" sz="2000" dirty="0" smtClean="0"/>
              <a:t>Su cónyuge era miembro de la comunidad ori y falleció a los 35 años de edad.</a:t>
            </a:r>
          </a:p>
          <a:p>
            <a:r>
              <a:rPr lang="es-ES_tradnl" sz="2000" dirty="0" smtClean="0"/>
              <a:t>Habla un poco el ori, colecciona proverbios oris y practica el tiro con arco tradicional de los oris.</a:t>
            </a:r>
          </a:p>
          <a:p>
            <a:r>
              <a:rPr lang="es-ES_tradnl" sz="2000" dirty="0" smtClean="0"/>
              <a:t>Llevó a cabo una importante labor de cabildeo para </a:t>
            </a:r>
            <a:r>
              <a:rPr lang="es-ES_tradnl" sz="2000" dirty="0" err="1" smtClean="0"/>
              <a:t>lograrar</a:t>
            </a:r>
            <a:r>
              <a:rPr lang="es-ES_tradnl" sz="2000" dirty="0" smtClean="0"/>
              <a:t> que Blika se adhiriera a las Convenciones de 2003 y 2005 de la UNESCO.</a:t>
            </a:r>
          </a:p>
          <a:p>
            <a:r>
              <a:rPr lang="es-ES_tradnl" sz="2000" dirty="0" smtClean="0"/>
              <a:t>Desea que los museos presten atención al PCI de las minorías nacionales.</a:t>
            </a:r>
          </a:p>
          <a:p>
            <a:r>
              <a:rPr lang="es-ES_tradnl" sz="2000" dirty="0" smtClean="0"/>
              <a:t>Desea que mejoren las relaciones entre todos los ciudadanos de Blika.</a:t>
            </a:r>
            <a:endParaRPr lang="es-ES_tradnl" sz="2000" dirty="0"/>
          </a:p>
        </p:txBody>
      </p:sp>
    </p:spTree>
    <p:extLst>
      <p:ext uri="{BB962C8B-B14F-4D97-AF65-F5344CB8AC3E}">
        <p14:creationId xmlns:p14="http://schemas.microsoft.com/office/powerpoint/2010/main" val="2522836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1" y="642620"/>
            <a:ext cx="6227064" cy="492443"/>
          </a:xfrm>
        </p:spPr>
        <p:txBody>
          <a:bodyPr/>
          <a:lstStyle/>
          <a:p>
            <a:pPr lvl="0"/>
            <a:r>
              <a:rPr lang="es-ES" dirty="0" smtClean="0"/>
              <a:t>Consultor(a) externo(a)</a:t>
            </a:r>
            <a:endParaRPr lang="en-GB" dirty="0"/>
          </a:p>
        </p:txBody>
      </p:sp>
      <p:sp>
        <p:nvSpPr>
          <p:cNvPr id="3" name="Content Placeholder 2"/>
          <p:cNvSpPr>
            <a:spLocks noGrp="1"/>
          </p:cNvSpPr>
          <p:nvPr>
            <p:ph idx="1"/>
          </p:nvPr>
        </p:nvSpPr>
        <p:spPr>
          <a:xfrm>
            <a:off x="2281238" y="1907598"/>
            <a:ext cx="6219127" cy="4016484"/>
          </a:xfrm>
        </p:spPr>
        <p:txBody>
          <a:bodyPr/>
          <a:lstStyle/>
          <a:p>
            <a:pPr>
              <a:lnSpc>
                <a:spcPct val="150000"/>
              </a:lnSpc>
            </a:pPr>
            <a:r>
              <a:rPr lang="es-ES_tradnl" sz="2200" dirty="0" smtClean="0"/>
              <a:t>Es de nacionalidad blikanesa.</a:t>
            </a:r>
          </a:p>
          <a:p>
            <a:pPr>
              <a:lnSpc>
                <a:spcPct val="150000"/>
              </a:lnSpc>
            </a:pPr>
            <a:r>
              <a:rPr lang="es-ES_tradnl" sz="2200" dirty="0" smtClean="0"/>
              <a:t>Ha desempeñado la función de facilitador en algunos talleres de fortalecimiento de capacidades organizados en Blika.</a:t>
            </a:r>
          </a:p>
          <a:p>
            <a:pPr>
              <a:lnSpc>
                <a:spcPct val="150000"/>
              </a:lnSpc>
            </a:pPr>
            <a:r>
              <a:rPr lang="es-ES_tradnl" sz="2200" dirty="0" smtClean="0"/>
              <a:t>Tiene muchos amigos oris</a:t>
            </a:r>
          </a:p>
          <a:p>
            <a:pPr>
              <a:lnSpc>
                <a:spcPct val="150000"/>
              </a:lnSpc>
            </a:pPr>
            <a:r>
              <a:rPr lang="es-ES_tradnl" sz="2200" dirty="0" smtClean="0"/>
              <a:t>Es la persona que tienen delante de ustedes: el/la facilitador(a) del presente taller.</a:t>
            </a:r>
            <a:endParaRPr lang="es-ES_tradnl" sz="2200" dirty="0"/>
          </a:p>
        </p:txBody>
      </p:sp>
    </p:spTree>
    <p:extLst>
      <p:ext uri="{BB962C8B-B14F-4D97-AF65-F5344CB8AC3E}">
        <p14:creationId xmlns:p14="http://schemas.microsoft.com/office/powerpoint/2010/main" val="1859865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642938"/>
            <a:ext cx="6480175" cy="492443"/>
          </a:xfrm>
        </p:spPr>
        <p:txBody>
          <a:bodyPr/>
          <a:lstStyle/>
          <a:p>
            <a:r>
              <a:rPr lang="es-ES_tradnl" dirty="0" smtClean="0"/>
              <a:t>El PCI de los oris de Blika</a:t>
            </a:r>
            <a:endParaRPr lang="es-ES_tradnl" dirty="0"/>
          </a:p>
        </p:txBody>
      </p:sp>
      <p:sp>
        <p:nvSpPr>
          <p:cNvPr id="6" name="Content Placeholder 5"/>
          <p:cNvSpPr>
            <a:spLocks noGrp="1"/>
          </p:cNvSpPr>
          <p:nvPr>
            <p:ph idx="1"/>
          </p:nvPr>
        </p:nvSpPr>
        <p:spPr>
          <a:xfrm>
            <a:off x="3840162" y="1371599"/>
            <a:ext cx="5035613" cy="5155661"/>
          </a:xfrm>
        </p:spPr>
        <p:txBody>
          <a:bodyPr/>
          <a:lstStyle/>
          <a:p>
            <a:pPr>
              <a:spcBef>
                <a:spcPts val="600"/>
              </a:spcBef>
            </a:pPr>
            <a:r>
              <a:rPr lang="es-ES" sz="2000" dirty="0" smtClean="0"/>
              <a:t>Ceremonias nupciales tradicionales de los oris.</a:t>
            </a:r>
          </a:p>
          <a:p>
            <a:pPr>
              <a:spcBef>
                <a:spcPts val="600"/>
              </a:spcBef>
            </a:pPr>
            <a:r>
              <a:rPr lang="es-ES" sz="2000" dirty="0" smtClean="0"/>
              <a:t>Juego de pelota de los oris.</a:t>
            </a:r>
          </a:p>
          <a:p>
            <a:pPr>
              <a:spcBef>
                <a:spcPts val="600"/>
              </a:spcBef>
            </a:pPr>
            <a:r>
              <a:rPr lang="es-ES" sz="2000" dirty="0" smtClean="0"/>
              <a:t>“Haf” (sistema de asistencia mutua de los oris).</a:t>
            </a:r>
          </a:p>
          <a:p>
            <a:pPr>
              <a:spcBef>
                <a:spcPts val="600"/>
              </a:spcBef>
            </a:pPr>
            <a:r>
              <a:rPr lang="es-ES" sz="2000" dirty="0" smtClean="0"/>
              <a:t>Sistema onomástico de los oris.</a:t>
            </a:r>
          </a:p>
          <a:p>
            <a:pPr>
              <a:spcBef>
                <a:spcPts val="600"/>
              </a:spcBef>
            </a:pPr>
            <a:r>
              <a:rPr lang="es-ES" sz="2000" dirty="0" smtClean="0"/>
              <a:t>Festividad de Año Nuevo y arte culinario de los oris. </a:t>
            </a:r>
          </a:p>
          <a:p>
            <a:pPr>
              <a:spcBef>
                <a:spcPts val="600"/>
              </a:spcBef>
            </a:pPr>
            <a:r>
              <a:rPr lang="es-ES" sz="2000" dirty="0" smtClean="0"/>
              <a:t>Artes adivinatorias y prácticas de curación tradicionales de los oris.</a:t>
            </a:r>
          </a:p>
          <a:p>
            <a:pPr>
              <a:spcBef>
                <a:spcPts val="600"/>
              </a:spcBef>
            </a:pPr>
            <a:r>
              <a:rPr lang="es-ES" sz="2000" dirty="0" smtClean="0"/>
              <a:t>Partería de los oris.	</a:t>
            </a:r>
          </a:p>
          <a:p>
            <a:pPr>
              <a:spcBef>
                <a:spcPts val="600"/>
              </a:spcBef>
            </a:pPr>
            <a:r>
              <a:rPr lang="es-ES" sz="2000" dirty="0" smtClean="0"/>
              <a:t>Poesía improvisada de los oris. </a:t>
            </a:r>
          </a:p>
          <a:p>
            <a:pPr>
              <a:spcBef>
                <a:spcPts val="600"/>
              </a:spcBef>
            </a:pPr>
            <a:r>
              <a:rPr lang="es-ES" sz="2000" dirty="0" smtClean="0"/>
              <a:t>Danzas tradicionales de los oris</a:t>
            </a:r>
          </a:p>
          <a:p>
            <a:pPr>
              <a:spcBef>
                <a:spcPts val="600"/>
              </a:spcBef>
            </a:pPr>
            <a:r>
              <a:rPr lang="es-ES" sz="2000" dirty="0" smtClean="0"/>
              <a:t>Músicas y canciones tradicionales de los oris.</a:t>
            </a:r>
          </a:p>
          <a:p>
            <a:pPr>
              <a:spcBef>
                <a:spcPts val="600"/>
              </a:spcBef>
            </a:pPr>
            <a:r>
              <a:rPr lang="es-ES" sz="2000" dirty="0" smtClean="0"/>
              <a:t>Tiro con arco de los oris.</a:t>
            </a:r>
            <a:endParaRPr lang="es-ES" sz="2000"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400" y="1875325"/>
            <a:ext cx="3057952" cy="4039164"/>
          </a:xfrm>
          <a:prstGeom prst="rect">
            <a:avLst/>
          </a:prstGeom>
        </p:spPr>
      </p:pic>
    </p:spTree>
    <p:extLst>
      <p:ext uri="{BB962C8B-B14F-4D97-AF65-F5344CB8AC3E}">
        <p14:creationId xmlns:p14="http://schemas.microsoft.com/office/powerpoint/2010/main" val="3018166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302288"/>
            <a:ext cx="6481764" cy="861774"/>
          </a:xfrm>
        </p:spPr>
        <p:txBody>
          <a:bodyPr/>
          <a:lstStyle/>
          <a:p>
            <a:r>
              <a:rPr lang="es-ES" sz="2800" dirty="0" smtClean="0"/>
              <a:t>Ceremonias nupciales tradicionales de los oris</a:t>
            </a:r>
            <a:endParaRPr lang="es-ES" sz="2800" dirty="0"/>
          </a:p>
        </p:txBody>
      </p:sp>
      <p:sp>
        <p:nvSpPr>
          <p:cNvPr id="3" name="Content Placeholder 2"/>
          <p:cNvSpPr>
            <a:spLocks noGrp="1"/>
          </p:cNvSpPr>
          <p:nvPr>
            <p:ph idx="1"/>
          </p:nvPr>
        </p:nvSpPr>
        <p:spPr>
          <a:xfrm>
            <a:off x="2966936" y="1183382"/>
            <a:ext cx="5796066" cy="5275290"/>
          </a:xfrm>
          <a:noFill/>
        </p:spPr>
        <p:txBody>
          <a:bodyPr/>
          <a:lstStyle/>
          <a:p>
            <a:pPr>
              <a:spcBef>
                <a:spcPts val="600"/>
              </a:spcBef>
            </a:pPr>
            <a:r>
              <a:rPr lang="es-ES_tradnl" sz="1800" dirty="0" smtClean="0"/>
              <a:t>Constituyen un eje central del PCI de los oris de Blika.</a:t>
            </a:r>
          </a:p>
          <a:p>
            <a:pPr>
              <a:spcBef>
                <a:spcPts val="600"/>
              </a:spcBef>
            </a:pPr>
            <a:r>
              <a:rPr lang="es-ES_tradnl" sz="1800" dirty="0" smtClean="0"/>
              <a:t>Se celebran los fines de semana en salones de té con jardín o restaurantes de propietarios oris.</a:t>
            </a:r>
          </a:p>
          <a:p>
            <a:pPr>
              <a:spcBef>
                <a:spcPts val="600"/>
              </a:spcBef>
            </a:pPr>
            <a:r>
              <a:rPr lang="es-ES_tradnl" sz="1800" dirty="0" smtClean="0"/>
              <a:t>Acuden numerosos invitados que se instalan ante mesas muy largas.</a:t>
            </a:r>
          </a:p>
          <a:p>
            <a:pPr>
              <a:spcBef>
                <a:spcPts val="600"/>
              </a:spcBef>
            </a:pPr>
            <a:r>
              <a:rPr lang="es-ES_tradnl" sz="1800" dirty="0" smtClean="0"/>
              <a:t>En el festejo abundan las canciones, los discursos, los juegos, los regalos, las bromas y las danzas (se ejecuta sobre todo la danza del círculo y en muy contadas ocasiones la danza de la cadena).</a:t>
            </a:r>
          </a:p>
          <a:p>
            <a:pPr>
              <a:spcBef>
                <a:spcPts val="600"/>
              </a:spcBef>
            </a:pPr>
            <a:r>
              <a:rPr lang="es-ES_tradnl" sz="1800" dirty="0" smtClean="0"/>
              <a:t>Escasean los locales suficientemente grandes para albergar estas ceremonias. </a:t>
            </a:r>
          </a:p>
          <a:p>
            <a:pPr>
              <a:spcBef>
                <a:spcPts val="600"/>
              </a:spcBef>
            </a:pPr>
            <a:r>
              <a:rPr lang="es-ES_tradnl" sz="1800" dirty="0" smtClean="0"/>
              <a:t>Los propietarios de locales para fiestas que no son miembros de la comunidad ori se resisten a aceptar al público tan “ruidoso” que acude a estas celebraciones con un número incalculable de vehículos.</a:t>
            </a:r>
          </a:p>
          <a:p>
            <a:pPr>
              <a:spcBef>
                <a:spcPts val="600"/>
              </a:spcBef>
            </a:pPr>
            <a:r>
              <a:rPr lang="es-ES_tradnl" sz="1800" dirty="0" smtClean="0"/>
              <a:t>Escasean los músicos y cantantes para animar estos eventos.</a:t>
            </a:r>
          </a:p>
          <a:p>
            <a:pPr>
              <a:spcBef>
                <a:spcPts val="600"/>
              </a:spcBef>
            </a:pPr>
            <a:r>
              <a:rPr lang="es-ES_tradnl" sz="1800" dirty="0" smtClean="0"/>
              <a:t>Muchos jóvenes oris consideran que estas ceremonias resultan demasiado costosas.</a:t>
            </a:r>
            <a:endParaRPr lang="es-ES_tradnl"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400" y="1770433"/>
            <a:ext cx="2414621" cy="3764605"/>
          </a:xfrm>
          <a:prstGeom prst="rect">
            <a:avLst/>
          </a:prstGeom>
        </p:spPr>
      </p:pic>
    </p:spTree>
    <p:extLst>
      <p:ext uri="{BB962C8B-B14F-4D97-AF65-F5344CB8AC3E}">
        <p14:creationId xmlns:p14="http://schemas.microsoft.com/office/powerpoint/2010/main" val="105211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6537" y="642938"/>
            <a:ext cx="6348982" cy="492443"/>
          </a:xfrm>
        </p:spPr>
        <p:txBody>
          <a:bodyPr/>
          <a:lstStyle/>
          <a:p>
            <a:r>
              <a:rPr lang="es-EC" dirty="0" smtClean="0"/>
              <a:t>Mapa del continente Chisai</a:t>
            </a:r>
            <a:endParaRPr lang="es-EC"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2786367" y="1061507"/>
            <a:ext cx="4839375" cy="5849632"/>
          </a:xfrm>
          <a:prstGeom prst="rect">
            <a:avLst/>
          </a:prstGeom>
        </p:spPr>
      </p:pic>
    </p:spTree>
    <p:extLst>
      <p:ext uri="{BB962C8B-B14F-4D97-AF65-F5344CB8AC3E}">
        <p14:creationId xmlns:p14="http://schemas.microsoft.com/office/powerpoint/2010/main" val="2369625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359924"/>
            <a:ext cx="6480175" cy="544748"/>
          </a:xfrm>
        </p:spPr>
        <p:txBody>
          <a:bodyPr/>
          <a:lstStyle/>
          <a:p>
            <a:r>
              <a:rPr lang="es-ES_tradnl" dirty="0" smtClean="0"/>
              <a:t>Juego de pelota de los oris</a:t>
            </a:r>
            <a:endParaRPr lang="es-ES_tradnl" dirty="0"/>
          </a:p>
        </p:txBody>
      </p:sp>
      <p:sp>
        <p:nvSpPr>
          <p:cNvPr id="3" name="Content Placeholder 2"/>
          <p:cNvSpPr>
            <a:spLocks noGrp="1"/>
          </p:cNvSpPr>
          <p:nvPr>
            <p:ph idx="1"/>
          </p:nvPr>
        </p:nvSpPr>
        <p:spPr>
          <a:xfrm>
            <a:off x="3453319" y="1332689"/>
            <a:ext cx="5165387" cy="5077840"/>
          </a:xfrm>
        </p:spPr>
        <p:txBody>
          <a:bodyPr/>
          <a:lstStyle/>
          <a:p>
            <a:r>
              <a:rPr lang="es-ES_tradnl" sz="2000" dirty="0" smtClean="0"/>
              <a:t>El terreno de juego para practicar este deporte tiene forma circular.</a:t>
            </a:r>
          </a:p>
          <a:p>
            <a:r>
              <a:rPr lang="es-ES_tradnl" sz="2000" dirty="0" smtClean="0"/>
              <a:t>Los equipos están compuestos por 9 hombres o mujeres.</a:t>
            </a:r>
          </a:p>
          <a:p>
            <a:r>
              <a:rPr lang="es-ES_tradnl" sz="2000" dirty="0" smtClean="0"/>
              <a:t>En </a:t>
            </a:r>
            <a:r>
              <a:rPr lang="es-ES_tradnl" sz="2000" dirty="0" err="1" smtClean="0"/>
              <a:t>Blika</a:t>
            </a:r>
            <a:r>
              <a:rPr lang="es-ES_tradnl" sz="2000" dirty="0" smtClean="0"/>
              <a:t> hay más de 20 clubs de juego de pelota ori, pero solamente cuentan con cinco terrenos de juego especialmente adaptados a este deporte.</a:t>
            </a:r>
          </a:p>
          <a:p>
            <a:r>
              <a:rPr lang="es-ES_tradnl" sz="2000" dirty="0" smtClean="0"/>
              <a:t>Hay competiciones desde el decenio de 1990. Una asociación de estudiantes organiza un campeonato denominado “Blika-Ika”.</a:t>
            </a:r>
          </a:p>
          <a:p>
            <a:r>
              <a:rPr lang="es-ES_tradnl" sz="2000" dirty="0" smtClean="0"/>
              <a:t>Durante los partidos se sirven jugos de frutas y refrigerios grasos típicamente oris.</a:t>
            </a:r>
          </a:p>
          <a:p>
            <a:r>
              <a:rPr lang="es-ES_tradnl" sz="2000" dirty="0" smtClean="0"/>
              <a:t>Un 10% de los miembros de los clubs no pertenecen a la comunidad ori.</a:t>
            </a:r>
            <a:endParaRPr lang="es-ES_tradnl" sz="2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225" y="1905000"/>
            <a:ext cx="2865269" cy="2637183"/>
          </a:xfrm>
          <a:prstGeom prst="rect">
            <a:avLst/>
          </a:prstGeom>
        </p:spPr>
      </p:pic>
    </p:spTree>
    <p:extLst>
      <p:ext uri="{BB962C8B-B14F-4D97-AF65-F5344CB8AC3E}">
        <p14:creationId xmlns:p14="http://schemas.microsoft.com/office/powerpoint/2010/main" val="3036492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418290"/>
            <a:ext cx="6523038" cy="982493"/>
          </a:xfrm>
        </p:spPr>
        <p:txBody>
          <a:bodyPr/>
          <a:lstStyle/>
          <a:p>
            <a:r>
              <a:rPr lang="es-ES_tradnl" dirty="0" smtClean="0"/>
              <a:t>“Haf” (sistema de asistencia mutua de los oris)</a:t>
            </a:r>
            <a:endParaRPr lang="es-ES_tradnl" dirty="0"/>
          </a:p>
        </p:txBody>
      </p:sp>
      <p:sp>
        <p:nvSpPr>
          <p:cNvPr id="3" name="Content Placeholder 2"/>
          <p:cNvSpPr>
            <a:spLocks noGrp="1"/>
          </p:cNvSpPr>
          <p:nvPr>
            <p:ph idx="1"/>
          </p:nvPr>
        </p:nvSpPr>
        <p:spPr>
          <a:xfrm>
            <a:off x="2281238" y="1905000"/>
            <a:ext cx="6391974" cy="3299365"/>
          </a:xfrm>
        </p:spPr>
        <p:txBody>
          <a:bodyPr/>
          <a:lstStyle/>
          <a:p>
            <a:r>
              <a:rPr lang="es-ES_tradnl" sz="2400" dirty="0" smtClean="0"/>
              <a:t>El “haf” es un sistema de prestación de asistencia mutua entre amigos y parientes para servicios, préstamos, adopciones y reparaciones.</a:t>
            </a:r>
          </a:p>
          <a:p>
            <a:r>
              <a:rPr lang="es-ES_tradnl" sz="2400" dirty="0" smtClean="0"/>
              <a:t>Los acuerdos se suelen cerrar en presencia de un testigo “haf”.</a:t>
            </a:r>
          </a:p>
          <a:p>
            <a:r>
              <a:rPr lang="es-ES_tradnl" sz="2400" dirty="0" smtClean="0"/>
              <a:t>La legislación vigente en Blika no considera legales algunos de los acuerdos cerrados en el marco del sistema “haf”.</a:t>
            </a:r>
            <a:endParaRPr lang="es-ES_tradnl" sz="2400" dirty="0"/>
          </a:p>
        </p:txBody>
      </p:sp>
      <p:sp>
        <p:nvSpPr>
          <p:cNvPr id="6" name="AutoShape 2" descr="Afbeeldingsresultaat voor handsha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513627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08562"/>
            <a:ext cx="6480175" cy="726501"/>
          </a:xfrm>
        </p:spPr>
        <p:txBody>
          <a:bodyPr/>
          <a:lstStyle/>
          <a:p>
            <a:r>
              <a:rPr lang="es-EC" dirty="0" smtClean="0"/>
              <a:t>Sistema onomástico de los oris</a:t>
            </a:r>
            <a:endParaRPr lang="es-EC" dirty="0"/>
          </a:p>
        </p:txBody>
      </p:sp>
      <p:sp>
        <p:nvSpPr>
          <p:cNvPr id="3" name="Content Placeholder 2"/>
          <p:cNvSpPr>
            <a:spLocks noGrp="1"/>
          </p:cNvSpPr>
          <p:nvPr>
            <p:ph idx="1"/>
          </p:nvPr>
        </p:nvSpPr>
        <p:spPr>
          <a:xfrm>
            <a:off x="3239311" y="1429966"/>
            <a:ext cx="5515753" cy="4739759"/>
          </a:xfrm>
        </p:spPr>
        <p:txBody>
          <a:bodyPr/>
          <a:lstStyle/>
          <a:p>
            <a:pPr>
              <a:spcBef>
                <a:spcPts val="600"/>
              </a:spcBef>
            </a:pPr>
            <a:r>
              <a:rPr lang="es-ES_tradnl" sz="2000" dirty="0" smtClean="0"/>
              <a:t>Los bebés oris reciben sus nombres y apellido en el transcurso de una ceremonia que tiene lugar tres meses después de su nacimiento. </a:t>
            </a:r>
          </a:p>
          <a:p>
            <a:pPr>
              <a:spcBef>
                <a:spcPts val="600"/>
              </a:spcBef>
            </a:pPr>
            <a:r>
              <a:rPr lang="es-ES_tradnl" sz="2000" dirty="0" smtClean="0"/>
              <a:t>Los nombres guardan relación con las estaciones del año o circunstancias que pueden ser muy diversas.</a:t>
            </a:r>
          </a:p>
          <a:p>
            <a:pPr>
              <a:spcBef>
                <a:spcPts val="600"/>
              </a:spcBef>
            </a:pPr>
            <a:r>
              <a:rPr lang="es-ES_tradnl" sz="2000" dirty="0" smtClean="0"/>
              <a:t>El apellido de todos los hijos e hijas de una familia ori es el de la madre si el primer nacido fue una hembra, o el del padre si fue un varón.</a:t>
            </a:r>
          </a:p>
          <a:p>
            <a:pPr>
              <a:spcBef>
                <a:spcPts val="600"/>
              </a:spcBef>
            </a:pPr>
            <a:r>
              <a:rPr lang="es-ES_tradnl" sz="2000" dirty="0" smtClean="0"/>
              <a:t>Para obtener la ciudadanía blikanesa, los oris tienen que adaptar su apellido. Además, el nombre de sus hijos recién nacidos deben escogerlo obligatoriamente entre los nombres blikaneses que figuran en una lista oficial.</a:t>
            </a:r>
          </a:p>
          <a:p>
            <a:pPr>
              <a:spcBef>
                <a:spcPts val="600"/>
              </a:spcBef>
            </a:pPr>
            <a:r>
              <a:rPr lang="es-ES_tradnl" sz="2000" dirty="0" smtClean="0"/>
              <a:t>Los ciudadanos </a:t>
            </a:r>
            <a:r>
              <a:rPr lang="es-ES_tradnl" sz="2000" dirty="0" err="1" smtClean="0"/>
              <a:t>blikaneses</a:t>
            </a:r>
            <a:r>
              <a:rPr lang="es-ES_tradnl" sz="2000" dirty="0" smtClean="0"/>
              <a:t> tienen que llevar el apellido de su padre.</a:t>
            </a:r>
            <a:endParaRPr lang="es-ES_tradnl"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225" y="1552080"/>
            <a:ext cx="2648085" cy="4163787"/>
          </a:xfrm>
          <a:prstGeom prst="rect">
            <a:avLst/>
          </a:prstGeom>
        </p:spPr>
      </p:pic>
    </p:spTree>
    <p:extLst>
      <p:ext uri="{BB962C8B-B14F-4D97-AF65-F5344CB8AC3E}">
        <p14:creationId xmlns:p14="http://schemas.microsoft.com/office/powerpoint/2010/main" val="380559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126" y="321014"/>
            <a:ext cx="6480175" cy="953309"/>
          </a:xfrm>
        </p:spPr>
        <p:txBody>
          <a:bodyPr/>
          <a:lstStyle/>
          <a:p>
            <a:r>
              <a:rPr lang="es-ES" dirty="0" smtClean="0"/>
              <a:t>Festividad de Año Nuevo y arte culinario de los oris</a:t>
            </a:r>
            <a:endParaRPr lang="es-ES" dirty="0"/>
          </a:p>
        </p:txBody>
      </p:sp>
      <p:sp>
        <p:nvSpPr>
          <p:cNvPr id="3" name="Content Placeholder 2"/>
          <p:cNvSpPr>
            <a:spLocks noGrp="1"/>
          </p:cNvSpPr>
          <p:nvPr>
            <p:ph idx="1"/>
          </p:nvPr>
        </p:nvSpPr>
        <p:spPr>
          <a:xfrm>
            <a:off x="3279649" y="1905000"/>
            <a:ext cx="5475414" cy="4185761"/>
          </a:xfrm>
        </p:spPr>
        <p:txBody>
          <a:bodyPr/>
          <a:lstStyle/>
          <a:p>
            <a:pPr>
              <a:spcBef>
                <a:spcPts val="800"/>
              </a:spcBef>
            </a:pPr>
            <a:r>
              <a:rPr lang="es-ES" sz="2000" dirty="0" smtClean="0"/>
              <a:t>Platos oris: cordero asado, pato en dulce, albóndigas, ensalada de col agria, tartas, panqueques y pastelillos.</a:t>
            </a:r>
          </a:p>
          <a:p>
            <a:pPr>
              <a:spcBef>
                <a:spcPts val="800"/>
              </a:spcBef>
            </a:pPr>
            <a:r>
              <a:rPr lang="es-ES" sz="2000" dirty="0" smtClean="0"/>
              <a:t>Celebraciones del Año Nuevo: </a:t>
            </a:r>
          </a:p>
          <a:p>
            <a:pPr lvl="3">
              <a:spcBef>
                <a:spcPts val="400"/>
              </a:spcBef>
            </a:pPr>
            <a:r>
              <a:rPr lang="es-ES" sz="2000" dirty="0" smtClean="0"/>
              <a:t>El Año Nuevo de los oris da comienzo a las 20h00 horas (medianoche en Kvetana).</a:t>
            </a:r>
          </a:p>
          <a:p>
            <a:pPr lvl="3">
              <a:spcBef>
                <a:spcPts val="400"/>
              </a:spcBef>
            </a:pPr>
            <a:r>
              <a:rPr lang="es-ES" sz="2000" dirty="0" smtClean="0"/>
              <a:t>Interpretación de danzas y canciones tradicionales oris.</a:t>
            </a:r>
          </a:p>
          <a:p>
            <a:pPr lvl="3">
              <a:spcBef>
                <a:spcPts val="400"/>
              </a:spcBef>
            </a:pPr>
            <a:r>
              <a:rPr lang="es-ES" sz="2000" dirty="0" smtClean="0"/>
              <a:t>Renovación de las relaciones establecidas en el marco del “haf”.</a:t>
            </a:r>
          </a:p>
          <a:p>
            <a:pPr lvl="3">
              <a:spcBef>
                <a:spcPts val="400"/>
              </a:spcBef>
            </a:pPr>
            <a:r>
              <a:rPr lang="es-ES" sz="2000" dirty="0" smtClean="0"/>
              <a:t>El Año Nuevo en Blika comienza a las 24h00 horas con múltiples bailes y fuegos artificiales.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400" y="1905000"/>
            <a:ext cx="2743566" cy="3734055"/>
          </a:xfrm>
          <a:prstGeom prst="rect">
            <a:avLst/>
          </a:prstGeom>
        </p:spPr>
      </p:pic>
    </p:spTree>
    <p:extLst>
      <p:ext uri="{BB962C8B-B14F-4D97-AF65-F5344CB8AC3E}">
        <p14:creationId xmlns:p14="http://schemas.microsoft.com/office/powerpoint/2010/main" val="216940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417513"/>
            <a:ext cx="6534912" cy="861774"/>
          </a:xfrm>
        </p:spPr>
        <p:txBody>
          <a:bodyPr/>
          <a:lstStyle/>
          <a:p>
            <a:r>
              <a:rPr lang="es-ES" sz="2800" dirty="0" smtClean="0"/>
              <a:t>Artes adivinatorias y prácticas de curación tradicionales de los oris</a:t>
            </a:r>
            <a:endParaRPr lang="es-ES" sz="2800" dirty="0"/>
          </a:p>
        </p:txBody>
      </p:sp>
      <p:sp>
        <p:nvSpPr>
          <p:cNvPr id="3" name="Content Placeholder 2"/>
          <p:cNvSpPr>
            <a:spLocks noGrp="1"/>
          </p:cNvSpPr>
          <p:nvPr>
            <p:ph idx="1"/>
          </p:nvPr>
        </p:nvSpPr>
        <p:spPr>
          <a:xfrm>
            <a:off x="3871610" y="1502973"/>
            <a:ext cx="4891390" cy="4944943"/>
          </a:xfrm>
          <a:noFill/>
        </p:spPr>
        <p:txBody>
          <a:bodyPr/>
          <a:lstStyle/>
          <a:p>
            <a:pPr>
              <a:spcBef>
                <a:spcPts val="800"/>
              </a:spcBef>
            </a:pPr>
            <a:r>
              <a:rPr lang="es-ES_tradnl" sz="2000" dirty="0" smtClean="0"/>
              <a:t>Estas artes sólo las practican mujeres.</a:t>
            </a:r>
          </a:p>
          <a:p>
            <a:pPr>
              <a:spcBef>
                <a:spcPts val="800"/>
              </a:spcBef>
            </a:pPr>
            <a:r>
              <a:rPr lang="es-ES_tradnl" sz="2000" dirty="0" smtClean="0"/>
              <a:t>Las adivinas leen los posos del té y las líneas de la palma de la mano. </a:t>
            </a:r>
          </a:p>
          <a:p>
            <a:pPr>
              <a:spcBef>
                <a:spcPts val="800"/>
              </a:spcBef>
            </a:pPr>
            <a:r>
              <a:rPr lang="es-ES_tradnl" sz="2000" dirty="0" smtClean="0"/>
              <a:t>Las curanderas practican imposiciones de manos y entonan melopeas.</a:t>
            </a:r>
          </a:p>
          <a:p>
            <a:pPr>
              <a:spcBef>
                <a:spcPts val="800"/>
              </a:spcBef>
            </a:pPr>
            <a:r>
              <a:rPr lang="es-ES_tradnl" sz="2000" dirty="0" smtClean="0"/>
              <a:t>Los males que tratan de curar son: los dolores de cabeza y espalda, las alergias, los insomnios y las aflicciones posteriores a una separación.</a:t>
            </a:r>
          </a:p>
          <a:p>
            <a:pPr>
              <a:spcBef>
                <a:spcPts val="800"/>
              </a:spcBef>
            </a:pPr>
            <a:r>
              <a:rPr lang="es-ES_tradnl" sz="2000" dirty="0" smtClean="0"/>
              <a:t>Las autoridades de Blika tratan de averiguar si las adivinas y curanderas perciben emolumentos que no declaran al fisco. </a:t>
            </a:r>
          </a:p>
          <a:p>
            <a:pPr>
              <a:spcBef>
                <a:spcPts val="800"/>
              </a:spcBef>
            </a:pPr>
            <a:r>
              <a:rPr lang="es-ES_tradnl" sz="2000" dirty="0" smtClean="0"/>
              <a:t>En Kvetana, la ley prohíbe las prácticas de curación tradicionales por considerar que carecen de fundamento científico.</a:t>
            </a:r>
            <a:endParaRPr lang="es-ES_tradnl"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400" y="1502973"/>
            <a:ext cx="3329021" cy="4847307"/>
          </a:xfrm>
          <a:prstGeom prst="rect">
            <a:avLst/>
          </a:prstGeom>
        </p:spPr>
      </p:pic>
    </p:spTree>
    <p:extLst>
      <p:ext uri="{BB962C8B-B14F-4D97-AF65-F5344CB8AC3E}">
        <p14:creationId xmlns:p14="http://schemas.microsoft.com/office/powerpoint/2010/main" val="292386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0" y="617707"/>
            <a:ext cx="6312409" cy="517356"/>
          </a:xfrm>
        </p:spPr>
        <p:txBody>
          <a:bodyPr/>
          <a:lstStyle/>
          <a:p>
            <a:r>
              <a:rPr lang="es-ES_tradnl" dirty="0" smtClean="0"/>
              <a:t>Partería de los oris</a:t>
            </a:r>
            <a:endParaRPr lang="es-ES_tradnl" dirty="0"/>
          </a:p>
        </p:txBody>
      </p:sp>
      <p:sp>
        <p:nvSpPr>
          <p:cNvPr id="3" name="Content Placeholder 2"/>
          <p:cNvSpPr>
            <a:spLocks noGrp="1"/>
          </p:cNvSpPr>
          <p:nvPr>
            <p:ph idx="1"/>
          </p:nvPr>
        </p:nvSpPr>
        <p:spPr>
          <a:xfrm>
            <a:off x="2281238" y="1381328"/>
            <a:ext cx="6454200" cy="4922195"/>
          </a:xfrm>
        </p:spPr>
        <p:txBody>
          <a:bodyPr/>
          <a:lstStyle/>
          <a:p>
            <a:r>
              <a:rPr lang="es-ES" sz="2200" dirty="0" smtClean="0"/>
              <a:t>Dos tercios de las madres oris dan a luz en sus hogares.</a:t>
            </a:r>
          </a:p>
          <a:p>
            <a:r>
              <a:rPr lang="es-ES" sz="2200" dirty="0" smtClean="0"/>
              <a:t>Son asistidas por comadronas oris experimentadas.</a:t>
            </a:r>
          </a:p>
          <a:p>
            <a:r>
              <a:rPr lang="es-ES" sz="2200" dirty="0" smtClean="0"/>
              <a:t>Después del parto se celebran algunas ceremonias rituales domésticas. </a:t>
            </a:r>
          </a:p>
          <a:p>
            <a:r>
              <a:rPr lang="es-ES" sz="2200" dirty="0" smtClean="0"/>
              <a:t>Se ha comprobado que los nacimientos en el hogar practicados entre los oris no entrañan un aumento del riesgo de mortalidad para la madre o el niño. Además, se ha observado que entre las madres oris los problemas de depresión puerperal son menos numerosos.</a:t>
            </a:r>
          </a:p>
          <a:p>
            <a:r>
              <a:rPr lang="es-ES" sz="2200" dirty="0" smtClean="0"/>
              <a:t>Las autoridades sanitarias de Blika quieren reducir el número de nacimientos a domicilio.</a:t>
            </a:r>
            <a:endParaRPr lang="es-ES" sz="2200" dirty="0"/>
          </a:p>
        </p:txBody>
      </p:sp>
      <p:sp>
        <p:nvSpPr>
          <p:cNvPr id="6" name="AutoShape 6" descr="Afbeeldingsresultaat voor beschuit met muisj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8" descr="Afbeeldingsresultaat voor beschuit met muisj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8" name="AutoShape 10" descr="Afbeeldingsresultaat voor beschuit met muisj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646227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504" y="642620"/>
            <a:ext cx="6480175" cy="492443"/>
          </a:xfrm>
        </p:spPr>
        <p:txBody>
          <a:bodyPr/>
          <a:lstStyle/>
          <a:p>
            <a:r>
              <a:rPr lang="es-ES" dirty="0" smtClean="0"/>
              <a:t>Poesía improvisada de los oris</a:t>
            </a:r>
            <a:endParaRPr lang="es-ES" dirty="0"/>
          </a:p>
        </p:txBody>
      </p:sp>
      <p:sp>
        <p:nvSpPr>
          <p:cNvPr id="3" name="Content Placeholder 2"/>
          <p:cNvSpPr>
            <a:spLocks noGrp="1"/>
          </p:cNvSpPr>
          <p:nvPr>
            <p:ph idx="1"/>
          </p:nvPr>
        </p:nvSpPr>
        <p:spPr>
          <a:xfrm>
            <a:off x="3455607" y="1498060"/>
            <a:ext cx="5299456" cy="4717914"/>
          </a:xfrm>
        </p:spPr>
        <p:txBody>
          <a:bodyPr/>
          <a:lstStyle/>
          <a:p>
            <a:pPr>
              <a:spcBef>
                <a:spcPts val="600"/>
              </a:spcBef>
            </a:pPr>
            <a:r>
              <a:rPr lang="es-ES_tradnl" sz="2000" dirty="0" smtClean="0"/>
              <a:t>Este arte poético lo comparten los oris de Kvetana y Blika.</a:t>
            </a:r>
          </a:p>
          <a:p>
            <a:pPr>
              <a:spcBef>
                <a:spcPts val="600"/>
              </a:spcBef>
            </a:pPr>
            <a:r>
              <a:rPr lang="es-ES_tradnl" sz="2000" dirty="0" smtClean="0"/>
              <a:t>No está sujeto a reglas temáticas ni de estilo. </a:t>
            </a:r>
          </a:p>
          <a:p>
            <a:pPr>
              <a:spcBef>
                <a:spcPts val="600"/>
              </a:spcBef>
            </a:pPr>
            <a:r>
              <a:rPr lang="es-ES_tradnl" sz="2000" dirty="0" smtClean="0"/>
              <a:t>En Blika hay sólo unos 7 u 8 poetas y poetisas </a:t>
            </a:r>
            <a:r>
              <a:rPr lang="es-ES_tradnl" sz="2000" dirty="0" err="1" smtClean="0"/>
              <a:t>semiprofesionales</a:t>
            </a:r>
            <a:r>
              <a:rPr lang="es-ES_tradnl" sz="2000" dirty="0" smtClean="0"/>
              <a:t>, un número insuficiente para atender a las demandas de actuación en ceremonias nupciales y otros eventos.</a:t>
            </a:r>
          </a:p>
          <a:p>
            <a:pPr>
              <a:spcBef>
                <a:spcPts val="600"/>
              </a:spcBef>
            </a:pPr>
            <a:r>
              <a:rPr lang="es-ES_tradnl" sz="2000" dirty="0" smtClean="0"/>
              <a:t>Este tipo de poesía también lo practican aficionados como entretenimiento familiar.</a:t>
            </a:r>
          </a:p>
          <a:p>
            <a:pPr>
              <a:spcBef>
                <a:spcPts val="600"/>
              </a:spcBef>
            </a:pPr>
            <a:r>
              <a:rPr lang="es-ES_tradnl" sz="2000" dirty="0" smtClean="0"/>
              <a:t>Hay concursos y festivales de poesía improvisada.</a:t>
            </a:r>
          </a:p>
          <a:p>
            <a:pPr>
              <a:spcBef>
                <a:spcPts val="600"/>
              </a:spcBef>
            </a:pPr>
            <a:r>
              <a:rPr lang="es-ES_tradnl" sz="2000" dirty="0" smtClean="0"/>
              <a:t>Se estima que es un elemento del PCI de los oris en peligro de desaparición.</a:t>
            </a:r>
            <a:endParaRPr lang="es-ES_tradnl"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400" y="1905000"/>
            <a:ext cx="2800096" cy="3946487"/>
          </a:xfrm>
          <a:prstGeom prst="rect">
            <a:avLst/>
          </a:prstGeom>
        </p:spPr>
      </p:pic>
    </p:spTree>
    <p:extLst>
      <p:ext uri="{BB962C8B-B14F-4D97-AF65-F5344CB8AC3E}">
        <p14:creationId xmlns:p14="http://schemas.microsoft.com/office/powerpoint/2010/main" val="324935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332686"/>
            <a:ext cx="6672263" cy="923330"/>
          </a:xfrm>
        </p:spPr>
        <p:txBody>
          <a:bodyPr/>
          <a:lstStyle/>
          <a:p>
            <a:r>
              <a:rPr lang="es-ES_tradnl" sz="3000" dirty="0" smtClean="0"/>
              <a:t>Danzas tradicionales de los oris de </a:t>
            </a:r>
            <a:r>
              <a:rPr lang="es-ES_tradnl" sz="3000" dirty="0" err="1" smtClean="0"/>
              <a:t>Blika</a:t>
            </a:r>
            <a:endParaRPr lang="es-ES_tradnl" sz="3000" dirty="0"/>
          </a:p>
        </p:txBody>
      </p:sp>
      <p:sp>
        <p:nvSpPr>
          <p:cNvPr id="3" name="Content Placeholder 2"/>
          <p:cNvSpPr>
            <a:spLocks noGrp="1"/>
          </p:cNvSpPr>
          <p:nvPr>
            <p:ph idx="1"/>
          </p:nvPr>
        </p:nvSpPr>
        <p:spPr>
          <a:xfrm>
            <a:off x="3145537" y="1905000"/>
            <a:ext cx="5340096" cy="3662541"/>
          </a:xfrm>
        </p:spPr>
        <p:txBody>
          <a:bodyPr/>
          <a:lstStyle/>
          <a:p>
            <a:r>
              <a:rPr lang="es-ES" sz="2200" dirty="0" smtClean="0"/>
              <a:t>Danza en círculo y danza de la cadena.</a:t>
            </a:r>
          </a:p>
          <a:p>
            <a:r>
              <a:rPr lang="es-ES" sz="2200" dirty="0" smtClean="0"/>
              <a:t>Se bailan en las ceremonias nupciales y otros eventos sociales.</a:t>
            </a:r>
          </a:p>
          <a:p>
            <a:r>
              <a:rPr lang="es-ES" sz="2200" dirty="0" smtClean="0"/>
              <a:t>Está disminuyendo la diversidad de la danza en círculo.</a:t>
            </a:r>
          </a:p>
          <a:p>
            <a:r>
              <a:rPr lang="es-ES" sz="2200" dirty="0" smtClean="0"/>
              <a:t>La danza de la cadena ya no se ejecuta apenas. </a:t>
            </a:r>
          </a:p>
          <a:p>
            <a:r>
              <a:rPr lang="es-ES" sz="2200" dirty="0" smtClean="0"/>
              <a:t>En </a:t>
            </a:r>
            <a:r>
              <a:rPr lang="es-ES" sz="2200" dirty="0" err="1" smtClean="0"/>
              <a:t>Blika</a:t>
            </a:r>
            <a:r>
              <a:rPr lang="es-ES" sz="2200" dirty="0" smtClean="0"/>
              <a:t>, para poder bailar en espacios públicos, se exige una autorización oficial que no se obtiene fácilmente.</a:t>
            </a:r>
            <a:endParaRPr lang="es-ES" sz="22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224" y="1905000"/>
            <a:ext cx="2547239" cy="3586058"/>
          </a:xfrm>
          <a:prstGeom prst="rect">
            <a:avLst/>
          </a:prstGeom>
        </p:spPr>
      </p:pic>
      <p:sp>
        <p:nvSpPr>
          <p:cNvPr id="6" name="AutoShape 2" descr="Afbeeldingsresultaat voor eijsden cramign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4238889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335280"/>
            <a:ext cx="6672263" cy="984885"/>
          </a:xfrm>
        </p:spPr>
        <p:txBody>
          <a:bodyPr/>
          <a:lstStyle/>
          <a:p>
            <a:r>
              <a:rPr lang="es-ES_tradnl" dirty="0" smtClean="0"/>
              <a:t>Músicas y canciones tradicionales de los oris</a:t>
            </a:r>
            <a:endParaRPr lang="en-GB" dirty="0"/>
          </a:p>
        </p:txBody>
      </p:sp>
      <p:sp>
        <p:nvSpPr>
          <p:cNvPr id="3" name="Content Placeholder 2"/>
          <p:cNvSpPr>
            <a:spLocks noGrp="1"/>
          </p:cNvSpPr>
          <p:nvPr>
            <p:ph idx="1"/>
          </p:nvPr>
        </p:nvSpPr>
        <p:spPr>
          <a:xfrm>
            <a:off x="406400" y="1439576"/>
            <a:ext cx="4799584" cy="4885953"/>
          </a:xfrm>
        </p:spPr>
        <p:txBody>
          <a:bodyPr/>
          <a:lstStyle/>
          <a:p>
            <a:pPr>
              <a:spcBef>
                <a:spcPts val="600"/>
              </a:spcBef>
              <a:buNone/>
            </a:pPr>
            <a:endParaRPr lang="en-GB" sz="2000" dirty="0" smtClean="0"/>
          </a:p>
          <a:p>
            <a:pPr>
              <a:spcBef>
                <a:spcPts val="600"/>
              </a:spcBef>
            </a:pPr>
            <a:r>
              <a:rPr lang="es-ES" sz="1900" dirty="0" smtClean="0"/>
              <a:t>Los oris de Blika utilizan para sus músicas el acordeón y las tabletas de madera oris, así como la flauta </a:t>
            </a:r>
            <a:r>
              <a:rPr lang="es-ES" sz="1900" i="1" dirty="0" smtClean="0"/>
              <a:t>utur.</a:t>
            </a:r>
            <a:endParaRPr lang="es-ES" sz="1900" dirty="0" smtClean="0"/>
          </a:p>
          <a:p>
            <a:pPr>
              <a:spcBef>
                <a:spcPts val="600"/>
              </a:spcBef>
            </a:pPr>
            <a:r>
              <a:rPr lang="es-ES" sz="1900" dirty="0" smtClean="0"/>
              <a:t>Los instrumentos musicales se compran en Kvetana.</a:t>
            </a:r>
          </a:p>
          <a:p>
            <a:pPr>
              <a:spcBef>
                <a:spcPts val="600"/>
              </a:spcBef>
            </a:pPr>
            <a:r>
              <a:rPr lang="es-ES" sz="1900" dirty="0" smtClean="0"/>
              <a:t>La música vocal de los oris comprende canciones de cuna tradicionales, cánticos corales nupciales y cantos polifónicos para las ceremonias de imposición de nombres. </a:t>
            </a:r>
          </a:p>
          <a:p>
            <a:pPr>
              <a:spcBef>
                <a:spcPts val="600"/>
              </a:spcBef>
            </a:pPr>
            <a:r>
              <a:rPr lang="es-ES" sz="1900" dirty="0" smtClean="0"/>
              <a:t>El arte de la improvisación está declinando.</a:t>
            </a:r>
          </a:p>
          <a:p>
            <a:pPr>
              <a:spcBef>
                <a:spcPts val="600"/>
              </a:spcBef>
            </a:pPr>
            <a:r>
              <a:rPr lang="es-ES" sz="1900" dirty="0" smtClean="0"/>
              <a:t>No se encuentran suficientes músicos ni cantantes profesionales o semiprofesionales para impartir formación, o para alquilar sus servicios</a:t>
            </a:r>
            <a:r>
              <a:rPr lang="es-ES" sz="2000" dirty="0" smtClean="0"/>
              <a:t>.</a:t>
            </a:r>
            <a:endParaRPr lang="es-ES"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152" y="1809899"/>
            <a:ext cx="3344911" cy="4515630"/>
          </a:xfrm>
          <a:prstGeom prst="rect">
            <a:avLst/>
          </a:prstGeom>
        </p:spPr>
      </p:pic>
    </p:spTree>
    <p:extLst>
      <p:ext uri="{BB962C8B-B14F-4D97-AF65-F5344CB8AC3E}">
        <p14:creationId xmlns:p14="http://schemas.microsoft.com/office/powerpoint/2010/main" val="8584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629226"/>
            <a:ext cx="6480175" cy="505837"/>
          </a:xfrm>
        </p:spPr>
        <p:txBody>
          <a:bodyPr/>
          <a:lstStyle/>
          <a:p>
            <a:pPr lvl="0"/>
            <a:r>
              <a:rPr lang="es-ES_tradnl" dirty="0" smtClean="0"/>
              <a:t>Tiro con arco de los oris</a:t>
            </a:r>
            <a:endParaRPr lang="es-ES_tradnl" dirty="0"/>
          </a:p>
        </p:txBody>
      </p:sp>
      <p:sp>
        <p:nvSpPr>
          <p:cNvPr id="3" name="Content Placeholder 2"/>
          <p:cNvSpPr>
            <a:spLocks noGrp="1"/>
          </p:cNvSpPr>
          <p:nvPr>
            <p:ph idx="1"/>
          </p:nvPr>
        </p:nvSpPr>
        <p:spPr>
          <a:xfrm>
            <a:off x="406400" y="1468878"/>
            <a:ext cx="4933696" cy="4695644"/>
          </a:xfrm>
        </p:spPr>
        <p:txBody>
          <a:bodyPr/>
          <a:lstStyle/>
          <a:p>
            <a:pPr>
              <a:spcBef>
                <a:spcPts val="800"/>
              </a:spcBef>
            </a:pPr>
            <a:r>
              <a:rPr lang="es-ES" sz="2000" dirty="0" smtClean="0"/>
              <a:t>En Kvetana el tiro con arco es un entretenimiento masculino muy común.</a:t>
            </a:r>
          </a:p>
          <a:p>
            <a:pPr>
              <a:spcBef>
                <a:spcPts val="800"/>
              </a:spcBef>
            </a:pPr>
            <a:r>
              <a:rPr lang="es-ES" sz="2000" dirty="0" smtClean="0"/>
              <a:t>En Blika no existe una tradición autóctona de tiro con arco.</a:t>
            </a:r>
          </a:p>
          <a:p>
            <a:pPr>
              <a:spcBef>
                <a:spcPts val="800"/>
              </a:spcBef>
            </a:pPr>
            <a:r>
              <a:rPr lang="es-ES" sz="2000" dirty="0" smtClean="0"/>
              <a:t>En los clubs oris de tiro con arco se admite a personas que no pertenecen a la comunidad ori.</a:t>
            </a:r>
          </a:p>
          <a:p>
            <a:pPr>
              <a:spcBef>
                <a:spcPts val="800"/>
              </a:spcBef>
            </a:pPr>
            <a:r>
              <a:rPr lang="es-ES" sz="2000" dirty="0" smtClean="0"/>
              <a:t>Este tipo de tiro con arco no se practica al aire libre, sino en pabellones de madera anexos a los cafés oris.</a:t>
            </a:r>
          </a:p>
          <a:p>
            <a:pPr>
              <a:spcBef>
                <a:spcPts val="800"/>
              </a:spcBef>
            </a:pPr>
            <a:r>
              <a:rPr lang="es-ES" sz="2000" dirty="0" smtClean="0"/>
              <a:t>Las mujeres y los hombres se entrenan juntos.</a:t>
            </a:r>
          </a:p>
          <a:p>
            <a:pPr>
              <a:spcBef>
                <a:spcPts val="800"/>
              </a:spcBef>
            </a:pPr>
            <a:r>
              <a:rPr lang="es-ES" sz="2000" dirty="0" smtClean="0"/>
              <a:t>Algunos locales para el tiro con arco están muy deteriorados y corren el riesgo de ser clausurados por los municipios.</a:t>
            </a:r>
            <a:endParaRPr lang="es-ES" sz="2200"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1159" y="1605064"/>
            <a:ext cx="3106586" cy="4221804"/>
          </a:xfrm>
          <a:prstGeom prst="rect">
            <a:avLst/>
          </a:prstGeom>
        </p:spPr>
      </p:pic>
    </p:spTree>
    <p:extLst>
      <p:ext uri="{BB962C8B-B14F-4D97-AF65-F5344CB8AC3E}">
        <p14:creationId xmlns:p14="http://schemas.microsoft.com/office/powerpoint/2010/main" val="1453019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984885"/>
          </a:xfrm>
        </p:spPr>
        <p:txBody>
          <a:bodyPr/>
          <a:lstStyle/>
          <a:p>
            <a:r>
              <a:rPr lang="es-ES" dirty="0" smtClean="0"/>
              <a:t>Integración, asimilación, intolerancia e indiferencia</a:t>
            </a:r>
            <a:endParaRPr lang="es-ES" dirty="0"/>
          </a:p>
        </p:txBody>
      </p:sp>
      <p:sp>
        <p:nvSpPr>
          <p:cNvPr id="3" name="Content Placeholder 2"/>
          <p:cNvSpPr>
            <a:spLocks noGrp="1"/>
          </p:cNvSpPr>
          <p:nvPr>
            <p:ph idx="1"/>
          </p:nvPr>
        </p:nvSpPr>
        <p:spPr>
          <a:xfrm>
            <a:off x="2274888" y="1605064"/>
            <a:ext cx="6480175" cy="4881336"/>
          </a:xfrm>
        </p:spPr>
        <p:txBody>
          <a:bodyPr/>
          <a:lstStyle/>
          <a:p>
            <a:r>
              <a:rPr lang="es-ES_tradnl" sz="2200" dirty="0" smtClean="0"/>
              <a:t>Los hombres oris trabajan en las fábricas y las mujeres en las guarderías infantiles.</a:t>
            </a:r>
          </a:p>
          <a:p>
            <a:r>
              <a:rPr lang="es-ES_tradnl" sz="2200" dirty="0" smtClean="0"/>
              <a:t>Los centros de integración y las clases de asimilación de las escuelas garantizan una integración rápida de los migrantes</a:t>
            </a:r>
          </a:p>
          <a:p>
            <a:r>
              <a:rPr lang="es-ES_tradnl" sz="2200" dirty="0" smtClean="0"/>
              <a:t>La época de la depresión económica (1980-2000) se caracterizó por la adopción de políticas de asimilación y por la actitud más bien hostil de la población mayoritaria blikanesa hacia los emigrantes. </a:t>
            </a:r>
          </a:p>
          <a:p>
            <a:r>
              <a:rPr lang="es-ES_tradnl" sz="2200" dirty="0" smtClean="0"/>
              <a:t>Hoy en día, la hostilidad se está transformando en indiferencia.</a:t>
            </a:r>
          </a:p>
          <a:p>
            <a:r>
              <a:rPr lang="es-ES_tradnl" sz="2200" dirty="0" smtClean="0"/>
              <a:t>Los contactos entre las diferentes minorías son escasos.</a:t>
            </a:r>
          </a:p>
        </p:txBody>
      </p:sp>
      <p:sp>
        <p:nvSpPr>
          <p:cNvPr id="6" name="AutoShape 2" descr="Afbeeldingsresultaat voor immigration boat"/>
          <p:cNvSpPr>
            <a:spLocks noChangeAspect="1" noChangeArrowheads="1"/>
          </p:cNvSpPr>
          <p:nvPr/>
        </p:nvSpPr>
        <p:spPr bwMode="auto">
          <a:xfrm>
            <a:off x="155575" y="82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4" descr="Afbeeldingsresultaat voor immigration bo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466940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8274" y="680278"/>
            <a:ext cx="5617340" cy="5497444"/>
          </a:xfrm>
          <a:prstGeom prst="rect">
            <a:avLst/>
          </a:prstGeom>
        </p:spPr>
      </p:pic>
    </p:spTree>
    <p:extLst>
      <p:ext uri="{BB962C8B-B14F-4D97-AF65-F5344CB8AC3E}">
        <p14:creationId xmlns:p14="http://schemas.microsoft.com/office/powerpoint/2010/main" val="151818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642620"/>
            <a:ext cx="6385560" cy="492443"/>
          </a:xfrm>
        </p:spPr>
        <p:txBody>
          <a:bodyPr/>
          <a:lstStyle/>
          <a:p>
            <a:r>
              <a:rPr lang="es-ES_tradnl" dirty="0" smtClean="0"/>
              <a:t>Los oris entre sí</a:t>
            </a:r>
            <a:endParaRPr lang="es-ES_tradnl" dirty="0"/>
          </a:p>
        </p:txBody>
      </p:sp>
      <p:sp>
        <p:nvSpPr>
          <p:cNvPr id="3" name="Content Placeholder 2"/>
          <p:cNvSpPr>
            <a:spLocks noGrp="1"/>
          </p:cNvSpPr>
          <p:nvPr>
            <p:ph idx="1"/>
          </p:nvPr>
        </p:nvSpPr>
        <p:spPr>
          <a:xfrm>
            <a:off x="2281238" y="1538008"/>
            <a:ext cx="6301803" cy="5047536"/>
          </a:xfrm>
        </p:spPr>
        <p:txBody>
          <a:bodyPr/>
          <a:lstStyle/>
          <a:p>
            <a:r>
              <a:rPr lang="es-ES_tradnl" sz="2000" dirty="0" smtClean="0"/>
              <a:t>En Blika los emigrantes pueden naturalizarse al cabo de diez años de residencia en el país. Tienen la obligación de adoptar el sistema onomástico blikanés.</a:t>
            </a:r>
          </a:p>
          <a:p>
            <a:r>
              <a:rPr lang="es-ES_tradnl" sz="2000" dirty="0" smtClean="0"/>
              <a:t>A los oris les desagrada no poder utilizar su propio sistema onomástico, es decir, lo que ellos consideran sus nombres y apellidos “auténticos”.</a:t>
            </a:r>
          </a:p>
          <a:p>
            <a:r>
              <a:rPr lang="es-ES_tradnl" sz="2000" dirty="0" smtClean="0"/>
              <a:t>Los oris suelen instalar cafés (reservados principalmente a los hombres) y salones de té con jardín para la celebración de sus casamientos tradicionales</a:t>
            </a:r>
          </a:p>
          <a:p>
            <a:r>
              <a:rPr lang="es-ES_tradnl" sz="2000" dirty="0" smtClean="0"/>
              <a:t>Los oris siguen hablando su idioma entre sí, se tatúan el cuerpo con dibujos característicos y prefieren casarse entre ellos.</a:t>
            </a:r>
          </a:p>
          <a:p>
            <a:r>
              <a:rPr lang="es-ES_tradnl" sz="2000" dirty="0" smtClean="0"/>
              <a:t>Los oris recuerdan perfectamente “los años de la intolerancia” y muchos de ellos estiman que en realidad no han quedado atrás .</a:t>
            </a:r>
            <a:endParaRPr lang="es-ES_tradnl" sz="2000" dirty="0"/>
          </a:p>
        </p:txBody>
      </p:sp>
      <p:sp>
        <p:nvSpPr>
          <p:cNvPr id="6" name="AutoShape 2" descr="Afbeeldingsresultaat voor immigration boat"/>
          <p:cNvSpPr>
            <a:spLocks noChangeAspect="1" noChangeArrowheads="1"/>
          </p:cNvSpPr>
          <p:nvPr/>
        </p:nvSpPr>
        <p:spPr bwMode="auto">
          <a:xfrm>
            <a:off x="155575" y="82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4" descr="Afbeeldingsresultaat voor immigration bo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388295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1" y="417513"/>
            <a:ext cx="6680200" cy="1384995"/>
          </a:xfrm>
        </p:spPr>
        <p:txBody>
          <a:bodyPr/>
          <a:lstStyle/>
          <a:p>
            <a:r>
              <a:rPr lang="es-ES_tradnl" sz="3000" dirty="0" smtClean="0"/>
              <a:t>Políticas gubernamentales, opinión pública de la mayoría blikanesa y perfil de los oris desde el año 2000</a:t>
            </a:r>
            <a:endParaRPr lang="es-ES_tradnl" sz="3000" dirty="0"/>
          </a:p>
        </p:txBody>
      </p:sp>
      <p:sp>
        <p:nvSpPr>
          <p:cNvPr id="6" name="AutoShape 2" descr="Afbeeldingsresultaat voor immigration boat"/>
          <p:cNvSpPr>
            <a:spLocks noChangeAspect="1" noChangeArrowheads="1"/>
          </p:cNvSpPr>
          <p:nvPr/>
        </p:nvSpPr>
        <p:spPr bwMode="auto">
          <a:xfrm>
            <a:off x="155575" y="82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4" descr="Afbeeldingsresultaat voor immigration bo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Espace réservé du contenu 4"/>
          <p:cNvSpPr>
            <a:spLocks noGrp="1"/>
          </p:cNvSpPr>
          <p:nvPr>
            <p:ph idx="1"/>
          </p:nvPr>
        </p:nvSpPr>
        <p:spPr/>
        <p:txBody>
          <a:bodyPr/>
          <a:lstStyle/>
          <a:p>
            <a:endParaRPr lang="fr-FR"/>
          </a:p>
        </p:txBody>
      </p:sp>
    </p:spTree>
    <p:extLst>
      <p:ext uri="{BB962C8B-B14F-4D97-AF65-F5344CB8AC3E}">
        <p14:creationId xmlns:p14="http://schemas.microsoft.com/office/powerpoint/2010/main" val="3829071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629527" cy="861774"/>
          </a:xfrm>
        </p:spPr>
        <p:txBody>
          <a:bodyPr/>
          <a:lstStyle/>
          <a:p>
            <a:r>
              <a:rPr lang="es-ES" sz="2800" dirty="0" smtClean="0"/>
              <a:t>Políticas del gobierno de Blika con respecto a los migrantes</a:t>
            </a:r>
            <a:endParaRPr lang="es-ES" sz="2800" dirty="0"/>
          </a:p>
        </p:txBody>
      </p:sp>
      <p:graphicFrame>
        <p:nvGraphicFramePr>
          <p:cNvPr id="4" name="Diagram 3"/>
          <p:cNvGraphicFramePr/>
          <p:nvPr>
            <p:extLst>
              <p:ext uri="{D42A27DB-BD31-4B8C-83A1-F6EECF244321}">
                <p14:modId xmlns:p14="http://schemas.microsoft.com/office/powerpoint/2010/main" val="1371047409"/>
              </p:ext>
            </p:extLst>
          </p:nvPr>
        </p:nvGraphicFramePr>
        <p:xfrm>
          <a:off x="406400" y="1716066"/>
          <a:ext cx="8356600" cy="4521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080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1" y="386939"/>
            <a:ext cx="6680200" cy="861774"/>
          </a:xfrm>
        </p:spPr>
        <p:txBody>
          <a:bodyPr/>
          <a:lstStyle/>
          <a:p>
            <a:r>
              <a:rPr lang="es-ES" sz="2800" dirty="0" smtClean="0"/>
              <a:t>Los oris se organizan autónomamente</a:t>
            </a:r>
            <a:endParaRPr lang="es-ES" sz="2800" dirty="0"/>
          </a:p>
        </p:txBody>
      </p:sp>
      <p:sp>
        <p:nvSpPr>
          <p:cNvPr id="3" name="Content Placeholder 2"/>
          <p:cNvSpPr>
            <a:spLocks noGrp="1"/>
          </p:cNvSpPr>
          <p:nvPr>
            <p:ph idx="1"/>
          </p:nvPr>
        </p:nvSpPr>
        <p:spPr>
          <a:xfrm>
            <a:off x="2082800" y="1089499"/>
            <a:ext cx="6515101" cy="5652830"/>
          </a:xfrm>
        </p:spPr>
        <p:txBody>
          <a:bodyPr/>
          <a:lstStyle/>
          <a:p>
            <a:pPr>
              <a:spcBef>
                <a:spcPts val="800"/>
              </a:spcBef>
            </a:pPr>
            <a:r>
              <a:rPr lang="es-ES" sz="2000" dirty="0" smtClean="0"/>
              <a:t>En Blika hay unos 12 clubs culturales, asociaciones y ONG oris.</a:t>
            </a:r>
          </a:p>
          <a:p>
            <a:pPr>
              <a:spcBef>
                <a:spcPts val="800"/>
              </a:spcBef>
            </a:pPr>
            <a:r>
              <a:rPr lang="es-ES" sz="2000" dirty="0" smtClean="0"/>
              <a:t>Hay también muchos clubs oris de tiro con arco para hombres y mujeres.</a:t>
            </a:r>
          </a:p>
          <a:p>
            <a:pPr>
              <a:spcBef>
                <a:spcPts val="800"/>
              </a:spcBef>
            </a:pPr>
            <a:r>
              <a:rPr lang="es-ES" sz="2000" dirty="0" smtClean="0"/>
              <a:t>Los clubs de juego de pelota ori son numerosos, pero sólo hay cinco terrenos de juego aptos para practicarlo.</a:t>
            </a:r>
          </a:p>
          <a:p>
            <a:pPr>
              <a:spcBef>
                <a:spcPts val="800"/>
              </a:spcBef>
            </a:pPr>
            <a:r>
              <a:rPr lang="es-ES" sz="2000" dirty="0" smtClean="0"/>
              <a:t>En los clubs oris de tiro con arco y juego de pelota, hay aproximadamente un 10% de los socios que no son miembros de la minoría ori.</a:t>
            </a:r>
          </a:p>
          <a:p>
            <a:pPr>
              <a:spcBef>
                <a:spcPts val="800"/>
              </a:spcBef>
            </a:pPr>
            <a:r>
              <a:rPr lang="es-ES" sz="2000" dirty="0" smtClean="0"/>
              <a:t>Existe un portal Internet ori bilingüe, así como varios sitios web y blogs oris.</a:t>
            </a:r>
          </a:p>
          <a:p>
            <a:pPr>
              <a:spcBef>
                <a:spcPts val="800"/>
              </a:spcBef>
            </a:pPr>
            <a:r>
              <a:rPr lang="es-ES" sz="2000" dirty="0" smtClean="0"/>
              <a:t>La Red de Apoyo a la Lengua Ori organiza en todas las ciudades importantes de </a:t>
            </a:r>
            <a:r>
              <a:rPr lang="es-ES" sz="2000" dirty="0" err="1" smtClean="0"/>
              <a:t>Blika</a:t>
            </a:r>
            <a:r>
              <a:rPr lang="es-ES" sz="2000" dirty="0" smtClean="0"/>
              <a:t> cursos para el aprendizaje del idioma ori, a los que acuden jóvenes oris para aprender a leer y escribir, y también personas que no son miembros de la comunidad, pero que desean aprender este idioma.</a:t>
            </a:r>
          </a:p>
          <a:p>
            <a:endParaRPr lang="es-ES" sz="2000" dirty="0" smtClean="0"/>
          </a:p>
        </p:txBody>
      </p:sp>
      <p:sp>
        <p:nvSpPr>
          <p:cNvPr id="6" name="AutoShape 2" descr="Afbeeldingsresultaat voor immigration boat"/>
          <p:cNvSpPr>
            <a:spLocks noChangeAspect="1" noChangeArrowheads="1"/>
          </p:cNvSpPr>
          <p:nvPr/>
        </p:nvSpPr>
        <p:spPr bwMode="auto">
          <a:xfrm>
            <a:off x="155575" y="82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4" descr="Afbeeldingsresultaat voor immigration bo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soccer field 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8" name="AutoShape 4" descr="Afbeeldingsresultaat voor soccer field rou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3665190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386938"/>
            <a:ext cx="6348985" cy="492443"/>
          </a:xfrm>
        </p:spPr>
        <p:txBody>
          <a:bodyPr/>
          <a:lstStyle/>
          <a:p>
            <a:r>
              <a:rPr lang="es-ES_tradnl" dirty="0" smtClean="0"/>
              <a:t>Los oris de Blika, Ika y Kvetana</a:t>
            </a:r>
            <a:endParaRPr lang="es-ES_tradnl" dirty="0"/>
          </a:p>
        </p:txBody>
      </p:sp>
      <p:sp>
        <p:nvSpPr>
          <p:cNvPr id="3" name="Content Placeholder 2"/>
          <p:cNvSpPr>
            <a:spLocks noGrp="1"/>
          </p:cNvSpPr>
          <p:nvPr>
            <p:ph idx="1"/>
          </p:nvPr>
        </p:nvSpPr>
        <p:spPr>
          <a:xfrm>
            <a:off x="2082800" y="1031133"/>
            <a:ext cx="6539485" cy="5428033"/>
          </a:xfrm>
        </p:spPr>
        <p:txBody>
          <a:bodyPr/>
          <a:lstStyle/>
          <a:p>
            <a:r>
              <a:rPr lang="es-HN" sz="2000" dirty="0" smtClean="0"/>
              <a:t>Los oris de Blika mantienen contactos con los oris de Ika. </a:t>
            </a:r>
          </a:p>
          <a:p>
            <a:r>
              <a:rPr lang="es-HN" sz="2000" dirty="0" smtClean="0"/>
              <a:t>A pesar del cambio de régimen ocurrido en Kvetana, son pocos los oris de Blika que han vuelto a reinstalarse en ese país, pero algunos sí que van a visitar a sus parientes. </a:t>
            </a:r>
          </a:p>
          <a:p>
            <a:r>
              <a:rPr lang="es-HN" sz="2000" dirty="0" smtClean="0"/>
              <a:t>Kvetana ratificó en 2005 la Convención para la Salvaguardia del Patrimonio Cultural Inmaterial. Aunque los oris representan el 20% de la población de </a:t>
            </a:r>
            <a:r>
              <a:rPr lang="es-HN" sz="2000" dirty="0" err="1" smtClean="0"/>
              <a:t>Kvetana</a:t>
            </a:r>
            <a:r>
              <a:rPr lang="es-HN" sz="2000" dirty="0" smtClean="0"/>
              <a:t>, solamente hay 11 elementos suyos entre los 200 registrados en el inventario nacional del PCI de este país.</a:t>
            </a:r>
          </a:p>
          <a:p>
            <a:r>
              <a:rPr lang="es-HN" sz="2000" dirty="0" smtClean="0"/>
              <a:t>Elementos del PCI ori antes pujantes y ahora en declive: el juego de pelota ori, el funambulismo, las danzas y músicas nupciales, el idioma ori, la poesía improvisada, el arte del tatuaje, el tiro con arco, las narraciones, las peleas de gallos, las labores de encaje y las prácticas de curación tradicionales.</a:t>
            </a:r>
          </a:p>
        </p:txBody>
      </p:sp>
      <p:sp>
        <p:nvSpPr>
          <p:cNvPr id="6" name="AutoShape 2" descr="Afbeeldingsresultaat voor immigration boat"/>
          <p:cNvSpPr>
            <a:spLocks noChangeAspect="1" noChangeArrowheads="1"/>
          </p:cNvSpPr>
          <p:nvPr/>
        </p:nvSpPr>
        <p:spPr bwMode="auto">
          <a:xfrm>
            <a:off x="155575" y="82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7" name="AutoShape 4" descr="Afbeeldingsresultaat voor immigration bo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540459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10043</TotalTime>
  <Words>4182</Words>
  <Application>Microsoft Office PowerPoint</Application>
  <PresentationFormat>On-screen Show (4:3)</PresentationFormat>
  <Paragraphs>309</Paragraphs>
  <Slides>40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Arial Bold</vt:lpstr>
      <vt:lpstr>Calibri</vt:lpstr>
      <vt:lpstr>Thème Office</vt:lpstr>
      <vt:lpstr>Bienvenidos entre los oris de Blika Presentación PowerPoint de la Unidad 46 (Blika)  </vt:lpstr>
      <vt:lpstr>Una nueva minoría de Blika: los oris </vt:lpstr>
      <vt:lpstr>Mapa del continente Chisai</vt:lpstr>
      <vt:lpstr>Integración, asimilación, intolerancia e indiferencia</vt:lpstr>
      <vt:lpstr>Los oris entre sí</vt:lpstr>
      <vt:lpstr>Políticas gubernamentales, opinión pública de la mayoría blikanesa y perfil de los oris desde el año 2000</vt:lpstr>
      <vt:lpstr>Políticas del gobierno de Blika con respecto a los migrantes</vt:lpstr>
      <vt:lpstr>Los oris se organizan autónomamente</vt:lpstr>
      <vt:lpstr>Los oris de Blika, Ika y Kvetana</vt:lpstr>
      <vt:lpstr>Actividades realizadas en Blika desde 2013, año en que el gobierno ratificó la Convención</vt:lpstr>
      <vt:lpstr>La aplicación de la Convención en Blika</vt:lpstr>
      <vt:lpstr>Celebración de una reunión de dos días del Comité de Salvaguardia del PCI Ori</vt:lpstr>
      <vt:lpstr>¿Quiénes van a participar con ustedes en la reunión? (1)</vt:lpstr>
      <vt:lpstr>¿Quiénes van a participar con ustedes en la reunión? (2)</vt:lpstr>
      <vt:lpstr>Presidenta de la Asociación de Mujeres Oris [mujer]</vt:lpstr>
      <vt:lpstr>Profesor(a) de historia y geografía</vt:lpstr>
      <vt:lpstr>Propietario de un salón de té con jardín en la ciudad de Harkal [hombre]</vt:lpstr>
      <vt:lpstr>Propietario(a) de una tienda de electrodomésticos</vt:lpstr>
      <vt:lpstr>Jefe(a) del departamento de panadería de un supermercado</vt:lpstr>
      <vt:lpstr>Librero(a) y escritor(a)</vt:lpstr>
      <vt:lpstr>Encargado(a) de la programación y el mantenimiento del Portal Web de Cultura Ori de Blika</vt:lpstr>
      <vt:lpstr>Sociólogo(a)</vt:lpstr>
      <vt:lpstr>Médico(a) generalista</vt:lpstr>
      <vt:lpstr>Periodista [hombre o mujer]</vt:lpstr>
      <vt:lpstr>Funcionario(a) del Departamento de Patrimonio del Ministerio de Cultura</vt:lpstr>
      <vt:lpstr>Miembro de la Comisión Nacional para la Unesco de Blika [hombre o mujer]</vt:lpstr>
      <vt:lpstr>Consultor(a) externo(a)</vt:lpstr>
      <vt:lpstr>El PCI de los oris de Blika</vt:lpstr>
      <vt:lpstr>Ceremonias nupciales tradicionales de los oris</vt:lpstr>
      <vt:lpstr>Juego de pelota de los oris</vt:lpstr>
      <vt:lpstr>“Haf” (sistema de asistencia mutua de los oris)</vt:lpstr>
      <vt:lpstr>Sistema onomástico de los oris</vt:lpstr>
      <vt:lpstr>Festividad de Año Nuevo y arte culinario de los oris</vt:lpstr>
      <vt:lpstr>Artes adivinatorias y prácticas de curación tradicionales de los oris</vt:lpstr>
      <vt:lpstr>Partería de los oris</vt:lpstr>
      <vt:lpstr>Poesía improvisada de los oris</vt:lpstr>
      <vt:lpstr>Danzas tradicionales de los oris de Blika</vt:lpstr>
      <vt:lpstr>Músicas y canciones tradicionales de los oris</vt:lpstr>
      <vt:lpstr>Tiro con arco de los oris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Kim, Dain</cp:lastModifiedBy>
  <cp:revision>489</cp:revision>
  <cp:lastPrinted>2015-11-08T14:36:18Z</cp:lastPrinted>
  <dcterms:created xsi:type="dcterms:W3CDTF">2013-04-24T00:14:44Z</dcterms:created>
  <dcterms:modified xsi:type="dcterms:W3CDTF">2018-04-23T10:08:57Z</dcterms:modified>
</cp:coreProperties>
</file>