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3" r:id="rId2"/>
    <p:sldId id="382" r:id="rId3"/>
    <p:sldId id="343" r:id="rId4"/>
    <p:sldId id="383" r:id="rId5"/>
    <p:sldId id="391" r:id="rId6"/>
    <p:sldId id="384" r:id="rId7"/>
    <p:sldId id="392" r:id="rId8"/>
    <p:sldId id="386" r:id="rId9"/>
    <p:sldId id="387" r:id="rId10"/>
    <p:sldId id="389" r:id="rId11"/>
    <p:sldId id="346" r:id="rId12"/>
    <p:sldId id="390" r:id="rId13"/>
    <p:sldId id="381" r:id="rId14"/>
    <p:sldId id="352" r:id="rId15"/>
    <p:sldId id="359" r:id="rId16"/>
    <p:sldId id="370" r:id="rId17"/>
    <p:sldId id="356" r:id="rId18"/>
    <p:sldId id="371" r:id="rId19"/>
    <p:sldId id="353" r:id="rId20"/>
    <p:sldId id="355" r:id="rId21"/>
    <p:sldId id="372" r:id="rId22"/>
    <p:sldId id="373" r:id="rId23"/>
    <p:sldId id="374" r:id="rId24"/>
    <p:sldId id="354" r:id="rId25"/>
    <p:sldId id="375" r:id="rId26"/>
    <p:sldId id="376" r:id="rId27"/>
    <p:sldId id="377" r:id="rId28"/>
    <p:sldId id="344" r:id="rId29"/>
    <p:sldId id="357" r:id="rId30"/>
    <p:sldId id="358" r:id="rId31"/>
    <p:sldId id="362" r:id="rId32"/>
    <p:sldId id="360" r:id="rId33"/>
    <p:sldId id="361" r:id="rId34"/>
    <p:sldId id="363" r:id="rId35"/>
    <p:sldId id="365" r:id="rId36"/>
    <p:sldId id="364" r:id="rId37"/>
    <p:sldId id="367" r:id="rId38"/>
    <p:sldId id="368" r:id="rId39"/>
    <p:sldId id="369" r:id="rId40"/>
    <p:sldId id="393" r:id="rId4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égoire, Lydie" initials="G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2" autoAdjust="0"/>
  </p:normalViewPr>
  <p:slideViewPr>
    <p:cSldViewPr snapToGrid="0" snapToObjects="1">
      <p:cViewPr varScale="1">
        <p:scale>
          <a:sx n="52" d="100"/>
          <a:sy n="52" d="100"/>
        </p:scale>
        <p:origin x="90" y="112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4CBE7-F32D-46F2-A118-547A428CCB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E5A76A-0215-4279-8B18-0C5FF4F3BBF6}">
      <dgm:prSet phldrT="[Text]" custT="1"/>
      <dgm:spPr/>
      <dgm:t>
        <a:bodyPr/>
        <a:lstStyle/>
        <a:p>
          <a:r>
            <a:rPr lang="fr-CA" sz="1600" noProof="0" dirty="0" smtClean="0"/>
            <a:t>Années 1960-1970: immigration </a:t>
          </a:r>
          <a:r>
            <a:rPr lang="fr-CA" sz="1600" noProof="0" dirty="0" err="1" smtClean="0"/>
            <a:t>orie</a:t>
          </a:r>
          <a:r>
            <a:rPr lang="fr-CA" sz="1600" noProof="0" dirty="0" smtClean="0"/>
            <a:t> au </a:t>
          </a:r>
          <a:r>
            <a:rPr lang="fr-CA" sz="1600" noProof="0" dirty="0" err="1" smtClean="0"/>
            <a:t>Blika</a:t>
          </a:r>
          <a:r>
            <a:rPr lang="fr-CA" sz="1600" noProof="0" dirty="0" smtClean="0"/>
            <a:t>, en provenance du </a:t>
          </a:r>
          <a:r>
            <a:rPr lang="fr-CA" sz="1600" noProof="0" dirty="0" err="1" smtClean="0"/>
            <a:t>Kvetana</a:t>
          </a:r>
          <a:endParaRPr lang="fr-CA" sz="1600" noProof="0" dirty="0"/>
        </a:p>
      </dgm:t>
    </dgm:pt>
    <dgm:pt modelId="{F19FB9C2-7B52-4165-AC10-B8A691409514}" type="parTrans" cxnId="{BDD685F8-FA79-40A4-8FED-0B156C65C22D}">
      <dgm:prSet/>
      <dgm:spPr/>
      <dgm:t>
        <a:bodyPr/>
        <a:lstStyle/>
        <a:p>
          <a:endParaRPr lang="en-GB"/>
        </a:p>
      </dgm:t>
    </dgm:pt>
    <dgm:pt modelId="{662C0512-E205-4ACB-8438-1A5B1193899F}" type="sibTrans" cxnId="{BDD685F8-FA79-40A4-8FED-0B156C65C22D}">
      <dgm:prSet/>
      <dgm:spPr/>
      <dgm:t>
        <a:bodyPr/>
        <a:lstStyle/>
        <a:p>
          <a:endParaRPr lang="en-GB"/>
        </a:p>
      </dgm:t>
    </dgm:pt>
    <dgm:pt modelId="{462B1DEF-F974-4F39-B7C7-39564AA6CE77}">
      <dgm:prSet phldrT="[Text]" custT="1"/>
      <dgm:spPr/>
      <dgm:t>
        <a:bodyPr/>
        <a:lstStyle/>
        <a:p>
          <a:r>
            <a:rPr lang="fr-CA" sz="1600" noProof="0" dirty="0" smtClean="0"/>
            <a:t>Années  1970: centres d’intégration sociale créés au </a:t>
          </a:r>
          <a:r>
            <a:rPr lang="fr-CA" sz="1600" noProof="0" dirty="0" err="1" smtClean="0"/>
            <a:t>Blika</a:t>
          </a:r>
          <a:endParaRPr lang="fr-CA" sz="1600" noProof="0" dirty="0"/>
        </a:p>
      </dgm:t>
    </dgm:pt>
    <dgm:pt modelId="{80B40D72-4A27-4DB0-A681-52E0CFD4A52D}" type="parTrans" cxnId="{688544CA-FE6F-4AE8-BF01-7B811F5FBC5B}">
      <dgm:prSet/>
      <dgm:spPr/>
      <dgm:t>
        <a:bodyPr/>
        <a:lstStyle/>
        <a:p>
          <a:endParaRPr lang="en-GB"/>
        </a:p>
      </dgm:t>
    </dgm:pt>
    <dgm:pt modelId="{4F0A5B2F-9013-4F89-9DF7-9BE05245A6C3}" type="sibTrans" cxnId="{688544CA-FE6F-4AE8-BF01-7B811F5FBC5B}">
      <dgm:prSet/>
      <dgm:spPr/>
      <dgm:t>
        <a:bodyPr/>
        <a:lstStyle/>
        <a:p>
          <a:endParaRPr lang="en-GB"/>
        </a:p>
      </dgm:t>
    </dgm:pt>
    <dgm:pt modelId="{04877CA8-C05E-4584-93CA-276CF5E0D691}">
      <dgm:prSet phldrT="[Text]" custT="1"/>
      <dgm:spPr/>
      <dgm:t>
        <a:bodyPr/>
        <a:lstStyle/>
        <a:p>
          <a:r>
            <a:rPr lang="en-GB" sz="1600" dirty="0" smtClean="0"/>
            <a:t>1960-2005: le </a:t>
          </a:r>
          <a:r>
            <a:rPr lang="fr-CA" sz="1600" noProof="0" dirty="0" smtClean="0"/>
            <a:t>gouvernement du </a:t>
          </a:r>
          <a:r>
            <a:rPr lang="fr-CA" sz="1600" noProof="0" dirty="0" err="1" smtClean="0"/>
            <a:t>Blika</a:t>
          </a:r>
          <a:r>
            <a:rPr lang="fr-CA" sz="1600" noProof="0" dirty="0" smtClean="0"/>
            <a:t>  adopte de façon générale des politiques publiques assimilationnistes</a:t>
          </a:r>
          <a:endParaRPr lang="fr-CA" sz="1600" noProof="0" dirty="0"/>
        </a:p>
      </dgm:t>
    </dgm:pt>
    <dgm:pt modelId="{D66E2478-AC88-4315-B348-25177DED25AC}" type="parTrans" cxnId="{E84D759E-D679-479D-9725-77E8B2F038F3}">
      <dgm:prSet/>
      <dgm:spPr/>
      <dgm:t>
        <a:bodyPr/>
        <a:lstStyle/>
        <a:p>
          <a:endParaRPr lang="en-GB"/>
        </a:p>
      </dgm:t>
    </dgm:pt>
    <dgm:pt modelId="{A1AE557C-7EB0-4F09-9D95-9B46E942AC26}" type="sibTrans" cxnId="{E84D759E-D679-479D-9725-77E8B2F038F3}">
      <dgm:prSet/>
      <dgm:spPr/>
      <dgm:t>
        <a:bodyPr/>
        <a:lstStyle/>
        <a:p>
          <a:endParaRPr lang="en-GB"/>
        </a:p>
      </dgm:t>
    </dgm:pt>
    <dgm:pt modelId="{AAA1CE65-4F98-482F-8255-7B2D20E319D0}">
      <dgm:prSet custT="1"/>
      <dgm:spPr/>
      <dgm:t>
        <a:bodyPr/>
        <a:lstStyle/>
        <a:p>
          <a:r>
            <a:rPr lang="fr-CA" sz="1600" noProof="0" dirty="0" smtClean="0"/>
            <a:t>1985-200</a:t>
          </a:r>
          <a:r>
            <a:rPr lang="fr-CA" sz="1600" noProof="0" dirty="0" smtClean="0">
              <a:solidFill>
                <a:schemeClr val="tx1"/>
              </a:solidFill>
            </a:rPr>
            <a:t>0</a:t>
          </a:r>
          <a:r>
            <a:rPr lang="fr-CA" sz="1600" noProof="0" dirty="0" smtClean="0"/>
            <a:t>: moindre tolérance du gouvernement et de la majorité </a:t>
          </a:r>
          <a:r>
            <a:rPr lang="fr-CA" sz="1600" noProof="0" dirty="0" err="1" smtClean="0"/>
            <a:t>blikanaise</a:t>
          </a:r>
          <a:r>
            <a:rPr lang="fr-CA" sz="1600" noProof="0" dirty="0" smtClean="0"/>
            <a:t> envers les minorités </a:t>
          </a:r>
          <a:endParaRPr lang="fr-CA" sz="1600" noProof="0" dirty="0"/>
        </a:p>
      </dgm:t>
    </dgm:pt>
    <dgm:pt modelId="{0CF1D29A-BEAF-4C87-98B6-3C9865D5EAE8}" type="parTrans" cxnId="{2B9CFC8C-4B62-45B8-9609-020DACC18D0D}">
      <dgm:prSet/>
      <dgm:spPr/>
      <dgm:t>
        <a:bodyPr/>
        <a:lstStyle/>
        <a:p>
          <a:endParaRPr lang="en-GB"/>
        </a:p>
      </dgm:t>
    </dgm:pt>
    <dgm:pt modelId="{229EB173-9C5E-4299-9AE4-521B32E05397}" type="sibTrans" cxnId="{2B9CFC8C-4B62-45B8-9609-020DACC18D0D}">
      <dgm:prSet/>
      <dgm:spPr/>
      <dgm:t>
        <a:bodyPr/>
        <a:lstStyle/>
        <a:p>
          <a:endParaRPr lang="en-GB"/>
        </a:p>
      </dgm:t>
    </dgm:pt>
    <dgm:pt modelId="{50510F9E-1576-47D6-AC8A-B6185D7B0009}">
      <dgm:prSet phldrT="[Text]" custT="1"/>
      <dgm:spPr/>
      <dgm:t>
        <a:bodyPr/>
        <a:lstStyle/>
        <a:p>
          <a:r>
            <a:rPr lang="en-GB" sz="1600" dirty="0"/>
            <a:t>2005</a:t>
          </a:r>
          <a:r>
            <a:rPr lang="en-GB" sz="1600" dirty="0" smtClean="0"/>
            <a:t>: </a:t>
          </a:r>
          <a:r>
            <a:rPr lang="fr-CA" sz="1600" noProof="0" dirty="0" smtClean="0"/>
            <a:t>politiques gouvernementales plus favorables aux minorités présentes au </a:t>
          </a:r>
          <a:r>
            <a:rPr lang="fr-CA" sz="1600" noProof="0" dirty="0" err="1" smtClean="0"/>
            <a:t>Blika</a:t>
          </a:r>
          <a:endParaRPr lang="fr-CA" sz="1600" noProof="0" dirty="0"/>
        </a:p>
      </dgm:t>
    </dgm:pt>
    <dgm:pt modelId="{AAB9A22B-7A62-43C2-81A0-218CFBF2AD38}" type="parTrans" cxnId="{A92D6108-B862-4126-AF31-7729CE7C677E}">
      <dgm:prSet/>
      <dgm:spPr/>
      <dgm:t>
        <a:bodyPr/>
        <a:lstStyle/>
        <a:p>
          <a:endParaRPr lang="en-GB"/>
        </a:p>
      </dgm:t>
    </dgm:pt>
    <dgm:pt modelId="{B7E88539-4284-461B-9B34-88DBD7E03AAA}" type="sibTrans" cxnId="{A92D6108-B862-4126-AF31-7729CE7C677E}">
      <dgm:prSet/>
      <dgm:spPr/>
      <dgm:t>
        <a:bodyPr/>
        <a:lstStyle/>
        <a:p>
          <a:endParaRPr lang="en-GB"/>
        </a:p>
      </dgm:t>
    </dgm:pt>
    <dgm:pt modelId="{D4CC7C72-DC83-4AE8-80F1-6F481D89FEA4}" type="pres">
      <dgm:prSet presAssocID="{9C84CBE7-F32D-46F2-A118-547A428CC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991D4AD-3095-4E4E-BCC3-E372A23DF106}" type="pres">
      <dgm:prSet presAssocID="{9C84CBE7-F32D-46F2-A118-547A428CCBC3}" presName="arrow" presStyleLbl="bgShp" presStyleIdx="0" presStyleCnt="1"/>
      <dgm:spPr/>
    </dgm:pt>
    <dgm:pt modelId="{ABFFE70F-356A-4534-B15B-036C415A36FE}" type="pres">
      <dgm:prSet presAssocID="{9C84CBE7-F32D-46F2-A118-547A428CCBC3}" presName="points" presStyleCnt="0"/>
      <dgm:spPr/>
    </dgm:pt>
    <dgm:pt modelId="{06B43392-9419-466B-BF89-DC402FF48727}" type="pres">
      <dgm:prSet presAssocID="{4FE5A76A-0215-4279-8B18-0C5FF4F3BBF6}" presName="compositeA" presStyleCnt="0"/>
      <dgm:spPr/>
    </dgm:pt>
    <dgm:pt modelId="{0D6B8AC6-BEA1-4802-91D5-47FE4174F5E6}" type="pres">
      <dgm:prSet presAssocID="{4FE5A76A-0215-4279-8B18-0C5FF4F3BBF6}" presName="textA" presStyleLbl="revTx" presStyleIdx="0" presStyleCnt="5" custScaleX="319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8FD88-5047-4C59-BF91-1530551B9D7A}" type="pres">
      <dgm:prSet presAssocID="{4FE5A76A-0215-4279-8B18-0C5FF4F3BBF6}" presName="circleA" presStyleLbl="node1" presStyleIdx="0" presStyleCnt="5"/>
      <dgm:spPr/>
    </dgm:pt>
    <dgm:pt modelId="{3CA333F4-C3E1-4328-86CC-5B73A52761C3}" type="pres">
      <dgm:prSet presAssocID="{4FE5A76A-0215-4279-8B18-0C5FF4F3BBF6}" presName="spaceA" presStyleCnt="0"/>
      <dgm:spPr/>
    </dgm:pt>
    <dgm:pt modelId="{8C574C74-58D2-4C23-9142-5EF0835E9640}" type="pres">
      <dgm:prSet presAssocID="{662C0512-E205-4ACB-8438-1A5B1193899F}" presName="space" presStyleCnt="0"/>
      <dgm:spPr/>
    </dgm:pt>
    <dgm:pt modelId="{E11A8DCC-55FA-4146-9ADF-3AF6F911AC77}" type="pres">
      <dgm:prSet presAssocID="{462B1DEF-F974-4F39-B7C7-39564AA6CE77}" presName="compositeB" presStyleCnt="0"/>
      <dgm:spPr/>
    </dgm:pt>
    <dgm:pt modelId="{BD076A6E-AFDB-4B54-895D-6FCDC90E26D9}" type="pres">
      <dgm:prSet presAssocID="{462B1DEF-F974-4F39-B7C7-39564AA6CE77}" presName="textB" presStyleLbl="revTx" presStyleIdx="1" presStyleCnt="5" custScaleX="271234" custLinFactNeighborX="2579" custLinFactNeighborY="-1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9152B-5414-4180-AB9C-F83C9AED6775}" type="pres">
      <dgm:prSet presAssocID="{462B1DEF-F974-4F39-B7C7-39564AA6CE77}" presName="circleB" presStyleLbl="node1" presStyleIdx="1" presStyleCnt="5"/>
      <dgm:spPr/>
    </dgm:pt>
    <dgm:pt modelId="{6C2CDCD5-D2A0-4DC9-A7CA-0B60AFD21E15}" type="pres">
      <dgm:prSet presAssocID="{462B1DEF-F974-4F39-B7C7-39564AA6CE77}" presName="spaceB" presStyleCnt="0"/>
      <dgm:spPr/>
    </dgm:pt>
    <dgm:pt modelId="{8B78A172-A5DD-4BB4-839E-B8C299673632}" type="pres">
      <dgm:prSet presAssocID="{4F0A5B2F-9013-4F89-9DF7-9BE05245A6C3}" presName="space" presStyleCnt="0"/>
      <dgm:spPr/>
    </dgm:pt>
    <dgm:pt modelId="{D97900A0-A0B9-4FA8-B0EE-62680C88B67F}" type="pres">
      <dgm:prSet presAssocID="{04877CA8-C05E-4584-93CA-276CF5E0D691}" presName="compositeA" presStyleCnt="0"/>
      <dgm:spPr/>
    </dgm:pt>
    <dgm:pt modelId="{32D4A19B-FB75-4000-9249-572E73B9CADA}" type="pres">
      <dgm:prSet presAssocID="{04877CA8-C05E-4584-93CA-276CF5E0D691}" presName="textA" presStyleLbl="revTx" presStyleIdx="2" presStyleCnt="5" custScaleX="364727" custLinFactNeighborX="-13364" custLinFactNeighborY="-5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8CC4DB-D940-4D6A-BCAD-DEFB38781965}" type="pres">
      <dgm:prSet presAssocID="{04877CA8-C05E-4584-93CA-276CF5E0D691}" presName="circleA" presStyleLbl="node1" presStyleIdx="2" presStyleCnt="5"/>
      <dgm:spPr/>
    </dgm:pt>
    <dgm:pt modelId="{A61B20D5-A561-49BE-9A40-09B0A429C7DE}" type="pres">
      <dgm:prSet presAssocID="{04877CA8-C05E-4584-93CA-276CF5E0D691}" presName="spaceA" presStyleCnt="0"/>
      <dgm:spPr/>
    </dgm:pt>
    <dgm:pt modelId="{7A0F7DC0-E8C2-4F79-B5BE-53D309E9DC02}" type="pres">
      <dgm:prSet presAssocID="{A1AE557C-7EB0-4F09-9D95-9B46E942AC26}" presName="space" presStyleCnt="0"/>
      <dgm:spPr/>
    </dgm:pt>
    <dgm:pt modelId="{63C9F445-B097-47ED-BDAE-525A4A282046}" type="pres">
      <dgm:prSet presAssocID="{AAA1CE65-4F98-482F-8255-7B2D20E319D0}" presName="compositeB" presStyleCnt="0"/>
      <dgm:spPr/>
    </dgm:pt>
    <dgm:pt modelId="{4EE0D5CE-F651-437A-A8AC-5EF2CB356905}" type="pres">
      <dgm:prSet presAssocID="{AAA1CE65-4F98-482F-8255-7B2D20E319D0}" presName="textB" presStyleLbl="revTx" presStyleIdx="3" presStyleCnt="5" custScaleX="347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67DC24-38F5-4276-A25D-F8F8A8C1E8E1}" type="pres">
      <dgm:prSet presAssocID="{AAA1CE65-4F98-482F-8255-7B2D20E319D0}" presName="circleB" presStyleLbl="node1" presStyleIdx="3" presStyleCnt="5"/>
      <dgm:spPr/>
    </dgm:pt>
    <dgm:pt modelId="{BEE77C73-10EE-4F82-B484-69614F6ABC18}" type="pres">
      <dgm:prSet presAssocID="{AAA1CE65-4F98-482F-8255-7B2D20E319D0}" presName="spaceB" presStyleCnt="0"/>
      <dgm:spPr/>
    </dgm:pt>
    <dgm:pt modelId="{1BB2B728-0BDC-46E9-8A29-70ACBBCFB700}" type="pres">
      <dgm:prSet presAssocID="{229EB173-9C5E-4299-9AE4-521B32E05397}" presName="space" presStyleCnt="0"/>
      <dgm:spPr/>
    </dgm:pt>
    <dgm:pt modelId="{5961CA68-86CC-473B-9B2C-9B9AD812639B}" type="pres">
      <dgm:prSet presAssocID="{50510F9E-1576-47D6-AC8A-B6185D7B0009}" presName="compositeA" presStyleCnt="0"/>
      <dgm:spPr/>
    </dgm:pt>
    <dgm:pt modelId="{BF6258AC-DE04-4055-8262-B1ABFD9D09B1}" type="pres">
      <dgm:prSet presAssocID="{50510F9E-1576-47D6-AC8A-B6185D7B0009}" presName="textA" presStyleLbl="revTx" presStyleIdx="4" presStyleCnt="5" custScaleX="36571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434F27-CA6C-490F-AE11-A24B526BD651}" type="pres">
      <dgm:prSet presAssocID="{50510F9E-1576-47D6-AC8A-B6185D7B0009}" presName="circleA" presStyleLbl="node1" presStyleIdx="4" presStyleCnt="5"/>
      <dgm:spPr/>
    </dgm:pt>
    <dgm:pt modelId="{683E31D8-ABD6-43C3-A037-B5C29BBECFF1}" type="pres">
      <dgm:prSet presAssocID="{50510F9E-1576-47D6-AC8A-B6185D7B0009}" presName="spaceA" presStyleCnt="0"/>
      <dgm:spPr/>
    </dgm:pt>
  </dgm:ptLst>
  <dgm:cxnLst>
    <dgm:cxn modelId="{2B9CFC8C-4B62-45B8-9609-020DACC18D0D}" srcId="{9C84CBE7-F32D-46F2-A118-547A428CCBC3}" destId="{AAA1CE65-4F98-482F-8255-7B2D20E319D0}" srcOrd="3" destOrd="0" parTransId="{0CF1D29A-BEAF-4C87-98B6-3C9865D5EAE8}" sibTransId="{229EB173-9C5E-4299-9AE4-521B32E05397}"/>
    <dgm:cxn modelId="{7B159CB7-574C-4CE8-A873-02B7862B596B}" type="presOf" srcId="{9C84CBE7-F32D-46F2-A118-547A428CCBC3}" destId="{D4CC7C72-DC83-4AE8-80F1-6F481D89FEA4}" srcOrd="0" destOrd="0" presId="urn:microsoft.com/office/officeart/2005/8/layout/hProcess11"/>
    <dgm:cxn modelId="{E7692E97-C7F0-4A23-B6D1-39E296962F2F}" type="presOf" srcId="{50510F9E-1576-47D6-AC8A-B6185D7B0009}" destId="{BF6258AC-DE04-4055-8262-B1ABFD9D09B1}" srcOrd="0" destOrd="0" presId="urn:microsoft.com/office/officeart/2005/8/layout/hProcess11"/>
    <dgm:cxn modelId="{E84D759E-D679-479D-9725-77E8B2F038F3}" srcId="{9C84CBE7-F32D-46F2-A118-547A428CCBC3}" destId="{04877CA8-C05E-4584-93CA-276CF5E0D691}" srcOrd="2" destOrd="0" parTransId="{D66E2478-AC88-4315-B348-25177DED25AC}" sibTransId="{A1AE557C-7EB0-4F09-9D95-9B46E942AC26}"/>
    <dgm:cxn modelId="{CD524B8F-F858-4E3E-A805-022F21D53279}" type="presOf" srcId="{AAA1CE65-4F98-482F-8255-7B2D20E319D0}" destId="{4EE0D5CE-F651-437A-A8AC-5EF2CB356905}" srcOrd="0" destOrd="0" presId="urn:microsoft.com/office/officeart/2005/8/layout/hProcess11"/>
    <dgm:cxn modelId="{BDD685F8-FA79-40A4-8FED-0B156C65C22D}" srcId="{9C84CBE7-F32D-46F2-A118-547A428CCBC3}" destId="{4FE5A76A-0215-4279-8B18-0C5FF4F3BBF6}" srcOrd="0" destOrd="0" parTransId="{F19FB9C2-7B52-4165-AC10-B8A691409514}" sibTransId="{662C0512-E205-4ACB-8438-1A5B1193899F}"/>
    <dgm:cxn modelId="{A92D6108-B862-4126-AF31-7729CE7C677E}" srcId="{9C84CBE7-F32D-46F2-A118-547A428CCBC3}" destId="{50510F9E-1576-47D6-AC8A-B6185D7B0009}" srcOrd="4" destOrd="0" parTransId="{AAB9A22B-7A62-43C2-81A0-218CFBF2AD38}" sibTransId="{B7E88539-4284-461B-9B34-88DBD7E03AAA}"/>
    <dgm:cxn modelId="{90B97CA4-11D2-42D3-B5FA-58A462643167}" type="presOf" srcId="{462B1DEF-F974-4F39-B7C7-39564AA6CE77}" destId="{BD076A6E-AFDB-4B54-895D-6FCDC90E26D9}" srcOrd="0" destOrd="0" presId="urn:microsoft.com/office/officeart/2005/8/layout/hProcess11"/>
    <dgm:cxn modelId="{C27A453F-03B9-472E-AD03-4E5347D84AFD}" type="presOf" srcId="{04877CA8-C05E-4584-93CA-276CF5E0D691}" destId="{32D4A19B-FB75-4000-9249-572E73B9CADA}" srcOrd="0" destOrd="0" presId="urn:microsoft.com/office/officeart/2005/8/layout/hProcess11"/>
    <dgm:cxn modelId="{F688CB2E-5730-4497-AE41-2542B5610A31}" type="presOf" srcId="{4FE5A76A-0215-4279-8B18-0C5FF4F3BBF6}" destId="{0D6B8AC6-BEA1-4802-91D5-47FE4174F5E6}" srcOrd="0" destOrd="0" presId="urn:microsoft.com/office/officeart/2005/8/layout/hProcess11"/>
    <dgm:cxn modelId="{688544CA-FE6F-4AE8-BF01-7B811F5FBC5B}" srcId="{9C84CBE7-F32D-46F2-A118-547A428CCBC3}" destId="{462B1DEF-F974-4F39-B7C7-39564AA6CE77}" srcOrd="1" destOrd="0" parTransId="{80B40D72-4A27-4DB0-A681-52E0CFD4A52D}" sibTransId="{4F0A5B2F-9013-4F89-9DF7-9BE05245A6C3}"/>
    <dgm:cxn modelId="{87CA6DFD-D3E1-4EBF-B83A-DD2A15FE3E3F}" type="presParOf" srcId="{D4CC7C72-DC83-4AE8-80F1-6F481D89FEA4}" destId="{9991D4AD-3095-4E4E-BCC3-E372A23DF106}" srcOrd="0" destOrd="0" presId="urn:microsoft.com/office/officeart/2005/8/layout/hProcess11"/>
    <dgm:cxn modelId="{DF42E3FF-8325-473E-AFFB-934D35EA5AFC}" type="presParOf" srcId="{D4CC7C72-DC83-4AE8-80F1-6F481D89FEA4}" destId="{ABFFE70F-356A-4534-B15B-036C415A36FE}" srcOrd="1" destOrd="0" presId="urn:microsoft.com/office/officeart/2005/8/layout/hProcess11"/>
    <dgm:cxn modelId="{BEB95BCA-07BF-4E52-8EC0-ADE9F17E42B5}" type="presParOf" srcId="{ABFFE70F-356A-4534-B15B-036C415A36FE}" destId="{06B43392-9419-466B-BF89-DC402FF48727}" srcOrd="0" destOrd="0" presId="urn:microsoft.com/office/officeart/2005/8/layout/hProcess11"/>
    <dgm:cxn modelId="{540F4298-4AEB-4C30-96CE-61B267CF712A}" type="presParOf" srcId="{06B43392-9419-466B-BF89-DC402FF48727}" destId="{0D6B8AC6-BEA1-4802-91D5-47FE4174F5E6}" srcOrd="0" destOrd="0" presId="urn:microsoft.com/office/officeart/2005/8/layout/hProcess11"/>
    <dgm:cxn modelId="{747E5243-4F0F-4F39-BE3E-7F601CD9C7A9}" type="presParOf" srcId="{06B43392-9419-466B-BF89-DC402FF48727}" destId="{8538FD88-5047-4C59-BF91-1530551B9D7A}" srcOrd="1" destOrd="0" presId="urn:microsoft.com/office/officeart/2005/8/layout/hProcess11"/>
    <dgm:cxn modelId="{8EB6792E-0022-42EA-8F53-736533E9F574}" type="presParOf" srcId="{06B43392-9419-466B-BF89-DC402FF48727}" destId="{3CA333F4-C3E1-4328-86CC-5B73A52761C3}" srcOrd="2" destOrd="0" presId="urn:microsoft.com/office/officeart/2005/8/layout/hProcess11"/>
    <dgm:cxn modelId="{EA71762D-7935-4FB2-BDA7-3829D81E0AC9}" type="presParOf" srcId="{ABFFE70F-356A-4534-B15B-036C415A36FE}" destId="{8C574C74-58D2-4C23-9142-5EF0835E9640}" srcOrd="1" destOrd="0" presId="urn:microsoft.com/office/officeart/2005/8/layout/hProcess11"/>
    <dgm:cxn modelId="{89F847D1-A61C-4180-BFB1-9E97BDE776D5}" type="presParOf" srcId="{ABFFE70F-356A-4534-B15B-036C415A36FE}" destId="{E11A8DCC-55FA-4146-9ADF-3AF6F911AC77}" srcOrd="2" destOrd="0" presId="urn:microsoft.com/office/officeart/2005/8/layout/hProcess11"/>
    <dgm:cxn modelId="{7B71573A-0642-4148-927C-C2E3386BF3C7}" type="presParOf" srcId="{E11A8DCC-55FA-4146-9ADF-3AF6F911AC77}" destId="{BD076A6E-AFDB-4B54-895D-6FCDC90E26D9}" srcOrd="0" destOrd="0" presId="urn:microsoft.com/office/officeart/2005/8/layout/hProcess11"/>
    <dgm:cxn modelId="{866F838B-22A6-4D39-B9C6-50341C71C531}" type="presParOf" srcId="{E11A8DCC-55FA-4146-9ADF-3AF6F911AC77}" destId="{DE19152B-5414-4180-AB9C-F83C9AED6775}" srcOrd="1" destOrd="0" presId="urn:microsoft.com/office/officeart/2005/8/layout/hProcess11"/>
    <dgm:cxn modelId="{9061912F-BFBC-4D46-A1BA-A7FB24607E4F}" type="presParOf" srcId="{E11A8DCC-55FA-4146-9ADF-3AF6F911AC77}" destId="{6C2CDCD5-D2A0-4DC9-A7CA-0B60AFD21E15}" srcOrd="2" destOrd="0" presId="urn:microsoft.com/office/officeart/2005/8/layout/hProcess11"/>
    <dgm:cxn modelId="{CD11BB1C-46B7-48DA-AEE2-D7C76BEA5486}" type="presParOf" srcId="{ABFFE70F-356A-4534-B15B-036C415A36FE}" destId="{8B78A172-A5DD-4BB4-839E-B8C299673632}" srcOrd="3" destOrd="0" presId="urn:microsoft.com/office/officeart/2005/8/layout/hProcess11"/>
    <dgm:cxn modelId="{10064A6C-652A-4FF7-A9A7-D0AD56E60DF1}" type="presParOf" srcId="{ABFFE70F-356A-4534-B15B-036C415A36FE}" destId="{D97900A0-A0B9-4FA8-B0EE-62680C88B67F}" srcOrd="4" destOrd="0" presId="urn:microsoft.com/office/officeart/2005/8/layout/hProcess11"/>
    <dgm:cxn modelId="{EF637D5F-CC96-40D1-BD33-F55CC1421F4D}" type="presParOf" srcId="{D97900A0-A0B9-4FA8-B0EE-62680C88B67F}" destId="{32D4A19B-FB75-4000-9249-572E73B9CADA}" srcOrd="0" destOrd="0" presId="urn:microsoft.com/office/officeart/2005/8/layout/hProcess11"/>
    <dgm:cxn modelId="{C7573F8E-E703-408A-83CF-3C0AEFED9913}" type="presParOf" srcId="{D97900A0-A0B9-4FA8-B0EE-62680C88B67F}" destId="{DE8CC4DB-D940-4D6A-BCAD-DEFB38781965}" srcOrd="1" destOrd="0" presId="urn:microsoft.com/office/officeart/2005/8/layout/hProcess11"/>
    <dgm:cxn modelId="{1D2189D5-41C5-4400-8546-918F6D0F77FC}" type="presParOf" srcId="{D97900A0-A0B9-4FA8-B0EE-62680C88B67F}" destId="{A61B20D5-A561-49BE-9A40-09B0A429C7DE}" srcOrd="2" destOrd="0" presId="urn:microsoft.com/office/officeart/2005/8/layout/hProcess11"/>
    <dgm:cxn modelId="{95A7A3E5-FCD9-4DED-9C76-72005A09D2F6}" type="presParOf" srcId="{ABFFE70F-356A-4534-B15B-036C415A36FE}" destId="{7A0F7DC0-E8C2-4F79-B5BE-53D309E9DC02}" srcOrd="5" destOrd="0" presId="urn:microsoft.com/office/officeart/2005/8/layout/hProcess11"/>
    <dgm:cxn modelId="{36758B72-A3C2-4AE8-9A12-C5366BF92FBB}" type="presParOf" srcId="{ABFFE70F-356A-4534-B15B-036C415A36FE}" destId="{63C9F445-B097-47ED-BDAE-525A4A282046}" srcOrd="6" destOrd="0" presId="urn:microsoft.com/office/officeart/2005/8/layout/hProcess11"/>
    <dgm:cxn modelId="{A3351DCE-6B2D-4CA2-BD7C-CCB69F2EF1A0}" type="presParOf" srcId="{63C9F445-B097-47ED-BDAE-525A4A282046}" destId="{4EE0D5CE-F651-437A-A8AC-5EF2CB356905}" srcOrd="0" destOrd="0" presId="urn:microsoft.com/office/officeart/2005/8/layout/hProcess11"/>
    <dgm:cxn modelId="{79E8E4E2-CACB-41C9-96D5-CC1B8383B179}" type="presParOf" srcId="{63C9F445-B097-47ED-BDAE-525A4A282046}" destId="{3067DC24-38F5-4276-A25D-F8F8A8C1E8E1}" srcOrd="1" destOrd="0" presId="urn:microsoft.com/office/officeart/2005/8/layout/hProcess11"/>
    <dgm:cxn modelId="{DFE0FE13-9742-41A1-A259-C1399EF8DA8B}" type="presParOf" srcId="{63C9F445-B097-47ED-BDAE-525A4A282046}" destId="{BEE77C73-10EE-4F82-B484-69614F6ABC18}" srcOrd="2" destOrd="0" presId="urn:microsoft.com/office/officeart/2005/8/layout/hProcess11"/>
    <dgm:cxn modelId="{09A0D109-C993-4D53-8494-901813F9E304}" type="presParOf" srcId="{ABFFE70F-356A-4534-B15B-036C415A36FE}" destId="{1BB2B728-0BDC-46E9-8A29-70ACBBCFB700}" srcOrd="7" destOrd="0" presId="urn:microsoft.com/office/officeart/2005/8/layout/hProcess11"/>
    <dgm:cxn modelId="{0E513DE9-F699-4DE6-9ED0-EEEDF3CA1B46}" type="presParOf" srcId="{ABFFE70F-356A-4534-B15B-036C415A36FE}" destId="{5961CA68-86CC-473B-9B2C-9B9AD812639B}" srcOrd="8" destOrd="0" presId="urn:microsoft.com/office/officeart/2005/8/layout/hProcess11"/>
    <dgm:cxn modelId="{844249CA-7D71-46AF-ADBA-A9C295D67BD6}" type="presParOf" srcId="{5961CA68-86CC-473B-9B2C-9B9AD812639B}" destId="{BF6258AC-DE04-4055-8262-B1ABFD9D09B1}" srcOrd="0" destOrd="0" presId="urn:microsoft.com/office/officeart/2005/8/layout/hProcess11"/>
    <dgm:cxn modelId="{340CD71A-C4B4-45FA-AE7C-2C6F0687B34A}" type="presParOf" srcId="{5961CA68-86CC-473B-9B2C-9B9AD812639B}" destId="{5A434F27-CA6C-490F-AE11-A24B526BD651}" srcOrd="1" destOrd="0" presId="urn:microsoft.com/office/officeart/2005/8/layout/hProcess11"/>
    <dgm:cxn modelId="{288865C6-2ED7-4000-B6FC-04781201BD29}" type="presParOf" srcId="{5961CA68-86CC-473B-9B2C-9B9AD812639B}" destId="{683E31D8-ABD6-43C3-A037-B5C29BBECF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4CBE7-F32D-46F2-A118-547A428CCB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E5A76A-0215-4279-8B18-0C5FF4F3BBF6}">
      <dgm:prSet phldrT="[Text]" custT="1"/>
      <dgm:spPr>
        <a:xfrm>
          <a:off x="2122" y="0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fr-CA" sz="16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2013: le </a:t>
          </a:r>
          <a:r>
            <a:rPr lang="fr-CA" sz="16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Blika</a:t>
          </a:r>
          <a:r>
            <a:rPr lang="fr-CA" sz="16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ratifie la Convention</a:t>
          </a:r>
          <a:endParaRPr lang="fr-CA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19FB9C2-7B52-4165-AC10-B8A691409514}" type="parTrans" cxnId="{BDD685F8-FA79-40A4-8FED-0B156C65C22D}">
      <dgm:prSet/>
      <dgm:spPr/>
      <dgm:t>
        <a:bodyPr/>
        <a:lstStyle/>
        <a:p>
          <a:endParaRPr lang="en-GB"/>
        </a:p>
      </dgm:t>
    </dgm:pt>
    <dgm:pt modelId="{662C0512-E205-4ACB-8438-1A5B1193899F}" type="sibTrans" cxnId="{BDD685F8-FA79-40A4-8FED-0B156C65C22D}">
      <dgm:prSet/>
      <dgm:spPr/>
      <dgm:t>
        <a:bodyPr/>
        <a:lstStyle/>
        <a:p>
          <a:endParaRPr lang="en-GB"/>
        </a:p>
      </dgm:t>
    </dgm:pt>
    <dgm:pt modelId="{462B1DEF-F974-4F39-B7C7-39564AA6CE77}">
      <dgm:prSet phldrT="[Text]" custT="1"/>
      <dgm:spPr>
        <a:xfrm>
          <a:off x="1000496" y="1287344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fr-CA" sz="16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2014: ateliers de formation sur la</a:t>
          </a:r>
          <a:r>
            <a:rPr lang="fr-CA" sz="1600" noProof="0" dirty="0" smtClean="0">
              <a:latin typeface="+mj-lt"/>
            </a:rPr>
            <a:t> Convention et sa mise en œuvre</a:t>
          </a:r>
          <a:endParaRPr lang="fr-CA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0B40D72-4A27-4DB0-A681-52E0CFD4A52D}" type="parTrans" cxnId="{688544CA-FE6F-4AE8-BF01-7B811F5FBC5B}">
      <dgm:prSet/>
      <dgm:spPr/>
      <dgm:t>
        <a:bodyPr/>
        <a:lstStyle/>
        <a:p>
          <a:endParaRPr lang="en-GB"/>
        </a:p>
      </dgm:t>
    </dgm:pt>
    <dgm:pt modelId="{4F0A5B2F-9013-4F89-9DF7-9BE05245A6C3}" type="sibTrans" cxnId="{688544CA-FE6F-4AE8-BF01-7B811F5FBC5B}">
      <dgm:prSet/>
      <dgm:spPr/>
      <dgm:t>
        <a:bodyPr/>
        <a:lstStyle/>
        <a:p>
          <a:endParaRPr lang="en-GB"/>
        </a:p>
      </dgm:t>
    </dgm:pt>
    <dgm:pt modelId="{AAA1CE65-4F98-482F-8255-7B2D20E319D0}">
      <dgm:prSet custT="1"/>
      <dgm:spPr>
        <a:xfrm>
          <a:off x="2925442" y="1296916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en-GB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</a:t>
          </a:r>
          <a:r>
            <a:rPr lang="fr-CA" sz="16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 2014: le </a:t>
          </a:r>
          <a:r>
            <a:rPr lang="fr-CA" sz="1600" i="0" noProof="0" dirty="0" smtClean="0">
              <a:latin typeface="+mj-lt"/>
            </a:rPr>
            <a:t>Conseil du PCI du </a:t>
          </a:r>
          <a:r>
            <a:rPr lang="fr-CA" sz="1600" i="0" noProof="0" dirty="0" err="1" smtClean="0">
              <a:latin typeface="+mj-lt"/>
            </a:rPr>
            <a:t>Blika</a:t>
          </a:r>
          <a:r>
            <a:rPr lang="fr-CA" sz="1600" i="0" noProof="0" dirty="0" smtClean="0">
              <a:latin typeface="+mj-lt"/>
            </a:rPr>
            <a:t> est </a:t>
          </a:r>
          <a:r>
            <a:rPr lang="fr-CA" sz="1600" noProof="0" dirty="0" smtClean="0">
              <a:latin typeface="+mj-lt"/>
            </a:rPr>
            <a:t>créé pour superviser et orienter la mise en œuvre de la Convention</a:t>
          </a:r>
          <a:endParaRPr lang="fr-CA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0CF1D29A-BEAF-4C87-98B6-3C9865D5EAE8}" type="parTrans" cxnId="{2B9CFC8C-4B62-45B8-9609-020DACC18D0D}">
      <dgm:prSet/>
      <dgm:spPr/>
      <dgm:t>
        <a:bodyPr/>
        <a:lstStyle/>
        <a:p>
          <a:endParaRPr lang="en-GB"/>
        </a:p>
      </dgm:t>
    </dgm:pt>
    <dgm:pt modelId="{229EB173-9C5E-4299-9AE4-521B32E05397}" type="sibTrans" cxnId="{2B9CFC8C-4B62-45B8-9609-020DACC18D0D}">
      <dgm:prSet/>
      <dgm:spPr/>
      <dgm:t>
        <a:bodyPr/>
        <a:lstStyle/>
        <a:p>
          <a:endParaRPr lang="en-GB"/>
        </a:p>
      </dgm:t>
    </dgm:pt>
    <dgm:pt modelId="{50510F9E-1576-47D6-AC8A-B6185D7B0009}">
      <dgm:prSet phldrT="[Text]" custT="1"/>
      <dgm:spPr>
        <a:xfrm>
          <a:off x="3899882" y="0"/>
          <a:ext cx="928037" cy="864610"/>
        </a:xfrm>
        <a:noFill/>
        <a:ln>
          <a:noFill/>
        </a:ln>
        <a:effectLst/>
      </dgm:spPr>
      <dgm:t>
        <a:bodyPr/>
        <a:lstStyle/>
        <a:p>
          <a:r>
            <a:rPr lang="fr-CA" sz="1600" i="0" noProof="0" dirty="0" smtClean="0"/>
            <a:t>Comités communautaires de sauvegarde (</a:t>
          </a:r>
          <a:r>
            <a:rPr lang="fr-CA" sz="1600" i="0" noProof="0" dirty="0" err="1" smtClean="0"/>
            <a:t>SafeComs</a:t>
          </a:r>
          <a:r>
            <a:rPr lang="fr-CA" sz="1600" i="0" noProof="0" dirty="0" smtClean="0"/>
            <a:t>) créés pour</a:t>
          </a:r>
          <a:r>
            <a:rPr lang="fr-CA" sz="1600" noProof="0" dirty="0" smtClean="0"/>
            <a:t> identifier le PCI important et planifier des  initiatives de sauvegarde</a:t>
          </a:r>
          <a:endParaRPr lang="fr-CA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AB9A22B-7A62-43C2-81A0-218CFBF2AD38}" type="parTrans" cxnId="{A92D6108-B862-4126-AF31-7729CE7C677E}">
      <dgm:prSet/>
      <dgm:spPr/>
      <dgm:t>
        <a:bodyPr/>
        <a:lstStyle/>
        <a:p>
          <a:endParaRPr lang="en-GB"/>
        </a:p>
      </dgm:t>
    </dgm:pt>
    <dgm:pt modelId="{B7E88539-4284-461B-9B34-88DBD7E03AAA}" type="sibTrans" cxnId="{A92D6108-B862-4126-AF31-7729CE7C677E}">
      <dgm:prSet/>
      <dgm:spPr/>
      <dgm:t>
        <a:bodyPr/>
        <a:lstStyle/>
        <a:p>
          <a:endParaRPr lang="en-GB"/>
        </a:p>
      </dgm:t>
    </dgm:pt>
    <dgm:pt modelId="{D4CC7C72-DC83-4AE8-80F1-6F481D89FEA4}" type="pres">
      <dgm:prSet presAssocID="{9C84CBE7-F32D-46F2-A118-547A428CC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91D4AD-3095-4E4E-BCC3-E372A23DF106}" type="pres">
      <dgm:prSet presAssocID="{9C84CBE7-F32D-46F2-A118-547A428CCBC3}" presName="arrow" presStyleLbl="bgShp" presStyleIdx="0" presStyleCnt="1"/>
      <dgm:spPr>
        <a:xfrm>
          <a:off x="0" y="648458"/>
          <a:ext cx="5366714" cy="864610"/>
        </a:xfrm>
        <a:prstGeom prst="notched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BFFE70F-356A-4534-B15B-036C415A36FE}" type="pres">
      <dgm:prSet presAssocID="{9C84CBE7-F32D-46F2-A118-547A428CCBC3}" presName="points" presStyleCnt="0"/>
      <dgm:spPr/>
    </dgm:pt>
    <dgm:pt modelId="{06B43392-9419-466B-BF89-DC402FF48727}" type="pres">
      <dgm:prSet presAssocID="{4FE5A76A-0215-4279-8B18-0C5FF4F3BBF6}" presName="compositeA" presStyleCnt="0"/>
      <dgm:spPr/>
    </dgm:pt>
    <dgm:pt modelId="{0D6B8AC6-BEA1-4802-91D5-47FE4174F5E6}" type="pres">
      <dgm:prSet presAssocID="{4FE5A76A-0215-4279-8B18-0C5FF4F3BBF6}" presName="textA" presStyleLbl="revTx" presStyleIdx="0" presStyleCnt="4" custScaleX="2031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538FD88-5047-4C59-BF91-1530551B9D7A}" type="pres">
      <dgm:prSet presAssocID="{4FE5A76A-0215-4279-8B18-0C5FF4F3BBF6}" presName="circleA" presStyleLbl="node1" presStyleIdx="0" presStyleCnt="4"/>
      <dgm:spPr>
        <a:xfrm>
          <a:off x="358065" y="972687"/>
          <a:ext cx="216152" cy="216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3CA333F4-C3E1-4328-86CC-5B73A52761C3}" type="pres">
      <dgm:prSet presAssocID="{4FE5A76A-0215-4279-8B18-0C5FF4F3BBF6}" presName="spaceA" presStyleCnt="0"/>
      <dgm:spPr/>
    </dgm:pt>
    <dgm:pt modelId="{8C574C74-58D2-4C23-9142-5EF0835E9640}" type="pres">
      <dgm:prSet presAssocID="{662C0512-E205-4ACB-8438-1A5B1193899F}" presName="space" presStyleCnt="0"/>
      <dgm:spPr/>
    </dgm:pt>
    <dgm:pt modelId="{E11A8DCC-55FA-4146-9ADF-3AF6F911AC77}" type="pres">
      <dgm:prSet presAssocID="{462B1DEF-F974-4F39-B7C7-39564AA6CE77}" presName="compositeB" presStyleCnt="0"/>
      <dgm:spPr/>
    </dgm:pt>
    <dgm:pt modelId="{BD076A6E-AFDB-4B54-895D-6FCDC90E26D9}" type="pres">
      <dgm:prSet presAssocID="{462B1DEF-F974-4F39-B7C7-39564AA6CE77}" presName="textB" presStyleLbl="revTx" presStyleIdx="1" presStyleCnt="4" custScaleX="258390" custLinFactNeighborX="2579" custLinFactNeighborY="-11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E19152B-5414-4180-AB9C-F83C9AED6775}" type="pres">
      <dgm:prSet presAssocID="{462B1DEF-F974-4F39-B7C7-39564AA6CE77}" presName="circleB" presStyleLbl="node1" presStyleIdx="1" presStyleCnt="4"/>
      <dgm:spPr>
        <a:xfrm>
          <a:off x="1332505" y="972687"/>
          <a:ext cx="216152" cy="216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6C2CDCD5-D2A0-4DC9-A7CA-0B60AFD21E15}" type="pres">
      <dgm:prSet presAssocID="{462B1DEF-F974-4F39-B7C7-39564AA6CE77}" presName="spaceB" presStyleCnt="0"/>
      <dgm:spPr/>
    </dgm:pt>
    <dgm:pt modelId="{8B78A172-A5DD-4BB4-839E-B8C299673632}" type="pres">
      <dgm:prSet presAssocID="{4F0A5B2F-9013-4F89-9DF7-9BE05245A6C3}" presName="space" presStyleCnt="0"/>
      <dgm:spPr/>
    </dgm:pt>
    <dgm:pt modelId="{AA2D7097-8481-4E3F-99D1-13C9A2A8D6BB}" type="pres">
      <dgm:prSet presAssocID="{AAA1CE65-4F98-482F-8255-7B2D20E319D0}" presName="compositeA" presStyleCnt="0"/>
      <dgm:spPr/>
    </dgm:pt>
    <dgm:pt modelId="{5A35D281-FAB6-4246-AC58-A9F55EC8286A}" type="pres">
      <dgm:prSet presAssocID="{AAA1CE65-4F98-482F-8255-7B2D20E319D0}" presName="textA" presStyleLbl="revTx" presStyleIdx="2" presStyleCnt="4" custScaleX="2633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71EFE34-4CE0-44F0-BCA1-DFD0E1563A2D}" type="pres">
      <dgm:prSet presAssocID="{AAA1CE65-4F98-482F-8255-7B2D20E319D0}" presName="circleA" presStyleLbl="node1" presStyleIdx="2" presStyleCnt="4"/>
      <dgm:spPr/>
    </dgm:pt>
    <dgm:pt modelId="{8595ED50-C571-4BCD-89A0-C79B71B23D62}" type="pres">
      <dgm:prSet presAssocID="{AAA1CE65-4F98-482F-8255-7B2D20E319D0}" presName="spaceA" presStyleCnt="0"/>
      <dgm:spPr/>
    </dgm:pt>
    <dgm:pt modelId="{1BB2B728-0BDC-46E9-8A29-70ACBBCFB700}" type="pres">
      <dgm:prSet presAssocID="{229EB173-9C5E-4299-9AE4-521B32E05397}" presName="space" presStyleCnt="0"/>
      <dgm:spPr/>
    </dgm:pt>
    <dgm:pt modelId="{74CBD876-1E08-49D7-BE5A-0A07F8000192}" type="pres">
      <dgm:prSet presAssocID="{50510F9E-1576-47D6-AC8A-B6185D7B0009}" presName="compositeB" presStyleCnt="0"/>
      <dgm:spPr/>
    </dgm:pt>
    <dgm:pt modelId="{5B9FD58F-8193-4633-AB11-286651B3F4A9}" type="pres">
      <dgm:prSet presAssocID="{50510F9E-1576-47D6-AC8A-B6185D7B0009}" presName="textB" presStyleLbl="revTx" presStyleIdx="3" presStyleCnt="4" custScaleX="2736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7187244-C9C3-44C3-B4D2-265E82861D8F}" type="pres">
      <dgm:prSet presAssocID="{50510F9E-1576-47D6-AC8A-B6185D7B0009}" presName="circleB" presStyleLbl="node1" presStyleIdx="3" presStyleCnt="4"/>
      <dgm:spPr/>
    </dgm:pt>
    <dgm:pt modelId="{F834806B-F546-459D-B4FF-3F090869ED2E}" type="pres">
      <dgm:prSet presAssocID="{50510F9E-1576-47D6-AC8A-B6185D7B0009}" presName="spaceB" presStyleCnt="0"/>
      <dgm:spPr/>
    </dgm:pt>
  </dgm:ptLst>
  <dgm:cxnLst>
    <dgm:cxn modelId="{2B9CFC8C-4B62-45B8-9609-020DACC18D0D}" srcId="{9C84CBE7-F32D-46F2-A118-547A428CCBC3}" destId="{AAA1CE65-4F98-482F-8255-7B2D20E319D0}" srcOrd="2" destOrd="0" parTransId="{0CF1D29A-BEAF-4C87-98B6-3C9865D5EAE8}" sibTransId="{229EB173-9C5E-4299-9AE4-521B32E05397}"/>
    <dgm:cxn modelId="{6B0C8AED-68B4-4B06-B0F6-5A8E21ECF94E}" type="presOf" srcId="{50510F9E-1576-47D6-AC8A-B6185D7B0009}" destId="{5B9FD58F-8193-4633-AB11-286651B3F4A9}" srcOrd="0" destOrd="0" presId="urn:microsoft.com/office/officeart/2005/8/layout/hProcess11"/>
    <dgm:cxn modelId="{BDD685F8-FA79-40A4-8FED-0B156C65C22D}" srcId="{9C84CBE7-F32D-46F2-A118-547A428CCBC3}" destId="{4FE5A76A-0215-4279-8B18-0C5FF4F3BBF6}" srcOrd="0" destOrd="0" parTransId="{F19FB9C2-7B52-4165-AC10-B8A691409514}" sibTransId="{662C0512-E205-4ACB-8438-1A5B1193899F}"/>
    <dgm:cxn modelId="{8D183A03-472F-4299-96BB-9F150983CBE7}" type="presOf" srcId="{4FE5A76A-0215-4279-8B18-0C5FF4F3BBF6}" destId="{0D6B8AC6-BEA1-4802-91D5-47FE4174F5E6}" srcOrd="0" destOrd="0" presId="urn:microsoft.com/office/officeart/2005/8/layout/hProcess11"/>
    <dgm:cxn modelId="{A92D6108-B862-4126-AF31-7729CE7C677E}" srcId="{9C84CBE7-F32D-46F2-A118-547A428CCBC3}" destId="{50510F9E-1576-47D6-AC8A-B6185D7B0009}" srcOrd="3" destOrd="0" parTransId="{AAB9A22B-7A62-43C2-81A0-218CFBF2AD38}" sibTransId="{B7E88539-4284-461B-9B34-88DBD7E03AAA}"/>
    <dgm:cxn modelId="{AB61C088-B003-4FDB-82F6-66821B6CFA08}" type="presOf" srcId="{462B1DEF-F974-4F39-B7C7-39564AA6CE77}" destId="{BD076A6E-AFDB-4B54-895D-6FCDC90E26D9}" srcOrd="0" destOrd="0" presId="urn:microsoft.com/office/officeart/2005/8/layout/hProcess11"/>
    <dgm:cxn modelId="{62783326-1C53-4DA3-99F2-2560611BF52C}" type="presOf" srcId="{9C84CBE7-F32D-46F2-A118-547A428CCBC3}" destId="{D4CC7C72-DC83-4AE8-80F1-6F481D89FEA4}" srcOrd="0" destOrd="0" presId="urn:microsoft.com/office/officeart/2005/8/layout/hProcess11"/>
    <dgm:cxn modelId="{9A50FE96-6C3C-459E-8516-35438F46F058}" type="presOf" srcId="{AAA1CE65-4F98-482F-8255-7B2D20E319D0}" destId="{5A35D281-FAB6-4246-AC58-A9F55EC8286A}" srcOrd="0" destOrd="0" presId="urn:microsoft.com/office/officeart/2005/8/layout/hProcess11"/>
    <dgm:cxn modelId="{688544CA-FE6F-4AE8-BF01-7B811F5FBC5B}" srcId="{9C84CBE7-F32D-46F2-A118-547A428CCBC3}" destId="{462B1DEF-F974-4F39-B7C7-39564AA6CE77}" srcOrd="1" destOrd="0" parTransId="{80B40D72-4A27-4DB0-A681-52E0CFD4A52D}" sibTransId="{4F0A5B2F-9013-4F89-9DF7-9BE05245A6C3}"/>
    <dgm:cxn modelId="{DB4DD14A-1E40-4D2C-BE61-14551CBC67FD}" type="presParOf" srcId="{D4CC7C72-DC83-4AE8-80F1-6F481D89FEA4}" destId="{9991D4AD-3095-4E4E-BCC3-E372A23DF106}" srcOrd="0" destOrd="0" presId="urn:microsoft.com/office/officeart/2005/8/layout/hProcess11"/>
    <dgm:cxn modelId="{57C07A36-49D1-40F3-80F6-E4B2A49181A0}" type="presParOf" srcId="{D4CC7C72-DC83-4AE8-80F1-6F481D89FEA4}" destId="{ABFFE70F-356A-4534-B15B-036C415A36FE}" srcOrd="1" destOrd="0" presId="urn:microsoft.com/office/officeart/2005/8/layout/hProcess11"/>
    <dgm:cxn modelId="{26FC7D2E-7578-4F5F-91B9-B5321F1EE1C0}" type="presParOf" srcId="{ABFFE70F-356A-4534-B15B-036C415A36FE}" destId="{06B43392-9419-466B-BF89-DC402FF48727}" srcOrd="0" destOrd="0" presId="urn:microsoft.com/office/officeart/2005/8/layout/hProcess11"/>
    <dgm:cxn modelId="{9AC84657-CD92-4542-A377-34D6B8B45E6A}" type="presParOf" srcId="{06B43392-9419-466B-BF89-DC402FF48727}" destId="{0D6B8AC6-BEA1-4802-91D5-47FE4174F5E6}" srcOrd="0" destOrd="0" presId="urn:microsoft.com/office/officeart/2005/8/layout/hProcess11"/>
    <dgm:cxn modelId="{0BEE2579-24CD-4F2F-A0E9-760F14B141CB}" type="presParOf" srcId="{06B43392-9419-466B-BF89-DC402FF48727}" destId="{8538FD88-5047-4C59-BF91-1530551B9D7A}" srcOrd="1" destOrd="0" presId="urn:microsoft.com/office/officeart/2005/8/layout/hProcess11"/>
    <dgm:cxn modelId="{59181EAF-3E73-4B52-8C57-70208C1C8421}" type="presParOf" srcId="{06B43392-9419-466B-BF89-DC402FF48727}" destId="{3CA333F4-C3E1-4328-86CC-5B73A52761C3}" srcOrd="2" destOrd="0" presId="urn:microsoft.com/office/officeart/2005/8/layout/hProcess11"/>
    <dgm:cxn modelId="{1869A5FA-0105-49D1-B9C5-2CC08F8901B2}" type="presParOf" srcId="{ABFFE70F-356A-4534-B15B-036C415A36FE}" destId="{8C574C74-58D2-4C23-9142-5EF0835E9640}" srcOrd="1" destOrd="0" presId="urn:microsoft.com/office/officeart/2005/8/layout/hProcess11"/>
    <dgm:cxn modelId="{A6964992-8E94-4407-83E7-2736C1466433}" type="presParOf" srcId="{ABFFE70F-356A-4534-B15B-036C415A36FE}" destId="{E11A8DCC-55FA-4146-9ADF-3AF6F911AC77}" srcOrd="2" destOrd="0" presId="urn:microsoft.com/office/officeart/2005/8/layout/hProcess11"/>
    <dgm:cxn modelId="{A2156D05-6394-449D-87C7-BAF70B56E7F0}" type="presParOf" srcId="{E11A8DCC-55FA-4146-9ADF-3AF6F911AC77}" destId="{BD076A6E-AFDB-4B54-895D-6FCDC90E26D9}" srcOrd="0" destOrd="0" presId="urn:microsoft.com/office/officeart/2005/8/layout/hProcess11"/>
    <dgm:cxn modelId="{809D727F-6456-4327-8881-1B4A5C9A1E62}" type="presParOf" srcId="{E11A8DCC-55FA-4146-9ADF-3AF6F911AC77}" destId="{DE19152B-5414-4180-AB9C-F83C9AED6775}" srcOrd="1" destOrd="0" presId="urn:microsoft.com/office/officeart/2005/8/layout/hProcess11"/>
    <dgm:cxn modelId="{7117709F-FC76-4492-BDB1-99AE131102BE}" type="presParOf" srcId="{E11A8DCC-55FA-4146-9ADF-3AF6F911AC77}" destId="{6C2CDCD5-D2A0-4DC9-A7CA-0B60AFD21E15}" srcOrd="2" destOrd="0" presId="urn:microsoft.com/office/officeart/2005/8/layout/hProcess11"/>
    <dgm:cxn modelId="{63CFE414-78A9-4B59-AF10-55BCAEB72FC8}" type="presParOf" srcId="{ABFFE70F-356A-4534-B15B-036C415A36FE}" destId="{8B78A172-A5DD-4BB4-839E-B8C299673632}" srcOrd="3" destOrd="0" presId="urn:microsoft.com/office/officeart/2005/8/layout/hProcess11"/>
    <dgm:cxn modelId="{8272DB37-FA92-43CB-BE6C-0F94E90C93A5}" type="presParOf" srcId="{ABFFE70F-356A-4534-B15B-036C415A36FE}" destId="{AA2D7097-8481-4E3F-99D1-13C9A2A8D6BB}" srcOrd="4" destOrd="0" presId="urn:microsoft.com/office/officeart/2005/8/layout/hProcess11"/>
    <dgm:cxn modelId="{D3D71B50-EF7D-4810-9192-11D4EED1613E}" type="presParOf" srcId="{AA2D7097-8481-4E3F-99D1-13C9A2A8D6BB}" destId="{5A35D281-FAB6-4246-AC58-A9F55EC8286A}" srcOrd="0" destOrd="0" presId="urn:microsoft.com/office/officeart/2005/8/layout/hProcess11"/>
    <dgm:cxn modelId="{36E6285E-9DC5-4D70-9D73-420637EC867E}" type="presParOf" srcId="{AA2D7097-8481-4E3F-99D1-13C9A2A8D6BB}" destId="{071EFE34-4CE0-44F0-BCA1-DFD0E1563A2D}" srcOrd="1" destOrd="0" presId="urn:microsoft.com/office/officeart/2005/8/layout/hProcess11"/>
    <dgm:cxn modelId="{8BD626F3-4A6B-44C5-9619-9512B031F6A7}" type="presParOf" srcId="{AA2D7097-8481-4E3F-99D1-13C9A2A8D6BB}" destId="{8595ED50-C571-4BCD-89A0-C79B71B23D62}" srcOrd="2" destOrd="0" presId="urn:microsoft.com/office/officeart/2005/8/layout/hProcess11"/>
    <dgm:cxn modelId="{678548FC-DC12-47B0-B87A-B5D137CFD0E0}" type="presParOf" srcId="{ABFFE70F-356A-4534-B15B-036C415A36FE}" destId="{1BB2B728-0BDC-46E9-8A29-70ACBBCFB700}" srcOrd="5" destOrd="0" presId="urn:microsoft.com/office/officeart/2005/8/layout/hProcess11"/>
    <dgm:cxn modelId="{56F37C13-8E60-45AB-8699-AAFDAC133C15}" type="presParOf" srcId="{ABFFE70F-356A-4534-B15B-036C415A36FE}" destId="{74CBD876-1E08-49D7-BE5A-0A07F8000192}" srcOrd="6" destOrd="0" presId="urn:microsoft.com/office/officeart/2005/8/layout/hProcess11"/>
    <dgm:cxn modelId="{6EDD3C53-375D-457C-9CDA-28ECE4F3D33A}" type="presParOf" srcId="{74CBD876-1E08-49D7-BE5A-0A07F8000192}" destId="{5B9FD58F-8193-4633-AB11-286651B3F4A9}" srcOrd="0" destOrd="0" presId="urn:microsoft.com/office/officeart/2005/8/layout/hProcess11"/>
    <dgm:cxn modelId="{1F46B78E-3C21-4732-B47D-6BAD0468FA41}" type="presParOf" srcId="{74CBD876-1E08-49D7-BE5A-0A07F8000192}" destId="{C7187244-C9C3-44C3-B4D2-265E82861D8F}" srcOrd="1" destOrd="0" presId="urn:microsoft.com/office/officeart/2005/8/layout/hProcess11"/>
    <dgm:cxn modelId="{4EB55104-B8AD-4133-9CA5-98EB24D4B44E}" type="presParOf" srcId="{74CBD876-1E08-49D7-BE5A-0A07F8000192}" destId="{F834806B-F546-459D-B4FF-3F090869ED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D4AD-3095-4E4E-BCC3-E372A23DF106}">
      <dsp:nvSpPr>
        <dsp:cNvPr id="0" name=""/>
        <dsp:cNvSpPr/>
      </dsp:nvSpPr>
      <dsp:spPr>
        <a:xfrm>
          <a:off x="0" y="1356568"/>
          <a:ext cx="8356600" cy="180875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8AC6-BEA1-4802-91D5-47FE4174F5E6}">
      <dsp:nvSpPr>
        <dsp:cNvPr id="0" name=""/>
        <dsp:cNvSpPr/>
      </dsp:nvSpPr>
      <dsp:spPr>
        <a:xfrm>
          <a:off x="59143" y="0"/>
          <a:ext cx="1399858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noProof="0" dirty="0" smtClean="0"/>
            <a:t>Années 1960-1970: immigration </a:t>
          </a:r>
          <a:r>
            <a:rPr lang="fr-CA" sz="1600" kern="1200" noProof="0" dirty="0" err="1" smtClean="0"/>
            <a:t>orie</a:t>
          </a:r>
          <a:r>
            <a:rPr lang="fr-CA" sz="1600" kern="1200" noProof="0" dirty="0" smtClean="0"/>
            <a:t> au </a:t>
          </a:r>
          <a:r>
            <a:rPr lang="fr-CA" sz="1600" kern="1200" noProof="0" dirty="0" err="1" smtClean="0"/>
            <a:t>Blika</a:t>
          </a:r>
          <a:r>
            <a:rPr lang="fr-CA" sz="1600" kern="1200" noProof="0" dirty="0" smtClean="0"/>
            <a:t>, en provenance du </a:t>
          </a:r>
          <a:r>
            <a:rPr lang="fr-CA" sz="1600" kern="1200" noProof="0" dirty="0" err="1" smtClean="0"/>
            <a:t>Kvetana</a:t>
          </a:r>
          <a:endParaRPr lang="fr-CA" sz="1600" kern="1200" noProof="0" dirty="0"/>
        </a:p>
      </dsp:txBody>
      <dsp:txXfrm>
        <a:off x="59143" y="0"/>
        <a:ext cx="1399858" cy="1808758"/>
      </dsp:txXfrm>
    </dsp:sp>
    <dsp:sp modelId="{8538FD88-5047-4C59-BF91-1530551B9D7A}">
      <dsp:nvSpPr>
        <dsp:cNvPr id="0" name=""/>
        <dsp:cNvSpPr/>
      </dsp:nvSpPr>
      <dsp:spPr>
        <a:xfrm>
          <a:off x="536437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76A6E-AFDB-4B54-895D-6FCDC90E26D9}">
      <dsp:nvSpPr>
        <dsp:cNvPr id="0" name=""/>
        <dsp:cNvSpPr/>
      </dsp:nvSpPr>
      <dsp:spPr>
        <a:xfrm>
          <a:off x="1492573" y="2693114"/>
          <a:ext cx="1189245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noProof="0" dirty="0" smtClean="0"/>
            <a:t>Années  1970: centres d’intégration sociale créés au </a:t>
          </a:r>
          <a:r>
            <a:rPr lang="fr-CA" sz="1600" kern="1200" noProof="0" dirty="0" err="1" smtClean="0"/>
            <a:t>Blika</a:t>
          </a:r>
          <a:endParaRPr lang="fr-CA" sz="1600" kern="1200" noProof="0" dirty="0"/>
        </a:p>
      </dsp:txBody>
      <dsp:txXfrm>
        <a:off x="1492573" y="2693114"/>
        <a:ext cx="1189245" cy="1808758"/>
      </dsp:txXfrm>
    </dsp:sp>
    <dsp:sp modelId="{DE19152B-5414-4180-AB9C-F83C9AED6775}">
      <dsp:nvSpPr>
        <dsp:cNvPr id="0" name=""/>
        <dsp:cNvSpPr/>
      </dsp:nvSpPr>
      <dsp:spPr>
        <a:xfrm>
          <a:off x="1853252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4A19B-FB75-4000-9249-572E73B9CADA}">
      <dsp:nvSpPr>
        <dsp:cNvPr id="0" name=""/>
        <dsp:cNvSpPr/>
      </dsp:nvSpPr>
      <dsp:spPr>
        <a:xfrm>
          <a:off x="2634178" y="0"/>
          <a:ext cx="1599172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1960-2005: le </a:t>
          </a:r>
          <a:r>
            <a:rPr lang="fr-CA" sz="1600" kern="1200" noProof="0" dirty="0" smtClean="0"/>
            <a:t>gouvernement du </a:t>
          </a:r>
          <a:r>
            <a:rPr lang="fr-CA" sz="1600" kern="1200" noProof="0" dirty="0" err="1" smtClean="0"/>
            <a:t>Blika</a:t>
          </a:r>
          <a:r>
            <a:rPr lang="fr-CA" sz="1600" kern="1200" noProof="0" dirty="0" smtClean="0"/>
            <a:t>  adopte de façon générale des politiques publiques assimilationnistes</a:t>
          </a:r>
          <a:endParaRPr lang="fr-CA" sz="1600" kern="1200" noProof="0" dirty="0"/>
        </a:p>
      </dsp:txBody>
      <dsp:txXfrm>
        <a:off x="2634178" y="0"/>
        <a:ext cx="1599172" cy="1808758"/>
      </dsp:txXfrm>
    </dsp:sp>
    <dsp:sp modelId="{DE8CC4DB-D940-4D6A-BCAD-DEFB38781965}">
      <dsp:nvSpPr>
        <dsp:cNvPr id="0" name=""/>
        <dsp:cNvSpPr/>
      </dsp:nvSpPr>
      <dsp:spPr>
        <a:xfrm>
          <a:off x="3269724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0D5CE-F651-437A-A8AC-5EF2CB356905}">
      <dsp:nvSpPr>
        <dsp:cNvPr id="0" name=""/>
        <dsp:cNvSpPr/>
      </dsp:nvSpPr>
      <dsp:spPr>
        <a:xfrm>
          <a:off x="4314209" y="2713137"/>
          <a:ext cx="1521815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noProof="0" dirty="0" smtClean="0"/>
            <a:t>1985-200</a:t>
          </a:r>
          <a:r>
            <a:rPr lang="fr-CA" sz="1600" kern="1200" noProof="0" dirty="0" smtClean="0">
              <a:solidFill>
                <a:schemeClr val="tx1"/>
              </a:solidFill>
            </a:rPr>
            <a:t>0</a:t>
          </a:r>
          <a:r>
            <a:rPr lang="fr-CA" sz="1600" kern="1200" noProof="0" dirty="0" smtClean="0"/>
            <a:t>: moindre tolérance du gouvernement et de la majorité </a:t>
          </a:r>
          <a:r>
            <a:rPr lang="fr-CA" sz="1600" kern="1200" noProof="0" dirty="0" err="1" smtClean="0"/>
            <a:t>blikanaise</a:t>
          </a:r>
          <a:r>
            <a:rPr lang="fr-CA" sz="1600" kern="1200" noProof="0" dirty="0" smtClean="0"/>
            <a:t> envers les minorités </a:t>
          </a:r>
          <a:endParaRPr lang="fr-CA" sz="1600" kern="1200" noProof="0" dirty="0"/>
        </a:p>
      </dsp:txBody>
      <dsp:txXfrm>
        <a:off x="4314209" y="2713137"/>
        <a:ext cx="1521815" cy="1808758"/>
      </dsp:txXfrm>
    </dsp:sp>
    <dsp:sp modelId="{3067DC24-38F5-4276-A25D-F8F8A8C1E8E1}">
      <dsp:nvSpPr>
        <dsp:cNvPr id="0" name=""/>
        <dsp:cNvSpPr/>
      </dsp:nvSpPr>
      <dsp:spPr>
        <a:xfrm>
          <a:off x="4852481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58AC-DE04-4055-8262-B1ABFD9D09B1}">
      <dsp:nvSpPr>
        <dsp:cNvPr id="0" name=""/>
        <dsp:cNvSpPr/>
      </dsp:nvSpPr>
      <dsp:spPr>
        <a:xfrm>
          <a:off x="5858288" y="0"/>
          <a:ext cx="1603508" cy="180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2005</a:t>
          </a:r>
          <a:r>
            <a:rPr lang="en-GB" sz="1600" kern="1200" dirty="0" smtClean="0"/>
            <a:t>: </a:t>
          </a:r>
          <a:r>
            <a:rPr lang="fr-CA" sz="1600" kern="1200" noProof="0" dirty="0" smtClean="0"/>
            <a:t>politiques gouvernementales plus favorables aux minorités présentes au </a:t>
          </a:r>
          <a:r>
            <a:rPr lang="fr-CA" sz="1600" kern="1200" noProof="0" dirty="0" err="1" smtClean="0"/>
            <a:t>Blika</a:t>
          </a:r>
          <a:endParaRPr lang="fr-CA" sz="1600" kern="1200" noProof="0" dirty="0"/>
        </a:p>
      </dsp:txBody>
      <dsp:txXfrm>
        <a:off x="5858288" y="0"/>
        <a:ext cx="1603508" cy="1808758"/>
      </dsp:txXfrm>
    </dsp:sp>
    <dsp:sp modelId="{5A434F27-CA6C-490F-AE11-A24B526BD651}">
      <dsp:nvSpPr>
        <dsp:cNvPr id="0" name=""/>
        <dsp:cNvSpPr/>
      </dsp:nvSpPr>
      <dsp:spPr>
        <a:xfrm>
          <a:off x="6437406" y="2038312"/>
          <a:ext cx="445270" cy="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D4AD-3095-4E4E-BCC3-E372A23DF106}">
      <dsp:nvSpPr>
        <dsp:cNvPr id="0" name=""/>
        <dsp:cNvSpPr/>
      </dsp:nvSpPr>
      <dsp:spPr>
        <a:xfrm>
          <a:off x="0" y="1174634"/>
          <a:ext cx="8356599" cy="1566179"/>
        </a:xfrm>
        <a:prstGeom prst="notched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8AC6-BEA1-4802-91D5-47FE4174F5E6}">
      <dsp:nvSpPr>
        <dsp:cNvPr id="0" name=""/>
        <dsp:cNvSpPr/>
      </dsp:nvSpPr>
      <dsp:spPr>
        <a:xfrm>
          <a:off x="1036" y="0"/>
          <a:ext cx="1507004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2013: le </a:t>
          </a:r>
          <a:r>
            <a:rPr lang="fr-CA" sz="160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Blika</a:t>
          </a:r>
          <a:r>
            <a:rPr lang="fr-CA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ratifie la Convention</a:t>
          </a:r>
          <a:endParaRPr lang="fr-CA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36" y="0"/>
        <a:ext cx="1507004" cy="1566179"/>
      </dsp:txXfrm>
    </dsp:sp>
    <dsp:sp modelId="{8538FD88-5047-4C59-BF91-1530551B9D7A}">
      <dsp:nvSpPr>
        <dsp:cNvPr id="0" name=""/>
        <dsp:cNvSpPr/>
      </dsp:nvSpPr>
      <dsp:spPr>
        <a:xfrm>
          <a:off x="558766" y="1761952"/>
          <a:ext cx="391544" cy="391544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76A6E-AFDB-4B54-895D-6FCDC90E26D9}">
      <dsp:nvSpPr>
        <dsp:cNvPr id="0" name=""/>
        <dsp:cNvSpPr/>
      </dsp:nvSpPr>
      <dsp:spPr>
        <a:xfrm>
          <a:off x="1564262" y="2331931"/>
          <a:ext cx="1916766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2014: ateliers de formation sur la</a:t>
          </a:r>
          <a:r>
            <a:rPr lang="fr-CA" sz="1600" kern="1200" noProof="0" dirty="0" smtClean="0">
              <a:latin typeface="+mj-lt"/>
            </a:rPr>
            <a:t> Convention et sa mise en œuvre</a:t>
          </a:r>
          <a:endParaRPr lang="fr-CA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564262" y="2331931"/>
        <a:ext cx="1916766" cy="1566179"/>
      </dsp:txXfrm>
    </dsp:sp>
    <dsp:sp modelId="{DE19152B-5414-4180-AB9C-F83C9AED6775}">
      <dsp:nvSpPr>
        <dsp:cNvPr id="0" name=""/>
        <dsp:cNvSpPr/>
      </dsp:nvSpPr>
      <dsp:spPr>
        <a:xfrm>
          <a:off x="2307742" y="1761952"/>
          <a:ext cx="391544" cy="391544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5D281-FAB6-4246-AC58-A9F55EC8286A}">
      <dsp:nvSpPr>
        <dsp:cNvPr id="0" name=""/>
        <dsp:cNvSpPr/>
      </dsp:nvSpPr>
      <dsp:spPr>
        <a:xfrm>
          <a:off x="3498988" y="0"/>
          <a:ext cx="1953538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</a:t>
          </a:r>
          <a:r>
            <a:rPr lang="fr-CA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 2014: le </a:t>
          </a:r>
          <a:r>
            <a:rPr lang="fr-CA" sz="1600" i="0" kern="1200" noProof="0" dirty="0" smtClean="0">
              <a:latin typeface="+mj-lt"/>
            </a:rPr>
            <a:t>Conseil du PCI du </a:t>
          </a:r>
          <a:r>
            <a:rPr lang="fr-CA" sz="1600" i="0" kern="1200" noProof="0" dirty="0" err="1" smtClean="0">
              <a:latin typeface="+mj-lt"/>
            </a:rPr>
            <a:t>Blika</a:t>
          </a:r>
          <a:r>
            <a:rPr lang="fr-CA" sz="1600" i="0" kern="1200" noProof="0" dirty="0" smtClean="0">
              <a:latin typeface="+mj-lt"/>
            </a:rPr>
            <a:t> est </a:t>
          </a:r>
          <a:r>
            <a:rPr lang="fr-CA" sz="1600" kern="1200" noProof="0" dirty="0" smtClean="0">
              <a:latin typeface="+mj-lt"/>
            </a:rPr>
            <a:t>créé pour superviser et orienter la mise en œuvre de la Convention</a:t>
          </a:r>
          <a:endParaRPr lang="fr-CA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3498988" y="0"/>
        <a:ext cx="1953538" cy="1566179"/>
      </dsp:txXfrm>
    </dsp:sp>
    <dsp:sp modelId="{071EFE34-4CE0-44F0-BCA1-DFD0E1563A2D}">
      <dsp:nvSpPr>
        <dsp:cNvPr id="0" name=""/>
        <dsp:cNvSpPr/>
      </dsp:nvSpPr>
      <dsp:spPr>
        <a:xfrm>
          <a:off x="4279985" y="1761952"/>
          <a:ext cx="391544" cy="39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FD58F-8193-4633-AB11-286651B3F4A9}">
      <dsp:nvSpPr>
        <dsp:cNvPr id="0" name=""/>
        <dsp:cNvSpPr/>
      </dsp:nvSpPr>
      <dsp:spPr>
        <a:xfrm>
          <a:off x="5489617" y="2349269"/>
          <a:ext cx="2030285" cy="156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i="0" kern="1200" noProof="0" dirty="0" smtClean="0"/>
            <a:t>Comités communautaires de sauvegarde (</a:t>
          </a:r>
          <a:r>
            <a:rPr lang="fr-CA" sz="1600" i="0" kern="1200" noProof="0" dirty="0" err="1" smtClean="0"/>
            <a:t>SafeComs</a:t>
          </a:r>
          <a:r>
            <a:rPr lang="fr-CA" sz="1600" i="0" kern="1200" noProof="0" dirty="0" smtClean="0"/>
            <a:t>) créés pour</a:t>
          </a:r>
          <a:r>
            <a:rPr lang="fr-CA" sz="1600" kern="1200" noProof="0" dirty="0" smtClean="0"/>
            <a:t> identifier le PCI important et planifier des  initiatives de sauvegarde</a:t>
          </a:r>
          <a:endParaRPr lang="fr-CA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89617" y="2349269"/>
        <a:ext cx="2030285" cy="1566179"/>
      </dsp:txXfrm>
    </dsp:sp>
    <dsp:sp modelId="{C7187244-C9C3-44C3-B4D2-265E82861D8F}">
      <dsp:nvSpPr>
        <dsp:cNvPr id="0" name=""/>
        <dsp:cNvSpPr/>
      </dsp:nvSpPr>
      <dsp:spPr>
        <a:xfrm>
          <a:off x="6308987" y="1761952"/>
          <a:ext cx="391544" cy="39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70DB13-1E05-41E5-BB5B-3CDEBDB3A847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9343E-AC33-4C4B-9245-5CF43FD7DB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5669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E7511E-4B86-4935-80BB-178AB9139885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9FC837-FB1D-4929-85ED-139168EAA3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293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rquai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"Barranquilla Carnival" [https://www.flickr.com/photos/mattwootton/5530270690/] by Matt Wootton [https://www.flickr.com/photos/mattwootton/] is licensed under CC BY-NC-SA 2.0</a:t>
            </a:r>
            <a:r>
              <a:rPr lang="en-US" dirty="0" smtClean="0"/>
              <a:t> [https://creativecommons.org/licenses/by-nc-sa/2.0/]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78635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0004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2322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Goan</a:t>
            </a:r>
            <a:r>
              <a:rPr lang="en-US" dirty="0" smtClean="0"/>
              <a:t> Sweet Dishes“ [https://www.flickr.com/photos/52243088@N00/11865301045/] by Joel's Goa Pics [https://www.flickr.com/photos/52243088@N00/] is licensed under CC BY-SA 2.0 [https://</a:t>
            </a:r>
            <a:r>
              <a:rPr lang="en-US" smtClean="0"/>
              <a:t>creativecommons.org/licenses/by-sa/2.0/]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877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9378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"at the bakery" [https://www.flickr.com/photos/archeon/7300054632/] by Hans Splinter [https://www.flickr.com/photos/archeon/] is licensed under CC BY-ND 2.0 [https://creativecommons.org/licenses/by-nd/2.0/]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191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"Traditional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ladakhi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dance“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[https://www.flickr.com/photos/praveenpn4u/4848749312/]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Praveen [https://www.flickr.com/photos/praveenpn4u/]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licensed under CC BY 2.0 [https://creativecommons.org/licenses/by/2.0/]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074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"Welcome and lunch for journalists: 'EU Regional Policy and Challenges Ahead' [https://www.flickr.com/photos/opendays/21924609369/] by OPEN DAYS [https://www.flickr.com/photos/opendays/] is licensed under CC BY-NC 2.0</a:t>
            </a:r>
            <a:r>
              <a:rPr lang="en-US" smtClean="0"/>
              <a:t> [https://creativecommons.org/licenses/by-nc/2.0/]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163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Naadam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Archer" [https://www.flickr.com/photos/david_baxendale/15318330855/] by www.davidbaxendale.com [https://www.flickr.com/photos/david_baxendale/] is licensed under CC BY-ND 2.0</a:t>
            </a:r>
            <a:r>
              <a:rPr lang="en-US" smtClean="0"/>
              <a:t> [https://creativecommons.org/licenses/by-nd/2.0/]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8663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"Peruvian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Wititi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Traditional Love Dance" [https://www.flickr.com/photos/harquail/18050590713/] by Shawn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Harquail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[https://www.flickr.com/photos/harquail/] is licensed under CC BY-NC 2.0</a:t>
            </a:r>
            <a:r>
              <a:rPr lang="en-US" smtClean="0"/>
              <a:t> [https://creativecommons.org/licenses/by-nc/2.0/]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112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"Soccer-2014-04-19-20" [https://www.flickr.com/photos/104251811@N02/13932102672/] by Joel Agee [https://www.flickr.com/photos/104251811@N02/] is licensed under CC BY-NC-ND 2.0</a:t>
            </a:r>
            <a:r>
              <a:rPr lang="en-US" smtClean="0"/>
              <a:t> [https://creativecommons.org/licenses/by-nc-nd/2.0/]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6736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4282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H'Mong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babygirl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[https://www.flickr.com/photos/linhngan/3048514778/] 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Bùi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Ngân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[https://www.flickr.com/photos/linhngan/] is licensed under CC BY 2.0 [https://creativecommons.org/licenses/by/2.0/]</a:t>
            </a:r>
            <a:r>
              <a:rPr lang="en-US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211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"Local Market" [https://www.flickr.com/photos/beth19/7201956148/] 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Βethan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Phillips [https://www.flickr.com/photos/beth19/] is licensed under CC BY-NC-ND 2.0 [https://creativecommons.org/licenses/by-nc-nd/2.0/]</a:t>
            </a:r>
            <a:r>
              <a:rPr lang="en-US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26076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https://www.flickr.com/photos/95213174@N08/12933932545/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42543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"Fortune Teller, Old Havana, Cuba, 2012" [https://www.flickr.com/photos/travfotos/8390517222/] by Terry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Feuerborn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[https://www.flickr.com/photos/travfotos/] is licensed under CC BY-NC 2.0 [https://creativecommons.org/licenses/by-nc/2.0/]</a:t>
            </a:r>
            <a:r>
              <a:rPr lang="en-US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8671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Cambridge Folk Festival 2009" [https://www.flickr.com/photos/sjr-images/3801999278/] by Sean Rowe [https://www.flickr.com/photos/sjr-images/] is licensed under CC BY-NC-ND 2.0 [https://creativecommons.org/licenses/by-nc-nd/2.0/]</a:t>
            </a:r>
            <a:r>
              <a:rPr lang="en-US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86941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https://www.flickr.com/photos/dfid/5567859369/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93556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"Traditional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ladakhi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dance“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[https://www.flickr.com/photos/praveenpn4u/4848749312/]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Praveen [https://www.flickr.com/photos/praveenpn4u/]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licensed under CC BY 2.0 [https://creativecommons.org/licenses/by/2.0/]</a:t>
            </a:r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7331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"traditional singing" [https://www.flickr.com/photos/jerrold/238390149/] by Jerrold Bennett [https://www.flickr.com/photos/jerrold/] is licensed under CC BY-NC-ND 2.0 [https://creativecommons.org/licenses/by-nc-nd/2.0/]</a:t>
            </a:r>
            <a:r>
              <a:rPr lang="en-US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663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Naadam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Archer" [https://www.flickr.com/photos/david_baxendale/15318330855/] by www.davidbaxendale.com [https://www.flickr.com/photos/david_baxendale/] is licensed under CC BY-ND 2.0</a:t>
            </a:r>
            <a:r>
              <a:rPr lang="en-US" dirty="0" smtClean="0"/>
              <a:t> [https://creativecommons.org/licenses/by-nd/2.0/]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1118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921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2670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3277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3495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171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02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 tooltip="Go to Shawn Harquail's photostream"/>
              </a:rPr>
              <a:t>Shawn </a:t>
            </a:r>
            <a:r>
              <a:rPr lang="en-GB" dirty="0" err="1" smtClean="0">
                <a:hlinkClick r:id="rId3" tooltip="Go to Shawn Harquail's photostream"/>
              </a:rPr>
              <a:t>Harquail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https://www.flickr.com/photos/harquail/18050590713/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439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0" y="163103"/>
            <a:ext cx="1620015" cy="12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8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89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450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711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57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A8F2A67-8FE7-4EEB-BF3D-62190FC629C4}" type="slidenum">
              <a:rPr lang="fr-FR" altLang="en-US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en-US" sz="1400" b="1" smtClean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" y="329271"/>
            <a:ext cx="1073533" cy="805791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93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ctrTitle"/>
          </p:nvPr>
        </p:nvSpPr>
        <p:spPr>
          <a:xfrm>
            <a:off x="381000" y="1692276"/>
            <a:ext cx="4867405" cy="2616101"/>
          </a:xfrm>
        </p:spPr>
        <p:txBody>
          <a:bodyPr/>
          <a:lstStyle/>
          <a:p>
            <a:r>
              <a:rPr lang="fr-CA" altLang="en-US" dirty="0" smtClean="0"/>
              <a:t>Bienvenue chez les </a:t>
            </a:r>
            <a:r>
              <a:rPr lang="fr-CA" altLang="en-US" dirty="0" err="1" smtClean="0"/>
              <a:t>Oris</a:t>
            </a:r>
            <a:r>
              <a:rPr lang="fr-CA" altLang="en-US" dirty="0" smtClean="0"/>
              <a:t> au </a:t>
            </a:r>
            <a:r>
              <a:rPr lang="fr-CA" altLang="en-US" dirty="0" err="1" smtClean="0"/>
              <a:t>Blika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ZA" altLang="en-US" sz="1800" dirty="0" smtClean="0"/>
              <a:t>Pré</a:t>
            </a:r>
            <a:r>
              <a:rPr lang="en-ZA" altLang="fr-FR" sz="1800" dirty="0" smtClean="0"/>
              <a:t>sentation </a:t>
            </a:r>
            <a:r>
              <a:rPr lang="fr-FR" altLang="fr-FR" sz="1800" dirty="0" smtClean="0"/>
              <a:t>PowerPoint </a:t>
            </a:r>
            <a:r>
              <a:rPr lang="en-ZA" altLang="fr-FR" sz="1800" dirty="0" smtClean="0"/>
              <a:t>Ori</a:t>
            </a:r>
            <a:r>
              <a:rPr lang="fr-FR" altLang="fr-FR" sz="1800" dirty="0" smtClean="0"/>
              <a:t>, </a:t>
            </a:r>
            <a:r>
              <a:rPr lang="en-ZA" altLang="fr-FR" sz="1800" dirty="0" smtClean="0"/>
              <a:t>Unité 46 </a:t>
            </a:r>
            <a:r>
              <a:rPr lang="fr-FR" altLang="fr-FR" sz="18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200" b="1"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200" b="1">
              <a:solidFill>
                <a:schemeClr val="accent1"/>
              </a:solidFill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37" r="22783"/>
          <a:stretch/>
        </p:blipFill>
        <p:spPr bwMode="auto">
          <a:xfrm>
            <a:off x="6312202" y="0"/>
            <a:ext cx="28317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12202" y="6521450"/>
            <a:ext cx="283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/>
              <a:t>Carnaval de Barranquilla (c) 2011 Matt Wootton</a:t>
            </a:r>
          </a:p>
        </p:txBody>
      </p:sp>
      <p:sp>
        <p:nvSpPr>
          <p:cNvPr id="9" name="Sous-titre 6"/>
          <p:cNvSpPr txBox="1">
            <a:spLocks/>
          </p:cNvSpPr>
          <p:nvPr/>
        </p:nvSpPr>
        <p:spPr bwMode="auto">
          <a:xfrm>
            <a:off x="381000" y="4706938"/>
            <a:ext cx="542312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200"/>
              </a:spcBef>
              <a:spcAft>
                <a:spcPct val="0"/>
              </a:spcAft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altLang="fr-FR" b="1" dirty="0" smtClean="0"/>
              <a:t>UNESCO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altLang="fr-FR" b="1" dirty="0" smtClean="0"/>
              <a:t>Section du patrimoine culturel immatériel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39414"/>
            <a:ext cx="6480175" cy="492443"/>
          </a:xfrm>
        </p:spPr>
        <p:txBody>
          <a:bodyPr/>
          <a:lstStyle/>
          <a:p>
            <a:r>
              <a:rPr lang="fr-CA" dirty="0" smtClean="0"/>
              <a:t>Le </a:t>
            </a:r>
            <a:r>
              <a:rPr lang="fr-CA" dirty="0" err="1" smtClean="0"/>
              <a:t>Blika</a:t>
            </a:r>
            <a:r>
              <a:rPr lang="fr-CA" dirty="0" smtClean="0"/>
              <a:t> ratifie en 2013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888" y="1905000"/>
            <a:ext cx="6480175" cy="4126770"/>
          </a:xfrm>
        </p:spPr>
        <p:txBody>
          <a:bodyPr/>
          <a:lstStyle/>
          <a:p>
            <a:r>
              <a:rPr lang="fr-CA" sz="2200" dirty="0" smtClean="0"/>
              <a:t>Ministère et UNESCO: plusieurs ateliers de renforcement des capacités </a:t>
            </a:r>
          </a:p>
          <a:p>
            <a:r>
              <a:rPr lang="fr-CA" sz="2200" dirty="0" smtClean="0"/>
              <a:t>Les autorités identifient 10 communautés pour entamer la mise en œuvre au niveau national </a:t>
            </a:r>
          </a:p>
          <a:p>
            <a:r>
              <a:rPr lang="fr-CA" sz="2200" dirty="0" smtClean="0"/>
              <a:t>Cinq groupes d’immigrants arrivés (</a:t>
            </a:r>
            <a:r>
              <a:rPr lang="fr-CA" sz="2200" dirty="0" err="1" smtClean="0"/>
              <a:t>Oris</a:t>
            </a:r>
            <a:r>
              <a:rPr lang="fr-CA" sz="2200" dirty="0" smtClean="0"/>
              <a:t> inclus), 4 anciennes minorités; majorité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 à 80% </a:t>
            </a:r>
          </a:p>
          <a:p>
            <a:r>
              <a:rPr lang="fr-CA" sz="2200" dirty="0" smtClean="0"/>
              <a:t>Le Ministère a créé le </a:t>
            </a:r>
            <a:r>
              <a:rPr lang="fr-CA" sz="2200" b="1" dirty="0" smtClean="0"/>
              <a:t>Conseil du PCI du </a:t>
            </a:r>
            <a:r>
              <a:rPr lang="fr-CA" sz="2200" b="1" dirty="0" err="1" smtClean="0"/>
              <a:t>Blika</a:t>
            </a:r>
            <a:r>
              <a:rPr lang="fr-CA" sz="2200" dirty="0" smtClean="0"/>
              <a:t>: 24 membres, tous experts; 12 issus de minorités</a:t>
            </a:r>
          </a:p>
          <a:p>
            <a:r>
              <a:rPr lang="fr-FR" sz="2200" dirty="0" err="1" smtClean="0"/>
              <a:t>SafeCom</a:t>
            </a:r>
            <a:r>
              <a:rPr lang="fr-FR" sz="2200" dirty="0" smtClean="0"/>
              <a:t> </a:t>
            </a:r>
            <a:r>
              <a:rPr lang="fr-FR" sz="2200" dirty="0" err="1" smtClean="0"/>
              <a:t>ori</a:t>
            </a:r>
            <a:r>
              <a:rPr lang="fr-CA" sz="2200" dirty="0" smtClean="0"/>
              <a:t>: comité de sauvegarde</a:t>
            </a:r>
          </a:p>
          <a:p>
            <a:r>
              <a:rPr lang="fr-CA" sz="2200" dirty="0" smtClean="0"/>
              <a:t>Le Conseil du PCI du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gère l’inventaire préliminaire du PCI au </a:t>
            </a:r>
            <a:r>
              <a:rPr lang="fr-CA" sz="2200" dirty="0" err="1" smtClean="0"/>
              <a:t>Blika</a:t>
            </a:r>
            <a:endParaRPr lang="fr-CA" sz="22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9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CA" dirty="0" smtClean="0"/>
              <a:t>Le </a:t>
            </a:r>
            <a:r>
              <a:rPr lang="fr-CA" dirty="0" err="1" smtClean="0"/>
              <a:t>Blika</a:t>
            </a:r>
            <a:r>
              <a:rPr lang="fr-CA" dirty="0" smtClean="0"/>
              <a:t> met en œuvre la Convention</a:t>
            </a:r>
            <a:endParaRPr lang="fr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7238361"/>
              </p:ext>
            </p:extLst>
          </p:nvPr>
        </p:nvGraphicFramePr>
        <p:xfrm>
          <a:off x="406401" y="2021524"/>
          <a:ext cx="8356599" cy="391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303213"/>
            <a:ext cx="6480175" cy="984885"/>
          </a:xfrm>
        </p:spPr>
        <p:txBody>
          <a:bodyPr/>
          <a:lstStyle/>
          <a:p>
            <a:r>
              <a:rPr lang="fr-CA" dirty="0" smtClean="0"/>
              <a:t>Bientôt 2 jours de réunion du </a:t>
            </a:r>
            <a:r>
              <a:rPr lang="fr-CA" dirty="0" err="1" smtClean="0"/>
              <a:t>SafeCom</a:t>
            </a:r>
            <a:r>
              <a:rPr lang="fr-CA" dirty="0" smtClean="0"/>
              <a:t> </a:t>
            </a:r>
            <a:r>
              <a:rPr lang="fr-CA" dirty="0" err="1" smtClean="0"/>
              <a:t>ori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632" y="1905001"/>
            <a:ext cx="6373368" cy="5015731"/>
          </a:xfrm>
        </p:spPr>
        <p:txBody>
          <a:bodyPr/>
          <a:lstStyle/>
          <a:p>
            <a:r>
              <a:rPr lang="fr-CA" sz="2200" dirty="0" smtClean="0"/>
              <a:t>Il a été demandé aux </a:t>
            </a:r>
            <a:r>
              <a:rPr lang="fr-CA" sz="2200" dirty="0" err="1" smtClean="0"/>
              <a:t>SafeComs</a:t>
            </a:r>
            <a:r>
              <a:rPr lang="fr-CA" sz="2200" dirty="0" smtClean="0"/>
              <a:t> de: </a:t>
            </a:r>
          </a:p>
          <a:p>
            <a:pPr marL="536575" indent="-354013">
              <a:buFont typeface="+mj-lt"/>
              <a:buAutoNum type="alphaLcParenR"/>
            </a:pPr>
            <a:r>
              <a:rPr lang="fr-CA" sz="2200" dirty="0" smtClean="0"/>
              <a:t>dresser des listes du PCI</a:t>
            </a:r>
          </a:p>
          <a:p>
            <a:pPr marL="536575" indent="-354013">
              <a:buFont typeface="+mj-lt"/>
              <a:buAutoNum type="alphaLcParenR"/>
            </a:pPr>
            <a:r>
              <a:rPr lang="fr-CA" sz="2200" dirty="0" smtClean="0"/>
              <a:t>préparer un plan de sauvegarde du PCI en péril</a:t>
            </a:r>
          </a:p>
          <a:p>
            <a:pPr marL="536575" indent="-354013">
              <a:buFont typeface="+mj-lt"/>
              <a:buAutoNum type="alphaLcParenR"/>
            </a:pPr>
            <a:r>
              <a:rPr lang="fr-CA" sz="2200" dirty="0" smtClean="0"/>
              <a:t>proposer 2 à 4 éléments du PCI </a:t>
            </a:r>
            <a:r>
              <a:rPr lang="fr-CA" sz="2200" dirty="0" err="1" smtClean="0"/>
              <a:t>ori</a:t>
            </a:r>
            <a:r>
              <a:rPr lang="fr-CA" sz="2200" dirty="0" smtClean="0"/>
              <a:t> à inclure dans l’inventaire préliminaire</a:t>
            </a:r>
          </a:p>
          <a:p>
            <a:r>
              <a:rPr lang="fr-CA" sz="2200" dirty="0" smtClean="0"/>
              <a:t>Le </a:t>
            </a:r>
            <a:r>
              <a:rPr lang="fr-CA" sz="2200" dirty="0" err="1" smtClean="0"/>
              <a:t>SafeCom</a:t>
            </a:r>
            <a:r>
              <a:rPr lang="fr-CA" sz="2200" dirty="0" smtClean="0"/>
              <a:t> </a:t>
            </a:r>
            <a:r>
              <a:rPr lang="fr-CA" sz="2200" dirty="0" err="1" smtClean="0"/>
              <a:t>ori</a:t>
            </a:r>
            <a:r>
              <a:rPr lang="fr-CA" sz="2200" dirty="0" smtClean="0"/>
              <a:t> a établi une liste de 11 éléments du PCI </a:t>
            </a:r>
            <a:r>
              <a:rPr lang="fr-CA" sz="2200" dirty="0" err="1" smtClean="0"/>
              <a:t>ori</a:t>
            </a:r>
            <a:endParaRPr lang="fr-CA" sz="2200" dirty="0" smtClean="0"/>
          </a:p>
          <a:p>
            <a:r>
              <a:rPr lang="fr-CA" sz="2200" dirty="0" smtClean="0"/>
              <a:t>Organiser deux jours de réunion:  6 membres du </a:t>
            </a:r>
            <a:r>
              <a:rPr lang="fr-CA" sz="2200" dirty="0" err="1" smtClean="0"/>
              <a:t>SafeCom</a:t>
            </a:r>
            <a:r>
              <a:rPr lang="fr-CA" sz="2200" dirty="0" smtClean="0"/>
              <a:t> </a:t>
            </a:r>
            <a:r>
              <a:rPr lang="fr-CA" sz="2200" dirty="0" err="1" smtClean="0"/>
              <a:t>ori</a:t>
            </a:r>
            <a:r>
              <a:rPr lang="fr-CA" sz="2200" dirty="0" smtClean="0"/>
              <a:t> avec 6 autres experts (</a:t>
            </a:r>
            <a:r>
              <a:rPr lang="fr-CA" sz="2200" dirty="0" err="1" smtClean="0"/>
              <a:t>Oris</a:t>
            </a:r>
            <a:r>
              <a:rPr lang="fr-CA" sz="2200" dirty="0" smtClean="0"/>
              <a:t>) traitent les points (b) et – si le temps le permet – (c</a:t>
            </a:r>
            <a:r>
              <a:rPr lang="en-GB" sz="2200" dirty="0" smtClean="0"/>
              <a:t>)</a:t>
            </a:r>
          </a:p>
          <a:p>
            <a:endParaRPr lang="en-GB" sz="2200" dirty="0" smtClean="0"/>
          </a:p>
          <a:p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8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300038"/>
            <a:ext cx="6480175" cy="984885"/>
          </a:xfrm>
        </p:spPr>
        <p:txBody>
          <a:bodyPr/>
          <a:lstStyle/>
          <a:p>
            <a:r>
              <a:rPr lang="fr-CA" dirty="0" smtClean="0"/>
              <a:t>Faites connaissance avec vos voisins 1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304471" cy="4708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2400" dirty="0" smtClean="0"/>
              <a:t>Présidente de l’Association des femmes </a:t>
            </a:r>
            <a:r>
              <a:rPr lang="fr-CA" sz="2400" dirty="0" err="1" smtClean="0"/>
              <a:t>ories</a:t>
            </a:r>
            <a:endParaRPr lang="fr-CA" sz="24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CA" sz="2400" dirty="0" smtClean="0"/>
              <a:t>Professeur d’histoire et géographie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fr-CA" sz="2400" dirty="0" smtClean="0"/>
              <a:t>Propriétaire d’un jardin de thé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fr-CA" sz="2400" dirty="0" smtClean="0"/>
              <a:t>Propriétaire d’un magasin d’équipement électrique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fr-CA" sz="2400" dirty="0" smtClean="0"/>
              <a:t>Chef boulanger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fr-CA" sz="2400" dirty="0" smtClean="0"/>
              <a:t>Libraire et </a:t>
            </a:r>
            <a:r>
              <a:rPr lang="fr-CA" sz="2400" dirty="0"/>
              <a:t>é</a:t>
            </a:r>
            <a:r>
              <a:rPr lang="fr-CA" sz="2400" dirty="0" smtClean="0"/>
              <a:t>crivain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fr-CA" sz="2400" dirty="0" smtClean="0"/>
              <a:t>Webmaster du Portail de la culture </a:t>
            </a:r>
            <a:r>
              <a:rPr lang="fr-CA" sz="2400" dirty="0" err="1" smtClean="0"/>
              <a:t>orie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2857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319088"/>
            <a:ext cx="6480175" cy="984885"/>
          </a:xfrm>
        </p:spPr>
        <p:txBody>
          <a:bodyPr/>
          <a:lstStyle/>
          <a:p>
            <a:r>
              <a:rPr lang="fr-CA" dirty="0" smtClean="0"/>
              <a:t>Faites connaissance avec vos voisins 2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400800" cy="42780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sz="2400" dirty="0" smtClean="0"/>
              <a:t>Sociologue</a:t>
            </a:r>
          </a:p>
          <a:p>
            <a:pPr lvl="0">
              <a:lnSpc>
                <a:spcPct val="150000"/>
              </a:lnSpc>
            </a:pPr>
            <a:r>
              <a:rPr lang="fr-CA" sz="2400" dirty="0" smtClean="0"/>
              <a:t>Médecin généraliste</a:t>
            </a:r>
          </a:p>
          <a:p>
            <a:pPr lvl="0">
              <a:lnSpc>
                <a:spcPct val="150000"/>
              </a:lnSpc>
            </a:pPr>
            <a:r>
              <a:rPr lang="fr-CA" sz="2400" dirty="0" smtClean="0"/>
              <a:t>Journaliste</a:t>
            </a:r>
          </a:p>
          <a:p>
            <a:pPr lvl="0">
              <a:lnSpc>
                <a:spcPct val="150000"/>
              </a:lnSpc>
            </a:pPr>
            <a:r>
              <a:rPr lang="fr-CA" sz="2400" dirty="0" smtClean="0"/>
              <a:t>Chargé du patrimoine Ministère de la </a:t>
            </a:r>
            <a:r>
              <a:rPr lang="fr-CA" sz="2400" dirty="0"/>
              <a:t>C</a:t>
            </a:r>
            <a:r>
              <a:rPr lang="fr-CA" sz="2400" dirty="0" smtClean="0"/>
              <a:t>ulture</a:t>
            </a:r>
          </a:p>
          <a:p>
            <a:pPr lvl="0">
              <a:lnSpc>
                <a:spcPct val="100000"/>
              </a:lnSpc>
            </a:pPr>
            <a:r>
              <a:rPr lang="fr-CA" sz="2400" dirty="0" smtClean="0"/>
              <a:t>Membre de la NATCOM </a:t>
            </a:r>
            <a:r>
              <a:rPr lang="fr-CA" sz="2400" dirty="0" err="1" smtClean="0"/>
              <a:t>Blika</a:t>
            </a:r>
            <a:r>
              <a:rPr lang="fr-CA" sz="2400" dirty="0" smtClean="0"/>
              <a:t> pour l’UNESCO</a:t>
            </a:r>
          </a:p>
          <a:p>
            <a:pPr lvl="0">
              <a:lnSpc>
                <a:spcPct val="150000"/>
              </a:lnSpc>
            </a:pPr>
            <a:r>
              <a:rPr lang="fr-CA" sz="2400" dirty="0" smtClean="0"/>
              <a:t>Consultant externe </a:t>
            </a:r>
          </a:p>
        </p:txBody>
      </p:sp>
    </p:spTree>
    <p:extLst>
      <p:ext uri="{BB962C8B-B14F-4D97-AF65-F5344CB8AC3E}">
        <p14:creationId xmlns:p14="http://schemas.microsoft.com/office/powerpoint/2010/main" val="2678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CA" dirty="0" smtClean="0"/>
              <a:t>Présidente de l’Association des femmes </a:t>
            </a:r>
            <a:r>
              <a:rPr lang="fr-CA" dirty="0" err="1" smtClean="0"/>
              <a:t>ories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043" y="1905000"/>
            <a:ext cx="4165948" cy="4425827"/>
          </a:xfrm>
        </p:spPr>
        <p:txBody>
          <a:bodyPr/>
          <a:lstStyle/>
          <a:p>
            <a:r>
              <a:rPr lang="fr-CA" sz="2200" dirty="0" smtClean="0"/>
              <a:t>Née vers 1975</a:t>
            </a:r>
          </a:p>
          <a:p>
            <a:r>
              <a:rPr lang="fr-CA" sz="2200" dirty="0" smtClean="0"/>
              <a:t>Juriste spécialiste des droits de l’homme</a:t>
            </a:r>
          </a:p>
          <a:p>
            <a:r>
              <a:rPr lang="fr-CA" sz="2200" dirty="0" smtClean="0"/>
              <a:t>A publié deux ouvrages sur les modes alimentaires des </a:t>
            </a:r>
            <a:r>
              <a:rPr lang="fr-CA" sz="2200" dirty="0" err="1" smtClean="0"/>
              <a:t>Oris</a:t>
            </a:r>
            <a:endParaRPr lang="fr-CA" sz="2200" dirty="0" smtClean="0"/>
          </a:p>
          <a:p>
            <a:r>
              <a:rPr lang="fr-CA" sz="2200" dirty="0" smtClean="0"/>
              <a:t>Veut faire reconnaître la tradition </a:t>
            </a:r>
            <a:r>
              <a:rPr lang="fr-CA" sz="2200" dirty="0" err="1" smtClean="0"/>
              <a:t>orie</a:t>
            </a:r>
            <a:r>
              <a:rPr lang="fr-CA" sz="2200" dirty="0" smtClean="0"/>
              <a:t> de la dénomination</a:t>
            </a:r>
          </a:p>
          <a:p>
            <a:r>
              <a:rPr lang="fr-CA" sz="2200" dirty="0" smtClean="0"/>
              <a:t>Croit que les célébrations de mariage </a:t>
            </a:r>
            <a:r>
              <a:rPr lang="fr-CA" sz="2200" dirty="0" err="1" smtClean="0"/>
              <a:t>ori</a:t>
            </a:r>
            <a:r>
              <a:rPr lang="fr-CA" sz="2200" dirty="0" smtClean="0"/>
              <a:t> sont importantes pour l’identité </a:t>
            </a:r>
            <a:r>
              <a:rPr lang="fr-CA" sz="2200" dirty="0" err="1" smtClean="0"/>
              <a:t>orie</a:t>
            </a:r>
            <a:endParaRPr lang="fr-CA" sz="2200" dirty="0" smtClean="0"/>
          </a:p>
          <a:p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3787607" cy="37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85560" cy="984885"/>
          </a:xfrm>
        </p:spPr>
        <p:txBody>
          <a:bodyPr/>
          <a:lstStyle/>
          <a:p>
            <a:r>
              <a:rPr lang="fr-CA" dirty="0" smtClean="0"/>
              <a:t>Professeur d’histoire et géographie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7" y="1920241"/>
            <a:ext cx="6473825" cy="3058786"/>
          </a:xfrm>
        </p:spPr>
        <p:txBody>
          <a:bodyPr/>
          <a:lstStyle/>
          <a:p>
            <a:r>
              <a:rPr lang="fr-CA" sz="2200" dirty="0" smtClean="0"/>
              <a:t>Jeune </a:t>
            </a:r>
            <a:r>
              <a:rPr lang="fr-CA" sz="2200" dirty="0" err="1" smtClean="0"/>
              <a:t>Ori</a:t>
            </a:r>
            <a:endParaRPr lang="fr-CA" sz="2200" dirty="0" smtClean="0"/>
          </a:p>
          <a:p>
            <a:r>
              <a:rPr lang="fr-CA" sz="2200" dirty="0" smtClean="0"/>
              <a:t>Enregistrements de chants, mémoires et récits de vie de la première génération </a:t>
            </a:r>
            <a:r>
              <a:rPr lang="fr-CA" sz="2200" dirty="0" err="1" smtClean="0"/>
              <a:t>orie</a:t>
            </a:r>
            <a:r>
              <a:rPr lang="fr-CA" sz="2200" dirty="0" smtClean="0"/>
              <a:t>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Contes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enregistrés, mais pas autorisés à être rendus publics</a:t>
            </a:r>
          </a:p>
          <a:p>
            <a:r>
              <a:rPr lang="fr-CA" sz="2200" dirty="0" smtClean="0"/>
              <a:t>Membre social de l’Association de tir à l’arc</a:t>
            </a:r>
          </a:p>
          <a:p>
            <a:r>
              <a:rPr lang="fr-CA" sz="2200" dirty="0" smtClean="0"/>
              <a:t>Parents traumatisés par le traitement des minorités au </a:t>
            </a:r>
            <a:r>
              <a:rPr lang="fr-CA" sz="2200" dirty="0" err="1" smtClean="0"/>
              <a:t>Blika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3302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375920"/>
            <a:ext cx="6480175" cy="984885"/>
          </a:xfrm>
        </p:spPr>
        <p:txBody>
          <a:bodyPr/>
          <a:lstStyle/>
          <a:p>
            <a:r>
              <a:rPr lang="en-ZA" dirty="0" smtClean="0"/>
              <a:t>Propriétaire du Jardin de thé de Harkal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047232" cy="3517373"/>
          </a:xfrm>
        </p:spPr>
        <p:txBody>
          <a:bodyPr/>
          <a:lstStyle/>
          <a:p>
            <a:r>
              <a:rPr lang="fr-FR" sz="2200" dirty="0" smtClean="0"/>
              <a:t>50 ans, possède le jardin de thé de </a:t>
            </a:r>
            <a:r>
              <a:rPr lang="fr-FR" sz="2200" dirty="0" err="1" smtClean="0"/>
              <a:t>Harkal</a:t>
            </a:r>
            <a:r>
              <a:rPr lang="fr-FR" sz="2200" dirty="0" smtClean="0"/>
              <a:t> </a:t>
            </a:r>
          </a:p>
          <a:p>
            <a:r>
              <a:rPr lang="fr-FR" sz="2200" dirty="0" smtClean="0"/>
              <a:t>Organise des mariages </a:t>
            </a:r>
            <a:r>
              <a:rPr lang="fr-FR" sz="2200" dirty="0" err="1" smtClean="0"/>
              <a:t>oris</a:t>
            </a:r>
            <a:endParaRPr lang="fr-FR" sz="2200" dirty="0" smtClean="0"/>
          </a:p>
          <a:p>
            <a:r>
              <a:rPr lang="fr-FR" sz="2200" dirty="0" smtClean="0"/>
              <a:t>Bon chanteur traditionnel et non traditionnel</a:t>
            </a:r>
          </a:p>
          <a:p>
            <a:r>
              <a:rPr lang="fr-FR" sz="2200" dirty="0" smtClean="0"/>
              <a:t>Figure centrale des dispositions du </a:t>
            </a:r>
            <a:r>
              <a:rPr lang="fr-FR" sz="2200" dirty="0" err="1" smtClean="0"/>
              <a:t>Haf</a:t>
            </a:r>
            <a:r>
              <a:rPr lang="fr-FR" sz="2200" dirty="0" smtClean="0"/>
              <a:t> (assistance mutuelle)</a:t>
            </a:r>
          </a:p>
          <a:p>
            <a:r>
              <a:rPr lang="fr-FR" sz="2200" dirty="0" smtClean="0"/>
              <a:t>Réclame davantage de diffusions publiques de la musique et de la danse </a:t>
            </a:r>
            <a:r>
              <a:rPr lang="fr-FR" sz="2200" dirty="0" err="1" smtClean="0"/>
              <a:t>ories</a:t>
            </a:r>
            <a:r>
              <a:rPr lang="fr-FR" sz="2200" dirty="0" smtClean="0"/>
              <a:t> </a:t>
            </a:r>
          </a:p>
          <a:p>
            <a:r>
              <a:rPr lang="fr-FR" sz="2200" dirty="0" smtClean="0"/>
              <a:t>Veut un plus grand respect du public à l’égard du PCI </a:t>
            </a:r>
            <a:r>
              <a:rPr lang="fr-FR" sz="2200" dirty="0" err="1" smtClean="0"/>
              <a:t>ori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5111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414338"/>
            <a:ext cx="6312408" cy="984885"/>
          </a:xfrm>
        </p:spPr>
        <p:txBody>
          <a:bodyPr/>
          <a:lstStyle/>
          <a:p>
            <a:pPr lvl="0"/>
            <a:r>
              <a:rPr lang="fr-CA" dirty="0" smtClean="0"/>
              <a:t>Propriétaire d’un magasin d’équipement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759" y="1905000"/>
            <a:ext cx="6484303" cy="3906710"/>
          </a:xfrm>
        </p:spPr>
        <p:txBody>
          <a:bodyPr/>
          <a:lstStyle/>
          <a:p>
            <a:r>
              <a:rPr lang="fr-FR" sz="2200" dirty="0" smtClean="0"/>
              <a:t>40 ans, </a:t>
            </a:r>
            <a:r>
              <a:rPr lang="fr-FR" sz="2200" dirty="0" err="1" smtClean="0"/>
              <a:t>Ori</a:t>
            </a:r>
            <a:r>
              <a:rPr lang="fr-FR" sz="2200" dirty="0" smtClean="0"/>
              <a:t>, citoyen de </a:t>
            </a:r>
            <a:r>
              <a:rPr lang="fr-FR" sz="2200" dirty="0" err="1" smtClean="0"/>
              <a:t>Carkal</a:t>
            </a:r>
            <a:endParaRPr lang="fr-FR" sz="2200" dirty="0" smtClean="0"/>
          </a:p>
          <a:p>
            <a:r>
              <a:rPr lang="fr-FR" sz="2200" dirty="0" smtClean="0"/>
              <a:t>Bon conteur et écrivain en langue </a:t>
            </a:r>
            <a:r>
              <a:rPr lang="fr-FR" sz="2200" dirty="0" err="1" smtClean="0"/>
              <a:t>orie</a:t>
            </a:r>
            <a:endParaRPr lang="fr-FR" sz="2200" dirty="0" smtClean="0"/>
          </a:p>
          <a:p>
            <a:r>
              <a:rPr lang="fr-FR" sz="2200" dirty="0" smtClean="0"/>
              <a:t>Le magasin vend du matériel électrique et des arcs et des flèches </a:t>
            </a:r>
            <a:r>
              <a:rPr lang="fr-FR" sz="2200" dirty="0" err="1" smtClean="0"/>
              <a:t>oris</a:t>
            </a:r>
            <a:r>
              <a:rPr lang="fr-FR" sz="2200" dirty="0" smtClean="0"/>
              <a:t> </a:t>
            </a:r>
          </a:p>
          <a:p>
            <a:r>
              <a:rPr lang="fr-FR" sz="2200" dirty="0" smtClean="0"/>
              <a:t>Le magasin a été attaqué en 2004 après la publication d’annonces bilingues </a:t>
            </a:r>
            <a:r>
              <a:rPr lang="fr-FR" sz="2200" dirty="0" err="1" smtClean="0"/>
              <a:t>ori/blikanais</a:t>
            </a:r>
            <a:r>
              <a:rPr lang="fr-FR" sz="2200" dirty="0" smtClean="0"/>
              <a:t> </a:t>
            </a:r>
          </a:p>
          <a:p>
            <a:r>
              <a:rPr lang="fr-FR" sz="2200" dirty="0" smtClean="0"/>
              <a:t>Entend promouvoir les droits de l’homme concernant les langues au </a:t>
            </a:r>
            <a:r>
              <a:rPr lang="fr-FR" sz="2200" dirty="0" err="1" smtClean="0"/>
              <a:t>Blika</a:t>
            </a:r>
            <a:r>
              <a:rPr lang="fr-FR" sz="2200" dirty="0" smtClean="0"/>
              <a:t> à travers la Convention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12408" cy="492443"/>
          </a:xfrm>
        </p:spPr>
        <p:txBody>
          <a:bodyPr/>
          <a:lstStyle/>
          <a:p>
            <a:pPr lvl="0"/>
            <a:r>
              <a:rPr lang="fr-CA" dirty="0" smtClean="0"/>
              <a:t>Chef boulanger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63" y="1905000"/>
            <a:ext cx="4547616" cy="4053417"/>
          </a:xfrm>
        </p:spPr>
        <p:txBody>
          <a:bodyPr/>
          <a:lstStyle/>
          <a:p>
            <a:r>
              <a:rPr lang="fr-FR" sz="2200" dirty="0" smtClean="0"/>
              <a:t>24 ans, habite à </a:t>
            </a:r>
            <a:r>
              <a:rPr lang="fr-FR" sz="2200" dirty="0" err="1" smtClean="0"/>
              <a:t>Harkal</a:t>
            </a:r>
            <a:endParaRPr lang="fr-FR" sz="2200" dirty="0" smtClean="0"/>
          </a:p>
          <a:p>
            <a:r>
              <a:rPr lang="fr-FR" sz="2200" dirty="0" smtClean="0"/>
              <a:t>Père </a:t>
            </a:r>
            <a:r>
              <a:rPr lang="fr-FR" sz="2200" dirty="0" err="1" smtClean="0"/>
              <a:t>ori</a:t>
            </a:r>
            <a:r>
              <a:rPr lang="fr-FR" sz="2200" dirty="0" smtClean="0"/>
              <a:t> et mère </a:t>
            </a:r>
            <a:r>
              <a:rPr lang="fr-FR" sz="2200" dirty="0" err="1" smtClean="0"/>
              <a:t>blikanaise</a:t>
            </a:r>
            <a:r>
              <a:rPr lang="fr-FR" sz="2200" dirty="0" smtClean="0"/>
              <a:t> </a:t>
            </a:r>
          </a:p>
          <a:p>
            <a:r>
              <a:rPr lang="fr-FR" sz="2200" dirty="0" smtClean="0"/>
              <a:t>Chef de service d’une boulangerie dans un supermarché</a:t>
            </a:r>
          </a:p>
          <a:p>
            <a:r>
              <a:rPr lang="fr-FR" sz="2200" dirty="0" smtClean="0"/>
              <a:t>Vend son propre Rap </a:t>
            </a:r>
            <a:r>
              <a:rPr lang="fr-FR" sz="2200" dirty="0" err="1" smtClean="0"/>
              <a:t>ori-ori</a:t>
            </a:r>
            <a:r>
              <a:rPr lang="fr-FR" sz="2200" dirty="0" smtClean="0"/>
              <a:t> sur Internet</a:t>
            </a:r>
          </a:p>
          <a:p>
            <a:r>
              <a:rPr lang="fr-FR" sz="2200" dirty="0" smtClean="0"/>
              <a:t>Membre actif de l’Association des jeunes </a:t>
            </a:r>
            <a:r>
              <a:rPr lang="fr-FR" sz="2200" dirty="0" err="1" smtClean="0"/>
              <a:t>Oris</a:t>
            </a:r>
            <a:endParaRPr lang="fr-FR" sz="2200" dirty="0" smtClean="0"/>
          </a:p>
          <a:p>
            <a:r>
              <a:rPr lang="fr-FR" sz="2200" dirty="0" smtClean="0"/>
              <a:t>Se produit comme DJ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905000"/>
            <a:ext cx="2962688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36792" cy="984885"/>
          </a:xfrm>
        </p:spPr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Oris</a:t>
            </a:r>
            <a:r>
              <a:rPr lang="fr-CA" dirty="0" smtClean="0"/>
              <a:t>, nouvelle minorité au </a:t>
            </a:r>
            <a:r>
              <a:rPr lang="fr-CA" dirty="0" err="1" smtClean="0"/>
              <a:t>Blika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16569"/>
            <a:ext cx="6336792" cy="4121128"/>
          </a:xfrm>
        </p:spPr>
        <p:txBody>
          <a:bodyPr/>
          <a:lstStyle/>
          <a:p>
            <a:r>
              <a:rPr lang="fr-CA" sz="2200" dirty="0" smtClean="0"/>
              <a:t>Années 1960/1970  - 80 000 </a:t>
            </a:r>
            <a:r>
              <a:rPr lang="fr-CA" sz="2200" dirty="0" err="1" smtClean="0"/>
              <a:t>Oris</a:t>
            </a:r>
            <a:r>
              <a:rPr lang="fr-CA" sz="2200" dirty="0" smtClean="0"/>
              <a:t> arrivent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err="1" smtClean="0"/>
              <a:t>Ori</a:t>
            </a:r>
            <a:r>
              <a:rPr lang="fr-CA" sz="2200" dirty="0" smtClean="0"/>
              <a:t> – 1 sur 5 officiellement reconnue comme une nouvelle minorité</a:t>
            </a:r>
          </a:p>
          <a:p>
            <a:r>
              <a:rPr lang="fr-CA" sz="2200" dirty="0" smtClean="0"/>
              <a:t>Environ 200 000 </a:t>
            </a:r>
            <a:r>
              <a:rPr lang="fr-CA" sz="2200" dirty="0" err="1" smtClean="0"/>
              <a:t>Oris</a:t>
            </a:r>
            <a:r>
              <a:rPr lang="fr-CA" sz="2200" dirty="0" smtClean="0"/>
              <a:t> au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(pas de statistiques)</a:t>
            </a:r>
          </a:p>
          <a:p>
            <a:r>
              <a:rPr lang="fr-CA" sz="2200" dirty="0" smtClean="0"/>
              <a:t>4 anciennes minorités – soit environ 100 000 individus</a:t>
            </a:r>
          </a:p>
          <a:p>
            <a:r>
              <a:rPr lang="fr-CA" sz="2200" dirty="0" smtClean="0"/>
              <a:t>80% de la majorité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 parle le </a:t>
            </a:r>
            <a:r>
              <a:rPr lang="fr-CA" sz="2200" dirty="0" err="1" smtClean="0"/>
              <a:t>blikanais</a:t>
            </a:r>
            <a:endParaRPr lang="fr-CA" sz="2200" dirty="0" smtClean="0"/>
          </a:p>
          <a:p>
            <a:r>
              <a:rPr lang="fr-CA" sz="2200" dirty="0" smtClean="0"/>
              <a:t>Beaucoup de jeunes s’identifient comme </a:t>
            </a:r>
            <a:r>
              <a:rPr lang="fr-CA" sz="2200" dirty="0" err="1"/>
              <a:t>o</a:t>
            </a:r>
            <a:r>
              <a:rPr lang="fr-CA" sz="2200" dirty="0" err="1" smtClean="0"/>
              <a:t>ri</a:t>
            </a:r>
            <a:r>
              <a:rPr lang="fr-CA" sz="2200" dirty="0" smtClean="0"/>
              <a:t> et </a:t>
            </a:r>
            <a:r>
              <a:rPr lang="fr-CA" sz="2200" dirty="0" err="1" smtClean="0"/>
              <a:t>blikanais</a:t>
            </a:r>
            <a:r>
              <a:rPr lang="fr-CA" sz="2200" dirty="0" smtClean="0"/>
              <a:t> sans se sentir à moitié </a:t>
            </a:r>
            <a:r>
              <a:rPr lang="fr-CA" sz="2200" dirty="0" err="1"/>
              <a:t>o</a:t>
            </a:r>
            <a:r>
              <a:rPr lang="fr-CA" sz="2200" dirty="0" err="1" smtClean="0"/>
              <a:t>ri</a:t>
            </a:r>
            <a:endParaRPr lang="fr-CA" sz="2200" dirty="0" smtClean="0"/>
          </a:p>
        </p:txBody>
      </p:sp>
    </p:spTree>
    <p:extLst>
      <p:ext uri="{BB962C8B-B14F-4D97-AF65-F5344CB8AC3E}">
        <p14:creationId xmlns:p14="http://schemas.microsoft.com/office/powerpoint/2010/main" val="2589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938"/>
            <a:ext cx="6480175" cy="492125"/>
          </a:xfrm>
        </p:spPr>
        <p:txBody>
          <a:bodyPr/>
          <a:lstStyle/>
          <a:p>
            <a:r>
              <a:rPr lang="fr-CA" dirty="0" smtClean="0"/>
              <a:t>Libraire et </a:t>
            </a:r>
            <a:r>
              <a:rPr lang="fr-CA" dirty="0"/>
              <a:t>é</a:t>
            </a:r>
            <a:r>
              <a:rPr lang="fr-CA" dirty="0" smtClean="0"/>
              <a:t>crivain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895" y="1917192"/>
            <a:ext cx="4634168" cy="2904898"/>
          </a:xfrm>
        </p:spPr>
        <p:txBody>
          <a:bodyPr/>
          <a:lstStyle/>
          <a:p>
            <a:r>
              <a:rPr lang="fr-CA" sz="2200" dirty="0" smtClean="0"/>
              <a:t>Arrivé au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à l’âge de 7 ans</a:t>
            </a:r>
          </a:p>
          <a:p>
            <a:r>
              <a:rPr lang="fr-CA" sz="2200" dirty="0" smtClean="0"/>
              <a:t>Possède une librairie à </a:t>
            </a:r>
            <a:r>
              <a:rPr lang="fr-CA" sz="2200" dirty="0" err="1" smtClean="0"/>
              <a:t>Mainkal</a:t>
            </a:r>
            <a:r>
              <a:rPr lang="fr-CA" sz="2200" dirty="0" smtClean="0"/>
              <a:t> et écrit des romans </a:t>
            </a:r>
            <a:r>
              <a:rPr lang="fr-CA" sz="2200" dirty="0" err="1" smtClean="0"/>
              <a:t>oris</a:t>
            </a:r>
            <a:endParaRPr lang="fr-CA" sz="2200" dirty="0" smtClean="0"/>
          </a:p>
          <a:p>
            <a:r>
              <a:rPr lang="fr-CA" sz="2200" dirty="0" smtClean="0"/>
              <a:t>Fréquente souvent les cafés et les jardins de thé </a:t>
            </a:r>
            <a:r>
              <a:rPr lang="fr-CA" sz="2200" dirty="0" err="1" smtClean="0"/>
              <a:t>ori</a:t>
            </a:r>
            <a:endParaRPr lang="fr-CA" sz="2200" dirty="0" smtClean="0"/>
          </a:p>
          <a:p>
            <a:r>
              <a:rPr lang="fr-CA" sz="2200" dirty="0" smtClean="0"/>
              <a:t>Veut revitaliser la danse en chaîne </a:t>
            </a:r>
            <a:r>
              <a:rPr lang="fr-CA" sz="2200" dirty="0" err="1" smtClean="0"/>
              <a:t>orie</a:t>
            </a:r>
            <a:r>
              <a:rPr lang="fr-CA" sz="2200" dirty="0" smtClean="0"/>
              <a:t> et former davantage de chanteurs et de musiciens</a:t>
            </a:r>
            <a:endParaRPr lang="fr-CA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441724"/>
            <a:ext cx="3543284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394970"/>
            <a:ext cx="6480175" cy="984885"/>
          </a:xfrm>
        </p:spPr>
        <p:txBody>
          <a:bodyPr/>
          <a:lstStyle/>
          <a:p>
            <a:pPr lvl="0"/>
            <a:r>
              <a:rPr lang="fr-CA" dirty="0" smtClean="0"/>
              <a:t>Webmaster du Portail de la culture </a:t>
            </a:r>
            <a:r>
              <a:rPr lang="fr-CA" dirty="0" err="1" smtClean="0"/>
              <a:t>orie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047232" cy="3511731"/>
          </a:xfrm>
        </p:spPr>
        <p:txBody>
          <a:bodyPr/>
          <a:lstStyle/>
          <a:p>
            <a:r>
              <a:rPr lang="fr-CA" sz="2200" dirty="0" smtClean="0"/>
              <a:t>22 ans</a:t>
            </a:r>
          </a:p>
          <a:p>
            <a:r>
              <a:rPr lang="fr-CA" sz="2200" dirty="0" smtClean="0"/>
              <a:t>Patrimoine </a:t>
            </a:r>
            <a:r>
              <a:rPr lang="fr-CA" sz="2200" dirty="0" err="1" smtClean="0"/>
              <a:t>ori</a:t>
            </a:r>
            <a:r>
              <a:rPr lang="fr-CA" sz="2200" dirty="0" smtClean="0"/>
              <a:t> et </a:t>
            </a:r>
            <a:r>
              <a:rPr lang="fr-CA" sz="2200" dirty="0" err="1" smtClean="0"/>
              <a:t>blikanais</a:t>
            </a:r>
            <a:endParaRPr lang="fr-CA" sz="2200" dirty="0" smtClean="0"/>
          </a:p>
          <a:p>
            <a:r>
              <a:rPr lang="fr-CA" sz="2200" dirty="0" smtClean="0"/>
              <a:t>A appris l’art de la dentellerie et le tir à l’arc </a:t>
            </a:r>
            <a:r>
              <a:rPr lang="fr-CA" sz="2200" dirty="0" err="1" smtClean="0"/>
              <a:t>oris</a:t>
            </a:r>
            <a:r>
              <a:rPr lang="fr-CA" sz="2200" dirty="0" smtClean="0"/>
              <a:t> </a:t>
            </a:r>
          </a:p>
          <a:p>
            <a:r>
              <a:rPr lang="fr-CA" sz="2200" dirty="0" smtClean="0"/>
              <a:t>Licence d’Histoire générale du continent </a:t>
            </a:r>
            <a:r>
              <a:rPr lang="fr-CA" sz="2200" dirty="0" err="1" smtClean="0"/>
              <a:t>Chisai</a:t>
            </a:r>
            <a:r>
              <a:rPr lang="fr-CA" sz="2200" dirty="0" smtClean="0"/>
              <a:t> à l’Université de </a:t>
            </a:r>
            <a:r>
              <a:rPr lang="fr-CA" sz="2200" dirty="0" err="1" smtClean="0"/>
              <a:t>Harkal</a:t>
            </a:r>
            <a:endParaRPr lang="fr-CA" sz="2200" dirty="0" smtClean="0"/>
          </a:p>
          <a:p>
            <a:r>
              <a:rPr lang="fr-CA" sz="2200" dirty="0" smtClean="0"/>
              <a:t>Coordonne le Portail bilingue de la culture </a:t>
            </a:r>
            <a:r>
              <a:rPr lang="fr-CA" sz="2200" dirty="0" err="1" smtClean="0"/>
              <a:t>orie</a:t>
            </a:r>
            <a:endParaRPr lang="fr-CA" sz="2200" dirty="0" smtClean="0"/>
          </a:p>
          <a:p>
            <a:r>
              <a:rPr lang="fr-CA" sz="2200" dirty="0" smtClean="0"/>
              <a:t>Encourage les étudiants de ‘l’ancienne minorité’ à créer leurs propres portails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5049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fr-CA" dirty="0" smtClean="0"/>
              <a:t>Sociologue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472238" cy="3662541"/>
          </a:xfrm>
        </p:spPr>
        <p:txBody>
          <a:bodyPr/>
          <a:lstStyle/>
          <a:p>
            <a:r>
              <a:rPr lang="fr-CA" sz="2200" dirty="0" smtClean="0"/>
              <a:t>28 ans, originaire du </a:t>
            </a:r>
            <a:r>
              <a:rPr lang="fr-CA" sz="2200" dirty="0" err="1" smtClean="0"/>
              <a:t>Kvetana</a:t>
            </a:r>
            <a:endParaRPr lang="fr-CA" sz="2200" dirty="0" smtClean="0"/>
          </a:p>
          <a:p>
            <a:r>
              <a:rPr lang="fr-CA" sz="2200" dirty="0" smtClean="0"/>
              <a:t>Assimilé dans son enfance au groupe </a:t>
            </a:r>
            <a:r>
              <a:rPr lang="fr-CA" sz="2200" dirty="0" err="1" smtClean="0"/>
              <a:t>Oris</a:t>
            </a:r>
            <a:r>
              <a:rPr lang="fr-CA" sz="2200" dirty="0" smtClean="0"/>
              <a:t> du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A étudié le rôle de la culture dans l’histoire de l’immigration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Joue des instruments de musique traditionnels </a:t>
            </a:r>
            <a:r>
              <a:rPr lang="fr-CA" sz="2200" dirty="0" err="1" smtClean="0"/>
              <a:t>oris</a:t>
            </a:r>
            <a:endParaRPr lang="fr-CA" sz="2200" dirty="0" smtClean="0"/>
          </a:p>
          <a:p>
            <a:r>
              <a:rPr lang="fr-CA" sz="2200" dirty="0" smtClean="0"/>
              <a:t>Veut voir l’éducation non formelle promouvoir la transmission de la danse, du chant, de la poésie et de la dentellerie </a:t>
            </a:r>
            <a:r>
              <a:rPr lang="fr-CA" sz="2200" dirty="0" err="1" smtClean="0"/>
              <a:t>oris</a:t>
            </a:r>
            <a:r>
              <a:rPr lang="fr-CA" sz="2200" dirty="0" smtClean="0"/>
              <a:t> 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427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pPr lvl="0"/>
            <a:r>
              <a:rPr lang="fr-CA" dirty="0" smtClean="0"/>
              <a:t>Médecin généraliste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8048"/>
            <a:ext cx="6205728" cy="3363485"/>
          </a:xfrm>
        </p:spPr>
        <p:txBody>
          <a:bodyPr/>
          <a:lstStyle/>
          <a:p>
            <a:r>
              <a:rPr lang="fr-CA" sz="2200" dirty="0" smtClean="0"/>
              <a:t>Né en 1975 à </a:t>
            </a:r>
            <a:r>
              <a:rPr lang="fr-CA" sz="2200" dirty="0" err="1" smtClean="0"/>
              <a:t>Carkal</a:t>
            </a:r>
            <a:r>
              <a:rPr lang="fr-CA" sz="2200" dirty="0" smtClean="0"/>
              <a:t> et exerce dans une petite ville </a:t>
            </a:r>
          </a:p>
          <a:p>
            <a:r>
              <a:rPr lang="fr-CA" sz="2200" dirty="0" smtClean="0"/>
              <a:t>Membre fondateur de l’Association des étudiants </a:t>
            </a:r>
            <a:r>
              <a:rPr lang="fr-CA" sz="2200" dirty="0" err="1" smtClean="0"/>
              <a:t>oris</a:t>
            </a:r>
            <a:endParaRPr lang="fr-CA" sz="2200" dirty="0" smtClean="0"/>
          </a:p>
          <a:p>
            <a:r>
              <a:rPr lang="fr-CA" sz="2200" dirty="0" smtClean="0"/>
              <a:t>Relate les pratiques de la médecine traditionnelle </a:t>
            </a:r>
            <a:r>
              <a:rPr lang="fr-CA" sz="2200" dirty="0" err="1" smtClean="0"/>
              <a:t>orie</a:t>
            </a:r>
            <a:r>
              <a:rPr lang="fr-CA" sz="2200" dirty="0" smtClean="0"/>
              <a:t> </a:t>
            </a:r>
          </a:p>
          <a:p>
            <a:r>
              <a:rPr lang="fr-CA" sz="2200" dirty="0" smtClean="0"/>
              <a:t>Publie sur le Portail de la culture </a:t>
            </a:r>
            <a:r>
              <a:rPr lang="fr-CA" sz="2200" dirty="0" err="1" smtClean="0"/>
              <a:t>orie</a:t>
            </a:r>
            <a:endParaRPr lang="fr-CA" sz="2200" dirty="0" smtClean="0"/>
          </a:p>
          <a:p>
            <a:r>
              <a:rPr lang="fr-CA" sz="2200" dirty="0" smtClean="0"/>
              <a:t>Veut obtenir un meilleur traitement et l’égalité des droits pour les minorités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30830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pPr lvl="0"/>
            <a:r>
              <a:rPr lang="en-GB" dirty="0" err="1" smtClean="0"/>
              <a:t>Journaliste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507" y="1905000"/>
            <a:ext cx="4922837" cy="4216539"/>
          </a:xfrm>
        </p:spPr>
        <p:txBody>
          <a:bodyPr/>
          <a:lstStyle/>
          <a:p>
            <a:r>
              <a:rPr lang="fr-CA" sz="2000" dirty="0" smtClean="0"/>
              <a:t>40 ans, vit à </a:t>
            </a:r>
            <a:r>
              <a:rPr lang="fr-CA" sz="2000" dirty="0" err="1" smtClean="0"/>
              <a:t>Mainkal</a:t>
            </a:r>
            <a:r>
              <a:rPr lang="fr-CA" sz="2000" dirty="0" smtClean="0"/>
              <a:t> avec un(e) partenaire </a:t>
            </a:r>
            <a:r>
              <a:rPr lang="fr-CA" sz="2000" dirty="0" err="1" smtClean="0"/>
              <a:t>blikanais</a:t>
            </a:r>
            <a:r>
              <a:rPr lang="fr-CA" sz="2000" dirty="0" smtClean="0"/>
              <a:t>(e); on parle </a:t>
            </a:r>
            <a:r>
              <a:rPr lang="fr-CA" sz="2000" dirty="0" err="1" smtClean="0"/>
              <a:t>ori</a:t>
            </a:r>
            <a:r>
              <a:rPr lang="fr-CA" sz="2000" dirty="0" smtClean="0"/>
              <a:t> et </a:t>
            </a:r>
            <a:r>
              <a:rPr lang="fr-FR" sz="2000" dirty="0" err="1" smtClean="0"/>
              <a:t>blikanais</a:t>
            </a:r>
            <a:r>
              <a:rPr lang="fr-FR" sz="2000" dirty="0" smtClean="0"/>
              <a:t> dans </a:t>
            </a:r>
            <a:r>
              <a:rPr lang="fr-CA" sz="2000" dirty="0" smtClean="0"/>
              <a:t>la famille </a:t>
            </a:r>
          </a:p>
          <a:p>
            <a:r>
              <a:rPr lang="fr-CA" sz="2000" dirty="0" smtClean="0"/>
              <a:t>Assure la rédaction des pages culturelles du journal </a:t>
            </a:r>
            <a:r>
              <a:rPr lang="fr-CA" sz="2000" i="1" dirty="0" err="1" smtClean="0"/>
              <a:t>Mainkal</a:t>
            </a:r>
            <a:r>
              <a:rPr lang="fr-CA" sz="2000" i="1" dirty="0" smtClean="0"/>
              <a:t> Herald</a:t>
            </a:r>
            <a:r>
              <a:rPr lang="fr-CA" sz="2000" dirty="0" smtClean="0"/>
              <a:t>, couvrant la culture </a:t>
            </a:r>
            <a:r>
              <a:rPr lang="fr-CA" sz="2000" dirty="0" err="1" smtClean="0"/>
              <a:t>blikanaise</a:t>
            </a:r>
            <a:endParaRPr lang="fr-CA" sz="2000" dirty="0" smtClean="0"/>
          </a:p>
          <a:p>
            <a:r>
              <a:rPr lang="fr-CA" sz="2000" dirty="0" smtClean="0"/>
              <a:t>Interviewe des artistes interprètes </a:t>
            </a:r>
            <a:r>
              <a:rPr lang="fr-CA" sz="2000" dirty="0" err="1" smtClean="0"/>
              <a:t>oris</a:t>
            </a:r>
            <a:r>
              <a:rPr lang="fr-CA" sz="2000" dirty="0" smtClean="0"/>
              <a:t> pour le Mensuel bilingue </a:t>
            </a:r>
            <a:r>
              <a:rPr lang="fr-CA" sz="2000" dirty="0" err="1" smtClean="0"/>
              <a:t>ori</a:t>
            </a:r>
            <a:r>
              <a:rPr lang="fr-CA" sz="2000" dirty="0" smtClean="0"/>
              <a:t>-</a:t>
            </a:r>
            <a:r>
              <a:rPr lang="fr-FR" sz="2000" dirty="0" err="1" smtClean="0"/>
              <a:t>blikanais</a:t>
            </a:r>
            <a:endParaRPr lang="fr-CA" sz="2000" dirty="0" smtClean="0"/>
          </a:p>
          <a:p>
            <a:r>
              <a:rPr lang="fr-CA" sz="2000" dirty="0" smtClean="0"/>
              <a:t>Publie de la poésie orale </a:t>
            </a:r>
            <a:r>
              <a:rPr lang="fr-CA" sz="2000" dirty="0" err="1" smtClean="0"/>
              <a:t>orie</a:t>
            </a:r>
            <a:endParaRPr lang="fr-CA" sz="2000" dirty="0" smtClean="0"/>
          </a:p>
          <a:p>
            <a:r>
              <a:rPr lang="fr-CA" sz="2000" dirty="0" smtClean="0"/>
              <a:t>Veut une meilleure appréciation du PCI, des moyens de formation et de rémunération améliorés pour les artistes traditionnels</a:t>
            </a:r>
            <a:endParaRPr lang="fr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1905000"/>
            <a:ext cx="3433763" cy="41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 lvl="0"/>
            <a:r>
              <a:rPr lang="fr-CA" dirty="0" smtClean="0"/>
              <a:t>Chargé du patrimoine Ministère de la </a:t>
            </a:r>
            <a:r>
              <a:rPr lang="fr-CA" dirty="0"/>
              <a:t>C</a:t>
            </a:r>
            <a:r>
              <a:rPr lang="fr-CA" dirty="0" smtClean="0"/>
              <a:t>ulture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312408" cy="4431469"/>
          </a:xfrm>
        </p:spPr>
        <p:txBody>
          <a:bodyPr/>
          <a:lstStyle/>
          <a:p>
            <a:r>
              <a:rPr lang="fr-CA" sz="2200" dirty="0" err="1" smtClean="0"/>
              <a:t>Ori</a:t>
            </a:r>
            <a:r>
              <a:rPr lang="fr-CA" sz="2200" dirty="0" smtClean="0"/>
              <a:t> de 38 ans</a:t>
            </a:r>
          </a:p>
          <a:p>
            <a:r>
              <a:rPr lang="fr-CA" sz="2200" dirty="0" smtClean="0"/>
              <a:t>Vit à </a:t>
            </a:r>
            <a:r>
              <a:rPr lang="fr-CA" sz="2200" dirty="0" err="1" smtClean="0"/>
              <a:t>Mainkal</a:t>
            </a:r>
            <a:r>
              <a:rPr lang="fr-CA" sz="2200" dirty="0" smtClean="0"/>
              <a:t> avec partenaire Mora (minorité des gens du voyage)</a:t>
            </a:r>
          </a:p>
          <a:p>
            <a:r>
              <a:rPr lang="fr-CA" sz="2200" dirty="0" smtClean="0"/>
              <a:t>Archer et premier danseur </a:t>
            </a:r>
            <a:r>
              <a:rPr lang="fr-CA" sz="2200" dirty="0" err="1" smtClean="0"/>
              <a:t>ori</a:t>
            </a:r>
            <a:r>
              <a:rPr lang="fr-CA" sz="2200" dirty="0" smtClean="0"/>
              <a:t> ; joue à des jeux d’intérieur </a:t>
            </a:r>
            <a:r>
              <a:rPr lang="fr-CA" sz="2200" dirty="0" err="1" smtClean="0"/>
              <a:t>mora</a:t>
            </a:r>
            <a:endParaRPr lang="fr-CA" sz="2200" dirty="0" smtClean="0"/>
          </a:p>
          <a:p>
            <a:r>
              <a:rPr lang="fr-CA" sz="2200" dirty="0" smtClean="0"/>
              <a:t>Maîtrise  en études du patrimoine à l’Université de </a:t>
            </a:r>
            <a:r>
              <a:rPr lang="fr-CA" sz="2200" dirty="0" err="1" smtClean="0"/>
              <a:t>Harkal</a:t>
            </a:r>
            <a:r>
              <a:rPr lang="fr-CA" sz="2200" dirty="0" smtClean="0"/>
              <a:t> sur le patrimoine des anciennes  minorités</a:t>
            </a:r>
          </a:p>
          <a:p>
            <a:r>
              <a:rPr lang="fr-CA" sz="2200" dirty="0" smtClean="0"/>
              <a:t>Aimerait que chacune des minorités du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s’intéresse davantage au PCI de l’autre </a:t>
            </a:r>
          </a:p>
          <a:p>
            <a:r>
              <a:rPr lang="fr-CA" sz="2200" dirty="0" smtClean="0"/>
              <a:t>Croit à l’importance des fêtes de mariage </a:t>
            </a:r>
            <a:r>
              <a:rPr lang="fr-CA" sz="2200" dirty="0" err="1" smtClean="0"/>
              <a:t>ori</a:t>
            </a:r>
            <a:r>
              <a:rPr lang="fr-CA" sz="2200" dirty="0" smtClean="0"/>
              <a:t> pour l’identité </a:t>
            </a:r>
            <a:r>
              <a:rPr lang="fr-CA" sz="2200" dirty="0" err="1" smtClean="0"/>
              <a:t>orie</a:t>
            </a:r>
            <a:r>
              <a:rPr lang="fr-CA" sz="2200" dirty="0" smtClean="0"/>
              <a:t> et la transmission du PCI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170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 lvl="0"/>
            <a:r>
              <a:rPr lang="fr-CA" dirty="0" smtClean="0"/>
              <a:t>Membre de la NATCOM </a:t>
            </a:r>
            <a:r>
              <a:rPr lang="fr-CA" dirty="0" err="1" smtClean="0"/>
              <a:t>Blika</a:t>
            </a:r>
            <a:r>
              <a:rPr lang="fr-CA" dirty="0" smtClean="0"/>
              <a:t> pour l’UNESCO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0670"/>
            <a:ext cx="6242305" cy="3822071"/>
          </a:xfrm>
        </p:spPr>
        <p:txBody>
          <a:bodyPr/>
          <a:lstStyle/>
          <a:p>
            <a:r>
              <a:rPr lang="fr-FR" sz="2200" dirty="0" err="1" smtClean="0"/>
              <a:t>Blika</a:t>
            </a:r>
            <a:r>
              <a:rPr lang="fr-FR" sz="2200" dirty="0" smtClean="0"/>
              <a:t>, 40 ans, vit à </a:t>
            </a:r>
            <a:r>
              <a:rPr lang="fr-FR" sz="2200" dirty="0" err="1" smtClean="0"/>
              <a:t>Harkal</a:t>
            </a:r>
            <a:endParaRPr lang="fr-FR" sz="2200" dirty="0" smtClean="0"/>
          </a:p>
          <a:p>
            <a:r>
              <a:rPr lang="fr-FR" sz="2200" dirty="0" smtClean="0"/>
              <a:t>Mort de son partenaire </a:t>
            </a:r>
            <a:r>
              <a:rPr lang="fr-FR" sz="2200" dirty="0" err="1" smtClean="0"/>
              <a:t>Ori</a:t>
            </a:r>
            <a:r>
              <a:rPr lang="fr-FR" sz="2200" dirty="0" smtClean="0"/>
              <a:t> à 35 ans</a:t>
            </a:r>
          </a:p>
          <a:p>
            <a:r>
              <a:rPr lang="fr-FR" sz="2200" dirty="0" smtClean="0"/>
              <a:t>Parle un peu l’</a:t>
            </a:r>
            <a:r>
              <a:rPr lang="fr-FR" sz="2200" dirty="0" err="1" smtClean="0"/>
              <a:t>ori</a:t>
            </a:r>
            <a:r>
              <a:rPr lang="fr-FR" sz="2200" dirty="0" smtClean="0"/>
              <a:t>, recueille des proverbes </a:t>
            </a:r>
            <a:r>
              <a:rPr lang="fr-FR" sz="2200" dirty="0" err="1" smtClean="0"/>
              <a:t>oris</a:t>
            </a:r>
            <a:r>
              <a:rPr lang="fr-FR" sz="2200" dirty="0" smtClean="0"/>
              <a:t> et pratique le tir à l’arc </a:t>
            </a:r>
            <a:r>
              <a:rPr lang="fr-FR" sz="2200" dirty="0" err="1" smtClean="0"/>
              <a:t>ori</a:t>
            </a:r>
            <a:endParaRPr lang="fr-FR" sz="2200" dirty="0" smtClean="0"/>
          </a:p>
          <a:p>
            <a:r>
              <a:rPr lang="fr-FR" sz="2200" dirty="0" smtClean="0"/>
              <a:t>A fait pression au </a:t>
            </a:r>
            <a:r>
              <a:rPr lang="fr-FR" sz="2200" dirty="0" err="1" smtClean="0"/>
              <a:t>Blika</a:t>
            </a:r>
            <a:r>
              <a:rPr lang="fr-FR" sz="2200" dirty="0" smtClean="0"/>
              <a:t> pour l’adoption des Conventions de 2003 et 2005</a:t>
            </a:r>
          </a:p>
          <a:p>
            <a:r>
              <a:rPr lang="fr-FR" sz="2200" dirty="0" smtClean="0"/>
              <a:t>Aimerait que les musées prêtent attention aux minorités</a:t>
            </a:r>
          </a:p>
          <a:p>
            <a:r>
              <a:rPr lang="fr-FR" sz="2200" dirty="0" smtClean="0"/>
              <a:t>Souhaite l’instauration de meilleurs rapports entre tous les citoyens du </a:t>
            </a:r>
            <a:r>
              <a:rPr lang="fr-FR" sz="2200" dirty="0" err="1" smtClean="0"/>
              <a:t>Blika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522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1" y="642620"/>
            <a:ext cx="6227064" cy="492443"/>
          </a:xfrm>
        </p:spPr>
        <p:txBody>
          <a:bodyPr/>
          <a:lstStyle/>
          <a:p>
            <a:pPr lvl="0"/>
            <a:r>
              <a:rPr lang="fr-CA" dirty="0" smtClean="0"/>
              <a:t>Consultant externe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7598"/>
            <a:ext cx="6219127" cy="297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sz="2200" dirty="0" smtClean="0"/>
              <a:t>De nationalité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CA" sz="2200" dirty="0" smtClean="0"/>
              <a:t>A facilité la tenue de quelques ateliers de renforcement des capacités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pPr>
              <a:lnSpc>
                <a:spcPct val="150000"/>
              </a:lnSpc>
            </a:pPr>
            <a:r>
              <a:rPr lang="fr-CA" sz="2200" dirty="0" smtClean="0"/>
              <a:t>A beaucoup d’amis </a:t>
            </a:r>
            <a:r>
              <a:rPr lang="fr-CA" sz="2200" dirty="0" err="1" smtClean="0"/>
              <a:t>oris</a:t>
            </a:r>
            <a:endParaRPr lang="fr-CA" sz="2200" dirty="0" smtClean="0"/>
          </a:p>
          <a:p>
            <a:pPr>
              <a:lnSpc>
                <a:spcPct val="150000"/>
              </a:lnSpc>
            </a:pPr>
            <a:r>
              <a:rPr lang="fr-CA" sz="2200" dirty="0" smtClean="0"/>
              <a:t>Devant vous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859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938"/>
            <a:ext cx="6480175" cy="492125"/>
          </a:xfrm>
        </p:spPr>
        <p:txBody>
          <a:bodyPr/>
          <a:lstStyle/>
          <a:p>
            <a:r>
              <a:rPr lang="en-GB" dirty="0" smtClean="0"/>
              <a:t>PCI </a:t>
            </a:r>
            <a:r>
              <a:rPr lang="en-GB" dirty="0" err="1" smtClean="0"/>
              <a:t>ori</a:t>
            </a:r>
            <a:r>
              <a:rPr lang="en-GB" dirty="0" smtClean="0"/>
              <a:t> au Blika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40162" y="1893613"/>
            <a:ext cx="4914901" cy="4591001"/>
          </a:xfrm>
        </p:spPr>
        <p:txBody>
          <a:bodyPr/>
          <a:lstStyle/>
          <a:p>
            <a:r>
              <a:rPr lang="fr-CA" sz="2000" dirty="0" smtClean="0"/>
              <a:t>Mariage traditionnel </a:t>
            </a:r>
            <a:r>
              <a:rPr lang="fr-CA" sz="2000" dirty="0" err="1" smtClean="0"/>
              <a:t>ori</a:t>
            </a:r>
            <a:endParaRPr lang="fr-CA" sz="2000" dirty="0" smtClean="0"/>
          </a:p>
          <a:p>
            <a:r>
              <a:rPr lang="fr-CA" sz="2000" dirty="0" smtClean="0"/>
              <a:t>Jeu de top </a:t>
            </a:r>
            <a:r>
              <a:rPr lang="fr-CA" sz="2000" dirty="0" err="1" smtClean="0"/>
              <a:t>ball</a:t>
            </a:r>
            <a:endParaRPr lang="fr-CA" sz="2000" dirty="0" smtClean="0"/>
          </a:p>
          <a:p>
            <a:r>
              <a:rPr lang="fr-CA" sz="2000" dirty="0" err="1" smtClean="0"/>
              <a:t>Haf</a:t>
            </a:r>
            <a:r>
              <a:rPr lang="fr-CA" sz="2000" dirty="0" smtClean="0"/>
              <a:t> – assistance mutuelle</a:t>
            </a:r>
          </a:p>
          <a:p>
            <a:r>
              <a:rPr lang="fr-CA" sz="2000" dirty="0" smtClean="0"/>
              <a:t>Dénomination </a:t>
            </a:r>
            <a:r>
              <a:rPr lang="fr-CA" sz="2000" dirty="0" err="1" smtClean="0"/>
              <a:t>orie</a:t>
            </a:r>
            <a:r>
              <a:rPr lang="fr-CA" sz="2000" dirty="0" smtClean="0"/>
              <a:t> </a:t>
            </a:r>
          </a:p>
          <a:p>
            <a:r>
              <a:rPr lang="fr-CA" sz="2000" dirty="0" smtClean="0"/>
              <a:t>Nouvel An et cuisine </a:t>
            </a:r>
            <a:r>
              <a:rPr lang="fr-CA" sz="2000" dirty="0" err="1" smtClean="0"/>
              <a:t>oris</a:t>
            </a:r>
            <a:r>
              <a:rPr lang="fr-CA" sz="2000" dirty="0" smtClean="0"/>
              <a:t> </a:t>
            </a:r>
          </a:p>
          <a:p>
            <a:r>
              <a:rPr lang="fr-CA" sz="2000" dirty="0" smtClean="0"/>
              <a:t>Divination et guérison traditionnelle </a:t>
            </a:r>
            <a:r>
              <a:rPr lang="fr-CA" sz="2000" dirty="0" err="1" smtClean="0"/>
              <a:t>ories</a:t>
            </a:r>
            <a:r>
              <a:rPr lang="fr-CA" sz="2000" dirty="0" smtClean="0"/>
              <a:t> </a:t>
            </a:r>
          </a:p>
          <a:p>
            <a:r>
              <a:rPr lang="fr-CA" sz="2000" dirty="0" smtClean="0"/>
              <a:t>Pratiques des sages-femmes </a:t>
            </a:r>
            <a:r>
              <a:rPr lang="fr-CA" sz="2000" dirty="0" err="1" smtClean="0"/>
              <a:t>ories</a:t>
            </a:r>
            <a:r>
              <a:rPr lang="fr-CA" sz="2000" dirty="0" smtClean="0"/>
              <a:t>	</a:t>
            </a:r>
          </a:p>
          <a:p>
            <a:r>
              <a:rPr lang="fr-CA" sz="2000" dirty="0" smtClean="0"/>
              <a:t>Poésie improvisée </a:t>
            </a:r>
            <a:r>
              <a:rPr lang="fr-CA" sz="2000" dirty="0" err="1" smtClean="0"/>
              <a:t>orie</a:t>
            </a:r>
            <a:endParaRPr lang="fr-CA" sz="2000" dirty="0" smtClean="0"/>
          </a:p>
          <a:p>
            <a:r>
              <a:rPr lang="fr-CA" sz="2000" dirty="0" smtClean="0"/>
              <a:t>Danses traditionnelles </a:t>
            </a:r>
            <a:r>
              <a:rPr lang="fr-CA" sz="2000" dirty="0" err="1" smtClean="0"/>
              <a:t>ories</a:t>
            </a:r>
            <a:endParaRPr lang="fr-CA" sz="2000" dirty="0" smtClean="0"/>
          </a:p>
          <a:p>
            <a:r>
              <a:rPr lang="fr-CA" sz="2000" dirty="0" smtClean="0"/>
              <a:t>Musique et chant traditionnels </a:t>
            </a:r>
            <a:r>
              <a:rPr lang="fr-CA" sz="2000" dirty="0" err="1" smtClean="0"/>
              <a:t>oris</a:t>
            </a:r>
            <a:endParaRPr lang="fr-CA" sz="2000" dirty="0" smtClean="0"/>
          </a:p>
          <a:p>
            <a:r>
              <a:rPr lang="fr-CA" sz="2000" dirty="0" smtClean="0"/>
              <a:t>Tir à l’arc </a:t>
            </a:r>
            <a:r>
              <a:rPr lang="fr-CA" sz="2000" dirty="0" err="1" smtClean="0"/>
              <a:t>ori</a:t>
            </a:r>
            <a:endParaRPr lang="fr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875325"/>
            <a:ext cx="3057952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492443"/>
          </a:xfrm>
        </p:spPr>
        <p:txBody>
          <a:bodyPr/>
          <a:lstStyle/>
          <a:p>
            <a:r>
              <a:rPr lang="fr-CA" dirty="0" smtClean="0"/>
              <a:t>Mariage traditionnel </a:t>
            </a:r>
            <a:r>
              <a:rPr lang="fr-CA" dirty="0" err="1" smtClean="0"/>
              <a:t>ori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863" y="1905000"/>
            <a:ext cx="5287200" cy="449969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A" sz="2200" dirty="0" smtClean="0"/>
              <a:t>Véritable ‘fondement’ du PCI </a:t>
            </a:r>
            <a:r>
              <a:rPr lang="fr-CA" sz="2200" dirty="0" err="1" smtClean="0"/>
              <a:t>ori</a:t>
            </a:r>
            <a:r>
              <a:rPr lang="fr-CA" sz="2200" dirty="0" smtClean="0"/>
              <a:t>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pPr>
              <a:spcBef>
                <a:spcPts val="600"/>
              </a:spcBef>
            </a:pPr>
            <a:r>
              <a:rPr lang="fr-CA" sz="2200" dirty="0" smtClean="0"/>
              <a:t>Organisé le weekend dans les jardins de thé ou les restaurants </a:t>
            </a:r>
            <a:r>
              <a:rPr lang="fr-CA" sz="2200" dirty="0" err="1" smtClean="0"/>
              <a:t>ori</a:t>
            </a:r>
            <a:r>
              <a:rPr lang="fr-CA" sz="2200" dirty="0" err="1"/>
              <a:t>s</a:t>
            </a:r>
            <a:endParaRPr lang="fr-CA" sz="2200" dirty="0" smtClean="0"/>
          </a:p>
          <a:p>
            <a:pPr>
              <a:spcBef>
                <a:spcPts val="600"/>
              </a:spcBef>
            </a:pPr>
            <a:r>
              <a:rPr lang="fr-CA" sz="2200" dirty="0" smtClean="0"/>
              <a:t>Nombreux invités, longues tables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Chants, discours, jeux, danses (danses en cercle, rarement en chaîne), cadeaux, plaisanteries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Insuffisance de lieux assez spacieux  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Les lieux de réception non-</a:t>
            </a:r>
            <a:r>
              <a:rPr lang="fr-CA" sz="2200" dirty="0" err="1" smtClean="0"/>
              <a:t>oris</a:t>
            </a:r>
            <a:r>
              <a:rPr lang="fr-CA" sz="2200" dirty="0" smtClean="0"/>
              <a:t> n’aiment pas le bruit ni l’afflux de véhicules en stationnement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Pas assez de musiciens et chanteurs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Trop cher pour beaucoup de jeunes </a:t>
            </a:r>
            <a:r>
              <a:rPr lang="fr-CA" sz="2200" dirty="0" err="1" smtClean="0"/>
              <a:t>Oris</a:t>
            </a:r>
            <a:endParaRPr lang="fr-CA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955471" cy="44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6537" y="642938"/>
            <a:ext cx="6348982" cy="492443"/>
          </a:xfrm>
        </p:spPr>
        <p:txBody>
          <a:bodyPr/>
          <a:lstStyle/>
          <a:p>
            <a:r>
              <a:rPr lang="en-GB" dirty="0" smtClean="0"/>
              <a:t>Carte du </a:t>
            </a:r>
            <a:r>
              <a:rPr lang="fr-CA" dirty="0" smtClean="0"/>
              <a:t>continent </a:t>
            </a:r>
            <a:r>
              <a:rPr lang="en-GB" dirty="0" err="1" smtClean="0"/>
              <a:t>Chisai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86367" y="1061507"/>
            <a:ext cx="4839375" cy="58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fr-CA" dirty="0" smtClean="0"/>
              <a:t>Jeu de top </a:t>
            </a:r>
            <a:r>
              <a:rPr lang="fr-CA" dirty="0" err="1" smtClean="0"/>
              <a:t>ball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888" y="1905000"/>
            <a:ext cx="4592014" cy="4126770"/>
          </a:xfrm>
        </p:spPr>
        <p:txBody>
          <a:bodyPr/>
          <a:lstStyle/>
          <a:p>
            <a:r>
              <a:rPr lang="fr-CA" sz="2200" dirty="0" smtClean="0"/>
              <a:t>Se joue sur un terrain circulaire</a:t>
            </a:r>
          </a:p>
          <a:p>
            <a:r>
              <a:rPr lang="fr-CA" sz="2200" dirty="0" smtClean="0"/>
              <a:t>Équipes de 9 hommes ou femmes</a:t>
            </a:r>
          </a:p>
          <a:p>
            <a:r>
              <a:rPr lang="fr-CA" sz="2200" dirty="0" smtClean="0"/>
              <a:t>Plus de 20 clubs de top </a:t>
            </a:r>
            <a:r>
              <a:rPr lang="fr-CA" sz="2200" dirty="0" err="1" smtClean="0"/>
              <a:t>ball</a:t>
            </a:r>
            <a:r>
              <a:rPr lang="fr-CA" sz="2200" dirty="0" smtClean="0"/>
              <a:t> mais seulement deux terrains spéciaux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Compétitions depuis les années 1990; les étudiants organisent le championnat </a:t>
            </a:r>
            <a:r>
              <a:rPr lang="fr-CA" sz="2200" dirty="0" err="1" smtClean="0"/>
              <a:t>Blika-Ika</a:t>
            </a:r>
            <a:endParaRPr lang="fr-CA" sz="2200" dirty="0" smtClean="0"/>
          </a:p>
          <a:p>
            <a:r>
              <a:rPr lang="fr-CA" sz="2200" dirty="0" smtClean="0"/>
              <a:t>Boissons aux fruits et collations grasses </a:t>
            </a:r>
            <a:r>
              <a:rPr lang="fr-CA" sz="2200" dirty="0" err="1" smtClean="0"/>
              <a:t>ories</a:t>
            </a:r>
            <a:r>
              <a:rPr lang="fr-CA" sz="2200" dirty="0" smtClean="0"/>
              <a:t> servies aux jeux</a:t>
            </a:r>
          </a:p>
          <a:p>
            <a:r>
              <a:rPr lang="fr-CA" sz="2200" dirty="0" smtClean="0"/>
              <a:t>10% de membres non-</a:t>
            </a:r>
            <a:r>
              <a:rPr lang="fr-CA" sz="2200" dirty="0" err="1" smtClean="0"/>
              <a:t>oris</a:t>
            </a:r>
            <a:endParaRPr lang="fr-CA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1905000"/>
            <a:ext cx="3005985" cy="26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984885"/>
          </a:xfrm>
        </p:spPr>
        <p:txBody>
          <a:bodyPr/>
          <a:lstStyle/>
          <a:p>
            <a:r>
              <a:rPr lang="fr-CA" dirty="0" smtClean="0"/>
              <a:t>Dénomination </a:t>
            </a:r>
            <a:r>
              <a:rPr lang="fr-CA" dirty="0" err="1" smtClean="0"/>
              <a:t>ori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065" y="1905000"/>
            <a:ext cx="5354709" cy="45735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A" sz="2200" dirty="0" smtClean="0"/>
              <a:t>Noms donnés aux enfants </a:t>
            </a:r>
            <a:r>
              <a:rPr lang="fr-CA" sz="2200" dirty="0" err="1" smtClean="0"/>
              <a:t>oris</a:t>
            </a:r>
            <a:r>
              <a:rPr lang="fr-CA" sz="2200" dirty="0" smtClean="0"/>
              <a:t> lors d’une cérémonie trois mois après leur naissance 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Les prénoms </a:t>
            </a:r>
            <a:r>
              <a:rPr lang="fr-CA" sz="2200" dirty="0" err="1" smtClean="0"/>
              <a:t>oris</a:t>
            </a:r>
            <a:r>
              <a:rPr lang="fr-CA" sz="2200" dirty="0" smtClean="0"/>
              <a:t> évoquent les saisons ou les circonstances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Le nom de tous les enfants d’une famille </a:t>
            </a:r>
            <a:r>
              <a:rPr lang="fr-CA" sz="2200" dirty="0" err="1" smtClean="0"/>
              <a:t>orie</a:t>
            </a:r>
            <a:r>
              <a:rPr lang="fr-CA" sz="2200" dirty="0" smtClean="0"/>
              <a:t> suit celui du père ou de la mère selon le sexe du premier né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En obtenant la nationalité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, il est d’usage d’adapter le nom de famille; le choix du prénom du nouveau-né doit se faire sur une liste de prénoms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pPr>
              <a:spcBef>
                <a:spcPts val="600"/>
              </a:spcBef>
            </a:pPr>
            <a:r>
              <a:rPr lang="fr-CA" sz="2200" dirty="0" smtClean="0"/>
              <a:t>Les citoyens </a:t>
            </a:r>
            <a:r>
              <a:rPr lang="fr-CA" sz="2200" dirty="0" err="1" smtClean="0"/>
              <a:t>blikanais</a:t>
            </a:r>
            <a:r>
              <a:rPr lang="fr-CA" sz="2200" dirty="0" smtClean="0"/>
              <a:t> doivent prendre le nom de famille de leur père</a:t>
            </a:r>
            <a:endParaRPr lang="fr-CA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992722" cy="41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126" y="642620"/>
            <a:ext cx="6480175" cy="492443"/>
          </a:xfrm>
        </p:spPr>
        <p:txBody>
          <a:bodyPr/>
          <a:lstStyle/>
          <a:p>
            <a:r>
              <a:rPr lang="fr-CA" dirty="0" smtClean="0"/>
              <a:t>Nouvel An et cuisine </a:t>
            </a:r>
            <a:r>
              <a:rPr lang="fr-CA" dirty="0" err="1" smtClean="0"/>
              <a:t>oris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649" y="1911340"/>
            <a:ext cx="5475414" cy="3711785"/>
          </a:xfrm>
        </p:spPr>
        <p:txBody>
          <a:bodyPr/>
          <a:lstStyle/>
          <a:p>
            <a:r>
              <a:rPr lang="fr-CA" sz="2200" dirty="0" smtClean="0"/>
              <a:t>Plats </a:t>
            </a:r>
            <a:r>
              <a:rPr lang="fr-CA" sz="2200" dirty="0" err="1" smtClean="0"/>
              <a:t>oris</a:t>
            </a:r>
            <a:r>
              <a:rPr lang="fr-CA" sz="2200" dirty="0" smtClean="0"/>
              <a:t>: mouton rôti, canard sucré salé, chaussons fourrés, salade de chou aigre, tartes, crêpes et biscuits</a:t>
            </a:r>
          </a:p>
          <a:p>
            <a:r>
              <a:rPr lang="fr-CA" sz="2200" dirty="0" smtClean="0"/>
              <a:t>Célébration du Nouvel An: </a:t>
            </a:r>
          </a:p>
          <a:p>
            <a:pPr lvl="3">
              <a:buClrTx/>
            </a:pPr>
            <a:r>
              <a:rPr lang="fr-CA" sz="2200" dirty="0" smtClean="0"/>
              <a:t>20 h: Nouvel An </a:t>
            </a:r>
            <a:r>
              <a:rPr lang="fr-CA" sz="2200" dirty="0" err="1" smtClean="0"/>
              <a:t>ori</a:t>
            </a:r>
            <a:r>
              <a:rPr lang="fr-CA" sz="2200" dirty="0" smtClean="0"/>
              <a:t> (minuit au </a:t>
            </a:r>
            <a:r>
              <a:rPr lang="fr-CA" sz="2200" dirty="0" err="1" smtClean="0"/>
              <a:t>Kvetana</a:t>
            </a:r>
            <a:r>
              <a:rPr lang="fr-CA" sz="2200" dirty="0" smtClean="0"/>
              <a:t>)</a:t>
            </a:r>
          </a:p>
          <a:p>
            <a:pPr lvl="3">
              <a:buClrTx/>
            </a:pPr>
            <a:r>
              <a:rPr lang="fr-CA" sz="2200" dirty="0" smtClean="0"/>
              <a:t>Chants, danses traditionnelles</a:t>
            </a:r>
          </a:p>
          <a:p>
            <a:pPr lvl="3">
              <a:buClrTx/>
            </a:pPr>
            <a:r>
              <a:rPr lang="fr-CA" sz="2200" dirty="0" smtClean="0"/>
              <a:t>Renouvellement des relations du </a:t>
            </a:r>
            <a:r>
              <a:rPr lang="fr-CA" sz="2200" dirty="0" err="1" smtClean="0"/>
              <a:t>Haf</a:t>
            </a:r>
            <a:endParaRPr lang="fr-CA" sz="2200" dirty="0" smtClean="0"/>
          </a:p>
          <a:p>
            <a:pPr lvl="3">
              <a:buClrTx/>
            </a:pPr>
            <a:r>
              <a:rPr lang="fr-CA" sz="2200" dirty="0" smtClean="0"/>
              <a:t>Minuit: Nouvel An </a:t>
            </a:r>
            <a:r>
              <a:rPr lang="fr-CA" sz="2200" dirty="0" err="1" smtClean="0"/>
              <a:t>blikanais</a:t>
            </a:r>
            <a:r>
              <a:rPr lang="fr-CA" sz="2200" dirty="0" smtClean="0"/>
              <a:t> avec beaucoup de feux d’artifice et de danses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743566" cy="37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24600" cy="492443"/>
          </a:xfrm>
        </p:spPr>
        <p:txBody>
          <a:bodyPr/>
          <a:lstStyle/>
          <a:p>
            <a:r>
              <a:rPr lang="fr-CA" dirty="0" err="1" smtClean="0"/>
              <a:t>Haf</a:t>
            </a:r>
            <a:r>
              <a:rPr lang="fr-CA" dirty="0" smtClean="0"/>
              <a:t> – assistance mutuelle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880616"/>
            <a:ext cx="6193536" cy="2308324"/>
          </a:xfrm>
        </p:spPr>
        <p:txBody>
          <a:bodyPr/>
          <a:lstStyle/>
          <a:p>
            <a:r>
              <a:rPr lang="fr-CA" sz="2400" dirty="0" smtClean="0"/>
              <a:t>Assistance mutuelle entre amis et proches (services, prêts, adoption, réparations)</a:t>
            </a:r>
          </a:p>
          <a:p>
            <a:r>
              <a:rPr lang="fr-CA" sz="2400" dirty="0" smtClean="0"/>
              <a:t>Accords généralement conclus en présence d’un témoin du </a:t>
            </a:r>
            <a:r>
              <a:rPr lang="fr-CA" sz="2400" dirty="0" err="1" smtClean="0"/>
              <a:t>Haf</a:t>
            </a:r>
            <a:endParaRPr lang="fr-CA" sz="2400" dirty="0" smtClean="0"/>
          </a:p>
          <a:p>
            <a:r>
              <a:rPr lang="fr-CA" sz="2400" dirty="0" smtClean="0"/>
              <a:t>Les accords du </a:t>
            </a:r>
            <a:r>
              <a:rPr lang="fr-CA" sz="2400" dirty="0" err="1" smtClean="0"/>
              <a:t>Haf</a:t>
            </a:r>
            <a:r>
              <a:rPr lang="fr-CA" sz="2400" dirty="0" smtClean="0"/>
              <a:t> ne sont pas tous légaux selon la loi </a:t>
            </a:r>
            <a:r>
              <a:rPr lang="fr-CA" sz="2400" dirty="0" err="1" smtClean="0"/>
              <a:t>blikanaise</a:t>
            </a:r>
            <a:endParaRPr lang="fr-CA" sz="2400" dirty="0"/>
          </a:p>
        </p:txBody>
      </p:sp>
      <p:sp>
        <p:nvSpPr>
          <p:cNvPr id="6" name="AutoShape 2" descr="Afbeeldingsresultaat voor handsh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6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417513"/>
            <a:ext cx="6534912" cy="984885"/>
          </a:xfrm>
        </p:spPr>
        <p:txBody>
          <a:bodyPr/>
          <a:lstStyle/>
          <a:p>
            <a:r>
              <a:rPr lang="fr-CA" dirty="0" smtClean="0"/>
              <a:t>Divination et guérison traditionnelle </a:t>
            </a:r>
            <a:r>
              <a:rPr lang="fr-CA" dirty="0" err="1" smtClean="0"/>
              <a:t>ories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868" y="1512436"/>
            <a:ext cx="4753282" cy="5021714"/>
          </a:xfrm>
        </p:spPr>
        <p:txBody>
          <a:bodyPr/>
          <a:lstStyle/>
          <a:p>
            <a:r>
              <a:rPr lang="fr-CA" sz="2200" dirty="0" smtClean="0"/>
              <a:t>Pratiquée par des femmes</a:t>
            </a:r>
          </a:p>
          <a:p>
            <a:r>
              <a:rPr lang="fr-CA" sz="2200" dirty="0" smtClean="0"/>
              <a:t>Les voyantes lisent dans les feuilles de thé et les palmes</a:t>
            </a:r>
          </a:p>
          <a:p>
            <a:r>
              <a:rPr lang="fr-CA" sz="2200" dirty="0" smtClean="0"/>
              <a:t>Les guérisseuses utilisent l’imposition des mains et le chant</a:t>
            </a:r>
          </a:p>
          <a:p>
            <a:r>
              <a:rPr lang="fr-CA" sz="2200" dirty="0" smtClean="0"/>
              <a:t>Pour des problèmes tels que la migraine, le mal de dos, l’allergie, l’insomnie et le chagrin après la séparation</a:t>
            </a:r>
          </a:p>
          <a:p>
            <a:r>
              <a:rPr lang="fr-CA" sz="2200" dirty="0" smtClean="0"/>
              <a:t>Les autorités fiscales du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s’intéressent au revenu non déclaré</a:t>
            </a:r>
          </a:p>
          <a:p>
            <a:r>
              <a:rPr lang="fr-CA" sz="2200" dirty="0" smtClean="0"/>
              <a:t>Au </a:t>
            </a:r>
            <a:r>
              <a:rPr lang="fr-CA" sz="2200" dirty="0" err="1" smtClean="0"/>
              <a:t>Kvetana</a:t>
            </a:r>
            <a:r>
              <a:rPr lang="fr-CA" sz="2200" dirty="0" smtClean="0"/>
              <a:t>, la guérison traditionnelle est interdite par la loi comme étant non scientifique</a:t>
            </a:r>
            <a:endParaRPr lang="fr-CA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02973"/>
            <a:ext cx="3587400" cy="48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504" y="642620"/>
            <a:ext cx="6480175" cy="492443"/>
          </a:xfrm>
        </p:spPr>
        <p:txBody>
          <a:bodyPr/>
          <a:lstStyle/>
          <a:p>
            <a:r>
              <a:rPr lang="fr-CA" dirty="0" smtClean="0"/>
              <a:t>Poésie improvisée </a:t>
            </a:r>
            <a:r>
              <a:rPr lang="fr-CA" dirty="0" err="1" smtClean="0"/>
              <a:t>orie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607" y="1905000"/>
            <a:ext cx="5299456" cy="3822072"/>
          </a:xfrm>
        </p:spPr>
        <p:txBody>
          <a:bodyPr/>
          <a:lstStyle/>
          <a:p>
            <a:r>
              <a:rPr lang="fr-CA" sz="2200" dirty="0" smtClean="0"/>
              <a:t>Courante au </a:t>
            </a:r>
            <a:r>
              <a:rPr lang="fr-CA" sz="2200" dirty="0" err="1" smtClean="0"/>
              <a:t>Kvetana</a:t>
            </a:r>
            <a:r>
              <a:rPr lang="fr-CA" sz="2200" dirty="0" smtClean="0"/>
              <a:t> et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Aucune restriction </a:t>
            </a:r>
          </a:p>
          <a:p>
            <a:r>
              <a:rPr lang="fr-CA" sz="2200" dirty="0" smtClean="0"/>
              <a:t>Le </a:t>
            </a:r>
            <a:r>
              <a:rPr lang="fr-CA" sz="2200" dirty="0" err="1" smtClean="0"/>
              <a:t>Blika</a:t>
            </a:r>
            <a:r>
              <a:rPr lang="fr-CA" sz="2200" dirty="0" smtClean="0"/>
              <a:t> ne compte que 7-8 poètes semi-professionnels – hommes et femmes – pas assez pour les mariages et autres fonctions</a:t>
            </a:r>
          </a:p>
          <a:p>
            <a:r>
              <a:rPr lang="fr-CA" sz="2200" dirty="0" smtClean="0"/>
              <a:t>Pratiquée par des amateurs – pour le plaisir</a:t>
            </a:r>
          </a:p>
          <a:p>
            <a:r>
              <a:rPr lang="fr-CA" sz="2200" dirty="0" smtClean="0"/>
              <a:t>Concours et festivals</a:t>
            </a:r>
          </a:p>
          <a:p>
            <a:r>
              <a:rPr lang="fr-CA" sz="2200" dirty="0" smtClean="0"/>
              <a:t>Considérée comme menacée</a:t>
            </a:r>
            <a:endParaRPr lang="fr-CA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2800096" cy="39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642620"/>
            <a:ext cx="6312409" cy="492443"/>
          </a:xfrm>
        </p:spPr>
        <p:txBody>
          <a:bodyPr/>
          <a:lstStyle/>
          <a:p>
            <a:r>
              <a:rPr lang="en-GB" dirty="0" smtClean="0"/>
              <a:t>La naissance chez les </a:t>
            </a:r>
            <a:r>
              <a:rPr lang="en-GB" dirty="0" err="1" smtClean="0"/>
              <a:t>Oris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1"/>
            <a:ext cx="6304471" cy="3363484"/>
          </a:xfrm>
        </p:spPr>
        <p:txBody>
          <a:bodyPr/>
          <a:lstStyle/>
          <a:p>
            <a:r>
              <a:rPr lang="fr-CA" sz="2200" dirty="0" smtClean="0"/>
              <a:t>Deux-tiers de mères </a:t>
            </a:r>
            <a:r>
              <a:rPr lang="fr-CA" sz="2200" dirty="0" err="1" smtClean="0"/>
              <a:t>ories</a:t>
            </a:r>
            <a:r>
              <a:rPr lang="fr-CA" sz="2200" dirty="0" smtClean="0"/>
              <a:t> accouchent chez elles</a:t>
            </a:r>
          </a:p>
          <a:p>
            <a:r>
              <a:rPr lang="fr-CA" sz="2200" dirty="0" smtClean="0"/>
              <a:t>Assistées de sages-femmes </a:t>
            </a:r>
            <a:r>
              <a:rPr lang="fr-CA" sz="2200" dirty="0" err="1" smtClean="0"/>
              <a:t>ories</a:t>
            </a:r>
            <a:r>
              <a:rPr lang="fr-CA" sz="2200" dirty="0" smtClean="0"/>
              <a:t> qualifiées </a:t>
            </a:r>
          </a:p>
          <a:p>
            <a:r>
              <a:rPr lang="fr-CA" sz="2200" dirty="0" smtClean="0"/>
              <a:t>Cérémonies postnatales à la maison </a:t>
            </a:r>
          </a:p>
          <a:p>
            <a:r>
              <a:rPr lang="fr-CA" sz="2200" dirty="0" smtClean="0"/>
              <a:t>Pas de risques sanitaires accrus pour les accouchements </a:t>
            </a:r>
            <a:r>
              <a:rPr lang="fr-CA" sz="2200" dirty="0" err="1" smtClean="0"/>
              <a:t>oris</a:t>
            </a:r>
            <a:r>
              <a:rPr lang="fr-CA" sz="2200" dirty="0" smtClean="0"/>
              <a:t> à domicile; moindres problèmes de santé mentale chez les mères </a:t>
            </a:r>
            <a:r>
              <a:rPr lang="fr-CA" sz="2200" dirty="0" err="1" smtClean="0"/>
              <a:t>ories</a:t>
            </a:r>
            <a:r>
              <a:rPr lang="fr-CA" sz="2200" dirty="0" smtClean="0"/>
              <a:t> après la naissance</a:t>
            </a:r>
          </a:p>
          <a:p>
            <a:r>
              <a:rPr lang="fr-CA" sz="2200" dirty="0" smtClean="0"/>
              <a:t>Les autorités de santé publique du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veulent réduire le nombre d’accouchements à domicile</a:t>
            </a:r>
            <a:endParaRPr lang="fr-CA" sz="2200" dirty="0"/>
          </a:p>
        </p:txBody>
      </p:sp>
      <p:sp>
        <p:nvSpPr>
          <p:cNvPr id="6" name="AutoShape 6" descr="Afbeeldingsresultaat voor beschuit met muis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Afbeeldingsresultaat voor beschuit met muisj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fbeeldingsresultaat voor beschuit met muisj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642620"/>
            <a:ext cx="6480175" cy="984885"/>
          </a:xfrm>
        </p:spPr>
        <p:txBody>
          <a:bodyPr/>
          <a:lstStyle/>
          <a:p>
            <a:r>
              <a:rPr lang="fr-CA" dirty="0" smtClean="0"/>
              <a:t>Danses traditionnelles </a:t>
            </a:r>
            <a:r>
              <a:rPr lang="fr-CA" dirty="0" err="1" smtClean="0"/>
              <a:t>ories</a:t>
            </a:r>
            <a:r>
              <a:rPr lang="fr-CA" dirty="0" smtClean="0"/>
              <a:t> (au </a:t>
            </a:r>
            <a:r>
              <a:rPr lang="fr-CA" dirty="0" err="1" smtClean="0"/>
              <a:t>Blika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537" y="1905000"/>
            <a:ext cx="5340096" cy="3668183"/>
          </a:xfrm>
        </p:spPr>
        <p:txBody>
          <a:bodyPr/>
          <a:lstStyle/>
          <a:p>
            <a:r>
              <a:rPr lang="fr-CA" sz="2200" dirty="0" smtClean="0"/>
              <a:t>Danse en cercle et danse en chaîne</a:t>
            </a:r>
          </a:p>
          <a:p>
            <a:r>
              <a:rPr lang="fr-CA" sz="2200" dirty="0" smtClean="0"/>
              <a:t>S’exécutent dans les mariages et autres événements sociaux</a:t>
            </a:r>
          </a:p>
          <a:p>
            <a:r>
              <a:rPr lang="fr-CA" sz="2200" dirty="0" smtClean="0"/>
              <a:t>Diversité de la danse en cercle </a:t>
            </a:r>
            <a:r>
              <a:rPr lang="fr-CA" sz="2200" dirty="0" err="1" smtClean="0"/>
              <a:t>orie</a:t>
            </a:r>
            <a:r>
              <a:rPr lang="fr-CA" sz="2200" dirty="0" smtClean="0"/>
              <a:t> en déclin</a:t>
            </a:r>
          </a:p>
          <a:p>
            <a:r>
              <a:rPr lang="fr-CA" sz="2200" dirty="0" smtClean="0"/>
              <a:t>La danse en chaîne n’est plus que rarement exécutée </a:t>
            </a:r>
          </a:p>
          <a:p>
            <a:r>
              <a:rPr lang="fr-CA" sz="2200" dirty="0" smtClean="0"/>
              <a:t>Autorisation officielle toujours requise –mais difficilement accordée – pour aller danser dans des lieux publics</a:t>
            </a:r>
            <a:endParaRPr lang="fr-CA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4" y="1905000"/>
            <a:ext cx="2547239" cy="3586058"/>
          </a:xfrm>
          <a:prstGeom prst="rect">
            <a:avLst/>
          </a:prstGeom>
        </p:spPr>
      </p:pic>
      <p:sp>
        <p:nvSpPr>
          <p:cNvPr id="6" name="AutoShape 2" descr="Afbeeldingsresultaat voor eijsden cramig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8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394970"/>
            <a:ext cx="6480175" cy="984885"/>
          </a:xfrm>
        </p:spPr>
        <p:txBody>
          <a:bodyPr/>
          <a:lstStyle/>
          <a:p>
            <a:r>
              <a:rPr lang="fr-CA" dirty="0" smtClean="0"/>
              <a:t>Musique et chants traditionnels </a:t>
            </a:r>
            <a:r>
              <a:rPr lang="fr-CA" dirty="0" err="1" smtClean="0"/>
              <a:t>oris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0"/>
            <a:ext cx="4799584" cy="4582279"/>
          </a:xfrm>
        </p:spPr>
        <p:txBody>
          <a:bodyPr/>
          <a:lstStyle/>
          <a:p>
            <a:r>
              <a:rPr lang="fr-CA" sz="2200" dirty="0" smtClean="0"/>
              <a:t>Accordéon </a:t>
            </a:r>
            <a:r>
              <a:rPr lang="fr-CA" sz="2200" dirty="0" err="1" smtClean="0"/>
              <a:t>ori</a:t>
            </a:r>
            <a:r>
              <a:rPr lang="fr-CA" sz="2200" dirty="0" smtClean="0"/>
              <a:t>, flûte </a:t>
            </a:r>
            <a:r>
              <a:rPr lang="fr-CA" sz="2200" dirty="0" err="1" smtClean="0"/>
              <a:t>utur</a:t>
            </a:r>
            <a:r>
              <a:rPr lang="fr-CA" sz="2200" dirty="0" smtClean="0"/>
              <a:t> et claquettes de bois </a:t>
            </a:r>
            <a:r>
              <a:rPr lang="fr-CA" sz="2200" dirty="0" err="1" smtClean="0"/>
              <a:t>ories</a:t>
            </a:r>
            <a:r>
              <a:rPr lang="fr-CA" sz="2200" dirty="0" smtClean="0"/>
              <a:t> se pratiquent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Instruments achetés au </a:t>
            </a:r>
            <a:r>
              <a:rPr lang="fr-CA" sz="2200" dirty="0" err="1" smtClean="0"/>
              <a:t>Kvetana</a:t>
            </a:r>
            <a:endParaRPr lang="fr-CA" sz="2200" dirty="0" smtClean="0"/>
          </a:p>
          <a:p>
            <a:r>
              <a:rPr lang="fr-CA" sz="2200" dirty="0" smtClean="0"/>
              <a:t>Berceuses traditionnelles, chants choraux pour les mariages et chants polyphoniques des cérémonies de dénomination </a:t>
            </a:r>
          </a:p>
          <a:p>
            <a:r>
              <a:rPr lang="fr-CA" sz="2200" dirty="0" smtClean="0"/>
              <a:t>Déclin de l’improvisation</a:t>
            </a:r>
          </a:p>
          <a:p>
            <a:r>
              <a:rPr lang="fr-CA" sz="2200" dirty="0" smtClean="0"/>
              <a:t>Pas assez de musiciens et de chanteurs (</a:t>
            </a:r>
            <a:r>
              <a:rPr lang="fr-CA" sz="2200" dirty="0" err="1" smtClean="0"/>
              <a:t>semi-</a:t>
            </a:r>
            <a:r>
              <a:rPr lang="fr-CA" sz="2200" dirty="0" smtClean="0"/>
              <a:t>)professionnels disponibles pour se produire ou recevoir une formation</a:t>
            </a:r>
            <a:endParaRPr lang="fr-CA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52" y="1809899"/>
            <a:ext cx="3344911" cy="45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fr-CA" dirty="0" smtClean="0"/>
              <a:t>Tir à l’arc </a:t>
            </a:r>
            <a:r>
              <a:rPr lang="fr-CA" dirty="0" err="1" smtClean="0"/>
              <a:t>ori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48859"/>
            <a:ext cx="4933696" cy="4736167"/>
          </a:xfrm>
        </p:spPr>
        <p:txBody>
          <a:bodyPr/>
          <a:lstStyle/>
          <a:p>
            <a:r>
              <a:rPr lang="fr-CA" sz="2200" dirty="0" smtClean="0"/>
              <a:t>Passe-temps répandu chez les hommes au </a:t>
            </a:r>
            <a:r>
              <a:rPr lang="fr-CA" sz="2200" dirty="0" err="1" smtClean="0"/>
              <a:t>Kvetana</a:t>
            </a:r>
            <a:endParaRPr lang="fr-CA" sz="2200" dirty="0" smtClean="0"/>
          </a:p>
          <a:p>
            <a:r>
              <a:rPr lang="fr-CA" sz="2200" dirty="0" smtClean="0"/>
              <a:t>Le tir à l’arc n’est pas une tradition autochtone au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Les clubs de tir à l’arc </a:t>
            </a:r>
            <a:r>
              <a:rPr lang="fr-CA" sz="2200" dirty="0" err="1" smtClean="0"/>
              <a:t>ori</a:t>
            </a:r>
            <a:r>
              <a:rPr lang="fr-CA" sz="2200" dirty="0" smtClean="0"/>
              <a:t> acceptent aussi des membres non-</a:t>
            </a:r>
            <a:r>
              <a:rPr lang="fr-CA" sz="2200" dirty="0" err="1" smtClean="0"/>
              <a:t>oris</a:t>
            </a:r>
            <a:endParaRPr lang="fr-CA" sz="2200" dirty="0" smtClean="0"/>
          </a:p>
          <a:p>
            <a:r>
              <a:rPr lang="fr-CA" sz="2200" dirty="0" smtClean="0"/>
              <a:t>Se pratique dans des structures en bois attenantes aux cafés </a:t>
            </a:r>
            <a:r>
              <a:rPr lang="fr-CA" sz="2200" dirty="0" err="1" smtClean="0"/>
              <a:t>oris</a:t>
            </a:r>
            <a:r>
              <a:rPr lang="fr-CA" sz="2200" dirty="0" smtClean="0"/>
              <a:t>, et non en plein air</a:t>
            </a:r>
          </a:p>
          <a:p>
            <a:r>
              <a:rPr lang="fr-CA" sz="2200" dirty="0" smtClean="0"/>
              <a:t>Les femmes s’entraînent avec les hommes</a:t>
            </a:r>
          </a:p>
          <a:p>
            <a:r>
              <a:rPr lang="fr-CA" sz="2200" dirty="0" smtClean="0"/>
              <a:t>Délabrement de certaines structures que pourrait fermer la municipalité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414" y="1895060"/>
            <a:ext cx="3106586" cy="41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CA" dirty="0" smtClean="0"/>
              <a:t>Intégration, assimilation, intolérance, indifférence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888" y="1905000"/>
            <a:ext cx="6480175" cy="3668183"/>
          </a:xfrm>
        </p:spPr>
        <p:txBody>
          <a:bodyPr/>
          <a:lstStyle/>
          <a:p>
            <a:r>
              <a:rPr lang="fr-CA" sz="2200" dirty="0" smtClean="0"/>
              <a:t>Les hommes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travaillent en usine, les femmes dans des crèches</a:t>
            </a:r>
          </a:p>
          <a:p>
            <a:r>
              <a:rPr lang="fr-CA" sz="2200" dirty="0" smtClean="0"/>
              <a:t>Les centres d’intégration et les classes d’assimilation dans les écoles ont assuré une rapide intégration</a:t>
            </a:r>
          </a:p>
          <a:p>
            <a:r>
              <a:rPr lang="fr-CA" sz="2200" dirty="0" smtClean="0"/>
              <a:t>1980/2000: économie en dépression – politiques assimilationnistes et majorité de la population plutôt hostile aux immigrants </a:t>
            </a:r>
          </a:p>
          <a:p>
            <a:r>
              <a:rPr lang="fr-CA" sz="2200" dirty="0" smtClean="0"/>
              <a:t>L’attitude aujourd’hui tourne à l’indifférence</a:t>
            </a:r>
          </a:p>
          <a:p>
            <a:r>
              <a:rPr lang="fr-CA" sz="2200" dirty="0" smtClean="0"/>
              <a:t>Peu de contacts entre les minorités</a:t>
            </a:r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9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60" y="615611"/>
            <a:ext cx="5620389" cy="5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42620"/>
            <a:ext cx="6385560" cy="492443"/>
          </a:xfrm>
        </p:spPr>
        <p:txBody>
          <a:bodyPr/>
          <a:lstStyle/>
          <a:p>
            <a:r>
              <a:rPr lang="en-GB" dirty="0" smtClean="0"/>
              <a:t>Entre-temps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146215"/>
            <a:ext cx="6301803" cy="5518434"/>
          </a:xfrm>
        </p:spPr>
        <p:txBody>
          <a:bodyPr/>
          <a:lstStyle/>
          <a:p>
            <a:r>
              <a:rPr lang="fr-CA" sz="2200" dirty="0" smtClean="0"/>
              <a:t>Les immigrants sont autorisés à recevoir la nationalité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 après dix ans  </a:t>
            </a:r>
            <a:r>
              <a:rPr lang="fr-CA" sz="2400" dirty="0" smtClean="0"/>
              <a:t>–</a:t>
            </a:r>
            <a:r>
              <a:rPr lang="fr-CA" sz="2200" dirty="0" smtClean="0"/>
              <a:t> tenus d’adopter la pratique du système de dénomination du </a:t>
            </a:r>
            <a:r>
              <a:rPr lang="fr-CA" sz="2200" dirty="0" err="1" smtClean="0"/>
              <a:t>Blika</a:t>
            </a:r>
            <a:endParaRPr lang="fr-CA" sz="2200" dirty="0" smtClean="0"/>
          </a:p>
          <a:p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sont mécontents de ne pas pouvoir utiliser leur propre système de dénomination, leurs ‘vrais’ noms</a:t>
            </a:r>
          </a:p>
          <a:p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ont créé des cafés (surtout pour les hommes) et des jardins de thé pour les mariages traditionnels</a:t>
            </a:r>
          </a:p>
          <a:p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continuent à parler entre eux la langue </a:t>
            </a:r>
            <a:r>
              <a:rPr lang="fr-CA" sz="2200" dirty="0" err="1" smtClean="0"/>
              <a:t>orie</a:t>
            </a:r>
            <a:r>
              <a:rPr lang="fr-CA" sz="2200" dirty="0" smtClean="0"/>
              <a:t>, conservent leurs tatouages et préfèrent se marier entre eux</a:t>
            </a:r>
          </a:p>
          <a:p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gardent un très vif souvenir des ‘années d’intolérance’ qui, pour beaucoup, ne sont pas réellement terminées</a:t>
            </a:r>
            <a:endParaRPr lang="en-GB" sz="2200" dirty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2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CA" dirty="0" smtClean="0"/>
              <a:t>Depuis 2000: politiques, opinion publique, profil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898073"/>
            <a:ext cx="6472238" cy="4712277"/>
          </a:xfrm>
        </p:spPr>
        <p:txBody>
          <a:bodyPr/>
          <a:lstStyle/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Début de la reprise économique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Les politiques deviennent plus tolérantes, mais pas les réglementations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L’opinion publique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 encore entre indifférence et intolérance 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résident, pour la plupart, dans 3 grandes villes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sont bien intégrés  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gardent profil bas dans l’espace public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 smtClean="0"/>
              <a:t>Ils maintiennent le contact avec l’</a:t>
            </a:r>
            <a:r>
              <a:rPr lang="fr-CA" sz="2200" dirty="0" err="1" smtClean="0"/>
              <a:t>Ika</a:t>
            </a:r>
            <a:r>
              <a:rPr lang="fr-CA" sz="2200" dirty="0" smtClean="0"/>
              <a:t> et le </a:t>
            </a:r>
            <a:r>
              <a:rPr lang="fr-CA" sz="2200" dirty="0" err="1" smtClean="0"/>
              <a:t>Kvetana</a:t>
            </a:r>
            <a:endParaRPr lang="fr-CA" sz="22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0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629527" cy="984885"/>
          </a:xfrm>
        </p:spPr>
        <p:txBody>
          <a:bodyPr/>
          <a:lstStyle/>
          <a:p>
            <a:r>
              <a:rPr lang="fr-CA" dirty="0" smtClean="0"/>
              <a:t>Politiques du </a:t>
            </a:r>
            <a:r>
              <a:rPr lang="fr-CA" dirty="0" err="1" smtClean="0"/>
              <a:t>Blika</a:t>
            </a:r>
            <a:r>
              <a:rPr lang="fr-CA" dirty="0" smtClean="0"/>
              <a:t> envers les immigrants</a:t>
            </a:r>
            <a:endParaRPr lang="fr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5053880"/>
              </p:ext>
            </p:extLst>
          </p:nvPr>
        </p:nvGraphicFramePr>
        <p:xfrm>
          <a:off x="406400" y="1728766"/>
          <a:ext cx="8356600" cy="452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0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642620"/>
            <a:ext cx="6480175" cy="492443"/>
          </a:xfrm>
        </p:spPr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Oris</a:t>
            </a:r>
            <a:r>
              <a:rPr lang="fr-CA" dirty="0" smtClean="0"/>
              <a:t> s’organisent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472485"/>
            <a:ext cx="6473825" cy="5466112"/>
          </a:xfrm>
        </p:spPr>
        <p:txBody>
          <a:bodyPr/>
          <a:lstStyle/>
          <a:p>
            <a:r>
              <a:rPr lang="fr-CA" sz="2200" dirty="0" smtClean="0"/>
              <a:t>Environ 12 clubs/associations/ONG culturelles</a:t>
            </a:r>
          </a:p>
          <a:p>
            <a:r>
              <a:rPr lang="fr-CA" sz="2200" dirty="0" smtClean="0"/>
              <a:t>Nombreux clubs de tir à l’arc pour hommes et femmes</a:t>
            </a:r>
          </a:p>
          <a:p>
            <a:r>
              <a:rPr lang="fr-CA" sz="2200" dirty="0" smtClean="0"/>
              <a:t>Nombreux clubs de top </a:t>
            </a:r>
            <a:r>
              <a:rPr lang="fr-CA" sz="2200" dirty="0" err="1" smtClean="0"/>
              <a:t>ball</a:t>
            </a:r>
            <a:r>
              <a:rPr lang="fr-CA" sz="2200" dirty="0" smtClean="0"/>
              <a:t>, mais seulement 2 terrains adaptés</a:t>
            </a:r>
          </a:p>
          <a:p>
            <a:r>
              <a:rPr lang="fr-CA" sz="2200" dirty="0" smtClean="0"/>
              <a:t>10 à 15% de membres </a:t>
            </a:r>
            <a:r>
              <a:rPr lang="fr-FR" sz="2200" dirty="0" smtClean="0"/>
              <a:t>non-</a:t>
            </a:r>
            <a:r>
              <a:rPr lang="fr-FR" sz="2200" dirty="0" err="1" smtClean="0"/>
              <a:t>oris</a:t>
            </a:r>
            <a:r>
              <a:rPr lang="fr-CA" sz="2200" dirty="0" smtClean="0"/>
              <a:t> dans les clubs de tir à l’arc et de top </a:t>
            </a:r>
            <a:r>
              <a:rPr lang="fr-CA" sz="2200" dirty="0" err="1" smtClean="0"/>
              <a:t>ball</a:t>
            </a:r>
            <a:endParaRPr lang="fr-CA" sz="2200" dirty="0" smtClean="0"/>
          </a:p>
          <a:p>
            <a:r>
              <a:rPr lang="fr-CA" sz="2200" dirty="0" smtClean="0"/>
              <a:t>Le Portail bilingue de la culture </a:t>
            </a:r>
            <a:r>
              <a:rPr lang="fr-CA" sz="2200" dirty="0" err="1" smtClean="0"/>
              <a:t>orie</a:t>
            </a:r>
            <a:r>
              <a:rPr lang="fr-CA" sz="2200" dirty="0" smtClean="0"/>
              <a:t> donne des informations sur les événements et la culture </a:t>
            </a:r>
            <a:r>
              <a:rPr lang="fr-CA" sz="2200" dirty="0" err="1" smtClean="0"/>
              <a:t>blikanaise</a:t>
            </a:r>
            <a:r>
              <a:rPr lang="fr-CA" sz="2200" dirty="0" smtClean="0"/>
              <a:t>; autres blogs et sites web </a:t>
            </a:r>
            <a:r>
              <a:rPr lang="fr-CA" sz="2200" dirty="0" err="1" smtClean="0"/>
              <a:t>ori</a:t>
            </a:r>
            <a:r>
              <a:rPr lang="fr-CA" sz="2200" dirty="0" smtClean="0"/>
              <a:t> </a:t>
            </a:r>
          </a:p>
          <a:p>
            <a:r>
              <a:rPr lang="fr-CA" sz="2200" dirty="0" smtClean="0"/>
              <a:t>Le Réseau de soutien à la langue </a:t>
            </a:r>
            <a:r>
              <a:rPr lang="fr-CA" sz="2200" dirty="0" err="1" smtClean="0"/>
              <a:t>orie</a:t>
            </a:r>
            <a:r>
              <a:rPr lang="fr-CA" sz="2200" dirty="0" smtClean="0"/>
              <a:t> organise des cours d’</a:t>
            </a:r>
            <a:r>
              <a:rPr lang="fr-CA" sz="2200" dirty="0" err="1" smtClean="0"/>
              <a:t>ori</a:t>
            </a:r>
            <a:r>
              <a:rPr lang="fr-CA" sz="2200" dirty="0" smtClean="0"/>
              <a:t> dans toutes les grandes villes – que suivent de jeunes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(alphabétisation) et les partenaires </a:t>
            </a:r>
            <a:r>
              <a:rPr lang="fr-FR" sz="2200" dirty="0" smtClean="0"/>
              <a:t>non-</a:t>
            </a:r>
            <a:r>
              <a:rPr lang="fr-FR" sz="2200" dirty="0" err="1" smtClean="0"/>
              <a:t>oris</a:t>
            </a:r>
            <a:r>
              <a:rPr lang="fr-CA" sz="2200" dirty="0" smtClean="0"/>
              <a:t> </a:t>
            </a:r>
            <a:r>
              <a:rPr lang="fr-CA" sz="2000" dirty="0" smtClean="0"/>
              <a:t>d’</a:t>
            </a:r>
            <a:r>
              <a:rPr lang="fr-CA" sz="2000" dirty="0" err="1" smtClean="0"/>
              <a:t>Oris</a:t>
            </a:r>
            <a:endParaRPr lang="fr-CA" sz="2000" dirty="0" smtClean="0"/>
          </a:p>
          <a:p>
            <a:endParaRPr lang="en-GB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soccer field 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Afbeeldingsresultaat voor soccer field 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639414"/>
            <a:ext cx="6348985" cy="492443"/>
          </a:xfrm>
        </p:spPr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Oris</a:t>
            </a:r>
            <a:r>
              <a:rPr lang="fr-CA" dirty="0" smtClean="0"/>
              <a:t> au </a:t>
            </a:r>
            <a:r>
              <a:rPr lang="fr-CA" dirty="0" err="1" smtClean="0"/>
              <a:t>Blika</a:t>
            </a:r>
            <a:r>
              <a:rPr lang="fr-CA" dirty="0" smtClean="0"/>
              <a:t>, </a:t>
            </a:r>
            <a:r>
              <a:rPr lang="fr-CA" dirty="0" err="1" smtClean="0"/>
              <a:t>Ika</a:t>
            </a:r>
            <a:r>
              <a:rPr lang="fr-CA" dirty="0" smtClean="0"/>
              <a:t> et </a:t>
            </a:r>
            <a:r>
              <a:rPr lang="fr-CA" dirty="0" err="1" smtClean="0"/>
              <a:t>Kvetana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17192"/>
            <a:ext cx="6341047" cy="4428391"/>
          </a:xfrm>
        </p:spPr>
        <p:txBody>
          <a:bodyPr/>
          <a:lstStyle/>
          <a:p>
            <a:r>
              <a:rPr lang="fr-CA" sz="2200" dirty="0" smtClean="0"/>
              <a:t>Contacts entre </a:t>
            </a:r>
            <a:r>
              <a:rPr lang="fr-CA" sz="2200" dirty="0" err="1" smtClean="0"/>
              <a:t>Oris</a:t>
            </a:r>
            <a:r>
              <a:rPr lang="fr-CA" sz="2200" dirty="0" smtClean="0"/>
              <a:t> du </a:t>
            </a:r>
            <a:r>
              <a:rPr lang="fr-CA" sz="2200" dirty="0" err="1" smtClean="0"/>
              <a:t>Blika</a:t>
            </a:r>
            <a:r>
              <a:rPr lang="fr-CA" sz="2200" dirty="0" smtClean="0"/>
              <a:t> et </a:t>
            </a:r>
            <a:r>
              <a:rPr lang="fr-CA" sz="2200" dirty="0" err="1" smtClean="0"/>
              <a:t>Ika</a:t>
            </a:r>
            <a:r>
              <a:rPr lang="fr-CA" sz="2200" dirty="0" smtClean="0"/>
              <a:t> </a:t>
            </a:r>
          </a:p>
          <a:p>
            <a:r>
              <a:rPr lang="fr-CA" sz="2200" dirty="0" smtClean="0"/>
              <a:t>Changement de régime au </a:t>
            </a:r>
            <a:r>
              <a:rPr lang="fr-CA" sz="2200" dirty="0" err="1" smtClean="0"/>
              <a:t>Kvetana</a:t>
            </a:r>
            <a:r>
              <a:rPr lang="fr-CA" sz="2200" dirty="0" smtClean="0"/>
              <a:t> mais très peu d’</a:t>
            </a:r>
            <a:r>
              <a:rPr lang="fr-CA" sz="2200" dirty="0" err="1" smtClean="0"/>
              <a:t>Oris</a:t>
            </a:r>
            <a:r>
              <a:rPr lang="fr-CA" sz="2200" dirty="0" smtClean="0"/>
              <a:t> de retour, quelques-uns rendent visite à leur famille au </a:t>
            </a:r>
            <a:r>
              <a:rPr lang="fr-CA" sz="2200" dirty="0" err="1" smtClean="0"/>
              <a:t>Kvetana</a:t>
            </a:r>
            <a:r>
              <a:rPr lang="fr-CA" sz="2200" dirty="0" smtClean="0"/>
              <a:t> </a:t>
            </a:r>
          </a:p>
          <a:p>
            <a:r>
              <a:rPr lang="fr-CA" sz="2200" dirty="0" smtClean="0"/>
              <a:t>Le </a:t>
            </a:r>
            <a:r>
              <a:rPr lang="fr-CA" sz="2200" dirty="0" err="1" smtClean="0"/>
              <a:t>Kvetana</a:t>
            </a:r>
            <a:r>
              <a:rPr lang="fr-CA" sz="2200" dirty="0" smtClean="0"/>
              <a:t> a ratifié la Convention sur le PCI en 2005 : seuls 11 éléments </a:t>
            </a:r>
            <a:r>
              <a:rPr lang="fr-CA" sz="2200" dirty="0" err="1" smtClean="0"/>
              <a:t>oris</a:t>
            </a:r>
            <a:r>
              <a:rPr lang="fr-CA" sz="2200" dirty="0" smtClean="0"/>
              <a:t> sur 200 figurent à l’inventaire  national (les </a:t>
            </a:r>
            <a:r>
              <a:rPr lang="fr-CA" sz="2200" dirty="0" err="1" smtClean="0"/>
              <a:t>Oris</a:t>
            </a:r>
            <a:r>
              <a:rPr lang="fr-CA" sz="2200" dirty="0" smtClean="0"/>
              <a:t> représentent 20% de l’ensemble de la population) </a:t>
            </a:r>
          </a:p>
          <a:p>
            <a:r>
              <a:rPr lang="fr-CA" sz="2200" dirty="0" smtClean="0"/>
              <a:t>Du plus dynamique à ceux en déclin: Top </a:t>
            </a:r>
            <a:r>
              <a:rPr lang="fr-CA" sz="2200" dirty="0" err="1" smtClean="0"/>
              <a:t>ball</a:t>
            </a:r>
            <a:r>
              <a:rPr lang="fr-CA" sz="2200" dirty="0" smtClean="0"/>
              <a:t>; équilibrisme sur corde; danse/musique nuptiales; langue </a:t>
            </a:r>
            <a:r>
              <a:rPr lang="fr-CA" sz="2200" dirty="0" err="1" smtClean="0"/>
              <a:t>orie</a:t>
            </a:r>
            <a:r>
              <a:rPr lang="fr-CA" sz="2200" dirty="0" smtClean="0"/>
              <a:t>; poésie improvisée; tatouage; tir à l’arc; narration; combat de coqs; dentellerie; fauconnerie; guérison traditionnelle</a:t>
            </a:r>
            <a:endParaRPr lang="fr-CA" sz="2000" dirty="0" smtClean="0"/>
          </a:p>
        </p:txBody>
      </p:sp>
      <p:sp>
        <p:nvSpPr>
          <p:cNvPr id="6" name="AutoShape 2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82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Afbeeldingsresultaat voor immigration bo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4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8269</TotalTime>
  <Words>2893</Words>
  <Application>Microsoft Office PowerPoint</Application>
  <PresentationFormat>On-screen Show (4:3)</PresentationFormat>
  <Paragraphs>311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Arial Bold</vt:lpstr>
      <vt:lpstr>Calibri</vt:lpstr>
      <vt:lpstr>Thème Office</vt:lpstr>
      <vt:lpstr>Bienvenue chez les Oris au Blika  Présentation PowerPoint Ori, Unité 46   </vt:lpstr>
      <vt:lpstr>Les Oris, nouvelle minorité au Blika</vt:lpstr>
      <vt:lpstr>Carte du continent Chisai</vt:lpstr>
      <vt:lpstr>Intégration, assimilation, intolérance, indifférence</vt:lpstr>
      <vt:lpstr>Entre-temps</vt:lpstr>
      <vt:lpstr>Depuis 2000: politiques, opinion publique, profil </vt:lpstr>
      <vt:lpstr>Politiques du Blika envers les immigrants</vt:lpstr>
      <vt:lpstr>Les Oris s’organisent</vt:lpstr>
      <vt:lpstr>Les Oris au Blika, Ika et Kvetana</vt:lpstr>
      <vt:lpstr>Le Blika ratifie en 2013</vt:lpstr>
      <vt:lpstr>Le Blika met en œuvre la Convention</vt:lpstr>
      <vt:lpstr>Bientôt 2 jours de réunion du SafeCom ori</vt:lpstr>
      <vt:lpstr>Faites connaissance avec vos voisins 1</vt:lpstr>
      <vt:lpstr>Faites connaissance avec vos voisins 2</vt:lpstr>
      <vt:lpstr>Présidente de l’Association des femmes ories</vt:lpstr>
      <vt:lpstr>Professeur d’histoire et géographie</vt:lpstr>
      <vt:lpstr>Propriétaire du Jardin de thé de Harkal </vt:lpstr>
      <vt:lpstr>Propriétaire d’un magasin d’équipement électrique</vt:lpstr>
      <vt:lpstr>Chef boulanger</vt:lpstr>
      <vt:lpstr>Libraire et écrivain</vt:lpstr>
      <vt:lpstr>Webmaster du Portail de la culture orie</vt:lpstr>
      <vt:lpstr>Sociologue</vt:lpstr>
      <vt:lpstr>Médecin généraliste</vt:lpstr>
      <vt:lpstr>Journaliste</vt:lpstr>
      <vt:lpstr>Chargé du patrimoine Ministère de la Culture</vt:lpstr>
      <vt:lpstr>Membre de la NATCOM Blika pour l’UNESCO</vt:lpstr>
      <vt:lpstr>Consultant externe </vt:lpstr>
      <vt:lpstr>PCI ori au Blika</vt:lpstr>
      <vt:lpstr>Mariage traditionnel ori</vt:lpstr>
      <vt:lpstr>Jeu de top ball</vt:lpstr>
      <vt:lpstr>Dénomination ori </vt:lpstr>
      <vt:lpstr>Nouvel An et cuisine oris </vt:lpstr>
      <vt:lpstr>Haf – assistance mutuelle</vt:lpstr>
      <vt:lpstr>Divination et guérison traditionnelle ories</vt:lpstr>
      <vt:lpstr>Poésie improvisée orie</vt:lpstr>
      <vt:lpstr>La naissance chez les Oris</vt:lpstr>
      <vt:lpstr>Danses traditionnelles ories (au Blika)</vt:lpstr>
      <vt:lpstr>Musique et chants traditionnels oris</vt:lpstr>
      <vt:lpstr>Tir à l’arc ori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358</cp:revision>
  <cp:lastPrinted>2015-11-08T14:36:18Z</cp:lastPrinted>
  <dcterms:created xsi:type="dcterms:W3CDTF">2016-03-25T09:21:59Z</dcterms:created>
  <dcterms:modified xsi:type="dcterms:W3CDTF">2018-04-23T10:06:46Z</dcterms:modified>
</cp:coreProperties>
</file>