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7" r:id="rId2"/>
    <p:sldId id="315" r:id="rId3"/>
    <p:sldId id="316" r:id="rId4"/>
    <p:sldId id="321" r:id="rId5"/>
    <p:sldId id="317" r:id="rId6"/>
    <p:sldId id="318" r:id="rId7"/>
    <p:sldId id="319" r:id="rId8"/>
    <p:sldId id="322" r:id="rId9"/>
    <p:sldId id="320" r:id="rId10"/>
    <p:sldId id="291" r:id="rId11"/>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ección predeterminada" id="{DCBFB89D-F5B1-436E-A97D-6C8CB533D0A7}">
          <p14:sldIdLst>
            <p14:sldId id="257"/>
          </p14:sldIdLst>
        </p14:section>
        <p14:section name="Sección sin título" id="{BC79AFA6-99EE-4F82-AC32-63DF1C11D70E}">
          <p14:sldIdLst>
            <p14:sldId id="315"/>
            <p14:sldId id="316"/>
            <p14:sldId id="321"/>
            <p14:sldId id="317"/>
            <p14:sldId id="318"/>
            <p14:sldId id="319"/>
            <p14:sldId id="322"/>
            <p14:sldId id="320"/>
            <p14:sldId id="291"/>
          </p14:sldIdLst>
        </p14:section>
      </p14:sectionLst>
    </p:ex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ónica" initials="V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68" autoAdjust="0"/>
  </p:normalViewPr>
  <p:slideViewPr>
    <p:cSldViewPr snapToGrid="0" snapToObjects="1">
      <p:cViewPr varScale="1">
        <p:scale>
          <a:sx n="72" d="100"/>
          <a:sy n="72" d="100"/>
        </p:scale>
        <p:origin x="1690" y="62"/>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47AD4C-DC92-450F-B8E8-B734228DED87}" type="datetimeFigureOut">
              <a:rPr lang="fr-FR"/>
              <a:pPr>
                <a:defRPr/>
              </a:pPr>
              <a:t>27/02/2020</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9E95075-C425-4386-BDBB-275AD3E340D0}" type="slidenum">
              <a:rPr lang="fr-FR"/>
              <a:pPr>
                <a:defRPr/>
              </a:pPr>
              <a:t>‹N°›</a:t>
            </a:fld>
            <a:endParaRPr lang="fr-FR"/>
          </a:p>
        </p:txBody>
      </p:sp>
    </p:spTree>
    <p:extLst>
      <p:ext uri="{BB962C8B-B14F-4D97-AF65-F5344CB8AC3E}">
        <p14:creationId xmlns:p14="http://schemas.microsoft.com/office/powerpoint/2010/main" val="2320996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0CE5264-EB52-4FA1-A1AD-767FA5832096}" type="datetimeFigureOut">
              <a:rPr lang="fr-FR"/>
              <a:pPr>
                <a:defRPr/>
              </a:pPr>
              <a:t>27/02/2020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5AA90EC-4779-4316-AE35-B20FD8EA82F3}" type="slidenum">
              <a:rPr lang="fr-FR"/>
              <a:pPr>
                <a:defRPr/>
              </a:pPr>
              <a:t>‹N°›</a:t>
            </a:fld>
            <a:endParaRPr lang="fr-FR"/>
          </a:p>
        </p:txBody>
      </p:sp>
    </p:spTree>
    <p:extLst>
      <p:ext uri="{BB962C8B-B14F-4D97-AF65-F5344CB8AC3E}">
        <p14:creationId xmlns:p14="http://schemas.microsoft.com/office/powerpoint/2010/main" val="39715166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solidFill>
                  <a:srgbClr val="000000"/>
                </a:solidFill>
              </a:rPr>
              <a:t>© 2000 Administración del Patrimonio Cultural</a:t>
            </a:r>
          </a:p>
        </p:txBody>
      </p:sp>
      <p:sp>
        <p:nvSpPr>
          <p:cNvPr id="4" name="Espace réservé du numéro de diapositive 3"/>
          <p:cNvSpPr>
            <a:spLocks noGrp="1"/>
          </p:cNvSpPr>
          <p:nvPr>
            <p:ph type="sldNum" sz="quarter" idx="5"/>
          </p:nvPr>
        </p:nvSpPr>
        <p:spPr/>
        <p:txBody>
          <a:bodyPr wrap="square" numCol="1" anchorCtr="0" compatLnSpc="1">
            <a:prstTxWarp prst="textNoShape">
              <a:avLst/>
            </a:prstTxWarp>
          </a:bodyPr>
          <a:lstStyle/>
          <a:p>
            <a:pPr eaLnBrk="0" fontAlgn="base" hangingPunct="0">
              <a:spcBef>
                <a:spcPct val="0"/>
              </a:spcBef>
              <a:spcAft>
                <a:spcPct val="0"/>
              </a:spcAft>
              <a:buSzPct val="100000"/>
            </a:pPr>
            <a:fld id="{5B8324DB-0115-457F-87DE-56E50FD4B4DB}" type="slidenum">
              <a:rPr lang="fr-FR" smtClean="0">
                <a:solidFill>
                  <a:srgbClr val="000000"/>
                </a:solidFill>
              </a:rPr>
              <a:pPr eaLnBrk="0" fontAlgn="base" hangingPunct="0">
                <a:spcBef>
                  <a:spcPct val="0"/>
                </a:spcBef>
                <a:spcAft>
                  <a:spcPct val="0"/>
                </a:spcAft>
                <a:buSzPct val="100000"/>
              </a:pPr>
              <a:t>1</a:t>
            </a:fld>
            <a:endParaRPr lang="fr-FR"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7000" y="0"/>
            <a:ext cx="2664000" cy="6858000"/>
          </a:xfrm>
        </p:spPr>
        <p:txBody>
          <a:bodyPr rtlCol="0"/>
          <a:lstStyle/>
          <a:p>
            <a:pPr lvl="0"/>
            <a:endParaRPr lang="fr-FR" noProof="0"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2262" y="230188"/>
            <a:ext cx="157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FR"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406400" y="6338888"/>
            <a:ext cx="1041400" cy="215900"/>
          </a:xfrm>
          <a:prstGeom prst="rect">
            <a:avLst/>
          </a:prstGeom>
          <a:noFill/>
          <a:ln w="9525">
            <a:noFill/>
            <a:miter lim="800000"/>
            <a:headEnd/>
            <a:tailEnd/>
          </a:ln>
        </p:spPr>
        <p:txBody>
          <a:bodyPr lIns="0" tIns="0" rIns="0" bIns="0">
            <a:spAutoFit/>
          </a:bodyPr>
          <a:lstStyle/>
          <a:p>
            <a:pPr eaLnBrk="0" hangingPunct="0">
              <a:buSzPct val="100000"/>
            </a:pPr>
            <a:fld id="{398C33FD-623F-488B-B0B0-B45B2F7A9A92}" type="slidenum">
              <a:rPr lang="fr-FR" sz="1400" b="1">
                <a:solidFill>
                  <a:srgbClr val="000000"/>
                </a:solidFill>
              </a:rPr>
              <a:pPr eaLnBrk="0" hangingPunct="0">
                <a:buSzPct val="100000"/>
              </a:pPr>
              <a:t>‹N°›</a:t>
            </a:fld>
            <a:endParaRPr lang="fr-FR" sz="1400" b="1">
              <a:solidFill>
                <a:srgbClr val="000000"/>
              </a:solidFill>
            </a:endParaRPr>
          </a:p>
        </p:txBody>
      </p:sp>
      <p:pic>
        <p:nvPicPr>
          <p:cNvPr id="1036" name="Picture 16"/>
          <p:cNvPicPr>
            <a:picLocks noChangeAspect="1" noChangeArrowheads="1"/>
          </p:cNvPicPr>
          <p:nvPr userDrawn="1"/>
        </p:nvPicPr>
        <p:blipFill>
          <a:blip r:embed="rId9"/>
          <a:srcRect/>
          <a:stretch>
            <a:fillRect/>
          </a:stretch>
        </p:blipFill>
        <p:spPr bwMode="auto">
          <a:xfrm>
            <a:off x="904875" y="6667500"/>
            <a:ext cx="542925" cy="190500"/>
          </a:xfrm>
          <a:prstGeom prst="rect">
            <a:avLst/>
          </a:prstGeom>
          <a:noFill/>
          <a:ln w="9525">
            <a:noFill/>
            <a:miter lim="800000"/>
            <a:headEnd/>
            <a:tailEnd/>
          </a:ln>
        </p:spPr>
      </p:pic>
      <p:pic>
        <p:nvPicPr>
          <p:cNvPr id="14" name="Picture 7"/>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27063" y="467378"/>
            <a:ext cx="1218670" cy="88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2"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charset="0"/>
        <a:buChar char="•"/>
        <a:defRPr sz="2800" b="1" kern="1200">
          <a:solidFill>
            <a:schemeClr val="tx1"/>
          </a:solidFill>
          <a:latin typeface="+mn-lt"/>
          <a:ea typeface="+mn-ea"/>
          <a:cs typeface="+mn-cs"/>
        </a:defRPr>
      </a:lvl1pPr>
      <a:lvl2pPr marL="215900" indent="-215900" algn="l" defTabSz="457200" rtl="0" eaLnBrk="0" fontAlgn="base" hangingPunct="0">
        <a:spcBef>
          <a:spcPts val="12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rgbClr val="FFFF00"/>
        </a:buClr>
        <a:buFont typeface="Arial" charset="0"/>
        <a:buChar char="•"/>
        <a:defRPr sz="2400" kern="1200">
          <a:solidFill>
            <a:schemeClr val="tx1"/>
          </a:solidFill>
          <a:latin typeface="+mn-lt"/>
          <a:ea typeface="+mn-ea"/>
          <a:cs typeface="+mn-cs"/>
        </a:defRPr>
      </a:lvl4pPr>
      <a:lvl5pPr marL="466725" indent="1362075" algn="l" defTabSz="457200" rtl="0" eaLnBrk="0" fontAlgn="base" hangingPunct="0">
        <a:spcBef>
          <a:spcPts val="600"/>
        </a:spcBef>
        <a:spcAft>
          <a:spcPct val="0"/>
        </a:spcAft>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5"/>
          <p:cNvSpPr>
            <a:spLocks noGrp="1"/>
          </p:cNvSpPr>
          <p:nvPr>
            <p:ph type="ctrTitle"/>
          </p:nvPr>
        </p:nvSpPr>
        <p:spPr>
          <a:xfrm>
            <a:off x="381000" y="1692275"/>
            <a:ext cx="5715000" cy="2031325"/>
          </a:xfrm>
        </p:spPr>
        <p:txBody>
          <a:bodyPr/>
          <a:lstStyle/>
          <a:p>
            <a:r>
              <a:rPr lang="fr-FR" sz="3200" dirty="0" err="1" smtClean="0">
                <a:solidFill>
                  <a:srgbClr val="000000"/>
                </a:solidFill>
              </a:rPr>
              <a:t>Elaboración</a:t>
            </a:r>
            <a:r>
              <a:rPr lang="fr-FR" sz="3200" dirty="0" smtClean="0">
                <a:solidFill>
                  <a:srgbClr val="000000"/>
                </a:solidFill>
              </a:rPr>
              <a:t> de informes </a:t>
            </a:r>
            <a:r>
              <a:rPr lang="fr-FR" sz="3200" dirty="0" err="1" smtClean="0">
                <a:solidFill>
                  <a:srgbClr val="000000"/>
                </a:solidFill>
              </a:rPr>
              <a:t>periódicos</a:t>
            </a:r>
            <a:r>
              <a:rPr lang="fr-FR" sz="3200" dirty="0" smtClean="0">
                <a:solidFill>
                  <a:srgbClr val="000000"/>
                </a:solidFill>
              </a:rPr>
              <a:t> </a:t>
            </a:r>
            <a:r>
              <a:rPr lang="en-US" sz="3200" dirty="0"/>
              <a:t>–</a:t>
            </a:r>
            <a:r>
              <a:rPr lang="fr-FR" sz="3200" dirty="0" smtClean="0">
                <a:solidFill>
                  <a:srgbClr val="000000"/>
                </a:solidFill>
              </a:rPr>
              <a:t> </a:t>
            </a:r>
            <a:r>
              <a:rPr lang="fr-FR" sz="3200" dirty="0" err="1" smtClean="0">
                <a:solidFill>
                  <a:srgbClr val="000000"/>
                </a:solidFill>
              </a:rPr>
              <a:t>Sesión</a:t>
            </a:r>
            <a:r>
              <a:rPr lang="fr-FR" sz="3200" dirty="0" smtClean="0">
                <a:solidFill>
                  <a:srgbClr val="000000"/>
                </a:solidFill>
              </a:rPr>
              <a:t> </a:t>
            </a:r>
            <a:r>
              <a:rPr lang="fr-FR" sz="3200" dirty="0" err="1" smtClean="0">
                <a:solidFill>
                  <a:srgbClr val="000000"/>
                </a:solidFill>
              </a:rPr>
              <a:t>práctica</a:t>
            </a:r>
            <a:r>
              <a:rPr lang="fr-FR" sz="3200" dirty="0" smtClean="0">
                <a:solidFill>
                  <a:srgbClr val="000000"/>
                </a:solidFill>
              </a:rPr>
              <a:t> sobre </a:t>
            </a:r>
            <a:r>
              <a:rPr lang="fr-FR" sz="3200" dirty="0" err="1" smtClean="0">
                <a:solidFill>
                  <a:srgbClr val="000000"/>
                </a:solidFill>
              </a:rPr>
              <a:t>fuentes</a:t>
            </a:r>
            <a:r>
              <a:rPr lang="fr-FR" sz="3200" dirty="0" smtClean="0">
                <a:solidFill>
                  <a:srgbClr val="000000"/>
                </a:solidFill>
              </a:rPr>
              <a:t> de </a:t>
            </a:r>
            <a:r>
              <a:rPr lang="fr-FR" sz="3200" dirty="0" err="1" smtClean="0">
                <a:solidFill>
                  <a:srgbClr val="000000"/>
                </a:solidFill>
              </a:rPr>
              <a:t>datos</a:t>
            </a:r>
            <a:r>
              <a:rPr lang="fr-FR" sz="3200" dirty="0" smtClean="0">
                <a:solidFill>
                  <a:srgbClr val="000000"/>
                </a:solidFill>
              </a:rPr>
              <a:t> </a:t>
            </a:r>
            <a:br>
              <a:rPr lang="fr-FR" sz="3200" dirty="0" smtClean="0">
                <a:solidFill>
                  <a:srgbClr val="000000"/>
                </a:solidFill>
              </a:rPr>
            </a:br>
            <a:r>
              <a:rPr lang="fr-FR" sz="1800" dirty="0" err="1" smtClean="0">
                <a:solidFill>
                  <a:srgbClr val="000000"/>
                </a:solidFill>
              </a:rPr>
              <a:t>Presentación</a:t>
            </a:r>
            <a:r>
              <a:rPr lang="fr-FR" sz="1800" dirty="0" smtClean="0">
                <a:solidFill>
                  <a:srgbClr val="000000"/>
                </a:solidFill>
              </a:rPr>
              <a:t> en PowerPoint </a:t>
            </a:r>
            <a:r>
              <a:rPr lang="fr-FR" sz="1800" dirty="0" err="1" smtClean="0">
                <a:solidFill>
                  <a:srgbClr val="000000"/>
                </a:solidFill>
              </a:rPr>
              <a:t>correspondiente</a:t>
            </a:r>
            <a:r>
              <a:rPr lang="fr-FR" sz="1800" dirty="0" smtClean="0">
                <a:solidFill>
                  <a:srgbClr val="000000"/>
                </a:solidFill>
              </a:rPr>
              <a:t> a la </a:t>
            </a:r>
            <a:r>
              <a:rPr lang="fr-FR" sz="1800" dirty="0" err="1" smtClean="0">
                <a:solidFill>
                  <a:srgbClr val="000000"/>
                </a:solidFill>
              </a:rPr>
              <a:t>Unidad</a:t>
            </a:r>
            <a:r>
              <a:rPr lang="fr-FR" sz="1800" dirty="0" smtClean="0">
                <a:solidFill>
                  <a:srgbClr val="000000"/>
                </a:solidFill>
              </a:rPr>
              <a:t> 59</a:t>
            </a:r>
          </a:p>
        </p:txBody>
      </p:sp>
      <p:sp>
        <p:nvSpPr>
          <p:cNvPr id="5123" name="Sous-titre 6"/>
          <p:cNvSpPr>
            <a:spLocks noGrp="1"/>
          </p:cNvSpPr>
          <p:nvPr>
            <p:ph type="subTitle" idx="1"/>
          </p:nvPr>
        </p:nvSpPr>
        <p:spPr>
          <a:xfrm>
            <a:off x="381000" y="4211638"/>
            <a:ext cx="5715000" cy="747712"/>
          </a:xfrm>
        </p:spPr>
        <p:txBody>
          <a:bodyPr>
            <a:spAutoFit/>
          </a:bodyPr>
          <a:lstStyle/>
          <a:p>
            <a:pPr marL="342900" indent="-342900" algn="ctr">
              <a:lnSpc>
                <a:spcPct val="80000"/>
              </a:lnSpc>
              <a:spcBef>
                <a:spcPct val="20000"/>
              </a:spcBef>
              <a:buClrTx/>
            </a:pPr>
            <a:r>
              <a:rPr lang="fr-FR" smtClean="0">
                <a:solidFill>
                  <a:srgbClr val="000000"/>
                </a:solidFill>
                <a:latin typeface="Arial Unicode MS" pitchFamily="34" charset="-128"/>
                <a:ea typeface="Arial Unicode MS" pitchFamily="34" charset="-128"/>
                <a:cs typeface="Arial Unicode MS" pitchFamily="34" charset="-128"/>
              </a:rPr>
              <a:t>UNESCO </a:t>
            </a:r>
          </a:p>
          <a:p>
            <a:pPr marL="342900" indent="-342900" algn="ctr">
              <a:lnSpc>
                <a:spcPct val="80000"/>
              </a:lnSpc>
              <a:spcBef>
                <a:spcPct val="20000"/>
              </a:spcBef>
              <a:buClrTx/>
            </a:pPr>
            <a:r>
              <a:rPr lang="fr-FR" smtClean="0">
                <a:solidFill>
                  <a:srgbClr val="000000"/>
                </a:solidFill>
                <a:ea typeface="Arial Unicode MS" pitchFamily="34" charset="-128"/>
                <a:cs typeface="Arial Unicode MS" pitchFamily="34" charset="-128"/>
              </a:rPr>
              <a:t>Entidad del Patrimonio Vivo</a:t>
            </a:r>
          </a:p>
        </p:txBody>
      </p:sp>
      <p:pic>
        <p:nvPicPr>
          <p:cNvPr id="4100" name="Espace réservé pour une image  8" descr="funambule2.jpg"/>
          <p:cNvPicPr>
            <a:picLocks noGrp="1" noChangeAspect="1"/>
          </p:cNvPicPr>
          <p:nvPr>
            <p:ph type="pic" sz="quarter" idx="10"/>
          </p:nvPr>
        </p:nvPicPr>
        <p:blipFill>
          <a:blip r:embed="rId3"/>
          <a:srcRect l="27" r="27"/>
          <a:stretch>
            <a:fillRect/>
          </a:stretch>
        </p:blipFill>
        <p:spPr>
          <a:xfrm>
            <a:off x="6477000" y="0"/>
            <a:ext cx="2663825" cy="6858000"/>
          </a:xfrm>
        </p:spPr>
      </p:pic>
      <p:sp>
        <p:nvSpPr>
          <p:cNvPr id="4101" name="Rectangle 3"/>
          <p:cNvSpPr>
            <a:spLocks noChangeArrowheads="1"/>
          </p:cNvSpPr>
          <p:nvPr/>
        </p:nvSpPr>
        <p:spPr bwMode="auto">
          <a:xfrm>
            <a:off x="381000" y="5967413"/>
            <a:ext cx="1303338" cy="276225"/>
          </a:xfrm>
          <a:prstGeom prst="rect">
            <a:avLst/>
          </a:prstGeom>
          <a:noFill/>
          <a:ln w="25400" algn="ctr">
            <a:solidFill>
              <a:schemeClr val="tx1"/>
            </a:solidFill>
            <a:round/>
            <a:headEnd/>
            <a:tailEnd/>
          </a:ln>
        </p:spPr>
        <p:txBody>
          <a:bodyPr>
            <a:spAutoFit/>
          </a:bodyPr>
          <a:lstStyle/>
          <a:p>
            <a:endParaRPr lang="en-GB" sz="1200" b="1">
              <a:latin typeface="Arial Bold"/>
              <a:ea typeface="Arial Bold"/>
              <a:cs typeface="Arial Bold"/>
            </a:endParaRPr>
          </a:p>
        </p:txBody>
      </p:sp>
      <p:sp>
        <p:nvSpPr>
          <p:cNvPr id="5" name="Rectangle 4"/>
          <p:cNvSpPr/>
          <p:nvPr/>
        </p:nvSpPr>
        <p:spPr>
          <a:xfrm>
            <a:off x="381000" y="6243638"/>
            <a:ext cx="1303338" cy="276225"/>
          </a:xfrm>
          <a:prstGeom prst="rect">
            <a:avLst/>
          </a:prstGeom>
          <a:solidFill>
            <a:schemeClr val="tx1"/>
          </a:solidFill>
          <a:ln w="25400" cap="flat" cmpd="sng" algn="ctr">
            <a:solidFill>
              <a:schemeClr val="tx1"/>
            </a:solidFill>
            <a:prstDash val="solid"/>
            <a:round/>
            <a:headEnd type="none" w="med" len="med"/>
            <a:tailEnd type="none" w="med" len="med"/>
          </a:ln>
        </p:spPr>
        <p:txBody>
          <a:bodyPr>
            <a:spAutoFit/>
          </a:bodyPr>
          <a:lstStyle/>
          <a:p>
            <a:pPr fontAlgn="auto">
              <a:spcBef>
                <a:spcPts val="0"/>
              </a:spcBef>
              <a:spcAft>
                <a:spcPts val="0"/>
              </a:spcAft>
              <a:defRPr/>
            </a:pPr>
            <a:endParaRPr lang="en-GB" sz="1200" b="1" dirty="0">
              <a:solidFill>
                <a:schemeClr val="accent4"/>
              </a:solidFill>
              <a:latin typeface="Arial Bold"/>
              <a:cs typeface="Arial Bold"/>
            </a:endParaRPr>
          </a:p>
        </p:txBody>
      </p:sp>
      <p:pic>
        <p:nvPicPr>
          <p:cNvPr id="4103" name="Espace réservé pour une image  8" descr="danseuse.jpg"/>
          <p:cNvPicPr>
            <a:picLocks noChangeAspect="1"/>
          </p:cNvPicPr>
          <p:nvPr/>
        </p:nvPicPr>
        <p:blipFill>
          <a:blip r:embed="rId4"/>
          <a:srcRect t="32" b="32"/>
          <a:stretch>
            <a:fillRect/>
          </a:stretch>
        </p:blipFill>
        <p:spPr bwMode="auto">
          <a:xfrm>
            <a:off x="6478588" y="0"/>
            <a:ext cx="2667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1107" y="1333500"/>
            <a:ext cx="7028281" cy="425167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buSzPct val="100000"/>
            </a:pPr>
            <a:r>
              <a:rPr lang="fr-FR" sz="2800" dirty="0" err="1" smtClean="0">
                <a:solidFill>
                  <a:srgbClr val="000000"/>
                </a:solidFill>
              </a:rPr>
              <a:t>Aspectos</a:t>
            </a:r>
            <a:r>
              <a:rPr lang="fr-FR" sz="2800" dirty="0" smtClean="0">
                <a:solidFill>
                  <a:srgbClr val="000000"/>
                </a:solidFill>
              </a:rPr>
              <a:t> débiles de la </a:t>
            </a:r>
            <a:r>
              <a:rPr lang="fr-FR" sz="2800" dirty="0" err="1" smtClean="0">
                <a:solidFill>
                  <a:srgbClr val="000000"/>
                </a:solidFill>
              </a:rPr>
              <a:t>presentación</a:t>
            </a:r>
            <a:r>
              <a:rPr lang="fr-FR" sz="2800" dirty="0" smtClean="0">
                <a:solidFill>
                  <a:srgbClr val="000000"/>
                </a:solidFill>
              </a:rPr>
              <a:t> de informes </a:t>
            </a:r>
            <a:r>
              <a:rPr lang="fr-FR" sz="2800" dirty="0" err="1" smtClean="0">
                <a:solidFill>
                  <a:srgbClr val="000000"/>
                </a:solidFill>
              </a:rPr>
              <a:t>periódicos</a:t>
            </a:r>
            <a:r>
              <a:rPr lang="fr-FR" sz="2800" dirty="0" smtClean="0">
                <a:solidFill>
                  <a:srgbClr val="000000"/>
                </a:solidFill>
              </a:rPr>
              <a:t>  (IOS, 2003):</a:t>
            </a:r>
          </a:p>
        </p:txBody>
      </p:sp>
      <p:sp>
        <p:nvSpPr>
          <p:cNvPr id="3" name="Content Placeholder 2"/>
          <p:cNvSpPr>
            <a:spLocks noGrp="1"/>
          </p:cNvSpPr>
          <p:nvPr>
            <p:ph idx="1"/>
          </p:nvPr>
        </p:nvSpPr>
        <p:spPr>
          <a:xfrm>
            <a:off x="2282825" y="2016125"/>
            <a:ext cx="6480175" cy="3354388"/>
          </a:xfrm>
        </p:spPr>
        <p:txBody>
          <a:bodyPr>
            <a:normAutofit fontScale="92500"/>
          </a:bodyPr>
          <a:lstStyle/>
          <a:p>
            <a:pPr>
              <a:buClrTx/>
              <a:buFont typeface="Arial" charset="0"/>
              <a:buNone/>
            </a:pPr>
            <a:r>
              <a:rPr lang="fr-FR" sz="1500" dirty="0" smtClean="0">
                <a:solidFill>
                  <a:srgbClr val="000000"/>
                </a:solidFill>
              </a:rPr>
              <a:t> </a:t>
            </a:r>
          </a:p>
          <a:p>
            <a:pPr>
              <a:buClr>
                <a:srgbClr val="000000"/>
              </a:buClr>
            </a:pPr>
            <a:r>
              <a:rPr lang="fr-FR" sz="1500" dirty="0" err="1" smtClean="0">
                <a:solidFill>
                  <a:srgbClr val="000000"/>
                </a:solidFill>
              </a:rPr>
              <a:t>Tendencia</a:t>
            </a:r>
            <a:r>
              <a:rPr lang="fr-FR" sz="1500" dirty="0" smtClean="0">
                <a:solidFill>
                  <a:srgbClr val="000000"/>
                </a:solidFill>
              </a:rPr>
              <a:t> </a:t>
            </a:r>
            <a:r>
              <a:rPr lang="fr-FR" sz="1500" dirty="0" err="1" smtClean="0">
                <a:solidFill>
                  <a:srgbClr val="000000"/>
                </a:solidFill>
              </a:rPr>
              <a:t>general</a:t>
            </a:r>
            <a:r>
              <a:rPr lang="fr-FR" sz="1500" dirty="0" smtClean="0">
                <a:solidFill>
                  <a:srgbClr val="000000"/>
                </a:solidFill>
              </a:rPr>
              <a:t> a </a:t>
            </a:r>
            <a:r>
              <a:rPr lang="fr-FR" sz="1500" dirty="0" err="1" smtClean="0">
                <a:solidFill>
                  <a:srgbClr val="000000"/>
                </a:solidFill>
              </a:rPr>
              <a:t>describir</a:t>
            </a:r>
            <a:r>
              <a:rPr lang="fr-FR" sz="1500" dirty="0" smtClean="0">
                <a:solidFill>
                  <a:srgbClr val="000000"/>
                </a:solidFill>
              </a:rPr>
              <a:t> </a:t>
            </a:r>
            <a:r>
              <a:rPr lang="fr-FR" sz="1500" dirty="0" err="1" smtClean="0">
                <a:solidFill>
                  <a:srgbClr val="000000"/>
                </a:solidFill>
              </a:rPr>
              <a:t>actividades</a:t>
            </a:r>
            <a:r>
              <a:rPr lang="fr-FR" sz="1500" dirty="0" smtClean="0">
                <a:solidFill>
                  <a:srgbClr val="000000"/>
                </a:solidFill>
              </a:rPr>
              <a:t> en </a:t>
            </a:r>
            <a:r>
              <a:rPr lang="fr-FR" sz="1500" dirty="0" err="1" smtClean="0">
                <a:solidFill>
                  <a:srgbClr val="000000"/>
                </a:solidFill>
              </a:rPr>
              <a:t>lugar</a:t>
            </a:r>
            <a:r>
              <a:rPr lang="fr-FR" sz="1500" dirty="0" smtClean="0">
                <a:solidFill>
                  <a:srgbClr val="000000"/>
                </a:solidFill>
              </a:rPr>
              <a:t> de </a:t>
            </a:r>
            <a:r>
              <a:rPr lang="fr-FR" sz="1500" dirty="0" err="1" smtClean="0">
                <a:solidFill>
                  <a:srgbClr val="000000"/>
                </a:solidFill>
              </a:rPr>
              <a:t>resultados</a:t>
            </a:r>
            <a:r>
              <a:rPr lang="fr-FR" sz="1500" dirty="0" smtClean="0">
                <a:solidFill>
                  <a:srgbClr val="000000"/>
                </a:solidFill>
              </a:rPr>
              <a:t>;</a:t>
            </a:r>
          </a:p>
          <a:p>
            <a:pPr>
              <a:buClr>
                <a:srgbClr val="000000"/>
              </a:buClr>
            </a:pPr>
            <a:r>
              <a:rPr lang="fr-FR" sz="1500" dirty="0" err="1" smtClean="0">
                <a:solidFill>
                  <a:srgbClr val="000000"/>
                </a:solidFill>
              </a:rPr>
              <a:t>Escasa</a:t>
            </a:r>
            <a:r>
              <a:rPr lang="fr-FR" sz="1500" dirty="0" smtClean="0">
                <a:solidFill>
                  <a:srgbClr val="000000"/>
                </a:solidFill>
              </a:rPr>
              <a:t> o </a:t>
            </a:r>
            <a:r>
              <a:rPr lang="fr-FR" sz="1500" dirty="0" err="1" smtClean="0">
                <a:solidFill>
                  <a:srgbClr val="000000"/>
                </a:solidFill>
              </a:rPr>
              <a:t>nula</a:t>
            </a:r>
            <a:r>
              <a:rPr lang="fr-FR" sz="1500" dirty="0" smtClean="0">
                <a:solidFill>
                  <a:srgbClr val="000000"/>
                </a:solidFill>
              </a:rPr>
              <a:t> </a:t>
            </a:r>
            <a:r>
              <a:rPr lang="fr-FR" sz="1500" dirty="0" err="1" smtClean="0">
                <a:solidFill>
                  <a:srgbClr val="000000"/>
                </a:solidFill>
              </a:rPr>
              <a:t>atención</a:t>
            </a:r>
            <a:r>
              <a:rPr lang="fr-FR" sz="1500" dirty="0" smtClean="0">
                <a:solidFill>
                  <a:srgbClr val="000000"/>
                </a:solidFill>
              </a:rPr>
              <a:t> al </a:t>
            </a:r>
            <a:r>
              <a:rPr lang="fr-FR" sz="1500" dirty="0" err="1" smtClean="0">
                <a:solidFill>
                  <a:srgbClr val="000000"/>
                </a:solidFill>
              </a:rPr>
              <a:t>impacto</a:t>
            </a:r>
            <a:r>
              <a:rPr lang="fr-FR" sz="1500" dirty="0" smtClean="0">
                <a:solidFill>
                  <a:srgbClr val="000000"/>
                </a:solidFill>
              </a:rPr>
              <a:t> de las </a:t>
            </a:r>
            <a:r>
              <a:rPr lang="fr-FR" sz="1500" dirty="0" err="1" smtClean="0">
                <a:solidFill>
                  <a:srgbClr val="000000"/>
                </a:solidFill>
              </a:rPr>
              <a:t>intervenciones</a:t>
            </a:r>
            <a:r>
              <a:rPr lang="fr-FR" sz="1500" dirty="0" smtClean="0">
                <a:solidFill>
                  <a:srgbClr val="000000"/>
                </a:solidFill>
              </a:rPr>
              <a:t>;</a:t>
            </a:r>
          </a:p>
          <a:p>
            <a:pPr>
              <a:buClr>
                <a:srgbClr val="000000"/>
              </a:buClr>
            </a:pPr>
            <a:r>
              <a:rPr lang="fr-FR" sz="1500" dirty="0" err="1" smtClean="0">
                <a:solidFill>
                  <a:srgbClr val="000000"/>
                </a:solidFill>
              </a:rPr>
              <a:t>Frecuente</a:t>
            </a:r>
            <a:r>
              <a:rPr lang="fr-FR" sz="1500" dirty="0" smtClean="0">
                <a:solidFill>
                  <a:srgbClr val="000000"/>
                </a:solidFill>
              </a:rPr>
              <a:t> </a:t>
            </a:r>
            <a:r>
              <a:rPr lang="fr-FR" sz="1500" dirty="0" err="1" smtClean="0">
                <a:solidFill>
                  <a:srgbClr val="000000"/>
                </a:solidFill>
              </a:rPr>
              <a:t>desatención</a:t>
            </a:r>
            <a:r>
              <a:rPr lang="fr-FR" sz="1500" dirty="0" smtClean="0">
                <a:solidFill>
                  <a:srgbClr val="000000"/>
                </a:solidFill>
              </a:rPr>
              <a:t> a la </a:t>
            </a:r>
            <a:r>
              <a:rPr lang="fr-FR" sz="1500" dirty="0" err="1" smtClean="0">
                <a:solidFill>
                  <a:srgbClr val="000000"/>
                </a:solidFill>
              </a:rPr>
              <a:t>calidad</a:t>
            </a:r>
            <a:r>
              <a:rPr lang="fr-FR" sz="1500" dirty="0" smtClean="0">
                <a:solidFill>
                  <a:srgbClr val="000000"/>
                </a:solidFill>
              </a:rPr>
              <a:t> </a:t>
            </a:r>
            <a:r>
              <a:rPr lang="fr-FR" sz="1500" dirty="0" err="1" smtClean="0">
                <a:solidFill>
                  <a:srgbClr val="000000"/>
                </a:solidFill>
              </a:rPr>
              <a:t>del</a:t>
            </a:r>
            <a:r>
              <a:rPr lang="fr-FR" sz="1500" dirty="0" smtClean="0">
                <a:solidFill>
                  <a:srgbClr val="000000"/>
                </a:solidFill>
              </a:rPr>
              <a:t> </a:t>
            </a:r>
            <a:r>
              <a:rPr lang="fr-FR" sz="1500" dirty="0" err="1" smtClean="0">
                <a:solidFill>
                  <a:srgbClr val="000000"/>
                </a:solidFill>
              </a:rPr>
              <a:t>proceso</a:t>
            </a:r>
            <a:r>
              <a:rPr lang="fr-FR" sz="1500" dirty="0">
                <a:solidFill>
                  <a:srgbClr val="000000"/>
                </a:solidFill>
              </a:rPr>
              <a:t>;</a:t>
            </a:r>
            <a:endParaRPr lang="fr-FR" sz="1500" dirty="0" smtClean="0">
              <a:solidFill>
                <a:srgbClr val="000000"/>
              </a:solidFill>
            </a:endParaRPr>
          </a:p>
          <a:p>
            <a:pPr>
              <a:buClr>
                <a:srgbClr val="000000"/>
              </a:buClr>
            </a:pPr>
            <a:r>
              <a:rPr lang="fr-FR" sz="1500" dirty="0" err="1" smtClean="0">
                <a:solidFill>
                  <a:srgbClr val="000000"/>
                </a:solidFill>
              </a:rPr>
              <a:t>Insuficiente</a:t>
            </a:r>
            <a:r>
              <a:rPr lang="fr-FR" sz="1500" dirty="0" smtClean="0">
                <a:solidFill>
                  <a:srgbClr val="000000"/>
                </a:solidFill>
              </a:rPr>
              <a:t> </a:t>
            </a:r>
            <a:r>
              <a:rPr lang="fr-FR" sz="1500" dirty="0" err="1" smtClean="0">
                <a:solidFill>
                  <a:srgbClr val="000000"/>
                </a:solidFill>
              </a:rPr>
              <a:t>atención</a:t>
            </a:r>
            <a:r>
              <a:rPr lang="fr-FR" sz="1500" dirty="0" smtClean="0">
                <a:solidFill>
                  <a:srgbClr val="000000"/>
                </a:solidFill>
              </a:rPr>
              <a:t> </a:t>
            </a:r>
            <a:r>
              <a:rPr lang="fr-FR" sz="1500" dirty="0" err="1" smtClean="0">
                <a:solidFill>
                  <a:srgbClr val="000000"/>
                </a:solidFill>
              </a:rPr>
              <a:t>prestada</a:t>
            </a:r>
            <a:r>
              <a:rPr lang="fr-FR" sz="1500" dirty="0" smtClean="0">
                <a:solidFill>
                  <a:srgbClr val="000000"/>
                </a:solidFill>
              </a:rPr>
              <a:t> a </a:t>
            </a:r>
            <a:r>
              <a:rPr lang="fr-FR" sz="1500" dirty="0" err="1" smtClean="0">
                <a:solidFill>
                  <a:srgbClr val="000000"/>
                </a:solidFill>
              </a:rPr>
              <a:t>identificar</a:t>
            </a:r>
            <a:r>
              <a:rPr lang="fr-FR" sz="1500" dirty="0" smtClean="0">
                <a:solidFill>
                  <a:srgbClr val="000000"/>
                </a:solidFill>
              </a:rPr>
              <a:t> los </a:t>
            </a:r>
            <a:r>
              <a:rPr lang="fr-FR" sz="1500" dirty="0" err="1" smtClean="0">
                <a:solidFill>
                  <a:srgbClr val="000000"/>
                </a:solidFill>
              </a:rPr>
              <a:t>beneficiarios</a:t>
            </a:r>
            <a:r>
              <a:rPr lang="fr-FR" sz="1500" dirty="0" smtClean="0">
                <a:solidFill>
                  <a:srgbClr val="000000"/>
                </a:solidFill>
              </a:rPr>
              <a:t> </a:t>
            </a:r>
            <a:r>
              <a:rPr lang="fr-FR" sz="1500" dirty="0" err="1" smtClean="0">
                <a:solidFill>
                  <a:srgbClr val="000000"/>
                </a:solidFill>
              </a:rPr>
              <a:t>previstos</a:t>
            </a:r>
            <a:r>
              <a:rPr lang="fr-FR" sz="1500" dirty="0" smtClean="0">
                <a:solidFill>
                  <a:srgbClr val="000000"/>
                </a:solidFill>
              </a:rPr>
              <a:t> o </a:t>
            </a:r>
            <a:r>
              <a:rPr lang="fr-FR" sz="1500" dirty="0" err="1" smtClean="0">
                <a:solidFill>
                  <a:srgbClr val="000000"/>
                </a:solidFill>
              </a:rPr>
              <a:t>actores</a:t>
            </a:r>
            <a:r>
              <a:rPr lang="fr-FR" sz="1500" dirty="0" smtClean="0">
                <a:solidFill>
                  <a:srgbClr val="000000"/>
                </a:solidFill>
              </a:rPr>
              <a:t>;</a:t>
            </a:r>
          </a:p>
          <a:p>
            <a:pPr>
              <a:buClr>
                <a:srgbClr val="000000"/>
              </a:buClr>
            </a:pPr>
            <a:r>
              <a:rPr lang="fr-FR" sz="1500" dirty="0" err="1" smtClean="0">
                <a:solidFill>
                  <a:srgbClr val="000000"/>
                </a:solidFill>
              </a:rPr>
              <a:t>Tipos</a:t>
            </a:r>
            <a:r>
              <a:rPr lang="fr-FR" sz="1500" dirty="0" smtClean="0">
                <a:solidFill>
                  <a:srgbClr val="000000"/>
                </a:solidFill>
              </a:rPr>
              <a:t> de </a:t>
            </a:r>
            <a:r>
              <a:rPr lang="fr-FR" sz="1500" dirty="0" err="1" smtClean="0">
                <a:solidFill>
                  <a:srgbClr val="000000"/>
                </a:solidFill>
              </a:rPr>
              <a:t>preguntas</a:t>
            </a:r>
            <a:r>
              <a:rPr lang="fr-FR" sz="1500" dirty="0" smtClean="0">
                <a:solidFill>
                  <a:srgbClr val="000000"/>
                </a:solidFill>
              </a:rPr>
              <a:t> que </a:t>
            </a:r>
            <a:r>
              <a:rPr lang="fr-FR" sz="1500" dirty="0" err="1" smtClean="0">
                <a:solidFill>
                  <a:srgbClr val="000000"/>
                </a:solidFill>
              </a:rPr>
              <a:t>extraen</a:t>
            </a:r>
            <a:r>
              <a:rPr lang="fr-FR" sz="1500" dirty="0" smtClean="0">
                <a:solidFill>
                  <a:srgbClr val="000000"/>
                </a:solidFill>
              </a:rPr>
              <a:t> </a:t>
            </a:r>
            <a:r>
              <a:rPr lang="fr-FR" sz="1500" dirty="0" err="1" smtClean="0">
                <a:solidFill>
                  <a:srgbClr val="000000"/>
                </a:solidFill>
              </a:rPr>
              <a:t>información</a:t>
            </a:r>
            <a:r>
              <a:rPr lang="fr-FR" sz="1500" dirty="0" smtClean="0">
                <a:solidFill>
                  <a:srgbClr val="000000"/>
                </a:solidFill>
              </a:rPr>
              <a:t> </a:t>
            </a:r>
            <a:r>
              <a:rPr lang="fr-FR" sz="1500" dirty="0" err="1" smtClean="0">
                <a:solidFill>
                  <a:srgbClr val="000000"/>
                </a:solidFill>
              </a:rPr>
              <a:t>excesivamente</a:t>
            </a:r>
            <a:r>
              <a:rPr lang="fr-FR" sz="1500" dirty="0" smtClean="0">
                <a:solidFill>
                  <a:srgbClr val="000000"/>
                </a:solidFill>
              </a:rPr>
              <a:t> </a:t>
            </a:r>
            <a:r>
              <a:rPr lang="fr-FR" sz="1500" dirty="0" err="1" smtClean="0">
                <a:solidFill>
                  <a:srgbClr val="000000"/>
                </a:solidFill>
              </a:rPr>
              <a:t>detallada</a:t>
            </a:r>
            <a:r>
              <a:rPr lang="fr-FR" sz="1500" dirty="0" smtClean="0">
                <a:solidFill>
                  <a:srgbClr val="000000"/>
                </a:solidFill>
              </a:rPr>
              <a:t>;</a:t>
            </a:r>
          </a:p>
          <a:p>
            <a:pPr>
              <a:buClr>
                <a:srgbClr val="000000"/>
              </a:buClr>
            </a:pPr>
            <a:r>
              <a:rPr lang="fr-FR" sz="1500" dirty="0" err="1" smtClean="0">
                <a:solidFill>
                  <a:srgbClr val="000000"/>
                </a:solidFill>
              </a:rPr>
              <a:t>Información</a:t>
            </a:r>
            <a:r>
              <a:rPr lang="fr-FR" sz="1500" dirty="0" smtClean="0">
                <a:solidFill>
                  <a:srgbClr val="000000"/>
                </a:solidFill>
              </a:rPr>
              <a:t> </a:t>
            </a:r>
            <a:r>
              <a:rPr lang="fr-FR" sz="1500" dirty="0" err="1" smtClean="0">
                <a:solidFill>
                  <a:srgbClr val="000000"/>
                </a:solidFill>
              </a:rPr>
              <a:t>habitualmente</a:t>
            </a:r>
            <a:r>
              <a:rPr lang="fr-FR" sz="1500" dirty="0" smtClean="0">
                <a:solidFill>
                  <a:srgbClr val="000000"/>
                </a:solidFill>
              </a:rPr>
              <a:t> mal </a:t>
            </a:r>
            <a:r>
              <a:rPr lang="fr-FR" sz="1500" dirty="0" err="1" smtClean="0">
                <a:solidFill>
                  <a:srgbClr val="000000"/>
                </a:solidFill>
              </a:rPr>
              <a:t>ubicada</a:t>
            </a:r>
            <a:r>
              <a:rPr lang="fr-FR" sz="1500" dirty="0" smtClean="0">
                <a:solidFill>
                  <a:srgbClr val="000000"/>
                </a:solidFill>
              </a:rPr>
              <a:t> ;</a:t>
            </a:r>
          </a:p>
          <a:p>
            <a:pPr>
              <a:buClr>
                <a:srgbClr val="000000"/>
              </a:buClr>
            </a:pPr>
            <a:r>
              <a:rPr lang="fr-FR" sz="1500" dirty="0" smtClean="0">
                <a:solidFill>
                  <a:srgbClr val="000000"/>
                </a:solidFill>
              </a:rPr>
              <a:t>A </a:t>
            </a:r>
            <a:r>
              <a:rPr lang="fr-FR" sz="1500" dirty="0" err="1" smtClean="0">
                <a:solidFill>
                  <a:srgbClr val="000000"/>
                </a:solidFill>
              </a:rPr>
              <a:t>menudo</a:t>
            </a:r>
            <a:r>
              <a:rPr lang="fr-FR" sz="1500" dirty="0" smtClean="0">
                <a:solidFill>
                  <a:srgbClr val="000000"/>
                </a:solidFill>
              </a:rPr>
              <a:t>, </a:t>
            </a:r>
            <a:r>
              <a:rPr lang="fr-FR" sz="1500" dirty="0" err="1" smtClean="0">
                <a:solidFill>
                  <a:srgbClr val="000000"/>
                </a:solidFill>
              </a:rPr>
              <a:t>poca</a:t>
            </a:r>
            <a:r>
              <a:rPr lang="fr-FR" sz="1500" dirty="0" smtClean="0">
                <a:solidFill>
                  <a:srgbClr val="000000"/>
                </a:solidFill>
              </a:rPr>
              <a:t> </a:t>
            </a:r>
            <a:r>
              <a:rPr lang="fr-FR" sz="1500" dirty="0" err="1" smtClean="0">
                <a:solidFill>
                  <a:srgbClr val="000000"/>
                </a:solidFill>
              </a:rPr>
              <a:t>claridad</a:t>
            </a:r>
            <a:r>
              <a:rPr lang="fr-FR" sz="1500" dirty="0" smtClean="0">
                <a:solidFill>
                  <a:srgbClr val="000000"/>
                </a:solidFill>
              </a:rPr>
              <a:t> </a:t>
            </a:r>
            <a:r>
              <a:rPr lang="fr-FR" sz="1500" dirty="0" err="1" smtClean="0">
                <a:solidFill>
                  <a:srgbClr val="000000"/>
                </a:solidFill>
              </a:rPr>
              <a:t>acerca</a:t>
            </a:r>
            <a:r>
              <a:rPr lang="fr-FR" sz="1500" dirty="0" smtClean="0">
                <a:solidFill>
                  <a:srgbClr val="000000"/>
                </a:solidFill>
              </a:rPr>
              <a:t> de </a:t>
            </a:r>
            <a:r>
              <a:rPr lang="fr-FR" sz="1500" dirty="0" err="1" smtClean="0">
                <a:solidFill>
                  <a:srgbClr val="000000"/>
                </a:solidFill>
              </a:rPr>
              <a:t>qué</a:t>
            </a:r>
            <a:r>
              <a:rPr lang="fr-FR" sz="1500" dirty="0" smtClean="0">
                <a:solidFill>
                  <a:srgbClr val="000000"/>
                </a:solidFill>
              </a:rPr>
              <a:t> </a:t>
            </a:r>
            <a:r>
              <a:rPr lang="fr-FR" sz="1500" dirty="0" err="1" smtClean="0">
                <a:solidFill>
                  <a:srgbClr val="000000"/>
                </a:solidFill>
              </a:rPr>
              <a:t>tipo</a:t>
            </a:r>
            <a:r>
              <a:rPr lang="fr-FR" sz="1500" dirty="0" smtClean="0">
                <a:solidFill>
                  <a:srgbClr val="000000"/>
                </a:solidFill>
              </a:rPr>
              <a:t> de </a:t>
            </a:r>
            <a:r>
              <a:rPr lang="fr-FR" sz="1500" dirty="0" err="1" smtClean="0">
                <a:solidFill>
                  <a:srgbClr val="000000"/>
                </a:solidFill>
              </a:rPr>
              <a:t>información</a:t>
            </a:r>
            <a:r>
              <a:rPr lang="fr-FR" sz="1500" dirty="0" smtClean="0">
                <a:solidFill>
                  <a:srgbClr val="000000"/>
                </a:solidFill>
              </a:rPr>
              <a:t> es la pertinente;</a:t>
            </a:r>
          </a:p>
          <a:p>
            <a:pPr>
              <a:buClr>
                <a:srgbClr val="000000"/>
              </a:buClr>
            </a:pPr>
            <a:r>
              <a:rPr lang="fr-FR" sz="1500" dirty="0" err="1" smtClean="0">
                <a:solidFill>
                  <a:srgbClr val="000000"/>
                </a:solidFill>
              </a:rPr>
              <a:t>Cierta</a:t>
            </a:r>
            <a:r>
              <a:rPr lang="fr-FR" sz="1500" dirty="0" smtClean="0">
                <a:solidFill>
                  <a:srgbClr val="000000"/>
                </a:solidFill>
              </a:rPr>
              <a:t> </a:t>
            </a:r>
            <a:r>
              <a:rPr lang="fr-FR" sz="1500" dirty="0" err="1" smtClean="0">
                <a:solidFill>
                  <a:srgbClr val="000000"/>
                </a:solidFill>
              </a:rPr>
              <a:t>información</a:t>
            </a:r>
            <a:r>
              <a:rPr lang="fr-FR" sz="1500" dirty="0" smtClean="0">
                <a:solidFill>
                  <a:srgbClr val="000000"/>
                </a:solidFill>
              </a:rPr>
              <a:t> importante no </a:t>
            </a:r>
            <a:r>
              <a:rPr lang="fr-FR" sz="1500" dirty="0" err="1" smtClean="0">
                <a:solidFill>
                  <a:srgbClr val="000000"/>
                </a:solidFill>
              </a:rPr>
              <a:t>solicitada</a:t>
            </a:r>
            <a:r>
              <a:rPr lang="fr-FR" sz="1500" dirty="0">
                <a:solidFill>
                  <a:srgbClr val="000000"/>
                </a:solidFill>
              </a:rPr>
              <a:t>;</a:t>
            </a:r>
            <a:endParaRPr lang="fr-FR" sz="1500" dirty="0" smtClean="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SzPct val="100000"/>
            </a:pPr>
            <a:r>
              <a:rPr lang="fr-FR" sz="2900" smtClean="0">
                <a:solidFill>
                  <a:srgbClr val="000000"/>
                </a:solidFill>
              </a:rPr>
              <a:t>Elementos de la herramienta para la presentación de informes en línea</a:t>
            </a:r>
          </a:p>
        </p:txBody>
      </p:sp>
      <p:sp>
        <p:nvSpPr>
          <p:cNvPr id="6147" name="Content Placeholder 4"/>
          <p:cNvSpPr>
            <a:spLocks noGrp="1"/>
          </p:cNvSpPr>
          <p:nvPr>
            <p:ph idx="1"/>
          </p:nvPr>
        </p:nvSpPr>
        <p:spPr>
          <a:xfrm>
            <a:off x="2282825" y="1479550"/>
            <a:ext cx="6480175" cy="4085734"/>
          </a:xfrm>
        </p:spPr>
        <p:txBody>
          <a:bodyPr/>
          <a:lstStyle/>
          <a:p>
            <a:pPr>
              <a:buClrTx/>
              <a:buFont typeface="Arial" charset="0"/>
              <a:buNone/>
            </a:pPr>
            <a:r>
              <a:rPr lang="fr-FR" sz="1500" dirty="0" smtClean="0">
                <a:solidFill>
                  <a:srgbClr val="000000"/>
                </a:solidFill>
              </a:rPr>
              <a:t>SECCIÓN A. INFORMACIÓN GENERAL</a:t>
            </a:r>
          </a:p>
          <a:p>
            <a:pPr>
              <a:buClrTx/>
              <a:buFont typeface="Arial" charset="0"/>
              <a:buNone/>
            </a:pPr>
            <a:endParaRPr lang="fr-FR" sz="1500" dirty="0" smtClean="0">
              <a:solidFill>
                <a:srgbClr val="000000"/>
              </a:solidFill>
            </a:endParaRPr>
          </a:p>
          <a:p>
            <a:pPr>
              <a:buClrTx/>
              <a:buFont typeface="Arial" charset="0"/>
              <a:buNone/>
            </a:pPr>
            <a:r>
              <a:rPr lang="fr-FR" sz="1500" dirty="0" smtClean="0">
                <a:solidFill>
                  <a:srgbClr val="000000"/>
                </a:solidFill>
              </a:rPr>
              <a:t>Nombre </a:t>
            </a:r>
            <a:r>
              <a:rPr lang="fr-FR" sz="1500" dirty="0" err="1" smtClean="0">
                <a:solidFill>
                  <a:srgbClr val="000000"/>
                </a:solidFill>
              </a:rPr>
              <a:t>del</a:t>
            </a:r>
            <a:r>
              <a:rPr lang="fr-FR" sz="1500" dirty="0" smtClean="0">
                <a:solidFill>
                  <a:srgbClr val="000000"/>
                </a:solidFill>
              </a:rPr>
              <a:t> </a:t>
            </a:r>
            <a:r>
              <a:rPr lang="fr-FR" sz="1500" dirty="0" err="1" smtClean="0">
                <a:solidFill>
                  <a:srgbClr val="000000"/>
                </a:solidFill>
              </a:rPr>
              <a:t>Estado</a:t>
            </a:r>
            <a:r>
              <a:rPr lang="fr-FR" sz="1500" dirty="0" smtClean="0">
                <a:solidFill>
                  <a:srgbClr val="000000"/>
                </a:solidFill>
              </a:rPr>
              <a:t> Parte y </a:t>
            </a:r>
            <a:r>
              <a:rPr lang="fr-FR" sz="1500" dirty="0" err="1" smtClean="0">
                <a:solidFill>
                  <a:srgbClr val="000000"/>
                </a:solidFill>
              </a:rPr>
              <a:t>fecha</a:t>
            </a:r>
            <a:r>
              <a:rPr lang="fr-FR" sz="1500" dirty="0" smtClean="0">
                <a:solidFill>
                  <a:srgbClr val="000000"/>
                </a:solidFill>
              </a:rPr>
              <a:t> de </a:t>
            </a:r>
            <a:r>
              <a:rPr lang="fr-FR" sz="1500" dirty="0" err="1" smtClean="0">
                <a:solidFill>
                  <a:srgbClr val="000000"/>
                </a:solidFill>
              </a:rPr>
              <a:t>ratificación</a:t>
            </a:r>
            <a:endParaRPr lang="fr-FR" sz="1500" dirty="0" smtClean="0">
              <a:solidFill>
                <a:srgbClr val="000000"/>
              </a:solidFill>
            </a:endParaRPr>
          </a:p>
          <a:p>
            <a:pPr>
              <a:buClrTx/>
              <a:buFont typeface="Arial" charset="0"/>
              <a:buNone/>
            </a:pPr>
            <a:r>
              <a:rPr lang="fr-FR" sz="1500" dirty="0" smtClean="0">
                <a:solidFill>
                  <a:srgbClr val="000000"/>
                </a:solidFill>
              </a:rPr>
              <a:t>A.1 – </a:t>
            </a:r>
            <a:r>
              <a:rPr lang="fr-FR" sz="1500" dirty="0" err="1" smtClean="0">
                <a:solidFill>
                  <a:srgbClr val="000000"/>
                </a:solidFill>
              </a:rPr>
              <a:t>Resumen</a:t>
            </a:r>
            <a:r>
              <a:rPr lang="fr-FR" sz="1500" dirty="0" smtClean="0">
                <a:solidFill>
                  <a:srgbClr val="000000"/>
                </a:solidFill>
              </a:rPr>
              <a:t> </a:t>
            </a:r>
            <a:r>
              <a:rPr lang="fr-FR" sz="1500" dirty="0" err="1" smtClean="0">
                <a:solidFill>
                  <a:srgbClr val="000000"/>
                </a:solidFill>
              </a:rPr>
              <a:t>ejecutivo</a:t>
            </a:r>
            <a:endParaRPr lang="fr-FR" sz="1500" dirty="0" smtClean="0">
              <a:solidFill>
                <a:srgbClr val="000000"/>
              </a:solidFill>
            </a:endParaRPr>
          </a:p>
          <a:p>
            <a:pPr>
              <a:buClrTx/>
              <a:buFont typeface="Arial" charset="0"/>
              <a:buNone/>
            </a:pPr>
            <a:r>
              <a:rPr lang="fr-FR" sz="1500" dirty="0" smtClean="0">
                <a:solidFill>
                  <a:srgbClr val="000000"/>
                </a:solidFill>
              </a:rPr>
              <a:t>A.2 – </a:t>
            </a:r>
            <a:r>
              <a:rPr lang="fr-FR" sz="1500" dirty="0" err="1" smtClean="0">
                <a:solidFill>
                  <a:srgbClr val="000000"/>
                </a:solidFill>
              </a:rPr>
              <a:t>Información</a:t>
            </a:r>
            <a:r>
              <a:rPr lang="fr-FR" sz="1500" dirty="0" smtClean="0">
                <a:solidFill>
                  <a:srgbClr val="000000"/>
                </a:solidFill>
              </a:rPr>
              <a:t> de </a:t>
            </a:r>
            <a:r>
              <a:rPr lang="fr-FR" sz="1500" dirty="0" err="1" smtClean="0">
                <a:solidFill>
                  <a:srgbClr val="000000"/>
                </a:solidFill>
              </a:rPr>
              <a:t>contacto</a:t>
            </a:r>
            <a:r>
              <a:rPr lang="fr-FR" sz="1500" dirty="0" smtClean="0">
                <a:solidFill>
                  <a:srgbClr val="000000"/>
                </a:solidFill>
              </a:rPr>
              <a:t> </a:t>
            </a:r>
            <a:r>
              <a:rPr lang="fr-FR" sz="1500" dirty="0" err="1" smtClean="0">
                <a:solidFill>
                  <a:srgbClr val="000000"/>
                </a:solidFill>
              </a:rPr>
              <a:t>del</a:t>
            </a:r>
            <a:r>
              <a:rPr lang="fr-FR" sz="1500" dirty="0" smtClean="0">
                <a:solidFill>
                  <a:srgbClr val="000000"/>
                </a:solidFill>
              </a:rPr>
              <a:t> </a:t>
            </a:r>
            <a:r>
              <a:rPr lang="fr-FR" sz="1500" dirty="0" err="1" smtClean="0">
                <a:solidFill>
                  <a:srgbClr val="000000"/>
                </a:solidFill>
              </a:rPr>
              <a:t>punto</a:t>
            </a:r>
            <a:r>
              <a:rPr lang="fr-FR" sz="1500" smtClean="0">
                <a:solidFill>
                  <a:srgbClr val="000000"/>
                </a:solidFill>
              </a:rPr>
              <a:t> focal</a:t>
            </a:r>
            <a:endParaRPr lang="fr-FR" sz="1500" dirty="0" smtClean="0">
              <a:solidFill>
                <a:srgbClr val="000000"/>
              </a:solidFill>
            </a:endParaRPr>
          </a:p>
          <a:p>
            <a:pPr>
              <a:buClrTx/>
              <a:buFont typeface="Arial" charset="0"/>
              <a:buNone/>
            </a:pPr>
            <a:r>
              <a:rPr lang="fr-FR" sz="1500" dirty="0" smtClean="0">
                <a:solidFill>
                  <a:srgbClr val="000000"/>
                </a:solidFill>
              </a:rPr>
              <a:t>A.3 - </a:t>
            </a:r>
            <a:r>
              <a:rPr lang="fr-FR" sz="1500" dirty="0" err="1" smtClean="0">
                <a:solidFill>
                  <a:srgbClr val="000000"/>
                </a:solidFill>
              </a:rPr>
              <a:t>Instituciones</a:t>
            </a:r>
            <a:r>
              <a:rPr lang="fr-FR" sz="1500" dirty="0" smtClean="0">
                <a:solidFill>
                  <a:srgbClr val="000000"/>
                </a:solidFill>
              </a:rPr>
              <a:t> y </a:t>
            </a:r>
            <a:r>
              <a:rPr lang="fr-FR" sz="1500" dirty="0" err="1" smtClean="0">
                <a:solidFill>
                  <a:srgbClr val="000000"/>
                </a:solidFill>
              </a:rPr>
              <a:t>organizaciones</a:t>
            </a:r>
            <a:r>
              <a:rPr lang="fr-FR" sz="1500" dirty="0" smtClean="0">
                <a:solidFill>
                  <a:srgbClr val="000000"/>
                </a:solidFill>
              </a:rPr>
              <a:t> que </a:t>
            </a:r>
            <a:r>
              <a:rPr lang="fr-FR" sz="1500" dirty="0" err="1" smtClean="0">
                <a:solidFill>
                  <a:srgbClr val="000000"/>
                </a:solidFill>
              </a:rPr>
              <a:t>participan</a:t>
            </a:r>
            <a:r>
              <a:rPr lang="fr-FR" sz="1500" dirty="0" smtClean="0">
                <a:solidFill>
                  <a:srgbClr val="000000"/>
                </a:solidFill>
              </a:rPr>
              <a:t> en la </a:t>
            </a:r>
            <a:r>
              <a:rPr lang="fr-FR" sz="1500" dirty="0" err="1" smtClean="0">
                <a:solidFill>
                  <a:srgbClr val="000000"/>
                </a:solidFill>
              </a:rPr>
              <a:t>preparación</a:t>
            </a:r>
            <a:r>
              <a:rPr lang="fr-FR" sz="1500" dirty="0" smtClean="0">
                <a:solidFill>
                  <a:srgbClr val="000000"/>
                </a:solidFill>
              </a:rPr>
              <a:t> 	</a:t>
            </a:r>
            <a:r>
              <a:rPr lang="fr-FR" sz="1500" dirty="0" err="1" smtClean="0">
                <a:solidFill>
                  <a:srgbClr val="000000"/>
                </a:solidFill>
              </a:rPr>
              <a:t>del</a:t>
            </a:r>
            <a:r>
              <a:rPr lang="fr-FR" sz="1500" dirty="0" smtClean="0">
                <a:solidFill>
                  <a:srgbClr val="000000"/>
                </a:solidFill>
              </a:rPr>
              <a:t> informe</a:t>
            </a:r>
          </a:p>
          <a:p>
            <a:pPr>
              <a:buClrTx/>
              <a:buFont typeface="Arial" charset="0"/>
              <a:buNone/>
            </a:pPr>
            <a:r>
              <a:rPr lang="fr-FR" sz="1500" dirty="0" smtClean="0">
                <a:solidFill>
                  <a:srgbClr val="000000"/>
                </a:solidFill>
              </a:rPr>
              <a:t>A.4 – ONG </a:t>
            </a:r>
            <a:r>
              <a:rPr lang="fr-FR" sz="1500" dirty="0" err="1" smtClean="0">
                <a:solidFill>
                  <a:srgbClr val="000000"/>
                </a:solidFill>
              </a:rPr>
              <a:t>acreditadas</a:t>
            </a:r>
            <a:endParaRPr lang="fr-FR" sz="1500" dirty="0" smtClean="0">
              <a:solidFill>
                <a:srgbClr val="000000"/>
              </a:solidFill>
            </a:endParaRPr>
          </a:p>
          <a:p>
            <a:pPr>
              <a:buClrTx/>
              <a:buFont typeface="Arial" charset="0"/>
              <a:buNone/>
            </a:pPr>
            <a:r>
              <a:rPr lang="fr-FR" sz="1500" dirty="0" smtClean="0">
                <a:solidFill>
                  <a:srgbClr val="000000"/>
                </a:solidFill>
              </a:rPr>
              <a:t>A.5 – </a:t>
            </a:r>
            <a:r>
              <a:rPr lang="fr-FR" sz="1500" dirty="0" err="1" smtClean="0">
                <a:solidFill>
                  <a:srgbClr val="000000"/>
                </a:solidFill>
              </a:rPr>
              <a:t>Participación</a:t>
            </a:r>
            <a:r>
              <a:rPr lang="fr-FR" sz="1500" dirty="0" smtClean="0">
                <a:solidFill>
                  <a:srgbClr val="000000"/>
                </a:solidFill>
              </a:rPr>
              <a:t> en </a:t>
            </a:r>
            <a:r>
              <a:rPr lang="fr-FR" sz="1500" dirty="0" err="1" smtClean="0">
                <a:solidFill>
                  <a:srgbClr val="000000"/>
                </a:solidFill>
              </a:rPr>
              <a:t>mecanismos</a:t>
            </a:r>
            <a:r>
              <a:rPr lang="fr-FR" sz="1500" dirty="0" smtClean="0">
                <a:solidFill>
                  <a:srgbClr val="000000"/>
                </a:solidFill>
              </a:rPr>
              <a:t> </a:t>
            </a:r>
            <a:r>
              <a:rPr lang="fr-FR" sz="1500" dirty="0" err="1" smtClean="0">
                <a:solidFill>
                  <a:srgbClr val="000000"/>
                </a:solidFill>
              </a:rPr>
              <a:t>internacionales</a:t>
            </a:r>
            <a:endParaRPr lang="fr-FR" sz="1500" dirty="0" smtClean="0">
              <a:solidFill>
                <a:srgbClr val="000000"/>
              </a:solidFill>
            </a:endParaRPr>
          </a:p>
          <a:p>
            <a:pPr>
              <a:buClrTx/>
              <a:buFont typeface="Arial" charset="0"/>
              <a:buNone/>
            </a:pPr>
            <a:r>
              <a:rPr lang="fr-FR" sz="1500" dirty="0" smtClean="0">
                <a:solidFill>
                  <a:srgbClr val="000000"/>
                </a:solidFill>
              </a:rPr>
              <a:t>A.6 – </a:t>
            </a:r>
            <a:r>
              <a:rPr lang="fr-FR" sz="1500" dirty="0" err="1" smtClean="0">
                <a:solidFill>
                  <a:srgbClr val="000000"/>
                </a:solidFill>
              </a:rPr>
              <a:t>Inventarios</a:t>
            </a:r>
            <a:r>
              <a:rPr lang="fr-FR" sz="1500" dirty="0" smtClean="0">
                <a:solidFill>
                  <a:srgbClr val="000000"/>
                </a:solidFill>
              </a:rPr>
              <a:t> (</a:t>
            </a:r>
            <a:r>
              <a:rPr lang="fr-FR" sz="1500" dirty="0" err="1" smtClean="0">
                <a:solidFill>
                  <a:srgbClr val="000000"/>
                </a:solidFill>
              </a:rPr>
              <a:t>información</a:t>
            </a:r>
            <a:r>
              <a:rPr lang="fr-FR" sz="1500" dirty="0" smtClean="0">
                <a:solidFill>
                  <a:srgbClr val="000000"/>
                </a:solidFill>
              </a:rPr>
              <a:t> </a:t>
            </a:r>
            <a:r>
              <a:rPr lang="fr-FR" sz="1500" dirty="0" err="1" smtClean="0">
                <a:solidFill>
                  <a:srgbClr val="000000"/>
                </a:solidFill>
              </a:rPr>
              <a:t>general</a:t>
            </a:r>
            <a:r>
              <a:rPr lang="fr-FR" sz="1500" dirty="0" smtClean="0">
                <a:solidFill>
                  <a:srgbClr val="000000"/>
                </a:solidFill>
              </a:rPr>
              <a:t> </a:t>
            </a:r>
            <a:r>
              <a:rPr lang="fr-FR" sz="1500" dirty="0" err="1" smtClean="0">
                <a:solidFill>
                  <a:srgbClr val="000000"/>
                </a:solidFill>
              </a:rPr>
              <a:t>acerca</a:t>
            </a:r>
            <a:r>
              <a:rPr lang="fr-FR" sz="1500" dirty="0" smtClean="0">
                <a:solidFill>
                  <a:srgbClr val="000000"/>
                </a:solidFill>
              </a:rPr>
              <a:t> de </a:t>
            </a:r>
            <a:r>
              <a:rPr lang="fr-FR" sz="1500" dirty="0" err="1" smtClean="0">
                <a:solidFill>
                  <a:srgbClr val="000000"/>
                </a:solidFill>
              </a:rPr>
              <a:t>qué</a:t>
            </a:r>
            <a:r>
              <a:rPr lang="fr-FR" sz="1500" dirty="0" smtClean="0">
                <a:solidFill>
                  <a:srgbClr val="000000"/>
                </a:solidFill>
              </a:rPr>
              <a:t> </a:t>
            </a:r>
            <a:r>
              <a:rPr lang="fr-FR" sz="1500" dirty="0" err="1" smtClean="0">
                <a:solidFill>
                  <a:srgbClr val="000000"/>
                </a:solidFill>
              </a:rPr>
              <a:t>inventarios</a:t>
            </a:r>
            <a:r>
              <a:rPr lang="fr-FR" sz="1500" dirty="0" smtClean="0">
                <a:solidFill>
                  <a:srgbClr val="000000"/>
                </a:solidFill>
              </a:rPr>
              <a:t> 	</a:t>
            </a:r>
            <a:r>
              <a:rPr lang="fr-FR" sz="1500" dirty="0" err="1" smtClean="0">
                <a:solidFill>
                  <a:srgbClr val="000000"/>
                </a:solidFill>
              </a:rPr>
              <a:t>existen</a:t>
            </a:r>
            <a:r>
              <a:rPr lang="fr-FR" sz="1500" dirty="0" smtClean="0">
                <a:solidFill>
                  <a:srgbClr val="000000"/>
                </a:solidFill>
              </a:rPr>
              <a:t>; se </a:t>
            </a:r>
            <a:r>
              <a:rPr lang="fr-FR" sz="1500" dirty="0" err="1" smtClean="0">
                <a:solidFill>
                  <a:srgbClr val="000000"/>
                </a:solidFill>
              </a:rPr>
              <a:t>solicita</a:t>
            </a:r>
            <a:r>
              <a:rPr lang="fr-FR" sz="1500" dirty="0" smtClean="0">
                <a:solidFill>
                  <a:srgbClr val="000000"/>
                </a:solidFill>
              </a:rPr>
              <a:t> </a:t>
            </a:r>
            <a:r>
              <a:rPr lang="fr-FR" sz="1500" dirty="0" err="1" smtClean="0">
                <a:solidFill>
                  <a:srgbClr val="000000"/>
                </a:solidFill>
              </a:rPr>
              <a:t>más</a:t>
            </a:r>
            <a:r>
              <a:rPr lang="fr-FR" sz="1500" dirty="0" smtClean="0">
                <a:solidFill>
                  <a:srgbClr val="000000"/>
                </a:solidFill>
              </a:rPr>
              <a:t> </a:t>
            </a:r>
            <a:r>
              <a:rPr lang="fr-FR" sz="1500" dirty="0" err="1" smtClean="0">
                <a:solidFill>
                  <a:srgbClr val="000000"/>
                </a:solidFill>
              </a:rPr>
              <a:t>información</a:t>
            </a:r>
            <a:r>
              <a:rPr lang="fr-FR" sz="1500" dirty="0" smtClean="0">
                <a:solidFill>
                  <a:srgbClr val="000000"/>
                </a:solidFill>
              </a:rPr>
              <a:t> al </a:t>
            </a:r>
            <a:r>
              <a:rPr lang="fr-FR" sz="1500" dirty="0" err="1" smtClean="0">
                <a:solidFill>
                  <a:srgbClr val="000000"/>
                </a:solidFill>
              </a:rPr>
              <a:t>respecto</a:t>
            </a:r>
            <a:r>
              <a:rPr lang="fr-FR" sz="1500" dirty="0" smtClean="0">
                <a:solidFill>
                  <a:srgbClr val="000000"/>
                </a:solidFill>
              </a:rPr>
              <a:t> en la </a:t>
            </a:r>
            <a:r>
              <a:rPr lang="fr-FR" sz="1500" dirty="0" err="1" smtClean="0">
                <a:solidFill>
                  <a:srgbClr val="000000"/>
                </a:solidFill>
              </a:rPr>
              <a:t>Sección</a:t>
            </a:r>
            <a:r>
              <a:rPr lang="fr-FR" sz="1500" dirty="0" smtClean="0">
                <a:solidFill>
                  <a:srgbClr val="000000"/>
                </a:solidFill>
              </a:rPr>
              <a:t> B 	en las </a:t>
            </a:r>
            <a:r>
              <a:rPr lang="fr-FR" sz="1500" dirty="0" err="1" smtClean="0">
                <a:solidFill>
                  <a:srgbClr val="000000"/>
                </a:solidFill>
              </a:rPr>
              <a:t>áreas</a:t>
            </a:r>
            <a:r>
              <a:rPr lang="fr-FR" sz="1500" dirty="0" smtClean="0">
                <a:solidFill>
                  <a:srgbClr val="000000"/>
                </a:solidFill>
              </a:rPr>
              <a:t> </a:t>
            </a:r>
            <a:r>
              <a:rPr lang="fr-FR" sz="1500" dirty="0" err="1" smtClean="0">
                <a:solidFill>
                  <a:srgbClr val="000000"/>
                </a:solidFill>
              </a:rPr>
              <a:t>correspondientes</a:t>
            </a:r>
            <a:r>
              <a:rPr lang="fr-FR" sz="1500" dirty="0" smtClean="0">
                <a:solidFill>
                  <a:srgbClr val="000000"/>
                </a:solidFill>
              </a:rPr>
              <a:t> a las </a:t>
            </a:r>
            <a:r>
              <a:rPr lang="fr-FR" sz="1500" dirty="0" err="1" smtClean="0">
                <a:solidFill>
                  <a:srgbClr val="000000"/>
                </a:solidFill>
              </a:rPr>
              <a:t>preguntas</a:t>
            </a:r>
            <a:r>
              <a:rPr lang="fr-FR" sz="1500" dirty="0" smtClean="0">
                <a:solidFill>
                  <a:srgbClr val="000000"/>
                </a:solidFill>
              </a:rPr>
              <a:t> 7 y 8) </a:t>
            </a:r>
          </a:p>
          <a:p>
            <a:pPr>
              <a:buClrTx/>
              <a:buFont typeface="Arial" charset="0"/>
              <a:buNone/>
            </a:pPr>
            <a:r>
              <a:rPr lang="fr-FR" sz="1500" dirty="0" smtClean="0">
                <a:solidFill>
                  <a:srgbClr val="000000"/>
                </a:solidFill>
              </a:rPr>
              <a:t>A.7 – </a:t>
            </a:r>
            <a:r>
              <a:rPr lang="fr-FR" sz="1500" dirty="0" err="1" smtClean="0">
                <a:solidFill>
                  <a:srgbClr val="000000"/>
                </a:solidFill>
              </a:rPr>
              <a:t>Sinergias</a:t>
            </a:r>
            <a:r>
              <a:rPr lang="fr-FR" sz="1500" dirty="0" smtClean="0">
                <a:solidFill>
                  <a:srgbClr val="000000"/>
                </a:solidFill>
              </a:rPr>
              <a:t> con </a:t>
            </a:r>
            <a:r>
              <a:rPr lang="fr-FR" sz="1500" dirty="0" err="1" smtClean="0">
                <a:solidFill>
                  <a:srgbClr val="000000"/>
                </a:solidFill>
              </a:rPr>
              <a:t>otros</a:t>
            </a:r>
            <a:r>
              <a:rPr lang="fr-FR" sz="1500" dirty="0" smtClean="0">
                <a:solidFill>
                  <a:srgbClr val="000000"/>
                </a:solidFill>
              </a:rPr>
              <a:t> </a:t>
            </a:r>
            <a:r>
              <a:rPr lang="fr-FR" sz="1500" dirty="0" err="1" smtClean="0">
                <a:solidFill>
                  <a:srgbClr val="000000"/>
                </a:solidFill>
              </a:rPr>
              <a:t>programas</a:t>
            </a:r>
            <a:r>
              <a:rPr lang="fr-FR" sz="1500" dirty="0" smtClean="0">
                <a:solidFill>
                  <a:srgbClr val="000000"/>
                </a:solidFill>
              </a:rPr>
              <a:t> y </a:t>
            </a:r>
            <a:r>
              <a:rPr lang="fr-FR" sz="1500" dirty="0" err="1" smtClean="0">
                <a:solidFill>
                  <a:srgbClr val="000000"/>
                </a:solidFill>
              </a:rPr>
              <a:t>convenciones</a:t>
            </a:r>
            <a:r>
              <a:rPr lang="fr-FR" sz="1500" dirty="0" smtClean="0">
                <a:solidFill>
                  <a:srgbClr val="000000"/>
                </a:solidFill>
              </a:rPr>
              <a:t> de la UNESCO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buSzPct val="100000"/>
            </a:pPr>
            <a:r>
              <a:rPr lang="fr-FR" sz="2900" smtClean="0">
                <a:solidFill>
                  <a:srgbClr val="000000"/>
                </a:solidFill>
              </a:rPr>
              <a:t>Elementos de la herramienta para la presentación de informes en línea</a:t>
            </a:r>
          </a:p>
        </p:txBody>
      </p:sp>
      <p:sp>
        <p:nvSpPr>
          <p:cNvPr id="7171" name="Content Placeholder 2"/>
          <p:cNvSpPr>
            <a:spLocks noGrp="1"/>
          </p:cNvSpPr>
          <p:nvPr>
            <p:ph idx="1"/>
          </p:nvPr>
        </p:nvSpPr>
        <p:spPr>
          <a:xfrm>
            <a:off x="2282825" y="1406525"/>
            <a:ext cx="6480175" cy="4167188"/>
          </a:xfrm>
        </p:spPr>
        <p:txBody>
          <a:bodyPr/>
          <a:lstStyle/>
          <a:p>
            <a:pPr>
              <a:buClrTx/>
              <a:buFont typeface="Arial" charset="0"/>
              <a:buNone/>
            </a:pPr>
            <a:r>
              <a:rPr lang="fr-FR" sz="1500" dirty="0" smtClean="0">
                <a:solidFill>
                  <a:srgbClr val="000000"/>
                </a:solidFill>
              </a:rPr>
              <a:t>Parte B. MEDIDAS DE SALVAGUARDIA EN EL ÁMBITO NACIONAL</a:t>
            </a:r>
          </a:p>
          <a:p>
            <a:pPr>
              <a:buClrTx/>
              <a:buFont typeface="Arial" charset="0"/>
              <a:buNone/>
            </a:pPr>
            <a:endParaRPr lang="fr-FR" sz="1500" dirty="0" smtClean="0">
              <a:solidFill>
                <a:srgbClr val="000000"/>
              </a:solidFill>
            </a:endParaRP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I – </a:t>
            </a:r>
            <a:r>
              <a:rPr lang="fr-FR" sz="1500" dirty="0" err="1" smtClean="0">
                <a:solidFill>
                  <a:srgbClr val="000000"/>
                </a:solidFill>
              </a:rPr>
              <a:t>Capacidades</a:t>
            </a:r>
            <a:r>
              <a:rPr lang="fr-FR" sz="1500" dirty="0" smtClean="0">
                <a:solidFill>
                  <a:srgbClr val="000000"/>
                </a:solidFill>
              </a:rPr>
              <a:t> </a:t>
            </a:r>
            <a:r>
              <a:rPr lang="fr-FR" sz="1500" dirty="0" err="1" smtClean="0">
                <a:solidFill>
                  <a:srgbClr val="000000"/>
                </a:solidFill>
              </a:rPr>
              <a:t>institucionales</a:t>
            </a:r>
            <a:r>
              <a:rPr lang="fr-FR" sz="1500" dirty="0" smtClean="0">
                <a:solidFill>
                  <a:srgbClr val="000000"/>
                </a:solidFill>
              </a:rPr>
              <a:t> y </a:t>
            </a:r>
            <a:r>
              <a:rPr lang="fr-FR" sz="1500" dirty="0" err="1" smtClean="0">
                <a:solidFill>
                  <a:srgbClr val="000000"/>
                </a:solidFill>
              </a:rPr>
              <a:t>humanas</a:t>
            </a:r>
            <a:r>
              <a:rPr lang="fr-FR" sz="1500" dirty="0" smtClean="0">
                <a:solidFill>
                  <a:srgbClr val="000000"/>
                </a:solidFill>
              </a:rPr>
              <a:t> </a:t>
            </a: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II – </a:t>
            </a:r>
            <a:r>
              <a:rPr lang="fr-FR" sz="1500" dirty="0" err="1" smtClean="0">
                <a:solidFill>
                  <a:srgbClr val="000000"/>
                </a:solidFill>
              </a:rPr>
              <a:t>Transmisión</a:t>
            </a:r>
            <a:r>
              <a:rPr lang="fr-FR" sz="1500" dirty="0" smtClean="0">
                <a:solidFill>
                  <a:srgbClr val="000000"/>
                </a:solidFill>
              </a:rPr>
              <a:t> y </a:t>
            </a:r>
            <a:r>
              <a:rPr lang="fr-FR" sz="1500" dirty="0" err="1" smtClean="0">
                <a:solidFill>
                  <a:srgbClr val="000000"/>
                </a:solidFill>
              </a:rPr>
              <a:t>educación</a:t>
            </a:r>
            <a:r>
              <a:rPr lang="fr-FR" sz="1500" dirty="0" smtClean="0">
                <a:solidFill>
                  <a:srgbClr val="000000"/>
                </a:solidFill>
              </a:rPr>
              <a:t> </a:t>
            </a: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III – </a:t>
            </a:r>
            <a:r>
              <a:rPr lang="fr-FR" sz="1500" dirty="0" err="1" smtClean="0">
                <a:solidFill>
                  <a:srgbClr val="000000"/>
                </a:solidFill>
              </a:rPr>
              <a:t>Elaboración</a:t>
            </a:r>
            <a:r>
              <a:rPr lang="fr-FR" sz="1500" dirty="0" smtClean="0">
                <a:solidFill>
                  <a:srgbClr val="000000"/>
                </a:solidFill>
              </a:rPr>
              <a:t> de </a:t>
            </a:r>
            <a:r>
              <a:rPr lang="fr-FR" sz="1500" dirty="0" err="1" smtClean="0">
                <a:solidFill>
                  <a:srgbClr val="000000"/>
                </a:solidFill>
              </a:rPr>
              <a:t>inventarios</a:t>
            </a:r>
            <a:r>
              <a:rPr lang="fr-FR" sz="1500" dirty="0" smtClean="0">
                <a:solidFill>
                  <a:srgbClr val="000000"/>
                </a:solidFill>
              </a:rPr>
              <a:t> e </a:t>
            </a:r>
            <a:r>
              <a:rPr lang="fr-FR" sz="1500" dirty="0" err="1" smtClean="0">
                <a:solidFill>
                  <a:srgbClr val="000000"/>
                </a:solidFill>
              </a:rPr>
              <a:t>investigación</a:t>
            </a:r>
            <a:endParaRPr lang="fr-FR" sz="1500" dirty="0" smtClean="0">
              <a:solidFill>
                <a:srgbClr val="000000"/>
              </a:solidFill>
            </a:endParaRP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IV – </a:t>
            </a:r>
            <a:r>
              <a:rPr lang="fr-FR" sz="1500" dirty="0" err="1" smtClean="0">
                <a:solidFill>
                  <a:srgbClr val="000000"/>
                </a:solidFill>
              </a:rPr>
              <a:t>Políticas</a:t>
            </a:r>
            <a:r>
              <a:rPr lang="fr-FR" sz="1500" dirty="0" smtClean="0">
                <a:solidFill>
                  <a:srgbClr val="000000"/>
                </a:solidFill>
              </a:rPr>
              <a:t> y </a:t>
            </a:r>
            <a:r>
              <a:rPr lang="fr-FR" sz="1500" dirty="0" err="1" smtClean="0">
                <a:solidFill>
                  <a:srgbClr val="000000"/>
                </a:solidFill>
              </a:rPr>
              <a:t>medidas</a:t>
            </a:r>
            <a:r>
              <a:rPr lang="fr-FR" sz="1500" dirty="0" smtClean="0">
                <a:solidFill>
                  <a:srgbClr val="000000"/>
                </a:solidFill>
              </a:rPr>
              <a:t> </a:t>
            </a:r>
            <a:r>
              <a:rPr lang="fr-FR" sz="1500" dirty="0" err="1" smtClean="0">
                <a:solidFill>
                  <a:srgbClr val="000000"/>
                </a:solidFill>
              </a:rPr>
              <a:t>administrativas</a:t>
            </a:r>
            <a:r>
              <a:rPr lang="fr-FR" sz="1500" dirty="0" smtClean="0">
                <a:solidFill>
                  <a:srgbClr val="000000"/>
                </a:solidFill>
              </a:rPr>
              <a:t> y </a:t>
            </a:r>
            <a:r>
              <a:rPr lang="fr-FR" sz="1500" dirty="0" err="1" smtClean="0">
                <a:solidFill>
                  <a:srgbClr val="000000"/>
                </a:solidFill>
              </a:rPr>
              <a:t>legales</a:t>
            </a:r>
            <a:r>
              <a:rPr lang="fr-FR" sz="1500" dirty="0" smtClean="0">
                <a:solidFill>
                  <a:srgbClr val="000000"/>
                </a:solidFill>
              </a:rPr>
              <a:t> </a:t>
            </a: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V – </a:t>
            </a:r>
            <a:r>
              <a:rPr lang="fr-FR" sz="1500" dirty="0" err="1" smtClean="0">
                <a:solidFill>
                  <a:srgbClr val="000000"/>
                </a:solidFill>
              </a:rPr>
              <a:t>Función</a:t>
            </a:r>
            <a:r>
              <a:rPr lang="fr-FR" sz="1500" dirty="0" smtClean="0">
                <a:solidFill>
                  <a:srgbClr val="000000"/>
                </a:solidFill>
              </a:rPr>
              <a:t> </a:t>
            </a:r>
            <a:r>
              <a:rPr lang="fr-FR" sz="1500" dirty="0" err="1" smtClean="0">
                <a:solidFill>
                  <a:srgbClr val="000000"/>
                </a:solidFill>
              </a:rPr>
              <a:t>del</a:t>
            </a:r>
            <a:r>
              <a:rPr lang="fr-FR" sz="1500" dirty="0" smtClean="0">
                <a:solidFill>
                  <a:srgbClr val="000000"/>
                </a:solidFill>
              </a:rPr>
              <a:t> </a:t>
            </a:r>
            <a:r>
              <a:rPr lang="fr-FR" sz="1500" dirty="0" err="1" smtClean="0">
                <a:solidFill>
                  <a:srgbClr val="000000"/>
                </a:solidFill>
              </a:rPr>
              <a:t>patrimonio</a:t>
            </a:r>
            <a:r>
              <a:rPr lang="fr-FR" sz="1500" dirty="0" smtClean="0">
                <a:solidFill>
                  <a:srgbClr val="000000"/>
                </a:solidFill>
              </a:rPr>
              <a:t> cultural </a:t>
            </a:r>
            <a:r>
              <a:rPr lang="fr-FR" sz="1500" dirty="0" err="1" smtClean="0">
                <a:solidFill>
                  <a:srgbClr val="000000"/>
                </a:solidFill>
              </a:rPr>
              <a:t>inmaterial</a:t>
            </a:r>
            <a:r>
              <a:rPr lang="fr-FR" sz="1500" dirty="0" smtClean="0">
                <a:solidFill>
                  <a:srgbClr val="000000"/>
                </a:solidFill>
              </a:rPr>
              <a:t> y de su </a:t>
            </a:r>
            <a:r>
              <a:rPr lang="fr-FR" sz="1500" dirty="0" err="1" smtClean="0">
                <a:solidFill>
                  <a:srgbClr val="000000"/>
                </a:solidFill>
              </a:rPr>
              <a:t>salvaguardia</a:t>
            </a:r>
            <a:r>
              <a:rPr lang="fr-FR" sz="1500" dirty="0" smtClean="0">
                <a:solidFill>
                  <a:srgbClr val="000000"/>
                </a:solidFill>
              </a:rPr>
              <a:t> en la </a:t>
            </a:r>
            <a:r>
              <a:rPr lang="fr-FR" sz="1500" dirty="0" err="1" smtClean="0">
                <a:solidFill>
                  <a:srgbClr val="000000"/>
                </a:solidFill>
              </a:rPr>
              <a:t>sociedad</a:t>
            </a:r>
            <a:endParaRPr lang="fr-FR" sz="1500" dirty="0" smtClean="0">
              <a:solidFill>
                <a:srgbClr val="000000"/>
              </a:solidFill>
            </a:endParaRP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VI – </a:t>
            </a:r>
            <a:r>
              <a:rPr lang="fr-FR" sz="1500" dirty="0" err="1" smtClean="0">
                <a:solidFill>
                  <a:srgbClr val="000000"/>
                </a:solidFill>
              </a:rPr>
              <a:t>Sensibilización</a:t>
            </a:r>
            <a:endParaRPr lang="fr-FR" sz="1500" dirty="0" smtClean="0">
              <a:solidFill>
                <a:srgbClr val="000000"/>
              </a:solidFill>
            </a:endParaRP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VII – </a:t>
            </a:r>
            <a:r>
              <a:rPr lang="fr-FR" sz="1500" dirty="0" err="1" smtClean="0">
                <a:solidFill>
                  <a:srgbClr val="000000"/>
                </a:solidFill>
              </a:rPr>
              <a:t>Participación</a:t>
            </a:r>
            <a:r>
              <a:rPr lang="fr-FR" sz="1500" dirty="0" smtClean="0">
                <a:solidFill>
                  <a:srgbClr val="000000"/>
                </a:solidFill>
              </a:rPr>
              <a:t> de las </a:t>
            </a:r>
            <a:r>
              <a:rPr lang="fr-FR" sz="1500" dirty="0" err="1" smtClean="0">
                <a:solidFill>
                  <a:srgbClr val="000000"/>
                </a:solidFill>
              </a:rPr>
              <a:t>comunidades</a:t>
            </a:r>
            <a:r>
              <a:rPr lang="fr-FR" sz="1500" dirty="0" smtClean="0">
                <a:solidFill>
                  <a:srgbClr val="000000"/>
                </a:solidFill>
              </a:rPr>
              <a:t>, los </a:t>
            </a:r>
            <a:r>
              <a:rPr lang="fr-FR" sz="1500" dirty="0" err="1" smtClean="0">
                <a:solidFill>
                  <a:srgbClr val="000000"/>
                </a:solidFill>
              </a:rPr>
              <a:t>grupos</a:t>
            </a:r>
            <a:r>
              <a:rPr lang="fr-FR" sz="1500" dirty="0" smtClean="0">
                <a:solidFill>
                  <a:srgbClr val="000000"/>
                </a:solidFill>
              </a:rPr>
              <a:t> y los </a:t>
            </a:r>
            <a:r>
              <a:rPr lang="fr-FR" sz="1500" dirty="0" err="1" smtClean="0">
                <a:solidFill>
                  <a:srgbClr val="000000"/>
                </a:solidFill>
              </a:rPr>
              <a:t>individuos</a:t>
            </a:r>
            <a:r>
              <a:rPr lang="fr-FR" sz="1500" dirty="0" smtClean="0">
                <a:solidFill>
                  <a:srgbClr val="000000"/>
                </a:solidFill>
              </a:rPr>
              <a:t> </a:t>
            </a:r>
            <a:r>
              <a:rPr lang="fr-FR" sz="1500" dirty="0" err="1" smtClean="0">
                <a:solidFill>
                  <a:srgbClr val="000000"/>
                </a:solidFill>
              </a:rPr>
              <a:t>así</a:t>
            </a:r>
            <a:r>
              <a:rPr lang="fr-FR" sz="1500" dirty="0" smtClean="0">
                <a:solidFill>
                  <a:srgbClr val="000000"/>
                </a:solidFill>
              </a:rPr>
              <a:t> </a:t>
            </a:r>
            <a:r>
              <a:rPr lang="fr-FR" sz="1500" dirty="0" err="1" smtClean="0">
                <a:solidFill>
                  <a:srgbClr val="000000"/>
                </a:solidFill>
              </a:rPr>
              <a:t>como</a:t>
            </a:r>
            <a:r>
              <a:rPr lang="fr-FR" sz="1500" dirty="0" smtClean="0">
                <a:solidFill>
                  <a:srgbClr val="000000"/>
                </a:solidFill>
              </a:rPr>
              <a:t> de </a:t>
            </a:r>
            <a:r>
              <a:rPr lang="fr-FR" sz="1500" dirty="0" err="1" smtClean="0">
                <a:solidFill>
                  <a:srgbClr val="000000"/>
                </a:solidFill>
              </a:rPr>
              <a:t>otros</a:t>
            </a:r>
            <a:r>
              <a:rPr lang="fr-FR" sz="1500" dirty="0" smtClean="0">
                <a:solidFill>
                  <a:srgbClr val="000000"/>
                </a:solidFill>
              </a:rPr>
              <a:t> </a:t>
            </a:r>
            <a:r>
              <a:rPr lang="fr-FR" sz="1500" dirty="0" err="1" smtClean="0">
                <a:solidFill>
                  <a:srgbClr val="000000"/>
                </a:solidFill>
              </a:rPr>
              <a:t>actores</a:t>
            </a:r>
            <a:r>
              <a:rPr lang="fr-FR" sz="1500" dirty="0" smtClean="0">
                <a:solidFill>
                  <a:srgbClr val="000000"/>
                </a:solidFill>
              </a:rPr>
              <a:t> </a:t>
            </a:r>
            <a:r>
              <a:rPr lang="fr-FR" sz="1500" dirty="0" err="1" smtClean="0">
                <a:solidFill>
                  <a:srgbClr val="000000"/>
                </a:solidFill>
              </a:rPr>
              <a:t>interesados</a:t>
            </a:r>
            <a:endParaRPr lang="fr-FR" sz="1500" dirty="0" smtClean="0">
              <a:solidFill>
                <a:srgbClr val="000000"/>
              </a:solidFill>
            </a:endParaRPr>
          </a:p>
          <a:p>
            <a:pPr>
              <a:buClrTx/>
              <a:buFont typeface="Arial" charset="0"/>
              <a:buNone/>
            </a:pPr>
            <a:r>
              <a:rPr lang="fr-FR" sz="1500" dirty="0" err="1" smtClean="0">
                <a:solidFill>
                  <a:srgbClr val="000000"/>
                </a:solidFill>
              </a:rPr>
              <a:t>Área</a:t>
            </a:r>
            <a:r>
              <a:rPr lang="fr-FR" sz="1500" dirty="0" smtClean="0">
                <a:solidFill>
                  <a:srgbClr val="000000"/>
                </a:solidFill>
              </a:rPr>
              <a:t> </a:t>
            </a:r>
            <a:r>
              <a:rPr lang="fr-FR" sz="1500" dirty="0" err="1" smtClean="0">
                <a:solidFill>
                  <a:srgbClr val="000000"/>
                </a:solidFill>
              </a:rPr>
              <a:t>temática</a:t>
            </a:r>
            <a:r>
              <a:rPr lang="fr-FR" sz="1500" dirty="0" smtClean="0">
                <a:solidFill>
                  <a:srgbClr val="000000"/>
                </a:solidFill>
              </a:rPr>
              <a:t> VIII – </a:t>
            </a:r>
            <a:r>
              <a:rPr lang="fr-FR" sz="1500" dirty="0" err="1" smtClean="0">
                <a:solidFill>
                  <a:srgbClr val="000000"/>
                </a:solidFill>
              </a:rPr>
              <a:t>Participación</a:t>
            </a:r>
            <a:r>
              <a:rPr lang="fr-FR" sz="1500" dirty="0" smtClean="0">
                <a:solidFill>
                  <a:srgbClr val="000000"/>
                </a:solidFill>
              </a:rPr>
              <a:t> </a:t>
            </a:r>
            <a:r>
              <a:rPr lang="fr-FR" sz="1500" dirty="0" err="1" smtClean="0">
                <a:solidFill>
                  <a:srgbClr val="000000"/>
                </a:solidFill>
              </a:rPr>
              <a:t>internacional</a:t>
            </a:r>
            <a:endParaRPr lang="fr-FR" sz="1500" dirty="0" smtClean="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2411413" y="2205038"/>
            <a:ext cx="4614862" cy="1938337"/>
          </a:xfrm>
          <a:prstGeom prst="rect">
            <a:avLst/>
          </a:prstGeom>
          <a:noFill/>
          <a:ln w="9525">
            <a:noFill/>
            <a:miter lim="800000"/>
            <a:headEnd/>
            <a:tailEnd/>
          </a:ln>
        </p:spPr>
        <p:txBody>
          <a:bodyPr wrap="none">
            <a:spAutoFit/>
          </a:bodyPr>
          <a:lstStyle/>
          <a:p>
            <a:pPr eaLnBrk="0" hangingPunct="0">
              <a:buSzPct val="100000"/>
            </a:pPr>
            <a:r>
              <a:rPr lang="fr-FR" sz="4000" b="1">
                <a:solidFill>
                  <a:srgbClr val="000000"/>
                </a:solidFill>
              </a:rPr>
              <a:t>Ejercicio – Folleto 1</a:t>
            </a:r>
          </a:p>
          <a:p>
            <a:pPr eaLnBrk="0" hangingPunct="0">
              <a:buSzPct val="100000"/>
            </a:pPr>
            <a:endParaRPr lang="fr-FR" sz="4000" b="1">
              <a:solidFill>
                <a:srgbClr val="000000"/>
              </a:solidFill>
            </a:endParaRPr>
          </a:p>
        </p:txBody>
      </p:sp>
      <p:pic>
        <p:nvPicPr>
          <p:cNvPr id="8195" name="Picture 2" descr="C:\Users\ae_cunningham\AppData\Local\Microsoft\Windows\Temporary Internet Files\Content.IE5\0LYUBDWZ\pencil-silhouette[1].jpg"/>
          <p:cNvPicPr>
            <a:picLocks noChangeAspect="1" noChangeArrowheads="1"/>
          </p:cNvPicPr>
          <p:nvPr/>
        </p:nvPicPr>
        <p:blipFill>
          <a:blip r:embed="rId2"/>
          <a:srcRect/>
          <a:stretch>
            <a:fillRect/>
          </a:stretch>
        </p:blipFill>
        <p:spPr bwMode="auto">
          <a:xfrm>
            <a:off x="4067175" y="3213100"/>
            <a:ext cx="720725" cy="6477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2411413" y="2205038"/>
            <a:ext cx="4614862" cy="1938337"/>
          </a:xfrm>
          <a:prstGeom prst="rect">
            <a:avLst/>
          </a:prstGeom>
          <a:noFill/>
          <a:ln w="9525">
            <a:noFill/>
            <a:miter lim="800000"/>
            <a:headEnd/>
            <a:tailEnd/>
          </a:ln>
        </p:spPr>
        <p:txBody>
          <a:bodyPr wrap="none">
            <a:spAutoFit/>
          </a:bodyPr>
          <a:lstStyle/>
          <a:p>
            <a:pPr eaLnBrk="0" hangingPunct="0">
              <a:buSzPct val="100000"/>
            </a:pPr>
            <a:r>
              <a:rPr lang="fr-FR" sz="4000" b="1">
                <a:solidFill>
                  <a:srgbClr val="000000"/>
                </a:solidFill>
              </a:rPr>
              <a:t>Ejercicio – Folleto 2</a:t>
            </a:r>
          </a:p>
          <a:p>
            <a:pPr eaLnBrk="0" hangingPunct="0">
              <a:buSzPct val="100000"/>
            </a:pPr>
            <a:endParaRPr lang="fr-FR" sz="4000" b="1">
              <a:solidFill>
                <a:srgbClr val="000000"/>
              </a:solidFill>
            </a:endParaRPr>
          </a:p>
        </p:txBody>
      </p:sp>
      <p:pic>
        <p:nvPicPr>
          <p:cNvPr id="9219" name="Picture 2" descr="C:\Users\ae_cunningham\AppData\Local\Microsoft\Windows\Temporary Internet Files\Content.IE5\0LYUBDWZ\pencil-silhouette[1].jpg"/>
          <p:cNvPicPr>
            <a:picLocks noChangeAspect="1" noChangeArrowheads="1"/>
          </p:cNvPicPr>
          <p:nvPr/>
        </p:nvPicPr>
        <p:blipFill>
          <a:blip r:embed="rId2"/>
          <a:srcRect/>
          <a:stretch>
            <a:fillRect/>
          </a:stretch>
        </p:blipFill>
        <p:spPr bwMode="auto">
          <a:xfrm>
            <a:off x="4067175" y="3213100"/>
            <a:ext cx="720725" cy="647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buSzPct val="100000"/>
            </a:pPr>
            <a:r>
              <a:rPr lang="fr-FR" smtClean="0">
                <a:solidFill>
                  <a:srgbClr val="000000"/>
                </a:solidFill>
              </a:rPr>
              <a:t>Potenciales fuentes de datos (1)</a:t>
            </a:r>
          </a:p>
        </p:txBody>
      </p:sp>
      <p:sp>
        <p:nvSpPr>
          <p:cNvPr id="5" name="Content Placeholder 4"/>
          <p:cNvSpPr>
            <a:spLocks noGrp="1"/>
          </p:cNvSpPr>
          <p:nvPr>
            <p:ph idx="1"/>
          </p:nvPr>
        </p:nvSpPr>
        <p:spPr>
          <a:xfrm>
            <a:off x="2282825" y="1436688"/>
            <a:ext cx="6045200" cy="5022850"/>
          </a:xfrm>
        </p:spPr>
        <p:txBody>
          <a:bodyPr>
            <a:noAutofit/>
          </a:bodyPr>
          <a:lstStyle/>
          <a:p>
            <a:pPr marL="514350" indent="-514350">
              <a:buClr>
                <a:srgbClr val="000000"/>
              </a:buClr>
            </a:pPr>
            <a:endParaRPr lang="fr-FR" sz="1500" b="0" smtClean="0">
              <a:solidFill>
                <a:srgbClr val="000000"/>
              </a:solidFill>
            </a:endParaRPr>
          </a:p>
          <a:p>
            <a:pPr marL="514350" indent="-514350">
              <a:buClr>
                <a:srgbClr val="000000"/>
              </a:buClr>
            </a:pPr>
            <a:r>
              <a:rPr lang="fr-FR" sz="1500" b="0" smtClean="0">
                <a:solidFill>
                  <a:srgbClr val="000000"/>
                </a:solidFill>
              </a:rPr>
              <a:t>Datos e información en poder de la autoridad competente encargada de cumplimentar el formulario (probablemente, por sí solos estos datos no sean suficientes para cumplimentar de forma adecuada todas las secciones del formulario);</a:t>
            </a:r>
          </a:p>
          <a:p>
            <a:pPr marL="514350" indent="-514350">
              <a:buClr>
                <a:srgbClr val="000000"/>
              </a:buClr>
            </a:pPr>
            <a:r>
              <a:rPr lang="fr-FR" sz="1500" b="0" smtClean="0">
                <a:solidFill>
                  <a:srgbClr val="000000"/>
                </a:solidFill>
              </a:rPr>
              <a:t>Datos e información en poder de los asociados en las medidas de salvaguardia y, en particular, de organizaciones no gubernamentales, institutos científicos, organizaciones de la sociedad civil, entre otras;</a:t>
            </a:r>
          </a:p>
          <a:p>
            <a:pPr marL="514350" indent="-514350">
              <a:buClr>
                <a:srgbClr val="000000"/>
              </a:buClr>
            </a:pPr>
            <a:r>
              <a:rPr lang="fr-FR" sz="1500" b="0" smtClean="0">
                <a:solidFill>
                  <a:srgbClr val="000000"/>
                </a:solidFill>
              </a:rPr>
              <a:t>Datos e información en poder de otros ministerios y organismos gubernamentales.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282825" y="2016125"/>
            <a:ext cx="6480175" cy="2638425"/>
          </a:xfrm>
        </p:spPr>
        <p:txBody>
          <a:bodyPr/>
          <a:lstStyle/>
          <a:p>
            <a:pPr>
              <a:buClr>
                <a:srgbClr val="000000"/>
              </a:buClr>
            </a:pPr>
            <a:r>
              <a:rPr lang="fr-FR" sz="1500" b="0" smtClean="0">
                <a:solidFill>
                  <a:srgbClr val="000000"/>
                </a:solidFill>
              </a:rPr>
              <a:t>Información suministrada para otros tratados de la UNESCO (en los ámbitos de la educación, la ciencia y las ciencias sociales, así como el de la cultura); </a:t>
            </a:r>
          </a:p>
          <a:p>
            <a:pPr>
              <a:buClr>
                <a:srgbClr val="000000"/>
              </a:buClr>
            </a:pPr>
            <a:r>
              <a:rPr lang="fr-FR" sz="1500" b="0" smtClean="0">
                <a:solidFill>
                  <a:srgbClr val="000000"/>
                </a:solidFill>
              </a:rPr>
              <a:t>Información suministrada para tratados multilaterales y regionales no reglados por la UNESCO, en particular, en los campos de la protección ambiental, los derechos humanos y los derechos de propiedad intelectual; </a:t>
            </a:r>
          </a:p>
          <a:p>
            <a:pPr>
              <a:buClr>
                <a:srgbClr val="000000"/>
              </a:buClr>
            </a:pPr>
            <a:r>
              <a:rPr lang="fr-FR" sz="1500" b="0" smtClean="0">
                <a:solidFill>
                  <a:srgbClr val="000000"/>
                </a:solidFill>
              </a:rPr>
              <a:t>Información suministrada en el marco de la elaboración de informes para los Objetivos de Desarrollo Sostenible; </a:t>
            </a:r>
          </a:p>
          <a:p>
            <a:pPr>
              <a:buClr>
                <a:srgbClr val="000000"/>
              </a:buClr>
            </a:pPr>
            <a:r>
              <a:rPr lang="fr-FR" sz="1500" b="0" smtClean="0">
                <a:solidFill>
                  <a:srgbClr val="000000"/>
                </a:solidFill>
              </a:rPr>
              <a:t>Información suministrada en relación con otros instrumentos de políticas culturales; </a:t>
            </a:r>
          </a:p>
          <a:p>
            <a:pPr>
              <a:buClr>
                <a:srgbClr val="000000"/>
              </a:buClr>
            </a:pPr>
            <a:r>
              <a:rPr lang="fr-FR" sz="1500" b="0" smtClean="0">
                <a:solidFill>
                  <a:srgbClr val="000000"/>
                </a:solidFill>
              </a:rPr>
              <a:t>[…]</a:t>
            </a:r>
          </a:p>
        </p:txBody>
      </p:sp>
      <p:sp>
        <p:nvSpPr>
          <p:cNvPr id="11267" name="Title 1"/>
          <p:cNvSpPr>
            <a:spLocks noGrp="1"/>
          </p:cNvSpPr>
          <p:nvPr>
            <p:ph type="title"/>
          </p:nvPr>
        </p:nvSpPr>
        <p:spPr/>
        <p:txBody>
          <a:bodyPr/>
          <a:lstStyle/>
          <a:p>
            <a:pPr>
              <a:buSzPct val="100000"/>
            </a:pPr>
            <a:r>
              <a:rPr lang="fr-FR" smtClean="0">
                <a:solidFill>
                  <a:srgbClr val="000000"/>
                </a:solidFill>
              </a:rPr>
              <a:t>Potenciales fuentes de datos (2)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2411413" y="2205038"/>
            <a:ext cx="4614862" cy="1938337"/>
          </a:xfrm>
          <a:prstGeom prst="rect">
            <a:avLst/>
          </a:prstGeom>
          <a:noFill/>
          <a:ln w="9525">
            <a:noFill/>
            <a:miter lim="800000"/>
            <a:headEnd/>
            <a:tailEnd/>
          </a:ln>
        </p:spPr>
        <p:txBody>
          <a:bodyPr wrap="none">
            <a:spAutoFit/>
          </a:bodyPr>
          <a:lstStyle/>
          <a:p>
            <a:pPr eaLnBrk="0" hangingPunct="0">
              <a:buSzPct val="100000"/>
            </a:pPr>
            <a:r>
              <a:rPr lang="fr-FR" sz="4000" b="1">
                <a:solidFill>
                  <a:srgbClr val="000000"/>
                </a:solidFill>
              </a:rPr>
              <a:t>Ejercicio – Folleto 3</a:t>
            </a:r>
          </a:p>
          <a:p>
            <a:pPr eaLnBrk="0" hangingPunct="0">
              <a:buSzPct val="100000"/>
            </a:pPr>
            <a:endParaRPr lang="fr-FR" sz="4000" b="1">
              <a:solidFill>
                <a:srgbClr val="000000"/>
              </a:solidFill>
            </a:endParaRPr>
          </a:p>
        </p:txBody>
      </p:sp>
      <p:pic>
        <p:nvPicPr>
          <p:cNvPr id="12291" name="Picture 2" descr="C:\Users\ae_cunningham\AppData\Local\Microsoft\Windows\Temporary Internet Files\Content.IE5\0LYUBDWZ\pencil-silhouette[1].jpg"/>
          <p:cNvPicPr>
            <a:picLocks noChangeAspect="1" noChangeArrowheads="1"/>
          </p:cNvPicPr>
          <p:nvPr/>
        </p:nvPicPr>
        <p:blipFill>
          <a:blip r:embed="rId2"/>
          <a:srcRect/>
          <a:stretch>
            <a:fillRect/>
          </a:stretch>
        </p:blipFill>
        <p:spPr bwMode="auto">
          <a:xfrm>
            <a:off x="4067175" y="3213100"/>
            <a:ext cx="720725" cy="6477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2565</TotalTime>
  <Words>529</Words>
  <Application>Microsoft Office PowerPoint</Application>
  <PresentationFormat>Affichage à l'écran (4:3)</PresentationFormat>
  <Paragraphs>51</Paragraphs>
  <Slides>10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 Unicode MS</vt:lpstr>
      <vt:lpstr>Arial</vt:lpstr>
      <vt:lpstr>Arial Bold</vt:lpstr>
      <vt:lpstr>Calibri</vt:lpstr>
      <vt:lpstr>Thème Office</vt:lpstr>
      <vt:lpstr>Elaboración de informes periódicos – Sesión práctica sobre fuentes de datos  Presentación en PowerPoint correspondiente a la Unidad 59</vt:lpstr>
      <vt:lpstr>Aspectos débiles de la presentación de informes periódicos  (IOS, 2003):</vt:lpstr>
      <vt:lpstr>Elementos de la herramienta para la presentación de informes en línea</vt:lpstr>
      <vt:lpstr>Elementos de la herramienta para la presentación de informes en línea</vt:lpstr>
      <vt:lpstr>Présentation PowerPoint</vt:lpstr>
      <vt:lpstr>Présentation PowerPoint</vt:lpstr>
      <vt:lpstr>Potenciales fuentes de datos (1)</vt:lpstr>
      <vt:lpstr>Potenciales fuentes de datos (2)</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Maria-Paz Fernandez Undurraga</cp:lastModifiedBy>
  <cp:revision>182</cp:revision>
  <cp:lastPrinted>2015-07-03T09:47:22Z</cp:lastPrinted>
  <dcterms:created xsi:type="dcterms:W3CDTF">2013-12-09T15:25:28Z</dcterms:created>
  <dcterms:modified xsi:type="dcterms:W3CDTF">2020-02-28T08:48:23Z</dcterms:modified>
</cp:coreProperties>
</file>