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27.xml" ContentType="application/vnd.openxmlformats-officedocument.presentationml.slide+xml"/>
  <Override PartName="/ppt/diagrams/data1.xml" ContentType="application/vnd.openxmlformats-officedocument.drawingml.diagramData+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2" r:id="rId5"/>
    <p:sldId id="330" r:id="rId6"/>
    <p:sldId id="331" r:id="rId7"/>
    <p:sldId id="351" r:id="rId8"/>
    <p:sldId id="333" r:id="rId9"/>
    <p:sldId id="334" r:id="rId10"/>
    <p:sldId id="335" r:id="rId11"/>
    <p:sldId id="336" r:id="rId12"/>
    <p:sldId id="292" r:id="rId13"/>
    <p:sldId id="324" r:id="rId14"/>
    <p:sldId id="325" r:id="rId15"/>
    <p:sldId id="337" r:id="rId16"/>
    <p:sldId id="353" r:id="rId17"/>
    <p:sldId id="326" r:id="rId18"/>
    <p:sldId id="327" r:id="rId19"/>
    <p:sldId id="328" r:id="rId20"/>
    <p:sldId id="329" r:id="rId21"/>
    <p:sldId id="348" r:id="rId22"/>
    <p:sldId id="340" r:id="rId23"/>
    <p:sldId id="343" r:id="rId24"/>
    <p:sldId id="344" r:id="rId25"/>
    <p:sldId id="342" r:id="rId26"/>
    <p:sldId id="345" r:id="rId27"/>
    <p:sldId id="346" r:id="rId28"/>
    <p:sldId id="347" r:id="rId29"/>
    <p:sldId id="350" r:id="rId30"/>
    <p:sldId id="352" r:id="rId31"/>
    <p:sldId id="283"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3DB5E4-AA30-4A82-A30F-3A318A64D1DA}">
          <p14:sldIdLst>
            <p14:sldId id="282"/>
            <p14:sldId id="330"/>
            <p14:sldId id="331"/>
            <p14:sldId id="351"/>
            <p14:sldId id="333"/>
            <p14:sldId id="334"/>
            <p14:sldId id="335"/>
            <p14:sldId id="336"/>
          </p14:sldIdLst>
        </p14:section>
        <p14:section name="ASPnet X Futures" id="{E74F2F4A-30E2-4F86-90E4-3CE96C366F46}">
          <p14:sldIdLst>
            <p14:sldId id="292"/>
            <p14:sldId id="324"/>
            <p14:sldId id="325"/>
            <p14:sldId id="337"/>
            <p14:sldId id="353"/>
          </p14:sldIdLst>
        </p14:section>
        <p14:section name="How to organise Focus Group Discussions" id="{6A760A47-50E8-4663-AF1C-D79D98C3028E}">
          <p14:sldIdLst>
            <p14:sldId id="326"/>
            <p14:sldId id="327"/>
            <p14:sldId id="328"/>
            <p14:sldId id="329"/>
            <p14:sldId id="348"/>
            <p14:sldId id="340"/>
            <p14:sldId id="343"/>
            <p14:sldId id="344"/>
            <p14:sldId id="342"/>
            <p14:sldId id="345"/>
            <p14:sldId id="346"/>
            <p14:sldId id="347"/>
            <p14:sldId id="350"/>
            <p14:sldId id="352"/>
          </p14:sldIdLst>
        </p14:section>
        <p14:section name="Thank You!" id="{E389CA56-115A-4B6A-B354-44251AB855E2}">
          <p14:sldIdLst>
            <p14:sldId id="28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6D"/>
    <a:srgbClr val="95C11F"/>
    <a:srgbClr val="0E8341"/>
    <a:srgbClr val="0099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3" autoAdjust="0"/>
    <p:restoredTop sz="65981" autoAdjust="0"/>
  </p:normalViewPr>
  <p:slideViewPr>
    <p:cSldViewPr snapToGrid="0">
      <p:cViewPr varScale="1">
        <p:scale>
          <a:sx n="70" d="100"/>
          <a:sy n="70" d="100"/>
        </p:scale>
        <p:origin x="-1480" y="-112"/>
      </p:cViewPr>
      <p:guideLst>
        <p:guide orient="horz" pos="2160"/>
        <p:guide pos="3840"/>
      </p:guideLst>
    </p:cSldViewPr>
  </p:slideViewPr>
  <p:notesTextViewPr>
    <p:cViewPr>
      <p:scale>
        <a:sx n="1" d="1"/>
        <a:sy n="1" d="1"/>
      </p:scale>
      <p:origin x="0" y="0"/>
    </p:cViewPr>
  </p:notesTextViewPr>
  <p:notesViewPr>
    <p:cSldViewPr snapToGrid="0">
      <p:cViewPr varScale="1">
        <p:scale>
          <a:sx n="135" d="100"/>
          <a:sy n="135" d="100"/>
        </p:scale>
        <p:origin x="114" y="48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0" Type="http://schemas.openxmlformats.org/officeDocument/2006/relationships/slide" Target="slides/slide16.xml"/><Relationship Id="rId29" Type="http://schemas.openxmlformats.org/officeDocument/2006/relationships/slide" Target="slides/slide25.xml"/><Relationship Id="rId2" Type="http://schemas.openxmlformats.org/officeDocument/2006/relationships/customXml" Target="../customXml/item2.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customXml" Target="../customXml/item1.xml"/><Relationship Id="rId32" Type="http://schemas.openxmlformats.org/officeDocument/2006/relationships/slide" Target="slides/slide28.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openxmlformats.org/officeDocument/2006/relationships/customXml" Target="../customXml/item4.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36" Type="http://schemas.openxmlformats.org/officeDocument/2006/relationships/presProps" Target="presProps.xml"/><Relationship Id="rId15" Type="http://schemas.openxmlformats.org/officeDocument/2006/relationships/slide" Target="slides/slide11.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27" Type="http://schemas.openxmlformats.org/officeDocument/2006/relationships/slide" Target="slides/slide23.xml"/><Relationship Id="rId4" Type="http://schemas.openxmlformats.org/officeDocument/2006/relationships/slideMaster" Target="slideMasters/slideMaster1.xml"/><Relationship Id="rId30" Type="http://schemas.openxmlformats.org/officeDocument/2006/relationships/slide" Target="slides/slide26.xml"/><Relationship Id="rId9" Type="http://schemas.openxmlformats.org/officeDocument/2006/relationships/slide" Target="slides/slide5.xml"/><Relationship Id="rId35" Type="http://schemas.openxmlformats.org/officeDocument/2006/relationships/printerSettings" Target="printerSettings/printerSettings1.bin"/><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B8D57-8E3C-4EC2-927C-4181AC494D48}" type="doc">
      <dgm:prSet loTypeId="urn:microsoft.com/office/officeart/2005/8/layout/hProcess9" loCatId="process" qsTypeId="urn:microsoft.com/office/officeart/2005/8/quickstyle/simple1" qsCatId="simple" csTypeId="urn:microsoft.com/office/officeart/2005/8/colors/accent1_2" csCatId="accent1" phldr="1"/>
      <dgm:spPr/>
    </dgm:pt>
    <dgm:pt modelId="{5EED8A27-DA98-464E-A94E-87BB66A24DD7}">
      <dgm:prSet phldrT="[Text]"/>
      <dgm:spPr>
        <a:solidFill>
          <a:srgbClr val="00B050"/>
        </a:solidFill>
      </dgm:spPr>
      <dgm:t>
        <a:bodyPr/>
        <a:lstStyle/>
        <a:p>
          <a:r>
            <a:rPr lang="en-US" b="1" dirty="0"/>
            <a:t>SEPTEMBER 2020</a:t>
          </a:r>
        </a:p>
        <a:p>
          <a:r>
            <a:rPr lang="en-US" b="1" dirty="0"/>
            <a:t> </a:t>
          </a:r>
        </a:p>
        <a:p>
          <a:r>
            <a:rPr lang="en-US" dirty="0"/>
            <a:t>UNESCO organizes </a:t>
          </a:r>
          <a:r>
            <a:rPr lang="en-US" b="1" dirty="0"/>
            <a:t>BRIEFING SESSIONS </a:t>
          </a:r>
          <a:r>
            <a:rPr lang="en-US" dirty="0"/>
            <a:t>(in English, French &amp; Spanish) for participating National Coordinators</a:t>
          </a:r>
        </a:p>
      </dgm:t>
    </dgm:pt>
    <dgm:pt modelId="{34D6A5F9-22ED-4660-BD30-2B0017D70402}" type="parTrans" cxnId="{98917ACB-2D19-446D-B342-A96A7C400306}">
      <dgm:prSet/>
      <dgm:spPr/>
      <dgm:t>
        <a:bodyPr/>
        <a:lstStyle/>
        <a:p>
          <a:endParaRPr lang="en-US"/>
        </a:p>
      </dgm:t>
    </dgm:pt>
    <dgm:pt modelId="{9E45B367-C5B8-4AEE-90B6-6E8B35C1A9FA}" type="sibTrans" cxnId="{98917ACB-2D19-446D-B342-A96A7C400306}">
      <dgm:prSet/>
      <dgm:spPr/>
      <dgm:t>
        <a:bodyPr/>
        <a:lstStyle/>
        <a:p>
          <a:endParaRPr lang="en-US"/>
        </a:p>
      </dgm:t>
    </dgm:pt>
    <dgm:pt modelId="{4B4BF419-6BBA-405D-AE97-EA2C759D97F6}">
      <dgm:prSet phldrT="[Text]"/>
      <dgm:spPr>
        <a:solidFill>
          <a:srgbClr val="00B050"/>
        </a:solidFill>
      </dgm:spPr>
      <dgm:t>
        <a:bodyPr/>
        <a:lstStyle/>
        <a:p>
          <a:r>
            <a:rPr lang="en-US" b="1" dirty="0"/>
            <a:t>SEPTEMBER - NOVEMBER 2020</a:t>
          </a:r>
        </a:p>
        <a:p>
          <a:endParaRPr lang="en-US" b="1" dirty="0"/>
        </a:p>
        <a:p>
          <a:r>
            <a:rPr lang="en-US" b="0" dirty="0"/>
            <a:t>National Coordinators organize </a:t>
          </a:r>
          <a:r>
            <a:rPr lang="en-US" b="1" dirty="0"/>
            <a:t>NATIONAL FOCUS GROUP DISCUSSIONS </a:t>
          </a:r>
          <a:r>
            <a:rPr lang="en-US" b="0" dirty="0"/>
            <a:t>and report back to UNESCO</a:t>
          </a:r>
        </a:p>
      </dgm:t>
    </dgm:pt>
    <dgm:pt modelId="{EF3B7830-C984-4906-A635-7AF9BD6EEAE9}" type="parTrans" cxnId="{2E651C13-C36F-43F2-AD5A-375AD332B25C}">
      <dgm:prSet/>
      <dgm:spPr/>
      <dgm:t>
        <a:bodyPr/>
        <a:lstStyle/>
        <a:p>
          <a:endParaRPr lang="en-US"/>
        </a:p>
      </dgm:t>
    </dgm:pt>
    <dgm:pt modelId="{5BC471BE-828E-4772-9085-F39B0C76B11A}" type="sibTrans" cxnId="{2E651C13-C36F-43F2-AD5A-375AD332B25C}">
      <dgm:prSet/>
      <dgm:spPr/>
      <dgm:t>
        <a:bodyPr/>
        <a:lstStyle/>
        <a:p>
          <a:endParaRPr lang="en-US"/>
        </a:p>
      </dgm:t>
    </dgm:pt>
    <dgm:pt modelId="{25008003-8677-4025-8870-EF985CA284B0}">
      <dgm:prSet phldrT="[Text]"/>
      <dgm:spPr>
        <a:solidFill>
          <a:srgbClr val="00B050"/>
        </a:solidFill>
      </dgm:spPr>
      <dgm:t>
        <a:bodyPr/>
        <a:lstStyle/>
        <a:p>
          <a:r>
            <a:rPr lang="en-US" b="1" dirty="0"/>
            <a:t>DECEMBER 2020</a:t>
          </a:r>
        </a:p>
        <a:p>
          <a:endParaRPr lang="en-US" b="1" dirty="0"/>
        </a:p>
        <a:p>
          <a:r>
            <a:rPr lang="en-US" b="0" dirty="0"/>
            <a:t> UNESCO organizes 3 </a:t>
          </a:r>
          <a:r>
            <a:rPr lang="en-US" b="1" dirty="0"/>
            <a:t>REGIONAL WEBINARS </a:t>
          </a:r>
          <a:r>
            <a:rPr lang="en-US" b="0" dirty="0"/>
            <a:t>(in English, French and Spanish)  </a:t>
          </a:r>
        </a:p>
      </dgm:t>
    </dgm:pt>
    <dgm:pt modelId="{17A46CD6-7083-4128-BC26-7FDCC959B7F4}" type="parTrans" cxnId="{D0A61CAE-34B7-4354-A953-08FE91E4B665}">
      <dgm:prSet/>
      <dgm:spPr/>
      <dgm:t>
        <a:bodyPr/>
        <a:lstStyle/>
        <a:p>
          <a:endParaRPr lang="en-US"/>
        </a:p>
      </dgm:t>
    </dgm:pt>
    <dgm:pt modelId="{ACBB1AF9-8E82-476B-8479-30C68018FEBC}" type="sibTrans" cxnId="{D0A61CAE-34B7-4354-A953-08FE91E4B665}">
      <dgm:prSet/>
      <dgm:spPr/>
      <dgm:t>
        <a:bodyPr/>
        <a:lstStyle/>
        <a:p>
          <a:endParaRPr lang="en-US"/>
        </a:p>
      </dgm:t>
    </dgm:pt>
    <dgm:pt modelId="{CFC726B5-E1C1-4131-AC43-1841511474ED}" type="pres">
      <dgm:prSet presAssocID="{AD2B8D57-8E3C-4EC2-927C-4181AC494D48}" presName="CompostProcess" presStyleCnt="0">
        <dgm:presLayoutVars>
          <dgm:dir/>
          <dgm:resizeHandles val="exact"/>
        </dgm:presLayoutVars>
      </dgm:prSet>
      <dgm:spPr/>
    </dgm:pt>
    <dgm:pt modelId="{2048FEAC-EB9A-4CFF-8563-885DC1F355CA}" type="pres">
      <dgm:prSet presAssocID="{AD2B8D57-8E3C-4EC2-927C-4181AC494D48}" presName="arrow" presStyleLbl="bgShp" presStyleIdx="0" presStyleCnt="1" custScaleX="100647"/>
      <dgm:spPr>
        <a:solidFill>
          <a:schemeClr val="accent1">
            <a:lumMod val="50000"/>
          </a:schemeClr>
        </a:solidFill>
      </dgm:spPr>
    </dgm:pt>
    <dgm:pt modelId="{6AB56F0D-BF17-4D24-9C17-B8A375F4F7B5}" type="pres">
      <dgm:prSet presAssocID="{AD2B8D57-8E3C-4EC2-927C-4181AC494D48}" presName="linearProcess" presStyleCnt="0"/>
      <dgm:spPr/>
    </dgm:pt>
    <dgm:pt modelId="{49004544-7DFE-4941-B262-1B602C9631F5}" type="pres">
      <dgm:prSet presAssocID="{5EED8A27-DA98-464E-A94E-87BB66A24DD7}" presName="textNode" presStyleLbl="node1" presStyleIdx="0" presStyleCnt="3" custScaleX="75474" custScaleY="110454">
        <dgm:presLayoutVars>
          <dgm:bulletEnabled val="1"/>
        </dgm:presLayoutVars>
      </dgm:prSet>
      <dgm:spPr/>
      <dgm:t>
        <a:bodyPr/>
        <a:lstStyle/>
        <a:p>
          <a:endParaRPr lang="en-US"/>
        </a:p>
      </dgm:t>
    </dgm:pt>
    <dgm:pt modelId="{AA5914DD-A2B3-4486-A27C-40F8DFDB4B63}" type="pres">
      <dgm:prSet presAssocID="{9E45B367-C5B8-4AEE-90B6-6E8B35C1A9FA}" presName="sibTrans" presStyleCnt="0"/>
      <dgm:spPr/>
    </dgm:pt>
    <dgm:pt modelId="{1A60C441-E3A7-4249-88EE-D5A838C7B45F}" type="pres">
      <dgm:prSet presAssocID="{4B4BF419-6BBA-405D-AE97-EA2C759D97F6}" presName="textNode" presStyleLbl="node1" presStyleIdx="1" presStyleCnt="3" custScaleX="75474" custScaleY="110454">
        <dgm:presLayoutVars>
          <dgm:bulletEnabled val="1"/>
        </dgm:presLayoutVars>
      </dgm:prSet>
      <dgm:spPr/>
      <dgm:t>
        <a:bodyPr/>
        <a:lstStyle/>
        <a:p>
          <a:endParaRPr lang="en-US"/>
        </a:p>
      </dgm:t>
    </dgm:pt>
    <dgm:pt modelId="{F96DB238-296B-4ABE-B965-14022F48A34F}" type="pres">
      <dgm:prSet presAssocID="{5BC471BE-828E-4772-9085-F39B0C76B11A}" presName="sibTrans" presStyleCnt="0"/>
      <dgm:spPr/>
    </dgm:pt>
    <dgm:pt modelId="{8C5D715D-0F81-4F41-83B0-2EEE99A531A4}" type="pres">
      <dgm:prSet presAssocID="{25008003-8677-4025-8870-EF985CA284B0}" presName="textNode" presStyleLbl="node1" presStyleIdx="2" presStyleCnt="3" custScaleX="75474" custScaleY="110454">
        <dgm:presLayoutVars>
          <dgm:bulletEnabled val="1"/>
        </dgm:presLayoutVars>
      </dgm:prSet>
      <dgm:spPr/>
      <dgm:t>
        <a:bodyPr/>
        <a:lstStyle/>
        <a:p>
          <a:endParaRPr lang="en-US"/>
        </a:p>
      </dgm:t>
    </dgm:pt>
  </dgm:ptLst>
  <dgm:cxnLst>
    <dgm:cxn modelId="{8AF65AD4-2E5B-124C-92F6-93926D8679A4}" type="presOf" srcId="{AD2B8D57-8E3C-4EC2-927C-4181AC494D48}" destId="{CFC726B5-E1C1-4131-AC43-1841511474ED}" srcOrd="0" destOrd="0" presId="urn:microsoft.com/office/officeart/2005/8/layout/hProcess9"/>
    <dgm:cxn modelId="{E67653F0-957A-0641-9BFF-759BB6EAFA88}" type="presOf" srcId="{4B4BF419-6BBA-405D-AE97-EA2C759D97F6}" destId="{1A60C441-E3A7-4249-88EE-D5A838C7B45F}" srcOrd="0" destOrd="0" presId="urn:microsoft.com/office/officeart/2005/8/layout/hProcess9"/>
    <dgm:cxn modelId="{E4787E85-B668-494A-9875-DA4E9ABCE5E3}" type="presOf" srcId="{25008003-8677-4025-8870-EF985CA284B0}" destId="{8C5D715D-0F81-4F41-83B0-2EEE99A531A4}" srcOrd="0" destOrd="0" presId="urn:microsoft.com/office/officeart/2005/8/layout/hProcess9"/>
    <dgm:cxn modelId="{2E651C13-C36F-43F2-AD5A-375AD332B25C}" srcId="{AD2B8D57-8E3C-4EC2-927C-4181AC494D48}" destId="{4B4BF419-6BBA-405D-AE97-EA2C759D97F6}" srcOrd="1" destOrd="0" parTransId="{EF3B7830-C984-4906-A635-7AF9BD6EEAE9}" sibTransId="{5BC471BE-828E-4772-9085-F39B0C76B11A}"/>
    <dgm:cxn modelId="{D0A61CAE-34B7-4354-A953-08FE91E4B665}" srcId="{AD2B8D57-8E3C-4EC2-927C-4181AC494D48}" destId="{25008003-8677-4025-8870-EF985CA284B0}" srcOrd="2" destOrd="0" parTransId="{17A46CD6-7083-4128-BC26-7FDCC959B7F4}" sibTransId="{ACBB1AF9-8E82-476B-8479-30C68018FEBC}"/>
    <dgm:cxn modelId="{5ED08307-4363-F246-BAF6-770EE14F226D}" type="presOf" srcId="{5EED8A27-DA98-464E-A94E-87BB66A24DD7}" destId="{49004544-7DFE-4941-B262-1B602C9631F5}" srcOrd="0" destOrd="0" presId="urn:microsoft.com/office/officeart/2005/8/layout/hProcess9"/>
    <dgm:cxn modelId="{98917ACB-2D19-446D-B342-A96A7C400306}" srcId="{AD2B8D57-8E3C-4EC2-927C-4181AC494D48}" destId="{5EED8A27-DA98-464E-A94E-87BB66A24DD7}" srcOrd="0" destOrd="0" parTransId="{34D6A5F9-22ED-4660-BD30-2B0017D70402}" sibTransId="{9E45B367-C5B8-4AEE-90B6-6E8B35C1A9FA}"/>
    <dgm:cxn modelId="{36632EC5-69CE-7D45-8E56-7B7B4EC5BC6E}" type="presParOf" srcId="{CFC726B5-E1C1-4131-AC43-1841511474ED}" destId="{2048FEAC-EB9A-4CFF-8563-885DC1F355CA}" srcOrd="0" destOrd="0" presId="urn:microsoft.com/office/officeart/2005/8/layout/hProcess9"/>
    <dgm:cxn modelId="{8D0E6698-BCE6-2E43-905A-1EB9F8F16DA1}" type="presParOf" srcId="{CFC726B5-E1C1-4131-AC43-1841511474ED}" destId="{6AB56F0D-BF17-4D24-9C17-B8A375F4F7B5}" srcOrd="1" destOrd="0" presId="urn:microsoft.com/office/officeart/2005/8/layout/hProcess9"/>
    <dgm:cxn modelId="{7249FC1C-1D14-0E4C-8D14-D7DF6DA7129A}" type="presParOf" srcId="{6AB56F0D-BF17-4D24-9C17-B8A375F4F7B5}" destId="{49004544-7DFE-4941-B262-1B602C9631F5}" srcOrd="0" destOrd="0" presId="urn:microsoft.com/office/officeart/2005/8/layout/hProcess9"/>
    <dgm:cxn modelId="{CAEF0533-A061-CC44-A0D7-4012217A59F2}" type="presParOf" srcId="{6AB56F0D-BF17-4D24-9C17-B8A375F4F7B5}" destId="{AA5914DD-A2B3-4486-A27C-40F8DFDB4B63}" srcOrd="1" destOrd="0" presId="urn:microsoft.com/office/officeart/2005/8/layout/hProcess9"/>
    <dgm:cxn modelId="{B8246136-FD0E-E148-92F7-DD4CFB75EEC1}" type="presParOf" srcId="{6AB56F0D-BF17-4D24-9C17-B8A375F4F7B5}" destId="{1A60C441-E3A7-4249-88EE-D5A838C7B45F}" srcOrd="2" destOrd="0" presId="urn:microsoft.com/office/officeart/2005/8/layout/hProcess9"/>
    <dgm:cxn modelId="{3D83ADAA-00D0-5446-96D2-77352BF960C5}" type="presParOf" srcId="{6AB56F0D-BF17-4D24-9C17-B8A375F4F7B5}" destId="{F96DB238-296B-4ABE-B965-14022F48A34F}" srcOrd="3" destOrd="0" presId="urn:microsoft.com/office/officeart/2005/8/layout/hProcess9"/>
    <dgm:cxn modelId="{4E77A12E-EF28-594C-A849-FABBFF490663}" type="presParOf" srcId="{6AB56F0D-BF17-4D24-9C17-B8A375F4F7B5}" destId="{8C5D715D-0F81-4F41-83B0-2EEE99A531A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8FEAC-EB9A-4CFF-8563-885DC1F355CA}">
      <dsp:nvSpPr>
        <dsp:cNvPr id="0" name=""/>
        <dsp:cNvSpPr/>
      </dsp:nvSpPr>
      <dsp:spPr>
        <a:xfrm>
          <a:off x="850027" y="0"/>
          <a:ext cx="10064988" cy="4788556"/>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49004544-7DFE-4941-B262-1B602C9631F5}">
      <dsp:nvSpPr>
        <dsp:cNvPr id="0" name=""/>
        <dsp:cNvSpPr/>
      </dsp:nvSpPr>
      <dsp:spPr>
        <a:xfrm>
          <a:off x="1064365" y="1336447"/>
          <a:ext cx="3046274" cy="21156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SEPTEMBER 2020</a:t>
          </a:r>
        </a:p>
        <a:p>
          <a:pPr lvl="0" algn="ctr" defTabSz="711200">
            <a:lnSpc>
              <a:spcPct val="90000"/>
            </a:lnSpc>
            <a:spcBef>
              <a:spcPct val="0"/>
            </a:spcBef>
            <a:spcAft>
              <a:spcPct val="35000"/>
            </a:spcAft>
          </a:pPr>
          <a:r>
            <a:rPr lang="en-US" sz="1600" b="1" kern="1200" dirty="0"/>
            <a:t> </a:t>
          </a:r>
        </a:p>
        <a:p>
          <a:pPr lvl="0" algn="ctr" defTabSz="711200">
            <a:lnSpc>
              <a:spcPct val="90000"/>
            </a:lnSpc>
            <a:spcBef>
              <a:spcPct val="0"/>
            </a:spcBef>
            <a:spcAft>
              <a:spcPct val="35000"/>
            </a:spcAft>
          </a:pPr>
          <a:r>
            <a:rPr lang="en-US" sz="1600" kern="1200" dirty="0"/>
            <a:t>UNESCO organizes </a:t>
          </a:r>
          <a:r>
            <a:rPr lang="en-US" sz="1600" b="1" kern="1200" dirty="0"/>
            <a:t>BRIEFING SESSIONS </a:t>
          </a:r>
          <a:r>
            <a:rPr lang="en-US" sz="1600" kern="1200" dirty="0"/>
            <a:t>(in English, French &amp; Spanish) for participating National Coordinators</a:t>
          </a:r>
        </a:p>
      </dsp:txBody>
      <dsp:txXfrm>
        <a:off x="1167643" y="1439725"/>
        <a:ext cx="2839718" cy="1909104"/>
      </dsp:txXfrm>
    </dsp:sp>
    <dsp:sp modelId="{1A60C441-E3A7-4249-88EE-D5A838C7B45F}">
      <dsp:nvSpPr>
        <dsp:cNvPr id="0" name=""/>
        <dsp:cNvSpPr/>
      </dsp:nvSpPr>
      <dsp:spPr>
        <a:xfrm>
          <a:off x="4359384" y="1336447"/>
          <a:ext cx="3046274" cy="21156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SEPTEMBER - NOVEMBER 2020</a:t>
          </a:r>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0" kern="1200" dirty="0"/>
            <a:t>National Coordinators organize </a:t>
          </a:r>
          <a:r>
            <a:rPr lang="en-US" sz="1600" b="1" kern="1200" dirty="0"/>
            <a:t>NATIONAL FOCUS GROUP DISCUSSIONS </a:t>
          </a:r>
          <a:r>
            <a:rPr lang="en-US" sz="1600" b="0" kern="1200" dirty="0"/>
            <a:t>and report back to UNESCO</a:t>
          </a:r>
        </a:p>
      </dsp:txBody>
      <dsp:txXfrm>
        <a:off x="4462662" y="1439725"/>
        <a:ext cx="2839718" cy="1909104"/>
      </dsp:txXfrm>
    </dsp:sp>
    <dsp:sp modelId="{8C5D715D-0F81-4F41-83B0-2EEE99A531A4}">
      <dsp:nvSpPr>
        <dsp:cNvPr id="0" name=""/>
        <dsp:cNvSpPr/>
      </dsp:nvSpPr>
      <dsp:spPr>
        <a:xfrm>
          <a:off x="7654402" y="1336447"/>
          <a:ext cx="3046274" cy="21156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DECEMBER 2020</a:t>
          </a:r>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0" kern="1200" dirty="0"/>
            <a:t> UNESCO organizes 3 </a:t>
          </a:r>
          <a:r>
            <a:rPr lang="en-US" sz="1600" b="1" kern="1200" dirty="0"/>
            <a:t>REGIONAL WEBINARS </a:t>
          </a:r>
          <a:r>
            <a:rPr lang="en-US" sz="1600" b="0" kern="1200" dirty="0"/>
            <a:t>(in English, French and Spanish)  </a:t>
          </a:r>
        </a:p>
      </dsp:txBody>
      <dsp:txXfrm>
        <a:off x="7757680" y="1439725"/>
        <a:ext cx="2839718" cy="19091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13C045-0C47-4C56-8621-15BB1E000F01}" type="datetimeFigureOut">
              <a:rPr lang="fr-FR" smtClean="0"/>
              <a:t>15/09/20</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3E11C5-4ED5-4DFC-97FC-5070585D0707}" type="slidenum">
              <a:rPr lang="fr-FR" smtClean="0"/>
              <a:t>‹#›</a:t>
            </a:fld>
            <a:endParaRPr lang="fr-FR"/>
          </a:p>
        </p:txBody>
      </p:sp>
    </p:spTree>
    <p:extLst>
      <p:ext uri="{BB962C8B-B14F-4D97-AF65-F5344CB8AC3E}">
        <p14:creationId xmlns:p14="http://schemas.microsoft.com/office/powerpoint/2010/main" val="2029406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FDCF9-306D-4760-A913-41A799BAAC53}" type="datetimeFigureOut">
              <a:rPr lang="fr-FR" smtClean="0"/>
              <a:t>15/09/20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0F528-90F7-4ED3-A913-0EBF265C7914}" type="slidenum">
              <a:rPr lang="fr-FR" smtClean="0"/>
              <a:t>‹#›</a:t>
            </a:fld>
            <a:endParaRPr lang="fr-FR"/>
          </a:p>
        </p:txBody>
      </p:sp>
    </p:spTree>
    <p:extLst>
      <p:ext uri="{BB962C8B-B14F-4D97-AF65-F5344CB8AC3E}">
        <p14:creationId xmlns:p14="http://schemas.microsoft.com/office/powerpoint/2010/main" val="55815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FF00"/>
              </a:solidFill>
            </a:endParaRPr>
          </a:p>
          <a:p>
            <a:endParaRPr lang="fr-FR" dirty="0"/>
          </a:p>
          <a:p>
            <a:endParaRPr lang="fr-FR" dirty="0"/>
          </a:p>
          <a:p>
            <a:endParaRPr lang="fr-FR" dirty="0"/>
          </a:p>
        </p:txBody>
      </p:sp>
      <p:sp>
        <p:nvSpPr>
          <p:cNvPr id="4" name="Slide Number Placeholder 3"/>
          <p:cNvSpPr>
            <a:spLocks noGrp="1"/>
          </p:cNvSpPr>
          <p:nvPr>
            <p:ph type="sldNum" sz="quarter" idx="10"/>
          </p:nvPr>
        </p:nvSpPr>
        <p:spPr/>
        <p:txBody>
          <a:bodyPr/>
          <a:lstStyle/>
          <a:p>
            <a:fld id="{9460F528-90F7-4ED3-A913-0EBF265C7914}" type="slidenum">
              <a:rPr lang="fr-FR" smtClean="0"/>
              <a:t>1</a:t>
            </a:fld>
            <a:endParaRPr lang="fr-FR"/>
          </a:p>
        </p:txBody>
      </p:sp>
    </p:spTree>
    <p:extLst>
      <p:ext uri="{BB962C8B-B14F-4D97-AF65-F5344CB8AC3E}">
        <p14:creationId xmlns:p14="http://schemas.microsoft.com/office/powerpoint/2010/main" val="362607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SEPTEMBER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UNESCO organizes BRIEFING SESSIONS (in English, French &amp; Spanish) for participating National Coordinators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SEPTEMBER - NOVEMBER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National Coordinators organize NATIONAL FOCUS GROUP DISCUSSIONS and report back to UNESCO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DECEMBER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 UNESCO organizes 3 REGIONAL WEBINARS (in English, French and Spanish) </a:t>
            </a:r>
            <a:r>
              <a:rPr lang="en-GB" sz="1200" kern="1200" dirty="0" smtClean="0">
                <a:solidFill>
                  <a:schemeClr val="tx1"/>
                </a:solidFill>
                <a:effectLst/>
                <a:latin typeface="+mn-lt"/>
                <a:ea typeface="+mn-ea"/>
                <a:cs typeface="+mn-cs"/>
              </a:rPr>
              <a:t>to </a:t>
            </a:r>
            <a:r>
              <a:rPr lang="en-GB" sz="1200" kern="1200" dirty="0">
                <a:solidFill>
                  <a:schemeClr val="tx1"/>
                </a:solidFill>
                <a:effectLst/>
                <a:latin typeface="+mn-lt"/>
                <a:ea typeface="+mn-ea"/>
                <a:cs typeface="+mn-cs"/>
              </a:rPr>
              <a:t>share </a:t>
            </a:r>
            <a:r>
              <a:rPr lang="en-GB" sz="1200" kern="1200" dirty="0" smtClean="0">
                <a:solidFill>
                  <a:schemeClr val="tx1"/>
                </a:solidFill>
                <a:effectLst/>
                <a:latin typeface="+mn-lt"/>
                <a:ea typeface="+mn-ea"/>
                <a:cs typeface="+mn-cs"/>
              </a:rPr>
              <a:t>outcomes of national deliberations between countries and to engage </a:t>
            </a:r>
            <a:r>
              <a:rPr lang="en-GB" sz="1200" kern="1200" dirty="0">
                <a:solidFill>
                  <a:schemeClr val="tx1"/>
                </a:solidFill>
                <a:effectLst/>
                <a:latin typeface="+mn-lt"/>
                <a:ea typeface="+mn-ea"/>
                <a:cs typeface="+mn-cs"/>
              </a:rPr>
              <a:t>with experts and commission members from the </a:t>
            </a:r>
            <a:r>
              <a:rPr lang="en-GB" sz="1200" i="1" kern="1200" dirty="0">
                <a:solidFill>
                  <a:schemeClr val="tx1"/>
                </a:solidFill>
                <a:effectLst/>
                <a:latin typeface="+mn-lt"/>
                <a:ea typeface="+mn-ea"/>
                <a:cs typeface="+mn-cs"/>
              </a:rPr>
              <a:t>Futures of Education</a:t>
            </a:r>
            <a:r>
              <a:rPr lang="en-GB" sz="1200" kern="1200" dirty="0">
                <a:solidFill>
                  <a:schemeClr val="tx1"/>
                </a:solidFill>
                <a:effectLst/>
                <a:latin typeface="+mn-lt"/>
                <a:ea typeface="+mn-ea"/>
                <a:cs typeface="+mn-cs"/>
              </a:rPr>
              <a:t> Initiative.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10"/>
          </p:nvPr>
        </p:nvSpPr>
        <p:spPr/>
        <p:txBody>
          <a:bodyPr/>
          <a:lstStyle/>
          <a:p>
            <a:fld id="{9460F528-90F7-4ED3-A913-0EBF265C7914}" type="slidenum">
              <a:rPr lang="fr-FR" smtClean="0"/>
              <a:t>11</a:t>
            </a:fld>
            <a:endParaRPr lang="fr-FR"/>
          </a:p>
        </p:txBody>
      </p:sp>
    </p:spTree>
    <p:extLst>
      <p:ext uri="{BB962C8B-B14F-4D97-AF65-F5344CB8AC3E}">
        <p14:creationId xmlns:p14="http://schemas.microsoft.com/office/powerpoint/2010/main" val="200211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12</a:t>
            </a:fld>
            <a:endParaRPr lang="fr-FR"/>
          </a:p>
        </p:txBody>
      </p:sp>
    </p:spTree>
    <p:extLst>
      <p:ext uri="{BB962C8B-B14F-4D97-AF65-F5344CB8AC3E}">
        <p14:creationId xmlns:p14="http://schemas.microsoft.com/office/powerpoint/2010/main" val="27995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This is a good moment to also recall some housekeeping-rules:</a:t>
            </a:r>
          </a:p>
          <a:p>
            <a:endParaRPr lang="en-US" sz="1200" b="1" dirty="0" smtClean="0"/>
          </a:p>
          <a:p>
            <a:pPr marL="514350" indent="-514350">
              <a:buFont typeface="+mj-lt"/>
              <a:buAutoNum type="romanLcPeriod"/>
            </a:pPr>
            <a:r>
              <a:rPr lang="en-US" sz="1200" dirty="0" smtClean="0"/>
              <a:t>Please keep your microphone muted unless you have been given the floor to speak</a:t>
            </a:r>
          </a:p>
          <a:p>
            <a:pPr marL="514350" indent="-514350">
              <a:buFont typeface="+mj-lt"/>
              <a:buAutoNum type="romanLcPeriod"/>
            </a:pPr>
            <a:r>
              <a:rPr lang="en-US" sz="1200" dirty="0" smtClean="0"/>
              <a:t>Please type your questions and comments in the chat, and we will address them.</a:t>
            </a:r>
          </a:p>
          <a:p>
            <a:pPr marL="514350" indent="-514350">
              <a:buFont typeface="+mj-lt"/>
              <a:buAutoNum type="romanLcPeriod"/>
            </a:pPr>
            <a:r>
              <a:rPr lang="en-US" sz="1200" dirty="0" smtClean="0"/>
              <a:t>At the end of the presentation, we will have a Q&amp;A</a:t>
            </a:r>
            <a:r>
              <a:rPr lang="en-US" sz="1200" baseline="0" dirty="0" smtClean="0"/>
              <a:t> session and also</a:t>
            </a:r>
            <a:r>
              <a:rPr lang="en-US" sz="1200" dirty="0" smtClean="0"/>
              <a:t> provide you with the opportunity to take the floor. </a:t>
            </a:r>
            <a:endParaRPr lang="en-GB" dirty="0"/>
          </a:p>
        </p:txBody>
      </p:sp>
      <p:sp>
        <p:nvSpPr>
          <p:cNvPr id="4" name="Slide Number Placeholder 3"/>
          <p:cNvSpPr>
            <a:spLocks noGrp="1"/>
          </p:cNvSpPr>
          <p:nvPr>
            <p:ph type="sldNum" sz="quarter" idx="10"/>
          </p:nvPr>
        </p:nvSpPr>
        <p:spPr/>
        <p:txBody>
          <a:bodyPr/>
          <a:lstStyle/>
          <a:p>
            <a:fld id="{9460F528-90F7-4ED3-A913-0EBF265C7914}" type="slidenum">
              <a:rPr lang="fr-FR" smtClean="0"/>
              <a:t>13</a:t>
            </a:fld>
            <a:endParaRPr lang="fr-FR"/>
          </a:p>
        </p:txBody>
      </p:sp>
    </p:spTree>
    <p:extLst>
      <p:ext uri="{BB962C8B-B14F-4D97-AF65-F5344CB8AC3E}">
        <p14:creationId xmlns:p14="http://schemas.microsoft.com/office/powerpoint/2010/main" val="78083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In terms of GENERAL </a:t>
            </a:r>
            <a:r>
              <a:rPr lang="en-US" sz="1200" b="1" dirty="0"/>
              <a:t>CONTEXT </a:t>
            </a:r>
            <a:r>
              <a:rPr lang="en-US" sz="1200" b="1" dirty="0" smtClean="0"/>
              <a:t>let’s take a moment</a:t>
            </a:r>
            <a:r>
              <a:rPr lang="en-US" sz="1200" b="1" baseline="0" dirty="0" smtClean="0"/>
              <a:t> to look at the concept of a focus group discussion </a:t>
            </a:r>
            <a:r>
              <a:rPr lang="en-US" sz="1200" dirty="0"/>
              <a:t>	</a:t>
            </a:r>
            <a:endParaRPr lang="en-US" dirty="0"/>
          </a:p>
          <a:p>
            <a:pPr marL="171450" indent="-171450">
              <a:buFont typeface="Arial" panose="020B0604020202020204" pitchFamily="34" charset="0"/>
              <a:buChar char="•"/>
            </a:pPr>
            <a:r>
              <a:rPr lang="en-US" dirty="0" smtClean="0"/>
              <a:t>First of all, it can</a:t>
            </a:r>
            <a:r>
              <a:rPr lang="en-US" baseline="0" dirty="0" smtClean="0"/>
              <a:t> </a:t>
            </a:r>
            <a:r>
              <a:rPr lang="en-US" dirty="0" smtClean="0"/>
              <a:t>be </a:t>
            </a:r>
            <a:r>
              <a:rPr lang="en-US" dirty="0"/>
              <a:t>organized by anyone: it can be held within the same ASPnet school, </a:t>
            </a:r>
            <a:r>
              <a:rPr lang="en-US" dirty="0" smtClean="0"/>
              <a:t>or it can </a:t>
            </a:r>
            <a:r>
              <a:rPr lang="en-US" dirty="0"/>
              <a:t>bring </a:t>
            </a:r>
            <a:r>
              <a:rPr lang="en-US" dirty="0" smtClean="0"/>
              <a:t>groups</a:t>
            </a:r>
            <a:r>
              <a:rPr lang="en-US" baseline="0" dirty="0" smtClean="0"/>
              <a:t> of </a:t>
            </a:r>
            <a:r>
              <a:rPr lang="en-US" dirty="0" smtClean="0"/>
              <a:t>students</a:t>
            </a:r>
            <a:r>
              <a:rPr lang="en-US" dirty="0"/>
              <a:t>, parents </a:t>
            </a:r>
            <a:r>
              <a:rPr lang="en-US" dirty="0" smtClean="0"/>
              <a:t>and/or </a:t>
            </a:r>
            <a:r>
              <a:rPr lang="en-US" dirty="0"/>
              <a:t>teachers from different ASPnet schools across the country </a:t>
            </a:r>
            <a:r>
              <a:rPr lang="en-US" dirty="0" smtClean="0"/>
              <a:t>together. </a:t>
            </a:r>
            <a:endParaRPr lang="en-US" dirty="0"/>
          </a:p>
          <a:p>
            <a:pPr marL="171450" indent="-171450">
              <a:buFont typeface="Arial" panose="020B0604020202020204" pitchFamily="34" charset="0"/>
              <a:buChar char="•"/>
            </a:pPr>
            <a:r>
              <a:rPr lang="en-US" dirty="0" smtClean="0"/>
              <a:t>The</a:t>
            </a:r>
            <a:r>
              <a:rPr lang="en-US" baseline="0" dirty="0" smtClean="0"/>
              <a:t> g</a:t>
            </a:r>
            <a:r>
              <a:rPr lang="en-US" dirty="0" smtClean="0"/>
              <a:t>roup interaction itself </a:t>
            </a:r>
            <a:r>
              <a:rPr lang="en-US" dirty="0"/>
              <a:t>is key to the focus group methodology. </a:t>
            </a:r>
            <a:endParaRPr lang="en-US" dirty="0" smtClean="0"/>
          </a:p>
          <a:p>
            <a:pPr marL="171450" indent="-171450">
              <a:buFont typeface="Arial" panose="020B0604020202020204" pitchFamily="34" charset="0"/>
              <a:buChar char="•"/>
            </a:pPr>
            <a:r>
              <a:rPr lang="en-US" dirty="0" smtClean="0"/>
              <a:t>Focus </a:t>
            </a:r>
            <a:r>
              <a:rPr lang="en-US" dirty="0"/>
              <a:t>group </a:t>
            </a:r>
            <a:r>
              <a:rPr lang="en-US" dirty="0" smtClean="0"/>
              <a:t>discussions should </a:t>
            </a:r>
            <a:r>
              <a:rPr lang="en-US" dirty="0"/>
              <a:t>allow people to explore and clarify their </a:t>
            </a:r>
            <a:r>
              <a:rPr lang="en-US" dirty="0" smtClean="0"/>
              <a:t>views</a:t>
            </a:r>
            <a:r>
              <a:rPr lang="en-US" baseline="0" dirty="0" smtClean="0"/>
              <a:t> – which o</a:t>
            </a:r>
            <a:r>
              <a:rPr lang="en-US" dirty="0" smtClean="0"/>
              <a:t>ftentimes</a:t>
            </a:r>
            <a:r>
              <a:rPr lang="en-US" baseline="0" dirty="0" smtClean="0"/>
              <a:t> can </a:t>
            </a:r>
            <a:r>
              <a:rPr lang="en-US" dirty="0" smtClean="0"/>
              <a:t>lead discussions </a:t>
            </a:r>
            <a:r>
              <a:rPr lang="en-US" dirty="0"/>
              <a:t>in new and unexpected </a:t>
            </a:r>
            <a:r>
              <a:rPr lang="en-US" dirty="0" smtClean="0"/>
              <a:t>directions, </a:t>
            </a:r>
            <a:r>
              <a:rPr lang="en-US" dirty="0"/>
              <a:t>as participants reflect on their own and others’ ideas. </a:t>
            </a:r>
            <a:endParaRPr lang="en-US" dirty="0" smtClean="0"/>
          </a:p>
          <a:p>
            <a:pPr marL="171450" indent="-171450">
              <a:buFont typeface="Arial" panose="020B0604020202020204" pitchFamily="34" charset="0"/>
              <a:buChar char="•"/>
            </a:pPr>
            <a:r>
              <a:rPr lang="en-US" dirty="0" smtClean="0"/>
              <a:t>This is also how focus </a:t>
            </a:r>
            <a:r>
              <a:rPr lang="en-US" dirty="0"/>
              <a:t>group discussions </a:t>
            </a:r>
            <a:r>
              <a:rPr lang="en-US" dirty="0" smtClean="0"/>
              <a:t>allow </a:t>
            </a:r>
            <a:r>
              <a:rPr lang="en-US" dirty="0"/>
              <a:t>for participants to become an active part of the process of visioning the futures of education. </a:t>
            </a:r>
            <a:r>
              <a:rPr lang="en-US" dirty="0" smtClean="0"/>
              <a:t>They can </a:t>
            </a:r>
            <a:r>
              <a:rPr lang="en-US" dirty="0"/>
              <a:t>grant agency to individuals as well as the larger stakeholder group, thereby facilitating ownership and co-construction of ideas.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PARTICIPANTS | </a:t>
            </a:r>
            <a:r>
              <a:rPr lang="en-US" sz="1200" dirty="0"/>
              <a:t>Who takes part in a focus group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fontAlgn="base"/>
            <a:r>
              <a:rPr lang="en-GB" sz="1200" b="1" kern="1200" dirty="0">
                <a:solidFill>
                  <a:schemeClr val="tx1"/>
                </a:solidFill>
                <a:effectLst/>
                <a:latin typeface="+mn-lt"/>
                <a:ea typeface="+mn-ea"/>
                <a:cs typeface="+mn-cs"/>
              </a:rPr>
              <a:t>On one hand, the participants of the focus group discussion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They will be invited to share their views and ideas on the several questions raised by the </a:t>
            </a:r>
            <a:r>
              <a:rPr lang="en-GB" sz="1200" kern="1200" dirty="0" smtClean="0">
                <a:solidFill>
                  <a:schemeClr val="tx1"/>
                </a:solidFill>
                <a:effectLst/>
                <a:latin typeface="+mn-lt"/>
                <a:ea typeface="+mn-ea"/>
                <a:cs typeface="+mn-cs"/>
              </a:rPr>
              <a:t>facilitator </a:t>
            </a:r>
          </a:p>
          <a:p>
            <a:pPr lvl="0" fontAlgn="base"/>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would like to</a:t>
            </a:r>
            <a:r>
              <a:rPr lang="en-GB" sz="1200" kern="1200" dirty="0" smtClean="0">
                <a:solidFill>
                  <a:schemeClr val="tx1"/>
                </a:solidFill>
                <a:effectLst/>
                <a:latin typeface="+mn-lt"/>
                <a:ea typeface="+mn-ea"/>
                <a:cs typeface="+mn-cs"/>
              </a:rPr>
              <a:t> recommend </a:t>
            </a:r>
            <a:r>
              <a:rPr lang="en-GB" sz="1200" kern="1200" dirty="0">
                <a:solidFill>
                  <a:schemeClr val="tx1"/>
                </a:solidFill>
                <a:effectLst/>
                <a:latin typeface="+mn-lt"/>
                <a:ea typeface="+mn-ea"/>
                <a:cs typeface="+mn-cs"/>
              </a:rPr>
              <a:t>to conduct focus group discussions with:</a:t>
            </a:r>
            <a:endParaRPr lang="en-US" sz="1200" kern="1200" dirty="0">
              <a:solidFill>
                <a:schemeClr val="tx1"/>
              </a:solidFill>
              <a:effectLst/>
              <a:latin typeface="+mn-lt"/>
              <a:ea typeface="+mn-ea"/>
              <a:cs typeface="+mn-cs"/>
            </a:endParaRPr>
          </a:p>
          <a:p>
            <a:pPr lvl="1" fontAlgn="base"/>
            <a:r>
              <a:rPr lang="en-GB" sz="1200" b="1" kern="1200" dirty="0">
                <a:solidFill>
                  <a:schemeClr val="tx1"/>
                </a:solidFill>
                <a:effectLst/>
                <a:latin typeface="+mn-lt"/>
                <a:ea typeface="+mn-ea"/>
                <a:cs typeface="+mn-cs"/>
              </a:rPr>
              <a:t>Students </a:t>
            </a:r>
            <a:r>
              <a:rPr lang="en-GB" sz="1200" b="1" kern="1200" dirty="0" smtClean="0">
                <a:solidFill>
                  <a:schemeClr val="tx1"/>
                </a:solidFill>
                <a:effectLst/>
                <a:latin typeface="+mn-lt"/>
                <a:ea typeface="+mn-ea"/>
                <a:cs typeface="+mn-cs"/>
              </a:rPr>
              <a:t>from </a:t>
            </a:r>
            <a:r>
              <a:rPr lang="en-GB" sz="1200" b="1" kern="1200" dirty="0">
                <a:solidFill>
                  <a:schemeClr val="tx1"/>
                </a:solidFill>
                <a:effectLst/>
                <a:latin typeface="+mn-lt"/>
                <a:ea typeface="+mn-ea"/>
                <a:cs typeface="+mn-cs"/>
              </a:rPr>
              <a:t>secondary </a:t>
            </a:r>
            <a:r>
              <a:rPr lang="en-GB" sz="1200" b="1" kern="1200" dirty="0" smtClean="0">
                <a:solidFill>
                  <a:schemeClr val="tx1"/>
                </a:solidFill>
                <a:effectLst/>
                <a:latin typeface="+mn-lt"/>
                <a:ea typeface="+mn-ea"/>
                <a:cs typeface="+mn-cs"/>
              </a:rPr>
              <a:t>level</a:t>
            </a:r>
            <a:r>
              <a:rPr lang="en-GB" sz="1200" b="1" kern="1200" baseline="0" dirty="0" smtClean="0">
                <a:solidFill>
                  <a:schemeClr val="tx1"/>
                </a:solidFill>
                <a:effectLst/>
                <a:latin typeface="+mn-lt"/>
                <a:ea typeface="+mn-ea"/>
                <a:cs typeface="+mn-cs"/>
              </a:rPr>
              <a:t> of education</a:t>
            </a:r>
            <a:endParaRPr lang="en-US" sz="1200" kern="1200" dirty="0">
              <a:solidFill>
                <a:schemeClr val="tx1"/>
              </a:solidFill>
              <a:effectLst/>
              <a:latin typeface="+mn-lt"/>
              <a:ea typeface="+mn-ea"/>
              <a:cs typeface="+mn-cs"/>
            </a:endParaRPr>
          </a:p>
          <a:p>
            <a:pPr lvl="1" fontAlgn="base"/>
            <a:r>
              <a:rPr lang="en-GB" sz="1200" b="1" kern="1200" dirty="0">
                <a:solidFill>
                  <a:schemeClr val="tx1"/>
                </a:solidFill>
                <a:effectLst/>
                <a:latin typeface="+mn-lt"/>
                <a:ea typeface="+mn-ea"/>
                <a:cs typeface="+mn-cs"/>
              </a:rPr>
              <a:t>Teachers and school </a:t>
            </a:r>
            <a:r>
              <a:rPr lang="en-GB" sz="1200" b="1" kern="1200" dirty="0" smtClean="0">
                <a:solidFill>
                  <a:schemeClr val="tx1"/>
                </a:solidFill>
                <a:effectLst/>
                <a:latin typeface="+mn-lt"/>
                <a:ea typeface="+mn-ea"/>
                <a:cs typeface="+mn-cs"/>
              </a:rPr>
              <a:t>principals,</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from </a:t>
            </a:r>
            <a:r>
              <a:rPr lang="en-GB" sz="1200" b="1" kern="1200" dirty="0">
                <a:solidFill>
                  <a:schemeClr val="tx1"/>
                </a:solidFill>
                <a:effectLst/>
                <a:latin typeface="+mn-lt"/>
                <a:ea typeface="+mn-ea"/>
                <a:cs typeface="+mn-cs"/>
              </a:rPr>
              <a:t>all levels of </a:t>
            </a:r>
            <a:r>
              <a:rPr lang="en-GB" sz="1200" b="1" kern="1200" dirty="0" smtClean="0">
                <a:solidFill>
                  <a:schemeClr val="tx1"/>
                </a:solidFill>
                <a:effectLst/>
                <a:latin typeface="+mn-lt"/>
                <a:ea typeface="+mn-ea"/>
                <a:cs typeface="+mn-cs"/>
              </a:rPr>
              <a:t>education</a:t>
            </a:r>
            <a:endParaRPr lang="en-US" sz="1200" kern="1200" dirty="0">
              <a:solidFill>
                <a:schemeClr val="tx1"/>
              </a:solidFill>
              <a:effectLst/>
              <a:latin typeface="+mn-lt"/>
              <a:ea typeface="+mn-ea"/>
              <a:cs typeface="+mn-cs"/>
            </a:endParaRPr>
          </a:p>
          <a:p>
            <a:pPr lvl="1" fontAlgn="base"/>
            <a:r>
              <a:rPr lang="en-GB" sz="1200" b="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Optional</a:t>
            </a:r>
            <a:r>
              <a:rPr lang="en-GB" sz="1200" b="1" kern="1200" dirty="0">
                <a:solidFill>
                  <a:schemeClr val="tx1"/>
                </a:solidFill>
                <a:effectLst/>
                <a:latin typeface="+mn-lt"/>
                <a:ea typeface="+mn-ea"/>
                <a:cs typeface="+mn-cs"/>
              </a:rPr>
              <a:t>) Parents and their </a:t>
            </a:r>
            <a:r>
              <a:rPr lang="en-GB" sz="1200" b="1" kern="1200" dirty="0" smtClean="0">
                <a:solidFill>
                  <a:schemeClr val="tx1"/>
                </a:solidFill>
                <a:effectLst/>
                <a:latin typeface="+mn-lt"/>
                <a:ea typeface="+mn-ea"/>
                <a:cs typeface="+mn-cs"/>
              </a:rPr>
              <a:t>children</a:t>
            </a:r>
            <a:r>
              <a:rPr lang="en-GB" sz="1200" b="1" kern="1200" baseline="0" dirty="0" smtClean="0">
                <a:solidFill>
                  <a:schemeClr val="tx1"/>
                </a:solidFill>
                <a:effectLst/>
                <a:latin typeface="+mn-lt"/>
                <a:ea typeface="+mn-ea"/>
                <a:cs typeface="+mn-cs"/>
              </a:rPr>
              <a:t> (ideally </a:t>
            </a:r>
            <a:r>
              <a:rPr lang="en-GB" sz="1200" b="1" kern="1200" dirty="0" smtClean="0">
                <a:solidFill>
                  <a:schemeClr val="tx1"/>
                </a:solidFill>
                <a:effectLst/>
                <a:latin typeface="+mn-lt"/>
                <a:ea typeface="+mn-ea"/>
                <a:cs typeface="+mn-cs"/>
              </a:rPr>
              <a:t>secondary </a:t>
            </a:r>
            <a:r>
              <a:rPr lang="en-GB" sz="1200" b="1" kern="1200" dirty="0">
                <a:solidFill>
                  <a:schemeClr val="tx1"/>
                </a:solidFill>
                <a:effectLst/>
                <a:latin typeface="+mn-lt"/>
                <a:ea typeface="+mn-ea"/>
                <a:cs typeface="+mn-cs"/>
              </a:rPr>
              <a:t>level </a:t>
            </a:r>
            <a:r>
              <a:rPr lang="en-GB" sz="1200" b="1" kern="1200" dirty="0" smtClean="0">
                <a:solidFill>
                  <a:schemeClr val="tx1"/>
                </a:solidFill>
                <a:effectLst/>
                <a:latin typeface="+mn-lt"/>
                <a:ea typeface="+mn-ea"/>
                <a:cs typeface="+mn-cs"/>
              </a:rPr>
              <a:t>students)</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Whenever possible, UNESCO recommends that participants belong to the </a:t>
            </a:r>
            <a:r>
              <a:rPr lang="en-GB" sz="1200" b="1" kern="1200" dirty="0">
                <a:solidFill>
                  <a:schemeClr val="tx1"/>
                </a:solidFill>
                <a:effectLst/>
                <a:latin typeface="+mn-lt"/>
                <a:ea typeface="+mn-ea"/>
                <a:cs typeface="+mn-cs"/>
              </a:rPr>
              <a:t>same stakeholder group</a:t>
            </a:r>
            <a:r>
              <a:rPr lang="en-GB" sz="1200" kern="1200" dirty="0">
                <a:solidFill>
                  <a:schemeClr val="tx1"/>
                </a:solidFill>
                <a:effectLst/>
                <a:latin typeface="+mn-lt"/>
                <a:ea typeface="+mn-ea"/>
                <a:cs typeface="+mn-cs"/>
              </a:rPr>
              <a:t> (e.g. a focus group comprised of students only, or teachers only, or parents with their children, etc.) in order to capitalize on shared </a:t>
            </a:r>
            <a:r>
              <a:rPr lang="en-GB" sz="1200" kern="1200" dirty="0" smtClean="0">
                <a:solidFill>
                  <a:schemeClr val="tx1"/>
                </a:solidFill>
                <a:effectLst/>
                <a:latin typeface="+mn-lt"/>
                <a:ea typeface="+mn-ea"/>
                <a:cs typeface="+mn-cs"/>
              </a:rPr>
              <a:t>experiences.</a:t>
            </a:r>
          </a:p>
          <a:p>
            <a:pPr fontAlgn="base"/>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In terms of number of participants, UNESCO recommends conducting focus group consultations with groups of 10-15 individuals, to allow for discussion and interaction among participants</a:t>
            </a:r>
          </a:p>
          <a:p>
            <a:endParaRPr lang="en-US" sz="1100" kern="1200" dirty="0">
              <a:solidFill>
                <a:schemeClr val="tx1"/>
              </a:solidFill>
              <a:effectLst/>
              <a:latin typeface="+mn-lt"/>
              <a:ea typeface="+mn-ea"/>
              <a:cs typeface="+mn-cs"/>
            </a:endParaRPr>
          </a:p>
          <a:p>
            <a:pPr lvl="0" fontAlgn="base"/>
            <a:r>
              <a:rPr lang="en-GB" sz="1200" b="1" kern="1200" baseline="0" smtClean="0">
                <a:solidFill>
                  <a:schemeClr val="tx1"/>
                </a:solidFill>
                <a:effectLst/>
                <a:latin typeface="+mn-lt"/>
                <a:ea typeface="+mn-ea"/>
                <a:cs typeface="+mn-cs"/>
              </a:rPr>
              <a:t>O</a:t>
            </a:r>
            <a:r>
              <a:rPr lang="en-GB" sz="1200" b="1" kern="1200" smtClean="0">
                <a:solidFill>
                  <a:schemeClr val="tx1"/>
                </a:solidFill>
                <a:effectLst/>
                <a:latin typeface="+mn-lt"/>
                <a:ea typeface="+mn-ea"/>
                <a:cs typeface="+mn-cs"/>
              </a:rPr>
              <a:t>n </a:t>
            </a:r>
            <a:r>
              <a:rPr lang="en-GB" sz="1200" b="1" kern="1200" dirty="0">
                <a:solidFill>
                  <a:schemeClr val="tx1"/>
                </a:solidFill>
                <a:effectLst/>
                <a:latin typeface="+mn-lt"/>
                <a:ea typeface="+mn-ea"/>
                <a:cs typeface="+mn-cs"/>
              </a:rPr>
              <a:t>the other hand, </a:t>
            </a:r>
            <a:r>
              <a:rPr lang="en-GB" sz="1200" b="1" kern="1200" dirty="0" smtClean="0">
                <a:solidFill>
                  <a:schemeClr val="tx1"/>
                </a:solidFill>
                <a:effectLst/>
                <a:latin typeface="+mn-lt"/>
                <a:ea typeface="+mn-ea"/>
                <a:cs typeface="+mn-cs"/>
              </a:rPr>
              <a:t>we have the facilitator(s), </a:t>
            </a:r>
            <a:r>
              <a:rPr lang="en-GB" sz="1200" b="1" kern="1200" dirty="0">
                <a:solidFill>
                  <a:schemeClr val="tx1"/>
                </a:solidFill>
                <a:effectLst/>
                <a:latin typeface="+mn-lt"/>
                <a:ea typeface="+mn-ea"/>
                <a:cs typeface="+mn-cs"/>
              </a:rPr>
              <a:t>who will moderate the discussion</a:t>
            </a:r>
            <a:r>
              <a:rPr lang="en-GB"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facilitator can be you,</a:t>
            </a:r>
            <a:r>
              <a:rPr lang="en-GB" sz="1200" kern="1200" baseline="0" dirty="0" smtClean="0">
                <a:solidFill>
                  <a:schemeClr val="tx1"/>
                </a:solidFill>
                <a:effectLst/>
                <a:latin typeface="+mn-lt"/>
                <a:ea typeface="+mn-ea"/>
                <a:cs typeface="+mn-cs"/>
              </a:rPr>
              <a:t> the National Coordinator, </a:t>
            </a:r>
            <a:r>
              <a:rPr lang="en-GB" sz="1200" kern="1200" dirty="0" smtClean="0">
                <a:solidFill>
                  <a:schemeClr val="tx1"/>
                </a:solidFill>
                <a:effectLst/>
                <a:latin typeface="+mn-lt"/>
                <a:ea typeface="+mn-ea"/>
                <a:cs typeface="+mn-cs"/>
              </a:rPr>
              <a:t>or one of your colleagues in the National Commission</a:t>
            </a:r>
            <a:r>
              <a:rPr lang="en-GB" sz="1200" kern="1200" baseline="0" dirty="0" smtClean="0">
                <a:solidFill>
                  <a:schemeClr val="tx1"/>
                </a:solidFill>
                <a:effectLst/>
                <a:latin typeface="+mn-lt"/>
                <a:ea typeface="+mn-ea"/>
                <a:cs typeface="+mn-cs"/>
              </a:rPr>
              <a:t> or</a:t>
            </a:r>
            <a:r>
              <a:rPr lang="en-GB" sz="1200" kern="1200" dirty="0" smtClean="0">
                <a:solidFill>
                  <a:schemeClr val="tx1"/>
                </a:solidFill>
                <a:effectLst/>
                <a:latin typeface="+mn-lt"/>
                <a:ea typeface="+mn-ea"/>
                <a:cs typeface="+mn-cs"/>
              </a:rPr>
              <a:t> Ministry. It can also</a:t>
            </a:r>
            <a:r>
              <a:rPr lang="en-GB" sz="1200" kern="1200" baseline="0" dirty="0" smtClean="0">
                <a:solidFill>
                  <a:schemeClr val="tx1"/>
                </a:solidFill>
                <a:effectLst/>
                <a:latin typeface="+mn-lt"/>
                <a:ea typeface="+mn-ea"/>
                <a:cs typeface="+mn-cs"/>
              </a:rPr>
              <a:t> be </a:t>
            </a:r>
            <a:r>
              <a:rPr lang="en-GB" sz="1200" kern="1200" dirty="0" smtClean="0">
                <a:solidFill>
                  <a:schemeClr val="tx1"/>
                </a:solidFill>
                <a:effectLst/>
                <a:latin typeface="+mn-lt"/>
                <a:ea typeface="+mn-ea"/>
                <a:cs typeface="+mn-cs"/>
              </a:rPr>
              <a:t>a school principal or</a:t>
            </a:r>
            <a:r>
              <a:rPr lang="en-GB" sz="1200" kern="1200" baseline="0" dirty="0" smtClean="0">
                <a:solidFill>
                  <a:schemeClr val="tx1"/>
                </a:solidFill>
                <a:effectLst/>
                <a:latin typeface="+mn-lt"/>
                <a:ea typeface="+mn-ea"/>
                <a:cs typeface="+mn-cs"/>
              </a:rPr>
              <a:t> teacher from an ASPnet member school – so they could organise it within their school, for example. It can also be</a:t>
            </a:r>
            <a:r>
              <a:rPr lang="en-GB" sz="1200" kern="1200" dirty="0" smtClean="0">
                <a:solidFill>
                  <a:schemeClr val="tx1"/>
                </a:solidFill>
                <a:effectLst/>
                <a:latin typeface="+mn-lt"/>
                <a:ea typeface="+mn-ea"/>
                <a:cs typeface="+mn-cs"/>
              </a:rPr>
              <a:t> an association or NGO that you work closely with</a:t>
            </a:r>
            <a:r>
              <a:rPr lang="en-US" sz="1200" kern="1200" dirty="0" smtClean="0">
                <a:solidFill>
                  <a:schemeClr val="tx1"/>
                </a:solidFill>
                <a:effectLst/>
                <a:latin typeface="+mn-lt"/>
                <a:ea typeface="+mn-ea"/>
                <a:cs typeface="+mn-cs"/>
              </a:rPr>
              <a:t>. As you can hear, there is quiet some flexibility in terms of who can facilitate a focus group discussion</a:t>
            </a:r>
            <a:r>
              <a:rPr lang="en-US" sz="1200" kern="1200" baseline="0" dirty="0" smtClean="0">
                <a:solidFill>
                  <a:schemeClr val="tx1"/>
                </a:solidFill>
                <a:effectLst/>
                <a:latin typeface="+mn-lt"/>
                <a:ea typeface="+mn-ea"/>
                <a:cs typeface="+mn-cs"/>
              </a:rPr>
              <a:t> and it depends on your context how you can set this out.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facilitator would</a:t>
            </a:r>
            <a:r>
              <a:rPr lang="en-GB" sz="1200" kern="1200" baseline="0" dirty="0" smtClean="0">
                <a:solidFill>
                  <a:schemeClr val="tx1"/>
                </a:solidFill>
                <a:effectLst/>
                <a:latin typeface="+mn-lt"/>
                <a:ea typeface="+mn-ea"/>
                <a:cs typeface="+mn-cs"/>
              </a:rPr>
              <a:t> ideally have some experience in leading focus group discussions and, even more importantly, be familiar with the local context in order to prompt dialogue and debate.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Facilitators should also take a back-seat role as much as possible, steering and redirecting the conversation only minimally.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recommend that the</a:t>
            </a:r>
            <a:r>
              <a:rPr lang="en-GB" sz="1200" kern="1200" dirty="0" smtClean="0">
                <a:solidFill>
                  <a:schemeClr val="tx1"/>
                </a:solidFill>
                <a:effectLst/>
                <a:latin typeface="+mn-lt"/>
                <a:ea typeface="+mn-ea"/>
                <a:cs typeface="+mn-cs"/>
              </a:rPr>
              <a:t> facilitator is accompanied by a note-taker, who records significant comments, which will help putting together the short summary report. This note taker would preferable not take part in</a:t>
            </a:r>
            <a:r>
              <a:rPr lang="en-GB" sz="1200" kern="1200" baseline="0" dirty="0" smtClean="0">
                <a:solidFill>
                  <a:schemeClr val="tx1"/>
                </a:solidFill>
                <a:effectLst/>
                <a:latin typeface="+mn-lt"/>
                <a:ea typeface="+mn-ea"/>
                <a:cs typeface="+mn-cs"/>
              </a:rPr>
              <a:t> the discussions.</a:t>
            </a:r>
            <a:r>
              <a:rPr lang="en-US" sz="1200" dirty="0"/>
              <a:t>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14</a:t>
            </a:fld>
            <a:endParaRPr lang="fr-FR"/>
          </a:p>
        </p:txBody>
      </p:sp>
    </p:spTree>
    <p:extLst>
      <p:ext uri="{BB962C8B-B14F-4D97-AF65-F5344CB8AC3E}">
        <p14:creationId xmlns:p14="http://schemas.microsoft.com/office/powerpoint/2010/main" val="322178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dirty="0"/>
              <a:t>SPACE/LOCATION | </a:t>
            </a:r>
            <a:r>
              <a:rPr lang="en-US" sz="1200" dirty="0"/>
              <a:t>Where can you organize a focus group discussion?	</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focus group discussions can be held in a </a:t>
            </a:r>
            <a:r>
              <a:rPr lang="en-GB" sz="1200" b="1" kern="1200" dirty="0">
                <a:solidFill>
                  <a:schemeClr val="tx1"/>
                </a:solidFill>
                <a:effectLst/>
                <a:latin typeface="+mn-lt"/>
                <a:ea typeface="+mn-ea"/>
                <a:cs typeface="+mn-cs"/>
              </a:rPr>
              <a:t>physical meeting space</a:t>
            </a:r>
            <a:r>
              <a:rPr lang="en-GB" sz="1200" kern="1200" dirty="0">
                <a:solidFill>
                  <a:schemeClr val="tx1"/>
                </a:solidFill>
                <a:effectLst/>
                <a:latin typeface="+mn-lt"/>
                <a:ea typeface="+mn-ea"/>
                <a:cs typeface="+mn-cs"/>
              </a:rPr>
              <a:t> or </a:t>
            </a:r>
            <a:r>
              <a:rPr lang="en-GB" sz="1200" b="1" kern="1200" dirty="0" smtClean="0">
                <a:solidFill>
                  <a:schemeClr val="tx1"/>
                </a:solidFill>
                <a:effectLst/>
                <a:latin typeface="+mn-lt"/>
                <a:ea typeface="+mn-ea"/>
                <a:cs typeface="+mn-cs"/>
              </a:rPr>
              <a:t>online</a:t>
            </a:r>
            <a:r>
              <a:rPr lang="en-GB" sz="1200" b="0" kern="1200" baseline="0" dirty="0" smtClean="0">
                <a:solidFill>
                  <a:schemeClr val="tx1"/>
                </a:solidFill>
                <a:effectLst/>
                <a:latin typeface="+mn-lt"/>
                <a:ea typeface="+mn-ea"/>
                <a:cs typeface="+mn-cs"/>
              </a:rPr>
              <a:t> – it depends on what is do-able in your context, especially considering current COVID-19 situation.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What is important for both is that focus group discussion sessions have a relaxed, comfortable and open-minded atmosphere,</a:t>
            </a:r>
            <a:r>
              <a:rPr lang="en-GB" sz="1200" kern="1200" baseline="0" dirty="0">
                <a:solidFill>
                  <a:schemeClr val="tx1"/>
                </a:solidFill>
                <a:effectLst/>
                <a:latin typeface="+mn-lt"/>
                <a:ea typeface="+mn-ea"/>
                <a:cs typeface="+mn-cs"/>
              </a:rPr>
              <a:t> as t</a:t>
            </a:r>
            <a:r>
              <a:rPr lang="en-GB" sz="1200" kern="1200" dirty="0">
                <a:solidFill>
                  <a:schemeClr val="tx1"/>
                </a:solidFill>
                <a:effectLst/>
                <a:latin typeface="+mn-lt"/>
                <a:ea typeface="+mn-ea"/>
                <a:cs typeface="+mn-cs"/>
              </a:rPr>
              <a:t>he purpose is for participants to talk and exchange with one another. </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1" dirty="0"/>
              <a:t>LENGTH | </a:t>
            </a:r>
            <a:r>
              <a:rPr lang="en-US" sz="1200" dirty="0"/>
              <a:t>How long does a focus group discussion last?	</a:t>
            </a:r>
          </a:p>
          <a:p>
            <a:pPr fontAlgn="base"/>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1h30 to 2h is the appropriate length of time for the focus group, but this can be contracted or expanded, depending on practical considerations.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FREQUENCY | </a:t>
            </a:r>
            <a:r>
              <a:rPr lang="en-US" sz="1200" dirty="0"/>
              <a:t>How many?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fontAlgn="base"/>
            <a:r>
              <a:rPr lang="en-GB" sz="1200" kern="1200" dirty="0">
                <a:solidFill>
                  <a:schemeClr val="tx1"/>
                </a:solidFill>
                <a:effectLst/>
                <a:latin typeface="+mn-lt"/>
                <a:ea typeface="+mn-ea"/>
                <a:cs typeface="+mn-cs"/>
              </a:rPr>
              <a:t>Ideally, </a:t>
            </a:r>
            <a:r>
              <a:rPr lang="en-GB" sz="1200" kern="1200" dirty="0" smtClean="0">
                <a:solidFill>
                  <a:schemeClr val="tx1"/>
                </a:solidFill>
                <a:effectLst/>
                <a:latin typeface="+mn-lt"/>
                <a:ea typeface="+mn-ea"/>
                <a:cs typeface="+mn-cs"/>
              </a:rPr>
              <a:t>we would like to see </a:t>
            </a:r>
            <a:r>
              <a:rPr lang="en-GB" sz="1200" b="1" kern="1200" dirty="0" smtClean="0">
                <a:solidFill>
                  <a:schemeClr val="tx1"/>
                </a:solidFill>
                <a:effectLst/>
                <a:latin typeface="+mn-lt"/>
                <a:ea typeface="+mn-ea"/>
                <a:cs typeface="+mn-cs"/>
              </a:rPr>
              <a:t>four </a:t>
            </a:r>
            <a:r>
              <a:rPr lang="en-GB" sz="1200" b="1" kern="1200" dirty="0">
                <a:solidFill>
                  <a:schemeClr val="tx1"/>
                </a:solidFill>
                <a:effectLst/>
                <a:latin typeface="+mn-lt"/>
                <a:ea typeface="+mn-ea"/>
                <a:cs typeface="+mn-cs"/>
              </a:rPr>
              <a:t>to six focus group discussions </a:t>
            </a:r>
            <a:r>
              <a:rPr lang="en-GB" sz="1200" kern="1200" dirty="0" smtClean="0">
                <a:solidFill>
                  <a:schemeClr val="tx1"/>
                </a:solidFill>
                <a:effectLst/>
                <a:latin typeface="+mn-lt"/>
                <a:ea typeface="+mn-ea"/>
                <a:cs typeface="+mn-cs"/>
              </a:rPr>
              <a:t>take place in each country</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2 with </a:t>
            </a:r>
            <a:r>
              <a:rPr lang="en-GB" sz="1200" kern="1200" dirty="0">
                <a:solidFill>
                  <a:schemeClr val="tx1"/>
                </a:solidFill>
                <a:effectLst/>
                <a:latin typeface="+mn-lt"/>
                <a:ea typeface="+mn-ea"/>
                <a:cs typeface="+mn-cs"/>
              </a:rPr>
              <a:t>students: 1 on GCED and 1 on ESD</a:t>
            </a:r>
            <a:endParaRPr lang="en-US" sz="1100" kern="1200" dirty="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2 with </a:t>
            </a:r>
            <a:r>
              <a:rPr lang="en-GB" sz="1200" kern="1200" dirty="0">
                <a:solidFill>
                  <a:schemeClr val="tx1"/>
                </a:solidFill>
                <a:effectLst/>
                <a:latin typeface="+mn-lt"/>
                <a:ea typeface="+mn-ea"/>
                <a:cs typeface="+mn-cs"/>
              </a:rPr>
              <a:t>school principals and teachers: 1 on GCED and 1 on ESD</a:t>
            </a:r>
            <a:endParaRPr lang="en-US"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Optional</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 with </a:t>
            </a:r>
            <a:r>
              <a:rPr lang="en-GB" sz="1200" kern="1200" dirty="0">
                <a:solidFill>
                  <a:schemeClr val="tx1"/>
                </a:solidFill>
                <a:effectLst/>
                <a:latin typeface="+mn-lt"/>
                <a:ea typeface="+mn-ea"/>
                <a:cs typeface="+mn-cs"/>
              </a:rPr>
              <a:t>students and their parents: 1 on GCED and 1 on ESD</a:t>
            </a:r>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15</a:t>
            </a:fld>
            <a:endParaRPr lang="fr-FR"/>
          </a:p>
        </p:txBody>
      </p:sp>
    </p:spTree>
    <p:extLst>
      <p:ext uri="{BB962C8B-B14F-4D97-AF65-F5344CB8AC3E}">
        <p14:creationId xmlns:p14="http://schemas.microsoft.com/office/powerpoint/2010/main" val="322178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b="1" dirty="0"/>
              <a:t>SCENARIOS | </a:t>
            </a:r>
            <a:r>
              <a:rPr lang="en-US" sz="1200" dirty="0"/>
              <a:t>How to set them out at national level? 	</a:t>
            </a:r>
          </a:p>
          <a:p>
            <a:pPr marL="0" lvl="0" indent="0" fontAlgn="base">
              <a:buFont typeface="+mj-lt"/>
              <a:buNone/>
            </a:pPr>
            <a:endParaRPr lang="en-US" dirty="0" smtClean="0"/>
          </a:p>
          <a:p>
            <a:pPr marL="0" lvl="0" indent="0" fontAlgn="base">
              <a:buFont typeface="+mj-lt"/>
              <a:buNone/>
            </a:pPr>
            <a:r>
              <a:rPr lang="en-US" dirty="0" smtClean="0"/>
              <a:t>We see different scenarios and these are just starting points for your and</a:t>
            </a:r>
            <a:r>
              <a:rPr lang="en-US" baseline="0" dirty="0" smtClean="0"/>
              <a:t> our collective brainstorming</a:t>
            </a:r>
            <a:r>
              <a:rPr lang="en-US" dirty="0" smtClean="0"/>
              <a:t>:</a:t>
            </a:r>
            <a:endParaRPr lang="en-GB" dirty="0"/>
          </a:p>
          <a:p>
            <a:pPr marL="342900" lvl="0" indent="-342900" fontAlgn="base">
              <a:buFont typeface="+mj-lt"/>
              <a:buAutoNum type="arabicPeriod"/>
            </a:pPr>
            <a:r>
              <a:rPr lang="en-GB" dirty="0" smtClean="0"/>
              <a:t>One scenario could be that</a:t>
            </a:r>
            <a:r>
              <a:rPr lang="en-GB" baseline="0" dirty="0" smtClean="0"/>
              <a:t> you </a:t>
            </a:r>
            <a:r>
              <a:rPr lang="en-GB" dirty="0" smtClean="0"/>
              <a:t>invite a </a:t>
            </a:r>
            <a:r>
              <a:rPr lang="en-GB" dirty="0"/>
              <a:t>selected number of ASPnet members in </a:t>
            </a:r>
            <a:r>
              <a:rPr lang="en-GB" dirty="0" smtClean="0"/>
              <a:t>your </a:t>
            </a:r>
            <a:r>
              <a:rPr lang="en-GB" dirty="0"/>
              <a:t>country to organise focus group discussions and </a:t>
            </a:r>
            <a:r>
              <a:rPr lang="en-GB" dirty="0" smtClean="0"/>
              <a:t>they would directly </a:t>
            </a:r>
            <a:r>
              <a:rPr lang="en-GB" dirty="0"/>
              <a:t>report back to UNESCO</a:t>
            </a:r>
          </a:p>
          <a:p>
            <a:pPr marL="342900" indent="-342900" fontAlgn="base">
              <a:buFont typeface="+mj-lt"/>
              <a:buAutoNum type="arabicPeriod"/>
            </a:pPr>
            <a:r>
              <a:rPr lang="en-GB" dirty="0" smtClean="0"/>
              <a:t>Another scenario could be that </a:t>
            </a:r>
            <a:r>
              <a:rPr lang="en-GB" b="1" i="1" u="sng" dirty="0" smtClean="0"/>
              <a:t>you</a:t>
            </a:r>
            <a:r>
              <a:rPr lang="en-GB" dirty="0" smtClean="0"/>
              <a:t> organise </a:t>
            </a:r>
            <a:r>
              <a:rPr lang="en-GB" dirty="0"/>
              <a:t>4-6 (or more) focus group discussions </a:t>
            </a:r>
            <a:r>
              <a:rPr lang="en-GB" dirty="0" smtClean="0"/>
              <a:t>and that you report </a:t>
            </a:r>
            <a:r>
              <a:rPr lang="en-GB" dirty="0"/>
              <a:t>back </a:t>
            </a:r>
            <a:r>
              <a:rPr lang="en-GB" dirty="0" smtClean="0"/>
              <a:t>directly to </a:t>
            </a:r>
            <a:r>
              <a:rPr lang="en-GB" dirty="0"/>
              <a:t>UNESCO</a:t>
            </a:r>
          </a:p>
          <a:p>
            <a:pPr marL="342900" lvl="0" indent="-342900" fontAlgn="base">
              <a:buFont typeface="+mj-lt"/>
              <a:buAutoNum type="arabicPeriod"/>
            </a:pPr>
            <a:r>
              <a:rPr lang="en-GB" dirty="0" smtClean="0"/>
              <a:t>The third scenario could be a mix </a:t>
            </a:r>
            <a:r>
              <a:rPr lang="en-GB" dirty="0"/>
              <a:t>of 1 and 2: </a:t>
            </a:r>
            <a:r>
              <a:rPr lang="en-GB" dirty="0" smtClean="0"/>
              <a:t>you could invite </a:t>
            </a:r>
            <a:r>
              <a:rPr lang="en-GB" dirty="0"/>
              <a:t>a selected number of ASPnet members in </a:t>
            </a:r>
            <a:r>
              <a:rPr lang="en-GB" dirty="0" smtClean="0"/>
              <a:t>your </a:t>
            </a:r>
            <a:r>
              <a:rPr lang="en-GB" dirty="0"/>
              <a:t>country to organise focus group discussions and </a:t>
            </a:r>
            <a:r>
              <a:rPr lang="en-GB" dirty="0" smtClean="0"/>
              <a:t>then you could organise </a:t>
            </a:r>
            <a:r>
              <a:rPr lang="en-GB" dirty="0"/>
              <a:t>national webinar(s) for all participants: </a:t>
            </a:r>
            <a:r>
              <a:rPr lang="en-GB" dirty="0" smtClean="0"/>
              <a:t>there again are different options: you could organise </a:t>
            </a:r>
            <a:endParaRPr lang="en-GB" dirty="0"/>
          </a:p>
          <a:p>
            <a:pPr lvl="0" fontAlgn="base"/>
            <a:r>
              <a:rPr lang="en-GB" dirty="0"/>
              <a:t>	(a) 1 webinar </a:t>
            </a:r>
            <a:r>
              <a:rPr lang="en-GB" dirty="0" smtClean="0"/>
              <a:t>(in which you bring all students</a:t>
            </a:r>
            <a:r>
              <a:rPr lang="en-GB" dirty="0"/>
              <a:t>, </a:t>
            </a:r>
            <a:r>
              <a:rPr lang="en-GB" dirty="0" smtClean="0"/>
              <a:t>teachers</a:t>
            </a:r>
            <a:r>
              <a:rPr lang="en-GB" baseline="0" dirty="0" smtClean="0"/>
              <a:t> and </a:t>
            </a:r>
            <a:r>
              <a:rPr lang="en-GB" dirty="0" smtClean="0"/>
              <a:t>parents from all focus group discussions that took place in your country together</a:t>
            </a:r>
            <a:r>
              <a:rPr lang="en-GB" dirty="0"/>
              <a:t>), or </a:t>
            </a:r>
            <a:r>
              <a:rPr lang="en-GB" dirty="0" smtClean="0"/>
              <a:t>you could organise</a:t>
            </a:r>
            <a:endParaRPr lang="en-GB" dirty="0"/>
          </a:p>
          <a:p>
            <a:pPr lvl="0" fontAlgn="base"/>
            <a:r>
              <a:rPr lang="en-GB" dirty="0"/>
              <a:t>	(b) 3 webinars (one for each group), or </a:t>
            </a:r>
          </a:p>
          <a:p>
            <a:pPr lvl="0" fontAlgn="base"/>
            <a:r>
              <a:rPr lang="en-GB" dirty="0"/>
              <a:t>	(c) 4 webinars (one for each group and one altogether).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LANGUAGE | </a:t>
            </a:r>
            <a:r>
              <a:rPr lang="en-US" sz="1200" dirty="0"/>
              <a:t>In what language can I hold a focus group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focus group discussions can be held in any language of choice. The PowerPoint for the facilitation of focus group discussions can be translated/adjusted according to your needs. Please note that reporting the outcomes and results of your focus group discussion to UNESCO would need to be in either English, French or Spanish.</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16</a:t>
            </a:fld>
            <a:endParaRPr lang="fr-FR"/>
          </a:p>
        </p:txBody>
      </p:sp>
    </p:spTree>
    <p:extLst>
      <p:ext uri="{BB962C8B-B14F-4D97-AF65-F5344CB8AC3E}">
        <p14:creationId xmlns:p14="http://schemas.microsoft.com/office/powerpoint/2010/main" val="322178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ANNOUNCEMENT | </a:t>
            </a:r>
            <a:r>
              <a:rPr lang="en-US" sz="1200" dirty="0"/>
              <a:t>How to invite my community to a focus group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the facilitator of the focus group discussion has been </a:t>
            </a:r>
            <a:r>
              <a:rPr lang="en-GB" sz="1200" kern="1200" dirty="0" smtClean="0">
                <a:solidFill>
                  <a:schemeClr val="tx1"/>
                </a:solidFill>
                <a:effectLst/>
                <a:latin typeface="+mn-lt"/>
                <a:ea typeface="+mn-ea"/>
                <a:cs typeface="+mn-cs"/>
              </a:rPr>
              <a:t>identified,</a:t>
            </a:r>
            <a:r>
              <a:rPr lang="en-GB" sz="1200" kern="1200" baseline="0" dirty="0" smtClean="0">
                <a:solidFill>
                  <a:schemeClr val="tx1"/>
                </a:solidFill>
                <a:effectLst/>
                <a:latin typeface="+mn-lt"/>
                <a:ea typeface="+mn-ea"/>
                <a:cs typeface="+mn-cs"/>
              </a:rPr>
              <a:t> we would </a:t>
            </a:r>
            <a:r>
              <a:rPr lang="en-GB" sz="1200" kern="1200" dirty="0" smtClean="0">
                <a:solidFill>
                  <a:schemeClr val="tx1"/>
                </a:solidFill>
                <a:effectLst/>
                <a:latin typeface="+mn-lt"/>
                <a:ea typeface="+mn-ea"/>
                <a:cs typeface="+mn-cs"/>
              </a:rPr>
              <a:t>suggest </a:t>
            </a:r>
            <a:r>
              <a:rPr lang="en-GB" sz="1200" kern="1200" dirty="0">
                <a:solidFill>
                  <a:schemeClr val="tx1"/>
                </a:solidFill>
                <a:effectLst/>
                <a:latin typeface="+mn-lt"/>
                <a:ea typeface="+mn-ea"/>
                <a:cs typeface="+mn-cs"/>
              </a:rPr>
              <a:t>that </a:t>
            </a:r>
            <a:r>
              <a:rPr lang="en-GB" sz="1200" b="1" kern="1200" dirty="0">
                <a:solidFill>
                  <a:schemeClr val="tx1"/>
                </a:solidFill>
                <a:effectLst/>
                <a:latin typeface="+mn-lt"/>
                <a:ea typeface="+mn-ea"/>
                <a:cs typeface="+mn-cs"/>
              </a:rPr>
              <a:t>participants</a:t>
            </a:r>
            <a:r>
              <a:rPr lang="en-GB" sz="1200" kern="1200" dirty="0">
                <a:solidFill>
                  <a:schemeClr val="tx1"/>
                </a:solidFill>
                <a:effectLst/>
                <a:latin typeface="+mn-lt"/>
                <a:ea typeface="+mn-ea"/>
                <a:cs typeface="+mn-cs"/>
              </a:rPr>
              <a:t> receive an </a:t>
            </a:r>
            <a:r>
              <a:rPr lang="en-GB" sz="1200" b="1" kern="1200" dirty="0">
                <a:solidFill>
                  <a:schemeClr val="tx1"/>
                </a:solidFill>
                <a:effectLst/>
                <a:latin typeface="+mn-lt"/>
                <a:ea typeface="+mn-ea"/>
                <a:cs typeface="+mn-cs"/>
              </a:rPr>
              <a:t>invitation to participate by email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or in person</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PREPARATION| </a:t>
            </a:r>
            <a:r>
              <a:rPr lang="en-US" sz="1200" dirty="0"/>
              <a:t>How to prepare focus group participants?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prepared a hand-out for facilitators</a:t>
            </a:r>
            <a:r>
              <a:rPr lang="en-US" sz="1200" kern="1200" baseline="0" dirty="0">
                <a:solidFill>
                  <a:schemeClr val="tx1"/>
                </a:solidFill>
                <a:effectLst/>
                <a:latin typeface="+mn-lt"/>
                <a:ea typeface="+mn-ea"/>
                <a:cs typeface="+mn-cs"/>
              </a:rPr>
              <a:t> of focus group discussions, which can be shared with participants ahead of the meeting </a:t>
            </a:r>
            <a:r>
              <a:rPr lang="en-US" sz="1200" kern="1200" dirty="0">
                <a:solidFill>
                  <a:schemeClr val="tx1"/>
                </a:solidFill>
                <a:effectLst/>
                <a:latin typeface="+mn-lt"/>
                <a:ea typeface="+mn-ea"/>
                <a:cs typeface="+mn-cs"/>
              </a:rPr>
              <a:t>(via Email or hand-out). </a:t>
            </a:r>
            <a:r>
              <a:rPr lang="en-US" sz="1200" kern="1200" baseline="0" dirty="0">
                <a:solidFill>
                  <a:schemeClr val="tx1"/>
                </a:solidFill>
                <a:effectLst/>
                <a:latin typeface="+mn-lt"/>
                <a:ea typeface="+mn-ea"/>
                <a:cs typeface="+mn-cs"/>
              </a:rPr>
              <a:t>You can find it in ANNEX V of the Guideline.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handout includes a short explanation as well as two word clouds, one on GCED and one on ESD, depending on the thematic </a:t>
            </a:r>
            <a:r>
              <a:rPr lang="en-US" sz="1200" kern="1200" baseline="0" dirty="0" smtClean="0">
                <a:solidFill>
                  <a:schemeClr val="tx1"/>
                </a:solidFill>
                <a:effectLst/>
                <a:latin typeface="+mn-lt"/>
                <a:ea typeface="+mn-ea"/>
                <a:cs typeface="+mn-cs"/>
              </a:rPr>
              <a:t>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word cloud includes key terminology associated with these two topics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intends to provide participants with food for thought and stimulation for reflection ahead of their participation</a:t>
            </a:r>
            <a:r>
              <a:rPr lang="en-US" sz="1200" kern="1200" baseline="0" dirty="0">
                <a:solidFill>
                  <a:schemeClr val="tx1"/>
                </a:solidFill>
                <a:effectLst/>
                <a:latin typeface="+mn-lt"/>
                <a:ea typeface="+mn-ea"/>
                <a:cs typeface="+mn-cs"/>
              </a:rPr>
              <a:t>. The handout will ask them to </a:t>
            </a:r>
            <a:r>
              <a:rPr lang="en-US" sz="1200" kern="1200" dirty="0">
                <a:solidFill>
                  <a:schemeClr val="tx1"/>
                </a:solidFill>
                <a:effectLst/>
                <a:latin typeface="+mn-lt"/>
                <a:ea typeface="+mn-ea"/>
                <a:cs typeface="+mn-cs"/>
              </a:rPr>
              <a:t>select five terms that they find most relevant and to connect them to a sentence of about 10-20 words each.</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17</a:t>
            </a:fld>
            <a:endParaRPr lang="fr-FR"/>
          </a:p>
        </p:txBody>
      </p:sp>
    </p:spTree>
    <p:extLst>
      <p:ext uri="{BB962C8B-B14F-4D97-AF65-F5344CB8AC3E}">
        <p14:creationId xmlns:p14="http://schemas.microsoft.com/office/powerpoint/2010/main" val="322178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Everything</a:t>
            </a:r>
            <a:r>
              <a:rPr lang="en-US" baseline="0" dirty="0" smtClean="0"/>
              <a:t> so far presented is included in the Guidelines we shared with you. They are supposed to really flesh out how to organize a consultation. It also includes some additional information that may be of interest, such as a frequently asked questions, a set of background materials such as publications of the Commission or from ASPnet. </a:t>
            </a:r>
          </a:p>
          <a:p>
            <a:endParaRPr lang="en-US" baseline="0" dirty="0" smtClean="0"/>
          </a:p>
          <a:p>
            <a:r>
              <a:rPr lang="en-US" baseline="0" dirty="0" smtClean="0"/>
              <a:t>PowerPoint</a:t>
            </a:r>
            <a:r>
              <a:rPr lang="en-US" baseline="0" dirty="0"/>
              <a:t>: To be used during the discussion, and adapted to the target stakeholder group and the thematic area of focus by deleting irrelevant slides. </a:t>
            </a:r>
          </a:p>
          <a:p>
            <a:endParaRPr lang="en-US" baseline="0" dirty="0" smtClean="0"/>
          </a:p>
          <a:p>
            <a:r>
              <a:rPr lang="en-US" baseline="0" dirty="0" smtClean="0"/>
              <a:t>Reporting </a:t>
            </a:r>
            <a:r>
              <a:rPr lang="en-US" baseline="0" dirty="0"/>
              <a:t>form: to submit FG deliberations - available in a document and online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18</a:t>
            </a:fld>
            <a:endParaRPr lang="fr-FR"/>
          </a:p>
        </p:txBody>
      </p:sp>
    </p:spTree>
    <p:extLst>
      <p:ext uri="{BB962C8B-B14F-4D97-AF65-F5344CB8AC3E}">
        <p14:creationId xmlns:p14="http://schemas.microsoft.com/office/powerpoint/2010/main" val="326887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Four broad</a:t>
            </a:r>
            <a:r>
              <a:rPr lang="en-US" b="0" baseline="0" dirty="0"/>
              <a:t> themes of the Futures of Education initiative – consultations, established in early 2020 after an initial round of consultations. Of course there are other topics covered which are cross-cutting to all these themes around teaching and learning, technology innovation and science etc… </a:t>
            </a:r>
          </a:p>
          <a:p>
            <a:pPr algn="l"/>
            <a:endParaRPr lang="en-US" b="1" baseline="0" dirty="0"/>
          </a:p>
          <a:p>
            <a:pPr algn="l"/>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19</a:t>
            </a:fld>
            <a:endParaRPr lang="fr-FR"/>
          </a:p>
        </p:txBody>
      </p:sp>
    </p:spTree>
    <p:extLst>
      <p:ext uri="{BB962C8B-B14F-4D97-AF65-F5344CB8AC3E}">
        <p14:creationId xmlns:p14="http://schemas.microsoft.com/office/powerpoint/2010/main" val="69029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baseline="0" dirty="0"/>
              <a:t>Two of those themes are common to the core topics addressed by the </a:t>
            </a:r>
            <a:r>
              <a:rPr lang="en-US" b="0" baseline="0" dirty="0" err="1"/>
              <a:t>ASPnet</a:t>
            </a:r>
            <a:r>
              <a:rPr lang="en-US" b="0" baseline="0" dirty="0"/>
              <a:t> community, and hence why we have decided to focus on these themes in particular. You are also welcome to explore the other themes, and develop questions for discussion. However, the guidelines developed and supporting documents we prepared are focused on those themes. We invite you to get in touch with us should you want to explore other topics and we would gladly assist. </a:t>
            </a:r>
          </a:p>
          <a:p>
            <a:pPr algn="l"/>
            <a:endParaRPr lang="en-US" b="0" baseline="0" dirty="0"/>
          </a:p>
          <a:p>
            <a:pPr algn="l"/>
            <a:r>
              <a:rPr lang="en-US" b="0" baseline="0" dirty="0"/>
              <a:t>For each of the themes ‘GCED’ and ‘ESD’ we have suggested questions to be used during the discussion. In a way having ‘standard questions’ will help us craft a more synergized input from the </a:t>
            </a:r>
            <a:r>
              <a:rPr lang="en-US" b="0" baseline="0" dirty="0" err="1"/>
              <a:t>ASPnet</a:t>
            </a:r>
            <a:r>
              <a:rPr lang="en-US" b="0" baseline="0" dirty="0"/>
              <a:t> community of schools, teachers and hopefully parents. </a:t>
            </a:r>
          </a:p>
          <a:p>
            <a:pPr algn="l"/>
            <a:endParaRPr lang="en-US" b="0" baseline="0" dirty="0"/>
          </a:p>
          <a:p>
            <a:pPr algn="l"/>
            <a:endParaRPr lang="en-US" b="0" baseline="0" dirty="0"/>
          </a:p>
          <a:p>
            <a:pPr algn="l"/>
            <a:endParaRPr lang="en-US" b="1" baseline="0" dirty="0"/>
          </a:p>
          <a:p>
            <a:pPr algn="l"/>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20</a:t>
            </a:fld>
            <a:endParaRPr lang="fr-FR"/>
          </a:p>
        </p:txBody>
      </p:sp>
    </p:spTree>
    <p:extLst>
      <p:ext uri="{BB962C8B-B14F-4D97-AF65-F5344CB8AC3E}">
        <p14:creationId xmlns:p14="http://schemas.microsoft.com/office/powerpoint/2010/main" val="69029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September</a:t>
            </a:r>
            <a:r>
              <a:rPr lang="en-US" baseline="0" dirty="0"/>
              <a:t> </a:t>
            </a:r>
            <a:r>
              <a:rPr lang="en-US" dirty="0"/>
              <a:t>2019,</a:t>
            </a:r>
            <a:r>
              <a:rPr lang="en-US" baseline="0" dirty="0"/>
              <a:t> UNESCO launched t</a:t>
            </a:r>
            <a:r>
              <a:rPr lang="en-US" dirty="0"/>
              <a:t>he Futures of Education initiative,</a:t>
            </a:r>
            <a:r>
              <a:rPr lang="en-US" baseline="0" dirty="0"/>
              <a:t> an ambitious undertaking to reimagine how knowledge and learning can shape the future of humanity and the planet. </a:t>
            </a:r>
          </a:p>
          <a:p>
            <a:endParaRPr lang="en-US" baseline="0" dirty="0">
              <a:solidFill>
                <a:srgbClr val="FFFF00"/>
              </a:solidFill>
            </a:endParaRPr>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a:t>
            </a:fld>
            <a:endParaRPr lang="fr-FR"/>
          </a:p>
        </p:txBody>
      </p:sp>
    </p:spTree>
    <p:extLst>
      <p:ext uri="{BB962C8B-B14F-4D97-AF65-F5344CB8AC3E}">
        <p14:creationId xmlns:p14="http://schemas.microsoft.com/office/powerpoint/2010/main" val="418856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your session – whether</a:t>
            </a:r>
            <a:r>
              <a:rPr lang="en-US" baseline="0" dirty="0"/>
              <a:t> conducted in person or online, the use of the PowerPoint presentation is highly advised. It helps you structure your focus group discussion in several parts. </a:t>
            </a:r>
          </a:p>
          <a:p>
            <a:endParaRPr lang="en-US" baseline="0" dirty="0"/>
          </a:p>
          <a:p>
            <a:r>
              <a:rPr lang="en-US" baseline="0" dirty="0"/>
              <a:t>First, you start off with a short introduction that explains the aim of the initiative and how the deliberations of the focus group discussion contribute to it – just as we did today. There are detailed notes that accompany the PowerPoint presentation, which you can rely on. </a:t>
            </a:r>
          </a:p>
          <a:p>
            <a:endParaRPr lang="en-US" baseline="0" dirty="0"/>
          </a:p>
          <a:p>
            <a:r>
              <a:rPr lang="en-US" baseline="0" dirty="0"/>
              <a:t>Then you move into the thematic discussion. You will notice that we prepared an exhaustive PowerPoint which includes slides for each of the stakeholder groups X theme – so effectively with three stakeholder groups and two themes, there are SIX sets of questions. To facilitate the discussion, we suggest you only keep the slides that you would need to use the day of the discussion. </a:t>
            </a:r>
          </a:p>
          <a:p>
            <a:endParaRPr lang="en-US" baseline="0" dirty="0"/>
          </a:p>
          <a:p>
            <a:r>
              <a:rPr lang="en-US" baseline="0" dirty="0"/>
              <a:t>We have also prepared some slides that recall the definitions of GCED and ESD as well as links to videos that you can show. </a:t>
            </a:r>
          </a:p>
        </p:txBody>
      </p:sp>
      <p:sp>
        <p:nvSpPr>
          <p:cNvPr id="4" name="Slide Number Placeholder 3"/>
          <p:cNvSpPr>
            <a:spLocks noGrp="1"/>
          </p:cNvSpPr>
          <p:nvPr>
            <p:ph type="sldNum" sz="quarter" idx="10"/>
          </p:nvPr>
        </p:nvSpPr>
        <p:spPr/>
        <p:txBody>
          <a:bodyPr/>
          <a:lstStyle/>
          <a:p>
            <a:fld id="{9460F528-90F7-4ED3-A913-0EBF265C7914}" type="slidenum">
              <a:rPr lang="fr-FR" smtClean="0"/>
              <a:t>21</a:t>
            </a:fld>
            <a:endParaRPr lang="fr-FR"/>
          </a:p>
        </p:txBody>
      </p:sp>
    </p:spTree>
    <p:extLst>
      <p:ext uri="{BB962C8B-B14F-4D97-AF65-F5344CB8AC3E}">
        <p14:creationId xmlns:p14="http://schemas.microsoft.com/office/powerpoint/2010/main" val="3268874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FGD takes about 2h – with the introduction. Each of the proposed models includes two rounds of reflection.</a:t>
            </a:r>
            <a:r>
              <a:rPr lang="en-US" baseline="0" dirty="0"/>
              <a:t> The first round is the same, regardless of the theme or the stakeholder group. It starts with a broad reflection on our world today - on what we </a:t>
            </a:r>
            <a:r>
              <a:rPr lang="en-US" u="sng" baseline="0" dirty="0"/>
              <a:t>do</a:t>
            </a:r>
            <a:r>
              <a:rPr lang="en-US" baseline="0" dirty="0"/>
              <a:t> and what we do </a:t>
            </a:r>
            <a:r>
              <a:rPr lang="en-US" u="sng" baseline="0" dirty="0"/>
              <a:t>not</a:t>
            </a:r>
            <a:r>
              <a:rPr lang="en-US" baseline="0" dirty="0"/>
              <a:t> want to see in our world in 30 years time, i.e. in 2050. </a:t>
            </a:r>
          </a:p>
          <a:p>
            <a:endParaRPr lang="en-US" baseline="0" dirty="0"/>
          </a:p>
          <a:p>
            <a:r>
              <a:rPr lang="en-US" b="0" baseline="0" dirty="0"/>
              <a:t>In the second reflection round, we will focus on how education can </a:t>
            </a:r>
            <a:r>
              <a:rPr lang="en-US" sz="1200" b="0" dirty="0"/>
              <a:t>contribute to countering the identified challenges and towards building more just, peaceful and sustainable societies. </a:t>
            </a:r>
            <a:endParaRPr lang="en-US" b="0"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22</a:t>
            </a:fld>
            <a:endParaRPr lang="fr-FR"/>
          </a:p>
        </p:txBody>
      </p:sp>
    </p:spTree>
    <p:extLst>
      <p:ext uri="{BB962C8B-B14F-4D97-AF65-F5344CB8AC3E}">
        <p14:creationId xmlns:p14="http://schemas.microsoft.com/office/powerpoint/2010/main" val="242095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It is possible to prepare a </a:t>
            </a:r>
            <a:r>
              <a:rPr lang="en-US" b="0" baseline="0" dirty="0" err="1"/>
              <a:t>mindmap</a:t>
            </a:r>
            <a:r>
              <a:rPr lang="en-US" b="0" baseline="0" dirty="0"/>
              <a:t> as participants are discussing this question. We have some tips on that in the focus group guidelines. </a:t>
            </a:r>
          </a:p>
          <a:p>
            <a:r>
              <a:rPr lang="en-US" b="0" baseline="0" dirty="0"/>
              <a:t>It is possible for the group to get ‘stuck’ in which case you can prompt them for example by saying – I am sure you would all agree that we would want a more equitable and just society; or that we have reduced carbon emissions that environmental degradation is no longer in the horizon.  You would spend 30-40 minutes on this question. </a:t>
            </a:r>
          </a:p>
          <a:p>
            <a:endParaRPr lang="en-US" b="0" baseline="0" dirty="0"/>
          </a:p>
          <a:p>
            <a:endParaRPr lang="en-US" b="0"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23</a:t>
            </a:fld>
            <a:endParaRPr lang="fr-FR"/>
          </a:p>
        </p:txBody>
      </p:sp>
    </p:spTree>
    <p:extLst>
      <p:ext uri="{BB962C8B-B14F-4D97-AF65-F5344CB8AC3E}">
        <p14:creationId xmlns:p14="http://schemas.microsoft.com/office/powerpoint/2010/main" val="2420952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second round of reflections is more catered by theme and stakeholder group. If you have chosen the GCED theme we propose slightly different questions for the second part of round 2. One which is more positive, around the opportunities that school offers to become a global citizen; and one more pessimistic around the challenges or how education can be improved to allow you to become a global citizen. Of course, the presentation also includes definitions of GCED.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24</a:t>
            </a:fld>
            <a:endParaRPr lang="fr-FR"/>
          </a:p>
        </p:txBody>
      </p:sp>
    </p:spTree>
    <p:extLst>
      <p:ext uri="{BB962C8B-B14F-4D97-AF65-F5344CB8AC3E}">
        <p14:creationId xmlns:p14="http://schemas.microsoft.com/office/powerpoint/2010/main" val="242095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ESD as your topic, then again we use the</a:t>
            </a:r>
            <a:r>
              <a:rPr lang="en-US" baseline="0" dirty="0"/>
              <a:t> same logic. Here is for example the questions for the teachers focus group. </a:t>
            </a:r>
            <a:endParaRPr lang="en-US" b="0"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25</a:t>
            </a:fld>
            <a:endParaRPr lang="fr-FR"/>
          </a:p>
        </p:txBody>
      </p:sp>
    </p:spTree>
    <p:extLst>
      <p:ext uri="{BB962C8B-B14F-4D97-AF65-F5344CB8AC3E}">
        <p14:creationId xmlns:p14="http://schemas.microsoft.com/office/powerpoint/2010/main" val="242095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done with the</a:t>
            </a:r>
            <a:r>
              <a:rPr lang="en-US" baseline="0" dirty="0"/>
              <a:t> focus group discussion, you will synthesize the discussion into the reporting form. </a:t>
            </a:r>
          </a:p>
        </p:txBody>
      </p:sp>
      <p:sp>
        <p:nvSpPr>
          <p:cNvPr id="4" name="Slide Number Placeholder 3"/>
          <p:cNvSpPr>
            <a:spLocks noGrp="1"/>
          </p:cNvSpPr>
          <p:nvPr>
            <p:ph type="sldNum" sz="quarter" idx="10"/>
          </p:nvPr>
        </p:nvSpPr>
        <p:spPr/>
        <p:txBody>
          <a:bodyPr/>
          <a:lstStyle/>
          <a:p>
            <a:fld id="{9460F528-90F7-4ED3-A913-0EBF265C7914}" type="slidenum">
              <a:rPr lang="fr-FR" smtClean="0"/>
              <a:t>26</a:t>
            </a:fld>
            <a:endParaRPr lang="fr-FR"/>
          </a:p>
        </p:txBody>
      </p:sp>
    </p:spTree>
    <p:extLst>
      <p:ext uri="{BB962C8B-B14F-4D97-AF65-F5344CB8AC3E}">
        <p14:creationId xmlns:p14="http://schemas.microsoft.com/office/powerpoint/2010/main" val="326887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the NC you may also want to consolidate all the FGDs and prepare a different kind of input, especially if you are, say, planning to engage with other Futures of Education consultation activities with the aim of preparing a national report.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460F528-90F7-4ED3-A913-0EBF265C7914}" type="slidenum">
              <a:rPr lang="fr-FR" smtClean="0"/>
              <a:t>27</a:t>
            </a:fld>
            <a:endParaRPr lang="fr-FR"/>
          </a:p>
        </p:txBody>
      </p:sp>
    </p:spTree>
    <p:extLst>
      <p:ext uri="{BB962C8B-B14F-4D97-AF65-F5344CB8AC3E}">
        <p14:creationId xmlns:p14="http://schemas.microsoft.com/office/powerpoint/2010/main" val="751180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open the floor to questions and answers. We will first start with the questions that were posed in the chat.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28</a:t>
            </a:fld>
            <a:endParaRPr lang="fr-FR"/>
          </a:p>
        </p:txBody>
      </p:sp>
    </p:spTree>
    <p:extLst>
      <p:ext uri="{BB962C8B-B14F-4D97-AF65-F5344CB8AC3E}">
        <p14:creationId xmlns:p14="http://schemas.microsoft.com/office/powerpoint/2010/main" val="26475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US" dirty="0">
                <a:solidFill>
                  <a:schemeClr val="tx1"/>
                </a:solidFill>
              </a:rPr>
              <a:t>The initiative aims to </a:t>
            </a:r>
            <a:r>
              <a:rPr lang="en-US" sz="1200" dirty="0">
                <a:latin typeface="Calibri Light" panose="020F0302020204030204" pitchFamily="34" charset="0"/>
                <a:ea typeface="Calibri" panose="020F0502020204030204" pitchFamily="34" charset="0"/>
              </a:rPr>
              <a:t>generate an agenda for global debate and action on the futures of education, learning and knowledge </a:t>
            </a:r>
            <a:r>
              <a:rPr lang="en-US" sz="1200" dirty="0">
                <a:latin typeface="Calibri Light" panose="020F0302020204030204" pitchFamily="34" charset="0"/>
                <a:cs typeface="Calibri Light" panose="020F0302020204030204" pitchFamily="34" charset="0"/>
              </a:rPr>
              <a:t>in a world that is increasingly complex, uncertain and precarious.</a:t>
            </a:r>
            <a:r>
              <a:rPr lang="en-US" sz="1200" baseline="0" dirty="0">
                <a:latin typeface="Calibri Light" panose="020F0302020204030204" pitchFamily="34" charset="0"/>
                <a:cs typeface="Calibri Light" panose="020F0302020204030204" pitchFamily="34" charset="0"/>
              </a:rPr>
              <a:t> Let’s take a moment to find out a little bit more about the Futures of Education initiative by watching the video. </a:t>
            </a:r>
          </a:p>
          <a:p>
            <a:endParaRPr lang="en-US" baseline="0" dirty="0"/>
          </a:p>
          <a:p>
            <a:r>
              <a:rPr lang="en-US" baseline="0" dirty="0">
                <a:solidFill>
                  <a:srgbClr val="FFFF00"/>
                </a:solidFill>
              </a:rPr>
              <a:t>https://</a:t>
            </a:r>
            <a:r>
              <a:rPr lang="en-US" baseline="0" dirty="0" err="1">
                <a:solidFill>
                  <a:srgbClr val="FFFF00"/>
                </a:solidFill>
              </a:rPr>
              <a:t>www.youtube.com</a:t>
            </a:r>
            <a:r>
              <a:rPr lang="en-US" baseline="0" dirty="0">
                <a:solidFill>
                  <a:srgbClr val="FFFF00"/>
                </a:solidFill>
              </a:rPr>
              <a:t>/</a:t>
            </a:r>
            <a:r>
              <a:rPr lang="en-US" baseline="0" dirty="0" err="1">
                <a:solidFill>
                  <a:srgbClr val="FFFF00"/>
                </a:solidFill>
              </a:rPr>
              <a:t>watch?v</a:t>
            </a:r>
            <a:r>
              <a:rPr lang="en-US" baseline="0" dirty="0">
                <a:solidFill>
                  <a:srgbClr val="FFFF00"/>
                </a:solidFill>
              </a:rPr>
              <a:t>=7865y7hbehY</a:t>
            </a:r>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3</a:t>
            </a:fld>
            <a:endParaRPr lang="fr-FR"/>
          </a:p>
        </p:txBody>
      </p:sp>
    </p:spTree>
    <p:extLst>
      <p:ext uri="{BB962C8B-B14F-4D97-AF65-F5344CB8AC3E}">
        <p14:creationId xmlns:p14="http://schemas.microsoft.com/office/powerpoint/2010/main" val="212515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dirty="0">
                <a:solidFill>
                  <a:schemeClr val="tx1"/>
                </a:solidFill>
              </a:rPr>
              <a:t>As we understood</a:t>
            </a:r>
            <a:r>
              <a:rPr lang="en-US" baseline="0" dirty="0">
                <a:solidFill>
                  <a:schemeClr val="tx1"/>
                </a:solidFill>
              </a:rPr>
              <a:t> from the video we just watched, t</a:t>
            </a:r>
            <a:r>
              <a:rPr lang="en-US" dirty="0">
                <a:solidFill>
                  <a:schemeClr val="tx1"/>
                </a:solidFill>
              </a:rPr>
              <a:t>he Futures of Education initiative is about sparking</a:t>
            </a:r>
            <a:r>
              <a:rPr lang="en-US" baseline="0" dirty="0">
                <a:solidFill>
                  <a:schemeClr val="tx1"/>
                </a:solidFill>
              </a:rPr>
              <a:t> reflections and discussions about the futures we want, and more specifically about education in the future.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baseline="0" dirty="0">
                <a:solidFill>
                  <a:schemeClr val="tx1"/>
                </a:solidFill>
              </a:rPr>
              <a:t>Debate is important to design change but action is crucial to drive change: this is why UNESCO will carefully review all received inputs to prepare its next global report on the Futures of Education, that will be released in late 2021; this flagship report will aim to share a forward-looking vision education and learning, and to serve as an agenda for policy dialogue and action at multiple levels.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baseline="0" dirty="0">
                <a:solidFill>
                  <a:schemeClr val="tx1"/>
                </a:solidFill>
              </a:rPr>
              <a:t>The report will build on the humanistic approach to education laid out in previous UNESCO reports. Indeed, this forthcoming report is part of a long-standing UNESCO tradition and commitment to education. </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baseline="0" dirty="0">
                <a:solidFill>
                  <a:schemeClr val="tx1"/>
                </a:solidFill>
              </a:rPr>
              <a:t>The first of these reports, Learning to Be: the world of education today and tomorrow (1972) already warned of the risks of inequalities, privation and suffering, and emphasized the need for the continued expansion of education and for lifelong learning. </a:t>
            </a:r>
          </a:p>
          <a:p>
            <a:pPr>
              <a:lnSpc>
                <a:spcPct val="114000"/>
              </a:lnSpc>
            </a:pPr>
            <a:endParaRPr lang="en-US" baseline="0" dirty="0">
              <a:solidFill>
                <a:schemeClr val="tx1"/>
              </a:solidFill>
            </a:endParaRPr>
          </a:p>
          <a:p>
            <a:pPr>
              <a:lnSpc>
                <a:spcPct val="114000"/>
              </a:lnSpc>
            </a:pPr>
            <a:r>
              <a:rPr lang="en-US" baseline="0" dirty="0">
                <a:solidFill>
                  <a:schemeClr val="tx1"/>
                </a:solidFill>
              </a:rPr>
              <a:t>This was followed by the 1996 Learning: The treasure within report that proposed an integrated vision of education around the four pillars: learning to be, learning to know, learning to do, and learning to live together in a lifelong perspective. </a:t>
            </a:r>
          </a:p>
          <a:p>
            <a:pPr>
              <a:lnSpc>
                <a:spcPct val="114000"/>
              </a:lnSpc>
            </a:pPr>
            <a:endParaRPr lang="en-US" baseline="0" dirty="0">
              <a:solidFill>
                <a:schemeClr val="tx1"/>
              </a:solidFill>
            </a:endParaRPr>
          </a:p>
          <a:p>
            <a:pPr>
              <a:lnSpc>
                <a:spcPct val="114000"/>
              </a:lnSpc>
            </a:pPr>
            <a:r>
              <a:rPr lang="en-US" baseline="0" dirty="0">
                <a:solidFill>
                  <a:schemeClr val="tx1"/>
                </a:solidFill>
              </a:rPr>
              <a:t>More recently, the 2015 Rethinking Education: Towards a Global Common Good report reframed the purpose of education as enhancing and sustaining the dignity and capacity of the human person in relation to others and to nature.</a:t>
            </a:r>
          </a:p>
          <a:p>
            <a:pPr>
              <a:lnSpc>
                <a:spcPct val="114000"/>
              </a:lnSpc>
            </a:pPr>
            <a:endParaRPr lang="en-US" baseline="0" dirty="0">
              <a:solidFill>
                <a:schemeClr val="tx1"/>
              </a:solidFill>
            </a:endParaRPr>
          </a:p>
          <a:p>
            <a:pPr>
              <a:lnSpc>
                <a:spcPct val="114000"/>
              </a:lnSpc>
            </a:pPr>
            <a:r>
              <a:rPr lang="en-US" baseline="0" dirty="0">
                <a:solidFill>
                  <a:schemeClr val="tx1"/>
                </a:solidFill>
              </a:rPr>
              <a:t>Out of these reports, important changes happened: states started to commit to provide free education for a minimum of 9 years; learning institutions addressing adults started to emerge, supporting the concept of lifelong learning … UNESCO wants the 2021 report to also drive important, positive and sustainable changes and it is inviting US to share OUR hopes, fears and demands and to take part in the design of this new report. So let’s say to UNESCO what we think!</a:t>
            </a:r>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5</a:t>
            </a:fld>
            <a:endParaRPr lang="fr-FR"/>
          </a:p>
        </p:txBody>
      </p:sp>
    </p:spTree>
    <p:extLst>
      <p:ext uri="{BB962C8B-B14F-4D97-AF65-F5344CB8AC3E}">
        <p14:creationId xmlns:p14="http://schemas.microsoft.com/office/powerpoint/2010/main" val="318431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fr-FR" sz="1200" dirty="0" err="1">
                <a:solidFill>
                  <a:schemeClr val="tx1"/>
                </a:solidFill>
                <a:latin typeface="Calibri Light" panose="020F0302020204030204" pitchFamily="34" charset="0"/>
                <a:cs typeface="Calibri Light" panose="020F0302020204030204" pitchFamily="34" charset="0"/>
              </a:rPr>
              <a:t>What</a:t>
            </a:r>
            <a:r>
              <a:rPr lang="fr-FR" sz="1200" dirty="0">
                <a:solidFill>
                  <a:schemeClr val="tx1"/>
                </a:solidFill>
                <a:latin typeface="Calibri Light" panose="020F0302020204030204" pitchFamily="34" charset="0"/>
                <a:cs typeface="Calibri Light" panose="020F0302020204030204" pitchFamily="34" charset="0"/>
              </a:rPr>
              <a:t> </a:t>
            </a:r>
            <a:r>
              <a:rPr lang="fr-FR" sz="1200" dirty="0" err="1">
                <a:solidFill>
                  <a:schemeClr val="tx1"/>
                </a:solidFill>
                <a:latin typeface="Calibri Light" panose="020F0302020204030204" pitchFamily="34" charset="0"/>
                <a:cs typeface="Calibri Light" panose="020F0302020204030204" pitchFamily="34" charset="0"/>
              </a:rPr>
              <a:t>is</a:t>
            </a:r>
            <a:r>
              <a:rPr lang="fr-FR" sz="1200" baseline="0" dirty="0">
                <a:solidFill>
                  <a:schemeClr val="tx1"/>
                </a:solidFill>
                <a:latin typeface="Calibri Light" panose="020F0302020204030204" pitchFamily="34" charset="0"/>
                <a:cs typeface="Calibri Light" panose="020F0302020204030204" pitchFamily="34" charset="0"/>
              </a:rPr>
              <a:t> </a:t>
            </a:r>
            <a:r>
              <a:rPr lang="fr-BE" baseline="0" dirty="0" err="1">
                <a:solidFill>
                  <a:schemeClr val="tx1"/>
                </a:solidFill>
              </a:rPr>
              <a:t>different</a:t>
            </a:r>
            <a:r>
              <a:rPr lang="fr-BE" baseline="0" dirty="0">
                <a:solidFill>
                  <a:schemeClr val="tx1"/>
                </a:solidFill>
              </a:rPr>
              <a:t> about </a:t>
            </a:r>
            <a:r>
              <a:rPr lang="fr-BE" baseline="0" dirty="0" err="1">
                <a:solidFill>
                  <a:schemeClr val="tx1"/>
                </a:solidFill>
              </a:rPr>
              <a:t>this</a:t>
            </a:r>
            <a:r>
              <a:rPr lang="fr-BE" baseline="0" dirty="0">
                <a:solidFill>
                  <a:schemeClr val="tx1"/>
                </a:solidFill>
              </a:rPr>
              <a:t> 2021 global report, </a:t>
            </a:r>
            <a:r>
              <a:rPr lang="fr-BE" baseline="0" dirty="0" err="1">
                <a:solidFill>
                  <a:schemeClr val="tx1"/>
                </a:solidFill>
              </a:rPr>
              <a:t>is</a:t>
            </a:r>
            <a:r>
              <a:rPr lang="fr-BE" baseline="0" dirty="0">
                <a:solidFill>
                  <a:schemeClr val="tx1"/>
                </a:solidFill>
              </a:rPr>
              <a:t> the </a:t>
            </a:r>
            <a:r>
              <a:rPr lang="fr-BE" baseline="0" dirty="0" err="1">
                <a:solidFill>
                  <a:schemeClr val="tx1"/>
                </a:solidFill>
              </a:rPr>
              <a:t>process</a:t>
            </a:r>
            <a:r>
              <a:rPr lang="fr-BE" baseline="0" dirty="0">
                <a:solidFill>
                  <a:schemeClr val="tx1"/>
                </a:solidFill>
              </a:rPr>
              <a:t> in </a:t>
            </a:r>
            <a:r>
              <a:rPr lang="fr-BE" baseline="0" dirty="0" err="1">
                <a:solidFill>
                  <a:schemeClr val="tx1"/>
                </a:solidFill>
              </a:rPr>
              <a:t>which</a:t>
            </a:r>
            <a:r>
              <a:rPr lang="fr-BE" baseline="0" dirty="0">
                <a:solidFill>
                  <a:schemeClr val="tx1"/>
                </a:solidFill>
              </a:rPr>
              <a:t> </a:t>
            </a:r>
            <a:r>
              <a:rPr lang="fr-BE" baseline="0" dirty="0" err="1">
                <a:solidFill>
                  <a:schemeClr val="tx1"/>
                </a:solidFill>
              </a:rPr>
              <a:t>it</a:t>
            </a:r>
            <a:r>
              <a:rPr lang="fr-BE" baseline="0" dirty="0">
                <a:solidFill>
                  <a:schemeClr val="tx1"/>
                </a:solidFill>
              </a:rPr>
              <a:t> </a:t>
            </a:r>
            <a:r>
              <a:rPr lang="fr-BE" baseline="0" dirty="0" err="1">
                <a:solidFill>
                  <a:schemeClr val="tx1"/>
                </a:solidFill>
              </a:rPr>
              <a:t>is</a:t>
            </a:r>
            <a:r>
              <a:rPr lang="fr-BE" baseline="0" dirty="0">
                <a:solidFill>
                  <a:schemeClr val="tx1"/>
                </a:solidFill>
              </a:rPr>
              <a:t> </a:t>
            </a:r>
            <a:r>
              <a:rPr lang="fr-BE" baseline="0" dirty="0" err="1">
                <a:solidFill>
                  <a:schemeClr val="tx1"/>
                </a:solidFill>
              </a:rPr>
              <a:t>being</a:t>
            </a:r>
            <a:r>
              <a:rPr lang="fr-BE" baseline="0" dirty="0">
                <a:solidFill>
                  <a:schemeClr val="tx1"/>
                </a:solidFill>
              </a:rPr>
              <a:t> </a:t>
            </a:r>
            <a:r>
              <a:rPr lang="fr-BE" baseline="0" dirty="0" err="1">
                <a:solidFill>
                  <a:schemeClr val="tx1"/>
                </a:solidFill>
              </a:rPr>
              <a:t>developed</a:t>
            </a:r>
            <a:r>
              <a:rPr lang="fr-BE" baseline="0" dirty="0">
                <a:solidFill>
                  <a:schemeClr val="tx1"/>
                </a:solidFill>
              </a:rPr>
              <a:t>. It </a:t>
            </a:r>
            <a:r>
              <a:rPr lang="fr-BE" baseline="0" dirty="0" err="1">
                <a:solidFill>
                  <a:schemeClr val="tx1"/>
                </a:solidFill>
              </a:rPr>
              <a:t>will</a:t>
            </a:r>
            <a:r>
              <a:rPr lang="fr-BE" baseline="0" dirty="0">
                <a:solidFill>
                  <a:schemeClr val="tx1"/>
                </a:solidFill>
              </a:rPr>
              <a:t> </a:t>
            </a:r>
            <a:r>
              <a:rPr lang="fr-BE" baseline="0" dirty="0" err="1">
                <a:solidFill>
                  <a:schemeClr val="tx1"/>
                </a:solidFill>
              </a:rPr>
              <a:t>emerge</a:t>
            </a:r>
            <a:r>
              <a:rPr lang="fr-BE" baseline="0" dirty="0">
                <a:solidFill>
                  <a:schemeClr val="tx1"/>
                </a:solidFill>
              </a:rPr>
              <a:t> from an inclusive </a:t>
            </a:r>
            <a:r>
              <a:rPr lang="en-US" baseline="0" dirty="0">
                <a:solidFill>
                  <a:schemeClr val="tx1"/>
                </a:solidFill>
              </a:rPr>
              <a:t>process of consultation, debate, research and engagement, which involves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60F528-90F7-4ED3-A913-0EBF265C7914}" type="slidenum">
              <a:rPr lang="fr-FR" smtClean="0"/>
              <a:t>6</a:t>
            </a:fld>
            <a:endParaRPr lang="fr-FR"/>
          </a:p>
        </p:txBody>
      </p:sp>
    </p:spTree>
    <p:extLst>
      <p:ext uri="{BB962C8B-B14F-4D97-AF65-F5344CB8AC3E}">
        <p14:creationId xmlns:p14="http://schemas.microsoft.com/office/powerpoint/2010/main" val="149719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also important to mention that UNESCO has convened an independent International Commission of thought-leaders from the worlds of politics, academia, the arts, science, business, and education. The Commission will work under the leadership of the President of Ethiopia, Her Excellency President </a:t>
            </a:r>
            <a:r>
              <a:rPr lang="en-US" sz="1200" kern="1200" dirty="0" err="1">
                <a:solidFill>
                  <a:schemeClr val="tx1"/>
                </a:solidFill>
                <a:effectLst/>
                <a:latin typeface="+mn-lt"/>
                <a:ea typeface="+mn-ea"/>
                <a:cs typeface="+mn-cs"/>
              </a:rPr>
              <a:t>Sahle</a:t>
            </a:r>
            <a:r>
              <a:rPr lang="en-US" sz="1200" kern="1200" dirty="0">
                <a:solidFill>
                  <a:schemeClr val="tx1"/>
                </a:solidFill>
                <a:effectLst/>
                <a:latin typeface="+mn-lt"/>
                <a:ea typeface="+mn-ea"/>
                <a:cs typeface="+mn-cs"/>
              </a:rPr>
              <a:t>-Work </a:t>
            </a:r>
            <a:r>
              <a:rPr lang="en-US" sz="1200" kern="1200" dirty="0" err="1">
                <a:solidFill>
                  <a:schemeClr val="tx1"/>
                </a:solidFill>
                <a:effectLst/>
                <a:latin typeface="+mn-lt"/>
                <a:ea typeface="+mn-ea"/>
                <a:cs typeface="+mn-cs"/>
              </a:rPr>
              <a:t>Zewde</a:t>
            </a:r>
            <a:r>
              <a:rPr lang="en-US" sz="1200" kern="1200" dirty="0">
                <a:solidFill>
                  <a:schemeClr val="tx1"/>
                </a:solidFill>
                <a:effectLst/>
                <a:latin typeface="+mn-lt"/>
                <a:ea typeface="+mn-ea"/>
                <a:cs typeface="+mn-cs"/>
              </a:rPr>
              <a:t>, and lead the development of the global report.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Commission will carefully consider inputs received through</a:t>
            </a:r>
            <a:r>
              <a:rPr lang="en-US" sz="1200" kern="1200" baseline="0" dirty="0">
                <a:solidFill>
                  <a:schemeClr val="tx1"/>
                </a:solidFill>
                <a:effectLst/>
                <a:latin typeface="+mn-lt"/>
                <a:ea typeface="+mn-ea"/>
                <a:cs typeface="+mn-cs"/>
              </a:rPr>
              <a:t> the consultation process </a:t>
            </a:r>
            <a:r>
              <a:rPr lang="en-US" sz="1200" b="0" i="0" u="none" strike="noStrike" kern="1200" baseline="0" dirty="0">
                <a:solidFill>
                  <a:schemeClr val="tx1"/>
                </a:solidFill>
                <a:latin typeface="+mn-lt"/>
                <a:ea typeface="+mn-ea"/>
                <a:cs typeface="+mn-cs"/>
              </a:rPr>
              <a:t>that involves youth, educators, civil society, governments, business and other stakeholders. </a:t>
            </a:r>
          </a:p>
          <a:p>
            <a:endParaRPr lang="fr-BE"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requested, facilitator</a:t>
            </a:r>
            <a:r>
              <a:rPr lang="en-US" sz="1200" kern="1200" baseline="0" dirty="0">
                <a:solidFill>
                  <a:schemeClr val="tx1"/>
                </a:solidFill>
                <a:effectLst/>
                <a:latin typeface="+mn-lt"/>
                <a:ea typeface="+mn-ea"/>
                <a:cs typeface="+mn-cs"/>
              </a:rPr>
              <a:t> can name the Commission Members (listed here as featured from left to right, top row downwards):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Mr Masanori Aoyagi</a:t>
            </a:r>
            <a:r>
              <a:rPr lang="en-US" sz="1200" kern="1200" dirty="0">
                <a:solidFill>
                  <a:schemeClr val="tx1"/>
                </a:solidFill>
                <a:effectLst/>
                <a:latin typeface="+mn-lt"/>
                <a:ea typeface="+mn-ea"/>
                <a:cs typeface="+mn-cs"/>
              </a:rPr>
              <a:t>, Chairman of the Culture and Education Commission of the 2020 Olympic Games Committee, Japan </a:t>
            </a:r>
          </a:p>
          <a:p>
            <a:pPr lvl="0"/>
            <a:r>
              <a:rPr lang="en-US" sz="1200" b="1" kern="1200" dirty="0">
                <a:solidFill>
                  <a:schemeClr val="tx1"/>
                </a:solidFill>
                <a:effectLst/>
                <a:latin typeface="+mn-lt"/>
                <a:ea typeface="+mn-ea"/>
                <a:cs typeface="+mn-cs"/>
              </a:rPr>
              <a:t>Mr Arjun Appadurai</a:t>
            </a:r>
            <a:r>
              <a:rPr lang="en-US" sz="1200" kern="1200" dirty="0">
                <a:solidFill>
                  <a:schemeClr val="tx1"/>
                </a:solidFill>
                <a:effectLst/>
                <a:latin typeface="+mn-lt"/>
                <a:ea typeface="+mn-ea"/>
                <a:cs typeface="+mn-cs"/>
              </a:rPr>
              <a:t>, Goddard Professor in Media, Culture and Communication, New York University</a:t>
            </a:r>
          </a:p>
          <a:p>
            <a:pPr lvl="0"/>
            <a:r>
              <a:rPr lang="en-US" sz="1200" b="1" kern="1200" dirty="0">
                <a:solidFill>
                  <a:schemeClr val="tx1"/>
                </a:solidFill>
                <a:effectLst/>
                <a:latin typeface="+mn-lt"/>
                <a:ea typeface="+mn-ea"/>
                <a:cs typeface="+mn-cs"/>
              </a:rPr>
              <a:t>Mr Abdel Basset Ben </a:t>
            </a:r>
            <a:r>
              <a:rPr lang="en-US" sz="1200" b="1" kern="1200" dirty="0" err="1">
                <a:solidFill>
                  <a:schemeClr val="tx1"/>
                </a:solidFill>
                <a:effectLst/>
                <a:latin typeface="+mn-lt"/>
                <a:ea typeface="+mn-ea"/>
                <a:cs typeface="+mn-cs"/>
              </a:rPr>
              <a:t>Hassen</a:t>
            </a:r>
            <a:r>
              <a:rPr lang="en-US" sz="1200" kern="1200" dirty="0">
                <a:solidFill>
                  <a:schemeClr val="tx1"/>
                </a:solidFill>
                <a:effectLst/>
                <a:latin typeface="+mn-lt"/>
                <a:ea typeface="+mn-ea"/>
                <a:cs typeface="+mn-cs"/>
              </a:rPr>
              <a:t>, President, Arab Institute for Human Rights</a:t>
            </a:r>
          </a:p>
          <a:p>
            <a:pPr lvl="0"/>
            <a:r>
              <a:rPr lang="en-US" sz="1200" b="1" kern="1200" dirty="0">
                <a:solidFill>
                  <a:schemeClr val="tx1"/>
                </a:solidFill>
                <a:effectLst/>
                <a:latin typeface="+mn-lt"/>
                <a:ea typeface="+mn-ea"/>
                <a:cs typeface="+mn-cs"/>
              </a:rPr>
              <a:t>Mr Patrick </a:t>
            </a:r>
            <a:r>
              <a:rPr lang="en-US" sz="1200" b="1" kern="1200" dirty="0" err="1">
                <a:solidFill>
                  <a:schemeClr val="tx1"/>
                </a:solidFill>
                <a:effectLst/>
                <a:latin typeface="+mn-lt"/>
                <a:ea typeface="+mn-ea"/>
                <a:cs typeface="+mn-cs"/>
              </a:rPr>
              <a:t>Awuah</a:t>
            </a:r>
            <a:r>
              <a:rPr lang="en-US" sz="1200" kern="1200" dirty="0">
                <a:solidFill>
                  <a:schemeClr val="tx1"/>
                </a:solidFill>
                <a:effectLst/>
                <a:latin typeface="+mn-lt"/>
                <a:ea typeface="+mn-ea"/>
                <a:cs typeface="+mn-cs"/>
              </a:rPr>
              <a:t>, Founder and President, </a:t>
            </a:r>
            <a:r>
              <a:rPr lang="en-US" sz="1200" kern="1200" dirty="0" err="1">
                <a:solidFill>
                  <a:schemeClr val="tx1"/>
                </a:solidFill>
                <a:effectLst/>
                <a:latin typeface="+mn-lt"/>
                <a:ea typeface="+mn-ea"/>
                <a:cs typeface="+mn-cs"/>
              </a:rPr>
              <a:t>Ashesi</a:t>
            </a:r>
            <a:r>
              <a:rPr lang="en-US" sz="1200" kern="1200" dirty="0">
                <a:solidFill>
                  <a:schemeClr val="tx1"/>
                </a:solidFill>
                <a:effectLst/>
                <a:latin typeface="+mn-lt"/>
                <a:ea typeface="+mn-ea"/>
                <a:cs typeface="+mn-cs"/>
              </a:rPr>
              <a:t> University College, Ghana</a:t>
            </a:r>
          </a:p>
          <a:p>
            <a:pPr lvl="0"/>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Cristovam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Buarque</a:t>
            </a:r>
            <a:r>
              <a:rPr lang="en-US" sz="1200" kern="1200" dirty="0">
                <a:solidFill>
                  <a:schemeClr val="tx1"/>
                </a:solidFill>
                <a:effectLst/>
                <a:latin typeface="+mn-lt"/>
                <a:ea typeface="+mn-ea"/>
                <a:cs typeface="+mn-cs"/>
              </a:rPr>
              <a:t>, Professor at University of Brasilia; Former senator of the Federal District (Brazil)</a:t>
            </a:r>
          </a:p>
          <a:p>
            <a:pPr lvl="0"/>
            <a:r>
              <a:rPr lang="en-US" sz="1200" b="1" kern="1200" dirty="0" err="1">
                <a:solidFill>
                  <a:schemeClr val="tx1"/>
                </a:solidFill>
                <a:effectLst/>
                <a:latin typeface="+mn-lt"/>
                <a:ea typeface="+mn-ea"/>
                <a:cs typeface="+mn-cs"/>
              </a:rPr>
              <a:t>Ms</a:t>
            </a:r>
            <a:r>
              <a:rPr lang="en-US" sz="1200" b="1" kern="1200" dirty="0">
                <a:solidFill>
                  <a:schemeClr val="tx1"/>
                </a:solidFill>
                <a:effectLst/>
                <a:latin typeface="+mn-lt"/>
                <a:ea typeface="+mn-ea"/>
                <a:cs typeface="+mn-cs"/>
              </a:rPr>
              <a:t> Elisa Guerra Cruz</a:t>
            </a:r>
            <a:r>
              <a:rPr lang="en-US" sz="1200" kern="1200" dirty="0">
                <a:solidFill>
                  <a:schemeClr val="tx1"/>
                </a:solidFill>
                <a:effectLst/>
                <a:latin typeface="+mn-lt"/>
                <a:ea typeface="+mn-ea"/>
                <a:cs typeface="+mn-cs"/>
              </a:rPr>
              <a:t>, Recipient of the Best Educator in Latin America (2015) and finalist in the </a:t>
            </a:r>
            <a:r>
              <a:rPr lang="en-US" sz="1200" kern="1200" dirty="0" err="1">
                <a:solidFill>
                  <a:schemeClr val="tx1"/>
                </a:solidFill>
                <a:effectLst/>
                <a:latin typeface="+mn-lt"/>
                <a:ea typeface="+mn-ea"/>
                <a:cs typeface="+mn-cs"/>
              </a:rPr>
              <a:t>Varkey</a:t>
            </a:r>
            <a:r>
              <a:rPr lang="en-US" sz="1200" kern="1200" dirty="0">
                <a:solidFill>
                  <a:schemeClr val="tx1"/>
                </a:solidFill>
                <a:effectLst/>
                <a:latin typeface="+mn-lt"/>
                <a:ea typeface="+mn-ea"/>
                <a:cs typeface="+mn-cs"/>
              </a:rPr>
              <a:t> Foundation’s Global Teacher Prize (2015-2016)</a:t>
            </a:r>
          </a:p>
          <a:p>
            <a:pPr lvl="0"/>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Badr</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Jafar</a:t>
            </a:r>
            <a:r>
              <a:rPr lang="en-US" sz="1200" kern="1200" dirty="0">
                <a:solidFill>
                  <a:schemeClr val="tx1"/>
                </a:solidFill>
                <a:effectLst/>
                <a:latin typeface="+mn-lt"/>
                <a:ea typeface="+mn-ea"/>
                <a:cs typeface="+mn-cs"/>
              </a:rPr>
              <a:t>, CEO, Crescent </a:t>
            </a:r>
            <a:r>
              <a:rPr lang="en-US" sz="1200" kern="1200" dirty="0" err="1">
                <a:solidFill>
                  <a:schemeClr val="tx1"/>
                </a:solidFill>
                <a:effectLst/>
                <a:latin typeface="+mn-lt"/>
                <a:ea typeface="+mn-ea"/>
                <a:cs typeface="+mn-cs"/>
              </a:rPr>
              <a:t>Entreprises</a:t>
            </a:r>
            <a:r>
              <a:rPr lang="en-US" sz="1200" kern="1200" dirty="0">
                <a:solidFill>
                  <a:schemeClr val="tx1"/>
                </a:solidFill>
                <a:effectLst/>
                <a:latin typeface="+mn-lt"/>
                <a:ea typeface="+mn-ea"/>
                <a:cs typeface="+mn-cs"/>
              </a:rPr>
              <a:t> (UAE) and World Economic Forum Young Global Leader (2011)</a:t>
            </a:r>
          </a:p>
          <a:p>
            <a:pPr lvl="0"/>
            <a:r>
              <a:rPr lang="en-US" sz="1200" b="1" kern="1200" dirty="0">
                <a:solidFill>
                  <a:schemeClr val="tx1"/>
                </a:solidFill>
                <a:effectLst/>
                <a:latin typeface="+mn-lt"/>
                <a:ea typeface="+mn-ea"/>
                <a:cs typeface="+mn-cs"/>
              </a:rPr>
              <a:t>Justin </a:t>
            </a:r>
            <a:r>
              <a:rPr lang="en-US" sz="1200" b="1" kern="1200" dirty="0" err="1">
                <a:solidFill>
                  <a:schemeClr val="tx1"/>
                </a:solidFill>
                <a:effectLst/>
                <a:latin typeface="+mn-lt"/>
                <a:ea typeface="+mn-ea"/>
                <a:cs typeface="+mn-cs"/>
              </a:rPr>
              <a:t>Yifu</a:t>
            </a:r>
            <a:r>
              <a:rPr lang="en-US" sz="1200" b="1" kern="1200" dirty="0">
                <a:solidFill>
                  <a:schemeClr val="tx1"/>
                </a:solidFill>
                <a:effectLst/>
                <a:latin typeface="+mn-lt"/>
                <a:ea typeface="+mn-ea"/>
                <a:cs typeface="+mn-cs"/>
              </a:rPr>
              <a:t> LIN, </a:t>
            </a:r>
            <a:r>
              <a:rPr lang="en-US" sz="1200" b="0" kern="1200" dirty="0">
                <a:solidFill>
                  <a:schemeClr val="tx1"/>
                </a:solidFill>
                <a:effectLst/>
                <a:latin typeface="+mn-lt"/>
                <a:ea typeface="+mn-ea"/>
                <a:cs typeface="+mn-cs"/>
              </a:rPr>
              <a:t>Dean of Institute of New Structural Economics,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Beijing University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Doh-Yeon</a:t>
            </a:r>
            <a:r>
              <a:rPr lang="en-US" sz="1200" b="1" kern="1200" dirty="0">
                <a:solidFill>
                  <a:schemeClr val="tx1"/>
                </a:solidFill>
                <a:effectLst/>
                <a:latin typeface="+mn-lt"/>
                <a:ea typeface="+mn-ea"/>
                <a:cs typeface="+mn-cs"/>
              </a:rPr>
              <a:t> Kim</a:t>
            </a:r>
            <a:r>
              <a:rPr lang="en-US" sz="1200" kern="1200" dirty="0">
                <a:solidFill>
                  <a:schemeClr val="tx1"/>
                </a:solidFill>
                <a:effectLst/>
                <a:latin typeface="+mn-lt"/>
                <a:ea typeface="+mn-ea"/>
                <a:cs typeface="+mn-cs"/>
              </a:rPr>
              <a:t>, President of Pohang University of Science and Technology; Former Minister of Education, Science and Technology (Republic of Korea)</a:t>
            </a:r>
          </a:p>
          <a:p>
            <a:pPr lvl="0"/>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Evgeny</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Morozov</a:t>
            </a:r>
            <a:r>
              <a:rPr lang="en-US" sz="1200" kern="1200" dirty="0">
                <a:solidFill>
                  <a:schemeClr val="tx1"/>
                </a:solidFill>
                <a:effectLst/>
                <a:latin typeface="+mn-lt"/>
                <a:ea typeface="+mn-ea"/>
                <a:cs typeface="+mn-cs"/>
              </a:rPr>
              <a:t>, Writer and researcher on political and social implications of technology (Belarus)</a:t>
            </a:r>
          </a:p>
          <a:p>
            <a:pPr lvl="0"/>
            <a:r>
              <a:rPr lang="en-US" sz="1200" b="1" kern="1200" dirty="0" err="1">
                <a:solidFill>
                  <a:schemeClr val="tx1"/>
                </a:solidFill>
                <a:effectLst/>
                <a:latin typeface="+mn-lt"/>
                <a:ea typeface="+mn-ea"/>
                <a:cs typeface="+mn-cs"/>
              </a:rPr>
              <a:t>Ms</a:t>
            </a:r>
            <a:r>
              <a:rPr lang="en-US" sz="1200" b="1" kern="1200" dirty="0">
                <a:solidFill>
                  <a:schemeClr val="tx1"/>
                </a:solidFill>
                <a:effectLst/>
                <a:latin typeface="+mn-lt"/>
                <a:ea typeface="+mn-ea"/>
                <a:cs typeface="+mn-cs"/>
              </a:rPr>
              <a:t> Karen Mundy</a:t>
            </a:r>
            <a:r>
              <a:rPr lang="en-US" sz="1200" kern="1200" dirty="0">
                <a:solidFill>
                  <a:schemeClr val="tx1"/>
                </a:solidFill>
                <a:effectLst/>
                <a:latin typeface="+mn-lt"/>
                <a:ea typeface="+mn-ea"/>
                <a:cs typeface="+mn-cs"/>
              </a:rPr>
              <a:t>, Professor, Ontario Institute for the Study of Education (OISE), University of Toronto </a:t>
            </a:r>
          </a:p>
          <a:p>
            <a:pPr lvl="0"/>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António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Nóvoa</a:t>
            </a:r>
            <a:r>
              <a:rPr lang="en-US" sz="1200" kern="1200" dirty="0">
                <a:solidFill>
                  <a:schemeClr val="tx1"/>
                </a:solidFill>
                <a:effectLst/>
                <a:latin typeface="+mn-lt"/>
                <a:ea typeface="+mn-ea"/>
                <a:cs typeface="+mn-cs"/>
              </a:rPr>
              <a:t>, current Ambassador of Portugal to UNESCO.</a:t>
            </a:r>
          </a:p>
          <a:p>
            <a:pPr lvl="0"/>
            <a:r>
              <a:rPr lang="en-US" sz="1200" b="1" kern="1200" dirty="0">
                <a:solidFill>
                  <a:schemeClr val="tx1"/>
                </a:solidFill>
                <a:effectLst/>
                <a:latin typeface="+mn-lt"/>
                <a:ea typeface="+mn-ea"/>
                <a:cs typeface="+mn-cs"/>
              </a:rPr>
              <a:t>Mr Fernando M. </a:t>
            </a:r>
            <a:r>
              <a:rPr lang="en-US" sz="1200" b="1" kern="1200" dirty="0" err="1">
                <a:solidFill>
                  <a:schemeClr val="tx1"/>
                </a:solidFill>
                <a:effectLst/>
                <a:latin typeface="+mn-lt"/>
                <a:ea typeface="+mn-ea"/>
                <a:cs typeface="+mn-cs"/>
              </a:rPr>
              <a:t>Reimers</a:t>
            </a:r>
            <a:r>
              <a:rPr lang="en-US" sz="1200" kern="1200" dirty="0">
                <a:solidFill>
                  <a:schemeClr val="tx1"/>
                </a:solidFill>
                <a:effectLst/>
                <a:latin typeface="+mn-lt"/>
                <a:ea typeface="+mn-ea"/>
                <a:cs typeface="+mn-cs"/>
              </a:rPr>
              <a:t>, Professor, Harvard Graduate School of Education</a:t>
            </a:r>
          </a:p>
          <a:p>
            <a:pPr lvl="0"/>
            <a:r>
              <a:rPr lang="es-AR" sz="1200" b="1" kern="1200" dirty="0">
                <a:solidFill>
                  <a:schemeClr val="tx1"/>
                </a:solidFill>
                <a:effectLst/>
                <a:latin typeface="+mn-lt"/>
                <a:ea typeface="+mn-ea"/>
                <a:cs typeface="+mn-cs"/>
              </a:rPr>
              <a:t>Ms </a:t>
            </a:r>
            <a:r>
              <a:rPr lang="es-AR" sz="1200" b="1" kern="1200" dirty="0" err="1">
                <a:solidFill>
                  <a:schemeClr val="tx1"/>
                </a:solidFill>
                <a:effectLst/>
                <a:latin typeface="+mn-lt"/>
                <a:ea typeface="+mn-ea"/>
                <a:cs typeface="+mn-cs"/>
              </a:rPr>
              <a:t>Tarcila</a:t>
            </a:r>
            <a:r>
              <a:rPr lang="es-AR" sz="1200" b="1" kern="1200" dirty="0">
                <a:solidFill>
                  <a:schemeClr val="tx1"/>
                </a:solidFill>
                <a:effectLst/>
                <a:latin typeface="+mn-lt"/>
                <a:ea typeface="+mn-ea"/>
                <a:cs typeface="+mn-cs"/>
              </a:rPr>
              <a:t> Rivera Zea</a:t>
            </a:r>
            <a:r>
              <a:rPr lang="es-AR" sz="1200" kern="1200" dirty="0">
                <a:solidFill>
                  <a:schemeClr val="tx1"/>
                </a:solidFill>
                <a:effectLst/>
                <a:latin typeface="+mn-lt"/>
                <a:ea typeface="+mn-ea"/>
                <a:cs typeface="+mn-cs"/>
              </a:rPr>
              <a:t>, </a:t>
            </a:r>
            <a:r>
              <a:rPr lang="es-AR" sz="1200" kern="1200" dirty="0" err="1">
                <a:solidFill>
                  <a:schemeClr val="tx1"/>
                </a:solidFill>
                <a:effectLst/>
                <a:latin typeface="+mn-lt"/>
                <a:ea typeface="+mn-ea"/>
                <a:cs typeface="+mn-cs"/>
              </a:rPr>
              <a:t>Founder</a:t>
            </a:r>
            <a:r>
              <a:rPr lang="es-AR" sz="1200" kern="1200" dirty="0">
                <a:solidFill>
                  <a:schemeClr val="tx1"/>
                </a:solidFill>
                <a:effectLst/>
                <a:latin typeface="+mn-lt"/>
                <a:ea typeface="+mn-ea"/>
                <a:cs typeface="+mn-cs"/>
              </a:rPr>
              <a:t> and Executive Director Centro de Culturas Indígenas del </a:t>
            </a:r>
            <a:r>
              <a:rPr lang="es-AR" sz="1200" kern="1200" dirty="0" err="1">
                <a:solidFill>
                  <a:schemeClr val="tx1"/>
                </a:solidFill>
                <a:effectLst/>
                <a:latin typeface="+mn-lt"/>
                <a:ea typeface="+mn-ea"/>
                <a:cs typeface="+mn-cs"/>
              </a:rPr>
              <a:t>Peru</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Mr </a:t>
            </a:r>
            <a:r>
              <a:rPr lang="en-US" sz="1200" b="1" kern="1200" dirty="0" err="1">
                <a:solidFill>
                  <a:schemeClr val="tx1"/>
                </a:solidFill>
                <a:effectLst/>
                <a:latin typeface="+mn-lt"/>
                <a:ea typeface="+mn-ea"/>
                <a:cs typeface="+mn-cs"/>
              </a:rPr>
              <a:t>Serigne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Mbaye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Thiam</a:t>
            </a:r>
            <a:r>
              <a:rPr lang="en-US" sz="1200" kern="1200" dirty="0">
                <a:solidFill>
                  <a:schemeClr val="tx1"/>
                </a:solidFill>
                <a:effectLst/>
                <a:latin typeface="+mn-lt"/>
                <a:ea typeface="+mn-ea"/>
                <a:cs typeface="+mn-cs"/>
              </a:rPr>
              <a:t>, Former Minister of Education, Vice-chair of the Global Partnership for Education</a:t>
            </a:r>
          </a:p>
          <a:p>
            <a:pPr lvl="0"/>
            <a:r>
              <a:rPr lang="en-US" sz="1200" b="1" kern="1200" dirty="0" err="1">
                <a:solidFill>
                  <a:schemeClr val="tx1"/>
                </a:solidFill>
                <a:effectLst/>
                <a:latin typeface="+mn-lt"/>
                <a:ea typeface="+mn-ea"/>
                <a:cs typeface="+mn-cs"/>
              </a:rPr>
              <a:t>Ms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Vaira</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Vīķe-Freiberga</a:t>
            </a:r>
            <a:r>
              <a:rPr lang="en-US" sz="1200" kern="1200" dirty="0">
                <a:solidFill>
                  <a:schemeClr val="tx1"/>
                </a:solidFill>
                <a:effectLst/>
                <a:latin typeface="+mn-lt"/>
                <a:ea typeface="+mn-ea"/>
                <a:cs typeface="+mn-cs"/>
              </a:rPr>
              <a:t>, President, Club of Madrid; Former President of Latvia</a:t>
            </a:r>
          </a:p>
          <a:p>
            <a:pPr lvl="0"/>
            <a:r>
              <a:rPr lang="en-US" sz="1200" b="1" kern="1200" dirty="0" err="1">
                <a:solidFill>
                  <a:schemeClr val="tx1"/>
                </a:solidFill>
                <a:effectLst/>
                <a:latin typeface="+mn-lt"/>
                <a:ea typeface="+mn-ea"/>
                <a:cs typeface="+mn-cs"/>
              </a:rPr>
              <a:t>Ms</a:t>
            </a:r>
            <a:r>
              <a:rPr lang="en-US" sz="1200" b="1" kern="1200" dirty="0">
                <a:solidFill>
                  <a:schemeClr val="tx1"/>
                </a:solidFill>
                <a:effectLst/>
                <a:latin typeface="+mn-lt"/>
                <a:ea typeface="+mn-ea"/>
                <a:cs typeface="+mn-cs"/>
              </a:rPr>
              <a:t> Maha </a:t>
            </a:r>
            <a:r>
              <a:rPr lang="en-US" sz="1200" b="1" kern="1200" dirty="0" err="1">
                <a:solidFill>
                  <a:schemeClr val="tx1"/>
                </a:solidFill>
                <a:effectLst/>
                <a:latin typeface="+mn-lt"/>
                <a:ea typeface="+mn-ea"/>
                <a:cs typeface="+mn-cs"/>
              </a:rPr>
              <a:t>Yahya</a:t>
            </a:r>
            <a:r>
              <a:rPr lang="en-US" sz="1200" kern="1200" dirty="0">
                <a:solidFill>
                  <a:schemeClr val="tx1"/>
                </a:solidFill>
                <a:effectLst/>
                <a:latin typeface="+mn-lt"/>
                <a:ea typeface="+mn-ea"/>
                <a:cs typeface="+mn-cs"/>
              </a:rPr>
              <a:t>, Director, Carnegie Middle East Center</a:t>
            </a:r>
          </a:p>
          <a:p>
            <a:endParaRPr lang="fr-FR" dirty="0"/>
          </a:p>
        </p:txBody>
      </p:sp>
      <p:sp>
        <p:nvSpPr>
          <p:cNvPr id="4" name="Slide Number Placeholder 3"/>
          <p:cNvSpPr>
            <a:spLocks noGrp="1"/>
          </p:cNvSpPr>
          <p:nvPr>
            <p:ph type="sldNum" sz="quarter" idx="10"/>
          </p:nvPr>
        </p:nvSpPr>
        <p:spPr/>
        <p:txBody>
          <a:bodyPr/>
          <a:lstStyle/>
          <a:p>
            <a:fld id="{9460F528-90F7-4ED3-A913-0EBF265C7914}" type="slidenum">
              <a:rPr lang="fr-FR" smtClean="0"/>
              <a:t>7</a:t>
            </a:fld>
            <a:endParaRPr lang="fr-FR"/>
          </a:p>
        </p:txBody>
      </p:sp>
    </p:spTree>
    <p:extLst>
      <p:ext uri="{BB962C8B-B14F-4D97-AF65-F5344CB8AC3E}">
        <p14:creationId xmlns:p14="http://schemas.microsoft.com/office/powerpoint/2010/main" val="316424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Basically</a:t>
            </a:r>
            <a:r>
              <a:rPr lang="fr-FR" dirty="0"/>
              <a:t>, the </a:t>
            </a:r>
            <a:r>
              <a:rPr lang="fr-FR" dirty="0" err="1"/>
              <a:t>forthcoming</a:t>
            </a:r>
            <a:r>
              <a:rPr lang="fr-FR" baseline="0" dirty="0"/>
              <a:t> Futures of Education report </a:t>
            </a:r>
            <a:r>
              <a:rPr lang="fr-FR" baseline="0" dirty="0" err="1"/>
              <a:t>will</a:t>
            </a:r>
            <a:r>
              <a:rPr lang="fr-FR" baseline="0" dirty="0"/>
              <a:t> </a:t>
            </a:r>
            <a:r>
              <a:rPr lang="fr-FR" baseline="0" dirty="0" err="1"/>
              <a:t>nurtured</a:t>
            </a:r>
            <a:r>
              <a:rPr lang="fr-FR" baseline="0" dirty="0"/>
              <a:t> from </a:t>
            </a:r>
            <a:r>
              <a:rPr lang="fr-FR" baseline="0" dirty="0" err="1"/>
              <a:t>both</a:t>
            </a:r>
            <a:r>
              <a:rPr lang="fr-FR" baseline="0" dirty="0"/>
              <a:t> </a:t>
            </a:r>
            <a:r>
              <a:rPr lang="fr-FR" baseline="0" dirty="0" err="1"/>
              <a:t>tracks</a:t>
            </a:r>
            <a:r>
              <a:rPr lang="fr-FR" baseline="0" dirty="0"/>
              <a:t> </a:t>
            </a:r>
            <a:r>
              <a:rPr lang="fr-FR" baseline="0" dirty="0" err="1"/>
              <a:t>that</a:t>
            </a:r>
            <a:r>
              <a:rPr lang="fr-FR" baseline="0" dirty="0"/>
              <a:t> </a:t>
            </a:r>
            <a:r>
              <a:rPr lang="fr-FR" baseline="0" dirty="0" err="1"/>
              <a:t>were</a:t>
            </a:r>
            <a:r>
              <a:rPr lang="fr-FR" baseline="0" dirty="0"/>
              <a:t> </a:t>
            </a:r>
            <a:r>
              <a:rPr lang="fr-FR" baseline="0" dirty="0" err="1"/>
              <a:t>just</a:t>
            </a:r>
            <a:r>
              <a:rPr lang="fr-FR" baseline="0" dirty="0"/>
              <a:t> </a:t>
            </a:r>
            <a:r>
              <a:rPr lang="fr-FR" baseline="0" dirty="0" err="1"/>
              <a:t>presented</a:t>
            </a:r>
            <a:r>
              <a:rPr lang="fr-FR" baseline="0" dirty="0"/>
              <a:t> to </a:t>
            </a:r>
            <a:r>
              <a:rPr lang="fr-FR" baseline="0" dirty="0" err="1"/>
              <a:t>you</a:t>
            </a:r>
            <a:r>
              <a:rPr lang="fr-FR" baseline="0" dirty="0"/>
              <a:t>: a global, public dialogue </a:t>
            </a:r>
            <a:r>
              <a:rPr lang="fr-FR" baseline="0" dirty="0" err="1"/>
              <a:t>that</a:t>
            </a:r>
            <a:r>
              <a:rPr lang="fr-FR" baseline="0" dirty="0"/>
              <a:t> </a:t>
            </a:r>
            <a:r>
              <a:rPr lang="fr-FR" baseline="0" dirty="0" err="1"/>
              <a:t>you’re</a:t>
            </a:r>
            <a:r>
              <a:rPr lang="fr-FR" baseline="0" dirty="0"/>
              <a:t> </a:t>
            </a:r>
            <a:r>
              <a:rPr lang="fr-FR" baseline="0" dirty="0" err="1"/>
              <a:t>now</a:t>
            </a:r>
            <a:r>
              <a:rPr lang="fr-FR" baseline="0" dirty="0"/>
              <a:t> a part of, and the leadership of an </a:t>
            </a:r>
            <a:r>
              <a:rPr lang="fr-FR" baseline="0" dirty="0" err="1"/>
              <a:t>independent</a:t>
            </a:r>
            <a:r>
              <a:rPr lang="fr-FR" baseline="0" dirty="0"/>
              <a:t> International Commission.</a:t>
            </a:r>
            <a:endParaRPr lang="fr-FR" dirty="0"/>
          </a:p>
        </p:txBody>
      </p:sp>
      <p:sp>
        <p:nvSpPr>
          <p:cNvPr id="4" name="Slide Number Placeholder 3"/>
          <p:cNvSpPr>
            <a:spLocks noGrp="1"/>
          </p:cNvSpPr>
          <p:nvPr>
            <p:ph type="sldNum" sz="quarter" idx="10"/>
          </p:nvPr>
        </p:nvSpPr>
        <p:spPr/>
        <p:txBody>
          <a:bodyPr/>
          <a:lstStyle/>
          <a:p>
            <a:fld id="{9460F528-90F7-4ED3-A913-0EBF265C7914}" type="slidenum">
              <a:rPr lang="fr-FR" smtClean="0"/>
              <a:t>8</a:t>
            </a:fld>
            <a:endParaRPr lang="fr-FR"/>
          </a:p>
        </p:txBody>
      </p:sp>
    </p:spTree>
    <p:extLst>
      <p:ext uri="{BB962C8B-B14F-4D97-AF65-F5344CB8AC3E}">
        <p14:creationId xmlns:p14="http://schemas.microsoft.com/office/powerpoint/2010/main" val="34940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Any debate on the futures of education cannot take place without a strong involvement of school communities:</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Students</a:t>
            </a:r>
            <a:r>
              <a:rPr lang="en-GB" sz="1200" kern="1200" dirty="0" smtClean="0">
                <a:solidFill>
                  <a:schemeClr val="tx1"/>
                </a:solidFill>
                <a:effectLst/>
                <a:latin typeface="+mn-lt"/>
                <a:ea typeface="+mn-ea"/>
                <a:cs typeface="+mn-cs"/>
              </a:rPr>
              <a:t> are the main beneficiaries of education and best placed to speak about their learning and related experiences. They can also bring fresh perspectives and original ideas. Inviting them to reflect about the futures of education means that they would be thinking about the education they want for their children and grandchildren.</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School principals and teachers</a:t>
            </a:r>
            <a:r>
              <a:rPr lang="en-GB" sz="1200" kern="1200" dirty="0" smtClean="0">
                <a:solidFill>
                  <a:schemeClr val="tx1"/>
                </a:solidFill>
                <a:effectLst/>
                <a:latin typeface="+mn-lt"/>
                <a:ea typeface="+mn-ea"/>
                <a:cs typeface="+mn-cs"/>
              </a:rPr>
              <a:t> play an instrumental role in students lives and are key stakeholders in shaping education systems and, therefore, can enact meaningful changes to address concerns and priorities to future-proof education.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Parents</a:t>
            </a:r>
            <a:r>
              <a:rPr lang="en-GB" sz="1200" kern="1200" dirty="0" smtClean="0">
                <a:solidFill>
                  <a:schemeClr val="tx1"/>
                </a:solidFill>
                <a:effectLst/>
                <a:latin typeface="+mn-lt"/>
                <a:ea typeface="+mn-ea"/>
                <a:cs typeface="+mn-cs"/>
              </a:rPr>
              <a:t> play an important role in their children’s’ education; research has shown that parents involvement in their children’s school has many benefits for the entire school community. Parents’ involvement in their children’s learning has been given an additional emphasis during the COVID-19 crisis and lockdown of schools. Including parents in discussions on the futures of education can provide important additional insights and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10"/>
          </p:nvPr>
        </p:nvSpPr>
        <p:spPr/>
        <p:txBody>
          <a:bodyPr/>
          <a:lstStyle/>
          <a:p>
            <a:fld id="{9460F528-90F7-4ED3-A913-0EBF265C7914}" type="slidenum">
              <a:rPr lang="fr-FR" smtClean="0"/>
              <a:t>9</a:t>
            </a:fld>
            <a:endParaRPr lang="fr-FR"/>
          </a:p>
        </p:txBody>
      </p:sp>
    </p:spTree>
    <p:extLst>
      <p:ext uri="{BB962C8B-B14F-4D97-AF65-F5344CB8AC3E}">
        <p14:creationId xmlns:p14="http://schemas.microsoft.com/office/powerpoint/2010/main" val="200211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 </a:t>
            </a:r>
            <a:r>
              <a:rPr lang="en-GB" sz="1200" b="1" kern="1200" dirty="0">
                <a:solidFill>
                  <a:schemeClr val="tx1"/>
                </a:solidFill>
                <a:effectLst/>
                <a:latin typeface="+mn-lt"/>
                <a:ea typeface="+mn-ea"/>
                <a:cs typeface="+mn-cs"/>
              </a:rPr>
              <a:t>objective of this special mobilization of the ASPnet community is to </a:t>
            </a:r>
            <a:r>
              <a:rPr lang="en-GB" sz="1200" b="1" kern="1200" dirty="0" smtClean="0">
                <a:solidFill>
                  <a:schemeClr val="tx1"/>
                </a:solidFill>
                <a:effectLst/>
                <a:latin typeface="+mn-lt"/>
                <a:ea typeface="+mn-ea"/>
                <a:cs typeface="+mn-cs"/>
              </a:rPr>
              <a:t>engage ASPnet </a:t>
            </a:r>
            <a:r>
              <a:rPr lang="en-US" baseline="0" noProof="0" dirty="0"/>
              <a:t>students, teachers, school principals and parents </a:t>
            </a:r>
            <a:r>
              <a:rPr lang="en-GB" sz="1200" b="1" kern="1200" dirty="0">
                <a:solidFill>
                  <a:schemeClr val="tx1"/>
                </a:solidFill>
                <a:effectLst/>
                <a:latin typeface="+mn-lt"/>
                <a:ea typeface="+mn-ea"/>
                <a:cs typeface="+mn-cs"/>
              </a:rPr>
              <a:t>in a debate to rethink education and shape the future</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Key </a:t>
            </a:r>
            <a:r>
              <a:rPr lang="en-GB" sz="1200" kern="1200" dirty="0">
                <a:solidFill>
                  <a:schemeClr val="tx1"/>
                </a:solidFill>
                <a:effectLst/>
                <a:latin typeface="+mn-lt"/>
                <a:ea typeface="+mn-ea"/>
                <a:cs typeface="+mn-cs"/>
              </a:rPr>
              <a:t>questions, such as how education, learning and knowledge need to be re-imagined in a world of increasing complexity, uncertainty and </a:t>
            </a:r>
            <a:r>
              <a:rPr lang="en-GB" sz="1200" kern="1200" dirty="0" err="1">
                <a:solidFill>
                  <a:schemeClr val="tx1"/>
                </a:solidFill>
                <a:effectLst/>
                <a:latin typeface="+mn-lt"/>
                <a:ea typeface="+mn-ea"/>
                <a:cs typeface="+mn-cs"/>
              </a:rPr>
              <a:t>precarity</a:t>
            </a:r>
            <a:r>
              <a:rPr lang="en-GB" sz="1200" kern="1200" dirty="0">
                <a:solidFill>
                  <a:schemeClr val="tx1"/>
                </a:solidFill>
                <a:effectLst/>
                <a:latin typeface="+mn-lt"/>
                <a:ea typeface="+mn-ea"/>
                <a:cs typeface="+mn-cs"/>
              </a:rPr>
              <a:t> as well as </a:t>
            </a:r>
            <a:r>
              <a:rPr lang="en-GB" sz="1200" kern="1200" dirty="0" err="1">
                <a:solidFill>
                  <a:schemeClr val="tx1"/>
                </a:solidFill>
                <a:effectLst/>
                <a:latin typeface="+mn-lt"/>
                <a:ea typeface="+mn-ea"/>
                <a:cs typeface="+mn-cs"/>
              </a:rPr>
              <a:t>ASPnet’s</a:t>
            </a:r>
            <a:r>
              <a:rPr lang="en-GB" sz="1200" kern="1200" dirty="0">
                <a:solidFill>
                  <a:schemeClr val="tx1"/>
                </a:solidFill>
                <a:effectLst/>
                <a:latin typeface="+mn-lt"/>
                <a:ea typeface="+mn-ea"/>
                <a:cs typeface="+mn-cs"/>
              </a:rPr>
              <a:t> mission and work to foster global citizens for sustainable development will be central elements </a:t>
            </a:r>
            <a:r>
              <a:rPr lang="en-GB" sz="1200" kern="1200" dirty="0" smtClean="0">
                <a:solidFill>
                  <a:schemeClr val="tx1"/>
                </a:solidFill>
                <a:effectLst/>
                <a:latin typeface="+mn-lt"/>
                <a:ea typeface="+mn-ea"/>
                <a:cs typeface="+mn-cs"/>
              </a:rPr>
              <a:t>for </a:t>
            </a:r>
            <a:r>
              <a:rPr lang="en-GB" sz="1200" kern="1200" dirty="0">
                <a:solidFill>
                  <a:schemeClr val="tx1"/>
                </a:solidFill>
                <a:effectLst/>
                <a:latin typeface="+mn-lt"/>
                <a:ea typeface="+mn-ea"/>
                <a:cs typeface="+mn-cs"/>
              </a:rPr>
              <a:t>discussion.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insights gained through </a:t>
            </a:r>
            <a:r>
              <a:rPr lang="en-GB" sz="1200" kern="1200" dirty="0" smtClean="0">
                <a:solidFill>
                  <a:schemeClr val="tx1"/>
                </a:solidFill>
                <a:effectLst/>
                <a:latin typeface="+mn-lt"/>
                <a:ea typeface="+mn-ea"/>
                <a:cs typeface="+mn-cs"/>
              </a:rPr>
              <a:t>these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consultations </a:t>
            </a:r>
            <a:r>
              <a:rPr lang="en-GB" sz="1200" kern="1200" dirty="0">
                <a:solidFill>
                  <a:schemeClr val="tx1"/>
                </a:solidFill>
                <a:effectLst/>
                <a:latin typeface="+mn-lt"/>
                <a:ea typeface="+mn-ea"/>
                <a:cs typeface="+mn-cs"/>
              </a:rPr>
              <a:t>will be synthesized for UNESCO’s International Commission on the Futures of Education and will</a:t>
            </a:r>
            <a:r>
              <a:rPr lang="en-GB" sz="1200" kern="1200" baseline="0" dirty="0">
                <a:solidFill>
                  <a:schemeClr val="tx1"/>
                </a:solidFill>
                <a:effectLst/>
                <a:latin typeface="+mn-lt"/>
                <a:ea typeface="+mn-ea"/>
                <a:cs typeface="+mn-cs"/>
              </a:rPr>
              <a:t> help </a:t>
            </a:r>
            <a:r>
              <a:rPr lang="en-GB" sz="1200" kern="1200" dirty="0">
                <a:solidFill>
                  <a:schemeClr val="tx1"/>
                </a:solidFill>
                <a:effectLst/>
                <a:latin typeface="+mn-lt"/>
                <a:ea typeface="+mn-ea"/>
                <a:cs typeface="+mn-cs"/>
              </a:rPr>
              <a:t>to shape the global debate and</a:t>
            </a:r>
            <a:r>
              <a:rPr lang="en-GB" sz="1200" kern="1200" baseline="0" dirty="0">
                <a:solidFill>
                  <a:schemeClr val="tx1"/>
                </a:solidFill>
                <a:effectLst/>
                <a:latin typeface="+mn-lt"/>
                <a:ea typeface="+mn-ea"/>
                <a:cs typeface="+mn-cs"/>
              </a:rPr>
              <a:t> inform the UNESCO flagship report on the Futures of Education to be published next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10"/>
          </p:nvPr>
        </p:nvSpPr>
        <p:spPr/>
        <p:txBody>
          <a:bodyPr/>
          <a:lstStyle/>
          <a:p>
            <a:fld id="{9460F528-90F7-4ED3-A913-0EBF265C7914}" type="slidenum">
              <a:rPr lang="fr-FR" smtClean="0"/>
              <a:t>10</a:t>
            </a:fld>
            <a:endParaRPr lang="fr-FR"/>
          </a:p>
        </p:txBody>
      </p:sp>
    </p:spTree>
    <p:extLst>
      <p:ext uri="{BB962C8B-B14F-4D97-AF65-F5344CB8AC3E}">
        <p14:creationId xmlns:p14="http://schemas.microsoft.com/office/powerpoint/2010/main" val="200211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9" name="TextBox 24">
            <a:extLst>
              <a:ext uri="{FF2B5EF4-FFF2-40B4-BE49-F238E27FC236}">
                <a16:creationId xmlns:a16="http://schemas.microsoft.com/office/drawing/2014/main" xmlns="" id="{17336C9A-B076-4656-8BBA-963E90A9405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0" name="TextBox 24">
            <a:extLst>
              <a:ext uri="{FF2B5EF4-FFF2-40B4-BE49-F238E27FC236}">
                <a16:creationId xmlns:a16="http://schemas.microsoft.com/office/drawing/2014/main" xmlns="" id="{AA8FC206-02A5-43F9-849D-DC76261D0734}"/>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12" name="Straight Connector 14">
            <a:extLst>
              <a:ext uri="{FF2B5EF4-FFF2-40B4-BE49-F238E27FC236}">
                <a16:creationId xmlns:a16="http://schemas.microsoft.com/office/drawing/2014/main" xmlns=""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xmlns=""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4" name="TextBox 13">
            <a:extLst>
              <a:ext uri="{FF2B5EF4-FFF2-40B4-BE49-F238E27FC236}">
                <a16:creationId xmlns:a16="http://schemas.microsoft.com/office/drawing/2014/main" xmlns=""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15" name="Straight Connector 14">
            <a:extLst>
              <a:ext uri="{FF2B5EF4-FFF2-40B4-BE49-F238E27FC236}">
                <a16:creationId xmlns:a16="http://schemas.microsoft.com/office/drawing/2014/main" xmlns=""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4">
            <a:extLst>
              <a:ext uri="{FF2B5EF4-FFF2-40B4-BE49-F238E27FC236}">
                <a16:creationId xmlns:a16="http://schemas.microsoft.com/office/drawing/2014/main" xmlns=""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0" name="TextBox 24">
            <a:extLst>
              <a:ext uri="{FF2B5EF4-FFF2-40B4-BE49-F238E27FC236}">
                <a16:creationId xmlns:a16="http://schemas.microsoft.com/office/drawing/2014/main" xmlns="" id="{17336C9A-B076-4656-8BBA-963E90A9405C}"/>
              </a:ext>
            </a:extLst>
          </p:cNvPr>
          <p:cNvSpPr txBox="1"/>
          <p:nvPr userDrawn="1"/>
        </p:nvSpPr>
        <p:spPr>
          <a:xfrm>
            <a:off x="8525662" y="6553184"/>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1" name="TextBox 24">
            <a:extLst>
              <a:ext uri="{FF2B5EF4-FFF2-40B4-BE49-F238E27FC236}">
                <a16:creationId xmlns:a16="http://schemas.microsoft.com/office/drawing/2014/main" xmlns="" id="{AA8FC206-02A5-43F9-849D-DC76261D0734}"/>
              </a:ext>
            </a:extLst>
          </p:cNvPr>
          <p:cNvSpPr txBox="1"/>
          <p:nvPr userDrawn="1"/>
        </p:nvSpPr>
        <p:spPr>
          <a:xfrm>
            <a:off x="8525662" y="6553184"/>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22" name="Straight Connector 14">
            <a:extLst>
              <a:ext uri="{FF2B5EF4-FFF2-40B4-BE49-F238E27FC236}">
                <a16:creationId xmlns:a16="http://schemas.microsoft.com/office/drawing/2014/main" xmlns="" id="{CEFD72A5-9B1F-46BA-8C17-7161752D4FB7}"/>
              </a:ext>
            </a:extLst>
          </p:cNvPr>
          <p:cNvCxnSpPr/>
          <p:nvPr userDrawn="1"/>
        </p:nvCxnSpPr>
        <p:spPr>
          <a:xfrm>
            <a:off x="2119833" y="632605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540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82243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272215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4834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18514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28306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97369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93794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193256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299089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C7ACF-6EAB-4DC5-A083-2442F2EEDDEB}" type="datetimeFigureOut">
              <a:rPr lang="fr-FR" smtClean="0"/>
              <a:t>15/09/20</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FA86712-76D3-4361-A647-93F24E68EAED}" type="slidenum">
              <a:rPr lang="fr-FR" smtClean="0"/>
              <a:t>‹#›</a:t>
            </a:fld>
            <a:endParaRPr lang="fr-FR"/>
          </a:p>
        </p:txBody>
      </p:sp>
    </p:spTree>
    <p:extLst>
      <p:ext uri="{BB962C8B-B14F-4D97-AF65-F5344CB8AC3E}">
        <p14:creationId xmlns:p14="http://schemas.microsoft.com/office/powerpoint/2010/main" val="39685443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microsoft.com/office/2007/relationships/hdphoto" Target="../media/hdphoto1.wdp"/><Relationship Id="rId1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6280181"/>
            <a:ext cx="12192000" cy="572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a:extLst>
              <a:ext uri="{FF2B5EF4-FFF2-40B4-BE49-F238E27FC236}">
                <a16:creationId xmlns:a16="http://schemas.microsoft.com/office/drawing/2014/main" xmlns="" id="{E49AEBCB-52F6-45B2-A57F-885004950E1E}"/>
              </a:ext>
            </a:extLst>
          </p:cNvPr>
          <p:cNvSpPr txBox="1">
            <a:spLocks/>
          </p:cNvSpPr>
          <p:nvPr userDrawn="1"/>
        </p:nvSpPr>
        <p:spPr>
          <a:xfrm>
            <a:off x="316469" y="151582"/>
            <a:ext cx="8512645"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endParaRPr lang="en-US" dirty="0"/>
          </a:p>
        </p:txBody>
      </p:sp>
      <p:sp>
        <p:nvSpPr>
          <p:cNvPr id="9" name="TextBox 24">
            <a:extLst>
              <a:ext uri="{FF2B5EF4-FFF2-40B4-BE49-F238E27FC236}">
                <a16:creationId xmlns:a16="http://schemas.microsoft.com/office/drawing/2014/main" xmlns="" id="{17336C9A-B076-4656-8BBA-963E90A9405C}"/>
              </a:ext>
            </a:extLst>
          </p:cNvPr>
          <p:cNvSpPr txBox="1"/>
          <p:nvPr userDrawn="1"/>
        </p:nvSpPr>
        <p:spPr>
          <a:xfrm>
            <a:off x="8701932" y="659772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0" name="TextBox 24">
            <a:extLst>
              <a:ext uri="{FF2B5EF4-FFF2-40B4-BE49-F238E27FC236}">
                <a16:creationId xmlns:a16="http://schemas.microsoft.com/office/drawing/2014/main" xmlns="" id="{AA8FC206-02A5-43F9-849D-DC76261D0734}"/>
              </a:ext>
            </a:extLst>
          </p:cNvPr>
          <p:cNvSpPr txBox="1"/>
          <p:nvPr userDrawn="1"/>
        </p:nvSpPr>
        <p:spPr>
          <a:xfrm>
            <a:off x="8701932" y="659772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pic>
        <p:nvPicPr>
          <p:cNvPr id="11" name="Image 15">
            <a:extLst>
              <a:ext uri="{FF2B5EF4-FFF2-40B4-BE49-F238E27FC236}">
                <a16:creationId xmlns:a16="http://schemas.microsoft.com/office/drawing/2014/main" xmlns="" id="{4F7A0481-C718-4D3E-ADF2-36ADBDF51F23}"/>
              </a:ext>
            </a:extLst>
          </p:cNvPr>
          <p:cNvPicPr preferRelativeResize="0">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12" name="Straight Connector 14">
            <a:extLst>
              <a:ext uri="{FF2B5EF4-FFF2-40B4-BE49-F238E27FC236}">
                <a16:creationId xmlns:a16="http://schemas.microsoft.com/office/drawing/2014/main" xmlns="" id="{CEFD72A5-9B1F-46BA-8C17-7161752D4FB7}"/>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xmlns="" id="{32CB077F-C1D5-4E1E-BAAD-0EEA4B0940FC}"/>
              </a:ext>
            </a:extLst>
          </p:cNvPr>
          <p:cNvSpPr txBox="1"/>
          <p:nvPr userDrawn="1"/>
        </p:nvSpPr>
        <p:spPr>
          <a:xfrm>
            <a:off x="8701932" y="659772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4" name="TextBox 13">
            <a:extLst>
              <a:ext uri="{FF2B5EF4-FFF2-40B4-BE49-F238E27FC236}">
                <a16:creationId xmlns:a16="http://schemas.microsoft.com/office/drawing/2014/main" xmlns="" id="{08F0A3B2-AC19-4C50-99B8-8ED9D3AC1147}"/>
              </a:ext>
            </a:extLst>
          </p:cNvPr>
          <p:cNvSpPr txBox="1"/>
          <p:nvPr userDrawn="1"/>
        </p:nvSpPr>
        <p:spPr>
          <a:xfrm>
            <a:off x="8701932" y="659772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15" name="Straight Connector 14">
            <a:extLst>
              <a:ext uri="{FF2B5EF4-FFF2-40B4-BE49-F238E27FC236}">
                <a16:creationId xmlns:a16="http://schemas.microsoft.com/office/drawing/2014/main" xmlns=""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0" name="TextBox 24">
            <a:extLst>
              <a:ext uri="{FF2B5EF4-FFF2-40B4-BE49-F238E27FC236}">
                <a16:creationId xmlns:a16="http://schemas.microsoft.com/office/drawing/2014/main" xmlns="" id="{17336C9A-B076-4656-8BBA-963E90A9405C}"/>
              </a:ext>
            </a:extLst>
          </p:cNvPr>
          <p:cNvSpPr txBox="1"/>
          <p:nvPr userDrawn="1"/>
        </p:nvSpPr>
        <p:spPr>
          <a:xfrm>
            <a:off x="8525662" y="6598904"/>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1" name="TextBox 24">
            <a:extLst>
              <a:ext uri="{FF2B5EF4-FFF2-40B4-BE49-F238E27FC236}">
                <a16:creationId xmlns:a16="http://schemas.microsoft.com/office/drawing/2014/main" xmlns="" id="{AA8FC206-02A5-43F9-849D-DC76261D0734}"/>
              </a:ext>
            </a:extLst>
          </p:cNvPr>
          <p:cNvSpPr txBox="1"/>
          <p:nvPr userDrawn="1"/>
        </p:nvSpPr>
        <p:spPr>
          <a:xfrm>
            <a:off x="8525662" y="6598904"/>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22" name="Straight Connector 14">
            <a:extLst>
              <a:ext uri="{FF2B5EF4-FFF2-40B4-BE49-F238E27FC236}">
                <a16:creationId xmlns:a16="http://schemas.microsoft.com/office/drawing/2014/main" xmlns="" id="{CEFD72A5-9B1F-46BA-8C17-7161752D4FB7}"/>
              </a:ext>
            </a:extLst>
          </p:cNvPr>
          <p:cNvCxnSpPr/>
          <p:nvPr userDrawn="1"/>
        </p:nvCxnSpPr>
        <p:spPr>
          <a:xfrm>
            <a:off x="2119833" y="632605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3" name="Rectangle 22"/>
          <p:cNvSpPr/>
          <p:nvPr userDrawn="1"/>
        </p:nvSpPr>
        <p:spPr>
          <a:xfrm>
            <a:off x="2494280" y="6413991"/>
            <a:ext cx="3036045" cy="355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 4"/>
          <p:cNvGrpSpPr/>
          <p:nvPr userDrawn="1"/>
        </p:nvGrpSpPr>
        <p:grpSpPr>
          <a:xfrm>
            <a:off x="6681788" y="6483015"/>
            <a:ext cx="5259458" cy="221527"/>
            <a:chOff x="5716041" y="6474548"/>
            <a:chExt cx="6225205" cy="266698"/>
          </a:xfrm>
        </p:grpSpPr>
        <p:grpSp>
          <p:nvGrpSpPr>
            <p:cNvPr id="24" name="Group 23"/>
            <p:cNvGrpSpPr/>
            <p:nvPr userDrawn="1"/>
          </p:nvGrpSpPr>
          <p:grpSpPr>
            <a:xfrm>
              <a:off x="5716041" y="6503692"/>
              <a:ext cx="2676786" cy="214011"/>
              <a:chOff x="282984" y="6391285"/>
              <a:chExt cx="3794155" cy="321247"/>
            </a:xfrm>
            <a:solidFill>
              <a:schemeClr val="bg1"/>
            </a:solidFill>
          </p:grpSpPr>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2984" y="6391285"/>
                <a:ext cx="1867910" cy="321247"/>
              </a:xfrm>
              <a:prstGeom prst="rect">
                <a:avLst/>
              </a:prstGeom>
              <a:grpFill/>
              <a:ln>
                <a:noFill/>
              </a:ln>
            </p:spPr>
          </p:pic>
          <p:pic>
            <p:nvPicPr>
              <p:cNvPr id="26" name="Picture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07092" y="6394391"/>
                <a:ext cx="1770047" cy="302099"/>
              </a:xfrm>
              <a:prstGeom prst="rect">
                <a:avLst/>
              </a:prstGeom>
              <a:grpFill/>
              <a:ln>
                <a:noFill/>
              </a:ln>
            </p:spPr>
          </p:pic>
        </p:grpSp>
        <p:pic>
          <p:nvPicPr>
            <p:cNvPr id="27" name="Picture 2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514424" y="6474548"/>
              <a:ext cx="3426822" cy="266698"/>
            </a:xfrm>
            <a:prstGeom prst="rect">
              <a:avLst/>
            </a:prstGeom>
          </p:spPr>
        </p:pic>
      </p:grpSp>
      <p:sp>
        <p:nvSpPr>
          <p:cNvPr id="28" name="Rectangle 27">
            <a:extLst>
              <a:ext uri="{FF2B5EF4-FFF2-40B4-BE49-F238E27FC236}">
                <a16:creationId xmlns:a16="http://schemas.microsoft.com/office/drawing/2014/main" xmlns="" id="{B7D9E65D-2E58-4CF1-80D7-A1321325AF62}"/>
              </a:ext>
            </a:extLst>
          </p:cNvPr>
          <p:cNvSpPr/>
          <p:nvPr userDrawn="1"/>
        </p:nvSpPr>
        <p:spPr>
          <a:xfrm>
            <a:off x="0" y="0"/>
            <a:ext cx="12192000" cy="1055115"/>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pic>
        <p:nvPicPr>
          <p:cNvPr id="29" name="Image 24">
            <a:extLst>
              <a:ext uri="{FF2B5EF4-FFF2-40B4-BE49-F238E27FC236}">
                <a16:creationId xmlns:a16="http://schemas.microsoft.com/office/drawing/2014/main" xmlns="" id="{7110CDD9-0E4C-4B78-B0E0-3D9B8D26CA6E}"/>
              </a:ext>
            </a:extLst>
          </p:cNvPr>
          <p:cNvPicPr preferRelativeResize="0">
            <a:picLocks noChangeAspect="1"/>
          </p:cNvPicPr>
          <p:nvPr userDrawn="1"/>
        </p:nvPicPr>
        <p:blipFill>
          <a:blip r:embed="rId17" cstate="print">
            <a:duotone>
              <a:schemeClr val="accent5">
                <a:shade val="45000"/>
                <a:satMod val="135000"/>
              </a:schemeClr>
              <a:prstClr val="white"/>
            </a:duotone>
            <a:extLst>
              <a:ext uri="{BEBA8EAE-BF5A-486C-A8C5-ECC9F3942E4B}">
                <a14:imgProps xmlns:a14="http://schemas.microsoft.com/office/drawing/2010/main">
                  <a14:imgLayer r:embed="rId18">
                    <a14:imgEffect>
                      <a14:artisticGlowEdges/>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15670" y="6389009"/>
            <a:ext cx="1576800" cy="416059"/>
          </a:xfrm>
          <a:prstGeom prst="rect">
            <a:avLst/>
          </a:prstGeom>
        </p:spPr>
      </p:pic>
      <p:cxnSp>
        <p:nvCxnSpPr>
          <p:cNvPr id="30" name="Straight Connector 14">
            <a:extLst>
              <a:ext uri="{FF2B5EF4-FFF2-40B4-BE49-F238E27FC236}">
                <a16:creationId xmlns:a16="http://schemas.microsoft.com/office/drawing/2014/main" xmlns=""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userDrawn="1"/>
        </p:nvCxnSpPr>
        <p:spPr>
          <a:xfrm flipV="1">
            <a:off x="0" y="6282051"/>
            <a:ext cx="12192000" cy="30618"/>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descr="logo.jp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473267" y="-13381"/>
            <a:ext cx="1718733" cy="1070348"/>
          </a:xfrm>
          <a:prstGeom prst="rect">
            <a:avLst/>
          </a:prstGeom>
        </p:spPr>
      </p:pic>
    </p:spTree>
    <p:extLst>
      <p:ext uri="{BB962C8B-B14F-4D97-AF65-F5344CB8AC3E}">
        <p14:creationId xmlns:p14="http://schemas.microsoft.com/office/powerpoint/2010/main" val="121053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mailto:aspnet@unesco.org" TargetMode="External"/><Relationship Id="rId4" Type="http://schemas.openxmlformats.org/officeDocument/2006/relationships/hyperlink" Target="mailto:futuresofeducation@unesco.org"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mailto:aspnet@unesco.org" TargetMode="External"/><Relationship Id="rId5" Type="http://schemas.openxmlformats.org/officeDocument/2006/relationships/hyperlink" Target="mailto:futuresofeducation@unesco.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865y7hbeh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5142" y="6380480"/>
            <a:ext cx="6616588" cy="386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650" y="1634950"/>
            <a:ext cx="3892466" cy="2288560"/>
          </a:xfrm>
          <a:prstGeom prst="rect">
            <a:avLst/>
          </a:prstGeom>
        </p:spPr>
      </p:pic>
      <p:sp>
        <p:nvSpPr>
          <p:cNvPr id="8" name="TextBox 7"/>
          <p:cNvSpPr txBox="1"/>
          <p:nvPr/>
        </p:nvSpPr>
        <p:spPr>
          <a:xfrm>
            <a:off x="5601502" y="1707519"/>
            <a:ext cx="1103224" cy="2215991"/>
          </a:xfrm>
          <a:prstGeom prst="rect">
            <a:avLst/>
          </a:prstGeom>
          <a:noFill/>
        </p:spPr>
        <p:txBody>
          <a:bodyPr wrap="none" rtlCol="0">
            <a:spAutoFit/>
          </a:bodyPr>
          <a:lstStyle/>
          <a:p>
            <a:r>
              <a:rPr lang="en-US" sz="13800" dirty="0"/>
              <a:t>X</a:t>
            </a:r>
            <a:endParaRPr lang="en-US" sz="19900" dirty="0"/>
          </a:p>
        </p:txBody>
      </p:sp>
      <p:pic>
        <p:nvPicPr>
          <p:cNvPr id="3" name="Picture 2"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00" y="1355929"/>
            <a:ext cx="4611076" cy="2871568"/>
          </a:xfrm>
          <a:prstGeom prst="rect">
            <a:avLst/>
          </a:prstGeom>
        </p:spPr>
      </p:pic>
      <p:sp>
        <p:nvSpPr>
          <p:cNvPr id="7" name="TextBox 6"/>
          <p:cNvSpPr txBox="1"/>
          <p:nvPr/>
        </p:nvSpPr>
        <p:spPr>
          <a:xfrm>
            <a:off x="1199150" y="5167958"/>
            <a:ext cx="10103559" cy="861774"/>
          </a:xfrm>
          <a:prstGeom prst="rect">
            <a:avLst/>
          </a:prstGeom>
          <a:noFill/>
        </p:spPr>
        <p:txBody>
          <a:bodyPr wrap="none" rtlCol="0">
            <a:spAutoFit/>
          </a:bodyPr>
          <a:lstStyle/>
          <a:p>
            <a:r>
              <a:rPr lang="en-US" sz="5000" b="1" dirty="0" err="1"/>
              <a:t>ASPnet</a:t>
            </a:r>
            <a:r>
              <a:rPr lang="en-US" sz="5000" b="1" dirty="0"/>
              <a:t> National Coordinator Briefing</a:t>
            </a:r>
          </a:p>
        </p:txBody>
      </p:sp>
      <p:sp>
        <p:nvSpPr>
          <p:cNvPr id="10" name="TextBox 9"/>
          <p:cNvSpPr txBox="1"/>
          <p:nvPr/>
        </p:nvSpPr>
        <p:spPr>
          <a:xfrm>
            <a:off x="0" y="5996226"/>
            <a:ext cx="12191999" cy="861774"/>
          </a:xfrm>
          <a:prstGeom prst="rect">
            <a:avLst/>
          </a:prstGeom>
          <a:solidFill>
            <a:schemeClr val="bg1"/>
          </a:solidFill>
        </p:spPr>
        <p:txBody>
          <a:bodyPr wrap="square" rtlCol="0">
            <a:spAutoFit/>
          </a:bodyPr>
          <a:lstStyle/>
          <a:p>
            <a:r>
              <a:rPr lang="en-US" sz="5000" dirty="0">
                <a:solidFill>
                  <a:schemeClr val="bg1"/>
                </a:solidFill>
              </a:rPr>
              <a:t>National Focus Group Consultations</a:t>
            </a:r>
          </a:p>
        </p:txBody>
      </p:sp>
      <p:sp>
        <p:nvSpPr>
          <p:cNvPr id="9" name="Rectangle 8"/>
          <p:cNvSpPr/>
          <p:nvPr/>
        </p:nvSpPr>
        <p:spPr>
          <a:xfrm>
            <a:off x="1471053" y="4878252"/>
            <a:ext cx="9382960" cy="66908"/>
          </a:xfrm>
          <a:prstGeom prst="rect">
            <a:avLst/>
          </a:prstGeom>
          <a:solidFill>
            <a:srgbClr val="00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471053" y="6252530"/>
            <a:ext cx="9382960" cy="66908"/>
          </a:xfrm>
          <a:prstGeom prst="rect">
            <a:avLst/>
          </a:prstGeom>
          <a:solidFill>
            <a:srgbClr val="00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xmlns="" id="{B7D9E65D-2E58-4CF1-80D7-A1321325AF62}"/>
              </a:ext>
            </a:extLst>
          </p:cNvPr>
          <p:cNvSpPr/>
          <p:nvPr/>
        </p:nvSpPr>
        <p:spPr>
          <a:xfrm>
            <a:off x="0" y="0"/>
            <a:ext cx="12192000" cy="1096388"/>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Tree>
    <p:extLst>
      <p:ext uri="{BB962C8B-B14F-4D97-AF65-F5344CB8AC3E}">
        <p14:creationId xmlns:p14="http://schemas.microsoft.com/office/powerpoint/2010/main" val="148668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890172" y="1781110"/>
            <a:ext cx="8670515" cy="2248284"/>
          </a:xfrm>
          <a:prstGeom prst="downArrowCallou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3079931" y="1869986"/>
            <a:ext cx="8466160" cy="947674"/>
          </a:xfrm>
        </p:spPr>
        <p:txBody>
          <a:bodyPr/>
          <a:lstStyle/>
          <a:p>
            <a:pPr marL="0" indent="0">
              <a:buNone/>
            </a:pPr>
            <a:r>
              <a:rPr lang="en-GB" sz="3000" b="1" dirty="0"/>
              <a:t>Objective</a:t>
            </a:r>
            <a:r>
              <a:rPr lang="en-GB" sz="3000" dirty="0"/>
              <a:t>: </a:t>
            </a:r>
            <a:r>
              <a:rPr lang="en-GB" dirty="0"/>
              <a:t>engage </a:t>
            </a:r>
            <a:r>
              <a:rPr lang="en-US" dirty="0" err="1"/>
              <a:t>ASPnet</a:t>
            </a:r>
            <a:r>
              <a:rPr lang="en-US" dirty="0"/>
              <a:t> students, teachers, school principals and parents </a:t>
            </a:r>
            <a:r>
              <a:rPr lang="en-GB" dirty="0"/>
              <a:t>in a debate to rethink education and shape the future</a:t>
            </a:r>
            <a:endParaRPr lang="en-GB" sz="32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41" y="1656093"/>
            <a:ext cx="1716354" cy="171635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148" y="3795874"/>
            <a:ext cx="1719554" cy="1719554"/>
          </a:xfrm>
          <a:prstGeom prst="rect">
            <a:avLst/>
          </a:prstGeom>
        </p:spPr>
      </p:pic>
      <p:sp>
        <p:nvSpPr>
          <p:cNvPr id="5" name="Rectangle 4"/>
          <p:cNvSpPr/>
          <p:nvPr/>
        </p:nvSpPr>
        <p:spPr>
          <a:xfrm>
            <a:off x="2875574" y="4047681"/>
            <a:ext cx="8670515" cy="1384995"/>
          </a:xfrm>
          <a:prstGeom prst="rect">
            <a:avLst/>
          </a:prstGeom>
          <a:ln>
            <a:solidFill>
              <a:schemeClr val="accent5"/>
            </a:solidFill>
          </a:ln>
        </p:spPr>
        <p:txBody>
          <a:bodyPr wrap="square">
            <a:spAutoFit/>
          </a:bodyPr>
          <a:lstStyle/>
          <a:p>
            <a:r>
              <a:rPr lang="en-US" sz="2800" dirty="0"/>
              <a:t>  Inform </a:t>
            </a:r>
            <a:r>
              <a:rPr lang="en-US" sz="2800" dirty="0" err="1"/>
              <a:t>globale</a:t>
            </a:r>
            <a:r>
              <a:rPr lang="en-US" sz="2800" dirty="0"/>
              <a:t> debate and UNESCO 2021 flagship report   </a:t>
            </a:r>
          </a:p>
          <a:p>
            <a:r>
              <a:rPr lang="en-US" sz="2800" dirty="0"/>
              <a:t>  by </a:t>
            </a:r>
            <a:r>
              <a:rPr lang="en-GB" sz="2800" dirty="0"/>
              <a:t>UNESCO’s International Commission on the Futures of </a:t>
            </a:r>
          </a:p>
          <a:p>
            <a:r>
              <a:rPr lang="en-GB" sz="2800" dirty="0"/>
              <a:t>  Education </a:t>
            </a:r>
            <a:r>
              <a:rPr lang="en-US" sz="2800" dirty="0"/>
              <a:t>  </a:t>
            </a:r>
          </a:p>
        </p:txBody>
      </p:sp>
      <p:sp>
        <p:nvSpPr>
          <p:cNvPr id="17" name="Title 1"/>
          <p:cNvSpPr txBox="1">
            <a:spLocks/>
          </p:cNvSpPr>
          <p:nvPr/>
        </p:nvSpPr>
        <p:spPr>
          <a:xfrm>
            <a:off x="11151" y="275770"/>
            <a:ext cx="1148575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err="1">
                <a:solidFill>
                  <a:srgbClr val="FFFFFF"/>
                </a:solidFill>
              </a:rPr>
              <a:t>Special</a:t>
            </a:r>
            <a:r>
              <a:rPr lang="fr-FR" sz="3200" b="1" dirty="0">
                <a:solidFill>
                  <a:srgbClr val="FFFFFF"/>
                </a:solidFill>
              </a:rPr>
              <a:t> </a:t>
            </a:r>
            <a:r>
              <a:rPr lang="fr-FR" sz="3200" b="1" dirty="0" err="1">
                <a:solidFill>
                  <a:srgbClr val="FFFFFF"/>
                </a:solidFill>
              </a:rPr>
              <a:t>mobilization</a:t>
            </a:r>
            <a:r>
              <a:rPr lang="fr-FR" sz="3200" b="1" dirty="0">
                <a:solidFill>
                  <a:srgbClr val="FFFFFF"/>
                </a:solidFill>
              </a:rPr>
              <a:t> of the </a:t>
            </a:r>
            <a:r>
              <a:rPr lang="fr-FR" sz="3200" b="1" dirty="0" err="1">
                <a:solidFill>
                  <a:srgbClr val="FFFFFF"/>
                </a:solidFill>
              </a:rPr>
              <a:t>ASPnet</a:t>
            </a:r>
            <a:r>
              <a:rPr lang="fr-FR" sz="3200" b="1" dirty="0">
                <a:solidFill>
                  <a:srgbClr val="FFFFFF"/>
                </a:solidFill>
              </a:rPr>
              <a:t> </a:t>
            </a:r>
            <a:r>
              <a:rPr lang="fr-FR" sz="3200" b="1" dirty="0" err="1">
                <a:solidFill>
                  <a:srgbClr val="FFFFFF"/>
                </a:solidFill>
              </a:rPr>
              <a:t>community</a:t>
            </a:r>
            <a:endParaRPr lang="en-US" sz="3200" b="1" dirty="0">
              <a:solidFill>
                <a:srgbClr val="FFFFFF"/>
              </a:solidFill>
            </a:endParaRPr>
          </a:p>
        </p:txBody>
      </p:sp>
    </p:spTree>
    <p:extLst>
      <p:ext uri="{BB962C8B-B14F-4D97-AF65-F5344CB8AC3E}">
        <p14:creationId xmlns:p14="http://schemas.microsoft.com/office/powerpoint/2010/main" val="53368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151" y="275770"/>
            <a:ext cx="1148575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err="1">
                <a:solidFill>
                  <a:srgbClr val="FFFFFF"/>
                </a:solidFill>
              </a:rPr>
              <a:t>Special</a:t>
            </a:r>
            <a:r>
              <a:rPr lang="fr-FR" sz="3200" b="1" dirty="0">
                <a:solidFill>
                  <a:srgbClr val="FFFFFF"/>
                </a:solidFill>
              </a:rPr>
              <a:t> </a:t>
            </a:r>
            <a:r>
              <a:rPr lang="fr-FR" sz="3200" b="1" dirty="0" err="1">
                <a:solidFill>
                  <a:srgbClr val="FFFFFF"/>
                </a:solidFill>
              </a:rPr>
              <a:t>mobilization</a:t>
            </a:r>
            <a:r>
              <a:rPr lang="fr-FR" sz="3200" b="1" dirty="0">
                <a:solidFill>
                  <a:srgbClr val="FFFFFF"/>
                </a:solidFill>
              </a:rPr>
              <a:t> of the </a:t>
            </a:r>
            <a:r>
              <a:rPr lang="fr-FR" sz="3200" b="1" dirty="0" err="1">
                <a:solidFill>
                  <a:srgbClr val="FFFFFF"/>
                </a:solidFill>
              </a:rPr>
              <a:t>ASPnet</a:t>
            </a:r>
            <a:r>
              <a:rPr lang="fr-FR" sz="3200" b="1" dirty="0">
                <a:solidFill>
                  <a:srgbClr val="FFFFFF"/>
                </a:solidFill>
              </a:rPr>
              <a:t> </a:t>
            </a:r>
            <a:r>
              <a:rPr lang="fr-FR" sz="3200" b="1" dirty="0" err="1">
                <a:solidFill>
                  <a:srgbClr val="FFFFFF"/>
                </a:solidFill>
              </a:rPr>
              <a:t>community</a:t>
            </a:r>
            <a:endParaRPr lang="en-US" sz="3200" b="1" dirty="0">
              <a:solidFill>
                <a:srgbClr val="FFFFFF"/>
              </a:solidFill>
            </a:endParaRPr>
          </a:p>
        </p:txBody>
      </p:sp>
      <p:graphicFrame>
        <p:nvGraphicFramePr>
          <p:cNvPr id="9" name="Diagram 8"/>
          <p:cNvGraphicFramePr/>
          <p:nvPr>
            <p:extLst>
              <p:ext uri="{D42A27DB-BD31-4B8C-83A1-F6EECF244321}">
                <p14:modId xmlns:p14="http://schemas.microsoft.com/office/powerpoint/2010/main" val="4103715374"/>
              </p:ext>
            </p:extLst>
          </p:nvPr>
        </p:nvGraphicFramePr>
        <p:xfrm>
          <a:off x="-131372" y="1343132"/>
          <a:ext cx="11765043" cy="478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71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599" y="275769"/>
            <a:ext cx="11268307" cy="540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err="1">
                <a:solidFill>
                  <a:srgbClr val="FFFFFF"/>
                </a:solidFill>
              </a:rPr>
              <a:t>What</a:t>
            </a:r>
            <a:r>
              <a:rPr lang="fr-FR" sz="3200" b="1" dirty="0">
                <a:solidFill>
                  <a:srgbClr val="FFFFFF"/>
                </a:solidFill>
              </a:rPr>
              <a:t> </a:t>
            </a:r>
            <a:r>
              <a:rPr lang="fr-FR" sz="3200" b="1" dirty="0" err="1">
                <a:solidFill>
                  <a:srgbClr val="FFFFFF"/>
                </a:solidFill>
              </a:rPr>
              <a:t>will</a:t>
            </a:r>
            <a:r>
              <a:rPr lang="fr-FR" sz="3200" b="1" dirty="0">
                <a:solidFill>
                  <a:srgbClr val="FFFFFF"/>
                </a:solidFill>
              </a:rPr>
              <a:t> </a:t>
            </a:r>
            <a:r>
              <a:rPr lang="fr-FR" sz="3200" b="1" dirty="0" err="1">
                <a:solidFill>
                  <a:srgbClr val="FFFFFF"/>
                </a:solidFill>
              </a:rPr>
              <a:t>we</a:t>
            </a:r>
            <a:r>
              <a:rPr lang="fr-FR" sz="3200" b="1" dirty="0">
                <a:solidFill>
                  <a:srgbClr val="FFFFFF"/>
                </a:solidFill>
              </a:rPr>
              <a:t> </a:t>
            </a:r>
            <a:r>
              <a:rPr lang="fr-FR" sz="3200" b="1" dirty="0" err="1">
                <a:solidFill>
                  <a:srgbClr val="FFFFFF"/>
                </a:solidFill>
              </a:rPr>
              <a:t>cover</a:t>
            </a:r>
            <a:r>
              <a:rPr lang="fr-FR" sz="3200" b="1" dirty="0">
                <a:solidFill>
                  <a:srgbClr val="FFFFFF"/>
                </a:solidFill>
              </a:rPr>
              <a:t> in </a:t>
            </a:r>
            <a:r>
              <a:rPr lang="fr-FR" sz="3200" b="1" dirty="0" err="1" smtClean="0">
                <a:solidFill>
                  <a:srgbClr val="FFFFFF"/>
                </a:solidFill>
              </a:rPr>
              <a:t>today’s</a:t>
            </a:r>
            <a:r>
              <a:rPr lang="fr-FR" sz="3200" b="1" dirty="0" smtClean="0">
                <a:solidFill>
                  <a:srgbClr val="FFFFFF"/>
                </a:solidFill>
              </a:rPr>
              <a:t> </a:t>
            </a:r>
            <a:r>
              <a:rPr lang="fr-FR" sz="3200" b="1" dirty="0">
                <a:solidFill>
                  <a:srgbClr val="FFFFFF"/>
                </a:solidFill>
              </a:rPr>
              <a:t>session?  </a:t>
            </a:r>
            <a:endParaRPr lang="en-US" sz="3200" b="1" dirty="0">
              <a:solidFill>
                <a:srgbClr val="FFFFFF"/>
              </a:solidFill>
            </a:endParaRPr>
          </a:p>
        </p:txBody>
      </p:sp>
      <p:sp>
        <p:nvSpPr>
          <p:cNvPr id="8" name="Rectangle 7"/>
          <p:cNvSpPr/>
          <p:nvPr/>
        </p:nvSpPr>
        <p:spPr>
          <a:xfrm>
            <a:off x="3101339" y="2004155"/>
            <a:ext cx="11268306" cy="3908762"/>
          </a:xfrm>
          <a:prstGeom prst="rect">
            <a:avLst/>
          </a:prstGeom>
        </p:spPr>
        <p:txBody>
          <a:bodyPr wrap="square">
            <a:spAutoFit/>
          </a:bodyPr>
          <a:lstStyle/>
          <a:p>
            <a:r>
              <a:rPr lang="en-US" sz="2400" b="1" dirty="0" smtClean="0"/>
              <a:t>PRESENTATION</a:t>
            </a:r>
            <a:endParaRPr lang="en-US" sz="2000" b="1" dirty="0" smtClean="0"/>
          </a:p>
          <a:p>
            <a:endParaRPr lang="en-US" sz="2200" b="1" dirty="0" smtClean="0"/>
          </a:p>
          <a:p>
            <a:pPr marL="457200" indent="-457200">
              <a:buFont typeface="+mj-lt"/>
              <a:buAutoNum type="arabicPeriod"/>
            </a:pPr>
            <a:r>
              <a:rPr lang="en-US" sz="2200" b="1" dirty="0" smtClean="0"/>
              <a:t>How </a:t>
            </a:r>
            <a:r>
              <a:rPr lang="en-US" sz="2200" b="1" dirty="0"/>
              <a:t>to organize focus group </a:t>
            </a:r>
            <a:r>
              <a:rPr lang="en-US" sz="2200" b="1" dirty="0" smtClean="0"/>
              <a:t>discussions? </a:t>
            </a:r>
            <a:endParaRPr lang="en-US" sz="2200" b="1" dirty="0"/>
          </a:p>
          <a:p>
            <a:pPr marL="457200" indent="-457200">
              <a:buFont typeface="+mj-lt"/>
              <a:buAutoNum type="arabicPeriod"/>
            </a:pPr>
            <a:r>
              <a:rPr lang="en-US" sz="2200" b="1" dirty="0" smtClean="0"/>
              <a:t>Topics/thematic focus: What </a:t>
            </a:r>
            <a:r>
              <a:rPr lang="en-US" sz="2200" b="1" dirty="0"/>
              <a:t>will be </a:t>
            </a:r>
            <a:r>
              <a:rPr lang="en-US" sz="2200" b="1" dirty="0" smtClean="0"/>
              <a:t>discussed? </a:t>
            </a:r>
            <a:endParaRPr lang="en-US" sz="2200" b="1" dirty="0"/>
          </a:p>
          <a:p>
            <a:pPr marL="457200" indent="-457200">
              <a:buFont typeface="+mj-lt"/>
              <a:buAutoNum type="arabicPeriod"/>
            </a:pPr>
            <a:r>
              <a:rPr lang="en-US" sz="2200" b="1" dirty="0"/>
              <a:t>Supporting </a:t>
            </a:r>
            <a:r>
              <a:rPr lang="en-US" sz="2200" b="1" dirty="0" smtClean="0"/>
              <a:t>documentation: What do we have for you?</a:t>
            </a:r>
            <a:endParaRPr lang="en-US" sz="2200" b="1" dirty="0"/>
          </a:p>
          <a:p>
            <a:pPr marL="457200" indent="-457200">
              <a:buFont typeface="+mj-lt"/>
              <a:buAutoNum type="arabicPeriod"/>
            </a:pPr>
            <a:r>
              <a:rPr lang="en-US" sz="2200" b="1" dirty="0"/>
              <a:t>Reporting </a:t>
            </a:r>
            <a:r>
              <a:rPr lang="en-US" sz="2200" b="1" dirty="0" smtClean="0"/>
              <a:t>back: How does it work? </a:t>
            </a:r>
          </a:p>
          <a:p>
            <a:endParaRPr lang="en-US" sz="2200" b="1" dirty="0" smtClean="0"/>
          </a:p>
          <a:p>
            <a:r>
              <a:rPr lang="en-US" sz="2200" b="1" dirty="0"/>
              <a:t>QUESTION AND ANSWER SESSION </a:t>
            </a:r>
          </a:p>
          <a:p>
            <a:endParaRPr lang="en-US" sz="2200" b="1" dirty="0"/>
          </a:p>
          <a:p>
            <a:pPr marL="514350" indent="-514350">
              <a:buFont typeface="+mj-lt"/>
              <a:buAutoNum type="romanLcPeriod"/>
            </a:pPr>
            <a:endParaRPr lang="en-US" sz="2400" b="1" dirty="0"/>
          </a:p>
          <a:p>
            <a:pPr marL="457200" indent="-457200">
              <a:buFont typeface="+mj-lt"/>
              <a:buAutoNum type="arabicPeriod"/>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004155"/>
            <a:ext cx="2872740" cy="2872740"/>
          </a:xfrm>
          <a:prstGeom prst="rect">
            <a:avLst/>
          </a:prstGeom>
        </p:spPr>
      </p:pic>
    </p:spTree>
    <p:extLst>
      <p:ext uri="{BB962C8B-B14F-4D97-AF65-F5344CB8AC3E}">
        <p14:creationId xmlns:p14="http://schemas.microsoft.com/office/powerpoint/2010/main" val="110207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F69838E-7A16-944F-9360-3D5370504242}"/>
              </a:ext>
            </a:extLst>
          </p:cNvPr>
          <p:cNvGrpSpPr/>
          <p:nvPr/>
        </p:nvGrpSpPr>
        <p:grpSpPr>
          <a:xfrm>
            <a:off x="2499360" y="1280161"/>
            <a:ext cx="8223140" cy="3936626"/>
            <a:chOff x="9205993" y="3221298"/>
            <a:chExt cx="3253664" cy="1934924"/>
          </a:xfrm>
        </p:grpSpPr>
        <p:pic>
          <p:nvPicPr>
            <p:cNvPr id="5" name="Picture 4" descr="A close up of a screen&#10;&#10;Description automatically generated">
              <a:extLst>
                <a:ext uri="{FF2B5EF4-FFF2-40B4-BE49-F238E27FC236}">
                  <a16:creationId xmlns:a16="http://schemas.microsoft.com/office/drawing/2014/main" xmlns="" id="{1FA16B65-9B87-E243-A108-6EED99CE09DC}"/>
                </a:ext>
              </a:extLst>
            </p:cNvPr>
            <p:cNvPicPr>
              <a:picLocks noChangeAspect="1"/>
            </p:cNvPicPr>
            <p:nvPr/>
          </p:nvPicPr>
          <p:blipFill rotWithShape="1">
            <a:blip r:embed="rId3">
              <a:extLst>
                <a:ext uri="{28A0092B-C50C-407E-A947-70E740481C1C}">
                  <a14:useLocalDpi xmlns:a14="http://schemas.microsoft.com/office/drawing/2010/main" val="0"/>
                </a:ext>
              </a:extLst>
            </a:blip>
            <a:srcRect l="25714" r="17862"/>
            <a:stretch/>
          </p:blipFill>
          <p:spPr>
            <a:xfrm>
              <a:off x="9205993" y="3221298"/>
              <a:ext cx="2643447" cy="1201074"/>
            </a:xfrm>
            <a:prstGeom prst="rect">
              <a:avLst/>
            </a:prstGeom>
          </p:spPr>
        </p:pic>
        <p:cxnSp>
          <p:nvCxnSpPr>
            <p:cNvPr id="6" name="Straight Arrow Connector 5">
              <a:extLst>
                <a:ext uri="{FF2B5EF4-FFF2-40B4-BE49-F238E27FC236}">
                  <a16:creationId xmlns:a16="http://schemas.microsoft.com/office/drawing/2014/main" xmlns="" id="{2ED55069-92E1-464B-83E9-663BB474A85A}"/>
                </a:ext>
              </a:extLst>
            </p:cNvPr>
            <p:cNvCxnSpPr/>
            <p:nvPr/>
          </p:nvCxnSpPr>
          <p:spPr>
            <a:xfrm flipV="1">
              <a:off x="9759142" y="4156363"/>
              <a:ext cx="0" cy="792000"/>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A5BD265F-C7A8-FF4B-BBA8-FDC4DAA67A5E}"/>
                </a:ext>
              </a:extLst>
            </p:cNvPr>
            <p:cNvCxnSpPr/>
            <p:nvPr/>
          </p:nvCxnSpPr>
          <p:spPr>
            <a:xfrm flipV="1">
              <a:off x="11274942" y="4105730"/>
              <a:ext cx="450" cy="893457"/>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AD4F27F-87EE-7F4E-A547-F145610EED86}"/>
                </a:ext>
              </a:extLst>
            </p:cNvPr>
            <p:cNvSpPr txBox="1"/>
            <p:nvPr/>
          </p:nvSpPr>
          <p:spPr>
            <a:xfrm>
              <a:off x="9391972" y="4948363"/>
              <a:ext cx="958303" cy="207859"/>
            </a:xfrm>
            <a:prstGeom prst="rect">
              <a:avLst/>
            </a:prstGeom>
            <a:solidFill>
              <a:schemeClr val="accent1"/>
            </a:solidFill>
          </p:spPr>
          <p:txBody>
            <a:bodyPr wrap="square" rtlCol="0">
              <a:spAutoFit/>
            </a:bodyPr>
            <a:lstStyle/>
            <a:p>
              <a:r>
                <a:rPr lang="en-GB" dirty="0">
                  <a:solidFill>
                    <a:schemeClr val="bg1"/>
                  </a:solidFill>
                </a:rPr>
                <a:t>Please m</a:t>
              </a:r>
              <a:r>
                <a:rPr lang="x-none" dirty="0">
                  <a:solidFill>
                    <a:schemeClr val="bg1"/>
                  </a:solidFill>
                </a:rPr>
                <a:t>ute the mic</a:t>
              </a:r>
            </a:p>
          </p:txBody>
        </p:sp>
        <p:sp>
          <p:nvSpPr>
            <p:cNvPr id="9" name="TextBox 8">
              <a:extLst>
                <a:ext uri="{FF2B5EF4-FFF2-40B4-BE49-F238E27FC236}">
                  <a16:creationId xmlns:a16="http://schemas.microsoft.com/office/drawing/2014/main" xmlns="" id="{11B74501-E045-BB41-A614-F8B9A6407BEF}"/>
                </a:ext>
              </a:extLst>
            </p:cNvPr>
            <p:cNvSpPr txBox="1"/>
            <p:nvPr/>
          </p:nvSpPr>
          <p:spPr>
            <a:xfrm>
              <a:off x="11239223" y="4721173"/>
              <a:ext cx="1220434" cy="317684"/>
            </a:xfrm>
            <a:prstGeom prst="rect">
              <a:avLst/>
            </a:prstGeom>
            <a:solidFill>
              <a:schemeClr val="accent1"/>
            </a:solidFill>
          </p:spPr>
          <p:txBody>
            <a:bodyPr wrap="square" rtlCol="0">
              <a:spAutoFit/>
            </a:bodyPr>
            <a:lstStyle/>
            <a:p>
              <a:r>
                <a:rPr lang="en-US" dirty="0">
                  <a:solidFill>
                    <a:schemeClr val="bg1"/>
                  </a:solidFill>
                </a:rPr>
                <a:t>Use the chat function </a:t>
              </a:r>
              <a:r>
                <a:rPr lang="en-US" dirty="0" smtClean="0">
                  <a:solidFill>
                    <a:schemeClr val="bg1"/>
                  </a:solidFill>
                </a:rPr>
                <a:t>to make comments and </a:t>
              </a:r>
              <a:r>
                <a:rPr lang="en-US" dirty="0">
                  <a:solidFill>
                    <a:schemeClr val="bg1"/>
                  </a:solidFill>
                </a:rPr>
                <a:t>ask questions</a:t>
              </a:r>
              <a:endParaRPr lang="x-none" dirty="0">
                <a:solidFill>
                  <a:schemeClr val="bg1"/>
                </a:solidFill>
              </a:endParaRPr>
            </a:p>
          </p:txBody>
        </p:sp>
      </p:grpSp>
      <p:cxnSp>
        <p:nvCxnSpPr>
          <p:cNvPr id="10" name="Straight Arrow Connector 9">
            <a:extLst>
              <a:ext uri="{FF2B5EF4-FFF2-40B4-BE49-F238E27FC236}">
                <a16:creationId xmlns:a16="http://schemas.microsoft.com/office/drawing/2014/main" xmlns="" id="{A5BD265F-C7A8-FF4B-BBA8-FDC4DAA67A5E}"/>
              </a:ext>
            </a:extLst>
          </p:cNvPr>
          <p:cNvCxnSpPr/>
          <p:nvPr/>
        </p:nvCxnSpPr>
        <p:spPr>
          <a:xfrm flipV="1">
            <a:off x="6737255" y="3045433"/>
            <a:ext cx="0" cy="2296809"/>
          </a:xfrm>
          <a:prstGeom prst="straightConnector1">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11B74501-E045-BB41-A614-F8B9A6407BEF}"/>
              </a:ext>
            </a:extLst>
          </p:cNvPr>
          <p:cNvSpPr txBox="1"/>
          <p:nvPr/>
        </p:nvSpPr>
        <p:spPr>
          <a:xfrm>
            <a:off x="5523466" y="5096348"/>
            <a:ext cx="3183482" cy="646331"/>
          </a:xfrm>
          <a:prstGeom prst="rect">
            <a:avLst/>
          </a:prstGeom>
          <a:solidFill>
            <a:schemeClr val="accent1"/>
          </a:solidFill>
        </p:spPr>
        <p:txBody>
          <a:bodyPr wrap="square" rtlCol="0">
            <a:spAutoFit/>
          </a:bodyPr>
          <a:lstStyle/>
          <a:p>
            <a:r>
              <a:rPr lang="en-US" dirty="0" smtClean="0">
                <a:solidFill>
                  <a:schemeClr val="bg1"/>
                </a:solidFill>
              </a:rPr>
              <a:t>Raise your hand if you want to take the floor</a:t>
            </a:r>
            <a:endParaRPr lang="x-none" dirty="0">
              <a:solidFill>
                <a:schemeClr val="bg1"/>
              </a:solidFill>
            </a:endParaRPr>
          </a:p>
        </p:txBody>
      </p:sp>
    </p:spTree>
    <p:extLst>
      <p:ext uri="{BB962C8B-B14F-4D97-AF65-F5344CB8AC3E}">
        <p14:creationId xmlns:p14="http://schemas.microsoft.com/office/powerpoint/2010/main" val="326471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 y="275770"/>
            <a:ext cx="10792326" cy="449180"/>
          </a:xfrm>
        </p:spPr>
        <p:txBody>
          <a:bodyPr/>
          <a:lstStyle/>
          <a:p>
            <a:r>
              <a:rPr lang="en-GB" sz="3200" b="1" dirty="0">
                <a:solidFill>
                  <a:schemeClr val="bg1"/>
                </a:solidFill>
              </a:rPr>
              <a:t>How to organise focus group discussions? </a:t>
            </a:r>
            <a:endParaRPr lang="en-US" sz="3200" b="1" dirty="0">
              <a:solidFill>
                <a:schemeClr val="bg1"/>
              </a:solidFill>
            </a:endParaRPr>
          </a:p>
        </p:txBody>
      </p:sp>
      <p:sp>
        <p:nvSpPr>
          <p:cNvPr id="14" name="TextBox 13"/>
          <p:cNvSpPr txBox="1"/>
          <p:nvPr/>
        </p:nvSpPr>
        <p:spPr>
          <a:xfrm>
            <a:off x="6389649" y="6411951"/>
            <a:ext cx="284052" cy="369332"/>
          </a:xfrm>
          <a:prstGeom prst="rect">
            <a:avLst/>
          </a:prstGeom>
          <a:noFill/>
        </p:spPr>
        <p:txBody>
          <a:bodyPr wrap="none" rtlCol="0">
            <a:spAutoFit/>
          </a:bodyPr>
          <a:lstStyle/>
          <a:p>
            <a:r>
              <a:rPr lang="fr-FR" dirty="0"/>
              <a:t>x</a:t>
            </a:r>
          </a:p>
        </p:txBody>
      </p:sp>
      <p:sp>
        <p:nvSpPr>
          <p:cNvPr id="23" name="Rectangle 22"/>
          <p:cNvSpPr/>
          <p:nvPr/>
        </p:nvSpPr>
        <p:spPr>
          <a:xfrm>
            <a:off x="1182343" y="1567742"/>
            <a:ext cx="10641088" cy="461665"/>
          </a:xfrm>
          <a:prstGeom prst="rect">
            <a:avLst/>
          </a:prstGeom>
        </p:spPr>
        <p:txBody>
          <a:bodyPr wrap="square">
            <a:spAutoFit/>
          </a:bodyPr>
          <a:lstStyle/>
          <a:p>
            <a:r>
              <a:rPr lang="en-US" sz="2400" b="1" dirty="0"/>
              <a:t>GENERAL CONTEXT | </a:t>
            </a:r>
            <a:r>
              <a:rPr lang="en-US" sz="2400" dirty="0"/>
              <a:t>The concept of a focus group discussion	</a:t>
            </a:r>
          </a:p>
        </p:txBody>
      </p:sp>
      <p:sp>
        <p:nvSpPr>
          <p:cNvPr id="5" name="Oval 4"/>
          <p:cNvSpPr/>
          <p:nvPr/>
        </p:nvSpPr>
        <p:spPr>
          <a:xfrm>
            <a:off x="376547" y="1495579"/>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1</a:t>
            </a:r>
          </a:p>
        </p:txBody>
      </p:sp>
      <p:sp>
        <p:nvSpPr>
          <p:cNvPr id="3" name="Rectangle 2"/>
          <p:cNvSpPr/>
          <p:nvPr/>
        </p:nvSpPr>
        <p:spPr>
          <a:xfrm>
            <a:off x="1310978" y="2232202"/>
            <a:ext cx="9549062" cy="1200329"/>
          </a:xfrm>
          <a:prstGeom prst="rect">
            <a:avLst/>
          </a:prstGeom>
        </p:spPr>
        <p:txBody>
          <a:bodyPr wrap="square">
            <a:spAutoFit/>
          </a:bodyPr>
          <a:lstStyle/>
          <a:p>
            <a:pPr marL="285750" indent="-285750">
              <a:buFont typeface="Arial"/>
              <a:buChar char="•"/>
            </a:pPr>
            <a:r>
              <a:rPr lang="en-US" dirty="0"/>
              <a:t>A focus group consultation can be organized by anyone within the same </a:t>
            </a:r>
            <a:r>
              <a:rPr lang="en-US" dirty="0" err="1"/>
              <a:t>ASPnet</a:t>
            </a:r>
            <a:r>
              <a:rPr lang="en-US" dirty="0"/>
              <a:t> school, or bring students, parents and teachers from different </a:t>
            </a:r>
            <a:r>
              <a:rPr lang="en-US" dirty="0" err="1"/>
              <a:t>ASPnet</a:t>
            </a:r>
            <a:r>
              <a:rPr lang="en-US" dirty="0"/>
              <a:t> schools across the country to engage in a discussion. </a:t>
            </a:r>
          </a:p>
          <a:p>
            <a:pPr marL="285750" indent="-285750">
              <a:buFont typeface="Arial"/>
              <a:buChar char="•"/>
            </a:pPr>
            <a:r>
              <a:rPr lang="en-US" dirty="0"/>
              <a:t>Group interaction is key to the focus group methodology. </a:t>
            </a:r>
          </a:p>
        </p:txBody>
      </p:sp>
      <p:sp>
        <p:nvSpPr>
          <p:cNvPr id="8" name="Rectangle 7"/>
          <p:cNvSpPr/>
          <p:nvPr/>
        </p:nvSpPr>
        <p:spPr>
          <a:xfrm>
            <a:off x="1188775" y="3807841"/>
            <a:ext cx="10641088" cy="461665"/>
          </a:xfrm>
          <a:prstGeom prst="rect">
            <a:avLst/>
          </a:prstGeom>
        </p:spPr>
        <p:txBody>
          <a:bodyPr wrap="square">
            <a:spAutoFit/>
          </a:bodyPr>
          <a:lstStyle/>
          <a:p>
            <a:r>
              <a:rPr lang="en-US" sz="2400" b="1" dirty="0"/>
              <a:t>PARTICIPANTS | </a:t>
            </a:r>
            <a:r>
              <a:rPr lang="en-US" sz="2400" dirty="0"/>
              <a:t>Who takes part in a focus group discussion?	</a:t>
            </a:r>
          </a:p>
        </p:txBody>
      </p:sp>
      <p:sp>
        <p:nvSpPr>
          <p:cNvPr id="9" name="Oval 8"/>
          <p:cNvSpPr/>
          <p:nvPr/>
        </p:nvSpPr>
        <p:spPr>
          <a:xfrm>
            <a:off x="382979" y="3735678"/>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2</a:t>
            </a:r>
          </a:p>
        </p:txBody>
      </p:sp>
      <p:sp>
        <p:nvSpPr>
          <p:cNvPr id="4" name="Rectangle 3"/>
          <p:cNvSpPr/>
          <p:nvPr/>
        </p:nvSpPr>
        <p:spPr>
          <a:xfrm>
            <a:off x="-335727" y="4558270"/>
            <a:ext cx="6524782" cy="1754327"/>
          </a:xfrm>
          <a:prstGeom prst="rect">
            <a:avLst/>
          </a:prstGeom>
        </p:spPr>
        <p:txBody>
          <a:bodyPr wrap="square">
            <a:spAutoFit/>
          </a:bodyPr>
          <a:lstStyle/>
          <a:p>
            <a:pPr algn="r"/>
            <a:r>
              <a:rPr lang="en-GB" b="1" dirty="0"/>
              <a:t>Students </a:t>
            </a:r>
            <a:r>
              <a:rPr lang="en-GB" dirty="0"/>
              <a:t>(from secondary level)</a:t>
            </a:r>
            <a:endParaRPr lang="en-US" dirty="0"/>
          </a:p>
          <a:p>
            <a:pPr algn="r"/>
            <a:r>
              <a:rPr lang="en-GB" b="1" dirty="0"/>
              <a:t>Teachers and school principals </a:t>
            </a:r>
            <a:r>
              <a:rPr lang="en-GB" dirty="0"/>
              <a:t>(from all levels of education)</a:t>
            </a:r>
            <a:endParaRPr lang="en-US" dirty="0"/>
          </a:p>
          <a:p>
            <a:pPr algn="r"/>
            <a:r>
              <a:rPr lang="en-GB" dirty="0"/>
              <a:t>(</a:t>
            </a:r>
            <a:r>
              <a:rPr lang="en-GB" i="1" dirty="0"/>
              <a:t>Optional</a:t>
            </a:r>
            <a:r>
              <a:rPr lang="en-GB" dirty="0"/>
              <a:t>) </a:t>
            </a:r>
            <a:r>
              <a:rPr lang="en-GB" b="1" dirty="0"/>
              <a:t>Parents and their children/secondary level students</a:t>
            </a:r>
            <a:endParaRPr lang="en-US" dirty="0"/>
          </a:p>
          <a:p>
            <a:endParaRPr lang="en-US" dirty="0"/>
          </a:p>
          <a:p>
            <a:pPr algn="r"/>
            <a:r>
              <a:rPr lang="en-GB" i="1" dirty="0"/>
              <a:t>10-15 individuals</a:t>
            </a:r>
            <a:r>
              <a:rPr lang="en-US" i="1" dirty="0"/>
              <a:t> per group</a:t>
            </a:r>
          </a:p>
          <a:p>
            <a:endParaRPr lang="en-US" dirty="0"/>
          </a:p>
        </p:txBody>
      </p:sp>
      <p:sp>
        <p:nvSpPr>
          <p:cNvPr id="11" name="Rectangle 10"/>
          <p:cNvSpPr/>
          <p:nvPr/>
        </p:nvSpPr>
        <p:spPr>
          <a:xfrm>
            <a:off x="7058633" y="4550079"/>
            <a:ext cx="4458265" cy="1477328"/>
          </a:xfrm>
          <a:prstGeom prst="rect">
            <a:avLst/>
          </a:prstGeom>
        </p:spPr>
        <p:txBody>
          <a:bodyPr wrap="square">
            <a:spAutoFit/>
          </a:bodyPr>
          <a:lstStyle/>
          <a:p>
            <a:r>
              <a:rPr lang="en-US" b="1" dirty="0"/>
              <a:t>1 Facilitator </a:t>
            </a:r>
          </a:p>
          <a:p>
            <a:r>
              <a:rPr lang="en-US" b="1" dirty="0"/>
              <a:t>1 Note Taker</a:t>
            </a:r>
          </a:p>
          <a:p>
            <a:r>
              <a:rPr lang="en-US" i="1" dirty="0"/>
              <a:t>Can be the National Coordinator, colleague at </a:t>
            </a:r>
            <a:r>
              <a:rPr lang="en-US" i="1" dirty="0" err="1"/>
              <a:t>NatCom</a:t>
            </a:r>
            <a:r>
              <a:rPr lang="en-US" i="1" dirty="0"/>
              <a:t> or ministry, school principal, teacher, association/NGO, etc.</a:t>
            </a:r>
          </a:p>
        </p:txBody>
      </p:sp>
      <p:sp>
        <p:nvSpPr>
          <p:cNvPr id="12" name="Rectangle 11"/>
          <p:cNvSpPr/>
          <p:nvPr/>
        </p:nvSpPr>
        <p:spPr>
          <a:xfrm>
            <a:off x="6481192" y="4906868"/>
            <a:ext cx="437705" cy="369332"/>
          </a:xfrm>
          <a:prstGeom prst="rect">
            <a:avLst/>
          </a:prstGeom>
        </p:spPr>
        <p:txBody>
          <a:bodyPr wrap="square">
            <a:spAutoFit/>
          </a:bodyPr>
          <a:lstStyle/>
          <a:p>
            <a:r>
              <a:rPr lang="en-US" b="1" dirty="0"/>
              <a:t>&amp;</a:t>
            </a:r>
          </a:p>
        </p:txBody>
      </p:sp>
    </p:spTree>
    <p:extLst>
      <p:ext uri="{BB962C8B-B14F-4D97-AF65-F5344CB8AC3E}">
        <p14:creationId xmlns:p14="http://schemas.microsoft.com/office/powerpoint/2010/main" val="144734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 y="275770"/>
            <a:ext cx="10792326" cy="449180"/>
          </a:xfrm>
        </p:spPr>
        <p:txBody>
          <a:bodyPr/>
          <a:lstStyle/>
          <a:p>
            <a:r>
              <a:rPr lang="en-GB" sz="3200" b="1" dirty="0">
                <a:solidFill>
                  <a:schemeClr val="bg1"/>
                </a:solidFill>
              </a:rPr>
              <a:t>How to organise focus group discussions? </a:t>
            </a:r>
            <a:endParaRPr lang="en-US" sz="3200" b="1" dirty="0">
              <a:solidFill>
                <a:schemeClr val="bg1"/>
              </a:solidFill>
            </a:endParaRPr>
          </a:p>
        </p:txBody>
      </p:sp>
      <p:sp>
        <p:nvSpPr>
          <p:cNvPr id="14" name="TextBox 13"/>
          <p:cNvSpPr txBox="1"/>
          <p:nvPr/>
        </p:nvSpPr>
        <p:spPr>
          <a:xfrm>
            <a:off x="6389649" y="6411951"/>
            <a:ext cx="284052" cy="369332"/>
          </a:xfrm>
          <a:prstGeom prst="rect">
            <a:avLst/>
          </a:prstGeom>
          <a:noFill/>
        </p:spPr>
        <p:txBody>
          <a:bodyPr wrap="none" rtlCol="0">
            <a:spAutoFit/>
          </a:bodyPr>
          <a:lstStyle/>
          <a:p>
            <a:r>
              <a:rPr lang="fr-FR" dirty="0"/>
              <a:t>x</a:t>
            </a:r>
          </a:p>
        </p:txBody>
      </p:sp>
      <p:sp>
        <p:nvSpPr>
          <p:cNvPr id="23" name="Rectangle 22"/>
          <p:cNvSpPr/>
          <p:nvPr/>
        </p:nvSpPr>
        <p:spPr>
          <a:xfrm>
            <a:off x="1182343" y="1567742"/>
            <a:ext cx="10641088" cy="461665"/>
          </a:xfrm>
          <a:prstGeom prst="rect">
            <a:avLst/>
          </a:prstGeom>
        </p:spPr>
        <p:txBody>
          <a:bodyPr wrap="square">
            <a:spAutoFit/>
          </a:bodyPr>
          <a:lstStyle/>
          <a:p>
            <a:r>
              <a:rPr lang="en-US" sz="2400" b="1" dirty="0"/>
              <a:t>SPACE/LOCATION | </a:t>
            </a:r>
            <a:r>
              <a:rPr lang="en-US" sz="2400" dirty="0"/>
              <a:t>Where can you organize a focus group discussion?	</a:t>
            </a:r>
          </a:p>
        </p:txBody>
      </p:sp>
      <p:sp>
        <p:nvSpPr>
          <p:cNvPr id="5" name="Oval 4"/>
          <p:cNvSpPr/>
          <p:nvPr/>
        </p:nvSpPr>
        <p:spPr>
          <a:xfrm>
            <a:off x="376547" y="1495579"/>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3</a:t>
            </a:r>
          </a:p>
        </p:txBody>
      </p:sp>
      <p:sp>
        <p:nvSpPr>
          <p:cNvPr id="3" name="Rectangle 2"/>
          <p:cNvSpPr/>
          <p:nvPr/>
        </p:nvSpPr>
        <p:spPr>
          <a:xfrm>
            <a:off x="1223395" y="2288276"/>
            <a:ext cx="8921399" cy="369332"/>
          </a:xfrm>
          <a:prstGeom prst="rect">
            <a:avLst/>
          </a:prstGeom>
        </p:spPr>
        <p:txBody>
          <a:bodyPr wrap="square">
            <a:spAutoFit/>
          </a:bodyPr>
          <a:lstStyle/>
          <a:p>
            <a:pPr marL="285750" lvl="0" indent="-285750" fontAlgn="base">
              <a:buFont typeface="Arial"/>
              <a:buChar char="•"/>
            </a:pPr>
            <a:r>
              <a:rPr lang="en-GB" dirty="0"/>
              <a:t>The focus group discussions can be held in a </a:t>
            </a:r>
            <a:r>
              <a:rPr lang="en-GB" b="1" dirty="0"/>
              <a:t>physical meeting space</a:t>
            </a:r>
            <a:r>
              <a:rPr lang="en-GB" dirty="0"/>
              <a:t> or </a:t>
            </a:r>
            <a:r>
              <a:rPr lang="en-GB" b="1" dirty="0"/>
              <a:t>online</a:t>
            </a:r>
            <a:r>
              <a:rPr lang="en-GB" dirty="0"/>
              <a:t> </a:t>
            </a:r>
            <a:endParaRPr lang="en-US" dirty="0"/>
          </a:p>
        </p:txBody>
      </p:sp>
      <p:sp>
        <p:nvSpPr>
          <p:cNvPr id="7" name="Rectangle 6"/>
          <p:cNvSpPr/>
          <p:nvPr/>
        </p:nvSpPr>
        <p:spPr>
          <a:xfrm>
            <a:off x="1188775" y="3004878"/>
            <a:ext cx="10641088" cy="461665"/>
          </a:xfrm>
          <a:prstGeom prst="rect">
            <a:avLst/>
          </a:prstGeom>
        </p:spPr>
        <p:txBody>
          <a:bodyPr wrap="square">
            <a:spAutoFit/>
          </a:bodyPr>
          <a:lstStyle/>
          <a:p>
            <a:r>
              <a:rPr lang="en-US" sz="2400" b="1" dirty="0"/>
              <a:t>LENGTH | </a:t>
            </a:r>
            <a:r>
              <a:rPr lang="en-US" sz="2400" dirty="0"/>
              <a:t>How long does a focus group discussion last?	</a:t>
            </a:r>
          </a:p>
        </p:txBody>
      </p:sp>
      <p:sp>
        <p:nvSpPr>
          <p:cNvPr id="8" name="Oval 7"/>
          <p:cNvSpPr/>
          <p:nvPr/>
        </p:nvSpPr>
        <p:spPr>
          <a:xfrm>
            <a:off x="382979" y="2932715"/>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4</a:t>
            </a:r>
          </a:p>
        </p:txBody>
      </p:sp>
      <p:sp>
        <p:nvSpPr>
          <p:cNvPr id="10" name="Rectangle 9"/>
          <p:cNvSpPr/>
          <p:nvPr/>
        </p:nvSpPr>
        <p:spPr>
          <a:xfrm>
            <a:off x="1244423" y="3608603"/>
            <a:ext cx="8921399" cy="369332"/>
          </a:xfrm>
          <a:prstGeom prst="rect">
            <a:avLst/>
          </a:prstGeom>
        </p:spPr>
        <p:txBody>
          <a:bodyPr wrap="square">
            <a:spAutoFit/>
          </a:bodyPr>
          <a:lstStyle/>
          <a:p>
            <a:pPr marL="285750" lvl="0" indent="-285750" fontAlgn="base">
              <a:buFont typeface="Arial"/>
              <a:buChar char="•"/>
            </a:pPr>
            <a:r>
              <a:rPr lang="en-US" dirty="0"/>
              <a:t>1h30 to 2h</a:t>
            </a:r>
          </a:p>
        </p:txBody>
      </p:sp>
      <p:sp>
        <p:nvSpPr>
          <p:cNvPr id="11" name="Rectangle 10"/>
          <p:cNvSpPr/>
          <p:nvPr/>
        </p:nvSpPr>
        <p:spPr>
          <a:xfrm>
            <a:off x="1180610" y="4237624"/>
            <a:ext cx="10641088" cy="461665"/>
          </a:xfrm>
          <a:prstGeom prst="rect">
            <a:avLst/>
          </a:prstGeom>
        </p:spPr>
        <p:txBody>
          <a:bodyPr wrap="square">
            <a:spAutoFit/>
          </a:bodyPr>
          <a:lstStyle/>
          <a:p>
            <a:r>
              <a:rPr lang="en-US" sz="2400" b="1" dirty="0"/>
              <a:t>FREQUENCY | </a:t>
            </a:r>
            <a:r>
              <a:rPr lang="en-US" sz="2400" dirty="0"/>
              <a:t>How many?</a:t>
            </a:r>
          </a:p>
        </p:txBody>
      </p:sp>
      <p:sp>
        <p:nvSpPr>
          <p:cNvPr id="12" name="Oval 11"/>
          <p:cNvSpPr/>
          <p:nvPr/>
        </p:nvSpPr>
        <p:spPr>
          <a:xfrm>
            <a:off x="374814" y="4165461"/>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5</a:t>
            </a:r>
          </a:p>
        </p:txBody>
      </p:sp>
      <p:sp>
        <p:nvSpPr>
          <p:cNvPr id="13" name="Rectangle 12"/>
          <p:cNvSpPr/>
          <p:nvPr/>
        </p:nvSpPr>
        <p:spPr>
          <a:xfrm>
            <a:off x="1250853" y="4914324"/>
            <a:ext cx="8921399" cy="1200329"/>
          </a:xfrm>
          <a:prstGeom prst="rect">
            <a:avLst/>
          </a:prstGeom>
        </p:spPr>
        <p:txBody>
          <a:bodyPr wrap="square">
            <a:spAutoFit/>
          </a:bodyPr>
          <a:lstStyle/>
          <a:p>
            <a:pPr lvl="0" fontAlgn="base"/>
            <a:r>
              <a:rPr lang="en-US" b="1" dirty="0"/>
              <a:t>Minimum: 4-6 focus group discussions per country</a:t>
            </a:r>
          </a:p>
          <a:p>
            <a:pPr marL="742950" lvl="1" indent="-285750">
              <a:buFont typeface="Arial"/>
              <a:buChar char="•"/>
            </a:pPr>
            <a:r>
              <a:rPr lang="en-GB" dirty="0"/>
              <a:t>With students: 1 on GCED and 1 on ESD</a:t>
            </a:r>
            <a:endParaRPr lang="en-US" dirty="0"/>
          </a:p>
          <a:p>
            <a:pPr marL="742950" lvl="1" indent="-285750">
              <a:buFont typeface="Arial"/>
              <a:buChar char="•"/>
            </a:pPr>
            <a:r>
              <a:rPr lang="en-GB" dirty="0"/>
              <a:t>With school principals and teachers: 1 on GCED and 1 on ESD</a:t>
            </a:r>
            <a:endParaRPr lang="en-US" dirty="0"/>
          </a:p>
          <a:p>
            <a:pPr marL="742950" lvl="1" indent="-285750">
              <a:buFont typeface="Arial"/>
              <a:buChar char="•"/>
            </a:pPr>
            <a:r>
              <a:rPr lang="en-GB" dirty="0"/>
              <a:t>(</a:t>
            </a:r>
            <a:r>
              <a:rPr lang="en-GB" i="1" dirty="0"/>
              <a:t>Optional</a:t>
            </a:r>
            <a:r>
              <a:rPr lang="en-GB" dirty="0"/>
              <a:t>) With students and their parents: 1 on GCED and 1 on ESD</a:t>
            </a:r>
            <a:endParaRPr lang="en-US" dirty="0"/>
          </a:p>
        </p:txBody>
      </p:sp>
    </p:spTree>
    <p:extLst>
      <p:ext uri="{BB962C8B-B14F-4D97-AF65-F5344CB8AC3E}">
        <p14:creationId xmlns:p14="http://schemas.microsoft.com/office/powerpoint/2010/main" val="75281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 y="275770"/>
            <a:ext cx="10792326" cy="449180"/>
          </a:xfrm>
        </p:spPr>
        <p:txBody>
          <a:bodyPr/>
          <a:lstStyle/>
          <a:p>
            <a:r>
              <a:rPr lang="en-GB" sz="3200" b="1" dirty="0">
                <a:solidFill>
                  <a:schemeClr val="bg1"/>
                </a:solidFill>
              </a:rPr>
              <a:t>How to organise focus group discussions? </a:t>
            </a:r>
            <a:endParaRPr lang="en-US" sz="3200" b="1" dirty="0">
              <a:solidFill>
                <a:schemeClr val="bg1"/>
              </a:solidFill>
            </a:endParaRPr>
          </a:p>
        </p:txBody>
      </p:sp>
      <p:sp>
        <p:nvSpPr>
          <p:cNvPr id="14" name="TextBox 13"/>
          <p:cNvSpPr txBox="1"/>
          <p:nvPr/>
        </p:nvSpPr>
        <p:spPr>
          <a:xfrm>
            <a:off x="6389649" y="6411951"/>
            <a:ext cx="284052" cy="369332"/>
          </a:xfrm>
          <a:prstGeom prst="rect">
            <a:avLst/>
          </a:prstGeom>
          <a:noFill/>
        </p:spPr>
        <p:txBody>
          <a:bodyPr wrap="none" rtlCol="0">
            <a:spAutoFit/>
          </a:bodyPr>
          <a:lstStyle/>
          <a:p>
            <a:r>
              <a:rPr lang="fr-FR" dirty="0"/>
              <a:t>x</a:t>
            </a:r>
          </a:p>
        </p:txBody>
      </p:sp>
      <p:sp>
        <p:nvSpPr>
          <p:cNvPr id="23" name="Rectangle 22"/>
          <p:cNvSpPr/>
          <p:nvPr/>
        </p:nvSpPr>
        <p:spPr>
          <a:xfrm>
            <a:off x="1182343" y="1567742"/>
            <a:ext cx="10641088" cy="461665"/>
          </a:xfrm>
          <a:prstGeom prst="rect">
            <a:avLst/>
          </a:prstGeom>
        </p:spPr>
        <p:txBody>
          <a:bodyPr wrap="square">
            <a:spAutoFit/>
          </a:bodyPr>
          <a:lstStyle/>
          <a:p>
            <a:r>
              <a:rPr lang="en-US" sz="2400" b="1" dirty="0"/>
              <a:t>SCENARIOS | </a:t>
            </a:r>
            <a:r>
              <a:rPr lang="en-US" sz="2400" dirty="0"/>
              <a:t>How to set them out at national level? 	</a:t>
            </a:r>
          </a:p>
        </p:txBody>
      </p:sp>
      <p:sp>
        <p:nvSpPr>
          <p:cNvPr id="5" name="Oval 4"/>
          <p:cNvSpPr/>
          <p:nvPr/>
        </p:nvSpPr>
        <p:spPr>
          <a:xfrm>
            <a:off x="376547" y="1495579"/>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6</a:t>
            </a:r>
          </a:p>
        </p:txBody>
      </p:sp>
      <p:sp>
        <p:nvSpPr>
          <p:cNvPr id="7" name="Rectangle 6"/>
          <p:cNvSpPr/>
          <p:nvPr/>
        </p:nvSpPr>
        <p:spPr>
          <a:xfrm>
            <a:off x="1223395" y="2288276"/>
            <a:ext cx="10614632" cy="3693319"/>
          </a:xfrm>
          <a:prstGeom prst="rect">
            <a:avLst/>
          </a:prstGeom>
        </p:spPr>
        <p:txBody>
          <a:bodyPr wrap="square">
            <a:spAutoFit/>
          </a:bodyPr>
          <a:lstStyle/>
          <a:p>
            <a:pPr marL="342900" lvl="0" indent="-342900" fontAlgn="base">
              <a:buFont typeface="+mj-lt"/>
              <a:buAutoNum type="arabicPeriod"/>
            </a:pPr>
            <a:r>
              <a:rPr lang="en-GB" dirty="0"/>
              <a:t>NC invites a selected number of </a:t>
            </a:r>
            <a:r>
              <a:rPr lang="en-GB" dirty="0" err="1"/>
              <a:t>ASPnet</a:t>
            </a:r>
            <a:r>
              <a:rPr lang="en-GB" dirty="0"/>
              <a:t> members in her/his country to organise focus group discussions and to report back to UNESCO</a:t>
            </a:r>
          </a:p>
          <a:p>
            <a:pPr marL="342900" indent="-342900" fontAlgn="base">
              <a:buFont typeface="+mj-lt"/>
              <a:buAutoNum type="arabicPeriod"/>
            </a:pPr>
            <a:r>
              <a:rPr lang="en-GB" dirty="0"/>
              <a:t>NC organises 4-6 (or more) focus group discussions and reports back to UNESCO</a:t>
            </a:r>
          </a:p>
          <a:p>
            <a:pPr marL="342900" lvl="0" indent="-342900" fontAlgn="base">
              <a:buFont typeface="+mj-lt"/>
              <a:buAutoNum type="arabicPeriod"/>
            </a:pPr>
            <a:r>
              <a:rPr lang="en-GB" dirty="0"/>
              <a:t>Mix of 1 and 2: NC invites a selected number of </a:t>
            </a:r>
            <a:r>
              <a:rPr lang="en-GB" dirty="0" err="1"/>
              <a:t>ASPnet</a:t>
            </a:r>
            <a:r>
              <a:rPr lang="en-GB" dirty="0"/>
              <a:t> members in her/his country to organise focus group discussions and then organises national webinar(s) for all participants: </a:t>
            </a:r>
          </a:p>
          <a:p>
            <a:pPr lvl="0" fontAlgn="base"/>
            <a:r>
              <a:rPr lang="en-GB" dirty="0"/>
              <a:t>	(a) 1 webinar (for students, teachers, parents together), or </a:t>
            </a:r>
          </a:p>
          <a:p>
            <a:pPr lvl="0" fontAlgn="base"/>
            <a:r>
              <a:rPr lang="en-GB" dirty="0"/>
              <a:t>	(b) 3 webinars (one for each group), or </a:t>
            </a:r>
          </a:p>
          <a:p>
            <a:pPr lvl="0" fontAlgn="base"/>
            <a:r>
              <a:rPr lang="en-GB" dirty="0"/>
              <a:t>	(c) 4 webinars (one for each group and one altogether). </a:t>
            </a:r>
            <a:endParaRPr lang="en-US" dirty="0"/>
          </a:p>
          <a:p>
            <a:pPr marL="342900" indent="-342900" fontAlgn="base">
              <a:buFont typeface="+mj-lt"/>
              <a:buAutoNum type="arabicPeriod"/>
            </a:pPr>
            <a:endParaRPr lang="en-GB" dirty="0"/>
          </a:p>
          <a:p>
            <a:pPr marL="342900" indent="-342900" fontAlgn="base">
              <a:buFont typeface="+mj-lt"/>
              <a:buAutoNum type="arabicPeriod"/>
            </a:pPr>
            <a:endParaRPr lang="en-US" dirty="0"/>
          </a:p>
          <a:p>
            <a:pPr marL="342900" lvl="0" indent="-342900" fontAlgn="base">
              <a:buFont typeface="+mj-lt"/>
              <a:buAutoNum type="arabicPeriod"/>
            </a:pPr>
            <a:endParaRPr lang="en-GB" dirty="0"/>
          </a:p>
          <a:p>
            <a:pPr marL="342900" lvl="0" indent="-342900" fontAlgn="base">
              <a:buFont typeface="+mj-lt"/>
              <a:buAutoNum type="arabicPeriod"/>
            </a:pPr>
            <a:endParaRPr lang="en-GB" dirty="0"/>
          </a:p>
          <a:p>
            <a:pPr marL="285750" lvl="0" indent="-285750" fontAlgn="base">
              <a:buFont typeface="Arial"/>
              <a:buChar char="•"/>
            </a:pPr>
            <a:endParaRPr lang="en-US" dirty="0"/>
          </a:p>
        </p:txBody>
      </p:sp>
      <p:sp>
        <p:nvSpPr>
          <p:cNvPr id="8" name="Rectangle 7"/>
          <p:cNvSpPr/>
          <p:nvPr/>
        </p:nvSpPr>
        <p:spPr>
          <a:xfrm>
            <a:off x="1188774" y="4800585"/>
            <a:ext cx="10641088" cy="461665"/>
          </a:xfrm>
          <a:prstGeom prst="rect">
            <a:avLst/>
          </a:prstGeom>
        </p:spPr>
        <p:txBody>
          <a:bodyPr wrap="square">
            <a:spAutoFit/>
          </a:bodyPr>
          <a:lstStyle/>
          <a:p>
            <a:r>
              <a:rPr lang="en-US" sz="2400" b="1" dirty="0"/>
              <a:t>LANGUAGE | </a:t>
            </a:r>
            <a:r>
              <a:rPr lang="en-US" sz="2400" dirty="0"/>
              <a:t>In what language can I hold a focus group discussion?	</a:t>
            </a:r>
          </a:p>
        </p:txBody>
      </p:sp>
      <p:sp>
        <p:nvSpPr>
          <p:cNvPr id="9" name="Oval 8"/>
          <p:cNvSpPr/>
          <p:nvPr/>
        </p:nvSpPr>
        <p:spPr>
          <a:xfrm>
            <a:off x="382978" y="4728422"/>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7</a:t>
            </a:r>
          </a:p>
        </p:txBody>
      </p:sp>
      <p:sp>
        <p:nvSpPr>
          <p:cNvPr id="10" name="Rectangle 9"/>
          <p:cNvSpPr/>
          <p:nvPr/>
        </p:nvSpPr>
        <p:spPr>
          <a:xfrm>
            <a:off x="1250853" y="5458572"/>
            <a:ext cx="8921399" cy="369332"/>
          </a:xfrm>
          <a:prstGeom prst="rect">
            <a:avLst/>
          </a:prstGeom>
        </p:spPr>
        <p:txBody>
          <a:bodyPr wrap="square">
            <a:spAutoFit/>
          </a:bodyPr>
          <a:lstStyle/>
          <a:p>
            <a:pPr lvl="0" fontAlgn="base"/>
            <a:r>
              <a:rPr lang="en-US" dirty="0"/>
              <a:t>Language of choice; reporting to take place in English, French or Spanish</a:t>
            </a:r>
          </a:p>
        </p:txBody>
      </p:sp>
    </p:spTree>
    <p:extLst>
      <p:ext uri="{BB962C8B-B14F-4D97-AF65-F5344CB8AC3E}">
        <p14:creationId xmlns:p14="http://schemas.microsoft.com/office/powerpoint/2010/main" val="26322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4267199" y="3532188"/>
            <a:ext cx="3572933" cy="3325812"/>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7501467" y="2387599"/>
            <a:ext cx="4690534" cy="4470401"/>
          </a:xfrm>
          <a:prstGeom prst="rect">
            <a:avLst/>
          </a:prstGeom>
        </p:spPr>
      </p:pic>
      <p:sp>
        <p:nvSpPr>
          <p:cNvPr id="2" name="Title 1"/>
          <p:cNvSpPr>
            <a:spLocks noGrp="1"/>
          </p:cNvSpPr>
          <p:nvPr>
            <p:ph type="title"/>
          </p:nvPr>
        </p:nvSpPr>
        <p:spPr>
          <a:xfrm>
            <a:off x="11151" y="275770"/>
            <a:ext cx="10792326" cy="449180"/>
          </a:xfrm>
        </p:spPr>
        <p:txBody>
          <a:bodyPr/>
          <a:lstStyle/>
          <a:p>
            <a:r>
              <a:rPr lang="en-GB" sz="3200" b="1" dirty="0">
                <a:solidFill>
                  <a:schemeClr val="bg1"/>
                </a:solidFill>
              </a:rPr>
              <a:t>How to organise focus group discussions? </a:t>
            </a:r>
            <a:endParaRPr lang="en-US" sz="3200" b="1" dirty="0">
              <a:solidFill>
                <a:schemeClr val="bg1"/>
              </a:solidFill>
            </a:endParaRPr>
          </a:p>
        </p:txBody>
      </p:sp>
      <p:sp>
        <p:nvSpPr>
          <p:cNvPr id="23" name="Rectangle 22"/>
          <p:cNvSpPr/>
          <p:nvPr/>
        </p:nvSpPr>
        <p:spPr>
          <a:xfrm>
            <a:off x="1182343" y="1567742"/>
            <a:ext cx="10641088" cy="461665"/>
          </a:xfrm>
          <a:prstGeom prst="rect">
            <a:avLst/>
          </a:prstGeom>
        </p:spPr>
        <p:txBody>
          <a:bodyPr wrap="square">
            <a:spAutoFit/>
          </a:bodyPr>
          <a:lstStyle/>
          <a:p>
            <a:r>
              <a:rPr lang="en-US" sz="2400" b="1" dirty="0"/>
              <a:t>ANNOUNCEMENT | </a:t>
            </a:r>
            <a:r>
              <a:rPr lang="en-US" sz="2400" dirty="0"/>
              <a:t>How to invite my community to a focus group discussion?</a:t>
            </a:r>
          </a:p>
        </p:txBody>
      </p:sp>
      <p:sp>
        <p:nvSpPr>
          <p:cNvPr id="5" name="Oval 4"/>
          <p:cNvSpPr/>
          <p:nvPr/>
        </p:nvSpPr>
        <p:spPr>
          <a:xfrm>
            <a:off x="376547" y="1495579"/>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8</a:t>
            </a:r>
          </a:p>
        </p:txBody>
      </p:sp>
      <p:sp>
        <p:nvSpPr>
          <p:cNvPr id="7" name="Rectangle 6"/>
          <p:cNvSpPr/>
          <p:nvPr/>
        </p:nvSpPr>
        <p:spPr>
          <a:xfrm>
            <a:off x="1223395" y="2288276"/>
            <a:ext cx="8921399" cy="369332"/>
          </a:xfrm>
          <a:prstGeom prst="rect">
            <a:avLst/>
          </a:prstGeom>
        </p:spPr>
        <p:txBody>
          <a:bodyPr wrap="square">
            <a:spAutoFit/>
          </a:bodyPr>
          <a:lstStyle/>
          <a:p>
            <a:pPr marL="285750" lvl="0" indent="-285750" fontAlgn="base">
              <a:buFont typeface="Arial"/>
              <a:buChar char="•"/>
            </a:pPr>
            <a:r>
              <a:rPr lang="en-GB" dirty="0"/>
              <a:t>Facilitator to send invitation to participants via email or in person </a:t>
            </a:r>
            <a:endParaRPr lang="en-US" dirty="0"/>
          </a:p>
        </p:txBody>
      </p:sp>
      <p:sp>
        <p:nvSpPr>
          <p:cNvPr id="8" name="Rectangle 7"/>
          <p:cNvSpPr/>
          <p:nvPr/>
        </p:nvSpPr>
        <p:spPr>
          <a:xfrm>
            <a:off x="1182343" y="3159475"/>
            <a:ext cx="10641088" cy="461665"/>
          </a:xfrm>
          <a:prstGeom prst="rect">
            <a:avLst/>
          </a:prstGeom>
        </p:spPr>
        <p:txBody>
          <a:bodyPr wrap="square">
            <a:spAutoFit/>
          </a:bodyPr>
          <a:lstStyle/>
          <a:p>
            <a:r>
              <a:rPr lang="en-US" sz="2400" b="1" dirty="0"/>
              <a:t>PREPARATION | </a:t>
            </a:r>
            <a:r>
              <a:rPr lang="en-US" sz="2400" dirty="0"/>
              <a:t>How to prepare focus group participants? </a:t>
            </a:r>
          </a:p>
        </p:txBody>
      </p:sp>
      <p:sp>
        <p:nvSpPr>
          <p:cNvPr id="9" name="Oval 8"/>
          <p:cNvSpPr/>
          <p:nvPr/>
        </p:nvSpPr>
        <p:spPr>
          <a:xfrm>
            <a:off x="376547" y="3087312"/>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9</a:t>
            </a:r>
          </a:p>
        </p:txBody>
      </p:sp>
      <p:sp>
        <p:nvSpPr>
          <p:cNvPr id="10" name="Rectangle 9"/>
          <p:cNvSpPr/>
          <p:nvPr/>
        </p:nvSpPr>
        <p:spPr>
          <a:xfrm>
            <a:off x="1375795" y="3863076"/>
            <a:ext cx="3179271" cy="1200329"/>
          </a:xfrm>
          <a:prstGeom prst="rect">
            <a:avLst/>
          </a:prstGeom>
        </p:spPr>
        <p:txBody>
          <a:bodyPr wrap="square">
            <a:spAutoFit/>
          </a:bodyPr>
          <a:lstStyle/>
          <a:p>
            <a:pPr marL="285750" lvl="0" indent="-285750" fontAlgn="base">
              <a:buFont typeface="Arial"/>
              <a:buChar char="•"/>
            </a:pPr>
            <a:r>
              <a:rPr lang="en-US" dirty="0"/>
              <a:t>Share the suggested hand-out we prepared for you in ANNEX V of the Guidelines “Word Stimulus Hand Out”</a:t>
            </a:r>
          </a:p>
        </p:txBody>
      </p:sp>
    </p:spTree>
    <p:extLst>
      <p:ext uri="{BB962C8B-B14F-4D97-AF65-F5344CB8AC3E}">
        <p14:creationId xmlns:p14="http://schemas.microsoft.com/office/powerpoint/2010/main" val="26322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1507067"/>
            <a:ext cx="3589867" cy="46058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9" name="TextBox 8"/>
          <p:cNvSpPr txBox="1"/>
          <p:nvPr/>
        </p:nvSpPr>
        <p:spPr>
          <a:xfrm>
            <a:off x="504824" y="1743075"/>
            <a:ext cx="3552825" cy="584775"/>
          </a:xfrm>
          <a:prstGeom prst="rect">
            <a:avLst/>
          </a:prstGeom>
          <a:noFill/>
        </p:spPr>
        <p:txBody>
          <a:bodyPr wrap="square" rtlCol="0">
            <a:spAutoFit/>
          </a:bodyPr>
          <a:lstStyle/>
          <a:p>
            <a:r>
              <a:rPr lang="en-US" b="1" dirty="0"/>
              <a:t>1. FACILITATORS’ GUIDELINES</a:t>
            </a:r>
          </a:p>
          <a:p>
            <a:r>
              <a:rPr lang="en-US" sz="1400" dirty="0"/>
              <a:t>[to be read BEFORE planning a discussion]</a:t>
            </a:r>
          </a:p>
        </p:txBody>
      </p:sp>
      <p:sp>
        <p:nvSpPr>
          <p:cNvPr id="10" name="Rectangle 9"/>
          <p:cNvSpPr/>
          <p:nvPr/>
        </p:nvSpPr>
        <p:spPr>
          <a:xfrm>
            <a:off x="4165054" y="1743075"/>
            <a:ext cx="4628365" cy="584775"/>
          </a:xfrm>
          <a:prstGeom prst="rect">
            <a:avLst/>
          </a:prstGeom>
        </p:spPr>
        <p:txBody>
          <a:bodyPr wrap="square">
            <a:spAutoFit/>
          </a:bodyPr>
          <a:lstStyle/>
          <a:p>
            <a:r>
              <a:rPr lang="en-US" b="1" dirty="0"/>
              <a:t>2. POWERPOINT DECK</a:t>
            </a:r>
          </a:p>
          <a:p>
            <a:r>
              <a:rPr lang="en-US" sz="1400" dirty="0"/>
              <a:t>[to be used during the focus group discussion] </a:t>
            </a:r>
          </a:p>
        </p:txBody>
      </p:sp>
      <p:pic>
        <p:nvPicPr>
          <p:cNvPr id="11" name="Picture 10"/>
          <p:cNvPicPr>
            <a:picLocks noChangeAspect="1"/>
          </p:cNvPicPr>
          <p:nvPr/>
        </p:nvPicPr>
        <p:blipFill>
          <a:blip r:embed="rId3"/>
          <a:stretch>
            <a:fillRect/>
          </a:stretch>
        </p:blipFill>
        <p:spPr>
          <a:xfrm>
            <a:off x="4592238" y="2599901"/>
            <a:ext cx="1886998" cy="1061437"/>
          </a:xfrm>
          <a:prstGeom prst="rect">
            <a:avLst/>
          </a:prstGeom>
        </p:spPr>
      </p:pic>
      <p:pic>
        <p:nvPicPr>
          <p:cNvPr id="12" name="Picture 11"/>
          <p:cNvPicPr>
            <a:picLocks noChangeAspect="1"/>
          </p:cNvPicPr>
          <p:nvPr/>
        </p:nvPicPr>
        <p:blipFill>
          <a:blip r:embed="rId4"/>
          <a:stretch>
            <a:fillRect/>
          </a:stretch>
        </p:blipFill>
        <p:spPr>
          <a:xfrm>
            <a:off x="5195260" y="3552335"/>
            <a:ext cx="1850572" cy="1040947"/>
          </a:xfrm>
          <a:prstGeom prst="rect">
            <a:avLst/>
          </a:prstGeom>
        </p:spPr>
      </p:pic>
      <p:pic>
        <p:nvPicPr>
          <p:cNvPr id="13" name="Picture 12"/>
          <p:cNvPicPr>
            <a:picLocks noChangeAspect="1"/>
          </p:cNvPicPr>
          <p:nvPr/>
        </p:nvPicPr>
        <p:blipFill>
          <a:blip r:embed="rId5"/>
          <a:stretch>
            <a:fillRect/>
          </a:stretch>
        </p:blipFill>
        <p:spPr>
          <a:xfrm>
            <a:off x="5725026" y="4478774"/>
            <a:ext cx="1804527" cy="1015046"/>
          </a:xfrm>
          <a:prstGeom prst="rect">
            <a:avLst/>
          </a:prstGeom>
        </p:spPr>
      </p:pic>
      <p:pic>
        <p:nvPicPr>
          <p:cNvPr id="14" name="Picture 13"/>
          <p:cNvPicPr>
            <a:picLocks noChangeAspect="1"/>
          </p:cNvPicPr>
          <p:nvPr/>
        </p:nvPicPr>
        <p:blipFill>
          <a:blip r:embed="rId6"/>
          <a:stretch>
            <a:fillRect/>
          </a:stretch>
        </p:blipFill>
        <p:spPr>
          <a:xfrm>
            <a:off x="6079540" y="5073124"/>
            <a:ext cx="1979779" cy="1113626"/>
          </a:xfrm>
          <a:prstGeom prst="rect">
            <a:avLst/>
          </a:prstGeom>
        </p:spPr>
      </p:pic>
      <p:pic>
        <p:nvPicPr>
          <p:cNvPr id="15" name="Picture 14"/>
          <p:cNvPicPr>
            <a:picLocks noChangeAspect="1"/>
          </p:cNvPicPr>
          <p:nvPr/>
        </p:nvPicPr>
        <p:blipFill rotWithShape="1">
          <a:blip r:embed="rId7"/>
          <a:srcRect l="68295" t="16491" r="4074" b="6884"/>
          <a:stretch/>
        </p:blipFill>
        <p:spPr>
          <a:xfrm>
            <a:off x="1086909" y="2518273"/>
            <a:ext cx="2243380" cy="3575611"/>
          </a:xfrm>
          <a:prstGeom prst="rect">
            <a:avLst/>
          </a:prstGeom>
        </p:spPr>
      </p:pic>
      <p:sp>
        <p:nvSpPr>
          <p:cNvPr id="16" name="Rectangle 15"/>
          <p:cNvSpPr/>
          <p:nvPr/>
        </p:nvSpPr>
        <p:spPr>
          <a:xfrm>
            <a:off x="8562528" y="1743074"/>
            <a:ext cx="6096000" cy="584775"/>
          </a:xfrm>
          <a:prstGeom prst="rect">
            <a:avLst/>
          </a:prstGeom>
        </p:spPr>
        <p:txBody>
          <a:bodyPr>
            <a:spAutoFit/>
          </a:bodyPr>
          <a:lstStyle/>
          <a:p>
            <a:r>
              <a:rPr lang="en-US" b="1" dirty="0"/>
              <a:t>3. REPORTING FORM</a:t>
            </a:r>
          </a:p>
          <a:p>
            <a:r>
              <a:rPr lang="en-US" sz="1400" dirty="0"/>
              <a:t>[to submit focus group deliberations] </a:t>
            </a:r>
          </a:p>
        </p:txBody>
      </p:sp>
      <p:pic>
        <p:nvPicPr>
          <p:cNvPr id="17" name="Picture 16"/>
          <p:cNvPicPr>
            <a:picLocks noChangeAspect="1"/>
          </p:cNvPicPr>
          <p:nvPr/>
        </p:nvPicPr>
        <p:blipFill rotWithShape="1">
          <a:blip r:embed="rId8"/>
          <a:srcRect l="67343" t="14216" r="750" b="4147"/>
          <a:stretch/>
        </p:blipFill>
        <p:spPr>
          <a:xfrm>
            <a:off x="8793419" y="2528421"/>
            <a:ext cx="2205964" cy="3244065"/>
          </a:xfrm>
          <a:prstGeom prst="rect">
            <a:avLst/>
          </a:prstGeom>
        </p:spPr>
      </p:pic>
      <p:sp>
        <p:nvSpPr>
          <p:cNvPr id="19" name="TextBox 18"/>
          <p:cNvSpPr txBox="1"/>
          <p:nvPr/>
        </p:nvSpPr>
        <p:spPr>
          <a:xfrm>
            <a:off x="106653" y="271646"/>
            <a:ext cx="10147942" cy="584775"/>
          </a:xfrm>
          <a:prstGeom prst="rect">
            <a:avLst/>
          </a:prstGeom>
          <a:noFill/>
        </p:spPr>
        <p:txBody>
          <a:bodyPr wrap="square" rtlCol="0">
            <a:spAutoFit/>
          </a:bodyPr>
          <a:lstStyle/>
          <a:p>
            <a:r>
              <a:rPr lang="es-ES" sz="3200" b="1" dirty="0">
                <a:solidFill>
                  <a:schemeClr val="bg1"/>
                </a:solidFill>
              </a:rPr>
              <a:t>SUPPORTING DOCUMENTS</a:t>
            </a:r>
            <a:endParaRPr lang="es-ES" sz="3200" b="1" dirty="0">
              <a:solidFill>
                <a:srgbClr val="FF0000"/>
              </a:solidFill>
            </a:endParaRPr>
          </a:p>
        </p:txBody>
      </p:sp>
    </p:spTree>
    <p:extLst>
      <p:ext uri="{BB962C8B-B14F-4D97-AF65-F5344CB8AC3E}">
        <p14:creationId xmlns:p14="http://schemas.microsoft.com/office/powerpoint/2010/main" val="165479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26720"/>
            <a:ext cx="12192000" cy="1694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5"/>
          <p:cNvSpPr txBox="1"/>
          <p:nvPr/>
        </p:nvSpPr>
        <p:spPr>
          <a:xfrm>
            <a:off x="106653" y="271646"/>
            <a:ext cx="10147942" cy="584775"/>
          </a:xfrm>
          <a:prstGeom prst="rect">
            <a:avLst/>
          </a:prstGeom>
          <a:noFill/>
        </p:spPr>
        <p:txBody>
          <a:bodyPr wrap="square" rtlCol="0">
            <a:spAutoFit/>
          </a:bodyPr>
          <a:lstStyle/>
          <a:p>
            <a:r>
              <a:rPr lang="es-ES" sz="3200" b="1" dirty="0">
                <a:solidFill>
                  <a:schemeClr val="bg1"/>
                </a:solidFill>
              </a:rPr>
              <a:t>Futures of Education: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
        <p:nvSpPr>
          <p:cNvPr id="7" name="TextBox 6"/>
          <p:cNvSpPr txBox="1"/>
          <p:nvPr/>
        </p:nvSpPr>
        <p:spPr>
          <a:xfrm>
            <a:off x="0" y="645545"/>
            <a:ext cx="6017659" cy="1323439"/>
          </a:xfrm>
          <a:prstGeom prst="rect">
            <a:avLst/>
          </a:prstGeom>
          <a:noFill/>
          <a:ln>
            <a:noFill/>
          </a:ln>
        </p:spPr>
        <p:txBody>
          <a:bodyPr wrap="square" rtlCol="0">
            <a:spAutoFit/>
          </a:bodyPr>
          <a:lstStyle/>
          <a:p>
            <a:endParaRPr lang="en-US" sz="2400" b="1" dirty="0"/>
          </a:p>
          <a:p>
            <a:pPr algn="ctr"/>
            <a:r>
              <a:rPr lang="en-US" sz="2800" b="1" dirty="0"/>
              <a:t>HUMAN &amp; PLANETARY SUSTAINABILITY</a:t>
            </a:r>
          </a:p>
        </p:txBody>
      </p:sp>
      <p:sp>
        <p:nvSpPr>
          <p:cNvPr id="9" name="TextBox 8"/>
          <p:cNvSpPr txBox="1"/>
          <p:nvPr/>
        </p:nvSpPr>
        <p:spPr>
          <a:xfrm>
            <a:off x="6096000" y="1028301"/>
            <a:ext cx="6423303" cy="954107"/>
          </a:xfrm>
          <a:prstGeom prst="rect">
            <a:avLst/>
          </a:prstGeom>
          <a:noFill/>
          <a:ln>
            <a:noFill/>
          </a:ln>
        </p:spPr>
        <p:txBody>
          <a:bodyPr wrap="square" rtlCol="0">
            <a:spAutoFit/>
          </a:bodyPr>
          <a:lstStyle/>
          <a:p>
            <a:pPr algn="ctr"/>
            <a:r>
              <a:rPr lang="en-US" sz="2800" b="1" dirty="0"/>
              <a:t>KNOWLEDGE, ACCESS &amp; GOVERNANCE</a:t>
            </a:r>
          </a:p>
          <a:p>
            <a:endParaRPr lang="en-US" sz="2800" b="1" dirty="0"/>
          </a:p>
        </p:txBody>
      </p:sp>
      <p:sp>
        <p:nvSpPr>
          <p:cNvPr id="10" name="TextBox 9"/>
          <p:cNvSpPr txBox="1"/>
          <p:nvPr/>
        </p:nvSpPr>
        <p:spPr>
          <a:xfrm>
            <a:off x="457010" y="3216569"/>
            <a:ext cx="4850331" cy="1384995"/>
          </a:xfrm>
          <a:prstGeom prst="rect">
            <a:avLst/>
          </a:prstGeom>
          <a:noFill/>
          <a:ln>
            <a:noFill/>
          </a:ln>
        </p:spPr>
        <p:txBody>
          <a:bodyPr wrap="square" rtlCol="0">
            <a:spAutoFit/>
          </a:bodyPr>
          <a:lstStyle/>
          <a:p>
            <a:r>
              <a:rPr lang="en-US" sz="2800" dirty="0"/>
              <a:t> </a:t>
            </a:r>
          </a:p>
          <a:p>
            <a:r>
              <a:rPr lang="en-US" sz="2800" b="1" dirty="0"/>
              <a:t>CITIZENSHIP &amp; PARTICIPATION </a:t>
            </a:r>
          </a:p>
          <a:p>
            <a:r>
              <a:rPr lang="en-US" sz="2800" dirty="0"/>
              <a:t> </a:t>
            </a:r>
          </a:p>
        </p:txBody>
      </p:sp>
      <p:sp>
        <p:nvSpPr>
          <p:cNvPr id="11" name="TextBox 10"/>
          <p:cNvSpPr txBox="1"/>
          <p:nvPr/>
        </p:nvSpPr>
        <p:spPr>
          <a:xfrm>
            <a:off x="6640651" y="3180778"/>
            <a:ext cx="5334000" cy="1384995"/>
          </a:xfrm>
          <a:prstGeom prst="rect">
            <a:avLst/>
          </a:prstGeom>
          <a:noFill/>
          <a:ln>
            <a:noFill/>
          </a:ln>
        </p:spPr>
        <p:txBody>
          <a:bodyPr wrap="square" rtlCol="0">
            <a:spAutoFit/>
          </a:bodyPr>
          <a:lstStyle/>
          <a:p>
            <a:endParaRPr lang="en-US" sz="2800" b="1" dirty="0"/>
          </a:p>
          <a:p>
            <a:r>
              <a:rPr lang="en-US" sz="2800" b="1" dirty="0"/>
              <a:t>WORK AND ECONOMIC SECURITY</a:t>
            </a:r>
          </a:p>
          <a:p>
            <a:r>
              <a:rPr lang="en-US" sz="2800" b="1" dirty="0"/>
              <a:t>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52" t="10530" r="-852" b="18515"/>
          <a:stretch/>
        </p:blipFill>
        <p:spPr>
          <a:xfrm>
            <a:off x="1243654" y="1538097"/>
            <a:ext cx="3269120" cy="1936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431" t="9032" r="431" b="2515"/>
          <a:stretch/>
        </p:blipFill>
        <p:spPr>
          <a:xfrm>
            <a:off x="7377754" y="1485500"/>
            <a:ext cx="3454151" cy="203943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3210" b="14028"/>
          <a:stretch/>
        </p:blipFill>
        <p:spPr>
          <a:xfrm>
            <a:off x="7377754" y="4202972"/>
            <a:ext cx="3419626" cy="2024925"/>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24227" b="33235"/>
          <a:stretch/>
        </p:blipFill>
        <p:spPr>
          <a:xfrm>
            <a:off x="1243654" y="4202972"/>
            <a:ext cx="3118796" cy="1987258"/>
          </a:xfrm>
          <a:prstGeom prst="rect">
            <a:avLst/>
          </a:prstGeom>
        </p:spPr>
      </p:pic>
    </p:spTree>
    <p:extLst>
      <p:ext uri="{BB962C8B-B14F-4D97-AF65-F5344CB8AC3E}">
        <p14:creationId xmlns:p14="http://schemas.microsoft.com/office/powerpoint/2010/main" val="84121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36320"/>
            <a:ext cx="12192000" cy="5268227"/>
          </a:xfrm>
          <a:prstGeom prst="rect">
            <a:avLst/>
          </a:prstGeom>
        </p:spPr>
      </p:pic>
      <p:sp>
        <p:nvSpPr>
          <p:cNvPr id="4" name="Rectangle 3"/>
          <p:cNvSpPr/>
          <p:nvPr/>
        </p:nvSpPr>
        <p:spPr>
          <a:xfrm>
            <a:off x="0" y="2057400"/>
            <a:ext cx="12192000" cy="27432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p:nvPr>
        </p:nvSpPr>
        <p:spPr>
          <a:xfrm>
            <a:off x="950685" y="1959596"/>
            <a:ext cx="10831286" cy="1135289"/>
          </a:xfrm>
        </p:spPr>
        <p:txBody>
          <a:bodyPr>
            <a:noAutofit/>
          </a:bodyPr>
          <a:lstStyle/>
          <a:p>
            <a:pPr marL="0" indent="0" algn="ctr">
              <a:lnSpc>
                <a:spcPct val="114000"/>
              </a:lnSpc>
              <a:buNone/>
            </a:pPr>
            <a:r>
              <a:rPr lang="en-US" sz="5200" b="1" dirty="0">
                <a:ln w="3175">
                  <a:solidFill>
                    <a:schemeClr val="tx1"/>
                  </a:solidFill>
                </a:ln>
                <a:solidFill>
                  <a:schemeClr val="bg1"/>
                </a:solidFill>
                <a:effectLst>
                  <a:glow rad="63500">
                    <a:schemeClr val="tx1">
                      <a:alpha val="40000"/>
                    </a:schemeClr>
                  </a:glow>
                </a:effectLst>
                <a:latin typeface="Calibri" panose="020F0502020204030204" pitchFamily="34" charset="0"/>
                <a:ea typeface="Calibri" panose="020F0502020204030204" pitchFamily="34" charset="0"/>
                <a:cs typeface="Calibri" panose="020F0502020204030204" pitchFamily="34" charset="0"/>
              </a:rPr>
              <a:t>A global initiative to reimagine how knowledge and learning can shape the future of humanity and the planet </a:t>
            </a:r>
          </a:p>
        </p:txBody>
      </p:sp>
      <p:sp>
        <p:nvSpPr>
          <p:cNvPr id="8" name="Title 1"/>
          <p:cNvSpPr txBox="1">
            <a:spLocks/>
          </p:cNvSpPr>
          <p:nvPr/>
        </p:nvSpPr>
        <p:spPr>
          <a:xfrm>
            <a:off x="11151" y="144379"/>
            <a:ext cx="1079232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FFFF"/>
                </a:solidFill>
              </a:rPr>
              <a:t>Futures of Education </a:t>
            </a:r>
            <a:r>
              <a:rPr lang="mr-IN" sz="3200" b="1" dirty="0">
                <a:solidFill>
                  <a:srgbClr val="FFFFFF"/>
                </a:solidFill>
              </a:rPr>
              <a:t>–</a:t>
            </a:r>
            <a:r>
              <a:rPr lang="en-US" sz="3200" b="1" dirty="0">
                <a:solidFill>
                  <a:srgbClr val="FFFFFF"/>
                </a:solidFill>
              </a:rPr>
              <a:t> Learning to Become</a:t>
            </a:r>
          </a:p>
        </p:txBody>
      </p:sp>
    </p:spTree>
    <p:extLst>
      <p:ext uri="{BB962C8B-B14F-4D97-AF65-F5344CB8AC3E}">
        <p14:creationId xmlns:p14="http://schemas.microsoft.com/office/powerpoint/2010/main" val="246494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26720"/>
            <a:ext cx="12192000" cy="1694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extBox 6"/>
          <p:cNvSpPr txBox="1"/>
          <p:nvPr/>
        </p:nvSpPr>
        <p:spPr>
          <a:xfrm>
            <a:off x="0" y="645545"/>
            <a:ext cx="6017659" cy="1323439"/>
          </a:xfrm>
          <a:prstGeom prst="rect">
            <a:avLst/>
          </a:prstGeom>
          <a:noFill/>
          <a:ln>
            <a:noFill/>
          </a:ln>
        </p:spPr>
        <p:txBody>
          <a:bodyPr wrap="square" rtlCol="0">
            <a:spAutoFit/>
          </a:bodyPr>
          <a:lstStyle/>
          <a:p>
            <a:endParaRPr lang="en-US" sz="2400" b="1" dirty="0"/>
          </a:p>
          <a:p>
            <a:pPr algn="ctr"/>
            <a:r>
              <a:rPr lang="en-US" sz="2800" b="1" dirty="0"/>
              <a:t>HUMAN &amp; PLANETARY SUSTAINABILITY</a:t>
            </a:r>
          </a:p>
        </p:txBody>
      </p:sp>
      <p:sp>
        <p:nvSpPr>
          <p:cNvPr id="9" name="TextBox 8"/>
          <p:cNvSpPr txBox="1"/>
          <p:nvPr/>
        </p:nvSpPr>
        <p:spPr>
          <a:xfrm>
            <a:off x="6096000" y="1028301"/>
            <a:ext cx="6423303" cy="954107"/>
          </a:xfrm>
          <a:prstGeom prst="rect">
            <a:avLst/>
          </a:prstGeom>
          <a:noFill/>
          <a:ln>
            <a:noFill/>
          </a:ln>
        </p:spPr>
        <p:txBody>
          <a:bodyPr wrap="square" rtlCol="0">
            <a:spAutoFit/>
          </a:bodyPr>
          <a:lstStyle/>
          <a:p>
            <a:pPr algn="ctr"/>
            <a:r>
              <a:rPr lang="en-US" sz="2800" b="1" dirty="0"/>
              <a:t>KNOWLEDGE, ACCESS &amp; GOVERNANCE</a:t>
            </a:r>
          </a:p>
          <a:p>
            <a:endParaRPr lang="en-US" sz="2800" b="1" dirty="0"/>
          </a:p>
        </p:txBody>
      </p:sp>
      <p:sp>
        <p:nvSpPr>
          <p:cNvPr id="10" name="TextBox 9"/>
          <p:cNvSpPr txBox="1"/>
          <p:nvPr/>
        </p:nvSpPr>
        <p:spPr>
          <a:xfrm>
            <a:off x="457010" y="3216569"/>
            <a:ext cx="4850331" cy="1384995"/>
          </a:xfrm>
          <a:prstGeom prst="rect">
            <a:avLst/>
          </a:prstGeom>
          <a:noFill/>
          <a:ln>
            <a:noFill/>
          </a:ln>
        </p:spPr>
        <p:txBody>
          <a:bodyPr wrap="square" rtlCol="0">
            <a:spAutoFit/>
          </a:bodyPr>
          <a:lstStyle/>
          <a:p>
            <a:r>
              <a:rPr lang="en-US" sz="2800" dirty="0"/>
              <a:t> </a:t>
            </a:r>
          </a:p>
          <a:p>
            <a:r>
              <a:rPr lang="en-US" sz="2800" b="1" dirty="0"/>
              <a:t>CITIZENSHIP &amp; PARTICIPATION </a:t>
            </a:r>
          </a:p>
          <a:p>
            <a:r>
              <a:rPr lang="en-US" sz="2800" dirty="0"/>
              <a:t> </a:t>
            </a:r>
          </a:p>
        </p:txBody>
      </p:sp>
      <p:sp>
        <p:nvSpPr>
          <p:cNvPr id="11" name="TextBox 10"/>
          <p:cNvSpPr txBox="1"/>
          <p:nvPr/>
        </p:nvSpPr>
        <p:spPr>
          <a:xfrm>
            <a:off x="6640651" y="3180778"/>
            <a:ext cx="5334000" cy="1384995"/>
          </a:xfrm>
          <a:prstGeom prst="rect">
            <a:avLst/>
          </a:prstGeom>
          <a:noFill/>
          <a:ln>
            <a:noFill/>
          </a:ln>
        </p:spPr>
        <p:txBody>
          <a:bodyPr wrap="square" rtlCol="0">
            <a:spAutoFit/>
          </a:bodyPr>
          <a:lstStyle/>
          <a:p>
            <a:endParaRPr lang="en-US" sz="2800" b="1" dirty="0"/>
          </a:p>
          <a:p>
            <a:r>
              <a:rPr lang="en-US" sz="2800" b="1" dirty="0"/>
              <a:t>WORK AND ECONOMIC SECURITY</a:t>
            </a:r>
          </a:p>
          <a:p>
            <a:r>
              <a:rPr lang="en-US" sz="2800" b="1" dirty="0"/>
              <a:t>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52" t="10530" r="-852" b="18515"/>
          <a:stretch/>
        </p:blipFill>
        <p:spPr>
          <a:xfrm>
            <a:off x="1243654" y="1538097"/>
            <a:ext cx="3269120" cy="193685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431" t="9032" r="431" b="2515"/>
          <a:stretch/>
        </p:blipFill>
        <p:spPr>
          <a:xfrm>
            <a:off x="7377754" y="1485500"/>
            <a:ext cx="3454151" cy="203943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3210" b="14028"/>
          <a:stretch/>
        </p:blipFill>
        <p:spPr>
          <a:xfrm>
            <a:off x="7377754" y="4202972"/>
            <a:ext cx="3419626" cy="2024925"/>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24227" b="33235"/>
          <a:stretch/>
        </p:blipFill>
        <p:spPr>
          <a:xfrm>
            <a:off x="1243654" y="4202972"/>
            <a:ext cx="3118796" cy="1987258"/>
          </a:xfrm>
          <a:prstGeom prst="rect">
            <a:avLst/>
          </a:prstGeom>
        </p:spPr>
      </p:pic>
      <p:sp>
        <p:nvSpPr>
          <p:cNvPr id="15" name="TextBox 14"/>
          <p:cNvSpPr txBox="1"/>
          <p:nvPr/>
        </p:nvSpPr>
        <p:spPr>
          <a:xfrm>
            <a:off x="106653" y="271646"/>
            <a:ext cx="10147942" cy="584776"/>
          </a:xfrm>
          <a:prstGeom prst="rect">
            <a:avLst/>
          </a:prstGeom>
          <a:noFill/>
        </p:spPr>
        <p:txBody>
          <a:bodyPr wrap="square" rtlCol="0">
            <a:spAutoFit/>
          </a:bodyPr>
          <a:lstStyle/>
          <a:p>
            <a:r>
              <a:rPr lang="es-ES" sz="3200" b="1" dirty="0" err="1">
                <a:solidFill>
                  <a:schemeClr val="bg1"/>
                </a:solidFill>
              </a:rPr>
              <a:t>ASPnet</a:t>
            </a:r>
            <a:r>
              <a:rPr lang="es-ES" sz="3200" b="1" dirty="0">
                <a:solidFill>
                  <a:schemeClr val="bg1"/>
                </a:solidFill>
              </a:rPr>
              <a:t> </a:t>
            </a:r>
            <a:r>
              <a:rPr lang="es-ES" sz="3200" b="1" dirty="0" err="1">
                <a:solidFill>
                  <a:schemeClr val="bg1"/>
                </a:solidFill>
              </a:rPr>
              <a:t>National</a:t>
            </a:r>
            <a:r>
              <a:rPr lang="es-ES" sz="3200" b="1" dirty="0">
                <a:solidFill>
                  <a:schemeClr val="bg1"/>
                </a:solidFill>
              </a:rPr>
              <a:t> </a:t>
            </a:r>
            <a:r>
              <a:rPr lang="es-ES" sz="3200" b="1" dirty="0" err="1">
                <a:solidFill>
                  <a:schemeClr val="bg1"/>
                </a:solidFill>
              </a:rPr>
              <a:t>Focus</a:t>
            </a:r>
            <a:r>
              <a:rPr lang="es-ES" sz="3200" b="1" dirty="0">
                <a:solidFill>
                  <a:schemeClr val="bg1"/>
                </a:solidFill>
              </a:rPr>
              <a:t> </a:t>
            </a:r>
            <a:r>
              <a:rPr lang="es-ES" sz="3200" b="1" dirty="0" err="1">
                <a:solidFill>
                  <a:schemeClr val="bg1"/>
                </a:solidFill>
              </a:rPr>
              <a:t>Group</a:t>
            </a:r>
            <a:r>
              <a:rPr lang="es-ES" sz="3200" b="1" dirty="0">
                <a:solidFill>
                  <a:schemeClr val="bg1"/>
                </a:solidFill>
              </a:rPr>
              <a:t> </a:t>
            </a:r>
            <a:r>
              <a:rPr lang="es-ES" sz="3200" b="1" dirty="0" err="1">
                <a:solidFill>
                  <a:schemeClr val="bg1"/>
                </a:solidFill>
              </a:rPr>
              <a:t>discussions</a:t>
            </a:r>
            <a:r>
              <a:rPr lang="es-ES" sz="3200" b="1" dirty="0">
                <a:solidFill>
                  <a:schemeClr val="bg1"/>
                </a:solidFill>
              </a:rPr>
              <a:t>: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
        <p:nvSpPr>
          <p:cNvPr id="17" name="Rectangle 16"/>
          <p:cNvSpPr/>
          <p:nvPr/>
        </p:nvSpPr>
        <p:spPr>
          <a:xfrm>
            <a:off x="33502" y="1040493"/>
            <a:ext cx="5989346" cy="519959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37925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4824" y="1743075"/>
            <a:ext cx="3552825" cy="584775"/>
          </a:xfrm>
          <a:prstGeom prst="rect">
            <a:avLst/>
          </a:prstGeom>
          <a:noFill/>
        </p:spPr>
        <p:txBody>
          <a:bodyPr wrap="square" rtlCol="0">
            <a:spAutoFit/>
          </a:bodyPr>
          <a:lstStyle/>
          <a:p>
            <a:r>
              <a:rPr lang="en-US" b="1" dirty="0"/>
              <a:t>1. FACILITATORS’ GUIDELINES</a:t>
            </a:r>
          </a:p>
          <a:p>
            <a:r>
              <a:rPr lang="en-US" sz="1400" dirty="0"/>
              <a:t>[to be read BEFORE planning a discussion]</a:t>
            </a:r>
          </a:p>
        </p:txBody>
      </p:sp>
      <p:sp>
        <p:nvSpPr>
          <p:cNvPr id="10" name="Rectangle 9"/>
          <p:cNvSpPr/>
          <p:nvPr/>
        </p:nvSpPr>
        <p:spPr>
          <a:xfrm>
            <a:off x="4165054" y="1743075"/>
            <a:ext cx="4628365" cy="584775"/>
          </a:xfrm>
          <a:prstGeom prst="rect">
            <a:avLst/>
          </a:prstGeom>
        </p:spPr>
        <p:txBody>
          <a:bodyPr wrap="square">
            <a:spAutoFit/>
          </a:bodyPr>
          <a:lstStyle/>
          <a:p>
            <a:r>
              <a:rPr lang="en-US" b="1" dirty="0"/>
              <a:t>2. POWERPOINT DECK</a:t>
            </a:r>
          </a:p>
          <a:p>
            <a:r>
              <a:rPr lang="en-US" sz="1400" dirty="0"/>
              <a:t>[to be used during the focus group discussion] </a:t>
            </a:r>
          </a:p>
        </p:txBody>
      </p:sp>
      <p:pic>
        <p:nvPicPr>
          <p:cNvPr id="11" name="Picture 10"/>
          <p:cNvPicPr>
            <a:picLocks noChangeAspect="1"/>
          </p:cNvPicPr>
          <p:nvPr/>
        </p:nvPicPr>
        <p:blipFill>
          <a:blip r:embed="rId3"/>
          <a:stretch>
            <a:fillRect/>
          </a:stretch>
        </p:blipFill>
        <p:spPr>
          <a:xfrm>
            <a:off x="4592238" y="2599901"/>
            <a:ext cx="1886998" cy="1061437"/>
          </a:xfrm>
          <a:prstGeom prst="rect">
            <a:avLst/>
          </a:prstGeom>
        </p:spPr>
      </p:pic>
      <p:pic>
        <p:nvPicPr>
          <p:cNvPr id="12" name="Picture 11"/>
          <p:cNvPicPr>
            <a:picLocks noChangeAspect="1"/>
          </p:cNvPicPr>
          <p:nvPr/>
        </p:nvPicPr>
        <p:blipFill>
          <a:blip r:embed="rId4"/>
          <a:stretch>
            <a:fillRect/>
          </a:stretch>
        </p:blipFill>
        <p:spPr>
          <a:xfrm>
            <a:off x="5195260" y="3552335"/>
            <a:ext cx="1850572" cy="1040947"/>
          </a:xfrm>
          <a:prstGeom prst="rect">
            <a:avLst/>
          </a:prstGeom>
        </p:spPr>
      </p:pic>
      <p:pic>
        <p:nvPicPr>
          <p:cNvPr id="13" name="Picture 12"/>
          <p:cNvPicPr>
            <a:picLocks noChangeAspect="1"/>
          </p:cNvPicPr>
          <p:nvPr/>
        </p:nvPicPr>
        <p:blipFill>
          <a:blip r:embed="rId5"/>
          <a:stretch>
            <a:fillRect/>
          </a:stretch>
        </p:blipFill>
        <p:spPr>
          <a:xfrm>
            <a:off x="5725026" y="4478774"/>
            <a:ext cx="1804527" cy="1015046"/>
          </a:xfrm>
          <a:prstGeom prst="rect">
            <a:avLst/>
          </a:prstGeom>
        </p:spPr>
      </p:pic>
      <p:pic>
        <p:nvPicPr>
          <p:cNvPr id="14" name="Picture 13"/>
          <p:cNvPicPr>
            <a:picLocks noChangeAspect="1"/>
          </p:cNvPicPr>
          <p:nvPr/>
        </p:nvPicPr>
        <p:blipFill>
          <a:blip r:embed="rId6"/>
          <a:stretch>
            <a:fillRect/>
          </a:stretch>
        </p:blipFill>
        <p:spPr>
          <a:xfrm>
            <a:off x="6079540" y="5073124"/>
            <a:ext cx="1979779" cy="1113626"/>
          </a:xfrm>
          <a:prstGeom prst="rect">
            <a:avLst/>
          </a:prstGeom>
        </p:spPr>
      </p:pic>
      <p:pic>
        <p:nvPicPr>
          <p:cNvPr id="15" name="Picture 14"/>
          <p:cNvPicPr>
            <a:picLocks noChangeAspect="1"/>
          </p:cNvPicPr>
          <p:nvPr/>
        </p:nvPicPr>
        <p:blipFill rotWithShape="1">
          <a:blip r:embed="rId7"/>
          <a:srcRect l="68295" t="16491" r="4074" b="6884"/>
          <a:stretch/>
        </p:blipFill>
        <p:spPr>
          <a:xfrm>
            <a:off x="1019176" y="2501339"/>
            <a:ext cx="2243380" cy="3575611"/>
          </a:xfrm>
          <a:prstGeom prst="rect">
            <a:avLst/>
          </a:prstGeom>
        </p:spPr>
      </p:pic>
      <p:sp>
        <p:nvSpPr>
          <p:cNvPr id="16" name="Rectangle 15"/>
          <p:cNvSpPr/>
          <p:nvPr/>
        </p:nvSpPr>
        <p:spPr>
          <a:xfrm>
            <a:off x="8562528" y="1743074"/>
            <a:ext cx="6096000" cy="584775"/>
          </a:xfrm>
          <a:prstGeom prst="rect">
            <a:avLst/>
          </a:prstGeom>
        </p:spPr>
        <p:txBody>
          <a:bodyPr>
            <a:spAutoFit/>
          </a:bodyPr>
          <a:lstStyle/>
          <a:p>
            <a:r>
              <a:rPr lang="en-US" b="1" dirty="0"/>
              <a:t>3. REPORTING FORM</a:t>
            </a:r>
          </a:p>
          <a:p>
            <a:r>
              <a:rPr lang="en-US" sz="1400" dirty="0"/>
              <a:t>[to submit focus group deliberations] </a:t>
            </a:r>
          </a:p>
        </p:txBody>
      </p:sp>
      <p:pic>
        <p:nvPicPr>
          <p:cNvPr id="17" name="Picture 16"/>
          <p:cNvPicPr>
            <a:picLocks noChangeAspect="1"/>
          </p:cNvPicPr>
          <p:nvPr/>
        </p:nvPicPr>
        <p:blipFill rotWithShape="1">
          <a:blip r:embed="rId8"/>
          <a:srcRect l="67343" t="14216" r="750" b="4147"/>
          <a:stretch/>
        </p:blipFill>
        <p:spPr>
          <a:xfrm>
            <a:off x="8793419" y="2528421"/>
            <a:ext cx="2205964" cy="3244065"/>
          </a:xfrm>
          <a:prstGeom prst="rect">
            <a:avLst/>
          </a:prstGeom>
        </p:spPr>
      </p:pic>
      <p:sp>
        <p:nvSpPr>
          <p:cNvPr id="18" name="TextBox 17"/>
          <p:cNvSpPr txBox="1"/>
          <p:nvPr/>
        </p:nvSpPr>
        <p:spPr>
          <a:xfrm>
            <a:off x="106653" y="271646"/>
            <a:ext cx="10147942" cy="584775"/>
          </a:xfrm>
          <a:prstGeom prst="rect">
            <a:avLst/>
          </a:prstGeom>
          <a:noFill/>
        </p:spPr>
        <p:txBody>
          <a:bodyPr wrap="square" rtlCol="0">
            <a:spAutoFit/>
          </a:bodyPr>
          <a:lstStyle/>
          <a:p>
            <a:r>
              <a:rPr lang="es-ES" sz="3200" b="1" dirty="0">
                <a:solidFill>
                  <a:schemeClr val="bg1"/>
                </a:solidFill>
              </a:rPr>
              <a:t>SUPPORTING DOCUMENTS</a:t>
            </a:r>
            <a:endParaRPr lang="es-ES" sz="3200" b="1" dirty="0">
              <a:solidFill>
                <a:srgbClr val="FF0000"/>
              </a:solidFill>
            </a:endParaRPr>
          </a:p>
        </p:txBody>
      </p:sp>
      <p:sp>
        <p:nvSpPr>
          <p:cNvPr id="19" name="Rectangle 18"/>
          <p:cNvSpPr/>
          <p:nvPr/>
        </p:nvSpPr>
        <p:spPr>
          <a:xfrm>
            <a:off x="4165600" y="1490133"/>
            <a:ext cx="4114800" cy="47751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43524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stCxn id="18" idx="6"/>
          </p:cNvCxnSpPr>
          <p:nvPr/>
        </p:nvCxnSpPr>
        <p:spPr>
          <a:xfrm>
            <a:off x="5543775" y="3037865"/>
            <a:ext cx="4463765" cy="7960"/>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7548" y="1205392"/>
            <a:ext cx="806213" cy="806213"/>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8404" y="4259724"/>
            <a:ext cx="1023670" cy="102367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7900" y="4337119"/>
            <a:ext cx="1023670" cy="1023670"/>
          </a:xfrm>
          <a:prstGeom prst="rect">
            <a:avLst/>
          </a:prstGeom>
        </p:spPr>
      </p:pic>
      <p:sp>
        <p:nvSpPr>
          <p:cNvPr id="13" name="Content Placeholder 2"/>
          <p:cNvSpPr txBox="1">
            <a:spLocks/>
          </p:cNvSpPr>
          <p:nvPr/>
        </p:nvSpPr>
        <p:spPr>
          <a:xfrm>
            <a:off x="3527814" y="1277321"/>
            <a:ext cx="4452429" cy="731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dirty="0">
                <a:solidFill>
                  <a:srgbClr val="004D6D"/>
                </a:solidFill>
              </a:rPr>
              <a:t>2 </a:t>
            </a:r>
            <a:r>
              <a:rPr lang="en-GB" sz="3000" b="1" dirty="0"/>
              <a:t>ROUNDS OF REFLECTION</a:t>
            </a:r>
            <a:endParaRPr lang="en-GB" sz="3200" b="1" dirty="0"/>
          </a:p>
          <a:p>
            <a:pPr marL="0" indent="0">
              <a:buFont typeface="Arial" panose="020B0604020202020204" pitchFamily="34" charset="0"/>
              <a:buNone/>
            </a:pPr>
            <a:endParaRPr lang="en-GB" sz="3200" b="1" dirty="0"/>
          </a:p>
          <a:p>
            <a:pPr marL="0" indent="0">
              <a:buFont typeface="Arial" panose="020B0604020202020204" pitchFamily="34" charset="0"/>
              <a:buNone/>
            </a:pPr>
            <a:endParaRPr lang="en-GB" sz="3200" b="1" dirty="0"/>
          </a:p>
        </p:txBody>
      </p:sp>
      <p:sp>
        <p:nvSpPr>
          <p:cNvPr id="14" name="Rectangle 13"/>
          <p:cNvSpPr/>
          <p:nvPr/>
        </p:nvSpPr>
        <p:spPr>
          <a:xfrm>
            <a:off x="3649707" y="1886836"/>
            <a:ext cx="4208642" cy="45719"/>
          </a:xfrm>
          <a:prstGeom prst="rect">
            <a:avLst/>
          </a:prstGeom>
          <a:solidFill>
            <a:srgbClr val="00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5357" y="1194427"/>
            <a:ext cx="806213" cy="806213"/>
          </a:xfrm>
          <a:prstGeom prst="rect">
            <a:avLst/>
          </a:prstGeom>
        </p:spPr>
      </p:pic>
      <p:sp>
        <p:nvSpPr>
          <p:cNvPr id="17" name="Rectangle 16"/>
          <p:cNvSpPr/>
          <p:nvPr/>
        </p:nvSpPr>
        <p:spPr>
          <a:xfrm>
            <a:off x="1334801" y="2768312"/>
            <a:ext cx="3657600" cy="53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REFLECTION ROUND</a:t>
            </a:r>
          </a:p>
        </p:txBody>
      </p:sp>
      <p:sp>
        <p:nvSpPr>
          <p:cNvPr id="18" name="Oval 17"/>
          <p:cNvSpPr/>
          <p:nvPr/>
        </p:nvSpPr>
        <p:spPr>
          <a:xfrm>
            <a:off x="4813982" y="2692717"/>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1</a:t>
            </a:r>
          </a:p>
        </p:txBody>
      </p:sp>
      <p:sp>
        <p:nvSpPr>
          <p:cNvPr id="19" name="Rectangle 18"/>
          <p:cNvSpPr/>
          <p:nvPr/>
        </p:nvSpPr>
        <p:spPr>
          <a:xfrm>
            <a:off x="6528359" y="2776675"/>
            <a:ext cx="3657600" cy="53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REFLECTION ROUND</a:t>
            </a:r>
          </a:p>
        </p:txBody>
      </p:sp>
      <p:sp>
        <p:nvSpPr>
          <p:cNvPr id="20" name="Oval 19"/>
          <p:cNvSpPr/>
          <p:nvPr/>
        </p:nvSpPr>
        <p:spPr>
          <a:xfrm>
            <a:off x="10007540" y="2701080"/>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2</a:t>
            </a:r>
          </a:p>
        </p:txBody>
      </p:sp>
      <p:sp>
        <p:nvSpPr>
          <p:cNvPr id="21" name="Rectangle 20"/>
          <p:cNvSpPr/>
          <p:nvPr/>
        </p:nvSpPr>
        <p:spPr>
          <a:xfrm>
            <a:off x="1443357" y="5480343"/>
            <a:ext cx="4100418" cy="461665"/>
          </a:xfrm>
          <a:prstGeom prst="rect">
            <a:avLst/>
          </a:prstGeom>
        </p:spPr>
        <p:txBody>
          <a:bodyPr wrap="none">
            <a:spAutoFit/>
          </a:bodyPr>
          <a:lstStyle/>
          <a:p>
            <a:r>
              <a:rPr lang="en-US" sz="2400" i="1" dirty="0">
                <a:solidFill>
                  <a:srgbClr val="004D6D"/>
                </a:solidFill>
              </a:rPr>
              <a:t>(Estimated duration: 30-40min)</a:t>
            </a:r>
            <a:endParaRPr lang="fr-FR" sz="2400" i="1" dirty="0">
              <a:solidFill>
                <a:srgbClr val="004D6D"/>
              </a:solidFill>
            </a:endParaRPr>
          </a:p>
        </p:txBody>
      </p:sp>
      <p:sp>
        <p:nvSpPr>
          <p:cNvPr id="22" name="Rectangle 21"/>
          <p:cNvSpPr/>
          <p:nvPr/>
        </p:nvSpPr>
        <p:spPr>
          <a:xfrm>
            <a:off x="1872626" y="3534937"/>
            <a:ext cx="2869953" cy="523220"/>
          </a:xfrm>
          <a:prstGeom prst="rect">
            <a:avLst/>
          </a:prstGeom>
        </p:spPr>
        <p:txBody>
          <a:bodyPr wrap="none">
            <a:spAutoFit/>
          </a:bodyPr>
          <a:lstStyle/>
          <a:p>
            <a:r>
              <a:rPr lang="en-US" sz="2800" b="1" dirty="0"/>
              <a:t>Our world in 2050</a:t>
            </a:r>
          </a:p>
        </p:txBody>
      </p:sp>
      <p:sp>
        <p:nvSpPr>
          <p:cNvPr id="23" name="Rectangle 22"/>
          <p:cNvSpPr/>
          <p:nvPr/>
        </p:nvSpPr>
        <p:spPr>
          <a:xfrm>
            <a:off x="5766981" y="3383012"/>
            <a:ext cx="5902712" cy="954107"/>
          </a:xfrm>
          <a:prstGeom prst="rect">
            <a:avLst/>
          </a:prstGeom>
        </p:spPr>
        <p:txBody>
          <a:bodyPr wrap="square">
            <a:spAutoFit/>
          </a:bodyPr>
          <a:lstStyle/>
          <a:p>
            <a:pPr algn="ctr"/>
            <a:r>
              <a:rPr lang="en-US" sz="2800" b="1" dirty="0"/>
              <a:t>Education for more just, </a:t>
            </a:r>
          </a:p>
          <a:p>
            <a:pPr algn="ctr"/>
            <a:r>
              <a:rPr lang="en-US" sz="2800" b="1" dirty="0"/>
              <a:t>peaceful &amp; sustainable societies</a:t>
            </a:r>
          </a:p>
        </p:txBody>
      </p:sp>
      <p:sp>
        <p:nvSpPr>
          <p:cNvPr id="25" name="Rectangle 24"/>
          <p:cNvSpPr/>
          <p:nvPr/>
        </p:nvSpPr>
        <p:spPr>
          <a:xfrm>
            <a:off x="6747415" y="5480343"/>
            <a:ext cx="4142096" cy="461665"/>
          </a:xfrm>
          <a:prstGeom prst="rect">
            <a:avLst/>
          </a:prstGeom>
        </p:spPr>
        <p:txBody>
          <a:bodyPr wrap="none">
            <a:spAutoFit/>
          </a:bodyPr>
          <a:lstStyle/>
          <a:p>
            <a:r>
              <a:rPr lang="en-US" sz="2400" i="1" dirty="0">
                <a:solidFill>
                  <a:srgbClr val="004D6D"/>
                </a:solidFill>
              </a:rPr>
              <a:t>(Estimated duration: 1h – 1h15)</a:t>
            </a:r>
            <a:endParaRPr lang="fr-FR" sz="2400" i="1" dirty="0">
              <a:solidFill>
                <a:srgbClr val="004D6D"/>
              </a:solidFill>
            </a:endParaRPr>
          </a:p>
        </p:txBody>
      </p:sp>
      <p:sp>
        <p:nvSpPr>
          <p:cNvPr id="26" name="TextBox 25"/>
          <p:cNvSpPr txBox="1"/>
          <p:nvPr/>
        </p:nvSpPr>
        <p:spPr>
          <a:xfrm>
            <a:off x="106653" y="271646"/>
            <a:ext cx="10147942" cy="584776"/>
          </a:xfrm>
          <a:prstGeom prst="rect">
            <a:avLst/>
          </a:prstGeom>
          <a:noFill/>
        </p:spPr>
        <p:txBody>
          <a:bodyPr wrap="square" rtlCol="0">
            <a:spAutoFit/>
          </a:bodyPr>
          <a:lstStyle/>
          <a:p>
            <a:r>
              <a:rPr lang="es-ES" sz="3200" b="1" dirty="0" err="1">
                <a:solidFill>
                  <a:schemeClr val="bg1"/>
                </a:solidFill>
              </a:rPr>
              <a:t>ASPnet</a:t>
            </a:r>
            <a:r>
              <a:rPr lang="es-ES" sz="3200" b="1" dirty="0">
                <a:solidFill>
                  <a:schemeClr val="bg1"/>
                </a:solidFill>
              </a:rPr>
              <a:t> </a:t>
            </a:r>
            <a:r>
              <a:rPr lang="es-ES" sz="3200" b="1" dirty="0" err="1">
                <a:solidFill>
                  <a:schemeClr val="bg1"/>
                </a:solidFill>
              </a:rPr>
              <a:t>National</a:t>
            </a:r>
            <a:r>
              <a:rPr lang="es-ES" sz="3200" b="1" dirty="0">
                <a:solidFill>
                  <a:schemeClr val="bg1"/>
                </a:solidFill>
              </a:rPr>
              <a:t> </a:t>
            </a:r>
            <a:r>
              <a:rPr lang="es-ES" sz="3200" b="1" dirty="0" err="1">
                <a:solidFill>
                  <a:schemeClr val="bg1"/>
                </a:solidFill>
              </a:rPr>
              <a:t>Focus</a:t>
            </a:r>
            <a:r>
              <a:rPr lang="es-ES" sz="3200" b="1" dirty="0">
                <a:solidFill>
                  <a:schemeClr val="bg1"/>
                </a:solidFill>
              </a:rPr>
              <a:t> </a:t>
            </a:r>
            <a:r>
              <a:rPr lang="es-ES" sz="3200" b="1" dirty="0" err="1">
                <a:solidFill>
                  <a:schemeClr val="bg1"/>
                </a:solidFill>
              </a:rPr>
              <a:t>Group</a:t>
            </a:r>
            <a:r>
              <a:rPr lang="es-ES" sz="3200" b="1" dirty="0">
                <a:solidFill>
                  <a:schemeClr val="bg1"/>
                </a:solidFill>
              </a:rPr>
              <a:t> </a:t>
            </a:r>
            <a:r>
              <a:rPr lang="es-ES" sz="3200" b="1" dirty="0" err="1">
                <a:solidFill>
                  <a:schemeClr val="bg1"/>
                </a:solidFill>
              </a:rPr>
              <a:t>discussions</a:t>
            </a:r>
            <a:r>
              <a:rPr lang="es-ES" sz="3200" b="1" dirty="0">
                <a:solidFill>
                  <a:schemeClr val="bg1"/>
                </a:solidFill>
              </a:rPr>
              <a:t>: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Tree>
    <p:extLst>
      <p:ext uri="{BB962C8B-B14F-4D97-AF65-F5344CB8AC3E}">
        <p14:creationId xmlns:p14="http://schemas.microsoft.com/office/powerpoint/2010/main" val="381135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7351" y="1398014"/>
            <a:ext cx="1023670" cy="1023670"/>
          </a:xfrm>
          <a:prstGeom prst="rect">
            <a:avLst/>
          </a:prstGeom>
        </p:spPr>
      </p:pic>
      <p:sp>
        <p:nvSpPr>
          <p:cNvPr id="17" name="Rectangle 16"/>
          <p:cNvSpPr/>
          <p:nvPr/>
        </p:nvSpPr>
        <p:spPr>
          <a:xfrm>
            <a:off x="640548" y="1583002"/>
            <a:ext cx="3657600" cy="53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REFLECTION ROUND</a:t>
            </a:r>
          </a:p>
        </p:txBody>
      </p:sp>
      <p:sp>
        <p:nvSpPr>
          <p:cNvPr id="18" name="Oval 17"/>
          <p:cNvSpPr/>
          <p:nvPr/>
        </p:nvSpPr>
        <p:spPr>
          <a:xfrm>
            <a:off x="4119729" y="1507407"/>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FF"/>
                </a:solidFill>
              </a:rPr>
              <a:t>1</a:t>
            </a:r>
          </a:p>
        </p:txBody>
      </p:sp>
      <p:sp>
        <p:nvSpPr>
          <p:cNvPr id="22" name="Rectangle 21"/>
          <p:cNvSpPr/>
          <p:nvPr/>
        </p:nvSpPr>
        <p:spPr>
          <a:xfrm>
            <a:off x="5242373" y="1621494"/>
            <a:ext cx="2869953" cy="523220"/>
          </a:xfrm>
          <a:prstGeom prst="rect">
            <a:avLst/>
          </a:prstGeom>
        </p:spPr>
        <p:txBody>
          <a:bodyPr wrap="none">
            <a:spAutoFit/>
          </a:bodyPr>
          <a:lstStyle/>
          <a:p>
            <a:r>
              <a:rPr lang="en-US" sz="2800" b="1" dirty="0"/>
              <a:t>Our world in 2050</a:t>
            </a:r>
          </a:p>
        </p:txBody>
      </p:sp>
      <p:sp>
        <p:nvSpPr>
          <p:cNvPr id="26" name="TextBox 25"/>
          <p:cNvSpPr txBox="1"/>
          <p:nvPr/>
        </p:nvSpPr>
        <p:spPr>
          <a:xfrm>
            <a:off x="106653" y="271646"/>
            <a:ext cx="10147942" cy="584776"/>
          </a:xfrm>
          <a:prstGeom prst="rect">
            <a:avLst/>
          </a:prstGeom>
          <a:noFill/>
        </p:spPr>
        <p:txBody>
          <a:bodyPr wrap="square" rtlCol="0">
            <a:spAutoFit/>
          </a:bodyPr>
          <a:lstStyle/>
          <a:p>
            <a:r>
              <a:rPr lang="es-ES" sz="3200" b="1" dirty="0" err="1">
                <a:solidFill>
                  <a:schemeClr val="bg1"/>
                </a:solidFill>
              </a:rPr>
              <a:t>ASPnet</a:t>
            </a:r>
            <a:r>
              <a:rPr lang="es-ES" sz="3200" b="1" dirty="0">
                <a:solidFill>
                  <a:schemeClr val="bg1"/>
                </a:solidFill>
              </a:rPr>
              <a:t> </a:t>
            </a:r>
            <a:r>
              <a:rPr lang="es-ES" sz="3200" b="1" dirty="0" err="1">
                <a:solidFill>
                  <a:schemeClr val="bg1"/>
                </a:solidFill>
              </a:rPr>
              <a:t>National</a:t>
            </a:r>
            <a:r>
              <a:rPr lang="es-ES" sz="3200" b="1" dirty="0">
                <a:solidFill>
                  <a:schemeClr val="bg1"/>
                </a:solidFill>
              </a:rPr>
              <a:t> </a:t>
            </a:r>
            <a:r>
              <a:rPr lang="es-ES" sz="3200" b="1" dirty="0" err="1">
                <a:solidFill>
                  <a:schemeClr val="bg1"/>
                </a:solidFill>
              </a:rPr>
              <a:t>Focus</a:t>
            </a:r>
            <a:r>
              <a:rPr lang="es-ES" sz="3200" b="1" dirty="0">
                <a:solidFill>
                  <a:schemeClr val="bg1"/>
                </a:solidFill>
              </a:rPr>
              <a:t> </a:t>
            </a:r>
            <a:r>
              <a:rPr lang="es-ES" sz="3200" b="1" dirty="0" err="1">
                <a:solidFill>
                  <a:schemeClr val="bg1"/>
                </a:solidFill>
              </a:rPr>
              <a:t>Group</a:t>
            </a:r>
            <a:r>
              <a:rPr lang="es-ES" sz="3200" b="1" dirty="0">
                <a:solidFill>
                  <a:schemeClr val="bg1"/>
                </a:solidFill>
              </a:rPr>
              <a:t> </a:t>
            </a:r>
            <a:r>
              <a:rPr lang="es-ES" sz="3200" b="1" dirty="0" err="1">
                <a:solidFill>
                  <a:schemeClr val="bg1"/>
                </a:solidFill>
              </a:rPr>
              <a:t>discussions</a:t>
            </a:r>
            <a:r>
              <a:rPr lang="es-ES" sz="3200" b="1" dirty="0">
                <a:solidFill>
                  <a:schemeClr val="bg1"/>
                </a:solidFill>
              </a:rPr>
              <a:t>: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
        <p:nvSpPr>
          <p:cNvPr id="29" name="Rectangle 28"/>
          <p:cNvSpPr/>
          <p:nvPr/>
        </p:nvSpPr>
        <p:spPr>
          <a:xfrm>
            <a:off x="670354" y="3145498"/>
            <a:ext cx="11132179" cy="1815882"/>
          </a:xfrm>
          <a:prstGeom prst="rect">
            <a:avLst/>
          </a:prstGeom>
        </p:spPr>
        <p:txBody>
          <a:bodyPr wrap="square">
            <a:spAutoFit/>
          </a:bodyPr>
          <a:lstStyle/>
          <a:p>
            <a:r>
              <a:rPr lang="en-US" sz="2800" b="1" dirty="0"/>
              <a:t>Main discussion question:</a:t>
            </a:r>
          </a:p>
          <a:p>
            <a:r>
              <a:rPr lang="en-US" sz="2800" dirty="0"/>
              <a:t>What we </a:t>
            </a:r>
            <a:r>
              <a:rPr lang="en-US" sz="2800" u="sng" dirty="0"/>
              <a:t>do</a:t>
            </a:r>
            <a:r>
              <a:rPr lang="en-US" sz="2800" dirty="0"/>
              <a:t> and what we do </a:t>
            </a:r>
            <a:r>
              <a:rPr lang="en-US" sz="2800" u="sng" dirty="0"/>
              <a:t>not</a:t>
            </a:r>
            <a:r>
              <a:rPr lang="en-US" sz="2800" dirty="0"/>
              <a:t> want to see in our world in 30 years time?</a:t>
            </a:r>
          </a:p>
          <a:p>
            <a:endParaRPr lang="en-US" sz="2800" b="1" dirty="0"/>
          </a:p>
          <a:p>
            <a:r>
              <a:rPr lang="en-US" sz="2400" i="1" dirty="0"/>
              <a:t>=&gt; If possible, draw a </a:t>
            </a:r>
            <a:r>
              <a:rPr lang="en-US" sz="2400" i="1" dirty="0" err="1"/>
              <a:t>mindmap</a:t>
            </a:r>
            <a:r>
              <a:rPr lang="en-US" sz="2400" i="1" dirty="0"/>
              <a:t> of focus group discussants’ inputs</a:t>
            </a:r>
          </a:p>
        </p:txBody>
      </p:sp>
    </p:spTree>
    <p:extLst>
      <p:ext uri="{BB962C8B-B14F-4D97-AF65-F5344CB8AC3E}">
        <p14:creationId xmlns:p14="http://schemas.microsoft.com/office/powerpoint/2010/main" val="306884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582" y="1136722"/>
            <a:ext cx="1023670" cy="1023670"/>
          </a:xfrm>
          <a:prstGeom prst="rect">
            <a:avLst/>
          </a:prstGeom>
        </p:spPr>
      </p:pic>
      <p:sp>
        <p:nvSpPr>
          <p:cNvPr id="19" name="Rectangle 18"/>
          <p:cNvSpPr/>
          <p:nvPr/>
        </p:nvSpPr>
        <p:spPr>
          <a:xfrm>
            <a:off x="330775" y="1405078"/>
            <a:ext cx="3657600" cy="53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REFLECTION ROUND</a:t>
            </a:r>
          </a:p>
        </p:txBody>
      </p:sp>
      <p:sp>
        <p:nvSpPr>
          <p:cNvPr id="20" name="Oval 19"/>
          <p:cNvSpPr/>
          <p:nvPr/>
        </p:nvSpPr>
        <p:spPr>
          <a:xfrm>
            <a:off x="3809956" y="1329483"/>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FF"/>
                </a:solidFill>
              </a:rPr>
              <a:t>2</a:t>
            </a:r>
          </a:p>
        </p:txBody>
      </p:sp>
      <p:sp>
        <p:nvSpPr>
          <p:cNvPr id="23" name="Rectangle 22"/>
          <p:cNvSpPr/>
          <p:nvPr/>
        </p:nvSpPr>
        <p:spPr>
          <a:xfrm>
            <a:off x="6258043" y="1300214"/>
            <a:ext cx="5324357" cy="954107"/>
          </a:xfrm>
          <a:prstGeom prst="rect">
            <a:avLst/>
          </a:prstGeom>
        </p:spPr>
        <p:txBody>
          <a:bodyPr wrap="square">
            <a:spAutoFit/>
          </a:bodyPr>
          <a:lstStyle/>
          <a:p>
            <a:r>
              <a:rPr lang="en-US" sz="2800" b="1" dirty="0"/>
              <a:t>Education for more just, peaceful &amp; sustainable societies</a:t>
            </a:r>
          </a:p>
        </p:txBody>
      </p:sp>
      <p:sp>
        <p:nvSpPr>
          <p:cNvPr id="26" name="TextBox 25"/>
          <p:cNvSpPr txBox="1"/>
          <p:nvPr/>
        </p:nvSpPr>
        <p:spPr>
          <a:xfrm>
            <a:off x="106653" y="271646"/>
            <a:ext cx="10147942" cy="584776"/>
          </a:xfrm>
          <a:prstGeom prst="rect">
            <a:avLst/>
          </a:prstGeom>
          <a:noFill/>
        </p:spPr>
        <p:txBody>
          <a:bodyPr wrap="square" rtlCol="0">
            <a:spAutoFit/>
          </a:bodyPr>
          <a:lstStyle/>
          <a:p>
            <a:r>
              <a:rPr lang="es-ES" sz="3200" b="1" dirty="0" err="1">
                <a:solidFill>
                  <a:schemeClr val="bg1"/>
                </a:solidFill>
              </a:rPr>
              <a:t>ASPnet</a:t>
            </a:r>
            <a:r>
              <a:rPr lang="es-ES" sz="3200" b="1" dirty="0">
                <a:solidFill>
                  <a:schemeClr val="bg1"/>
                </a:solidFill>
              </a:rPr>
              <a:t> </a:t>
            </a:r>
            <a:r>
              <a:rPr lang="es-ES" sz="3200" b="1" dirty="0" err="1">
                <a:solidFill>
                  <a:schemeClr val="bg1"/>
                </a:solidFill>
              </a:rPr>
              <a:t>National</a:t>
            </a:r>
            <a:r>
              <a:rPr lang="es-ES" sz="3200" b="1" dirty="0">
                <a:solidFill>
                  <a:schemeClr val="bg1"/>
                </a:solidFill>
              </a:rPr>
              <a:t> </a:t>
            </a:r>
            <a:r>
              <a:rPr lang="es-ES" sz="3200" b="1" dirty="0" err="1">
                <a:solidFill>
                  <a:schemeClr val="bg1"/>
                </a:solidFill>
              </a:rPr>
              <a:t>Focus</a:t>
            </a:r>
            <a:r>
              <a:rPr lang="es-ES" sz="3200" b="1" dirty="0">
                <a:solidFill>
                  <a:schemeClr val="bg1"/>
                </a:solidFill>
              </a:rPr>
              <a:t> </a:t>
            </a:r>
            <a:r>
              <a:rPr lang="es-ES" sz="3200" b="1" dirty="0" err="1">
                <a:solidFill>
                  <a:schemeClr val="bg1"/>
                </a:solidFill>
              </a:rPr>
              <a:t>Group</a:t>
            </a:r>
            <a:r>
              <a:rPr lang="es-ES" sz="3200" b="1" dirty="0">
                <a:solidFill>
                  <a:schemeClr val="bg1"/>
                </a:solidFill>
              </a:rPr>
              <a:t> </a:t>
            </a:r>
            <a:r>
              <a:rPr lang="es-ES" sz="3200" b="1" dirty="0" err="1">
                <a:solidFill>
                  <a:schemeClr val="bg1"/>
                </a:solidFill>
              </a:rPr>
              <a:t>discussions</a:t>
            </a:r>
            <a:r>
              <a:rPr lang="es-ES" sz="3200" b="1" dirty="0">
                <a:solidFill>
                  <a:schemeClr val="bg1"/>
                </a:solidFill>
              </a:rPr>
              <a:t>: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
        <p:nvSpPr>
          <p:cNvPr id="14" name="Rectangle 13"/>
          <p:cNvSpPr/>
          <p:nvPr/>
        </p:nvSpPr>
        <p:spPr>
          <a:xfrm>
            <a:off x="524922" y="2383510"/>
            <a:ext cx="11328402" cy="4355038"/>
          </a:xfrm>
          <a:prstGeom prst="rect">
            <a:avLst/>
          </a:prstGeom>
        </p:spPr>
        <p:txBody>
          <a:bodyPr wrap="square">
            <a:spAutoFit/>
          </a:bodyPr>
          <a:lstStyle/>
          <a:p>
            <a:r>
              <a:rPr lang="en-US" sz="2400" b="1" u="sng" dirty="0"/>
              <a:t>Questions</a:t>
            </a:r>
            <a:r>
              <a:rPr lang="en-US" sz="2400" b="1" dirty="0"/>
              <a:t>: </a:t>
            </a:r>
            <a:r>
              <a:rPr lang="en-US" sz="2400" b="1" dirty="0">
                <a:solidFill>
                  <a:srgbClr val="3366FF"/>
                </a:solidFill>
              </a:rPr>
              <a:t>Theme: Global Citizenship Education</a:t>
            </a:r>
          </a:p>
          <a:p>
            <a:r>
              <a:rPr lang="en-GB" sz="2400" dirty="0"/>
              <a:t>Q1. What makes a global citizen? </a:t>
            </a:r>
            <a:endParaRPr lang="en-US" sz="2400" dirty="0"/>
          </a:p>
          <a:p>
            <a:r>
              <a:rPr lang="en-GB" sz="2400" dirty="0"/>
              <a:t>Q2. How can education foster global citizens?</a:t>
            </a:r>
          </a:p>
          <a:p>
            <a:endParaRPr lang="en-GB" sz="1100" dirty="0"/>
          </a:p>
          <a:p>
            <a:endParaRPr lang="en-GB" sz="100" dirty="0"/>
          </a:p>
          <a:p>
            <a:r>
              <a:rPr lang="en-GB" sz="2400" dirty="0"/>
              <a:t>Sub-questions for student focus group:</a:t>
            </a:r>
          </a:p>
          <a:p>
            <a:pPr marL="342900" lvl="0" indent="-342900">
              <a:buFont typeface="Arial"/>
              <a:buChar char="•"/>
            </a:pPr>
            <a:r>
              <a:rPr lang="en-GB" sz="2000" dirty="0"/>
              <a:t>From your experience going to school, what has helped you in particular to becoming a global citizen? </a:t>
            </a:r>
            <a:endParaRPr lang="en-US" sz="2000" dirty="0"/>
          </a:p>
          <a:p>
            <a:pPr marL="342900" lvl="0" indent="-342900">
              <a:buFont typeface="Arial"/>
              <a:buChar char="•"/>
            </a:pPr>
            <a:r>
              <a:rPr lang="en-GB" sz="2000" dirty="0"/>
              <a:t>What ideas do you have to improve today’s education to allow you/ students to become global citizens? </a:t>
            </a:r>
            <a:endParaRPr lang="en-US" sz="2000" dirty="0"/>
          </a:p>
          <a:p>
            <a:r>
              <a:rPr lang="en-GB" sz="2400" dirty="0"/>
              <a:t>Sub-questions for parents focus group:</a:t>
            </a:r>
          </a:p>
          <a:p>
            <a:pPr marL="342900" lvl="0" indent="-342900">
              <a:buFont typeface="Arial"/>
              <a:buChar char="•"/>
            </a:pPr>
            <a:r>
              <a:rPr lang="en-GB" sz="2000" dirty="0"/>
              <a:t>Please share an example of how your children’s school effectively fosters global citizens. What could your children’s school do better?  </a:t>
            </a:r>
            <a:endParaRPr lang="en-US" sz="2000" dirty="0"/>
          </a:p>
          <a:p>
            <a:pPr marL="342900" lvl="0" indent="-342900">
              <a:buFont typeface="Arial"/>
              <a:buChar char="•"/>
            </a:pPr>
            <a:r>
              <a:rPr lang="en-GB" sz="2000" dirty="0"/>
              <a:t>What role should parents play in their children’s education? What role should the wider community play in education/ schools?</a:t>
            </a:r>
            <a:endParaRPr lang="en-US" sz="2000" dirty="0"/>
          </a:p>
          <a:p>
            <a:endParaRPr lang="en-US" sz="2400" dirty="0"/>
          </a:p>
        </p:txBody>
      </p:sp>
    </p:spTree>
    <p:extLst>
      <p:ext uri="{BB962C8B-B14F-4D97-AF65-F5344CB8AC3E}">
        <p14:creationId xmlns:p14="http://schemas.microsoft.com/office/powerpoint/2010/main" val="196904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6653" y="271646"/>
            <a:ext cx="10147942" cy="584776"/>
          </a:xfrm>
          <a:prstGeom prst="rect">
            <a:avLst/>
          </a:prstGeom>
          <a:noFill/>
        </p:spPr>
        <p:txBody>
          <a:bodyPr wrap="square" rtlCol="0">
            <a:spAutoFit/>
          </a:bodyPr>
          <a:lstStyle/>
          <a:p>
            <a:r>
              <a:rPr lang="es-ES" sz="3200" b="1" dirty="0" err="1">
                <a:solidFill>
                  <a:schemeClr val="bg1"/>
                </a:solidFill>
              </a:rPr>
              <a:t>ASPnet</a:t>
            </a:r>
            <a:r>
              <a:rPr lang="es-ES" sz="3200" b="1" dirty="0">
                <a:solidFill>
                  <a:schemeClr val="bg1"/>
                </a:solidFill>
              </a:rPr>
              <a:t> </a:t>
            </a:r>
            <a:r>
              <a:rPr lang="es-ES" sz="3200" b="1" dirty="0" err="1">
                <a:solidFill>
                  <a:schemeClr val="bg1"/>
                </a:solidFill>
              </a:rPr>
              <a:t>National</a:t>
            </a:r>
            <a:r>
              <a:rPr lang="es-ES" sz="3200" b="1" dirty="0">
                <a:solidFill>
                  <a:schemeClr val="bg1"/>
                </a:solidFill>
              </a:rPr>
              <a:t> </a:t>
            </a:r>
            <a:r>
              <a:rPr lang="es-ES" sz="3200" b="1" dirty="0" err="1">
                <a:solidFill>
                  <a:schemeClr val="bg1"/>
                </a:solidFill>
              </a:rPr>
              <a:t>Focus</a:t>
            </a:r>
            <a:r>
              <a:rPr lang="es-ES" sz="3200" b="1" dirty="0">
                <a:solidFill>
                  <a:schemeClr val="bg1"/>
                </a:solidFill>
              </a:rPr>
              <a:t> </a:t>
            </a:r>
            <a:r>
              <a:rPr lang="es-ES" sz="3200" b="1" dirty="0" err="1">
                <a:solidFill>
                  <a:schemeClr val="bg1"/>
                </a:solidFill>
              </a:rPr>
              <a:t>Group</a:t>
            </a:r>
            <a:r>
              <a:rPr lang="es-ES" sz="3200" b="1" dirty="0">
                <a:solidFill>
                  <a:schemeClr val="bg1"/>
                </a:solidFill>
              </a:rPr>
              <a:t> </a:t>
            </a:r>
            <a:r>
              <a:rPr lang="es-ES" sz="3200" b="1" dirty="0" err="1">
                <a:solidFill>
                  <a:schemeClr val="bg1"/>
                </a:solidFill>
              </a:rPr>
              <a:t>discussions</a:t>
            </a:r>
            <a:r>
              <a:rPr lang="es-ES" sz="3200" b="1" dirty="0">
                <a:solidFill>
                  <a:schemeClr val="bg1"/>
                </a:solidFill>
              </a:rPr>
              <a:t>: </a:t>
            </a:r>
            <a:r>
              <a:rPr lang="es-ES" sz="3200" b="1" dirty="0" err="1">
                <a:solidFill>
                  <a:schemeClr val="bg1"/>
                </a:solidFill>
              </a:rPr>
              <a:t>Thematic</a:t>
            </a:r>
            <a:r>
              <a:rPr lang="es-ES" sz="3200" b="1" dirty="0">
                <a:solidFill>
                  <a:schemeClr val="bg1"/>
                </a:solidFill>
              </a:rPr>
              <a:t> </a:t>
            </a:r>
            <a:r>
              <a:rPr lang="es-ES" sz="3200" b="1" dirty="0" err="1">
                <a:solidFill>
                  <a:schemeClr val="bg1"/>
                </a:solidFill>
              </a:rPr>
              <a:t>focus</a:t>
            </a:r>
            <a:endParaRPr lang="es-ES" sz="3200" b="1" dirty="0">
              <a:solidFill>
                <a:schemeClr val="bg1"/>
              </a:solidFill>
            </a:endParaRPr>
          </a:p>
        </p:txBody>
      </p:sp>
      <p:sp>
        <p:nvSpPr>
          <p:cNvPr id="15" name="Rectangle 14"/>
          <p:cNvSpPr/>
          <p:nvPr/>
        </p:nvSpPr>
        <p:spPr>
          <a:xfrm>
            <a:off x="575729" y="2468176"/>
            <a:ext cx="11396133" cy="4893647"/>
          </a:xfrm>
          <a:prstGeom prst="rect">
            <a:avLst/>
          </a:prstGeom>
        </p:spPr>
        <p:txBody>
          <a:bodyPr wrap="square">
            <a:spAutoFit/>
          </a:bodyPr>
          <a:lstStyle/>
          <a:p>
            <a:r>
              <a:rPr lang="en-US" sz="2400" b="1" u="sng" dirty="0"/>
              <a:t>Questions</a:t>
            </a:r>
            <a:r>
              <a:rPr lang="en-US" sz="2400" b="1" dirty="0"/>
              <a:t>: </a:t>
            </a:r>
            <a:r>
              <a:rPr lang="en-US" sz="2400" b="1" dirty="0">
                <a:solidFill>
                  <a:srgbClr val="008000"/>
                </a:solidFill>
              </a:rPr>
              <a:t>Theme: Education for Sustainable Development</a:t>
            </a:r>
          </a:p>
          <a:p>
            <a:r>
              <a:rPr lang="en-GB" sz="2400" dirty="0"/>
              <a:t>Q1. How can we live more sustainably on our planet?</a:t>
            </a:r>
          </a:p>
          <a:p>
            <a:r>
              <a:rPr lang="en-GB" sz="2400" dirty="0"/>
              <a:t>Q2. How can education help us to live more sustainably on our planet?</a:t>
            </a:r>
          </a:p>
          <a:p>
            <a:endParaRPr lang="en-GB" sz="1200" dirty="0"/>
          </a:p>
          <a:p>
            <a:r>
              <a:rPr lang="en-GB" sz="2400" dirty="0"/>
              <a:t>Sub-questions for a TEACHER focus group:</a:t>
            </a:r>
          </a:p>
          <a:p>
            <a:pPr marL="342900" lvl="0" indent="-342900">
              <a:buFont typeface="Arial"/>
              <a:buChar char="•"/>
            </a:pPr>
            <a:r>
              <a:rPr lang="en-GB" sz="2000" dirty="0"/>
              <a:t>What works well: Please share an example of how sustainable development is (or could be) successfully taught in your class/school and that you would like to recommend for scale/i.e. to other teachers/school principals?</a:t>
            </a:r>
            <a:endParaRPr lang="en-US" sz="2000" dirty="0"/>
          </a:p>
          <a:p>
            <a:pPr marL="342900" lvl="0" indent="-342900">
              <a:buFont typeface="Arial"/>
              <a:buChar char="•"/>
            </a:pPr>
            <a:r>
              <a:rPr lang="en-GB" sz="2000" dirty="0"/>
              <a:t>What does not work so well? How can education possibly exacerbate unsustainable behaviours and systems? What needs to change in our education system today to foster the knowledge, skills, attitudes and values for current and future generations to live more sustainably? </a:t>
            </a:r>
            <a:endParaRPr lang="en-US" sz="2000" dirty="0"/>
          </a:p>
          <a:p>
            <a:endParaRPr lang="en-GB" sz="2400" dirty="0"/>
          </a:p>
          <a:p>
            <a:r>
              <a:rPr lang="en-GB" sz="2400" dirty="0"/>
              <a:t> </a:t>
            </a:r>
          </a:p>
          <a:p>
            <a:endParaRPr lang="en-US" sz="2400" b="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582" y="1136722"/>
            <a:ext cx="1023670" cy="1023670"/>
          </a:xfrm>
          <a:prstGeom prst="rect">
            <a:avLst/>
          </a:prstGeom>
        </p:spPr>
      </p:pic>
      <p:sp>
        <p:nvSpPr>
          <p:cNvPr id="10" name="Rectangle 9"/>
          <p:cNvSpPr/>
          <p:nvPr/>
        </p:nvSpPr>
        <p:spPr>
          <a:xfrm>
            <a:off x="330775" y="1405078"/>
            <a:ext cx="3657600" cy="538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REFLECTION ROUND</a:t>
            </a:r>
          </a:p>
        </p:txBody>
      </p:sp>
      <p:sp>
        <p:nvSpPr>
          <p:cNvPr id="11" name="Oval 10"/>
          <p:cNvSpPr/>
          <p:nvPr/>
        </p:nvSpPr>
        <p:spPr>
          <a:xfrm>
            <a:off x="3809956" y="1329483"/>
            <a:ext cx="729793" cy="69029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FF"/>
                </a:solidFill>
              </a:rPr>
              <a:t>2</a:t>
            </a:r>
          </a:p>
        </p:txBody>
      </p:sp>
      <p:sp>
        <p:nvSpPr>
          <p:cNvPr id="13" name="Rectangle 12"/>
          <p:cNvSpPr/>
          <p:nvPr/>
        </p:nvSpPr>
        <p:spPr>
          <a:xfrm>
            <a:off x="6258043" y="1300214"/>
            <a:ext cx="5324357" cy="954107"/>
          </a:xfrm>
          <a:prstGeom prst="rect">
            <a:avLst/>
          </a:prstGeom>
        </p:spPr>
        <p:txBody>
          <a:bodyPr wrap="square">
            <a:spAutoFit/>
          </a:bodyPr>
          <a:lstStyle/>
          <a:p>
            <a:r>
              <a:rPr lang="en-US" sz="2800" b="1" dirty="0"/>
              <a:t>Education for more just, peaceful &amp; sustainable societies</a:t>
            </a:r>
          </a:p>
        </p:txBody>
      </p:sp>
    </p:spTree>
    <p:extLst>
      <p:ext uri="{BB962C8B-B14F-4D97-AF65-F5344CB8AC3E}">
        <p14:creationId xmlns:p14="http://schemas.microsoft.com/office/powerpoint/2010/main" val="3455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8800" y="1439334"/>
            <a:ext cx="3589867" cy="46058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9" name="TextBox 8"/>
          <p:cNvSpPr txBox="1"/>
          <p:nvPr/>
        </p:nvSpPr>
        <p:spPr>
          <a:xfrm>
            <a:off x="504824" y="1743075"/>
            <a:ext cx="3552825" cy="584775"/>
          </a:xfrm>
          <a:prstGeom prst="rect">
            <a:avLst/>
          </a:prstGeom>
          <a:noFill/>
        </p:spPr>
        <p:txBody>
          <a:bodyPr wrap="square" rtlCol="0">
            <a:spAutoFit/>
          </a:bodyPr>
          <a:lstStyle/>
          <a:p>
            <a:r>
              <a:rPr lang="en-US" b="1" dirty="0"/>
              <a:t>1. FACILITATORS’ GUIDELINES</a:t>
            </a:r>
          </a:p>
          <a:p>
            <a:r>
              <a:rPr lang="en-US" sz="1400" dirty="0"/>
              <a:t>[to be read BEFORE planning a discussion]</a:t>
            </a:r>
          </a:p>
        </p:txBody>
      </p:sp>
      <p:sp>
        <p:nvSpPr>
          <p:cNvPr id="10" name="Rectangle 9"/>
          <p:cNvSpPr/>
          <p:nvPr/>
        </p:nvSpPr>
        <p:spPr>
          <a:xfrm>
            <a:off x="4165054" y="1743075"/>
            <a:ext cx="4628365" cy="584775"/>
          </a:xfrm>
          <a:prstGeom prst="rect">
            <a:avLst/>
          </a:prstGeom>
        </p:spPr>
        <p:txBody>
          <a:bodyPr wrap="square">
            <a:spAutoFit/>
          </a:bodyPr>
          <a:lstStyle/>
          <a:p>
            <a:r>
              <a:rPr lang="en-US" b="1" dirty="0"/>
              <a:t>2. POWERPOINT DECK</a:t>
            </a:r>
          </a:p>
          <a:p>
            <a:r>
              <a:rPr lang="en-US" sz="1400" dirty="0"/>
              <a:t>[to be used during the focus group discussion] </a:t>
            </a:r>
          </a:p>
        </p:txBody>
      </p:sp>
      <p:pic>
        <p:nvPicPr>
          <p:cNvPr id="11" name="Picture 10"/>
          <p:cNvPicPr>
            <a:picLocks noChangeAspect="1"/>
          </p:cNvPicPr>
          <p:nvPr/>
        </p:nvPicPr>
        <p:blipFill>
          <a:blip r:embed="rId3"/>
          <a:stretch>
            <a:fillRect/>
          </a:stretch>
        </p:blipFill>
        <p:spPr>
          <a:xfrm>
            <a:off x="4592238" y="2599901"/>
            <a:ext cx="1886998" cy="1061437"/>
          </a:xfrm>
          <a:prstGeom prst="rect">
            <a:avLst/>
          </a:prstGeom>
        </p:spPr>
      </p:pic>
      <p:pic>
        <p:nvPicPr>
          <p:cNvPr id="12" name="Picture 11"/>
          <p:cNvPicPr>
            <a:picLocks noChangeAspect="1"/>
          </p:cNvPicPr>
          <p:nvPr/>
        </p:nvPicPr>
        <p:blipFill>
          <a:blip r:embed="rId4"/>
          <a:stretch>
            <a:fillRect/>
          </a:stretch>
        </p:blipFill>
        <p:spPr>
          <a:xfrm>
            <a:off x="5195260" y="3552335"/>
            <a:ext cx="1850572" cy="1040947"/>
          </a:xfrm>
          <a:prstGeom prst="rect">
            <a:avLst/>
          </a:prstGeom>
        </p:spPr>
      </p:pic>
      <p:pic>
        <p:nvPicPr>
          <p:cNvPr id="13" name="Picture 12"/>
          <p:cNvPicPr>
            <a:picLocks noChangeAspect="1"/>
          </p:cNvPicPr>
          <p:nvPr/>
        </p:nvPicPr>
        <p:blipFill>
          <a:blip r:embed="rId5"/>
          <a:stretch>
            <a:fillRect/>
          </a:stretch>
        </p:blipFill>
        <p:spPr>
          <a:xfrm>
            <a:off x="5725026" y="4478774"/>
            <a:ext cx="1804527" cy="1015046"/>
          </a:xfrm>
          <a:prstGeom prst="rect">
            <a:avLst/>
          </a:prstGeom>
        </p:spPr>
      </p:pic>
      <p:pic>
        <p:nvPicPr>
          <p:cNvPr id="14" name="Picture 13"/>
          <p:cNvPicPr>
            <a:picLocks noChangeAspect="1"/>
          </p:cNvPicPr>
          <p:nvPr/>
        </p:nvPicPr>
        <p:blipFill>
          <a:blip r:embed="rId6"/>
          <a:stretch>
            <a:fillRect/>
          </a:stretch>
        </p:blipFill>
        <p:spPr>
          <a:xfrm>
            <a:off x="6079540" y="5073124"/>
            <a:ext cx="1979779" cy="1113626"/>
          </a:xfrm>
          <a:prstGeom prst="rect">
            <a:avLst/>
          </a:prstGeom>
        </p:spPr>
      </p:pic>
      <p:pic>
        <p:nvPicPr>
          <p:cNvPr id="15" name="Picture 14"/>
          <p:cNvPicPr>
            <a:picLocks noChangeAspect="1"/>
          </p:cNvPicPr>
          <p:nvPr/>
        </p:nvPicPr>
        <p:blipFill rotWithShape="1">
          <a:blip r:embed="rId7"/>
          <a:srcRect l="68295" t="16491" r="4074" b="6884"/>
          <a:stretch/>
        </p:blipFill>
        <p:spPr>
          <a:xfrm>
            <a:off x="1086909" y="2518273"/>
            <a:ext cx="2243380" cy="3575611"/>
          </a:xfrm>
          <a:prstGeom prst="rect">
            <a:avLst/>
          </a:prstGeom>
        </p:spPr>
      </p:pic>
      <p:sp>
        <p:nvSpPr>
          <p:cNvPr id="16" name="Rectangle 15"/>
          <p:cNvSpPr/>
          <p:nvPr/>
        </p:nvSpPr>
        <p:spPr>
          <a:xfrm>
            <a:off x="8562528" y="1743074"/>
            <a:ext cx="6096000" cy="584775"/>
          </a:xfrm>
          <a:prstGeom prst="rect">
            <a:avLst/>
          </a:prstGeom>
        </p:spPr>
        <p:txBody>
          <a:bodyPr>
            <a:spAutoFit/>
          </a:bodyPr>
          <a:lstStyle/>
          <a:p>
            <a:r>
              <a:rPr lang="en-US" b="1" dirty="0"/>
              <a:t>3. REPORTING FORM</a:t>
            </a:r>
          </a:p>
          <a:p>
            <a:r>
              <a:rPr lang="en-US" sz="1400" dirty="0"/>
              <a:t>[to submit focus group deliberations] </a:t>
            </a:r>
          </a:p>
        </p:txBody>
      </p:sp>
      <p:pic>
        <p:nvPicPr>
          <p:cNvPr id="17" name="Picture 16"/>
          <p:cNvPicPr>
            <a:picLocks noChangeAspect="1"/>
          </p:cNvPicPr>
          <p:nvPr/>
        </p:nvPicPr>
        <p:blipFill rotWithShape="1">
          <a:blip r:embed="rId8"/>
          <a:srcRect l="67343" t="14216" r="750" b="4147"/>
          <a:stretch/>
        </p:blipFill>
        <p:spPr>
          <a:xfrm>
            <a:off x="8793419" y="2528421"/>
            <a:ext cx="2205964" cy="3244065"/>
          </a:xfrm>
          <a:prstGeom prst="rect">
            <a:avLst/>
          </a:prstGeom>
        </p:spPr>
      </p:pic>
      <p:sp>
        <p:nvSpPr>
          <p:cNvPr id="19" name="TextBox 18"/>
          <p:cNvSpPr txBox="1"/>
          <p:nvPr/>
        </p:nvSpPr>
        <p:spPr>
          <a:xfrm>
            <a:off x="106653" y="271646"/>
            <a:ext cx="10147942" cy="584775"/>
          </a:xfrm>
          <a:prstGeom prst="rect">
            <a:avLst/>
          </a:prstGeom>
          <a:noFill/>
        </p:spPr>
        <p:txBody>
          <a:bodyPr wrap="square" rtlCol="0">
            <a:spAutoFit/>
          </a:bodyPr>
          <a:lstStyle/>
          <a:p>
            <a:r>
              <a:rPr lang="es-ES" sz="3200" b="1" dirty="0">
                <a:solidFill>
                  <a:schemeClr val="bg1"/>
                </a:solidFill>
              </a:rPr>
              <a:t>SUPPORTING DOCUMENTS</a:t>
            </a:r>
            <a:endParaRPr lang="es-ES" sz="3200" b="1" dirty="0">
              <a:solidFill>
                <a:srgbClr val="FF0000"/>
              </a:solidFill>
            </a:endParaRPr>
          </a:p>
        </p:txBody>
      </p:sp>
    </p:spTree>
    <p:extLst>
      <p:ext uri="{BB962C8B-B14F-4D97-AF65-F5344CB8AC3E}">
        <p14:creationId xmlns:p14="http://schemas.microsoft.com/office/powerpoint/2010/main" val="2752034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6653" y="271646"/>
            <a:ext cx="10147942" cy="584775"/>
          </a:xfrm>
          <a:prstGeom prst="rect">
            <a:avLst/>
          </a:prstGeom>
          <a:noFill/>
        </p:spPr>
        <p:txBody>
          <a:bodyPr wrap="square" rtlCol="0">
            <a:spAutoFit/>
          </a:bodyPr>
          <a:lstStyle/>
          <a:p>
            <a:r>
              <a:rPr lang="es-ES" sz="3200" b="1" dirty="0" err="1">
                <a:solidFill>
                  <a:schemeClr val="bg1"/>
                </a:solidFill>
              </a:rPr>
              <a:t>How</a:t>
            </a:r>
            <a:r>
              <a:rPr lang="es-ES" sz="3200" b="1" dirty="0">
                <a:solidFill>
                  <a:schemeClr val="bg1"/>
                </a:solidFill>
              </a:rPr>
              <a:t> to </a:t>
            </a:r>
            <a:r>
              <a:rPr lang="es-ES" sz="3200" b="1" dirty="0" err="1">
                <a:solidFill>
                  <a:schemeClr val="bg1"/>
                </a:solidFill>
              </a:rPr>
              <a:t>report</a:t>
            </a:r>
            <a:r>
              <a:rPr lang="es-ES" sz="3200" b="1" dirty="0">
                <a:solidFill>
                  <a:schemeClr val="bg1"/>
                </a:solidFill>
              </a:rPr>
              <a:t> the </a:t>
            </a:r>
            <a:r>
              <a:rPr lang="es-ES" sz="3200" b="1" dirty="0" err="1">
                <a:solidFill>
                  <a:schemeClr val="bg1"/>
                </a:solidFill>
              </a:rPr>
              <a:t>discussion</a:t>
            </a:r>
            <a:r>
              <a:rPr lang="es-ES" sz="3200" b="1" dirty="0">
                <a:solidFill>
                  <a:schemeClr val="bg1"/>
                </a:solidFill>
              </a:rPr>
              <a:t> </a:t>
            </a:r>
            <a:r>
              <a:rPr lang="es-ES" sz="3200" b="1" dirty="0" err="1">
                <a:solidFill>
                  <a:schemeClr val="bg1"/>
                </a:solidFill>
              </a:rPr>
              <a:t>outcomes</a:t>
            </a:r>
            <a:r>
              <a:rPr lang="es-ES" sz="3200" b="1" dirty="0">
                <a:solidFill>
                  <a:schemeClr val="bg1"/>
                </a:solidFill>
              </a:rPr>
              <a:t>? </a:t>
            </a:r>
            <a:endParaRPr lang="es-ES" sz="3200" b="1" dirty="0">
              <a:solidFill>
                <a:srgbClr val="FF0000"/>
              </a:solidFill>
            </a:endParaRPr>
          </a:p>
        </p:txBody>
      </p:sp>
      <p:sp>
        <p:nvSpPr>
          <p:cNvPr id="7" name="TextBox 6"/>
          <p:cNvSpPr txBox="1"/>
          <p:nvPr/>
        </p:nvSpPr>
        <p:spPr>
          <a:xfrm>
            <a:off x="1277256" y="1453125"/>
            <a:ext cx="9550400" cy="707886"/>
          </a:xfrm>
          <a:prstGeom prst="rect">
            <a:avLst/>
          </a:prstGeom>
          <a:noFill/>
        </p:spPr>
        <p:txBody>
          <a:bodyPr wrap="square" rtlCol="0">
            <a:spAutoFit/>
          </a:bodyPr>
          <a:lstStyle/>
          <a:p>
            <a:r>
              <a:rPr lang="en-US" sz="4000" b="1" dirty="0"/>
              <a:t>One Focus Group Discussion = One Report</a:t>
            </a:r>
          </a:p>
        </p:txBody>
      </p:sp>
      <p:sp>
        <p:nvSpPr>
          <p:cNvPr id="8" name="TextBox 7"/>
          <p:cNvSpPr txBox="1"/>
          <p:nvPr/>
        </p:nvSpPr>
        <p:spPr>
          <a:xfrm>
            <a:off x="1161141" y="2452915"/>
            <a:ext cx="9782629"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Report can be submitted </a:t>
            </a:r>
            <a:r>
              <a:rPr lang="en-US" sz="2400" b="1" dirty="0"/>
              <a:t>online</a:t>
            </a:r>
            <a:r>
              <a:rPr lang="en-US" sz="2400" dirty="0"/>
              <a:t> or </a:t>
            </a:r>
            <a:r>
              <a:rPr lang="en-US" sz="2400" b="1" dirty="0"/>
              <a:t>completed on paper and sent by email </a:t>
            </a:r>
          </a:p>
          <a:p>
            <a:pPr marL="285750" indent="-285750">
              <a:buFont typeface="Arial" panose="020B0604020202020204" pitchFamily="34" charset="0"/>
              <a:buChar char="•"/>
            </a:pPr>
            <a:r>
              <a:rPr lang="en-US" sz="2400" dirty="0"/>
              <a:t>Report includes: </a:t>
            </a:r>
          </a:p>
          <a:p>
            <a:pPr marL="800100" lvl="1" indent="-342900">
              <a:buFont typeface="Courier New" panose="02070309020205020404" pitchFamily="49" charset="0"/>
              <a:buChar char="o"/>
            </a:pPr>
            <a:r>
              <a:rPr lang="en-US" sz="2400" b="1" dirty="0"/>
              <a:t>Basic information</a:t>
            </a:r>
            <a:r>
              <a:rPr lang="en-US" sz="2400" dirty="0"/>
              <a:t> about the event [location, date, facilitator name and contact information, number of participants and their profiles, choice of theme] </a:t>
            </a:r>
          </a:p>
          <a:p>
            <a:pPr marL="800100" lvl="1" indent="-342900">
              <a:buFont typeface="Courier New" panose="02070309020205020404" pitchFamily="49" charset="0"/>
              <a:buChar char="o"/>
            </a:pPr>
            <a:r>
              <a:rPr lang="en-US" sz="2400" b="1" dirty="0"/>
              <a:t>Summary of the deliberations </a:t>
            </a:r>
            <a:r>
              <a:rPr lang="en-US" sz="2400" dirty="0"/>
              <a:t>– one box per question discussed</a:t>
            </a:r>
          </a:p>
          <a:p>
            <a:pPr marL="800100" lvl="1" indent="-342900">
              <a:buFont typeface="Courier New" panose="02070309020205020404" pitchFamily="49" charset="0"/>
              <a:buChar char="o"/>
            </a:pPr>
            <a:r>
              <a:rPr lang="en-US" sz="2400" dirty="0"/>
              <a:t>List of </a:t>
            </a:r>
            <a:r>
              <a:rPr lang="en-US" sz="2400" b="1" dirty="0"/>
              <a:t>names for acknowledgements  </a:t>
            </a:r>
          </a:p>
          <a:p>
            <a:pPr marL="800100" lvl="1" indent="-342900">
              <a:buFont typeface="Courier New" panose="02070309020205020404" pitchFamily="49" charset="0"/>
              <a:buChar char="o"/>
            </a:pPr>
            <a:r>
              <a:rPr lang="en-US" sz="2400" b="1" dirty="0"/>
              <a:t>Pictures </a:t>
            </a:r>
            <a:r>
              <a:rPr lang="en-US" sz="2400" dirty="0"/>
              <a:t>are</a:t>
            </a:r>
            <a:r>
              <a:rPr lang="en-US" sz="2400" b="1" dirty="0"/>
              <a:t> </a:t>
            </a:r>
            <a:r>
              <a:rPr lang="en-US" sz="2400" dirty="0"/>
              <a:t>optional and to be sent by email to </a:t>
            </a:r>
            <a:r>
              <a:rPr lang="en-US" sz="2400" dirty="0">
                <a:hlinkClick r:id="rId3"/>
              </a:rPr>
              <a:t>aspnet@unesco.org</a:t>
            </a:r>
            <a:r>
              <a:rPr lang="en-US" sz="2400" dirty="0"/>
              <a:t> and </a:t>
            </a:r>
            <a:r>
              <a:rPr lang="en-US" sz="2400" dirty="0">
                <a:hlinkClick r:id="rId4"/>
              </a:rPr>
              <a:t>futuresofeducation@unesco.org</a:t>
            </a:r>
            <a:r>
              <a:rPr lang="en-US" sz="2400" dirty="0"/>
              <a:t> </a:t>
            </a:r>
          </a:p>
          <a:p>
            <a:r>
              <a:rPr lang="en-US" dirty="0"/>
              <a:t> </a:t>
            </a:r>
          </a:p>
        </p:txBody>
      </p:sp>
    </p:spTree>
    <p:extLst>
      <p:ext uri="{BB962C8B-B14F-4D97-AF65-F5344CB8AC3E}">
        <p14:creationId xmlns:p14="http://schemas.microsoft.com/office/powerpoint/2010/main" val="2236044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80" y="1188720"/>
            <a:ext cx="11142246" cy="4281690"/>
          </a:xfrm>
          <a:prstGeom prst="rect">
            <a:avLst/>
          </a:prstGeom>
        </p:spPr>
      </p:pic>
      <p:sp>
        <p:nvSpPr>
          <p:cNvPr id="5" name="Rectangle 4"/>
          <p:cNvSpPr/>
          <p:nvPr/>
        </p:nvSpPr>
        <p:spPr>
          <a:xfrm>
            <a:off x="-29732" y="2338077"/>
            <a:ext cx="12221732" cy="1694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174814" y="5470410"/>
            <a:ext cx="11652174" cy="769441"/>
          </a:xfrm>
          <a:prstGeom prst="rect">
            <a:avLst/>
          </a:prstGeom>
        </p:spPr>
        <p:txBody>
          <a:bodyPr wrap="square">
            <a:spAutoFit/>
          </a:bodyPr>
          <a:lstStyle/>
          <a:p>
            <a:pPr algn="ctr"/>
            <a:r>
              <a:rPr lang="en-US" sz="2400" dirty="0"/>
              <a:t>Don’t hesitate to contact us if you have further questions: </a:t>
            </a:r>
          </a:p>
          <a:p>
            <a:pPr algn="ctr"/>
            <a:r>
              <a:rPr lang="en-US" sz="2000" dirty="0">
                <a:hlinkClick r:id="rId4"/>
              </a:rPr>
              <a:t>aspnet@unesco.org</a:t>
            </a:r>
            <a:r>
              <a:rPr lang="en-US" sz="2000" dirty="0"/>
              <a:t> / </a:t>
            </a:r>
            <a:r>
              <a:rPr lang="en-US" sz="2000" dirty="0">
                <a:hlinkClick r:id="rId5"/>
              </a:rPr>
              <a:t>futuresofeducation@unesco.org</a:t>
            </a:r>
            <a:r>
              <a:rPr lang="en-US" sz="2000" dirty="0"/>
              <a:t> </a:t>
            </a:r>
          </a:p>
        </p:txBody>
      </p:sp>
      <p:sp>
        <p:nvSpPr>
          <p:cNvPr id="3" name="Rectangle 2"/>
          <p:cNvSpPr/>
          <p:nvPr/>
        </p:nvSpPr>
        <p:spPr>
          <a:xfrm>
            <a:off x="1319387" y="2338077"/>
            <a:ext cx="9707462" cy="2492990"/>
          </a:xfrm>
          <a:prstGeom prst="rect">
            <a:avLst/>
          </a:prstGeom>
        </p:spPr>
        <p:txBody>
          <a:bodyPr wrap="square">
            <a:spAutoFit/>
          </a:bodyPr>
          <a:lstStyle/>
          <a:p>
            <a:pPr algn="ctr"/>
            <a:r>
              <a:rPr lang="en-US" sz="5200" b="1" dirty="0">
                <a:ln w="3175">
                  <a:solidFill>
                    <a:schemeClr val="tx1"/>
                  </a:solidFill>
                </a:ln>
                <a:solidFill>
                  <a:schemeClr val="bg1"/>
                </a:solidFill>
                <a:effectLst>
                  <a:glow rad="63500">
                    <a:schemeClr val="tx1">
                      <a:alpha val="40000"/>
                    </a:schemeClr>
                  </a:glow>
                </a:effectLst>
                <a:latin typeface="Calibri" panose="020F0502020204030204" pitchFamily="34" charset="0"/>
                <a:ea typeface="Calibri" panose="020F0502020204030204" pitchFamily="34" charset="0"/>
                <a:cs typeface="Calibri" panose="020F0502020204030204" pitchFamily="34" charset="0"/>
              </a:rPr>
              <a:t>Thank you!</a:t>
            </a:r>
          </a:p>
          <a:p>
            <a:pPr algn="ctr"/>
            <a:r>
              <a:rPr lang="en-US" sz="5200" b="1" dirty="0">
                <a:ln w="3175">
                  <a:solidFill>
                    <a:schemeClr val="tx1"/>
                  </a:solidFill>
                </a:ln>
                <a:solidFill>
                  <a:schemeClr val="bg1"/>
                </a:solidFill>
                <a:effectLst>
                  <a:glow rad="63500">
                    <a:schemeClr val="tx1">
                      <a:alpha val="40000"/>
                    </a:schemeClr>
                  </a:glow>
                </a:effectLst>
                <a:latin typeface="Calibri" panose="020F0502020204030204" pitchFamily="34" charset="0"/>
                <a:ea typeface="Calibri" panose="020F0502020204030204" pitchFamily="34" charset="0"/>
                <a:cs typeface="Calibri" panose="020F0502020204030204" pitchFamily="34" charset="0"/>
              </a:rPr>
              <a:t>Q&amp;A</a:t>
            </a:r>
          </a:p>
          <a:p>
            <a:pPr algn="ctr"/>
            <a:endParaRPr lang="fr-FR" sz="5200" dirty="0"/>
          </a:p>
        </p:txBody>
      </p:sp>
    </p:spTree>
    <p:extLst>
      <p:ext uri="{BB962C8B-B14F-4D97-AF65-F5344CB8AC3E}">
        <p14:creationId xmlns:p14="http://schemas.microsoft.com/office/powerpoint/2010/main" val="15790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704031"/>
            <a:ext cx="12192000" cy="31358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84714" y="1704031"/>
            <a:ext cx="12361429" cy="3412666"/>
          </a:xfrm>
          <a:prstGeom prst="rect">
            <a:avLst/>
          </a:prstGeom>
        </p:spPr>
        <p:txBody>
          <a:bodyPr wrap="square">
            <a:spAutoFit/>
          </a:bodyPr>
          <a:lstStyle/>
          <a:p>
            <a:pPr algn="ctr">
              <a:lnSpc>
                <a:spcPct val="114000"/>
              </a:lnSpc>
            </a:pPr>
            <a:r>
              <a:rPr lang="en-US" sz="4800" b="1" dirty="0"/>
              <a:t>To generate an agenda for global debate and action on the futures of education, learning and knowledge in a world of increasing complexity, uncertainty, and precarity. </a:t>
            </a:r>
          </a:p>
        </p:txBody>
      </p:sp>
      <p:sp>
        <p:nvSpPr>
          <p:cNvPr id="10" name="Title 1"/>
          <p:cNvSpPr txBox="1">
            <a:spLocks/>
          </p:cNvSpPr>
          <p:nvPr/>
        </p:nvSpPr>
        <p:spPr>
          <a:xfrm>
            <a:off x="11151" y="144379"/>
            <a:ext cx="1079232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FFFF"/>
                </a:solidFill>
              </a:rPr>
              <a:t>Futures of Education – </a:t>
            </a:r>
            <a:r>
              <a:rPr lang="en-US" sz="3200" b="1" dirty="0">
                <a:solidFill>
                  <a:srgbClr val="FFFFFF"/>
                </a:solidFill>
              </a:rPr>
              <a:t>The aim </a:t>
            </a:r>
          </a:p>
        </p:txBody>
      </p:sp>
    </p:spTree>
    <p:extLst>
      <p:ext uri="{BB962C8B-B14F-4D97-AF65-F5344CB8AC3E}">
        <p14:creationId xmlns:p14="http://schemas.microsoft.com/office/powerpoint/2010/main" val="2852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4105" y="3244334"/>
            <a:ext cx="4996689" cy="369332"/>
          </a:xfrm>
          <a:prstGeom prst="rect">
            <a:avLst/>
          </a:prstGeom>
        </p:spPr>
        <p:txBody>
          <a:bodyPr wrap="none">
            <a:spAutoFit/>
          </a:bodyPr>
          <a:lstStyle/>
          <a:p>
            <a:r>
              <a:rPr lang="en-US" dirty="0">
                <a:hlinkClick r:id="rId2"/>
              </a:rPr>
              <a:t>https://www.youtube.com/watch?v=7865y7hbehY</a:t>
            </a:r>
            <a:r>
              <a:rPr lang="en-US" dirty="0"/>
              <a:t> </a:t>
            </a:r>
          </a:p>
        </p:txBody>
      </p:sp>
    </p:spTree>
    <p:extLst>
      <p:ext uri="{BB962C8B-B14F-4D97-AF65-F5344CB8AC3E}">
        <p14:creationId xmlns:p14="http://schemas.microsoft.com/office/powerpoint/2010/main" val="306848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2812" y="1485912"/>
            <a:ext cx="10041324" cy="4169821"/>
          </a:xfrm>
          <a:prstGeom prst="rect">
            <a:avLst/>
          </a:prstGeom>
        </p:spPr>
      </p:pic>
      <p:sp>
        <p:nvSpPr>
          <p:cNvPr id="5" name="Title 1"/>
          <p:cNvSpPr txBox="1">
            <a:spLocks/>
          </p:cNvSpPr>
          <p:nvPr/>
        </p:nvSpPr>
        <p:spPr>
          <a:xfrm>
            <a:off x="11151" y="144379"/>
            <a:ext cx="14083990"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FFFFFF"/>
                </a:solidFill>
              </a:rPr>
              <a:t>Building on </a:t>
            </a:r>
            <a:r>
              <a:rPr lang="fr-FR" sz="3200" b="1" dirty="0" err="1">
                <a:solidFill>
                  <a:srgbClr val="FFFFFF"/>
                </a:solidFill>
              </a:rPr>
              <a:t>UNESCO’s</a:t>
            </a:r>
            <a:r>
              <a:rPr lang="fr-FR" sz="3200" b="1" dirty="0">
                <a:solidFill>
                  <a:srgbClr val="FFFFFF"/>
                </a:solidFill>
              </a:rPr>
              <a:t> </a:t>
            </a:r>
            <a:r>
              <a:rPr lang="fr-FR" sz="3200" b="1" dirty="0" err="1">
                <a:solidFill>
                  <a:srgbClr val="FFFFFF"/>
                </a:solidFill>
              </a:rPr>
              <a:t>humanistic</a:t>
            </a:r>
            <a:r>
              <a:rPr lang="fr-FR" sz="3200" b="1" dirty="0">
                <a:solidFill>
                  <a:srgbClr val="FFFFFF"/>
                </a:solidFill>
              </a:rPr>
              <a:t> tradition  </a:t>
            </a:r>
            <a:endParaRPr lang="en-US" sz="3200" b="1" dirty="0">
              <a:solidFill>
                <a:srgbClr val="FFFFFF"/>
              </a:solidFill>
            </a:endParaRPr>
          </a:p>
        </p:txBody>
      </p:sp>
    </p:spTree>
    <p:extLst>
      <p:ext uri="{BB962C8B-B14F-4D97-AF65-F5344CB8AC3E}">
        <p14:creationId xmlns:p14="http://schemas.microsoft.com/office/powerpoint/2010/main" val="100713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51560"/>
            <a:ext cx="12192000" cy="5260029"/>
          </a:xfrm>
          <a:prstGeom prst="rect">
            <a:avLst/>
          </a:prstGeom>
        </p:spPr>
      </p:pic>
      <p:sp>
        <p:nvSpPr>
          <p:cNvPr id="5" name="Rectangle 4"/>
          <p:cNvSpPr/>
          <p:nvPr/>
        </p:nvSpPr>
        <p:spPr>
          <a:xfrm>
            <a:off x="1" y="1704031"/>
            <a:ext cx="12192000" cy="31358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533400" y="1704031"/>
            <a:ext cx="11125200" cy="4062651"/>
          </a:xfrm>
          <a:prstGeom prst="rect">
            <a:avLst/>
          </a:prstGeom>
        </p:spPr>
        <p:txBody>
          <a:bodyPr wrap="square">
            <a:spAutoFit/>
          </a:bodyPr>
          <a:lstStyle/>
          <a:p>
            <a:pPr algn="ctr"/>
            <a:r>
              <a:rPr lang="en-US" sz="5200" b="1" dirty="0">
                <a:ln w="3175">
                  <a:solidFill>
                    <a:schemeClr val="tx1"/>
                  </a:solidFill>
                </a:ln>
                <a:solidFill>
                  <a:schemeClr val="bg1"/>
                </a:solidFill>
                <a:effectLst>
                  <a:glow rad="63500">
                    <a:schemeClr val="tx1">
                      <a:alpha val="40000"/>
                    </a:schemeClr>
                  </a:glow>
                </a:effectLst>
                <a:latin typeface="Calibri" panose="020F0502020204030204" pitchFamily="34" charset="0"/>
                <a:ea typeface="Calibri" panose="020F0502020204030204" pitchFamily="34" charset="0"/>
                <a:cs typeface="Calibri" panose="020F0502020204030204" pitchFamily="34" charset="0"/>
              </a:rPr>
              <a:t>A broad, open consultative process that involves youth, educators, civil society, governments, business and other stakeholders</a:t>
            </a:r>
          </a:p>
          <a:p>
            <a:r>
              <a:rPr lang="en-US" sz="5000" b="1" dirty="0">
                <a:ln w="3175">
                  <a:solidFill>
                    <a:schemeClr val="tx1"/>
                  </a:solidFill>
                </a:ln>
                <a:solidFill>
                  <a:schemeClr val="bg1"/>
                </a:solidFill>
                <a:effectLst>
                  <a:glow rad="63500">
                    <a:schemeClr val="tx1">
                      <a:alpha val="40000"/>
                    </a:schemeClr>
                  </a:glow>
                </a:effectLst>
                <a:latin typeface="Calibri" panose="020F0502020204030204" pitchFamily="34" charset="0"/>
                <a:ea typeface="Calibri" panose="020F0502020204030204" pitchFamily="34" charset="0"/>
                <a:cs typeface="Calibri" panose="020F0502020204030204" pitchFamily="34" charset="0"/>
              </a:rPr>
              <a:t> </a:t>
            </a:r>
            <a:endParaRPr lang="fr-FR" sz="5000" dirty="0"/>
          </a:p>
        </p:txBody>
      </p:sp>
      <p:sp>
        <p:nvSpPr>
          <p:cNvPr id="7" name="Title 1"/>
          <p:cNvSpPr txBox="1">
            <a:spLocks/>
          </p:cNvSpPr>
          <p:nvPr/>
        </p:nvSpPr>
        <p:spPr>
          <a:xfrm>
            <a:off x="11150" y="144379"/>
            <a:ext cx="11731083"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FFFF"/>
                </a:solidFill>
              </a:rPr>
              <a:t>Futures of Education </a:t>
            </a:r>
            <a:r>
              <a:rPr lang="en-US" sz="3200" b="1" dirty="0">
                <a:solidFill>
                  <a:srgbClr val="FFFFFF"/>
                </a:solidFill>
              </a:rPr>
              <a:t>– A global consultation</a:t>
            </a:r>
          </a:p>
        </p:txBody>
      </p:sp>
    </p:spTree>
    <p:extLst>
      <p:ext uri="{BB962C8B-B14F-4D97-AF65-F5344CB8AC3E}">
        <p14:creationId xmlns:p14="http://schemas.microsoft.com/office/powerpoint/2010/main" val="199408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234" y="4191982"/>
            <a:ext cx="4317675" cy="1631216"/>
          </a:xfrm>
          <a:prstGeom prst="rect">
            <a:avLst/>
          </a:prstGeom>
        </p:spPr>
        <p:txBody>
          <a:bodyPr wrap="square">
            <a:spAutoFit/>
          </a:bodyPr>
          <a:lstStyle/>
          <a:p>
            <a:pPr algn="ctr"/>
            <a:r>
              <a:rPr lang="en-US" sz="2000" b="1" dirty="0">
                <a:solidFill>
                  <a:srgbClr val="004D6D"/>
                </a:solidFill>
                <a:latin typeface="+mj-lt"/>
              </a:rPr>
              <a:t>H.E. </a:t>
            </a:r>
            <a:r>
              <a:rPr lang="en-US" sz="2000" b="1" dirty="0" err="1">
                <a:solidFill>
                  <a:srgbClr val="004D6D"/>
                </a:solidFill>
                <a:latin typeface="+mj-lt"/>
              </a:rPr>
              <a:t>Ms</a:t>
            </a:r>
            <a:r>
              <a:rPr lang="en-US" sz="2000" b="1" dirty="0">
                <a:solidFill>
                  <a:srgbClr val="004D6D"/>
                </a:solidFill>
                <a:latin typeface="+mj-lt"/>
              </a:rPr>
              <a:t> </a:t>
            </a:r>
            <a:r>
              <a:rPr lang="en-US" sz="2000" b="1" dirty="0" err="1">
                <a:solidFill>
                  <a:srgbClr val="004D6D"/>
                </a:solidFill>
                <a:latin typeface="+mj-lt"/>
              </a:rPr>
              <a:t>Sahle</a:t>
            </a:r>
            <a:r>
              <a:rPr lang="en-US" sz="2000" b="1" dirty="0">
                <a:solidFill>
                  <a:srgbClr val="004D6D"/>
                </a:solidFill>
                <a:latin typeface="+mj-lt"/>
              </a:rPr>
              <a:t>-Work </a:t>
            </a:r>
            <a:r>
              <a:rPr lang="en-US" sz="2000" b="1" dirty="0" err="1">
                <a:solidFill>
                  <a:srgbClr val="004D6D"/>
                </a:solidFill>
                <a:latin typeface="+mj-lt"/>
              </a:rPr>
              <a:t>Zewde</a:t>
            </a:r>
            <a:endParaRPr lang="en-US" sz="2000" dirty="0">
              <a:latin typeface="+mj-lt"/>
            </a:endParaRPr>
          </a:p>
          <a:p>
            <a:pPr algn="ctr"/>
            <a:r>
              <a:rPr lang="en-US" sz="2000" dirty="0">
                <a:latin typeface="+mj-lt"/>
              </a:rPr>
              <a:t>President of the Federal Democratic Republic of Ethiopia </a:t>
            </a:r>
          </a:p>
          <a:p>
            <a:pPr algn="ctr"/>
            <a:r>
              <a:rPr lang="en-US" sz="2000" dirty="0">
                <a:latin typeface="+mj-lt"/>
              </a:rPr>
              <a:t>Chair of the International Commission on the Futures of Education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90" y="1461329"/>
            <a:ext cx="3303365" cy="2477524"/>
          </a:xfrm>
          <a:prstGeom prst="rect">
            <a:avLst/>
          </a:prstGeom>
        </p:spPr>
      </p:pic>
      <p:sp>
        <p:nvSpPr>
          <p:cNvPr id="3" name="Rectangle 2"/>
          <p:cNvSpPr/>
          <p:nvPr/>
        </p:nvSpPr>
        <p:spPr>
          <a:xfrm>
            <a:off x="5663792" y="4499758"/>
            <a:ext cx="6089452" cy="1323439"/>
          </a:xfrm>
          <a:prstGeom prst="rect">
            <a:avLst/>
          </a:prstGeom>
        </p:spPr>
        <p:txBody>
          <a:bodyPr wrap="square">
            <a:spAutoFit/>
          </a:bodyPr>
          <a:lstStyle/>
          <a:p>
            <a:pPr algn="ctr"/>
            <a:r>
              <a:rPr lang="en-US" sz="2000" b="1" dirty="0">
                <a:solidFill>
                  <a:srgbClr val="004D6D"/>
                </a:solidFill>
                <a:latin typeface="+mj-lt"/>
              </a:rPr>
              <a:t>Members of the International Commission</a:t>
            </a:r>
          </a:p>
          <a:p>
            <a:pPr algn="ctr"/>
            <a:r>
              <a:rPr lang="en-US" sz="2000" dirty="0">
                <a:latin typeface="+mj-lt"/>
              </a:rPr>
              <a:t>Thought-leaders from the worlds of politics, academia, the arts, science, business, and education;</a:t>
            </a:r>
          </a:p>
          <a:p>
            <a:pPr algn="ctr"/>
            <a:r>
              <a:rPr lang="en-US" sz="2000" dirty="0">
                <a:latin typeface="+mj-lt"/>
              </a:rPr>
              <a:t>bringing </a:t>
            </a:r>
            <a:r>
              <a:rPr lang="en-US" sz="2000" dirty="0" err="1">
                <a:latin typeface="+mj-lt"/>
              </a:rPr>
              <a:t>diverses</a:t>
            </a:r>
            <a:r>
              <a:rPr lang="en-US" sz="2000" dirty="0">
                <a:latin typeface="+mj-lt"/>
              </a:rPr>
              <a:t> perspectives from across the globe</a:t>
            </a:r>
          </a:p>
        </p:txBody>
      </p:sp>
      <p:sp>
        <p:nvSpPr>
          <p:cNvPr id="8" name="Title 1"/>
          <p:cNvSpPr txBox="1">
            <a:spLocks/>
          </p:cNvSpPr>
          <p:nvPr/>
        </p:nvSpPr>
        <p:spPr>
          <a:xfrm>
            <a:off x="11151" y="144379"/>
            <a:ext cx="1079232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FFFF"/>
                </a:solidFill>
              </a:rPr>
              <a:t>Futures of Education </a:t>
            </a:r>
            <a:r>
              <a:rPr lang="mr-IN" sz="3200" b="1" dirty="0">
                <a:solidFill>
                  <a:srgbClr val="FFFFFF"/>
                </a:solidFill>
              </a:rPr>
              <a:t>–</a:t>
            </a:r>
            <a:r>
              <a:rPr lang="en-US" sz="3200" b="1" dirty="0">
                <a:solidFill>
                  <a:srgbClr val="FFFFFF"/>
                </a:solidFill>
              </a:rPr>
              <a:t> The International Commission</a:t>
            </a:r>
          </a:p>
        </p:txBody>
      </p:sp>
      <p:sp>
        <p:nvSpPr>
          <p:cNvPr id="4" name="Rectangle 3"/>
          <p:cNvSpPr/>
          <p:nvPr/>
        </p:nvSpPr>
        <p:spPr>
          <a:xfrm>
            <a:off x="4234755" y="2465570"/>
            <a:ext cx="1649372" cy="6467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84127" y="1401262"/>
            <a:ext cx="5467739" cy="2724539"/>
          </a:xfrm>
          <a:prstGeom prst="rect">
            <a:avLst/>
          </a:prstGeom>
        </p:spPr>
      </p:pic>
    </p:spTree>
    <p:extLst>
      <p:ext uri="{BB962C8B-B14F-4D97-AF65-F5344CB8AC3E}">
        <p14:creationId xmlns:p14="http://schemas.microsoft.com/office/powerpoint/2010/main" val="22904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1151" y="144379"/>
            <a:ext cx="1148575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FFFFFF"/>
                </a:solidFill>
              </a:rPr>
              <a:t>Futures of Education </a:t>
            </a:r>
            <a:r>
              <a:rPr lang="mr-IN" sz="3200" b="1" dirty="0">
                <a:solidFill>
                  <a:srgbClr val="FFFFFF"/>
                </a:solidFill>
              </a:rPr>
              <a:t>– </a:t>
            </a:r>
            <a:r>
              <a:rPr lang="fr-FR" sz="3200" b="1" dirty="0" err="1">
                <a:solidFill>
                  <a:srgbClr val="FFFFFF"/>
                </a:solidFill>
              </a:rPr>
              <a:t>Mobilizing</a:t>
            </a:r>
            <a:r>
              <a:rPr lang="fr-FR" sz="3200" b="1" dirty="0">
                <a:solidFill>
                  <a:srgbClr val="FFFFFF"/>
                </a:solidFill>
              </a:rPr>
              <a:t> collective </a:t>
            </a:r>
            <a:r>
              <a:rPr lang="fr-FR" sz="3200" b="1" dirty="0" err="1">
                <a:solidFill>
                  <a:srgbClr val="FFFFFF"/>
                </a:solidFill>
              </a:rPr>
              <a:t>reflection</a:t>
            </a:r>
            <a:r>
              <a:rPr lang="fr-FR" sz="3200" b="1" dirty="0">
                <a:solidFill>
                  <a:srgbClr val="FFFFFF"/>
                </a:solidFill>
              </a:rPr>
              <a:t> &amp; action</a:t>
            </a:r>
            <a:endParaRPr lang="en-US" sz="3200" b="1" dirty="0">
              <a:solidFill>
                <a:srgbClr val="FFFFFF"/>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6425" y="1066800"/>
            <a:ext cx="8079150" cy="5189034"/>
          </a:xfrm>
          <a:prstGeom prst="rect">
            <a:avLst/>
          </a:prstGeom>
        </p:spPr>
      </p:pic>
    </p:spTree>
    <p:extLst>
      <p:ext uri="{BB962C8B-B14F-4D97-AF65-F5344CB8AC3E}">
        <p14:creationId xmlns:p14="http://schemas.microsoft.com/office/powerpoint/2010/main" val="405349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29" y="1063137"/>
            <a:ext cx="3548793" cy="2365863"/>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87" y="4065771"/>
            <a:ext cx="2194532" cy="2194532"/>
          </a:xfrm>
          <a:prstGeom prst="ellipse">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8869" y="2922522"/>
            <a:ext cx="3561137" cy="2374091"/>
          </a:xfrm>
          <a:prstGeom prst="ellipse">
            <a:avLst/>
          </a:prstGeom>
          <a:ln>
            <a:noFill/>
          </a:ln>
          <a:effectLst>
            <a:softEdge rad="112500"/>
          </a:effectLst>
        </p:spPr>
      </p:pic>
      <p:sp>
        <p:nvSpPr>
          <p:cNvPr id="14" name="Rectangle 13"/>
          <p:cNvSpPr/>
          <p:nvPr/>
        </p:nvSpPr>
        <p:spPr>
          <a:xfrm>
            <a:off x="4001207" y="1506045"/>
            <a:ext cx="7906214" cy="769441"/>
          </a:xfrm>
          <a:prstGeom prst="rect">
            <a:avLst/>
          </a:prstGeom>
        </p:spPr>
        <p:txBody>
          <a:bodyPr wrap="square">
            <a:spAutoFit/>
          </a:bodyPr>
          <a:lstStyle/>
          <a:p>
            <a:pPr algn="just"/>
            <a:r>
              <a:rPr lang="en-US" sz="2400" b="1" dirty="0">
                <a:solidFill>
                  <a:srgbClr val="004D6D"/>
                </a:solidFill>
              </a:rPr>
              <a:t>Students</a:t>
            </a:r>
            <a:r>
              <a:rPr lang="en-US" sz="2000" dirty="0"/>
              <a:t> </a:t>
            </a:r>
            <a:r>
              <a:rPr lang="mr-IN" sz="2000" b="1" dirty="0" smtClean="0"/>
              <a:t>–</a:t>
            </a:r>
            <a:r>
              <a:rPr lang="en-US" sz="2000" b="1" dirty="0" smtClean="0"/>
              <a:t> </a:t>
            </a:r>
            <a:r>
              <a:rPr lang="fr-FR" sz="2000" dirty="0" smtClean="0"/>
              <a:t>the </a:t>
            </a:r>
            <a:r>
              <a:rPr lang="en-US" sz="2000" dirty="0"/>
              <a:t>main beneficiaries of education and best placed to speak about their learning and related </a:t>
            </a:r>
            <a:r>
              <a:rPr lang="en-US" sz="2000" dirty="0" smtClean="0"/>
              <a:t>experiences</a:t>
            </a:r>
            <a:endParaRPr lang="fr-FR" dirty="0"/>
          </a:p>
        </p:txBody>
      </p:sp>
      <p:sp>
        <p:nvSpPr>
          <p:cNvPr id="15" name="Rectangle 14"/>
          <p:cNvSpPr/>
          <p:nvPr/>
        </p:nvSpPr>
        <p:spPr>
          <a:xfrm>
            <a:off x="2544319" y="5163037"/>
            <a:ext cx="7906214" cy="461665"/>
          </a:xfrm>
          <a:prstGeom prst="rect">
            <a:avLst/>
          </a:prstGeom>
        </p:spPr>
        <p:txBody>
          <a:bodyPr wrap="square">
            <a:spAutoFit/>
          </a:bodyPr>
          <a:lstStyle/>
          <a:p>
            <a:pPr algn="just"/>
            <a:r>
              <a:rPr lang="en-US" sz="2400" b="1" dirty="0">
                <a:solidFill>
                  <a:srgbClr val="004D6D"/>
                </a:solidFill>
              </a:rPr>
              <a:t>Parents</a:t>
            </a:r>
            <a:r>
              <a:rPr lang="en-US" sz="2000" dirty="0"/>
              <a:t> </a:t>
            </a:r>
            <a:r>
              <a:rPr lang="mr-IN" sz="2000" b="1" dirty="0" smtClean="0"/>
              <a:t>–</a:t>
            </a:r>
            <a:r>
              <a:rPr lang="en-US" sz="2000" b="1" dirty="0" smtClean="0"/>
              <a:t> </a:t>
            </a:r>
            <a:r>
              <a:rPr lang="fr-FR" sz="2000" dirty="0" err="1" smtClean="0"/>
              <a:t>play</a:t>
            </a:r>
            <a:r>
              <a:rPr lang="fr-FR" sz="2000" dirty="0" smtClean="0"/>
              <a:t> </a:t>
            </a:r>
            <a:r>
              <a:rPr lang="fr-FR" sz="2000" dirty="0"/>
              <a:t>an important </a:t>
            </a:r>
            <a:r>
              <a:rPr lang="fr-FR" sz="2000" dirty="0" err="1"/>
              <a:t>role</a:t>
            </a:r>
            <a:r>
              <a:rPr lang="fr-FR" sz="2000" dirty="0"/>
              <a:t> in </a:t>
            </a:r>
            <a:r>
              <a:rPr lang="fr-FR" sz="2000" dirty="0" err="1"/>
              <a:t>their</a:t>
            </a:r>
            <a:r>
              <a:rPr lang="fr-FR" sz="2000" dirty="0"/>
              <a:t> </a:t>
            </a:r>
            <a:r>
              <a:rPr lang="fr-FR" sz="2000" dirty="0" err="1"/>
              <a:t>children’s</a:t>
            </a:r>
            <a:r>
              <a:rPr lang="fr-FR" sz="2000" dirty="0"/>
              <a:t>’ </a:t>
            </a:r>
            <a:r>
              <a:rPr lang="fr-FR" sz="2000" dirty="0" err="1" smtClean="0"/>
              <a:t>education</a:t>
            </a:r>
            <a:endParaRPr lang="fr-FR" sz="2000" dirty="0"/>
          </a:p>
        </p:txBody>
      </p:sp>
      <p:sp>
        <p:nvSpPr>
          <p:cNvPr id="16" name="Rectangle 15"/>
          <p:cNvSpPr/>
          <p:nvPr/>
        </p:nvSpPr>
        <p:spPr>
          <a:xfrm>
            <a:off x="3486525" y="3323608"/>
            <a:ext cx="5374441" cy="1077218"/>
          </a:xfrm>
          <a:prstGeom prst="rect">
            <a:avLst/>
          </a:prstGeom>
        </p:spPr>
        <p:txBody>
          <a:bodyPr wrap="square">
            <a:spAutoFit/>
          </a:bodyPr>
          <a:lstStyle/>
          <a:p>
            <a:pPr lvl="0"/>
            <a:r>
              <a:rPr lang="en-US" sz="2400" b="1" dirty="0">
                <a:solidFill>
                  <a:srgbClr val="004D6D"/>
                </a:solidFill>
              </a:rPr>
              <a:t>School principals and teachers </a:t>
            </a:r>
            <a:r>
              <a:rPr lang="mr-IN" sz="2000" b="1" dirty="0" smtClean="0"/>
              <a:t>–</a:t>
            </a:r>
            <a:r>
              <a:rPr lang="en-US" sz="2000" b="1" dirty="0" smtClean="0"/>
              <a:t> </a:t>
            </a:r>
            <a:r>
              <a:rPr lang="en-US" sz="2000" dirty="0" smtClean="0"/>
              <a:t>play </a:t>
            </a:r>
            <a:r>
              <a:rPr lang="en-US" sz="2000" dirty="0"/>
              <a:t>an instrumental role in students lives and are key stakeholders in shaping education </a:t>
            </a:r>
            <a:r>
              <a:rPr lang="en-US" sz="2000" dirty="0" smtClean="0"/>
              <a:t>systems</a:t>
            </a:r>
            <a:endParaRPr lang="fr-FR" sz="2000" dirty="0"/>
          </a:p>
        </p:txBody>
      </p:sp>
      <p:sp>
        <p:nvSpPr>
          <p:cNvPr id="10" name="Title 1"/>
          <p:cNvSpPr txBox="1">
            <a:spLocks/>
          </p:cNvSpPr>
          <p:nvPr/>
        </p:nvSpPr>
        <p:spPr>
          <a:xfrm>
            <a:off x="11151" y="275770"/>
            <a:ext cx="11485756" cy="44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err="1">
                <a:solidFill>
                  <a:srgbClr val="FFFFFF"/>
                </a:solidFill>
              </a:rPr>
              <a:t>Special</a:t>
            </a:r>
            <a:r>
              <a:rPr lang="fr-FR" sz="3200" b="1" dirty="0">
                <a:solidFill>
                  <a:srgbClr val="FFFFFF"/>
                </a:solidFill>
              </a:rPr>
              <a:t> </a:t>
            </a:r>
            <a:r>
              <a:rPr lang="fr-FR" sz="3200" b="1" dirty="0" err="1">
                <a:solidFill>
                  <a:srgbClr val="FFFFFF"/>
                </a:solidFill>
              </a:rPr>
              <a:t>mobilization</a:t>
            </a:r>
            <a:r>
              <a:rPr lang="fr-FR" sz="3200" b="1" dirty="0">
                <a:solidFill>
                  <a:srgbClr val="FFFFFF"/>
                </a:solidFill>
              </a:rPr>
              <a:t> of the </a:t>
            </a:r>
            <a:r>
              <a:rPr lang="fr-FR" sz="3200" b="1" dirty="0" err="1">
                <a:solidFill>
                  <a:srgbClr val="FFFFFF"/>
                </a:solidFill>
              </a:rPr>
              <a:t>ASPnet</a:t>
            </a:r>
            <a:r>
              <a:rPr lang="fr-FR" sz="3200" b="1" dirty="0">
                <a:solidFill>
                  <a:srgbClr val="FFFFFF"/>
                </a:solidFill>
              </a:rPr>
              <a:t> </a:t>
            </a:r>
            <a:r>
              <a:rPr lang="fr-FR" sz="3200" b="1" dirty="0" err="1">
                <a:solidFill>
                  <a:srgbClr val="FFFFFF"/>
                </a:solidFill>
              </a:rPr>
              <a:t>community</a:t>
            </a:r>
            <a:endParaRPr lang="en-US" sz="3200" b="1" dirty="0">
              <a:solidFill>
                <a:srgbClr val="FFFFFF"/>
              </a:solidFill>
            </a:endParaRPr>
          </a:p>
        </p:txBody>
      </p:sp>
    </p:spTree>
    <p:extLst>
      <p:ext uri="{BB962C8B-B14F-4D97-AF65-F5344CB8AC3E}">
        <p14:creationId xmlns:p14="http://schemas.microsoft.com/office/powerpoint/2010/main" val="780776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696067-e45c-4e6b-a6f9-0cf47b5bb663"/>
    <o1ebdd5c22244e55bf7d4bddd3ce5ef7 xmlns="10696067-e45c-4e6b-a6f9-0cf47b5bb663">
      <Terms xmlns="http://schemas.microsoft.com/office/infopath/2007/PartnerControls"/>
    </o1ebdd5c22244e55bf7d4bddd3ce5ef7>
    <bd1d026a68fd4603b6c03e33db019118 xmlns="10696067-e45c-4e6b-a6f9-0cf47b5bb663">
      <Terms xmlns="http://schemas.microsoft.com/office/infopath/2007/PartnerControls"/>
    </bd1d026a68fd4603b6c03e33db019118>
    <faaeb3a776cd49eca29315b112643ade xmlns="10696067-e45c-4e6b-a6f9-0cf47b5bb663">
      <Terms xmlns="http://schemas.microsoft.com/office/infopath/2007/PartnerControls"/>
    </faaeb3a776cd49eca29315b112643ade>
    <lc33b53f30224d9c9637ecaeb0209659 xmlns="10696067-e45c-4e6b-a6f9-0cf47b5bb663">
      <Terms xmlns="http://schemas.microsoft.com/office/infopath/2007/PartnerControls"/>
    </lc33b53f30224d9c9637ecaeb0209659>
    <PublishingExpirationDate xmlns="http://schemas.microsoft.com/sharepoint/v3" xsi:nil="true"/>
    <PublishingStartDate xmlns="http://schemas.microsoft.com/sharepoint/v3" xsi:nil="true"/>
    <_dlc_DocId xmlns="10696067-e45c-4e6b-a6f9-0cf47b5bb663">SFPNUQ3MNZTE-60-169</_dlc_DocId>
    <_dlc_DocIdUrl xmlns="10696067-e45c-4e6b-a6f9-0cf47b5bb663">
      <Url>https://aspnet.unesco.org/en-us/_layouts/15/DocIdRedir.aspx?ID=SFPNUQ3MNZTE-60-169</Url>
      <Description>SFPNUQ3MNZTE-60-169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CF5F3B57940414E97F2989D7D30F3B4" ma:contentTypeVersion="11" ma:contentTypeDescription="Create a new document." ma:contentTypeScope="" ma:versionID="948c7fa8171766a0135c8c7457e6dd3e">
  <xsd:schema xmlns:xsd="http://www.w3.org/2001/XMLSchema" xmlns:xs="http://www.w3.org/2001/XMLSchema" xmlns:p="http://schemas.microsoft.com/office/2006/metadata/properties" xmlns:ns1="http://schemas.microsoft.com/sharepoint/v3" xmlns:ns2="10696067-e45c-4e6b-a6f9-0cf47b5bb663" targetNamespace="http://schemas.microsoft.com/office/2006/metadata/properties" ma:root="true" ma:fieldsID="8391690004c2b0280c527115dd900677" ns1:_="" ns2:_="">
    <xsd:import namespace="http://schemas.microsoft.com/sharepoint/v3"/>
    <xsd:import namespace="10696067-e45c-4e6b-a6f9-0cf47b5bb66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lc33b53f30224d9c9637ecaeb0209659" minOccurs="0"/>
                <xsd:element ref="ns2:TaxCatchAll" minOccurs="0"/>
                <xsd:element ref="ns2:TaxCatchAllLabel" minOccurs="0"/>
                <xsd:element ref="ns2:faaeb3a776cd49eca29315b112643ade" minOccurs="0"/>
                <xsd:element ref="ns2:bd1d026a68fd4603b6c03e33db019118" minOccurs="0"/>
                <xsd:element ref="ns2:o1ebdd5c22244e55bf7d4bddd3ce5ef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696067-e45c-4e6b-a6f9-0cf47b5bb66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c33b53f30224d9c9637ecaeb0209659" ma:index="13" nillable="true" ma:taxonomy="true" ma:internalName="lc33b53f30224d9c9637ecaeb0209659" ma:taxonomyFieldName="Doc_Language" ma:displayName="Language" ma:fieldId="{5c33b53f-3022-4d9c-9637-ecaeb0209659}" ma:sspId="3b13846d-f540-4745-a8cc-1a79c5ba65b3" ma:termSetId="20f1c328-696f-4b6f-8fcd-544367410104" ma:anchorId="00000000-0000-0000-0000-000000000000" ma:open="false" ma:isKeyword="false">
      <xsd:complexType>
        <xsd:sequence>
          <xsd:element ref="pc:Terms" minOccurs="0" maxOccurs="1"/>
        </xsd:sequence>
      </xsd:complexType>
    </xsd:element>
    <xsd:element name="TaxCatchAll" ma:index="14" nillable="true" ma:displayName="Taxonomy Catch All Column" ma:description="" ma:hidden="true" ma:list="{3ac369c3-c87c-4a19-aa6f-944703c99e4f}" ma:internalName="TaxCatchAll" ma:showField="CatchAllData" ma:web="10696067-e45c-4e6b-a6f9-0cf47b5bb663">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3ac369c3-c87c-4a19-aa6f-944703c99e4f}" ma:internalName="TaxCatchAllLabel" ma:readOnly="true" ma:showField="CatchAllDataLabel" ma:web="10696067-e45c-4e6b-a6f9-0cf47b5bb663">
      <xsd:complexType>
        <xsd:complexContent>
          <xsd:extension base="dms:MultiChoiceLookup">
            <xsd:sequence>
              <xsd:element name="Value" type="dms:Lookup" maxOccurs="unbounded" minOccurs="0" nillable="true"/>
            </xsd:sequence>
          </xsd:extension>
        </xsd:complexContent>
      </xsd:complexType>
    </xsd:element>
    <xsd:element name="faaeb3a776cd49eca29315b112643ade" ma:index="17" nillable="true" ma:taxonomy="true" ma:internalName="faaeb3a776cd49eca29315b112643ade" ma:taxonomyFieldName="Doc_Document_Type" ma:displayName="Document type" ma:fieldId="{faaeb3a7-76cd-49ec-a293-15b112643ade}" ma:sspId="3b13846d-f540-4745-a8cc-1a79c5ba65b3" ma:termSetId="d507c7c5-5973-4f94-995b-cbfdf99e537e" ma:anchorId="00000000-0000-0000-0000-000000000000" ma:open="false" ma:isKeyword="false">
      <xsd:complexType>
        <xsd:sequence>
          <xsd:element ref="pc:Terms" minOccurs="0" maxOccurs="1"/>
        </xsd:sequence>
      </xsd:complexType>
    </xsd:element>
    <xsd:element name="bd1d026a68fd4603b6c03e33db019118" ma:index="19" nillable="true" ma:taxonomy="true" ma:internalName="bd1d026a68fd4603b6c03e33db019118" ma:taxonomyFieldName="Doc_Main_Themes" ma:displayName="Main themes" ma:fieldId="{bd1d026a-68fd-4603-b6c0-3e33db019118}" ma:sspId="3b13846d-f540-4745-a8cc-1a79c5ba65b3" ma:termSetId="df37f2c5-243b-411c-b938-8b2fecf07c5e" ma:anchorId="00000000-0000-0000-0000-000000000000" ma:open="false" ma:isKeyword="false">
      <xsd:complexType>
        <xsd:sequence>
          <xsd:element ref="pc:Terms" minOccurs="0" maxOccurs="1"/>
        </xsd:sequence>
      </xsd:complexType>
    </xsd:element>
    <xsd:element name="o1ebdd5c22244e55bf7d4bddd3ce5ef7" ma:index="21" nillable="true" ma:taxonomy="true" ma:internalName="o1ebdd5c22244e55bf7d4bddd3ce5ef7" ma:taxonomyFieldName="Doc_Keywords" ma:displayName="Keywords" ma:fieldId="{81ebdd5c-2224-4e55-bf7d-4bddd3ce5ef7}" ma:sspId="3b13846d-f540-4745-a8cc-1a79c5ba65b3" ma:termSetId="1eacaf6c-7c0e-4882-bbe6-9dac2e484a9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4A9534-F2BA-40F8-B97F-EB18ADE0E532}"/>
</file>

<file path=customXml/itemProps2.xml><?xml version="1.0" encoding="utf-8"?>
<ds:datastoreItem xmlns:ds="http://schemas.openxmlformats.org/officeDocument/2006/customXml" ds:itemID="{07777258-B266-4CDB-AC82-4DD09B0EE8BE}"/>
</file>

<file path=customXml/itemProps3.xml><?xml version="1.0" encoding="utf-8"?>
<ds:datastoreItem xmlns:ds="http://schemas.openxmlformats.org/officeDocument/2006/customXml" ds:itemID="{4BC0445D-3D21-45EA-B4A5-A7F49F51D8C2}"/>
</file>

<file path=customXml/itemProps4.xml><?xml version="1.0" encoding="utf-8"?>
<ds:datastoreItem xmlns:ds="http://schemas.openxmlformats.org/officeDocument/2006/customXml" ds:itemID="{9D7AF5F5-1C46-4320-87D9-7344A8FF2CCF}"/>
</file>

<file path=docProps/app.xml><?xml version="1.0" encoding="utf-8"?>
<Properties xmlns="http://schemas.openxmlformats.org/officeDocument/2006/extended-properties" xmlns:vt="http://schemas.openxmlformats.org/officeDocument/2006/docPropsVTypes">
  <TotalTime>9482</TotalTime>
  <Words>3856</Words>
  <Application>Microsoft Macintosh PowerPoint</Application>
  <PresentationFormat>Custom</PresentationFormat>
  <Paragraphs>404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organise focus group discussions? </vt:lpstr>
      <vt:lpstr>How to organise focus group discussions? </vt:lpstr>
      <vt:lpstr>How to organise focus group discussions? </vt:lpstr>
      <vt:lpstr>How to organise focus group discussions?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Magalage, Stéphanie</dc:creator>
  <cp:lastModifiedBy>Katja Anger</cp:lastModifiedBy>
  <cp:revision>456</cp:revision>
  <dcterms:created xsi:type="dcterms:W3CDTF">2019-09-23T18:18:49Z</dcterms:created>
  <dcterms:modified xsi:type="dcterms:W3CDTF">2020-09-15T07:34:15Z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0x0101004CF5F3B57940414E97F2989D7D30F3B4</vt:lpwstr>
  </property>
  <property fmtid="{D5CDD505-2E9C-101B-9397-08002B2CF9AE}" pid="3" name="_dlc_DocIdItemGuid">
    <vt:lpwstr>9d187033-447e-4c3e-bb47-761f5de58e25</vt:lpwstr>
  </property>
  <property fmtid="{D5CDD505-2E9C-101B-9397-08002B2CF9AE}" pid="4" name="Doc_Main_Themes">
    <vt:lpwstr/>
  </property>
  <property fmtid="{D5CDD505-2E9C-101B-9397-08002B2CF9AE}" pid="5" name="Doc_Document_Type">
    <vt:lpwstr/>
  </property>
  <property fmtid="{D5CDD505-2E9C-101B-9397-08002B2CF9AE}" pid="6" name="Doc_Language">
    <vt:lpwstr/>
  </property>
  <property fmtid="{D5CDD505-2E9C-101B-9397-08002B2CF9AE}" pid="7" name="Doc_Keywords">
    <vt:lpwstr/>
  </property>
</Properties>
</file>