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90" r:id="rId3"/>
    <p:sldId id="263" r:id="rId4"/>
    <p:sldId id="264" r:id="rId5"/>
    <p:sldId id="286" r:id="rId6"/>
    <p:sldId id="287" r:id="rId7"/>
    <p:sldId id="288" r:id="rId8"/>
    <p:sldId id="289" r:id="rId9"/>
    <p:sldId id="259" r:id="rId10"/>
    <p:sldId id="274" r:id="rId11"/>
    <p:sldId id="284" r:id="rId12"/>
    <p:sldId id="285" r:id="rId13"/>
    <p:sldId id="280" r:id="rId14"/>
    <p:sldId id="260" r:id="rId15"/>
    <p:sldId id="268" r:id="rId16"/>
    <p:sldId id="265" r:id="rId17"/>
    <p:sldId id="269" r:id="rId18"/>
    <p:sldId id="277" r:id="rId19"/>
    <p:sldId id="276" r:id="rId20"/>
    <p:sldId id="279" r:id="rId21"/>
    <p:sldId id="267" r:id="rId22"/>
    <p:sldId id="278" r:id="rId23"/>
    <p:sldId id="270" r:id="rId24"/>
    <p:sldId id="291" r:id="rId25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437">
          <p15:clr>
            <a:srgbClr val="A4A3A4"/>
          </p15:clr>
        </p15:guide>
        <p15:guide id="5" pos="2419">
          <p15:clr>
            <a:srgbClr val="A4A3A4"/>
          </p15:clr>
        </p15:guide>
        <p15:guide id="6" pos="5515">
          <p15:clr>
            <a:srgbClr val="A4A3A4"/>
          </p15:clr>
        </p15:guide>
        <p15:guide id="7" pos="1310">
          <p15:clr>
            <a:srgbClr val="A4A3A4"/>
          </p15:clr>
        </p15:guide>
        <p15:guide id="8" pos="2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uttgen, Susanne" initials="S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BF8"/>
    <a:srgbClr val="00FFFF"/>
    <a:srgbClr val="44F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29" autoAdjust="0"/>
    <p:restoredTop sz="93039" autoAdjust="0"/>
  </p:normalViewPr>
  <p:slideViewPr>
    <p:cSldViewPr snapToGrid="0" snapToObjects="1">
      <p:cViewPr varScale="1">
        <p:scale>
          <a:sx n="57" d="100"/>
          <a:sy n="57" d="100"/>
        </p:scale>
        <p:origin x="78" y="972"/>
      </p:cViewPr>
      <p:guideLst>
        <p:guide orient="horz" pos="715"/>
        <p:guide orient="horz" pos="1200"/>
        <p:guide orient="horz" pos="2160"/>
        <p:guide pos="1437"/>
        <p:guide pos="2419"/>
        <p:guide pos="5515"/>
        <p:guide pos="1310"/>
        <p:guide pos="2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00D20-8C0A-4B36-A61F-E771E9A5F672}" type="doc">
      <dgm:prSet loTypeId="urn:microsoft.com/office/officeart/2005/8/layout/rings+Icon#1" loCatId="officeonline" qsTypeId="urn:microsoft.com/office/officeart/2005/8/quickstyle/simple1" qsCatId="simple" csTypeId="urn:microsoft.com/office/officeart/2005/8/colors/accent1_2" csCatId="accent1" phldr="1"/>
      <dgm:spPr/>
    </dgm:pt>
    <dgm:pt modelId="{A2531E38-AF4D-4A9D-BCF2-DE50B606CD33}">
      <dgm:prSet phldrT="[Text]" custT="1"/>
      <dgm:spPr/>
      <dgm:t>
        <a:bodyPr/>
        <a:lstStyle/>
        <a:p>
          <a:r>
            <a:rPr lang="en-US" sz="2000" dirty="0" smtClean="0"/>
            <a:t>Privacy</a:t>
          </a:r>
          <a:endParaRPr lang="en-US" sz="2000" dirty="0"/>
        </a:p>
      </dgm:t>
    </dgm:pt>
    <dgm:pt modelId="{258E35AE-D93F-4F92-BD81-523403BD7044}" type="parTrans" cxnId="{57228AC7-2297-4CDD-BEA4-378C8CE2E00A}">
      <dgm:prSet/>
      <dgm:spPr/>
      <dgm:t>
        <a:bodyPr/>
        <a:lstStyle/>
        <a:p>
          <a:endParaRPr lang="en-US"/>
        </a:p>
      </dgm:t>
    </dgm:pt>
    <dgm:pt modelId="{4B58D4CD-03B1-46EF-A332-16490E10D2CB}" type="sibTrans" cxnId="{57228AC7-2297-4CDD-BEA4-378C8CE2E00A}">
      <dgm:prSet/>
      <dgm:spPr/>
      <dgm:t>
        <a:bodyPr/>
        <a:lstStyle/>
        <a:p>
          <a:endParaRPr lang="en-US"/>
        </a:p>
      </dgm:t>
    </dgm:pt>
    <dgm:pt modelId="{2E6B8F92-06CD-4C75-A96B-D93A5C017DC6}">
      <dgm:prSet phldrT="[Text]" custT="1"/>
      <dgm:spPr/>
      <dgm:t>
        <a:bodyPr/>
        <a:lstStyle/>
        <a:p>
          <a:r>
            <a:rPr lang="en-US" sz="2000" dirty="0" smtClean="0"/>
            <a:t>Permission</a:t>
          </a:r>
          <a:endParaRPr lang="en-US" sz="2000" dirty="0"/>
        </a:p>
      </dgm:t>
    </dgm:pt>
    <dgm:pt modelId="{72A77343-8EE4-4622-9EE8-1C029A220156}" type="parTrans" cxnId="{F5E58669-DCB1-44AD-A6EE-C9B3C372E432}">
      <dgm:prSet/>
      <dgm:spPr/>
      <dgm:t>
        <a:bodyPr/>
        <a:lstStyle/>
        <a:p>
          <a:endParaRPr lang="en-US"/>
        </a:p>
      </dgm:t>
    </dgm:pt>
    <dgm:pt modelId="{A6488851-2AAB-44AC-A44A-D3A18E0EEAAE}" type="sibTrans" cxnId="{F5E58669-DCB1-44AD-A6EE-C9B3C372E432}">
      <dgm:prSet/>
      <dgm:spPr/>
      <dgm:t>
        <a:bodyPr/>
        <a:lstStyle/>
        <a:p>
          <a:endParaRPr lang="en-US"/>
        </a:p>
      </dgm:t>
    </dgm:pt>
    <dgm:pt modelId="{2C21D812-CA5C-4A79-9672-CC707693B83B}">
      <dgm:prSet phldrT="[Text]" custT="1"/>
      <dgm:spPr/>
      <dgm:t>
        <a:bodyPr/>
        <a:lstStyle/>
        <a:p>
          <a:r>
            <a:rPr lang="en-US" sz="2000" dirty="0" smtClean="0"/>
            <a:t>Respect</a:t>
          </a:r>
          <a:endParaRPr lang="en-US" sz="2000" dirty="0"/>
        </a:p>
      </dgm:t>
    </dgm:pt>
    <dgm:pt modelId="{A0303FA1-7EFD-497F-8689-CA53ED9F745D}" type="parTrans" cxnId="{BEA0AD66-43A9-4FE4-9E1E-623E40A5A673}">
      <dgm:prSet/>
      <dgm:spPr/>
      <dgm:t>
        <a:bodyPr/>
        <a:lstStyle/>
        <a:p>
          <a:endParaRPr lang="en-US"/>
        </a:p>
      </dgm:t>
    </dgm:pt>
    <dgm:pt modelId="{45CC6430-A827-412B-B88D-E01C0CD3D653}" type="sibTrans" cxnId="{BEA0AD66-43A9-4FE4-9E1E-623E40A5A673}">
      <dgm:prSet/>
      <dgm:spPr/>
      <dgm:t>
        <a:bodyPr/>
        <a:lstStyle/>
        <a:p>
          <a:endParaRPr lang="en-US"/>
        </a:p>
      </dgm:t>
    </dgm:pt>
    <dgm:pt modelId="{EB3479C4-77A7-4BFC-8F05-1ECF787A1E2B}" type="pres">
      <dgm:prSet presAssocID="{CD900D20-8C0A-4B36-A61F-E771E9A5F672}" presName="Name0" presStyleCnt="0">
        <dgm:presLayoutVars>
          <dgm:chMax val="7"/>
          <dgm:dir/>
          <dgm:resizeHandles val="exact"/>
        </dgm:presLayoutVars>
      </dgm:prSet>
      <dgm:spPr/>
    </dgm:pt>
    <dgm:pt modelId="{FBD59299-8423-41BE-86B9-D5B05F5C1AC3}" type="pres">
      <dgm:prSet presAssocID="{CD900D20-8C0A-4B36-A61F-E771E9A5F672}" presName="ellipse1" presStyleLbl="vennNode1" presStyleIdx="0" presStyleCnt="3" custScaleX="68620" custScaleY="56370" custLinFactNeighborX="11175" custLinFactNeighborY="8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980E-5B72-42F9-B7B6-5BE431B5F409}" type="pres">
      <dgm:prSet presAssocID="{CD900D20-8C0A-4B36-A61F-E771E9A5F672}" presName="ellipse2" presStyleLbl="vennNode1" presStyleIdx="1" presStyleCnt="3" custScaleX="81551" custScaleY="68171" custLinFactNeighborX="6847" custLinFactNeighborY="-3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4EC3-911C-4E7C-9424-9AABAFC52456}" type="pres">
      <dgm:prSet presAssocID="{CD900D20-8C0A-4B36-A61F-E771E9A5F672}" presName="ellipse3" presStyleLbl="vennNode1" presStyleIdx="2" presStyleCnt="3" custScaleX="77167" custScaleY="61024" custLinFactNeighborX="17228" custLinFactNeighborY="7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58669-DCB1-44AD-A6EE-C9B3C372E432}" srcId="{CD900D20-8C0A-4B36-A61F-E771E9A5F672}" destId="{2E6B8F92-06CD-4C75-A96B-D93A5C017DC6}" srcOrd="1" destOrd="0" parTransId="{72A77343-8EE4-4622-9EE8-1C029A220156}" sibTransId="{A6488851-2AAB-44AC-A44A-D3A18E0EEAAE}"/>
    <dgm:cxn modelId="{4E378E10-62B2-44E6-B9F1-DF2588FF42E3}" type="presOf" srcId="{CD900D20-8C0A-4B36-A61F-E771E9A5F672}" destId="{EB3479C4-77A7-4BFC-8F05-1ECF787A1E2B}" srcOrd="0" destOrd="0" presId="urn:microsoft.com/office/officeart/2005/8/layout/rings+Icon#1"/>
    <dgm:cxn modelId="{C883B00C-8B68-40FE-8458-682D3E1A436B}" type="presOf" srcId="{2E6B8F92-06CD-4C75-A96B-D93A5C017DC6}" destId="{CBF1980E-5B72-42F9-B7B6-5BE431B5F409}" srcOrd="0" destOrd="0" presId="urn:microsoft.com/office/officeart/2005/8/layout/rings+Icon#1"/>
    <dgm:cxn modelId="{BEA0AD66-43A9-4FE4-9E1E-623E40A5A673}" srcId="{CD900D20-8C0A-4B36-A61F-E771E9A5F672}" destId="{2C21D812-CA5C-4A79-9672-CC707693B83B}" srcOrd="2" destOrd="0" parTransId="{A0303FA1-7EFD-497F-8689-CA53ED9F745D}" sibTransId="{45CC6430-A827-412B-B88D-E01C0CD3D653}"/>
    <dgm:cxn modelId="{57228AC7-2297-4CDD-BEA4-378C8CE2E00A}" srcId="{CD900D20-8C0A-4B36-A61F-E771E9A5F672}" destId="{A2531E38-AF4D-4A9D-BCF2-DE50B606CD33}" srcOrd="0" destOrd="0" parTransId="{258E35AE-D93F-4F92-BD81-523403BD7044}" sibTransId="{4B58D4CD-03B1-46EF-A332-16490E10D2CB}"/>
    <dgm:cxn modelId="{A1229D4F-C928-4AB8-BEE0-E5B8AFD276DD}" type="presOf" srcId="{A2531E38-AF4D-4A9D-BCF2-DE50B606CD33}" destId="{FBD59299-8423-41BE-86B9-D5B05F5C1AC3}" srcOrd="0" destOrd="0" presId="urn:microsoft.com/office/officeart/2005/8/layout/rings+Icon#1"/>
    <dgm:cxn modelId="{4CB37515-CC1A-4734-BF03-73F904A6A143}" type="presOf" srcId="{2C21D812-CA5C-4A79-9672-CC707693B83B}" destId="{81DE4EC3-911C-4E7C-9424-9AABAFC52456}" srcOrd="0" destOrd="0" presId="urn:microsoft.com/office/officeart/2005/8/layout/rings+Icon#1"/>
    <dgm:cxn modelId="{7F85C1CE-9706-404A-BD08-948118586EBC}" type="presParOf" srcId="{EB3479C4-77A7-4BFC-8F05-1ECF787A1E2B}" destId="{FBD59299-8423-41BE-86B9-D5B05F5C1AC3}" srcOrd="0" destOrd="0" presId="urn:microsoft.com/office/officeart/2005/8/layout/rings+Icon#1"/>
    <dgm:cxn modelId="{68DCEF2D-6786-4982-AF13-BD8F934860E9}" type="presParOf" srcId="{EB3479C4-77A7-4BFC-8F05-1ECF787A1E2B}" destId="{CBF1980E-5B72-42F9-B7B6-5BE431B5F409}" srcOrd="1" destOrd="0" presId="urn:microsoft.com/office/officeart/2005/8/layout/rings+Icon#1"/>
    <dgm:cxn modelId="{48AD30D8-19F7-4E63-963B-3748423E7356}" type="presParOf" srcId="{EB3479C4-77A7-4BFC-8F05-1ECF787A1E2B}" destId="{81DE4EC3-911C-4E7C-9424-9AABAFC52456}" srcOrd="2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0E729-1F1E-4E79-8BA0-55FD08A11C55}" type="doc">
      <dgm:prSet loTypeId="urn:microsoft.com/office/officeart/2005/8/layout/rings+Icon#2" loCatId="officeonline" qsTypeId="urn:microsoft.com/office/officeart/2005/8/quickstyle/simple1" qsCatId="simple" csTypeId="urn:microsoft.com/office/officeart/2005/8/colors/accent1_2" csCatId="accent1" phldr="1"/>
      <dgm:spPr/>
    </dgm:pt>
    <dgm:pt modelId="{FCEF60E7-2F27-4E33-BF59-D08EF9070CF1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ar-IQ" sz="2000" b="1" dirty="0" smtClean="0"/>
            <a:t>الحقوق</a:t>
          </a:r>
          <a:endParaRPr lang="en-US" sz="2000" b="1" dirty="0"/>
        </a:p>
      </dgm:t>
    </dgm:pt>
    <dgm:pt modelId="{8D976C34-7A80-41A2-A6CB-0F87D3F74025}" type="parTrans" cxnId="{89BBD649-D6F1-404F-B644-247393A84D0D}">
      <dgm:prSet/>
      <dgm:spPr/>
      <dgm:t>
        <a:bodyPr/>
        <a:lstStyle/>
        <a:p>
          <a:endParaRPr lang="en-US"/>
        </a:p>
      </dgm:t>
    </dgm:pt>
    <dgm:pt modelId="{48875D1B-6876-436F-A2F1-EF633E9A5BBB}" type="sibTrans" cxnId="{89BBD649-D6F1-404F-B644-247393A84D0D}">
      <dgm:prSet/>
      <dgm:spPr/>
      <dgm:t>
        <a:bodyPr/>
        <a:lstStyle/>
        <a:p>
          <a:endParaRPr lang="en-US"/>
        </a:p>
      </dgm:t>
    </dgm:pt>
    <dgm:pt modelId="{64EEE536-6646-4581-B66E-D2CCC62D6625}">
      <dgm:prSet phldrT="[Text]" custT="1"/>
      <dgm:spPr>
        <a:solidFill>
          <a:schemeClr val="bg1">
            <a:lumMod val="75000"/>
            <a:alpha val="50000"/>
          </a:schemeClr>
        </a:solidFill>
      </dgm:spPr>
      <dgm:t>
        <a:bodyPr/>
        <a:lstStyle/>
        <a:p>
          <a:r>
            <a:rPr lang="ar-IQ" sz="2000" b="1" dirty="0" smtClean="0"/>
            <a:t>الممارسة العرفية</a:t>
          </a:r>
          <a:endParaRPr lang="en-US" sz="2000" b="1" dirty="0"/>
        </a:p>
      </dgm:t>
    </dgm:pt>
    <dgm:pt modelId="{B52130C6-5444-4967-B3DF-35A3B3F3E979}" type="parTrans" cxnId="{BC031A73-6D39-4919-A28D-D762A579ABB8}">
      <dgm:prSet/>
      <dgm:spPr/>
      <dgm:t>
        <a:bodyPr/>
        <a:lstStyle/>
        <a:p>
          <a:endParaRPr lang="en-US"/>
        </a:p>
      </dgm:t>
    </dgm:pt>
    <dgm:pt modelId="{92C27C86-E77E-444F-88A1-FAD9CB6301BE}" type="sibTrans" cxnId="{BC031A73-6D39-4919-A28D-D762A579ABB8}">
      <dgm:prSet/>
      <dgm:spPr/>
      <dgm:t>
        <a:bodyPr/>
        <a:lstStyle/>
        <a:p>
          <a:endParaRPr lang="en-US"/>
        </a:p>
      </dgm:t>
    </dgm:pt>
    <dgm:pt modelId="{13299D1D-500E-45D7-AE73-02A2ED1795F9}" type="pres">
      <dgm:prSet presAssocID="{52F0E729-1F1E-4E79-8BA0-55FD08A11C55}" presName="Name0" presStyleCnt="0">
        <dgm:presLayoutVars>
          <dgm:chMax val="7"/>
          <dgm:dir/>
          <dgm:resizeHandles val="exact"/>
        </dgm:presLayoutVars>
      </dgm:prSet>
      <dgm:spPr/>
    </dgm:pt>
    <dgm:pt modelId="{411A0A0B-685C-4D28-809A-B2399F43E8B7}" type="pres">
      <dgm:prSet presAssocID="{52F0E729-1F1E-4E79-8BA0-55FD08A11C55}" presName="ellipse1" presStyleLbl="vennNode1" presStyleIdx="0" presStyleCnt="2" custScaleX="79916" custScaleY="83587" custLinFactNeighborX="-42475" custLinFactNeighborY="72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1698-A8B4-4DE3-9DEF-536CD9510947}" type="pres">
      <dgm:prSet presAssocID="{52F0E729-1F1E-4E79-8BA0-55FD08A11C55}" presName="ellipse2" presStyleLbl="vennNode1" presStyleIdx="1" presStyleCnt="2" custScaleX="85946" custScaleY="77396" custLinFactNeighborX="89182" custLinFactNeighborY="8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031A73-6D39-4919-A28D-D762A579ABB8}" srcId="{52F0E729-1F1E-4E79-8BA0-55FD08A11C55}" destId="{64EEE536-6646-4581-B66E-D2CCC62D6625}" srcOrd="1" destOrd="0" parTransId="{B52130C6-5444-4967-B3DF-35A3B3F3E979}" sibTransId="{92C27C86-E77E-444F-88A1-FAD9CB6301BE}"/>
    <dgm:cxn modelId="{ECB12057-B7D7-49E8-BD8D-DF54E84EFB1B}" type="presOf" srcId="{FCEF60E7-2F27-4E33-BF59-D08EF9070CF1}" destId="{411A0A0B-685C-4D28-809A-B2399F43E8B7}" srcOrd="0" destOrd="0" presId="urn:microsoft.com/office/officeart/2005/8/layout/rings+Icon#2"/>
    <dgm:cxn modelId="{441B887E-72B6-435F-87B1-B882B47C24A4}" type="presOf" srcId="{64EEE536-6646-4581-B66E-D2CCC62D6625}" destId="{F7B31698-A8B4-4DE3-9DEF-536CD9510947}" srcOrd="0" destOrd="0" presId="urn:microsoft.com/office/officeart/2005/8/layout/rings+Icon#2"/>
    <dgm:cxn modelId="{89BBD649-D6F1-404F-B644-247393A84D0D}" srcId="{52F0E729-1F1E-4E79-8BA0-55FD08A11C55}" destId="{FCEF60E7-2F27-4E33-BF59-D08EF9070CF1}" srcOrd="0" destOrd="0" parTransId="{8D976C34-7A80-41A2-A6CB-0F87D3F74025}" sibTransId="{48875D1B-6876-436F-A2F1-EF633E9A5BBB}"/>
    <dgm:cxn modelId="{3C630ECB-3E12-46A8-B672-F92246857E7B}" type="presOf" srcId="{52F0E729-1F1E-4E79-8BA0-55FD08A11C55}" destId="{13299D1D-500E-45D7-AE73-02A2ED1795F9}" srcOrd="0" destOrd="0" presId="urn:microsoft.com/office/officeart/2005/8/layout/rings+Icon#2"/>
    <dgm:cxn modelId="{1BD4758D-709B-4AB8-AAD1-567C8D05E0D1}" type="presParOf" srcId="{13299D1D-500E-45D7-AE73-02A2ED1795F9}" destId="{411A0A0B-685C-4D28-809A-B2399F43E8B7}" srcOrd="0" destOrd="0" presId="urn:microsoft.com/office/officeart/2005/8/layout/rings+Icon#2"/>
    <dgm:cxn modelId="{648D1CD6-940F-4D7D-9F70-EFC6D53FC51E}" type="presParOf" srcId="{13299D1D-500E-45D7-AE73-02A2ED1795F9}" destId="{F7B31698-A8B4-4DE3-9DEF-536CD9510947}" srcOrd="1" destOrd="0" presId="urn:microsoft.com/office/officeart/2005/8/layout/rings+Icon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21D331-F6D4-49D1-8E5F-49A5E3760F55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F1C45A-EAA9-41DF-9AFF-BD9A8211C9D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ar-IQ" dirty="0" smtClean="0"/>
            <a:t>الأخلاقيات</a:t>
          </a:r>
          <a:endParaRPr lang="en-US" dirty="0"/>
        </a:p>
      </dgm:t>
    </dgm:pt>
    <dgm:pt modelId="{197B91E9-BF24-413E-BADF-A58110C8680C}" type="parTrans" cxnId="{20EB5A22-94B0-4C2B-BD43-0B131DEAF32F}">
      <dgm:prSet/>
      <dgm:spPr/>
      <dgm:t>
        <a:bodyPr/>
        <a:lstStyle/>
        <a:p>
          <a:endParaRPr lang="en-US"/>
        </a:p>
      </dgm:t>
    </dgm:pt>
    <dgm:pt modelId="{A7E22938-8D29-4C08-9B54-DF9B823C22B0}" type="sibTrans" cxnId="{20EB5A22-94B0-4C2B-BD43-0B131DEAF32F}">
      <dgm:prSet/>
      <dgm:spPr/>
      <dgm:t>
        <a:bodyPr/>
        <a:lstStyle/>
        <a:p>
          <a:endParaRPr lang="en-US"/>
        </a:p>
      </dgm:t>
    </dgm:pt>
    <dgm:pt modelId="{138CDB71-0467-4D83-AE44-339C6148C8D6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ar-IQ" sz="3200" dirty="0" smtClean="0"/>
            <a:t>القانون</a:t>
          </a:r>
          <a:endParaRPr lang="en-US" sz="3200" dirty="0"/>
        </a:p>
      </dgm:t>
    </dgm:pt>
    <dgm:pt modelId="{46903788-A009-4CFF-A38F-BB8C874DC6FE}" type="parTrans" cxnId="{CE22751A-8810-4A2B-8F1C-97A0CE0FBD29}">
      <dgm:prSet/>
      <dgm:spPr/>
      <dgm:t>
        <a:bodyPr/>
        <a:lstStyle/>
        <a:p>
          <a:endParaRPr lang="en-US"/>
        </a:p>
      </dgm:t>
    </dgm:pt>
    <dgm:pt modelId="{FE8690BC-9598-40F2-BF07-A036DCB726AB}" type="sibTrans" cxnId="{CE22751A-8810-4A2B-8F1C-97A0CE0FBD29}">
      <dgm:prSet/>
      <dgm:spPr/>
      <dgm:t>
        <a:bodyPr/>
        <a:lstStyle/>
        <a:p>
          <a:endParaRPr lang="en-US"/>
        </a:p>
      </dgm:t>
    </dgm:pt>
    <dgm:pt modelId="{2147B02E-96DB-454E-A03B-05ADE0430862}" type="pres">
      <dgm:prSet presAssocID="{3A21D331-F6D4-49D1-8E5F-49A5E3760F5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31ACE61-4CBE-471C-B785-C031508985B9}" type="pres">
      <dgm:prSet presAssocID="{1EF1C45A-EAA9-41DF-9AFF-BD9A8211C9D7}" presName="arrow" presStyleLbl="node1" presStyleIdx="0" presStyleCnt="2" custScaleX="51797" custScaleY="54444" custRadScaleRad="127005" custRadScaleInc="8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3AA9A-53ED-4071-96A7-AF9B9CB0FEE2}" type="pres">
      <dgm:prSet presAssocID="{138CDB71-0467-4D83-AE44-339C6148C8D6}" presName="arrow" presStyleLbl="node1" presStyleIdx="1" presStyleCnt="2" custScaleX="52085" custScaleY="48532" custRadScaleRad="153088" custRadScaleInc="-73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2A60214-CE69-4340-8EE0-F24A19D405C8}" type="presOf" srcId="{3A21D331-F6D4-49D1-8E5F-49A5E3760F55}" destId="{2147B02E-96DB-454E-A03B-05ADE0430862}" srcOrd="0" destOrd="0" presId="urn:microsoft.com/office/officeart/2005/8/layout/arrow5"/>
    <dgm:cxn modelId="{20EB5A22-94B0-4C2B-BD43-0B131DEAF32F}" srcId="{3A21D331-F6D4-49D1-8E5F-49A5E3760F55}" destId="{1EF1C45A-EAA9-41DF-9AFF-BD9A8211C9D7}" srcOrd="0" destOrd="0" parTransId="{197B91E9-BF24-413E-BADF-A58110C8680C}" sibTransId="{A7E22938-8D29-4C08-9B54-DF9B823C22B0}"/>
    <dgm:cxn modelId="{29E823E8-F631-4028-9A16-672F8E0A66D2}" type="presOf" srcId="{138CDB71-0467-4D83-AE44-339C6148C8D6}" destId="{E553AA9A-53ED-4071-96A7-AF9B9CB0FEE2}" srcOrd="0" destOrd="0" presId="urn:microsoft.com/office/officeart/2005/8/layout/arrow5"/>
    <dgm:cxn modelId="{7CF9E519-5D8C-42E3-BF07-2DE27B134EEE}" type="presOf" srcId="{1EF1C45A-EAA9-41DF-9AFF-BD9A8211C9D7}" destId="{A31ACE61-4CBE-471C-B785-C031508985B9}" srcOrd="0" destOrd="0" presId="urn:microsoft.com/office/officeart/2005/8/layout/arrow5"/>
    <dgm:cxn modelId="{CE22751A-8810-4A2B-8F1C-97A0CE0FBD29}" srcId="{3A21D331-F6D4-49D1-8E5F-49A5E3760F55}" destId="{138CDB71-0467-4D83-AE44-339C6148C8D6}" srcOrd="1" destOrd="0" parTransId="{46903788-A009-4CFF-A38F-BB8C874DC6FE}" sibTransId="{FE8690BC-9598-40F2-BF07-A036DCB726AB}"/>
    <dgm:cxn modelId="{B801BEC8-E307-4C8A-A528-EA8916A46A07}" type="presParOf" srcId="{2147B02E-96DB-454E-A03B-05ADE0430862}" destId="{A31ACE61-4CBE-471C-B785-C031508985B9}" srcOrd="0" destOrd="0" presId="urn:microsoft.com/office/officeart/2005/8/layout/arrow5"/>
    <dgm:cxn modelId="{E2E37E3D-1CD7-4708-A7CD-81A3A18B6BBA}" type="presParOf" srcId="{2147B02E-96DB-454E-A03B-05ADE0430862}" destId="{E553AA9A-53ED-4071-96A7-AF9B9CB0FEE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D9E966-561D-4E7B-B632-A5DF59DC1C8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DA3CD-37FA-40A9-98FC-FD73DC9C5B7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ar-IQ" sz="1300" b="1" dirty="0" smtClean="0"/>
            <a:t>الحقوق الفردية</a:t>
          </a:r>
          <a:endParaRPr lang="en-US" sz="1300" b="1" dirty="0"/>
        </a:p>
      </dgm:t>
    </dgm:pt>
    <dgm:pt modelId="{1183E2F3-E35C-4246-9B9D-4A1B9EAB76AD}" type="parTrans" cxnId="{253875B1-7EAE-49BA-881F-7B76CB558929}">
      <dgm:prSet/>
      <dgm:spPr/>
      <dgm:t>
        <a:bodyPr/>
        <a:lstStyle/>
        <a:p>
          <a:endParaRPr lang="en-US"/>
        </a:p>
      </dgm:t>
    </dgm:pt>
    <dgm:pt modelId="{24B5D8A6-E24A-4AF8-8E9E-861463D02A06}" type="sibTrans" cxnId="{253875B1-7EAE-49BA-881F-7B76CB558929}">
      <dgm:prSet/>
      <dgm:spPr/>
      <dgm:t>
        <a:bodyPr/>
        <a:lstStyle/>
        <a:p>
          <a:endParaRPr lang="en-US"/>
        </a:p>
      </dgm:t>
    </dgm:pt>
    <dgm:pt modelId="{7D789952-C55F-4325-81AA-1B5059B9BE0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ar-IQ" b="1" dirty="0" smtClean="0"/>
            <a:t>حقوق المؤلف</a:t>
          </a:r>
          <a:endParaRPr lang="en-US" b="1" dirty="0"/>
        </a:p>
      </dgm:t>
    </dgm:pt>
    <dgm:pt modelId="{5F0B01E3-E7CD-4E92-9AF5-8BF0D3CCCD9D}" type="parTrans" cxnId="{335B9E5E-DACD-4541-BD43-641A08DE0B85}">
      <dgm:prSet/>
      <dgm:spPr/>
      <dgm:t>
        <a:bodyPr/>
        <a:lstStyle/>
        <a:p>
          <a:endParaRPr lang="en-US"/>
        </a:p>
      </dgm:t>
    </dgm:pt>
    <dgm:pt modelId="{43B4C9C8-BD6F-4724-9610-B6A4C9CB48F2}" type="sibTrans" cxnId="{335B9E5E-DACD-4541-BD43-641A08DE0B85}">
      <dgm:prSet/>
      <dgm:spPr/>
      <dgm:t>
        <a:bodyPr/>
        <a:lstStyle/>
        <a:p>
          <a:endParaRPr lang="en-US"/>
        </a:p>
      </dgm:t>
    </dgm:pt>
    <dgm:pt modelId="{830F1EB5-8A71-421D-B022-B48C0D8E52AE}">
      <dgm:prSet phldrT="[Text]"/>
      <dgm:spPr>
        <a:solidFill>
          <a:srgbClr val="002060"/>
        </a:solidFill>
      </dgm:spPr>
      <dgm:t>
        <a:bodyPr/>
        <a:lstStyle/>
        <a:p>
          <a:r>
            <a:rPr lang="ar-IQ" b="1" dirty="0" smtClean="0"/>
            <a:t>أشكال التعبير الثقافي التقليدية والحقوق المجتمعية</a:t>
          </a:r>
        </a:p>
        <a:p>
          <a:r>
            <a:rPr lang="ar-IQ" b="1" dirty="0" smtClean="0"/>
            <a:t>(</a:t>
          </a:r>
          <a:r>
            <a:rPr lang="ar-IQ" b="1" dirty="0" err="1" smtClean="0"/>
            <a:t>الويبو</a:t>
          </a:r>
          <a:r>
            <a:rPr lang="ar-IQ" b="1" dirty="0" smtClean="0"/>
            <a:t>)</a:t>
          </a:r>
          <a:endParaRPr lang="en-US" b="1" dirty="0"/>
        </a:p>
      </dgm:t>
    </dgm:pt>
    <dgm:pt modelId="{8EB734FF-3454-420A-B717-E93F6CBAF1A6}" type="parTrans" cxnId="{165611B4-3F92-447D-A004-59A79838C6C4}">
      <dgm:prSet/>
      <dgm:spPr/>
      <dgm:t>
        <a:bodyPr/>
        <a:lstStyle/>
        <a:p>
          <a:endParaRPr lang="en-US"/>
        </a:p>
      </dgm:t>
    </dgm:pt>
    <dgm:pt modelId="{606769D2-BCA3-40E8-B548-04F9BB8E638D}" type="sibTrans" cxnId="{165611B4-3F92-447D-A004-59A79838C6C4}">
      <dgm:prSet/>
      <dgm:spPr/>
      <dgm:t>
        <a:bodyPr/>
        <a:lstStyle/>
        <a:p>
          <a:endParaRPr lang="en-US"/>
        </a:p>
      </dgm:t>
    </dgm:pt>
    <dgm:pt modelId="{89BB4DBB-2DD4-43B5-AC59-11FFC6A90709}">
      <dgm:prSet phldrT="[Text]"/>
      <dgm:spPr>
        <a:solidFill>
          <a:srgbClr val="FFC000"/>
        </a:solidFill>
      </dgm:spPr>
      <dgm:t>
        <a:bodyPr/>
        <a:lstStyle/>
        <a:p>
          <a:r>
            <a:rPr lang="ar-IQ" b="1" dirty="0" smtClean="0"/>
            <a:t>الحقوق المجتمعية</a:t>
          </a:r>
          <a:endParaRPr lang="en-US" b="1" dirty="0"/>
        </a:p>
      </dgm:t>
    </dgm:pt>
    <dgm:pt modelId="{B202A198-C811-4C8D-AE71-84B4A57E01CB}" type="parTrans" cxnId="{80B7E9A6-3395-4592-9A96-87F1844BD199}">
      <dgm:prSet/>
      <dgm:spPr/>
      <dgm:t>
        <a:bodyPr/>
        <a:lstStyle/>
        <a:p>
          <a:endParaRPr lang="en-US"/>
        </a:p>
      </dgm:t>
    </dgm:pt>
    <dgm:pt modelId="{6C07A933-19F8-4818-8830-58888C33F92C}" type="sibTrans" cxnId="{80B7E9A6-3395-4592-9A96-87F1844BD199}">
      <dgm:prSet/>
      <dgm:spPr/>
      <dgm:t>
        <a:bodyPr/>
        <a:lstStyle/>
        <a:p>
          <a:endParaRPr lang="en-US"/>
        </a:p>
      </dgm:t>
    </dgm:pt>
    <dgm:pt modelId="{24B0ADE6-8028-433D-B5ED-096B568001C7}" type="pres">
      <dgm:prSet presAssocID="{A5D9E966-561D-4E7B-B632-A5DF59DC1C8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FCF6BD-77B0-426C-A35D-6DB8505CA6AE}" type="pres">
      <dgm:prSet presAssocID="{A5D9E966-561D-4E7B-B632-A5DF59DC1C80}" presName="diamond" presStyleLbl="bgShp" presStyleIdx="0" presStyleCnt="1" custScaleX="177935"/>
      <dgm:spPr/>
    </dgm:pt>
    <dgm:pt modelId="{18C73974-8D91-4E9C-8F65-9A7354588F0A}" type="pres">
      <dgm:prSet presAssocID="{A5D9E966-561D-4E7B-B632-A5DF59DC1C80}" presName="quad1" presStyleLbl="node1" presStyleIdx="0" presStyleCnt="4" custLinFactNeighborX="19769" custLinFactNeighborY="-103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30A2B9-6CDC-4842-B1B1-84680B21494D}" type="pres">
      <dgm:prSet presAssocID="{A5D9E966-561D-4E7B-B632-A5DF59DC1C80}" presName="quad2" presStyleLbl="node1" presStyleIdx="1" presStyleCnt="4" custLinFactNeighborX="27029" custLinFactNeighborY="-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15D9F-C58B-464C-836B-0CB9D6AC874C}" type="pres">
      <dgm:prSet presAssocID="{A5D9E966-561D-4E7B-B632-A5DF59DC1C80}" presName="quad3" presStyleLbl="node1" presStyleIdx="2" presStyleCnt="4" custLinFactX="34638" custLinFactNeighborX="100000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5627-4C78-4CC4-AF10-713D2E11F266}" type="pres">
      <dgm:prSet presAssocID="{A5D9E966-561D-4E7B-B632-A5DF59DC1C80}" presName="quad4" presStyleLbl="node1" presStyleIdx="3" presStyleCnt="4" custLinFactNeighborX="-83202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3875B1-7EAE-49BA-881F-7B76CB558929}" srcId="{A5D9E966-561D-4E7B-B632-A5DF59DC1C80}" destId="{5E0DA3CD-37FA-40A9-98FC-FD73DC9C5B74}" srcOrd="0" destOrd="0" parTransId="{1183E2F3-E35C-4246-9B9D-4A1B9EAB76AD}" sibTransId="{24B5D8A6-E24A-4AF8-8E9E-861463D02A06}"/>
    <dgm:cxn modelId="{80B7E9A6-3395-4592-9A96-87F1844BD199}" srcId="{A5D9E966-561D-4E7B-B632-A5DF59DC1C80}" destId="{89BB4DBB-2DD4-43B5-AC59-11FFC6A90709}" srcOrd="3" destOrd="0" parTransId="{B202A198-C811-4C8D-AE71-84B4A57E01CB}" sibTransId="{6C07A933-19F8-4818-8830-58888C33F92C}"/>
    <dgm:cxn modelId="{86EEEA28-DBC4-4A6E-8BEC-4039C4B54470}" type="presOf" srcId="{5E0DA3CD-37FA-40A9-98FC-FD73DC9C5B74}" destId="{18C73974-8D91-4E9C-8F65-9A7354588F0A}" srcOrd="0" destOrd="0" presId="urn:microsoft.com/office/officeart/2005/8/layout/matrix3"/>
    <dgm:cxn modelId="{14FC7BB8-ACD5-4815-B995-1C8E7CD5E82E}" type="presOf" srcId="{89BB4DBB-2DD4-43B5-AC59-11FFC6A90709}" destId="{24FF5627-4C78-4CC4-AF10-713D2E11F266}" srcOrd="0" destOrd="0" presId="urn:microsoft.com/office/officeart/2005/8/layout/matrix3"/>
    <dgm:cxn modelId="{A3E747E9-A77C-4597-A37D-DBC818D909F4}" type="presOf" srcId="{A5D9E966-561D-4E7B-B632-A5DF59DC1C80}" destId="{24B0ADE6-8028-433D-B5ED-096B568001C7}" srcOrd="0" destOrd="0" presId="urn:microsoft.com/office/officeart/2005/8/layout/matrix3"/>
    <dgm:cxn modelId="{165611B4-3F92-447D-A004-59A79838C6C4}" srcId="{A5D9E966-561D-4E7B-B632-A5DF59DC1C80}" destId="{830F1EB5-8A71-421D-B022-B48C0D8E52AE}" srcOrd="2" destOrd="0" parTransId="{8EB734FF-3454-420A-B717-E93F6CBAF1A6}" sibTransId="{606769D2-BCA3-40E8-B548-04F9BB8E638D}"/>
    <dgm:cxn modelId="{39D1E415-DF3A-41D6-A3C5-58AC8FB3D474}" type="presOf" srcId="{830F1EB5-8A71-421D-B022-B48C0D8E52AE}" destId="{98315D9F-C58B-464C-836B-0CB9D6AC874C}" srcOrd="0" destOrd="0" presId="urn:microsoft.com/office/officeart/2005/8/layout/matrix3"/>
    <dgm:cxn modelId="{335B9E5E-DACD-4541-BD43-641A08DE0B85}" srcId="{A5D9E966-561D-4E7B-B632-A5DF59DC1C80}" destId="{7D789952-C55F-4325-81AA-1B5059B9BE01}" srcOrd="1" destOrd="0" parTransId="{5F0B01E3-E7CD-4E92-9AF5-8BF0D3CCCD9D}" sibTransId="{43B4C9C8-BD6F-4724-9610-B6A4C9CB48F2}"/>
    <dgm:cxn modelId="{3A700EFF-A23A-4157-8D11-4928C2E8A45C}" type="presOf" srcId="{7D789952-C55F-4325-81AA-1B5059B9BE01}" destId="{CB30A2B9-6CDC-4842-B1B1-84680B21494D}" srcOrd="0" destOrd="0" presId="urn:microsoft.com/office/officeart/2005/8/layout/matrix3"/>
    <dgm:cxn modelId="{7A068C73-B051-42DB-9CF2-3603234D5B35}" type="presParOf" srcId="{24B0ADE6-8028-433D-B5ED-096B568001C7}" destId="{E6FCF6BD-77B0-426C-A35D-6DB8505CA6AE}" srcOrd="0" destOrd="0" presId="urn:microsoft.com/office/officeart/2005/8/layout/matrix3"/>
    <dgm:cxn modelId="{2D76BF18-855C-48FF-B773-7A50A78B9E51}" type="presParOf" srcId="{24B0ADE6-8028-433D-B5ED-096B568001C7}" destId="{18C73974-8D91-4E9C-8F65-9A7354588F0A}" srcOrd="1" destOrd="0" presId="urn:microsoft.com/office/officeart/2005/8/layout/matrix3"/>
    <dgm:cxn modelId="{C8387723-983A-4827-BF7F-A8B6244F47A9}" type="presParOf" srcId="{24B0ADE6-8028-433D-B5ED-096B568001C7}" destId="{CB30A2B9-6CDC-4842-B1B1-84680B21494D}" srcOrd="2" destOrd="0" presId="urn:microsoft.com/office/officeart/2005/8/layout/matrix3"/>
    <dgm:cxn modelId="{6D97D56D-5304-42E2-B349-C4D3BBCC83FF}" type="presParOf" srcId="{24B0ADE6-8028-433D-B5ED-096B568001C7}" destId="{98315D9F-C58B-464C-836B-0CB9D6AC874C}" srcOrd="3" destOrd="0" presId="urn:microsoft.com/office/officeart/2005/8/layout/matrix3"/>
    <dgm:cxn modelId="{5538DD44-41A3-4D07-8B73-3D512500DB28}" type="presParOf" srcId="{24B0ADE6-8028-433D-B5ED-096B568001C7}" destId="{24FF5627-4C78-4CC4-AF10-713D2E11F26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9299-8423-41BE-86B9-D5B05F5C1AC3}">
      <dsp:nvSpPr>
        <dsp:cNvPr id="0" name=""/>
        <dsp:cNvSpPr/>
      </dsp:nvSpPr>
      <dsp:spPr>
        <a:xfrm>
          <a:off x="963561" y="706205"/>
          <a:ext cx="1705799" cy="14012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Privacy</a:t>
          </a:r>
          <a:endParaRPr lang="en-US" sz="2000" kern="1200" dirty="0"/>
        </a:p>
      </dsp:txBody>
      <dsp:txXfrm>
        <a:off x="1213369" y="911415"/>
        <a:ext cx="1206183" cy="990841"/>
      </dsp:txXfrm>
    </dsp:sp>
    <dsp:sp modelId="{CBF1980E-5B72-42F9-B7B6-5BE431B5F409}">
      <dsp:nvSpPr>
        <dsp:cNvPr id="0" name=""/>
        <dsp:cNvSpPr/>
      </dsp:nvSpPr>
      <dsp:spPr>
        <a:xfrm>
          <a:off x="1974745" y="1222013"/>
          <a:ext cx="2027246" cy="1694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Permission</a:t>
          </a:r>
          <a:endParaRPr lang="en-US" sz="2000" kern="1200" dirty="0"/>
        </a:p>
      </dsp:txBody>
      <dsp:txXfrm>
        <a:off x="2271628" y="1470183"/>
        <a:ext cx="1433480" cy="1198273"/>
      </dsp:txXfrm>
    </dsp:sp>
    <dsp:sp modelId="{81DE4EC3-911C-4E7C-9424-9AABAFC52456}">
      <dsp:nvSpPr>
        <dsp:cNvPr id="0" name=""/>
        <dsp:cNvSpPr/>
      </dsp:nvSpPr>
      <dsp:spPr>
        <a:xfrm>
          <a:off x="3565276" y="624694"/>
          <a:ext cx="1918266" cy="15169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Respect</a:t>
          </a:r>
          <a:endParaRPr lang="en-US" sz="2000" kern="1200" dirty="0"/>
        </a:p>
      </dsp:txBody>
      <dsp:txXfrm>
        <a:off x="3846200" y="846846"/>
        <a:ext cx="1356418" cy="1072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A0A0B-685C-4D28-809A-B2399F43E8B7}">
      <dsp:nvSpPr>
        <dsp:cNvPr id="0" name=""/>
        <dsp:cNvSpPr/>
      </dsp:nvSpPr>
      <dsp:spPr>
        <a:xfrm>
          <a:off x="374315" y="1993675"/>
          <a:ext cx="1948209" cy="2037845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b="1" kern="1200" dirty="0" smtClean="0"/>
            <a:t>الحقوق</a:t>
          </a:r>
          <a:endParaRPr lang="en-US" sz="2000" b="1" kern="1200" dirty="0"/>
        </a:p>
      </dsp:txBody>
      <dsp:txXfrm>
        <a:off x="659624" y="2292110"/>
        <a:ext cx="1377591" cy="1440975"/>
      </dsp:txXfrm>
    </dsp:sp>
    <dsp:sp modelId="{F7B31698-A8B4-4DE3-9DEF-536CD9510947}">
      <dsp:nvSpPr>
        <dsp:cNvPr id="0" name=""/>
        <dsp:cNvSpPr/>
      </dsp:nvSpPr>
      <dsp:spPr>
        <a:xfrm>
          <a:off x="4000789" y="2144098"/>
          <a:ext cx="2095210" cy="1886909"/>
        </a:xfrm>
        <a:prstGeom prst="ellipse">
          <a:avLst/>
        </a:prstGeom>
        <a:solidFill>
          <a:schemeClr val="bg1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b="1" kern="1200" dirty="0" smtClean="0"/>
            <a:t>الممارسة العرفية</a:t>
          </a:r>
          <a:endParaRPr lang="en-US" sz="2000" b="1" kern="1200" dirty="0"/>
        </a:p>
      </dsp:txBody>
      <dsp:txXfrm>
        <a:off x="4307625" y="2420429"/>
        <a:ext cx="1481538" cy="1334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CE61-4CBE-471C-B785-C031508985B9}">
      <dsp:nvSpPr>
        <dsp:cNvPr id="0" name=""/>
        <dsp:cNvSpPr/>
      </dsp:nvSpPr>
      <dsp:spPr>
        <a:xfrm rot="16200000">
          <a:off x="503083" y="341102"/>
          <a:ext cx="2107169" cy="2214852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3200" kern="1200" dirty="0" smtClean="0"/>
            <a:t>الأخلاقيات</a:t>
          </a:r>
          <a:endParaRPr lang="en-US" sz="3200" kern="1200" dirty="0"/>
        </a:p>
      </dsp:txBody>
      <dsp:txXfrm rot="5400000">
        <a:off x="449242" y="921735"/>
        <a:ext cx="1846097" cy="1053585"/>
      </dsp:txXfrm>
    </dsp:sp>
    <dsp:sp modelId="{E553AA9A-53ED-4071-96A7-AF9B9CB0FEE2}">
      <dsp:nvSpPr>
        <dsp:cNvPr id="0" name=""/>
        <dsp:cNvSpPr/>
      </dsp:nvSpPr>
      <dsp:spPr>
        <a:xfrm rot="5400000">
          <a:off x="6309984" y="453254"/>
          <a:ext cx="2118885" cy="1974344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3200" kern="1200" dirty="0" smtClean="0"/>
            <a:t>القانون</a:t>
          </a:r>
          <a:endParaRPr lang="en-US" sz="3200" kern="1200" dirty="0"/>
        </a:p>
      </dsp:txBody>
      <dsp:txXfrm rot="-5400000">
        <a:off x="6727765" y="910704"/>
        <a:ext cx="1628834" cy="1059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CF6BD-77B0-426C-A35D-6DB8505CA6AE}">
      <dsp:nvSpPr>
        <dsp:cNvPr id="0" name=""/>
        <dsp:cNvSpPr/>
      </dsp:nvSpPr>
      <dsp:spPr>
        <a:xfrm>
          <a:off x="-94753" y="0"/>
          <a:ext cx="6867803" cy="3859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73974-8D91-4E9C-8F65-9A7354588F0A}">
      <dsp:nvSpPr>
        <dsp:cNvPr id="0" name=""/>
        <dsp:cNvSpPr/>
      </dsp:nvSpPr>
      <dsp:spPr>
        <a:xfrm>
          <a:off x="2073540" y="211011"/>
          <a:ext cx="1505293" cy="150529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1300" b="1" kern="1200" dirty="0" smtClean="0"/>
            <a:t>الحقوق الفردية</a:t>
          </a:r>
          <a:endParaRPr lang="en-US" sz="1300" b="1" kern="1200" dirty="0"/>
        </a:p>
      </dsp:txBody>
      <dsp:txXfrm>
        <a:off x="2147022" y="284493"/>
        <a:ext cx="1358329" cy="1358329"/>
      </dsp:txXfrm>
    </dsp:sp>
    <dsp:sp modelId="{CB30A2B9-6CDC-4842-B1B1-84680B21494D}">
      <dsp:nvSpPr>
        <dsp:cNvPr id="0" name=""/>
        <dsp:cNvSpPr/>
      </dsp:nvSpPr>
      <dsp:spPr>
        <a:xfrm>
          <a:off x="3803909" y="216144"/>
          <a:ext cx="1505293" cy="150529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1700" b="1" kern="1200" dirty="0" smtClean="0"/>
            <a:t>حقوق المؤلف</a:t>
          </a:r>
          <a:endParaRPr lang="en-US" sz="1700" b="1" kern="1200" dirty="0"/>
        </a:p>
      </dsp:txBody>
      <dsp:txXfrm>
        <a:off x="3877391" y="289626"/>
        <a:ext cx="1358329" cy="1358329"/>
      </dsp:txXfrm>
    </dsp:sp>
    <dsp:sp modelId="{98315D9F-C58B-464C-836B-0CB9D6AC874C}">
      <dsp:nvSpPr>
        <dsp:cNvPr id="0" name=""/>
        <dsp:cNvSpPr/>
      </dsp:nvSpPr>
      <dsp:spPr>
        <a:xfrm>
          <a:off x="3802655" y="1847992"/>
          <a:ext cx="1505293" cy="1505293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1700" b="1" kern="1200" dirty="0" smtClean="0"/>
            <a:t>أشكال التعبير الثقافي التقليدية والحقوق المجتمعية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1700" b="1" kern="1200" dirty="0" smtClean="0"/>
            <a:t>(</a:t>
          </a:r>
          <a:r>
            <a:rPr lang="ar-IQ" sz="1700" b="1" kern="1200" dirty="0" err="1" smtClean="0"/>
            <a:t>الويبو</a:t>
          </a:r>
          <a:r>
            <a:rPr lang="ar-IQ" sz="1700" b="1" kern="1200" dirty="0" smtClean="0"/>
            <a:t>)</a:t>
          </a:r>
          <a:endParaRPr lang="en-US" sz="1700" b="1" kern="1200" dirty="0"/>
        </a:p>
      </dsp:txBody>
      <dsp:txXfrm>
        <a:off x="3876137" y="1921474"/>
        <a:ext cx="1358329" cy="1358329"/>
      </dsp:txXfrm>
    </dsp:sp>
    <dsp:sp modelId="{24FF5627-4C78-4CC4-AF10-713D2E11F266}">
      <dsp:nvSpPr>
        <dsp:cNvPr id="0" name=""/>
        <dsp:cNvSpPr/>
      </dsp:nvSpPr>
      <dsp:spPr>
        <a:xfrm>
          <a:off x="2144609" y="1847992"/>
          <a:ext cx="1505293" cy="150529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1700" b="1" kern="1200" dirty="0" smtClean="0"/>
            <a:t>الحقوق المجتمعية</a:t>
          </a:r>
          <a:endParaRPr lang="en-US" sz="1700" b="1" kern="1200" dirty="0"/>
        </a:p>
      </dsp:txBody>
      <dsp:txXfrm>
        <a:off x="2218091" y="1921474"/>
        <a:ext cx="1358329" cy="1358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#2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9F7291-F2C0-4BFA-AFFC-6A957222175D}" type="datetimeFigureOut">
              <a:rPr lang="fr-FR"/>
              <a:pPr>
                <a:defRPr/>
              </a:pPr>
              <a:t>19/04/2018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8D866C-E71B-4EFB-A325-FB481F3448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3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268AB4-346A-4937-ABDD-76054E148253}" type="datetimeFigureOut">
              <a:rPr lang="fr-FR"/>
              <a:pPr>
                <a:defRPr/>
              </a:pPr>
              <a:t>19/04/2018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48265A-8D21-4F3F-B4E1-BDEBDF1848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72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© 2000 by Cultural Heritage Administration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45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National Commission of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Uzbekistan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5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© Prof. M. </a:t>
            </a:r>
            <a:r>
              <a:rPr lang="fr-FR" dirty="0" err="1" smtClean="0"/>
              <a:t>Santova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773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P1110958 Digital Audio Workshops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[https://www.flickr.com/photos/dalejarvis/4459686103/] by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 Jarvis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licensed under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 BY-NC-SA 2.0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[https://creativecommons.org/licenses/by-nc-sa/2.0/]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04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by Centre for Research and Development of Culture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36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477000" cy="68627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7" name="Straight Connector 9"/>
          <p:cNvCxnSpPr/>
          <p:nvPr userDrawn="1"/>
        </p:nvCxnSpPr>
        <p:spPr>
          <a:xfrm>
            <a:off x="381000" y="1371600"/>
            <a:ext cx="5715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1692000"/>
            <a:ext cx="5715000" cy="1169551"/>
          </a:xfrm>
        </p:spPr>
        <p:txBody>
          <a:bodyPr/>
          <a:lstStyle>
            <a:lvl1pPr algn="l">
              <a:defRPr sz="3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4212000"/>
            <a:ext cx="5715000" cy="1665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6477000" y="0"/>
            <a:ext cx="2664000" cy="6858000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9355"/>
            <a:ext cx="1690437" cy="10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12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5998" y="375262"/>
            <a:ext cx="6476999" cy="1846659"/>
          </a:xfrm>
        </p:spPr>
        <p:txBody>
          <a:bodyPr/>
          <a:lstStyle>
            <a:lvl1pPr algn="l">
              <a:defRPr sz="60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2824" y="2427807"/>
            <a:ext cx="6480173" cy="1118255"/>
          </a:xfrm>
        </p:spPr>
        <p:txBody>
          <a:bodyPr/>
          <a:lstStyle>
            <a:lvl1pPr marL="0" indent="0">
              <a:buNone/>
              <a:defRPr sz="4000" b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71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00000" y="1836000"/>
            <a:ext cx="5162998" cy="4217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0"/>
          </p:nvPr>
        </p:nvSpPr>
        <p:spPr>
          <a:xfrm>
            <a:off x="416560" y="1908000"/>
            <a:ext cx="2880000" cy="3672206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416560" y="5647094"/>
            <a:ext cx="287972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987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2282825" y="1908001"/>
            <a:ext cx="6480175" cy="4248960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2282825" y="6156325"/>
            <a:ext cx="648017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00000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2pPr>
            <a:lvl3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39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0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18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/>
          <p:cNvCxnSpPr/>
          <p:nvPr userDrawn="1"/>
        </p:nvCxnSpPr>
        <p:spPr>
          <a:xfrm>
            <a:off x="2286000" y="66294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891540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sp>
        <p:nvSpPr>
          <p:cNvPr id="103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282825" y="417513"/>
            <a:ext cx="648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3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282825" y="2016125"/>
            <a:ext cx="64801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3" name="Straight Connector 17"/>
          <p:cNvCxnSpPr/>
          <p:nvPr userDrawn="1"/>
        </p:nvCxnSpPr>
        <p:spPr>
          <a:xfrm flipV="1">
            <a:off x="406400" y="66294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 userDrawn="1"/>
        </p:nvSpPr>
        <p:spPr>
          <a:xfrm>
            <a:off x="406400" y="6338888"/>
            <a:ext cx="1041400" cy="215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20A48A0-0D61-464C-8D55-A0C153C4A69E}" type="slidenum">
              <a:rPr lang="fr-FR" sz="1400" b="1">
                <a:solidFill>
                  <a:srgbClr val="000000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9486"/>
            <a:ext cx="1159933" cy="74557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667500"/>
            <a:ext cx="54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74" r:id="rId3"/>
    <p:sldLayoutId id="2147483670" r:id="rId4"/>
    <p:sldLayoutId id="2147483671" r:id="rId5"/>
    <p:sldLayoutId id="2147483672" r:id="rId6"/>
    <p:sldLayoutId id="2147483675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15900" indent="-215900" algn="l" defTabSz="45720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457200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rtl="0" eaLnBrk="0" fontAlgn="base" hangingPunct="0">
        <a:spcBef>
          <a:spcPts val="12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66725" indent="-215900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66725" algn="l" defTabSz="457200" rtl="0" eaLnBrk="0" fontAlgn="base" hangingPunct="0">
        <a:spcBef>
          <a:spcPts val="600"/>
        </a:spcBef>
        <a:spcAft>
          <a:spcPct val="0"/>
        </a:spcAft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5"/>
          <p:cNvSpPr>
            <a:spLocks noGrp="1"/>
          </p:cNvSpPr>
          <p:nvPr>
            <p:ph type="ctrTitle"/>
          </p:nvPr>
        </p:nvSpPr>
        <p:spPr>
          <a:xfrm>
            <a:off x="381000" y="1692275"/>
            <a:ext cx="5715000" cy="1723549"/>
          </a:xfrm>
        </p:spPr>
        <p:txBody>
          <a:bodyPr/>
          <a:lstStyle/>
          <a:p>
            <a:pPr algn="r" rtl="1" eaLnBrk="1" hangingPunct="1"/>
            <a:r>
              <a:rPr lang="ar-SY" dirty="0" smtClean="0">
                <a:cs typeface="+mn-cs"/>
              </a:rPr>
              <a:t>الأخلاقيات في عملية الحصر القائمة على المجتمع المحلي والجماعة</a:t>
            </a:r>
            <a:r>
              <a:rPr lang="en-US" dirty="0" smtClean="0">
                <a:cs typeface="+mn-cs"/>
              </a:rPr>
              <a:t/>
            </a:r>
            <a:br>
              <a:rPr lang="en-US" dirty="0" smtClean="0">
                <a:cs typeface="+mn-cs"/>
              </a:rPr>
            </a:br>
            <a:r>
              <a:rPr lang="ar-IQ" sz="1800" dirty="0">
                <a:cs typeface="+mn-cs"/>
              </a:rPr>
              <a:t>الوحدة </a:t>
            </a:r>
            <a:r>
              <a:rPr lang="ar-SY" sz="1800" dirty="0" smtClean="0">
                <a:cs typeface="+mn-cs"/>
              </a:rPr>
              <a:t>21</a:t>
            </a:r>
            <a:r>
              <a:rPr lang="ar-IQ" sz="1800" dirty="0" smtClean="0">
                <a:cs typeface="+mn-cs"/>
              </a:rPr>
              <a:t>: </a:t>
            </a:r>
            <a:r>
              <a:rPr lang="ar-IQ" sz="1800" dirty="0">
                <a:cs typeface="+mn-cs"/>
              </a:rPr>
              <a:t>عرض تقديمي</a:t>
            </a:r>
            <a:br>
              <a:rPr lang="ar-IQ" sz="1800" dirty="0">
                <a:cs typeface="+mn-cs"/>
              </a:rPr>
            </a:br>
            <a:endParaRPr lang="en-US" sz="1800" dirty="0" smtClean="0">
              <a:cs typeface="+mn-cs"/>
            </a:endParaRPr>
          </a:p>
        </p:txBody>
      </p:sp>
      <p:sp>
        <p:nvSpPr>
          <p:cNvPr id="5123" name="Sous-titre 6"/>
          <p:cNvSpPr>
            <a:spLocks noGrp="1"/>
          </p:cNvSpPr>
          <p:nvPr>
            <p:ph type="subTitle" idx="1"/>
          </p:nvPr>
        </p:nvSpPr>
        <p:spPr>
          <a:xfrm>
            <a:off x="381000" y="4211638"/>
            <a:ext cx="5715000" cy="553998"/>
          </a:xfrm>
        </p:spPr>
        <p:txBody>
          <a:bodyPr>
            <a:spAutoFit/>
          </a:bodyPr>
          <a:lstStyle/>
          <a:p>
            <a:pPr marL="342900" lvl="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</a:pPr>
            <a:r>
              <a:rPr lang="ar-IQ" altLang="fr-FR" sz="2000" dirty="0">
                <a:solidFill>
                  <a:prstClr val="black"/>
                </a:solidFill>
                <a:ea typeface="ＭＳ Ｐゴシック" pitchFamily="34" charset="-128"/>
              </a:rPr>
              <a:t>اليونسكو</a:t>
            </a:r>
            <a:endParaRPr lang="en-US" altLang="fr-FR" sz="20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marL="342900" lvl="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prstClr val="black"/>
              </a:buClr>
            </a:pPr>
            <a:r>
              <a:rPr lang="ar-IQ" altLang="fr-FR" sz="2000" dirty="0">
                <a:solidFill>
                  <a:prstClr val="black"/>
                </a:solidFill>
                <a:ea typeface="ＭＳ Ｐゴシック" pitchFamily="34" charset="-128"/>
              </a:rPr>
              <a:t>شعبة التراث الثقافي غير المادي</a:t>
            </a:r>
            <a:endParaRPr lang="en-US" dirty="0" smtClean="0"/>
          </a:p>
        </p:txBody>
      </p:sp>
      <p:pic>
        <p:nvPicPr>
          <p:cNvPr id="5124" name="Espace réservé pour une image  8" descr="funambule2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>
          <a:xfrm>
            <a:off x="6477000" y="0"/>
            <a:ext cx="2663825" cy="6858000"/>
          </a:xfrm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81000" y="5967413"/>
            <a:ext cx="1303338" cy="276225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GB" sz="1200" b="1">
              <a:latin typeface="Arial Bold"/>
              <a:ea typeface="Arial Bold"/>
              <a:cs typeface="Arial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43638"/>
            <a:ext cx="1303338" cy="27622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chemeClr val="accent4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/>
            <a:r>
              <a:rPr lang="ar-IQ" dirty="0" smtClean="0"/>
              <a:t>الأخلاقيات تخص جميع الأطراف المعنية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3698" y="1894841"/>
            <a:ext cx="4669301" cy="3665619"/>
          </a:xfrm>
        </p:spPr>
        <p:txBody>
          <a:bodyPr/>
          <a:lstStyle/>
          <a:p>
            <a:pPr algn="r" rtl="1"/>
            <a:r>
              <a:rPr lang="ar-SY" sz="2200" b="0" dirty="0" smtClean="0"/>
              <a:t>أفراد المجتمع المحلي والجماعة، والأطراف المشاركة مع المجتمع المحلي والجماعة، والأطراف الخارجية؛</a:t>
            </a:r>
            <a:endParaRPr lang="en-US" sz="2200" b="0" dirty="0"/>
          </a:p>
          <a:p>
            <a:pPr algn="r" rtl="1"/>
            <a:r>
              <a:rPr lang="ar-SY" sz="2200" b="0" dirty="0" smtClean="0"/>
              <a:t>الممارسون؛</a:t>
            </a:r>
            <a:endParaRPr lang="en-US" sz="2200" b="0" dirty="0"/>
          </a:p>
          <a:p>
            <a:pPr algn="r" rtl="1"/>
            <a:r>
              <a:rPr lang="ar-SY" sz="2200" b="0" dirty="0" smtClean="0"/>
              <a:t>ممثلو المجتمع المحلي والجماعة؛</a:t>
            </a:r>
            <a:endParaRPr lang="en-US" sz="2200" b="0" dirty="0"/>
          </a:p>
          <a:p>
            <a:pPr algn="r" rtl="1"/>
            <a:r>
              <a:rPr lang="ar-SY" sz="2200" b="0" dirty="0" smtClean="0"/>
              <a:t>الباحثون؛</a:t>
            </a:r>
            <a:endParaRPr lang="en-US" sz="2200" b="0" dirty="0"/>
          </a:p>
          <a:p>
            <a:pPr algn="r" rtl="1"/>
            <a:r>
              <a:rPr lang="ar-SY" sz="2200" b="0" dirty="0" smtClean="0"/>
              <a:t>ممثلو الجهات الحكومية؛</a:t>
            </a:r>
            <a:endParaRPr lang="en-US" sz="2200" b="0" dirty="0"/>
          </a:p>
          <a:p>
            <a:pPr algn="r" rtl="1"/>
            <a:r>
              <a:rPr lang="ar-SY" sz="2200" b="0" dirty="0" smtClean="0"/>
              <a:t>العاملون في مجال الثقافة؛</a:t>
            </a:r>
            <a:endParaRPr lang="en-IN" sz="2200" b="0" dirty="0" smtClean="0"/>
          </a:p>
          <a:p>
            <a:pPr algn="r" rtl="1"/>
            <a:r>
              <a:rPr lang="en-IN" sz="2200" b="0" dirty="0" smtClean="0"/>
              <a:t>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444" y="4416133"/>
            <a:ext cx="34477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>
              <a:defRPr sz="800">
                <a:ea typeface="MS PGothic" panose="020B0600070205080204" pitchFamily="34" charset="-128"/>
              </a:defRPr>
            </a:lvl1pPr>
          </a:lstStyle>
          <a:p>
            <a:r>
              <a:rPr lang="fr-FR" dirty="0"/>
              <a:t>© National Commission of </a:t>
            </a:r>
            <a:r>
              <a:rPr lang="fr-FR" dirty="0" err="1"/>
              <a:t>Uzbekistan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" y="1894841"/>
            <a:ext cx="3708399" cy="24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/>
            <a:r>
              <a:rPr lang="ar-IQ" dirty="0" smtClean="0"/>
              <a:t>أصناف المشاركين من المجتمع المحلي والجماعة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665" y="1933839"/>
            <a:ext cx="2765943" cy="2800767"/>
          </a:xfrm>
        </p:spPr>
        <p:txBody>
          <a:bodyPr/>
          <a:lstStyle/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الممارسون</a:t>
            </a:r>
            <a:endParaRPr lang="en-US" sz="2200" dirty="0" smtClean="0"/>
          </a:p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المعلمون/الجهابذة</a:t>
            </a:r>
            <a:endParaRPr lang="en-US" sz="2200" dirty="0" smtClean="0"/>
          </a:p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الراعون</a:t>
            </a:r>
            <a:endParaRPr lang="en-US" sz="2200" dirty="0" smtClean="0"/>
          </a:p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مؤلف الموسيقى</a:t>
            </a:r>
            <a:endParaRPr lang="en-US" sz="2200" dirty="0" smtClean="0"/>
          </a:p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الشاعر/الشاعر الغنائي</a:t>
            </a:r>
            <a:endParaRPr lang="en-US" sz="2200" dirty="0" smtClean="0"/>
          </a:p>
          <a:p>
            <a:pPr marL="265113" lvl="2" indent="-265113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الإله/الروح</a:t>
            </a:r>
            <a:endParaRPr lang="en-US" sz="2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933839"/>
            <a:ext cx="2749550" cy="36660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917" y="5702994"/>
            <a:ext cx="105830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800" dirty="0">
                <a:ea typeface="MS PGothic" panose="020B0600070205080204" pitchFamily="34" charset="-128"/>
              </a:rPr>
              <a:t>© Prof. M. </a:t>
            </a:r>
            <a:r>
              <a:rPr lang="fr-FR" sz="800" dirty="0" err="1">
                <a:ea typeface="MS PGothic" panose="020B0600070205080204" pitchFamily="34" charset="-128"/>
              </a:rPr>
              <a:t>Santova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0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536385"/>
            <a:ext cx="6480175" cy="492443"/>
          </a:xfrm>
        </p:spPr>
        <p:txBody>
          <a:bodyPr/>
          <a:lstStyle/>
          <a:p>
            <a:pPr algn="r" rtl="1"/>
            <a:r>
              <a:rPr lang="ar-IQ" dirty="0" smtClean="0"/>
              <a:t>المشاركة الجامعة: مبدأ رئيسي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2594556"/>
          </a:xfrm>
        </p:spPr>
        <p:txBody>
          <a:bodyPr/>
          <a:lstStyle/>
          <a:p>
            <a:pPr algn="r" rtl="1"/>
            <a:r>
              <a:rPr lang="ar-IQ" sz="2200" b="0" dirty="0" smtClean="0"/>
              <a:t>ينبغي أن تشمل عملية الحصر جميع المجتمعات المحلية والجماعات والمجموعات الموجودة في المنطقة، وبضمنها:</a:t>
            </a:r>
            <a:endParaRPr lang="en-IN" sz="2200" b="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الجماعات أو المجموعات المهمشة؛</a:t>
            </a:r>
            <a:endParaRPr lang="en-IN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الجماعات أو المجموعات المهاجرة؛</a:t>
            </a:r>
            <a:endParaRPr lang="en-IN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النساء؛</a:t>
            </a:r>
            <a:endParaRPr lang="en-IN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الأطفال.</a:t>
            </a:r>
            <a:endParaRPr lang="en-IN" sz="2000" dirty="0" smtClean="0"/>
          </a:p>
          <a:p>
            <a:pPr lvl="3">
              <a:buFont typeface="Wingdings" panose="05000000000000000000" pitchFamily="2" charset="2"/>
              <a:buChar char="v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6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 rtl="1"/>
            <a:r>
              <a:rPr lang="ar-IQ" dirty="0" smtClean="0"/>
              <a:t>القيم الأساسية لعملية الحصر القائمة على المجتمع المحلي والجماعة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2846933"/>
          </a:xfrm>
        </p:spPr>
        <p:txBody>
          <a:bodyPr/>
          <a:lstStyle/>
          <a:p>
            <a:pPr algn="r" rtl="1"/>
            <a:r>
              <a:rPr lang="ar-IQ" sz="2200" b="0" dirty="0" smtClean="0"/>
              <a:t>احترام التنوع وإعلاء قدره.</a:t>
            </a:r>
          </a:p>
          <a:p>
            <a:pPr algn="r" rtl="1"/>
            <a:r>
              <a:rPr lang="ar-IQ" sz="2200" b="0" dirty="0" smtClean="0"/>
              <a:t>الالتزام بالشفافية.</a:t>
            </a:r>
            <a:endParaRPr lang="en-US" sz="2200" b="0" dirty="0"/>
          </a:p>
          <a:p>
            <a:pPr algn="r" rtl="1"/>
            <a:r>
              <a:rPr lang="ar-IQ" sz="2200" b="0" dirty="0" smtClean="0"/>
              <a:t>اعتماد المرونة.</a:t>
            </a:r>
            <a:endParaRPr lang="en-US" sz="2200" b="0" dirty="0"/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de-DE" dirty="0"/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30424"/>
            <a:ext cx="20605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23443" y="5893912"/>
            <a:ext cx="21459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IQ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المصدر:</a:t>
            </a:r>
            <a:r>
              <a:rPr lang="ar-IQ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http://</a:t>
            </a: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tinyurl.com/oa5vef</a:t>
            </a:r>
            <a:endParaRPr lang="en-US" sz="1000" dirty="0">
              <a:solidFill>
                <a:prstClr val="black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 eaLnBrk="1" hangingPunct="1"/>
            <a:r>
              <a:rPr lang="ar-IQ" dirty="0" smtClean="0"/>
              <a:t>ينبغي استحصال إذن لجمع البيانات</a:t>
            </a:r>
            <a:endParaRPr lang="en-US" dirty="0" smtClean="0"/>
          </a:p>
        </p:txBody>
      </p:sp>
      <p:sp>
        <p:nvSpPr>
          <p:cNvPr id="8195" name="Espace réservé du contenu 2"/>
          <p:cNvSpPr>
            <a:spLocks noGrp="1"/>
          </p:cNvSpPr>
          <p:nvPr>
            <p:ph sz="half" idx="2"/>
          </p:nvPr>
        </p:nvSpPr>
        <p:spPr>
          <a:xfrm>
            <a:off x="4612796" y="1905001"/>
            <a:ext cx="3077308" cy="2542234"/>
          </a:xfrm>
        </p:spPr>
        <p:txBody>
          <a:bodyPr/>
          <a:lstStyle/>
          <a:p>
            <a:pPr marL="92075" lvl="3" indent="0" algn="r" rtl="1" eaLnBrk="1" hangingPunct="1">
              <a:buClr>
                <a:schemeClr val="tx1"/>
              </a:buClr>
              <a:buNone/>
            </a:pPr>
            <a:r>
              <a:rPr lang="ar-IQ" sz="2200" dirty="0" smtClean="0"/>
              <a:t>ويشمل ذلك:</a:t>
            </a:r>
          </a:p>
          <a:p>
            <a:pPr marL="434975" lvl="3" indent="-342900" algn="r" rtl="1" eaLnBrk="1" hangingPunct="1">
              <a:buClr>
                <a:schemeClr val="tx1"/>
              </a:buClr>
            </a:pPr>
            <a:r>
              <a:rPr lang="ar-IQ" sz="2200" dirty="0"/>
              <a:t>التسجيل</a:t>
            </a:r>
            <a:endParaRPr lang="en-US" sz="2200" dirty="0" smtClean="0"/>
          </a:p>
          <a:p>
            <a:pPr marL="434975" lvl="3" indent="-342900" algn="r" rtl="1" eaLnBrk="1" hangingPunct="1">
              <a:buClr>
                <a:schemeClr val="tx1"/>
              </a:buClr>
            </a:pPr>
            <a:r>
              <a:rPr lang="ar-IQ" sz="2200" dirty="0" smtClean="0"/>
              <a:t>التصوير</a:t>
            </a:r>
            <a:endParaRPr lang="en-US" sz="2200" dirty="0" smtClean="0"/>
          </a:p>
          <a:p>
            <a:pPr marL="434975" lvl="3" indent="-342900" algn="r" rtl="1" eaLnBrk="1" hangingPunct="1">
              <a:buClr>
                <a:schemeClr val="tx1"/>
              </a:buClr>
            </a:pPr>
            <a:r>
              <a:rPr lang="ar-IQ" sz="2200" dirty="0" smtClean="0"/>
              <a:t>إجراء مقابلة</a:t>
            </a:r>
            <a:endParaRPr lang="en-US" sz="2200" dirty="0" smtClean="0"/>
          </a:p>
          <a:p>
            <a:pPr marL="434975" lvl="3" indent="-342900" algn="r" rtl="1" eaLnBrk="1" hangingPunct="1">
              <a:buClr>
                <a:schemeClr val="tx1"/>
              </a:buClr>
            </a:pPr>
            <a:r>
              <a:rPr lang="ar-IQ" sz="2200" dirty="0" smtClean="0"/>
              <a:t>المشاركة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" y="1755289"/>
            <a:ext cx="3716418" cy="2787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356945"/>
            <a:ext cx="6480175" cy="492443"/>
          </a:xfrm>
        </p:spPr>
        <p:txBody>
          <a:bodyPr/>
          <a:lstStyle/>
          <a:p>
            <a:pPr algn="r" rtl="1"/>
            <a:r>
              <a:rPr lang="ar-IQ" dirty="0" smtClean="0"/>
              <a:t>استحصال إذن لاستخدام البيانات مستقبلاً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1"/>
            <a:ext cx="4872272" cy="4248150"/>
          </a:xfrm>
        </p:spPr>
        <p:txBody>
          <a:bodyPr/>
          <a:lstStyle/>
          <a:p>
            <a:pPr marL="250825" lvl="4" algn="r" rtl="1">
              <a:buClr>
                <a:schemeClr val="tx1"/>
              </a:buClr>
            </a:pPr>
            <a:r>
              <a:rPr lang="ar-IQ" sz="1800" dirty="0" smtClean="0"/>
              <a:t>في مجال:</a:t>
            </a:r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النشر:</a:t>
            </a:r>
            <a:endParaRPr lang="en-US" sz="2200" dirty="0" smtClean="0"/>
          </a:p>
          <a:p>
            <a:pPr marL="809625" lvl="4" indent="-342900" algn="r" rt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IQ" dirty="0" smtClean="0"/>
              <a:t>لأغراض التعليم</a:t>
            </a:r>
            <a:endParaRPr lang="en-US" dirty="0" smtClean="0"/>
          </a:p>
          <a:p>
            <a:pPr marL="809625" lvl="4" indent="-342900" algn="r" rt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IQ" dirty="0" smtClean="0"/>
              <a:t>لأغراض الدعاية</a:t>
            </a:r>
            <a:endParaRPr lang="en-US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البث:</a:t>
            </a:r>
            <a:endParaRPr lang="en-US" sz="2200" dirty="0" smtClean="0"/>
          </a:p>
          <a:p>
            <a:pPr marL="809625" lvl="4" indent="-342900" algn="r" rt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IQ" dirty="0" smtClean="0"/>
              <a:t>الإذاعي</a:t>
            </a:r>
            <a:r>
              <a:rPr lang="ar-IQ" dirty="0"/>
              <a:t>،</a:t>
            </a:r>
            <a:r>
              <a:rPr lang="en-US" dirty="0" smtClean="0"/>
              <a:t> </a:t>
            </a:r>
            <a:r>
              <a:rPr lang="ar-IQ" dirty="0" smtClean="0"/>
              <a:t>التلفزيوني</a:t>
            </a:r>
            <a:r>
              <a:rPr lang="ar-IQ" dirty="0"/>
              <a:t>،</a:t>
            </a:r>
            <a:r>
              <a:rPr lang="en-US" dirty="0" smtClean="0"/>
              <a:t> </a:t>
            </a:r>
            <a:r>
              <a:rPr lang="ar-IQ" dirty="0" smtClean="0"/>
              <a:t>الإنترنت</a:t>
            </a:r>
            <a:r>
              <a:rPr lang="en-US" dirty="0" smtClean="0"/>
              <a:t>..</a:t>
            </a:r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الأرشيف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مشاطرة البيانات مع الآخرين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البحوث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التعلم/الأداء</a:t>
            </a:r>
            <a:endParaRPr lang="en-US" sz="2200" dirty="0" smtClean="0"/>
          </a:p>
          <a:p>
            <a:pPr lvl="3">
              <a:buFont typeface="Wingdings" pitchFamily="2" charset="2"/>
              <a:buChar char="v"/>
            </a:pPr>
            <a:endParaRPr lang="en-US" dirty="0" smtClean="0"/>
          </a:p>
          <a:p>
            <a:pPr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/>
            <a:r>
              <a:rPr lang="ar-IQ" dirty="0" smtClean="0"/>
              <a:t>الأخلاقيات فيما يتعلق بالتمثيل الملائم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1905000"/>
            <a:ext cx="4914583" cy="2859244"/>
          </a:xfrm>
        </p:spPr>
        <p:txBody>
          <a:bodyPr/>
          <a:lstStyle/>
          <a:p>
            <a:pPr algn="r" rtl="1"/>
            <a:r>
              <a:rPr lang="ar-IQ" sz="2200" b="0" dirty="0" smtClean="0"/>
              <a:t>القيام بالعمل على الوجه الصحيح</a:t>
            </a:r>
            <a:endParaRPr lang="en-US" sz="2200" b="0" dirty="0" smtClean="0"/>
          </a:p>
          <a:p>
            <a:pPr lvl="1" algn="r" rtl="1"/>
            <a:r>
              <a:rPr lang="ar-IQ" sz="2200" dirty="0" smtClean="0"/>
              <a:t>الأسماء</a:t>
            </a:r>
            <a:endParaRPr lang="en-US" sz="2200" dirty="0"/>
          </a:p>
          <a:p>
            <a:pPr lvl="1" algn="r" rtl="1"/>
            <a:r>
              <a:rPr lang="ar-IQ" sz="2200" dirty="0" smtClean="0"/>
              <a:t>الوظيفة</a:t>
            </a:r>
            <a:endParaRPr lang="en-US" sz="2200" dirty="0"/>
          </a:p>
          <a:p>
            <a:pPr lvl="1" algn="r" rtl="1"/>
            <a:r>
              <a:rPr lang="ar-IQ" sz="2200" dirty="0" smtClean="0"/>
              <a:t>العملية</a:t>
            </a:r>
            <a:endParaRPr lang="en-US" sz="2200" dirty="0"/>
          </a:p>
          <a:p>
            <a:pPr lvl="1" algn="r" rtl="1"/>
            <a:r>
              <a:rPr lang="ar-IQ" sz="2200" dirty="0" smtClean="0"/>
              <a:t>المعنى والدلالة</a:t>
            </a:r>
            <a:endParaRPr lang="en-US" sz="2200" dirty="0"/>
          </a:p>
          <a:p>
            <a:pPr lvl="2">
              <a:buFont typeface="Wingdings" pitchFamily="2" charset="2"/>
              <a:buChar char="v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3" y="1741692"/>
            <a:ext cx="4802973" cy="31858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143" y="4973028"/>
            <a:ext cx="45720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dirty="0">
                <a:ea typeface="MS PGothic" panose="020B0600070205080204" pitchFamily="34" charset="-128"/>
              </a:rPr>
              <a:t>© 2010 by Centre for Research and Development of Culture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7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/>
            <a:r>
              <a:rPr lang="ar-SY" dirty="0" smtClean="0"/>
              <a:t>الحقوق والاحترام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5967516" cy="3508653"/>
          </a:xfrm>
        </p:spPr>
        <p:txBody>
          <a:bodyPr/>
          <a:lstStyle/>
          <a:p>
            <a:pPr lvl="3" algn="r" rtl="1">
              <a:buClr>
                <a:schemeClr val="tx1"/>
              </a:buClr>
            </a:pPr>
            <a:r>
              <a:rPr lang="ar-SY" sz="2200" dirty="0" smtClean="0"/>
              <a:t>احترام جميع أفراد المجتمع المحلي أو الجماعة</a:t>
            </a:r>
            <a:r>
              <a:rPr lang="ar-IQ" sz="2200" dirty="0" smtClean="0"/>
              <a:t>.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SY" sz="2200" dirty="0" smtClean="0"/>
              <a:t>الاعتراف بالإسهامات المجتمعية والفردية</a:t>
            </a:r>
            <a:r>
              <a:rPr lang="ar-IQ" sz="2200" dirty="0" smtClean="0"/>
              <a:t>.</a:t>
            </a:r>
            <a:endParaRPr lang="en-US" sz="2200" dirty="0"/>
          </a:p>
          <a:p>
            <a:pPr lvl="3" algn="r" rtl="1">
              <a:buClr>
                <a:schemeClr val="tx1"/>
              </a:buClr>
            </a:pPr>
            <a:r>
              <a:rPr lang="ar-SY" sz="2200" dirty="0" smtClean="0"/>
              <a:t>أداء العروض وفقاً </a:t>
            </a:r>
            <a:r>
              <a:rPr lang="ar-IQ" sz="2200" dirty="0" smtClean="0"/>
              <a:t>لمعايير </a:t>
            </a:r>
            <a:r>
              <a:rPr lang="ar-IQ" sz="2200" dirty="0"/>
              <a:t>ا</a:t>
            </a:r>
            <a:r>
              <a:rPr lang="ar-SY" sz="2200" dirty="0" smtClean="0"/>
              <a:t>لمجتمع المحلي والجماعة أو وفقاً للممارس</a:t>
            </a:r>
            <a:r>
              <a:rPr lang="ar-IQ" sz="2200" dirty="0" smtClean="0"/>
              <a:t>.</a:t>
            </a:r>
            <a:endParaRPr lang="ar-SY" sz="2200" dirty="0" smtClean="0"/>
          </a:p>
          <a:p>
            <a:pPr lvl="3" algn="r" rtl="1">
              <a:buClr>
                <a:schemeClr val="tx1"/>
              </a:buClr>
            </a:pPr>
            <a:r>
              <a:rPr lang="ar-SY" sz="2200" dirty="0" smtClean="0"/>
              <a:t>الاستخدام المناسب للعنصر التراثي غير المادي</a:t>
            </a:r>
            <a:r>
              <a:rPr lang="ar-IQ" sz="2200" dirty="0" smtClean="0"/>
              <a:t>.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SY" sz="2200" dirty="0" smtClean="0"/>
              <a:t>الشكر والتقدير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الاعتراف </a:t>
            </a:r>
            <a:r>
              <a:rPr lang="ar-IQ" sz="2200" dirty="0" err="1" smtClean="0"/>
              <a:t>بعائدية</a:t>
            </a:r>
            <a:r>
              <a:rPr lang="ar-IQ" sz="2200" dirty="0" smtClean="0"/>
              <a:t> العنصر التراثي غير المادي لمبدعيه وحاضنته المجتمعية.</a:t>
            </a:r>
            <a:endParaRPr lang="en-US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200" dirty="0" smtClean="0"/>
              <a:t>احترام الكينونة الفنية للعنصر التراثي والمحافظة على سلامته.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778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569913"/>
            <a:ext cx="6480175" cy="984885"/>
          </a:xfrm>
        </p:spPr>
        <p:txBody>
          <a:bodyPr/>
          <a:lstStyle/>
          <a:p>
            <a:pPr algn="r" rtl="1"/>
            <a:r>
              <a:rPr lang="ar-IQ" dirty="0" smtClean="0"/>
              <a:t>إشاعة جو من الثقة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14160"/>
            <a:ext cx="6630807" cy="3570208"/>
          </a:xfrm>
        </p:spPr>
        <p:txBody>
          <a:bodyPr/>
          <a:lstStyle/>
          <a:p>
            <a:pPr algn="r" rtl="1"/>
            <a:r>
              <a:rPr lang="ar-IQ" sz="2000" b="0" dirty="0" smtClean="0"/>
              <a:t>إعلام المجتمع المحلي أو الجماعة بعملية الحصر ومقاصدها.</a:t>
            </a:r>
            <a:endParaRPr lang="en-US" sz="2000" b="0" dirty="0" smtClean="0"/>
          </a:p>
          <a:p>
            <a:pPr algn="r" rtl="1"/>
            <a:r>
              <a:rPr lang="ar-IQ" sz="2000" b="0" dirty="0" smtClean="0"/>
              <a:t>إتاحة المجال للمناقشة والتوافق.</a:t>
            </a:r>
            <a:endParaRPr lang="en-US" sz="2000" b="0" dirty="0" smtClean="0"/>
          </a:p>
          <a:p>
            <a:pPr algn="r" rtl="1"/>
            <a:r>
              <a:rPr lang="ar-IQ" sz="2000" b="0" dirty="0" smtClean="0"/>
              <a:t>توخي الانفتاح والشفافية.</a:t>
            </a:r>
            <a:endParaRPr lang="en-US" sz="2000" b="0" dirty="0"/>
          </a:p>
          <a:p>
            <a:pPr algn="r" rtl="1"/>
            <a:r>
              <a:rPr lang="ar-IQ" sz="2000" b="0" dirty="0" smtClean="0"/>
              <a:t>مَثِّل واعرض تراثك الثقافي غير المادي بدقة.</a:t>
            </a:r>
            <a:endParaRPr lang="en-IN" sz="2000" b="0" dirty="0" smtClean="0"/>
          </a:p>
          <a:p>
            <a:pPr algn="r" rtl="1"/>
            <a:r>
              <a:rPr lang="ar-IQ" sz="2000" b="0" dirty="0" smtClean="0"/>
              <a:t>لا تعتمد على تصوراتك الداخلية ومعارفك الخاصة.</a:t>
            </a:r>
            <a:endParaRPr lang="en-US" sz="2000" b="0" dirty="0"/>
          </a:p>
          <a:p>
            <a:pPr algn="r" rtl="1"/>
            <a:r>
              <a:rPr lang="ar-IQ" sz="2000" b="0" dirty="0" smtClean="0"/>
              <a:t>ينبغي استيعاب كافة الآراء ووجهات النظر.</a:t>
            </a:r>
            <a:endParaRPr lang="en-IN" sz="2000" b="0" dirty="0" smtClean="0"/>
          </a:p>
          <a:p>
            <a:pPr algn="r" rtl="1"/>
            <a:r>
              <a:rPr lang="ar-IQ" sz="2000" b="0" dirty="0" smtClean="0"/>
              <a:t>أي نوع من استخدام البيانات والعنصر التراثي سيكون منصفاً بنظر الناس في مجتمعك المحلي؟</a:t>
            </a:r>
            <a:endParaRPr lang="en-US" sz="2000" b="0" dirty="0"/>
          </a:p>
          <a:p>
            <a:pPr algn="r" rtl="1"/>
            <a:r>
              <a:rPr lang="ar-IQ" sz="2000" b="0" dirty="0" smtClean="0"/>
              <a:t>ينبغي احترام الرغبات الفردية للممارسين.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6541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ar-IQ" dirty="0" smtClean="0"/>
              <a:t>القضايا الأخلاقية والقانونية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722247" y="1209304"/>
            <a:ext cx="4209415" cy="4339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القضايا الأخلاقية والقانونية تتداخل في العادة.</a:t>
            </a:r>
            <a:endParaRPr lang="en-US" sz="22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تبرز المعايير الأخلاقية وتتصدر الواجهة عندما يفشل القانون في توفير الحماية.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الحقوق المعنوية.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الموافقة الحرة والمسبقة والواعية.</a:t>
            </a:r>
            <a:endParaRPr lang="en-US" sz="22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IQ" sz="2200" dirty="0" smtClean="0"/>
              <a:t>الخلافات المحتملة فيما يتعلق بـ:</a:t>
            </a:r>
            <a:endParaRPr lang="en-US" sz="2200" dirty="0" smtClean="0"/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ar-IQ" sz="2000" dirty="0" smtClean="0"/>
              <a:t>حقوق المؤلف</a:t>
            </a:r>
            <a:endParaRPr lang="en-US" sz="2000" dirty="0" smtClean="0"/>
          </a:p>
          <a:p>
            <a:pPr marL="800100" lvl="1" indent="-342900" algn="r" rtl="1">
              <a:buFont typeface="Arial" panose="020B0604020202020204" pitchFamily="34" charset="0"/>
              <a:buChar char="•"/>
            </a:pPr>
            <a:r>
              <a:rPr lang="ar-IQ" sz="2000" dirty="0" smtClean="0"/>
              <a:t>قوانين الدولة</a:t>
            </a:r>
            <a:endParaRPr lang="en-US" sz="20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67364346"/>
              </p:ext>
            </p:extLst>
          </p:nvPr>
        </p:nvGraphicFramePr>
        <p:xfrm>
          <a:off x="533400" y="2080998"/>
          <a:ext cx="8356600" cy="4384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8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125"/>
          </a:xfrm>
        </p:spPr>
        <p:txBody>
          <a:bodyPr/>
          <a:lstStyle/>
          <a:p>
            <a:pPr algn="r" rtl="1"/>
            <a:r>
              <a:rPr lang="ar-SY" dirty="0" smtClean="0"/>
              <a:t>يشمل هذا العرض: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3207032"/>
          </a:xfrm>
        </p:spPr>
        <p:txBody>
          <a:bodyPr/>
          <a:lstStyle/>
          <a:p>
            <a:pPr algn="r" rtl="1"/>
            <a:r>
              <a:rPr lang="ar-SY" sz="2200" b="0" dirty="0" smtClean="0"/>
              <a:t>توضيح المصطلحات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المبادئ الأخلاقية لصون التراث الثقافي غير المادي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تحديد أدوار الأطراف الفاعلة والقضايا الأخلاقية التي يتعين عليه</a:t>
            </a:r>
            <a:r>
              <a:rPr lang="ar-IQ" sz="2200" b="0" dirty="0" smtClean="0"/>
              <a:t>ا</a:t>
            </a:r>
            <a:r>
              <a:rPr lang="ar-SY" sz="2200" b="0" dirty="0" smtClean="0"/>
              <a:t> النظر فيها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القضايا الأخلاقية الرئيسية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إرشادات عملية في سبيل نهج أخلاقي لعملية الحصر القائمة على المجتمع المحلي والجماعة</a:t>
            </a:r>
            <a:endParaRPr lang="en-US" sz="2200" b="0" dirty="0" smtClean="0"/>
          </a:p>
          <a:p>
            <a:endParaRPr lang="en-US" sz="2200" b="0" dirty="0" smtClean="0"/>
          </a:p>
        </p:txBody>
      </p:sp>
    </p:spTree>
    <p:extLst>
      <p:ext uri="{BB962C8B-B14F-4D97-AF65-F5344CB8AC3E}">
        <p14:creationId xmlns:p14="http://schemas.microsoft.com/office/powerpoint/2010/main" val="2219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5" y="381001"/>
            <a:ext cx="6480175" cy="984885"/>
          </a:xfrm>
        </p:spPr>
        <p:txBody>
          <a:bodyPr/>
          <a:lstStyle/>
          <a:p>
            <a:pPr algn="r" rtl="1"/>
            <a:r>
              <a:rPr lang="ar-IQ" dirty="0" smtClean="0"/>
              <a:t>ملكية التراث الثقافي غير المادي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6434455" cy="2763834"/>
          </a:xfrm>
        </p:spPr>
        <p:txBody>
          <a:bodyPr/>
          <a:lstStyle/>
          <a:p>
            <a:pPr marL="0" lvl="3" indent="0" algn="r" rtl="1">
              <a:buClrTx/>
              <a:buNone/>
            </a:pPr>
            <a:r>
              <a:rPr lang="ar-IQ" sz="2200" dirty="0" smtClean="0"/>
              <a:t>التراث الثقافي غير المادي</a:t>
            </a:r>
            <a:r>
              <a:rPr lang="ar-SY" sz="2200" dirty="0" smtClean="0"/>
              <a:t>:</a:t>
            </a:r>
            <a:endParaRPr lang="en-US" sz="2200" dirty="0" smtClean="0"/>
          </a:p>
          <a:p>
            <a:pPr lvl="3" algn="r" rtl="1">
              <a:buClrTx/>
            </a:pPr>
            <a:r>
              <a:rPr lang="ar-IQ" sz="2200" dirty="0" smtClean="0"/>
              <a:t>يتطور</a:t>
            </a:r>
            <a:r>
              <a:rPr lang="ar-SY" sz="2200" dirty="0" smtClean="0"/>
              <a:t>؛</a:t>
            </a:r>
            <a:endParaRPr lang="en-US" sz="2200" dirty="0" smtClean="0"/>
          </a:p>
          <a:p>
            <a:pPr lvl="3" algn="r" rtl="1">
              <a:buClrTx/>
            </a:pPr>
            <a:r>
              <a:rPr lang="ar-IQ" sz="2200" dirty="0" smtClean="0"/>
              <a:t>يُعاد ابداعه باستمرار</a:t>
            </a:r>
            <a:r>
              <a:rPr lang="ar-SY" sz="2200" dirty="0" smtClean="0"/>
              <a:t>؛</a:t>
            </a:r>
            <a:endParaRPr lang="en-US" sz="2200" dirty="0" smtClean="0"/>
          </a:p>
          <a:p>
            <a:pPr lvl="3" algn="r" rtl="1">
              <a:buClrTx/>
            </a:pPr>
            <a:r>
              <a:rPr lang="ar-IQ" sz="2200" dirty="0" smtClean="0"/>
              <a:t>يتم تشاطره</a:t>
            </a:r>
            <a:r>
              <a:rPr lang="ar-SY" sz="2200" dirty="0" smtClean="0"/>
              <a:t>؛</a:t>
            </a:r>
            <a:endParaRPr lang="en-US" sz="2200" dirty="0" smtClean="0"/>
          </a:p>
          <a:p>
            <a:pPr lvl="3" algn="r" rtl="1">
              <a:buClrTx/>
            </a:pPr>
            <a:r>
              <a:rPr lang="ar-IQ" sz="2200" dirty="0" smtClean="0"/>
              <a:t>ملكية جماعية</a:t>
            </a:r>
            <a:r>
              <a:rPr lang="ar-SY" sz="2200" dirty="0" smtClean="0"/>
              <a:t>.</a:t>
            </a:r>
            <a:endParaRPr lang="en-US" sz="2200" dirty="0" smtClean="0"/>
          </a:p>
          <a:p>
            <a:pPr marL="0" indent="0" algn="r" rtl="1">
              <a:buNone/>
            </a:pPr>
            <a:r>
              <a:rPr lang="ar-SY" sz="2200" b="0" dirty="0" smtClean="0"/>
              <a:t>لذلك ليس من الملائم تطبيق حقوق الملكية الفكرية ضمن الإطار التشريعي القائم.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ctr"/>
            <a:r>
              <a:rPr lang="ar-IQ" dirty="0" smtClean="0"/>
              <a:t>الحقوق الفردية والمجتمعية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514317"/>
              </p:ext>
            </p:extLst>
          </p:nvPr>
        </p:nvGraphicFramePr>
        <p:xfrm>
          <a:off x="1221949" y="1823622"/>
          <a:ext cx="6678296" cy="385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rved Down Arrow 11"/>
          <p:cNvSpPr/>
          <p:nvPr/>
        </p:nvSpPr>
        <p:spPr>
          <a:xfrm>
            <a:off x="4375052" y="1457862"/>
            <a:ext cx="121615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flipH="1">
            <a:off x="2311742" y="3176134"/>
            <a:ext cx="1142647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4561097" y="5176911"/>
            <a:ext cx="1216152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pPr algn="r" rtl="1"/>
            <a:r>
              <a:rPr lang="ar-SY" dirty="0" smtClean="0"/>
              <a:t>الاستخدام المنصف والتعامل المنصف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2077492"/>
          </a:xfrm>
        </p:spPr>
        <p:txBody>
          <a:bodyPr/>
          <a:lstStyle/>
          <a:p>
            <a:pPr algn="r" rtl="1"/>
            <a:r>
              <a:rPr lang="ar-SY" sz="2200" b="0" dirty="0" smtClean="0"/>
              <a:t>الاستخدام المنصف:</a:t>
            </a:r>
            <a:endParaRPr lang="en-US" sz="2200" b="0" dirty="0" smtClean="0"/>
          </a:p>
          <a:p>
            <a:pPr lvl="3" algn="r" rtl="1">
              <a:buClr>
                <a:schemeClr val="tx1"/>
              </a:buClr>
            </a:pPr>
            <a:r>
              <a:rPr lang="ar-SY" sz="2000" dirty="0" smtClean="0"/>
              <a:t>لأغراض التعليم؛</a:t>
            </a:r>
            <a:endParaRPr lang="en-US" sz="2000" dirty="0" smtClean="0"/>
          </a:p>
          <a:p>
            <a:pPr lvl="3" algn="r" rtl="1">
              <a:buClr>
                <a:schemeClr val="tx1"/>
              </a:buClr>
            </a:pPr>
            <a:r>
              <a:rPr lang="ar-SY" sz="2000" dirty="0" smtClean="0"/>
              <a:t>من أجل الصالح العام للمجتمع.</a:t>
            </a:r>
          </a:p>
          <a:p>
            <a:pPr marL="457200" lvl="2" indent="-457200" algn="r" rt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ar-SY" sz="2000" b="0" dirty="0" smtClean="0"/>
              <a:t>استخدام غير تجاري.</a:t>
            </a:r>
            <a:endParaRPr lang="en-US" sz="2000" b="0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 rtl="1"/>
            <a:r>
              <a:rPr lang="ar-SY" dirty="0" smtClean="0"/>
              <a:t>بعض التوجيهات...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495871"/>
            <a:ext cx="4683369" cy="4001095"/>
          </a:xfrm>
        </p:spPr>
        <p:txBody>
          <a:bodyPr/>
          <a:lstStyle/>
          <a:p>
            <a:pPr algn="r" rtl="1"/>
            <a:r>
              <a:rPr lang="ar-SY" sz="2000" b="0" dirty="0" smtClean="0"/>
              <a:t>ضمان الحصول على الموافقة الحرة والمسبقة والواعية.</a:t>
            </a:r>
            <a:endParaRPr lang="en-US" sz="2000" b="0" dirty="0" smtClean="0"/>
          </a:p>
          <a:p>
            <a:pPr algn="r" rtl="1"/>
            <a:endParaRPr lang="en-US" sz="2000" b="0" dirty="0" smtClean="0"/>
          </a:p>
          <a:p>
            <a:pPr algn="r" rtl="1"/>
            <a:r>
              <a:rPr lang="ar-SY" sz="2000" b="0" dirty="0" smtClean="0"/>
              <a:t>الاحتفاظ بسجلات لجميع الاتفاقات.</a:t>
            </a:r>
            <a:endParaRPr lang="en-US" sz="2000" b="0" dirty="0" smtClean="0"/>
          </a:p>
          <a:p>
            <a:pPr algn="r" rtl="1"/>
            <a:endParaRPr lang="en-US" sz="2000" b="0" dirty="0" smtClean="0"/>
          </a:p>
          <a:p>
            <a:pPr algn="r" rtl="1"/>
            <a:r>
              <a:rPr lang="ar-SY" sz="2000" b="0" dirty="0" smtClean="0"/>
              <a:t>بيان درجات الانتفاع فيما يخص مواد محددة.</a:t>
            </a:r>
            <a:endParaRPr lang="en-US" sz="2000" b="0" dirty="0" smtClean="0"/>
          </a:p>
          <a:p>
            <a:pPr algn="r" rtl="1"/>
            <a:endParaRPr lang="en-US" sz="2000" b="0" dirty="0" smtClean="0"/>
          </a:p>
          <a:p>
            <a:pPr algn="r" rtl="1"/>
            <a:r>
              <a:rPr lang="ar-SY" sz="2000" b="0" dirty="0" smtClean="0"/>
              <a:t>تسجيل الاتفاقات.</a:t>
            </a:r>
            <a:endParaRPr lang="en-US" sz="2000" b="0" dirty="0" smtClean="0"/>
          </a:p>
          <a:p>
            <a:pPr algn="r" rtl="1"/>
            <a:endParaRPr lang="en-US" sz="2000" b="0" dirty="0" smtClean="0"/>
          </a:p>
          <a:p>
            <a:pPr algn="r" rtl="1"/>
            <a:r>
              <a:rPr lang="ar-SY" sz="2000" b="0" dirty="0" smtClean="0"/>
              <a:t>وضع قائمة بأسماء جميع الذين ينبغي أن تُرسل إليهم التسجيلات والصور.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30"/>
          <a:stretch/>
        </p:blipFill>
        <p:spPr>
          <a:xfrm>
            <a:off x="2611711" y="254000"/>
            <a:ext cx="6121910" cy="6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5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Y" dirty="0" smtClean="0"/>
              <a:t>الأخلاقيات: ماذا تعني؟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5746417" cy="2834622"/>
          </a:xfrm>
        </p:spPr>
        <p:txBody>
          <a:bodyPr/>
          <a:lstStyle/>
          <a:p>
            <a:pPr algn="r" rtl="1"/>
            <a:r>
              <a:rPr lang="ar-SY" sz="2200" b="0" dirty="0" smtClean="0"/>
              <a:t>عمل الشيء «الصحيح»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الصدق والشفافية</a:t>
            </a:r>
            <a:endParaRPr lang="en-US" sz="2200" b="0" dirty="0" smtClean="0"/>
          </a:p>
          <a:p>
            <a:pPr algn="r" rtl="1"/>
            <a:r>
              <a:rPr lang="ar-SY" sz="2200" b="0" dirty="0" smtClean="0"/>
              <a:t>مراعاة المعايير الأخلاقية</a:t>
            </a:r>
            <a:endParaRPr lang="en-US" sz="2200" b="0" dirty="0" smtClean="0"/>
          </a:p>
          <a:p>
            <a:pPr algn="r" rtl="1"/>
            <a:r>
              <a:rPr lang="ar-IQ" sz="2200" b="0" dirty="0" smtClean="0"/>
              <a:t>عدم الاستغلال من النواحي:</a:t>
            </a:r>
            <a:endParaRPr lang="en-US" sz="2200" b="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المعنوية</a:t>
            </a:r>
            <a:endParaRPr lang="en-US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والقانونية</a:t>
            </a:r>
            <a:endParaRPr lang="en-US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dirty="0" smtClean="0"/>
              <a:t>والتجارية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562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dirty="0" smtClean="0"/>
              <a:t>مصطلحات ذات صلة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595671"/>
              </p:ext>
            </p:extLst>
          </p:nvPr>
        </p:nvGraphicFramePr>
        <p:xfrm>
          <a:off x="1689903" y="1689903"/>
          <a:ext cx="5741044" cy="414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4004842" y="1689902"/>
            <a:ext cx="1597306" cy="1383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3697" y="2286000"/>
            <a:ext cx="1099595" cy="283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Tradition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8452485"/>
              </p:ext>
            </p:extLst>
          </p:nvPr>
        </p:nvGraphicFramePr>
        <p:xfrm>
          <a:off x="1755494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7460" y="5833640"/>
            <a:ext cx="77015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r" rtl="1"/>
            <a:r>
              <a:rPr lang="ar-IQ" sz="2400" b="1" dirty="0" smtClean="0"/>
              <a:t>أضف المزيد... </a:t>
            </a:r>
            <a:endParaRPr lang="en-US" sz="1100" dirty="0" smtClean="0"/>
          </a:p>
        </p:txBody>
      </p:sp>
      <p:sp>
        <p:nvSpPr>
          <p:cNvPr id="10" name="Oval 9"/>
          <p:cNvSpPr/>
          <p:nvPr/>
        </p:nvSpPr>
        <p:spPr>
          <a:xfrm>
            <a:off x="4253697" y="4262511"/>
            <a:ext cx="1471854" cy="133643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7594" y="4740812"/>
            <a:ext cx="11145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IQ" b="1" dirty="0" smtClean="0"/>
              <a:t>الإبداع</a:t>
            </a:r>
            <a:endParaRPr lang="en-US" b="1" dirty="0" smtClean="0"/>
          </a:p>
        </p:txBody>
      </p:sp>
      <p:sp>
        <p:nvSpPr>
          <p:cNvPr id="12" name="Oval 11"/>
          <p:cNvSpPr/>
          <p:nvPr/>
        </p:nvSpPr>
        <p:spPr>
          <a:xfrm>
            <a:off x="5353292" y="1012874"/>
            <a:ext cx="1921597" cy="181473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702" y="1401962"/>
            <a:ext cx="2461846" cy="2335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1807" y="2292581"/>
            <a:ext cx="22177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IQ" b="1" dirty="0" smtClean="0"/>
              <a:t>الإقرار بالفضل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IQ" b="1" dirty="0" smtClean="0"/>
              <a:t>والإعراب عن التقدير</a:t>
            </a:r>
            <a:endParaRPr lang="en-US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1791226"/>
            <a:ext cx="178848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IQ" b="1" dirty="0" smtClean="0"/>
              <a:t>مراعاة السرية</a:t>
            </a:r>
            <a:endParaRPr lang="en-US" b="1" dirty="0" smtClean="0"/>
          </a:p>
        </p:txBody>
      </p:sp>
      <p:sp>
        <p:nvSpPr>
          <p:cNvPr id="16" name="TextBox 10"/>
          <p:cNvSpPr txBox="1"/>
          <p:nvPr/>
        </p:nvSpPr>
        <p:spPr>
          <a:xfrm>
            <a:off x="4034644" y="3620514"/>
            <a:ext cx="1318647" cy="276999"/>
          </a:xfrm>
          <a:prstGeom prst="rect">
            <a:avLst/>
          </a:prstGeom>
          <a:solidFill>
            <a:srgbClr val="6DFB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SA" b="1" dirty="0" smtClean="0"/>
              <a:t>طلب الإذن</a:t>
            </a:r>
            <a:endParaRPr lang="en-US" b="1" dirty="0" smtClean="0"/>
          </a:p>
        </p:txBody>
      </p:sp>
      <p:sp>
        <p:nvSpPr>
          <p:cNvPr id="17" name="TextBox 10"/>
          <p:cNvSpPr txBox="1"/>
          <p:nvPr/>
        </p:nvSpPr>
        <p:spPr>
          <a:xfrm>
            <a:off x="3068743" y="2873614"/>
            <a:ext cx="851095" cy="344710"/>
          </a:xfrm>
          <a:prstGeom prst="rect">
            <a:avLst/>
          </a:prstGeom>
          <a:solidFill>
            <a:srgbClr val="6DFBF8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ar-SA" sz="1400" b="1" dirty="0" smtClean="0"/>
              <a:t>مراعاة الخصوصية</a:t>
            </a:r>
            <a:endParaRPr lang="en-US" sz="1400" b="1" dirty="0" smtClean="0"/>
          </a:p>
        </p:txBody>
      </p:sp>
      <p:sp>
        <p:nvSpPr>
          <p:cNvPr id="18" name="TextBox 10"/>
          <p:cNvSpPr txBox="1"/>
          <p:nvPr/>
        </p:nvSpPr>
        <p:spPr>
          <a:xfrm>
            <a:off x="4113573" y="2336580"/>
            <a:ext cx="1318647" cy="276999"/>
          </a:xfrm>
          <a:prstGeom prst="rect">
            <a:avLst/>
          </a:prstGeom>
          <a:solidFill>
            <a:srgbClr val="00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SA" b="1" dirty="0" smtClean="0"/>
              <a:t>التقاليد</a:t>
            </a:r>
            <a:endParaRPr lang="en-US" b="1" dirty="0" smtClean="0"/>
          </a:p>
        </p:txBody>
      </p:sp>
      <p:sp>
        <p:nvSpPr>
          <p:cNvPr id="19" name="TextBox 10"/>
          <p:cNvSpPr txBox="1"/>
          <p:nvPr/>
        </p:nvSpPr>
        <p:spPr>
          <a:xfrm>
            <a:off x="5522912" y="2956140"/>
            <a:ext cx="1318647" cy="276999"/>
          </a:xfrm>
          <a:prstGeom prst="rect">
            <a:avLst/>
          </a:prstGeom>
          <a:solidFill>
            <a:srgbClr val="6DFBF8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ar-SA" b="1" dirty="0" smtClean="0"/>
              <a:t>الاحترام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790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 rtl="1"/>
            <a:r>
              <a:rPr lang="ar-IQ" dirty="0"/>
              <a:t>المبادئ الأخلاقية لصون التراث الثقافي غير المادي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05001"/>
            <a:ext cx="6480175" cy="4093428"/>
          </a:xfrm>
        </p:spPr>
        <p:txBody>
          <a:bodyPr/>
          <a:lstStyle/>
          <a:p>
            <a:pPr algn="r" rtl="1"/>
            <a:r>
              <a:rPr lang="ar-IQ" sz="2200" b="0" dirty="0" smtClean="0"/>
              <a:t>اجتماع فالنسيا عام 2015: </a:t>
            </a:r>
            <a:endParaRPr lang="en-GB" sz="2200" b="0" dirty="0" smtClean="0"/>
          </a:p>
          <a:p>
            <a:pPr lvl="3" algn="r" rtl="1">
              <a:buClr>
                <a:schemeClr val="tx1"/>
              </a:buClr>
            </a:pPr>
            <a:r>
              <a:rPr lang="ar-IQ" b="0" dirty="0" smtClean="0"/>
              <a:t>أول خطوة نحو مناقشة عالمية بشأن مدونة نموذجية لقواعد السلوك في مجال التراث الثقافي غير المادي.</a:t>
            </a:r>
            <a:endParaRPr lang="en-US" b="0" dirty="0" smtClean="0"/>
          </a:p>
          <a:p>
            <a:pPr lvl="1" algn="r" rtl="1"/>
            <a:r>
              <a:rPr lang="ar-IQ" sz="2200" dirty="0" smtClean="0"/>
              <a:t>12 مبدأً أخلاقيا لصون التراث الثقافي غير المادي:</a:t>
            </a:r>
            <a:endParaRPr lang="en-GB" sz="22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b="0" dirty="0" smtClean="0"/>
              <a:t>تُستخدم كأساس لوضع مدونات محددة لقواعد السلوك،</a:t>
            </a:r>
            <a:endParaRPr lang="en-GB" sz="2000" dirty="0" smtClean="0"/>
          </a:p>
          <a:p>
            <a:pPr lvl="3" algn="r" rtl="1">
              <a:buClr>
                <a:schemeClr val="tx1"/>
              </a:buClr>
            </a:pPr>
            <a:r>
              <a:rPr lang="ar-IQ" sz="2000" b="0" dirty="0" smtClean="0"/>
              <a:t>العديد منها له صلة بعملية الحصر.</a:t>
            </a:r>
            <a:endParaRPr lang="en-GB" sz="2000" b="0" dirty="0" smtClean="0"/>
          </a:p>
          <a:p>
            <a:pPr lvl="1"/>
            <a:endParaRPr lang="en-GB" b="0" dirty="0" smtClean="0"/>
          </a:p>
          <a:p>
            <a:pPr lvl="1"/>
            <a:endParaRPr lang="en-GB" b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41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 rtl="1"/>
            <a:r>
              <a:rPr lang="ar-IQ" dirty="0">
                <a:solidFill>
                  <a:prstClr val="black"/>
                </a:solidFill>
              </a:rPr>
              <a:t>المبادئ الأخلاقية لصون التراث الثقافي غير المادي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2899255"/>
          </a:xfrm>
        </p:spPr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ar-IQ" sz="2200" b="0" dirty="0" smtClean="0"/>
              <a:t>يجب أن يكون للمجتمعات المحلية والجماعات الدور الرئيسي في صون تراثها الثقافي غير المادي.</a:t>
            </a:r>
            <a:endParaRPr lang="en-US" sz="2200" b="0" dirty="0"/>
          </a:p>
          <a:p>
            <a:pPr marL="514350" indent="-514350" algn="r" rtl="1">
              <a:buFont typeface="+mj-lt"/>
              <a:buAutoNum type="arabicPeriod"/>
            </a:pPr>
            <a:r>
              <a:rPr lang="ar-IQ" sz="2200" b="0" dirty="0" smtClean="0"/>
              <a:t>يجب الاعتراف بحق المجتمعات المحلية والجماعات في ضمان استمرارية تراثها الثقافي غير المادي.</a:t>
            </a:r>
            <a:endParaRPr lang="en-US" sz="2200" b="0" dirty="0"/>
          </a:p>
          <a:p>
            <a:pPr marL="514350" indent="-514350" algn="r" rtl="1">
              <a:buFont typeface="+mj-lt"/>
              <a:buAutoNum type="arabicPeriod"/>
            </a:pPr>
            <a:r>
              <a:rPr lang="ar-IQ" sz="2200" b="0" dirty="0" smtClean="0"/>
              <a:t>ينبغي أن يسود الاحترام المتبادل للتراث الثقافي غير المادي في إطار التفاعل بين الدول والمجتمعات المحلية والجماعات.</a:t>
            </a:r>
            <a:endParaRPr lang="en-US" sz="2200" b="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IQ" sz="2200" b="0" dirty="0" smtClean="0"/>
              <a:t>ينبغي أن تتسم جميع التفاعلات مع المجتمعات المحلية والجماعات بالشفافية وأن تتم بموافقتها الحرة والمسبقة والمستدامة والواعية.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 rtl="1"/>
            <a:r>
              <a:rPr lang="ar-IQ" dirty="0">
                <a:solidFill>
                  <a:prstClr val="black"/>
                </a:solidFill>
              </a:rPr>
              <a:t>المبادئ الأخلاقية لصون التراث الثقافي غير </a:t>
            </a:r>
            <a:r>
              <a:rPr lang="ar-IQ" dirty="0" smtClean="0">
                <a:solidFill>
                  <a:prstClr val="black"/>
                </a:solidFill>
              </a:rPr>
              <a:t>المادي (تابع)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3203954"/>
          </a:xfrm>
        </p:spPr>
        <p:txBody>
          <a:bodyPr/>
          <a:lstStyle/>
          <a:p>
            <a:pPr marL="514350" indent="-514350" algn="r" rtl="1">
              <a:buFont typeface="+mj-lt"/>
              <a:buAutoNum type="arabicPeriod" startAt="5"/>
            </a:pPr>
            <a:r>
              <a:rPr lang="ar-IQ" sz="2200" b="0" dirty="0" smtClean="0"/>
              <a:t>   ينبغي أن تُكفل للمجتمعات المحلية والجماعات إمكانية الانتفاع بالمواد والمعدات والأماكن اللازمة للتعبير عن تراثها الثقافي غير المادي.</a:t>
            </a:r>
            <a:endParaRPr lang="en-US" sz="2200" b="0" dirty="0" smtClean="0"/>
          </a:p>
          <a:p>
            <a:pPr marL="514350" indent="-514350" algn="r" rtl="1">
              <a:buFont typeface="+mj-lt"/>
              <a:buAutoNum type="arabicPeriod" startAt="5"/>
            </a:pPr>
            <a:r>
              <a:rPr lang="ar-IQ" sz="2200" b="0" dirty="0" smtClean="0"/>
              <a:t>ينبغي للمجتمعات المحلية والجماعات أن تقيِّم قيمة تراثها الثقافي غير المادي.</a:t>
            </a:r>
            <a:endParaRPr lang="en-US" sz="2200" b="0" dirty="0"/>
          </a:p>
          <a:p>
            <a:pPr marL="514350" indent="-514350" algn="r" rtl="1">
              <a:buFont typeface="+mj-lt"/>
              <a:buAutoNum type="arabicPeriod" startAt="5"/>
            </a:pPr>
            <a:r>
              <a:rPr lang="ar-IQ" sz="2200" b="0" dirty="0" smtClean="0"/>
              <a:t>ينبغي أن تحظى المجتمعات المحلية والجماعات التي تبدع التراث الثقافي غير المادي بحماية الفوائد المعنوية والمادية الناتجة عن تراثها الثقافي غير المادي.</a:t>
            </a:r>
            <a:endParaRPr lang="en-US" sz="2200" b="0" dirty="0" smtClean="0"/>
          </a:p>
          <a:p>
            <a:pPr marL="514350" indent="-514350" algn="r" rtl="1">
              <a:buFont typeface="+mj-lt"/>
              <a:buAutoNum type="arabicPeriod" startAt="5"/>
            </a:pPr>
            <a:r>
              <a:rPr lang="ar-IQ" sz="2200" b="0" dirty="0" smtClean="0"/>
              <a:t>ينبغي احترام الطابع الدينامي والحي للتراث الثقافي غير المادي.</a:t>
            </a:r>
            <a:endParaRPr lang="en-US" sz="2200" b="0" dirty="0" smtClean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algn="r"/>
            <a:r>
              <a:rPr lang="ar-IQ" dirty="0">
                <a:solidFill>
                  <a:prstClr val="black"/>
                </a:solidFill>
              </a:rPr>
              <a:t>المبادئ الأخلاقية لصون التراث الثقافي غير المادي (تابع)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18589"/>
            <a:ext cx="6480175" cy="3170099"/>
          </a:xfrm>
        </p:spPr>
        <p:txBody>
          <a:bodyPr/>
          <a:lstStyle/>
          <a:p>
            <a:pPr marL="457200" lvl="2" indent="-457200" algn="r" rtl="1">
              <a:buAutoNum type="arabicPeriod" startAt="9"/>
              <a:tabLst>
                <a:tab pos="539750" algn="l"/>
                <a:tab pos="630238" algn="l"/>
              </a:tabLst>
            </a:pPr>
            <a:r>
              <a:rPr lang="ar-IQ" sz="2200" dirty="0" smtClean="0">
                <a:solidFill>
                  <a:prstClr val="black"/>
                </a:solidFill>
              </a:rPr>
              <a:t>ينبغي </a:t>
            </a:r>
            <a:r>
              <a:rPr lang="ar-IQ" sz="2200" dirty="0">
                <a:solidFill>
                  <a:prstClr val="black"/>
                </a:solidFill>
              </a:rPr>
              <a:t>أن تقيِّم المجتمعات المحلية والجماعات ما يترتب من آثار على أي إجراء يتعلق بها وباستدامة تراثها الثقافي غير المادي</a:t>
            </a:r>
            <a:r>
              <a:rPr lang="ar-IQ" sz="2200" dirty="0" smtClean="0">
                <a:solidFill>
                  <a:prstClr val="black"/>
                </a:solidFill>
              </a:rPr>
              <a:t>.</a:t>
            </a:r>
          </a:p>
          <a:p>
            <a:pPr marL="457200" lvl="2" indent="-457200" algn="r" rtl="1">
              <a:buFontTx/>
              <a:buAutoNum type="arabicPeriod" startAt="9"/>
              <a:tabLst>
                <a:tab pos="539750" algn="l"/>
                <a:tab pos="630238" algn="l"/>
              </a:tabLst>
            </a:pPr>
            <a:r>
              <a:rPr lang="ar-IQ" sz="2200" dirty="0" smtClean="0">
                <a:solidFill>
                  <a:prstClr val="black"/>
                </a:solidFill>
              </a:rPr>
              <a:t> </a:t>
            </a:r>
            <a:r>
              <a:rPr lang="ar-IQ" sz="2200" dirty="0"/>
              <a:t>ينبغي للمجتمعات المحلية والجماعات أن تحدد المخاطر التي تحدق بالتراث الثقافي غير المادي وأن تقرر كيفية التصدي لها والتخفيف من وطأتها</a:t>
            </a:r>
            <a:r>
              <a:rPr lang="ar-IQ" sz="2200" dirty="0" smtClean="0"/>
              <a:t>.</a:t>
            </a:r>
          </a:p>
          <a:p>
            <a:pPr marL="457200" lvl="2" indent="-457200" algn="r" rtl="1">
              <a:buFontTx/>
              <a:buAutoNum type="arabicPeriod" startAt="9"/>
              <a:tabLst>
                <a:tab pos="539750" algn="l"/>
                <a:tab pos="630238" algn="l"/>
              </a:tabLst>
            </a:pPr>
            <a:r>
              <a:rPr lang="ar-IQ" sz="2200" dirty="0" smtClean="0"/>
              <a:t> </a:t>
            </a:r>
            <a:r>
              <a:rPr lang="ar-IQ" sz="2200" dirty="0"/>
              <a:t>يجب احترام التنوع الثقافي احتراماً تاماً.</a:t>
            </a:r>
            <a:endParaRPr lang="en-US" sz="2200" dirty="0"/>
          </a:p>
          <a:p>
            <a:pPr marL="457200" lvl="2" indent="-457200" algn="r" rtl="1">
              <a:buFontTx/>
              <a:buAutoNum type="arabicPeriod" startAt="9"/>
              <a:tabLst>
                <a:tab pos="539750" algn="l"/>
                <a:tab pos="630238" algn="l"/>
              </a:tabLst>
            </a:pPr>
            <a:r>
              <a:rPr lang="ar-IQ" sz="2200" dirty="0" smtClean="0"/>
              <a:t> </a:t>
            </a:r>
            <a:r>
              <a:rPr lang="ar-IQ" sz="2200" dirty="0"/>
              <a:t>يجب أن تتم عملية صون التراث الثقافي غير المادي بالتعاون مع جميع الأطراف المعنية</a:t>
            </a:r>
            <a:r>
              <a:rPr lang="ar-IQ" sz="2200" dirty="0" smtClean="0"/>
              <a:t>.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0656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2291176" y="417513"/>
            <a:ext cx="6480175" cy="984885"/>
          </a:xfrm>
        </p:spPr>
        <p:txBody>
          <a:bodyPr/>
          <a:lstStyle/>
          <a:p>
            <a:pPr algn="r" eaLnBrk="1" hangingPunct="1"/>
            <a:r>
              <a:rPr lang="ar-IQ" dirty="0" smtClean="0"/>
              <a:t>الجوانب الرئيسية للأخلاقيات في عملية الحصر القائمة على المجتمعات المحلية والجماعات</a:t>
            </a:r>
            <a:endParaRPr lang="en-US" dirty="0" smtClean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2252638" y="1905000"/>
            <a:ext cx="6502425" cy="3145476"/>
          </a:xfrm>
        </p:spPr>
        <p:txBody>
          <a:bodyPr/>
          <a:lstStyle/>
          <a:p>
            <a:pPr algn="r" rtl="1" eaLnBrk="1" hangingPunct="1"/>
            <a:r>
              <a:rPr lang="ar-IQ" sz="2200" b="0" dirty="0" smtClean="0"/>
              <a:t>الأخلاقيات تمليها البيئة الثقافية الحاضنة لها</a:t>
            </a:r>
            <a:r>
              <a:rPr lang="ar-SY" sz="2200" b="0" dirty="0" smtClean="0"/>
              <a:t>.</a:t>
            </a:r>
            <a:endParaRPr lang="en-US" sz="2200" b="0" dirty="0" smtClean="0"/>
          </a:p>
          <a:p>
            <a:pPr algn="r" rtl="1" eaLnBrk="1" hangingPunct="1"/>
            <a:r>
              <a:rPr lang="ar-IQ" sz="2200" b="0" dirty="0" smtClean="0"/>
              <a:t>الأخلاقيات عادة ما تشير إلى التعامل والتفاعل مع «الآخر»:</a:t>
            </a:r>
            <a:endParaRPr lang="en-US" sz="2200" b="0" dirty="0" smtClean="0"/>
          </a:p>
          <a:p>
            <a:pPr lvl="3" algn="r" rtl="1" eaLnBrk="1" hangingPunct="1">
              <a:buClr>
                <a:schemeClr val="tx1"/>
              </a:buClr>
            </a:pPr>
            <a:r>
              <a:rPr lang="ar-IQ" sz="2000" dirty="0" smtClean="0"/>
              <a:t>البحوث </a:t>
            </a:r>
            <a:r>
              <a:rPr lang="ar-IQ" sz="2000" dirty="0" err="1" smtClean="0"/>
              <a:t>الإثنوغرافية</a:t>
            </a:r>
            <a:r>
              <a:rPr lang="ar-IQ" sz="2000" dirty="0" smtClean="0"/>
              <a:t>،</a:t>
            </a:r>
            <a:endParaRPr lang="en-US" sz="2000" dirty="0" smtClean="0"/>
          </a:p>
          <a:p>
            <a:pPr lvl="3" algn="r" rtl="1" eaLnBrk="1" hangingPunct="1">
              <a:buClr>
                <a:schemeClr val="tx1"/>
              </a:buClr>
            </a:pPr>
            <a:r>
              <a:rPr lang="ar-SY" sz="2000" dirty="0" smtClean="0"/>
              <a:t>ال</a:t>
            </a:r>
            <a:r>
              <a:rPr lang="ar-IQ" sz="2000" dirty="0" smtClean="0"/>
              <a:t>بيانات</a:t>
            </a:r>
            <a:r>
              <a:rPr lang="ar-SY" sz="2000" dirty="0" smtClean="0"/>
              <a:t> المعنية ب</a:t>
            </a:r>
            <a:r>
              <a:rPr lang="ar-IQ" sz="2000" dirty="0" smtClean="0"/>
              <a:t>الأخلاقيات</a:t>
            </a:r>
            <a:r>
              <a:rPr lang="ar-SY" sz="2000" dirty="0" smtClean="0"/>
              <a:t> الخاصة</a:t>
            </a:r>
            <a:r>
              <a:rPr lang="ar-IQ" sz="2000" dirty="0" smtClean="0"/>
              <a:t> </a:t>
            </a:r>
            <a:r>
              <a:rPr lang="ar-SY" sz="2000" dirty="0" smtClean="0"/>
              <a:t>ب</a:t>
            </a:r>
            <a:r>
              <a:rPr lang="ar-IQ" sz="2000" dirty="0" smtClean="0"/>
              <a:t>الهيئات المهنية، والمحفوظات، والمتاحف...</a:t>
            </a:r>
            <a:endParaRPr lang="en-US" sz="2000" dirty="0" smtClean="0"/>
          </a:p>
          <a:p>
            <a:pPr algn="r" rtl="1" eaLnBrk="1" hangingPunct="1"/>
            <a:r>
              <a:rPr lang="ar-IQ" sz="2200" b="0" dirty="0" smtClean="0"/>
              <a:t>قضايا الأفراد المعنيين من صميم المجتمعات المحلية والجماعات مقابل الأفراد </a:t>
            </a:r>
            <a:r>
              <a:rPr lang="ar-SY" sz="2200" b="0" dirty="0" smtClean="0"/>
              <a:t>المعنيين </a:t>
            </a:r>
            <a:r>
              <a:rPr lang="ar-IQ" sz="2200" b="0" dirty="0" smtClean="0"/>
              <a:t>والجهات </a:t>
            </a:r>
            <a:r>
              <a:rPr lang="ar-SY" sz="2200" b="0" dirty="0" smtClean="0"/>
              <a:t>المعنية </a:t>
            </a:r>
            <a:r>
              <a:rPr lang="ar-IQ" sz="2200" b="0" dirty="0" smtClean="0"/>
              <a:t>من خارج هذه المجتمعات والجماعات.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Unes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DEDB"/>
      </a:accent1>
      <a:accent2>
        <a:srgbClr val="00D213"/>
      </a:accent2>
      <a:accent3>
        <a:srgbClr val="FF0000"/>
      </a:accent3>
      <a:accent4>
        <a:srgbClr val="FFFF00"/>
      </a:accent4>
      <a:accent5>
        <a:srgbClr val="07DEDB"/>
      </a:accent5>
      <a:accent6>
        <a:srgbClr val="00D213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6132</TotalTime>
  <Words>975</Words>
  <Application>Microsoft Office PowerPoint</Application>
  <PresentationFormat>On-screen Show (4:3)</PresentationFormat>
  <Paragraphs>185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 Bold</vt:lpstr>
      <vt:lpstr>ＭＳ Ｐゴシック</vt:lpstr>
      <vt:lpstr>ＭＳ Ｐゴシック</vt:lpstr>
      <vt:lpstr>Arial</vt:lpstr>
      <vt:lpstr>Calibri</vt:lpstr>
      <vt:lpstr>Wingdings</vt:lpstr>
      <vt:lpstr>Thème Office</vt:lpstr>
      <vt:lpstr>الأخلاقيات في عملية الحصر القائمة على المجتمع المحلي والجماعة الوحدة 21: عرض تقديمي </vt:lpstr>
      <vt:lpstr>يشمل هذا العرض:</vt:lpstr>
      <vt:lpstr>الأخلاقيات: ماذا تعني؟</vt:lpstr>
      <vt:lpstr>مصطلحات ذات صلة</vt:lpstr>
      <vt:lpstr>المبادئ الأخلاقية لصون التراث الثقافي غير المادي</vt:lpstr>
      <vt:lpstr>المبادئ الأخلاقية لصون التراث الثقافي غير المادي</vt:lpstr>
      <vt:lpstr>المبادئ الأخلاقية لصون التراث الثقافي غير المادي (تابع)</vt:lpstr>
      <vt:lpstr>المبادئ الأخلاقية لصون التراث الثقافي غير المادي (تابع)</vt:lpstr>
      <vt:lpstr>الجوانب الرئيسية للأخلاقيات في عملية الحصر القائمة على المجتمعات المحلية والجماعات</vt:lpstr>
      <vt:lpstr>الأخلاقيات تخص جميع الأطراف المعنية</vt:lpstr>
      <vt:lpstr>أصناف المشاركين من المجتمع المحلي والجماعة</vt:lpstr>
      <vt:lpstr>المشاركة الجامعة: مبدأ رئيسي</vt:lpstr>
      <vt:lpstr>القيم الأساسية لعملية الحصر القائمة على المجتمع المحلي والجماعة</vt:lpstr>
      <vt:lpstr>ينبغي استحصال إذن لجمع البيانات</vt:lpstr>
      <vt:lpstr>استحصال إذن لاستخدام البيانات مستقبلاً</vt:lpstr>
      <vt:lpstr>الأخلاقيات فيما يتعلق بالتمثيل الملائم</vt:lpstr>
      <vt:lpstr>الحقوق والاحترام</vt:lpstr>
      <vt:lpstr>إشاعة جو من الثقة </vt:lpstr>
      <vt:lpstr>القضايا الأخلاقية والقانونية</vt:lpstr>
      <vt:lpstr>ملكية التراث الثقافي غير المادي </vt:lpstr>
      <vt:lpstr>الحقوق الفردية والمجتمعية</vt:lpstr>
      <vt:lpstr>الاستخدام المنصف والتعامل المنصف</vt:lpstr>
      <vt:lpstr>بعض التوجيهات...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**** ****</dc:creator>
  <cp:lastModifiedBy>Kim, Dain</cp:lastModifiedBy>
  <cp:revision>226</cp:revision>
  <cp:lastPrinted>2015-07-03T09:47:22Z</cp:lastPrinted>
  <dcterms:created xsi:type="dcterms:W3CDTF">2013-12-09T15:25:28Z</dcterms:created>
  <dcterms:modified xsi:type="dcterms:W3CDTF">2018-04-19T10:14:40Z</dcterms:modified>
</cp:coreProperties>
</file>