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7" r:id="rId2"/>
    <p:sldId id="272" r:id="rId3"/>
    <p:sldId id="292" r:id="rId4"/>
    <p:sldId id="283" r:id="rId5"/>
    <p:sldId id="293" r:id="rId6"/>
    <p:sldId id="294" r:id="rId7"/>
    <p:sldId id="295" r:id="rId8"/>
    <p:sldId id="268" r:id="rId9"/>
    <p:sldId id="285" r:id="rId10"/>
    <p:sldId id="286" r:id="rId11"/>
    <p:sldId id="287" r:id="rId12"/>
    <p:sldId id="277" r:id="rId13"/>
    <p:sldId id="296" r:id="rId14"/>
    <p:sldId id="297" r:id="rId15"/>
    <p:sldId id="298" r:id="rId16"/>
    <p:sldId id="299" r:id="rId17"/>
  </p:sldIdLst>
  <p:sldSz cx="9144000" cy="6858000" type="screen4x3"/>
  <p:notesSz cx="6858000" cy="9144000"/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15">
          <p15:clr>
            <a:srgbClr val="A4A3A4"/>
          </p15:clr>
        </p15:guide>
        <p15:guide id="2" orient="horz" pos="1200">
          <p15:clr>
            <a:srgbClr val="A4A3A4"/>
          </p15:clr>
        </p15:guide>
        <p15:guide id="3" orient="horz" pos="2160">
          <p15:clr>
            <a:srgbClr val="A4A3A4"/>
          </p15:clr>
        </p15:guide>
        <p15:guide id="4" pos="1437">
          <p15:clr>
            <a:srgbClr val="A4A3A4"/>
          </p15:clr>
        </p15:guide>
        <p15:guide id="5" pos="2419">
          <p15:clr>
            <a:srgbClr val="A4A3A4"/>
          </p15:clr>
        </p15:guide>
        <p15:guide id="6" pos="5515">
          <p15:clr>
            <a:srgbClr val="A4A3A4"/>
          </p15:clr>
        </p15:guide>
        <p15:guide id="7" pos="1310">
          <p15:clr>
            <a:srgbClr val="A4A3A4"/>
          </p15:clr>
        </p15:guide>
        <p15:guide id="8" pos="25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E3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266" autoAdjust="0"/>
  </p:normalViewPr>
  <p:slideViewPr>
    <p:cSldViewPr snapToGrid="0" snapToObjects="1">
      <p:cViewPr varScale="1">
        <p:scale>
          <a:sx n="52" d="100"/>
          <a:sy n="52" d="100"/>
        </p:scale>
        <p:origin x="96" y="822"/>
      </p:cViewPr>
      <p:guideLst>
        <p:guide orient="horz" pos="715"/>
        <p:guide orient="horz" pos="1200"/>
        <p:guide orient="horz" pos="2160"/>
        <p:guide pos="1437"/>
        <p:guide pos="2419"/>
        <p:guide pos="5515"/>
        <p:guide pos="1310"/>
        <p:guide pos="25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FCBBD5D3-8604-4536-8962-92EDE56AEC65}" type="datetime1">
              <a:rPr lang="fr-FR" altLang="fr-FR"/>
              <a:pPr>
                <a:defRPr/>
              </a:pPr>
              <a:t>23/04/2018</a:t>
            </a:fld>
            <a:endParaRPr lang="fr-FR" alt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8C216D2A-A5EE-411F-9DFF-7A6C466E4681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16955632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A77E889D-DFE4-4171-B9AB-A0F5EB996D09}" type="datetime1">
              <a:rPr lang="fr-FR" altLang="fr-FR"/>
              <a:pPr>
                <a:defRPr/>
              </a:pPr>
              <a:t>23/04/2018</a:t>
            </a:fld>
            <a:endParaRPr lang="fr-FR" alt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fr-FR" altLang="fr-FR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noProof="0" smtClean="0"/>
              <a:t>Cliquez pour modifier les styles du texte du masque</a:t>
            </a:r>
          </a:p>
          <a:p>
            <a:pPr lvl="1"/>
            <a:r>
              <a:rPr lang="fr-FR" altLang="fr-FR" noProof="0" smtClean="0"/>
              <a:t>Deuxième niveau</a:t>
            </a:r>
          </a:p>
          <a:p>
            <a:pPr lvl="2"/>
            <a:r>
              <a:rPr lang="fr-FR" altLang="fr-FR" noProof="0" smtClean="0"/>
              <a:t>Troisième niveau</a:t>
            </a:r>
          </a:p>
          <a:p>
            <a:pPr lvl="3"/>
            <a:r>
              <a:rPr lang="fr-FR" altLang="fr-FR" noProof="0" smtClean="0"/>
              <a:t>Quatrième niveau</a:t>
            </a:r>
          </a:p>
          <a:p>
            <a:pPr lvl="4"/>
            <a:r>
              <a:rPr lang="fr-FR" alt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622C8CF0-B54C-4C56-97FF-DB2B10FCA66F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12204054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© 2009 by Chen Ming/Beijing Bureau of Culture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2C8CF0-B54C-4C56-97FF-DB2B10FCA66F}" type="slidenum">
              <a:rPr lang="fr-FR" altLang="fr-FR" smtClean="0"/>
              <a:pPr>
                <a:defRPr/>
              </a:pPr>
              <a:t>1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9641858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rPr>
              <a:t>Настоящий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rPr>
              <a:t>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rPr>
              <a:t>раздел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rPr>
              <a:t>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rPr>
              <a:t>является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rPr>
              <a:t>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rPr>
              <a:t>адаптацией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rPr>
              <a:t> </a:t>
            </a:r>
            <a:r>
              <a:rPr lang="en-GB" altLang="fr-FR" dirty="0" smtClean="0">
                <a:ea typeface="ＭＳ Ｐゴシック" pitchFamily="34" charset="-128"/>
                <a:cs typeface="Arial" charset="0"/>
              </a:rPr>
              <a:t>Corbett J.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rPr>
              <a:t>и</a:t>
            </a:r>
            <a:r>
              <a:rPr lang="en-GB" altLang="fr-FR" dirty="0" smtClean="0">
                <a:ea typeface="ＭＳ Ｐゴシック" pitchFamily="34" charset="-128"/>
                <a:cs typeface="Arial" charset="0"/>
              </a:rPr>
              <a:t> White K. 2010. </a:t>
            </a:r>
            <a:r>
              <a:rPr lang="en-GB" altLang="fr-FR" i="1" dirty="0" smtClean="0">
                <a:ea typeface="ＭＳ Ｐゴシック" pitchFamily="34" charset="-128"/>
                <a:cs typeface="Arial" charset="0"/>
              </a:rPr>
              <a:t>PPT No. 1: Documentation: Interviewing Techniques</a:t>
            </a:r>
            <a:r>
              <a:rPr lang="en-GB" altLang="fr-FR" dirty="0" smtClean="0">
                <a:ea typeface="ＭＳ Ｐゴシック" pitchFamily="34" charset="-128"/>
                <a:cs typeface="Arial" charset="0"/>
              </a:rPr>
              <a:t>. Unit M14U02, Module M14: Interviewing Techniques; in “Training Kit on Participatory Spatial Information Management and Communication”. CTA, The Netherlands and IFAD, Italy.</a:t>
            </a:r>
            <a:endParaRPr lang="es-ES_tradnl" altLang="es-ES_tradnl" dirty="0" smtClean="0">
              <a:ea typeface="ＭＳ Ｐゴシック" pitchFamily="34" charset="-128"/>
            </a:endParaRPr>
          </a:p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2C8CF0-B54C-4C56-97FF-DB2B10FCA66F}" type="slidenum">
              <a:rPr lang="fr-FR" altLang="fr-FR" smtClean="0"/>
              <a:pPr>
                <a:defRPr/>
              </a:pPr>
              <a:t>2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9549069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4"/>
          <p:cNvSpPr/>
          <p:nvPr userDrawn="1"/>
        </p:nvSpPr>
        <p:spPr>
          <a:xfrm>
            <a:off x="0" y="0"/>
            <a:ext cx="6477000" cy="686276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fr-FR" sz="1800" smtClean="0">
              <a:solidFill>
                <a:srgbClr val="FFF10B"/>
              </a:solidFill>
            </a:endParaRPr>
          </a:p>
        </p:txBody>
      </p:sp>
      <p:cxnSp>
        <p:nvCxnSpPr>
          <p:cNvPr id="7" name="Straight Connector 9"/>
          <p:cNvCxnSpPr/>
          <p:nvPr userDrawn="1"/>
        </p:nvCxnSpPr>
        <p:spPr>
          <a:xfrm>
            <a:off x="381000" y="1371600"/>
            <a:ext cx="5715000" cy="1588"/>
          </a:xfrm>
          <a:prstGeom prst="line">
            <a:avLst/>
          </a:prstGeom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81000" y="1692000"/>
            <a:ext cx="5715000" cy="1169551"/>
          </a:xfrm>
        </p:spPr>
        <p:txBody>
          <a:bodyPr/>
          <a:lstStyle>
            <a:lvl1pPr algn="l">
              <a:defRPr sz="3800" b="1"/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81000" y="4212000"/>
            <a:ext cx="5715000" cy="1665272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Cliquez pour modifier le style des sous-titres du masque</a:t>
            </a:r>
            <a:endParaRPr lang="fr-FR" dirty="0"/>
          </a:p>
        </p:txBody>
      </p:sp>
      <p:sp>
        <p:nvSpPr>
          <p:cNvPr id="9" name="Espace réservé pour une image  10"/>
          <p:cNvSpPr>
            <a:spLocks noGrp="1"/>
          </p:cNvSpPr>
          <p:nvPr>
            <p:ph type="pic" sz="quarter" idx="10"/>
          </p:nvPr>
        </p:nvSpPr>
        <p:spPr>
          <a:xfrm>
            <a:off x="6478200" y="0"/>
            <a:ext cx="2667600" cy="6858000"/>
          </a:xfrm>
        </p:spPr>
        <p:txBody>
          <a:bodyPr rtlCol="0"/>
          <a:lstStyle/>
          <a:p>
            <a:pPr lvl="0"/>
            <a:endParaRPr lang="fr-FR" noProof="0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445" y="190500"/>
            <a:ext cx="1925793" cy="1182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6091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64306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8"/>
          <p:cNvCxnSpPr/>
          <p:nvPr userDrawn="1"/>
        </p:nvCxnSpPr>
        <p:spPr>
          <a:xfrm>
            <a:off x="2286000" y="228600"/>
            <a:ext cx="6477000" cy="1588"/>
          </a:xfrm>
          <a:prstGeom prst="line">
            <a:avLst/>
          </a:prstGeom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13"/>
          <p:cNvCxnSpPr/>
          <p:nvPr userDrawn="1"/>
        </p:nvCxnSpPr>
        <p:spPr>
          <a:xfrm flipV="1">
            <a:off x="406400" y="228600"/>
            <a:ext cx="1676400" cy="0"/>
          </a:xfrm>
          <a:prstGeom prst="line">
            <a:avLst/>
          </a:prstGeom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5998" y="375262"/>
            <a:ext cx="6476999" cy="1846659"/>
          </a:xfrm>
        </p:spPr>
        <p:txBody>
          <a:bodyPr/>
          <a:lstStyle>
            <a:lvl1pPr algn="l">
              <a:defRPr sz="6000" b="1" cap="none"/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282824" y="2427807"/>
            <a:ext cx="6480173" cy="1118255"/>
          </a:xfrm>
        </p:spPr>
        <p:txBody>
          <a:bodyPr/>
          <a:lstStyle>
            <a:lvl1pPr marL="0" indent="0">
              <a:buNone/>
              <a:defRPr sz="4000" b="0">
                <a:solidFill>
                  <a:srgbClr val="00000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455488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600000" y="1836000"/>
            <a:ext cx="5162998" cy="4217600"/>
          </a:xfrm>
        </p:spPr>
        <p:txBody>
          <a:bodyPr/>
          <a:lstStyle>
            <a:lvl1pPr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4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9" name="Espace réservé pour une image  8"/>
          <p:cNvSpPr>
            <a:spLocks noGrp="1"/>
          </p:cNvSpPr>
          <p:nvPr>
            <p:ph type="pic" sz="quarter" idx="10"/>
          </p:nvPr>
        </p:nvSpPr>
        <p:spPr>
          <a:xfrm>
            <a:off x="416560" y="1908000"/>
            <a:ext cx="2880000" cy="3672206"/>
          </a:xfrm>
        </p:spPr>
        <p:txBody>
          <a:bodyPr rtlCol="0"/>
          <a:lstStyle/>
          <a:p>
            <a:pPr lvl="0"/>
            <a:endParaRPr lang="fr-FR" noProof="0" dirty="0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11"/>
          </p:nvPr>
        </p:nvSpPr>
        <p:spPr>
          <a:xfrm>
            <a:off x="416560" y="5647094"/>
            <a:ext cx="2879725" cy="234000"/>
          </a:xfrm>
        </p:spPr>
        <p:txBody>
          <a:bodyPr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800" b="0">
                <a:solidFill>
                  <a:schemeClr val="tx1"/>
                </a:solidFill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800">
                <a:solidFill>
                  <a:schemeClr val="tx1"/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800">
                <a:solidFill>
                  <a:schemeClr val="tx1"/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800">
                <a:solidFill>
                  <a:schemeClr val="tx1"/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800">
                <a:solidFill>
                  <a:schemeClr val="tx1"/>
                </a:solidFill>
              </a:defRPr>
            </a:lvl5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016194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11" name="Espace réservé pour une image  10"/>
          <p:cNvSpPr>
            <a:spLocks noGrp="1"/>
          </p:cNvSpPr>
          <p:nvPr>
            <p:ph type="pic" sz="quarter" idx="10"/>
          </p:nvPr>
        </p:nvSpPr>
        <p:spPr>
          <a:xfrm>
            <a:off x="2282825" y="1908001"/>
            <a:ext cx="6480175" cy="4248960"/>
          </a:xfrm>
        </p:spPr>
        <p:txBody>
          <a:bodyPr rtlCol="0"/>
          <a:lstStyle/>
          <a:p>
            <a:pPr lvl="0"/>
            <a:endParaRPr lang="fr-FR" noProof="0" dirty="0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11"/>
          </p:nvPr>
        </p:nvSpPr>
        <p:spPr>
          <a:xfrm>
            <a:off x="2282825" y="6156325"/>
            <a:ext cx="6480175" cy="234000"/>
          </a:xfrm>
        </p:spPr>
        <p:txBody>
          <a:bodyPr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800" b="0">
                <a:solidFill>
                  <a:srgbClr val="000000"/>
                </a:solidFill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800">
                <a:solidFill>
                  <a:srgbClr val="000000"/>
                </a:solidFill>
              </a:defRPr>
            </a:lvl2pPr>
            <a:lvl3pPr marL="0">
              <a:lnSpc>
                <a:spcPct val="100000"/>
              </a:lnSpc>
              <a:spcBef>
                <a:spcPts val="0"/>
              </a:spcBef>
              <a:buFontTx/>
              <a:buNone/>
              <a:defRPr sz="800">
                <a:solidFill>
                  <a:srgbClr val="000000"/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800">
                <a:solidFill>
                  <a:srgbClr val="000000"/>
                </a:solidFill>
              </a:defRPr>
            </a:lvl4pPr>
            <a:lvl5pPr marL="0">
              <a:lnSpc>
                <a:spcPct val="100000"/>
              </a:lnSpc>
              <a:spcBef>
                <a:spcPts val="0"/>
              </a:spcBef>
              <a:buFontTx/>
              <a:buNone/>
              <a:defRPr sz="800">
                <a:solidFill>
                  <a:srgbClr val="000000"/>
                </a:solidFill>
              </a:defRPr>
            </a:lvl5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426844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7155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2302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0" y="0"/>
            <a:ext cx="228600" cy="686276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fr-FR" sz="1800" smtClean="0">
              <a:solidFill>
                <a:srgbClr val="FFF10B"/>
              </a:solidFill>
            </a:endParaRPr>
          </a:p>
        </p:txBody>
      </p:sp>
      <p:cxnSp>
        <p:nvCxnSpPr>
          <p:cNvPr id="18" name="Straight Connector 8"/>
          <p:cNvCxnSpPr/>
          <p:nvPr userDrawn="1"/>
        </p:nvCxnSpPr>
        <p:spPr>
          <a:xfrm>
            <a:off x="2286000" y="228600"/>
            <a:ext cx="6477000" cy="1588"/>
          </a:xfrm>
          <a:prstGeom prst="line">
            <a:avLst/>
          </a:prstGeom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1"/>
          <p:cNvCxnSpPr/>
          <p:nvPr userDrawn="1"/>
        </p:nvCxnSpPr>
        <p:spPr>
          <a:xfrm>
            <a:off x="2286000" y="6629400"/>
            <a:ext cx="6477000" cy="1588"/>
          </a:xfrm>
          <a:prstGeom prst="line">
            <a:avLst/>
          </a:prstGeom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3"/>
          <p:cNvCxnSpPr/>
          <p:nvPr userDrawn="1"/>
        </p:nvCxnSpPr>
        <p:spPr>
          <a:xfrm flipV="1">
            <a:off x="406400" y="228600"/>
            <a:ext cx="1676400" cy="0"/>
          </a:xfrm>
          <a:prstGeom prst="line">
            <a:avLst/>
          </a:prstGeom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 userDrawn="1"/>
        </p:nvSpPr>
        <p:spPr>
          <a:xfrm>
            <a:off x="8915400" y="0"/>
            <a:ext cx="228600" cy="686276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fr-FR" sz="1800" smtClean="0">
              <a:solidFill>
                <a:srgbClr val="FFF10B"/>
              </a:solidFill>
            </a:endParaRPr>
          </a:p>
        </p:txBody>
      </p:sp>
      <p:sp>
        <p:nvSpPr>
          <p:cNvPr id="1032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2282825" y="417513"/>
            <a:ext cx="6480175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fr-FR" altLang="fr-FR" smtClean="0"/>
              <a:t>Cliquez et modifiez le titre</a:t>
            </a:r>
          </a:p>
        </p:txBody>
      </p:sp>
      <p:sp>
        <p:nvSpPr>
          <p:cNvPr id="1033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2282825" y="2016125"/>
            <a:ext cx="6480175" cy="277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cxnSp>
        <p:nvCxnSpPr>
          <p:cNvPr id="13" name="Straight Connector 17"/>
          <p:cNvCxnSpPr/>
          <p:nvPr userDrawn="1"/>
        </p:nvCxnSpPr>
        <p:spPr>
          <a:xfrm flipV="1">
            <a:off x="406400" y="6629400"/>
            <a:ext cx="1676400" cy="0"/>
          </a:xfrm>
          <a:prstGeom prst="line">
            <a:avLst/>
          </a:prstGeom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ZoneTexte 13"/>
          <p:cNvSpPr txBox="1"/>
          <p:nvPr userDrawn="1"/>
        </p:nvSpPr>
        <p:spPr>
          <a:xfrm>
            <a:off x="406400" y="6338888"/>
            <a:ext cx="1041400" cy="21590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fld id="{F2886843-1251-42DB-B271-A3D27ECDC39D}" type="slidenum">
              <a:rPr lang="fr-FR" altLang="fr-FR" sz="1400" b="1" smtClean="0">
                <a:solidFill>
                  <a:schemeClr val="accent1"/>
                </a:solidFill>
              </a:rPr>
              <a:pPr eaLnBrk="1" hangingPunct="1">
                <a:defRPr/>
              </a:pPr>
              <a:t>‹#›</a:t>
            </a:fld>
            <a:endParaRPr lang="fr-FR" altLang="fr-FR" sz="1400" b="1" smtClean="0">
              <a:solidFill>
                <a:schemeClr val="accent1"/>
              </a:solidFill>
            </a:endParaRP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022" y="300841"/>
            <a:ext cx="1397155" cy="858035"/>
          </a:xfrm>
          <a:prstGeom prst="rect">
            <a:avLst/>
          </a:prstGeom>
        </p:spPr>
      </p:pic>
      <p:pic>
        <p:nvPicPr>
          <p:cNvPr id="23" name="Image 1"/>
          <p:cNvPicPr>
            <a:picLocks noChangeAspect="1" noChangeArrowheads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100" y="6664325"/>
            <a:ext cx="565150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93" r:id="rId1"/>
    <p:sldLayoutId id="2147483991" r:id="rId2"/>
    <p:sldLayoutId id="2147483994" r:id="rId3"/>
    <p:sldLayoutId id="2147483995" r:id="rId4"/>
    <p:sldLayoutId id="2147483992" r:id="rId5"/>
    <p:sldLayoutId id="2147483996" r:id="rId6"/>
    <p:sldLayoutId id="2147483997" r:id="rId7"/>
  </p:sldLayoutIdLst>
  <p:hf sldNum="0"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9pPr>
    </p:titleStyle>
    <p:bodyStyle>
      <a:lvl1pPr marL="215900" indent="-215900" algn="l" defTabSz="457200" rtl="0" eaLnBrk="0" fontAlgn="base" hangingPunct="0">
        <a:lnSpc>
          <a:spcPct val="90000"/>
        </a:lnSpc>
        <a:spcBef>
          <a:spcPts val="1200"/>
        </a:spcBef>
        <a:spcAft>
          <a:spcPct val="0"/>
        </a:spcAft>
        <a:buClr>
          <a:schemeClr val="tx1"/>
        </a:buClr>
        <a:buFont typeface="Arial" pitchFamily="34" charset="0"/>
        <a:buChar char="•"/>
        <a:defRPr sz="2800" b="1" kern="1200">
          <a:solidFill>
            <a:srgbClr val="07DEDB"/>
          </a:solidFill>
          <a:latin typeface="+mn-lt"/>
          <a:ea typeface="ＭＳ Ｐゴシック" charset="-128"/>
          <a:cs typeface="ＭＳ Ｐゴシック" charset="-128"/>
        </a:defRPr>
      </a:lvl1pPr>
      <a:lvl2pPr marL="215900" indent="-215900" algn="l" defTabSz="457200" rtl="0" eaLnBrk="0" fontAlgn="base" hangingPunct="0">
        <a:spcBef>
          <a:spcPts val="12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ts val="1200"/>
        </a:spcBef>
        <a:spcAft>
          <a:spcPct val="0"/>
        </a:spcAft>
        <a:buChar char="•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466725" indent="-215900" algn="l" defTabSz="457200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466725" indent="1362075" algn="l" defTabSz="457200" rtl="0" eaLnBrk="0" fontAlgn="base" hangingPunct="0">
        <a:spcBef>
          <a:spcPts val="600"/>
        </a:spcBef>
        <a:spcAft>
          <a:spcPct val="0"/>
        </a:spcAft>
        <a:buChar char="»"/>
        <a:defRPr sz="2000" kern="1200">
          <a:solidFill>
            <a:srgbClr val="07DEDB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re 5"/>
          <p:cNvSpPr>
            <a:spLocks noGrp="1"/>
          </p:cNvSpPr>
          <p:nvPr>
            <p:ph type="ctrTitle"/>
          </p:nvPr>
        </p:nvSpPr>
        <p:spPr>
          <a:xfrm>
            <a:off x="381000" y="1692275"/>
            <a:ext cx="6000750" cy="1938992"/>
          </a:xfrm>
        </p:spPr>
        <p:txBody>
          <a:bodyPr/>
          <a:lstStyle/>
          <a:p>
            <a:pPr eaLnBrk="1" hangingPunct="1"/>
            <a:r>
              <a:rPr lang="ru-RU" altLang="fr-FR" sz="3600" dirty="0" smtClean="0">
                <a:ea typeface="ＭＳ Ｐゴシック" pitchFamily="34" charset="-128"/>
              </a:rPr>
              <a:t>Интервьюирование в инвентаризации</a:t>
            </a:r>
            <a:r>
              <a:rPr lang="en-US" altLang="fr-FR" sz="3600" dirty="0" smtClean="0">
                <a:ea typeface="ＭＳ Ｐゴシック" pitchFamily="34" charset="-128"/>
              </a:rPr>
              <a:t/>
            </a:r>
            <a:br>
              <a:rPr lang="en-US" altLang="fr-FR" sz="3600" dirty="0" smtClean="0">
                <a:ea typeface="ＭＳ Ｐゴシック" pitchFamily="34" charset="-128"/>
              </a:rPr>
            </a:br>
            <a:r>
              <a:rPr lang="ru-RU" altLang="fr-FR" sz="1800" dirty="0" smtClean="0">
                <a:ea typeface="ＭＳ Ｐゴシック" pitchFamily="34" charset="-128"/>
              </a:rPr>
              <a:t>Раздел</a:t>
            </a:r>
            <a:r>
              <a:rPr lang="en-US" altLang="fr-FR" sz="1800" dirty="0" smtClean="0">
                <a:ea typeface="ＭＳ Ｐゴシック" pitchFamily="34" charset="-128"/>
              </a:rPr>
              <a:t> 25 </a:t>
            </a:r>
            <a:r>
              <a:rPr lang="ru-RU" altLang="fr-FR" sz="1800" dirty="0" smtClean="0">
                <a:ea typeface="ＭＳ Ｐゴシック" pitchFamily="34" charset="-128"/>
              </a:rPr>
              <a:t>Презентация </a:t>
            </a:r>
            <a:r>
              <a:rPr lang="en-US" altLang="fr-FR" sz="1800" dirty="0" smtClean="0">
                <a:ea typeface="ＭＳ Ｐゴシック" pitchFamily="34" charset="-128"/>
              </a:rPr>
              <a:t>PowerPoint </a:t>
            </a:r>
            <a:r>
              <a:rPr lang="en-ZA" altLang="fr-FR" sz="3600" dirty="0" smtClean="0">
                <a:ea typeface="ＭＳ Ｐゴシック" pitchFamily="34" charset="-128"/>
              </a:rPr>
              <a:t/>
            </a:r>
            <a:br>
              <a:rPr lang="en-ZA" altLang="fr-FR" sz="3600" dirty="0" smtClean="0">
                <a:ea typeface="ＭＳ Ｐゴシック" pitchFamily="34" charset="-128"/>
              </a:rPr>
            </a:br>
            <a:endParaRPr lang="en-ZA" altLang="fr-FR" sz="3600" dirty="0" smtClean="0">
              <a:ea typeface="ＭＳ Ｐゴシック" pitchFamily="34" charset="-128"/>
            </a:endParaRPr>
          </a:p>
        </p:txBody>
      </p:sp>
      <p:sp>
        <p:nvSpPr>
          <p:cNvPr id="7171" name="Sous-titre 6"/>
          <p:cNvSpPr>
            <a:spLocks noGrp="1"/>
          </p:cNvSpPr>
          <p:nvPr>
            <p:ph type="subTitle" idx="1"/>
          </p:nvPr>
        </p:nvSpPr>
        <p:spPr>
          <a:xfrm>
            <a:off x="381000" y="4140200"/>
            <a:ext cx="5715000" cy="1046440"/>
          </a:xfrm>
        </p:spPr>
        <p:txBody>
          <a:bodyPr>
            <a:spAutoFit/>
          </a:bodyPr>
          <a:lstStyle/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altLang="fr-FR" sz="2000" dirty="0" smtClean="0">
                <a:ea typeface="ＭＳ Ｐゴシック" pitchFamily="34" charset="-128"/>
              </a:rPr>
              <a:t/>
            </a:r>
            <a:br>
              <a:rPr lang="en-US" altLang="fr-FR" sz="2000" dirty="0" smtClean="0">
                <a:ea typeface="ＭＳ Ｐゴシック" pitchFamily="34" charset="-128"/>
              </a:rPr>
            </a:br>
            <a:r>
              <a:rPr lang="ru-RU" altLang="fr-FR" sz="2000" dirty="0" smtClean="0">
                <a:ea typeface="ＭＳ Ｐゴシック" pitchFamily="34" charset="-128"/>
              </a:rPr>
              <a:t>ЮНЕСКО</a:t>
            </a:r>
            <a:r>
              <a:rPr lang="en-US" altLang="fr-FR" sz="2000" dirty="0" smtClean="0">
                <a:ea typeface="ＭＳ Ｐゴシック" pitchFamily="34" charset="-128"/>
              </a:rPr>
              <a:t> </a:t>
            </a: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ru-RU" altLang="fr-FR" sz="2000" dirty="0" smtClean="0">
                <a:ea typeface="ＭＳ Ｐゴシック" pitchFamily="34" charset="-128"/>
              </a:rPr>
              <a:t>Секция нематериального культурного наследия</a:t>
            </a:r>
            <a:endParaRPr lang="en-US" altLang="fr-FR" sz="2000" dirty="0" smtClean="0">
              <a:ea typeface="ＭＳ Ｐゴシック" pitchFamily="34" charset="-128"/>
            </a:endParaRPr>
          </a:p>
        </p:txBody>
      </p:sp>
      <p:pic>
        <p:nvPicPr>
          <p:cNvPr id="7172" name="Espace réservé pour une image  8" descr="danseuse.jpg"/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" b="32"/>
          <a:stretch>
            <a:fillRect/>
          </a:stretch>
        </p:blipFill>
        <p:spPr>
          <a:xfrm>
            <a:off x="6478588" y="0"/>
            <a:ext cx="2667000" cy="6858000"/>
          </a:xfrm>
        </p:spPr>
      </p:pic>
      <p:sp>
        <p:nvSpPr>
          <p:cNvPr id="7173" name="Rectangle 3"/>
          <p:cNvSpPr>
            <a:spLocks noChangeArrowheads="1"/>
          </p:cNvSpPr>
          <p:nvPr/>
        </p:nvSpPr>
        <p:spPr bwMode="auto">
          <a:xfrm>
            <a:off x="381000" y="5967413"/>
            <a:ext cx="1598613" cy="276225"/>
          </a:xfrm>
          <a:prstGeom prst="rect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endParaRPr lang="en-GB" altLang="fr-FR" sz="1200" b="1">
              <a:latin typeface="Arial Bold" charset="0"/>
            </a:endParaRPr>
          </a:p>
        </p:txBody>
      </p:sp>
      <p:sp>
        <p:nvSpPr>
          <p:cNvPr id="7174" name="Rectangle 4"/>
          <p:cNvSpPr>
            <a:spLocks noChangeArrowheads="1"/>
          </p:cNvSpPr>
          <p:nvPr/>
        </p:nvSpPr>
        <p:spPr bwMode="auto">
          <a:xfrm>
            <a:off x="381000" y="6243638"/>
            <a:ext cx="1598613" cy="277812"/>
          </a:xfrm>
          <a:prstGeom prst="rect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GB" altLang="fr-FR" sz="1200" b="1">
              <a:solidFill>
                <a:schemeClr val="accent1"/>
              </a:solidFill>
              <a:latin typeface="Arial Bol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extBox 1"/>
          <p:cNvSpPr txBox="1">
            <a:spLocks noChangeArrowheads="1"/>
          </p:cNvSpPr>
          <p:nvPr/>
        </p:nvSpPr>
        <p:spPr bwMode="auto">
          <a:xfrm>
            <a:off x="2281238" y="525463"/>
            <a:ext cx="6473825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800" b="1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000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5pPr>
            <a:lvl6pPr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6pPr>
            <a:lvl7pPr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7pPr>
            <a:lvl8pPr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8pPr>
            <a:lvl9pPr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ru-RU" altLang="es-ES_tradnl" sz="3600" dirty="0" smtClean="0">
                <a:solidFill>
                  <a:schemeClr val="tx1"/>
                </a:solidFill>
              </a:rPr>
              <a:t>Открытые или закрытые вопросы</a:t>
            </a:r>
            <a:endParaRPr lang="es-ES_tradnl" altLang="es-ES_tradnl" sz="3600" dirty="0">
              <a:solidFill>
                <a:schemeClr val="tx1"/>
              </a:solidFill>
            </a:endParaRPr>
          </a:p>
        </p:txBody>
      </p:sp>
      <p:sp>
        <p:nvSpPr>
          <p:cNvPr id="16388" name="TextBox 2"/>
          <p:cNvSpPr txBox="1">
            <a:spLocks noChangeArrowheads="1"/>
          </p:cNvSpPr>
          <p:nvPr/>
        </p:nvSpPr>
        <p:spPr bwMode="auto">
          <a:xfrm>
            <a:off x="2281238" y="1914525"/>
            <a:ext cx="6473825" cy="42657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800" b="1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1pPr>
            <a:lvl2pPr marL="457200"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371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000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5pPr>
            <a:lvl6pPr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6pPr>
            <a:lvl7pPr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7pPr>
            <a:lvl8pPr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8pPr>
            <a:lvl9pPr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spcBef>
                <a:spcPct val="20000"/>
              </a:spcBef>
              <a:buFont typeface="Arial" pitchFamily="34" charset="0"/>
              <a:buChar char="•"/>
            </a:pPr>
            <a:r>
              <a:rPr lang="ru-RU" altLang="fr-FR" sz="2200" b="0" dirty="0" smtClean="0"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rPr>
              <a:t>Открытые</a:t>
            </a:r>
            <a:r>
              <a:rPr lang="en-CA" altLang="fr-FR" sz="2200" b="0" dirty="0" smtClean="0"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rPr>
              <a:t>:</a:t>
            </a:r>
            <a:endParaRPr lang="en-CA" altLang="fr-FR" sz="2200" b="0" dirty="0">
              <a:solidFill>
                <a:schemeClr val="tx1"/>
              </a:solidFill>
              <a:latin typeface="Arial Unicode MS" pitchFamily="34" charset="-128"/>
              <a:cs typeface="Arial" pitchFamily="34" charset="0"/>
            </a:endParaRPr>
          </a:p>
          <a:p>
            <a:pPr lvl="1">
              <a:spcBef>
                <a:spcPct val="20000"/>
              </a:spcBef>
              <a:buFont typeface="Courier New" pitchFamily="49" charset="0"/>
              <a:buChar char="o"/>
            </a:pPr>
            <a:r>
              <a:rPr lang="ru-RU" altLang="fr-FR" sz="2200" dirty="0" smtClean="0">
                <a:latin typeface="Arial Unicode MS" pitchFamily="34" charset="-128"/>
                <a:cs typeface="Arial" pitchFamily="34" charset="0"/>
              </a:rPr>
              <a:t>нельзя ответить «да» или «нет»</a:t>
            </a:r>
            <a:r>
              <a:rPr lang="en-CA" altLang="fr-FR" sz="2200" dirty="0" smtClean="0">
                <a:latin typeface="Arial Unicode MS" pitchFamily="34" charset="-128"/>
                <a:cs typeface="Arial" pitchFamily="34" charset="0"/>
              </a:rPr>
              <a:t>,</a:t>
            </a:r>
            <a:endParaRPr lang="en-CA" altLang="fr-FR" sz="2200" dirty="0">
              <a:latin typeface="Arial Unicode MS" pitchFamily="34" charset="-128"/>
              <a:cs typeface="Arial" pitchFamily="34" charset="0"/>
            </a:endParaRPr>
          </a:p>
          <a:p>
            <a:pPr lvl="1">
              <a:spcBef>
                <a:spcPct val="20000"/>
              </a:spcBef>
              <a:buFont typeface="Courier New" pitchFamily="49" charset="0"/>
              <a:buChar char="o"/>
            </a:pPr>
            <a:r>
              <a:rPr lang="ru-RU" altLang="fr-FR" sz="2200" dirty="0" smtClean="0">
                <a:latin typeface="Arial Unicode MS" pitchFamily="34" charset="-128"/>
                <a:cs typeface="Arial" pitchFamily="34" charset="0"/>
              </a:rPr>
              <a:t>являются более повествовательными</a:t>
            </a:r>
            <a:r>
              <a:rPr lang="en-CA" altLang="fr-FR" sz="2200" dirty="0" smtClean="0">
                <a:latin typeface="Arial Unicode MS" pitchFamily="34" charset="-128"/>
                <a:cs typeface="Arial" pitchFamily="34" charset="0"/>
              </a:rPr>
              <a:t>,</a:t>
            </a:r>
            <a:endParaRPr lang="en-CA" altLang="fr-FR" sz="2200" dirty="0">
              <a:latin typeface="Arial Unicode MS" pitchFamily="34" charset="-128"/>
              <a:cs typeface="Arial" pitchFamily="34" charset="0"/>
            </a:endParaRPr>
          </a:p>
          <a:p>
            <a:pPr lvl="1">
              <a:spcBef>
                <a:spcPct val="20000"/>
              </a:spcBef>
              <a:buFont typeface="Courier New" pitchFamily="49" charset="0"/>
              <a:buChar char="o"/>
            </a:pPr>
            <a:r>
              <a:rPr lang="ru-RU" altLang="fr-FR" sz="2200" dirty="0" smtClean="0">
                <a:latin typeface="Arial Unicode MS" pitchFamily="34" charset="-128"/>
                <a:cs typeface="Arial" pitchFamily="34" charset="0"/>
              </a:rPr>
              <a:t>могут помочь респонденту раскрыться</a:t>
            </a:r>
            <a:r>
              <a:rPr lang="en-CA" altLang="fr-FR" sz="2200" dirty="0" smtClean="0">
                <a:latin typeface="Arial Unicode MS" pitchFamily="34" charset="-128"/>
                <a:cs typeface="Arial" pitchFamily="34" charset="0"/>
              </a:rPr>
              <a:t>.</a:t>
            </a:r>
            <a:endParaRPr lang="en-CA" altLang="fr-FR" sz="2200" dirty="0">
              <a:latin typeface="Arial Unicode MS" pitchFamily="34" charset="-128"/>
              <a:cs typeface="Arial" pitchFamily="34" charset="0"/>
            </a:endParaRPr>
          </a:p>
          <a:p>
            <a:pPr lvl="3">
              <a:spcBef>
                <a:spcPct val="20000"/>
              </a:spcBef>
              <a:buFont typeface="Arial" pitchFamily="34" charset="0"/>
              <a:buChar char="–"/>
            </a:pPr>
            <a:endParaRPr lang="en-CA" altLang="fr-FR" sz="2200" dirty="0">
              <a:latin typeface="Arial Unicode MS" pitchFamily="34" charset="-128"/>
              <a:cs typeface="Arial" pitchFamily="34" charset="0"/>
            </a:endParaRPr>
          </a:p>
          <a:p>
            <a:pPr>
              <a:spcBef>
                <a:spcPct val="20000"/>
              </a:spcBef>
              <a:buFont typeface="Arial" pitchFamily="34" charset="0"/>
              <a:buChar char="•"/>
            </a:pPr>
            <a:r>
              <a:rPr lang="ru-RU" altLang="fr-FR" sz="2200" b="0" dirty="0" smtClean="0"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rPr>
              <a:t>Закрытые</a:t>
            </a:r>
            <a:r>
              <a:rPr lang="en-CA" altLang="fr-FR" sz="2200" b="0" dirty="0" smtClean="0"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rPr>
              <a:t>:</a:t>
            </a:r>
            <a:endParaRPr lang="en-CA" altLang="fr-FR" sz="2200" b="0" dirty="0">
              <a:solidFill>
                <a:schemeClr val="tx1"/>
              </a:solidFill>
              <a:latin typeface="Arial Unicode MS" pitchFamily="34" charset="-128"/>
              <a:cs typeface="Arial" pitchFamily="34" charset="0"/>
            </a:endParaRPr>
          </a:p>
          <a:p>
            <a:pPr lvl="1">
              <a:spcBef>
                <a:spcPct val="20000"/>
              </a:spcBef>
              <a:buFont typeface="Courier New" pitchFamily="49" charset="0"/>
              <a:buChar char="o"/>
            </a:pPr>
            <a:r>
              <a:rPr lang="ru-RU" altLang="fr-FR" sz="2200" dirty="0" smtClean="0">
                <a:latin typeface="Arial Unicode MS" pitchFamily="34" charset="-128"/>
                <a:cs typeface="Arial" pitchFamily="34" charset="0"/>
              </a:rPr>
              <a:t>можно ответить «да» или «нет»</a:t>
            </a:r>
            <a:r>
              <a:rPr lang="en-CA" altLang="fr-FR" sz="2200" dirty="0" smtClean="0">
                <a:latin typeface="Arial Unicode MS" pitchFamily="34" charset="-128"/>
                <a:cs typeface="Arial" pitchFamily="34" charset="0"/>
              </a:rPr>
              <a:t>,</a:t>
            </a:r>
            <a:endParaRPr lang="en-CA" altLang="fr-FR" sz="2200" dirty="0">
              <a:latin typeface="Arial Unicode MS" pitchFamily="34" charset="-128"/>
              <a:cs typeface="Arial" pitchFamily="34" charset="0"/>
            </a:endParaRPr>
          </a:p>
          <a:p>
            <a:pPr lvl="1">
              <a:spcBef>
                <a:spcPct val="20000"/>
              </a:spcBef>
              <a:buFont typeface="Courier New" pitchFamily="49" charset="0"/>
              <a:buChar char="o"/>
            </a:pPr>
            <a:r>
              <a:rPr lang="ru-RU" altLang="fr-FR" sz="2200" dirty="0" smtClean="0">
                <a:latin typeface="Arial Unicode MS" pitchFamily="34" charset="-128"/>
                <a:cs typeface="Arial" pitchFamily="34" charset="0"/>
              </a:rPr>
              <a:t>предоставляют специфическую информацию,</a:t>
            </a:r>
            <a:endParaRPr lang="en-CA" altLang="fr-FR" sz="2200" dirty="0">
              <a:latin typeface="Arial Unicode MS" pitchFamily="34" charset="-128"/>
              <a:cs typeface="Arial" pitchFamily="34" charset="0"/>
            </a:endParaRPr>
          </a:p>
          <a:p>
            <a:pPr lvl="1">
              <a:spcBef>
                <a:spcPct val="20000"/>
              </a:spcBef>
              <a:buFont typeface="Courier New" pitchFamily="49" charset="0"/>
              <a:buChar char="o"/>
            </a:pPr>
            <a:r>
              <a:rPr lang="ru-RU" altLang="fr-FR" sz="2200" dirty="0" smtClean="0">
                <a:latin typeface="Arial Unicode MS" pitchFamily="34" charset="-128"/>
                <a:cs typeface="Arial" pitchFamily="34" charset="0"/>
              </a:rPr>
              <a:t>могут помочь «разогреться» респондентам в начале</a:t>
            </a:r>
            <a:r>
              <a:rPr lang="en-CA" altLang="fr-FR" sz="2200" dirty="0" smtClean="0">
                <a:latin typeface="Arial Unicode MS" pitchFamily="34" charset="-128"/>
                <a:cs typeface="Arial" pitchFamily="34" charset="0"/>
              </a:rPr>
              <a:t>.</a:t>
            </a:r>
            <a:endParaRPr lang="en-CA" altLang="fr-FR" sz="2200" dirty="0">
              <a:latin typeface="Arial Unicode MS" pitchFamily="34" charset="-128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Titre 9"/>
          <p:cNvSpPr>
            <a:spLocks noGrp="1"/>
          </p:cNvSpPr>
          <p:nvPr>
            <p:ph type="title"/>
          </p:nvPr>
        </p:nvSpPr>
        <p:spPr>
          <a:xfrm>
            <a:off x="2282825" y="417513"/>
            <a:ext cx="6480175" cy="492443"/>
          </a:xfrm>
        </p:spPr>
        <p:txBody>
          <a:bodyPr/>
          <a:lstStyle/>
          <a:p>
            <a:r>
              <a:rPr lang="ru-RU" altLang="fr-FR" dirty="0" smtClean="0">
                <a:ea typeface="ＭＳ Ｐゴシック" pitchFamily="34" charset="-128"/>
              </a:rPr>
              <a:t>Формулировка вопросов</a:t>
            </a:r>
            <a:endParaRPr lang="fr-FR" altLang="fr-FR" dirty="0" smtClean="0">
              <a:ea typeface="ＭＳ Ｐゴシック" pitchFamily="34" charset="-128"/>
            </a:endParaRPr>
          </a:p>
        </p:txBody>
      </p:sp>
      <p:sp>
        <p:nvSpPr>
          <p:cNvPr id="17412" name="TextBox 1"/>
          <p:cNvSpPr txBox="1">
            <a:spLocks noChangeArrowheads="1"/>
          </p:cNvSpPr>
          <p:nvPr/>
        </p:nvSpPr>
        <p:spPr bwMode="auto">
          <a:xfrm>
            <a:off x="2282825" y="1414463"/>
            <a:ext cx="6472238" cy="372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800" b="1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000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5pPr>
            <a:lvl6pPr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6pPr>
            <a:lvl7pPr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7pPr>
            <a:lvl8pPr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8pPr>
            <a:lvl9pPr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buFont typeface="Arial" pitchFamily="34" charset="0"/>
              <a:buChar char="•"/>
            </a:pPr>
            <a:r>
              <a:rPr lang="ru-RU" altLang="fr-FR" sz="2200" b="0" dirty="0" smtClean="0">
                <a:solidFill>
                  <a:schemeClr val="tx1"/>
                </a:solidFill>
                <a:latin typeface="Arial Unicode MS" pitchFamily="34" charset="-128"/>
              </a:rPr>
              <a:t>Формулировка вопросов определяет то, как будет отвечать респондент</a:t>
            </a:r>
            <a:endParaRPr lang="en-US" altLang="fr-FR" sz="2200" b="0" dirty="0">
              <a:solidFill>
                <a:schemeClr val="tx1"/>
              </a:solidFill>
              <a:latin typeface="Arial Unicode MS" pitchFamily="34" charset="-128"/>
            </a:endParaRPr>
          </a:p>
          <a:p>
            <a:pPr>
              <a:buFont typeface="Arial" pitchFamily="34" charset="0"/>
              <a:buChar char="•"/>
            </a:pPr>
            <a:endParaRPr lang="en-US" altLang="fr-FR" sz="2200" b="0" dirty="0">
              <a:solidFill>
                <a:schemeClr val="tx1"/>
              </a:solidFill>
              <a:latin typeface="Arial Unicode MS" pitchFamily="34" charset="-128"/>
            </a:endParaRPr>
          </a:p>
          <a:p>
            <a:pPr>
              <a:buFont typeface="Arial" pitchFamily="34" charset="0"/>
              <a:buChar char="•"/>
            </a:pPr>
            <a:r>
              <a:rPr lang="ru-RU" altLang="fr-FR" sz="2200" b="0" dirty="0" smtClean="0">
                <a:solidFill>
                  <a:schemeClr val="tx1"/>
                </a:solidFill>
                <a:latin typeface="Arial Unicode MS" pitchFamily="34" charset="-128"/>
              </a:rPr>
              <a:t>Используйте нейтральные выражения</a:t>
            </a:r>
            <a:endParaRPr lang="en-US" altLang="fr-FR" sz="2200" b="0" dirty="0">
              <a:solidFill>
                <a:schemeClr val="tx1"/>
              </a:solidFill>
              <a:latin typeface="Arial Unicode MS" pitchFamily="34" charset="-128"/>
            </a:endParaRPr>
          </a:p>
          <a:p>
            <a:pPr>
              <a:buFont typeface="Arial" pitchFamily="34" charset="0"/>
              <a:buChar char="•"/>
            </a:pPr>
            <a:endParaRPr lang="en-US" altLang="fr-FR" sz="2200" b="0" dirty="0">
              <a:solidFill>
                <a:schemeClr val="tx1"/>
              </a:solidFill>
              <a:latin typeface="Arial Unicode MS" pitchFamily="34" charset="-128"/>
            </a:endParaRPr>
          </a:p>
          <a:p>
            <a:pPr>
              <a:buFont typeface="Arial" pitchFamily="34" charset="0"/>
              <a:buChar char="•"/>
            </a:pPr>
            <a:r>
              <a:rPr lang="ru-RU" altLang="fr-FR" sz="2200" b="0" dirty="0" smtClean="0">
                <a:solidFill>
                  <a:schemeClr val="tx1"/>
                </a:solidFill>
                <a:latin typeface="Arial Unicode MS" pitchFamily="34" charset="-128"/>
              </a:rPr>
              <a:t>Используйте наводящие вопросы</a:t>
            </a:r>
            <a:endParaRPr lang="en-US" altLang="fr-FR" sz="2200" b="0" dirty="0">
              <a:solidFill>
                <a:schemeClr val="tx1"/>
              </a:solidFill>
              <a:latin typeface="Arial Unicode MS" pitchFamily="34" charset="-128"/>
            </a:endParaRPr>
          </a:p>
          <a:p>
            <a:pPr>
              <a:buFont typeface="Arial" pitchFamily="34" charset="0"/>
              <a:buChar char="•"/>
            </a:pPr>
            <a:endParaRPr lang="en-US" altLang="fr-FR" sz="2200" b="0" dirty="0">
              <a:solidFill>
                <a:schemeClr val="tx1"/>
              </a:solidFill>
              <a:latin typeface="Arial Unicode MS" pitchFamily="34" charset="-128"/>
            </a:endParaRPr>
          </a:p>
          <a:p>
            <a:pPr>
              <a:buFont typeface="Arial" pitchFamily="34" charset="0"/>
              <a:buChar char="•"/>
            </a:pPr>
            <a:r>
              <a:rPr lang="ru-RU" altLang="fr-FR" sz="2200" b="0" dirty="0" smtClean="0">
                <a:solidFill>
                  <a:schemeClr val="tx1"/>
                </a:solidFill>
                <a:latin typeface="Arial Unicode MS" pitchFamily="34" charset="-128"/>
              </a:rPr>
              <a:t>Задавайте одновременно только один вопрос</a:t>
            </a:r>
            <a:endParaRPr lang="en-US" altLang="fr-FR" sz="2200" b="0" dirty="0">
              <a:solidFill>
                <a:schemeClr val="tx1"/>
              </a:solidFill>
              <a:latin typeface="Arial Unicode MS" pitchFamily="34" charset="-128"/>
            </a:endParaRPr>
          </a:p>
          <a:p>
            <a:pPr>
              <a:buFont typeface="Arial" pitchFamily="34" charset="0"/>
              <a:buChar char="•"/>
            </a:pPr>
            <a:endParaRPr lang="en-US" altLang="fr-FR" sz="2200" b="0" dirty="0">
              <a:solidFill>
                <a:schemeClr val="tx1"/>
              </a:solidFill>
              <a:latin typeface="Arial Unicode MS" pitchFamily="34" charset="-128"/>
            </a:endParaRPr>
          </a:p>
          <a:p>
            <a:pPr>
              <a:buFont typeface="Arial" pitchFamily="34" charset="0"/>
              <a:buChar char="•"/>
            </a:pPr>
            <a:r>
              <a:rPr lang="ru-RU" altLang="fr-FR" sz="2200" b="0" dirty="0" smtClean="0">
                <a:solidFill>
                  <a:schemeClr val="tx1"/>
                </a:solidFill>
                <a:latin typeface="Arial Unicode MS" pitchFamily="34" charset="-128"/>
              </a:rPr>
              <a:t>С осторожностью используйте вопросы с «почему»</a:t>
            </a:r>
            <a:endParaRPr lang="en-US" altLang="fr-FR" sz="2200" b="0" dirty="0">
              <a:solidFill>
                <a:schemeClr val="tx1"/>
              </a:solidFill>
              <a:latin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re 1"/>
          <p:cNvSpPr>
            <a:spLocks noGrp="1"/>
          </p:cNvSpPr>
          <p:nvPr>
            <p:ph type="title"/>
          </p:nvPr>
        </p:nvSpPr>
        <p:spPr>
          <a:xfrm>
            <a:off x="2281238" y="390525"/>
            <a:ext cx="6403975" cy="553998"/>
          </a:xfrm>
        </p:spPr>
        <p:txBody>
          <a:bodyPr/>
          <a:lstStyle/>
          <a:p>
            <a:pPr eaLnBrk="1" hangingPunct="1"/>
            <a:r>
              <a:rPr lang="ru-RU" altLang="fr-FR" sz="3600" smtClean="0">
                <a:ea typeface="ＭＳ Ｐゴシック" pitchFamily="34" charset="-128"/>
              </a:rPr>
              <a:t>Активное слушание</a:t>
            </a:r>
            <a:endParaRPr lang="fr-FR" altLang="fr-FR" sz="3600" smtClean="0">
              <a:ea typeface="ＭＳ Ｐゴシック" pitchFamily="34" charset="-128"/>
            </a:endParaRPr>
          </a:p>
        </p:txBody>
      </p:sp>
      <p:sp>
        <p:nvSpPr>
          <p:cNvPr id="18436" name="Text Placeholder 8"/>
          <p:cNvSpPr txBox="1">
            <a:spLocks/>
          </p:cNvSpPr>
          <p:nvPr/>
        </p:nvSpPr>
        <p:spPr bwMode="auto">
          <a:xfrm>
            <a:off x="2281238" y="1914525"/>
            <a:ext cx="6148387" cy="409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79388" indent="-179388">
              <a:defRPr sz="2800" b="1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>
              <a:defRPr sz="2000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5pPr>
            <a:lvl6pPr marL="9239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6pPr>
            <a:lvl7pPr marL="13811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7pPr>
            <a:lvl8pPr marL="18383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8pPr>
            <a:lvl9pPr marL="22955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defTabSz="914400">
              <a:spcBef>
                <a:spcPts val="1200"/>
              </a:spcBef>
              <a:spcAft>
                <a:spcPts val="600"/>
              </a:spcAft>
              <a:buFont typeface="Arial" pitchFamily="34" charset="0"/>
              <a:buChar char="•"/>
            </a:pPr>
            <a:endParaRPr lang="en-US" altLang="fr-FR" sz="1800" b="0">
              <a:solidFill>
                <a:schemeClr val="tx1"/>
              </a:solidFill>
            </a:endParaRPr>
          </a:p>
        </p:txBody>
      </p:sp>
      <p:sp>
        <p:nvSpPr>
          <p:cNvPr id="18437" name="TextBox 1"/>
          <p:cNvSpPr txBox="1">
            <a:spLocks noChangeArrowheads="1"/>
          </p:cNvSpPr>
          <p:nvPr/>
        </p:nvSpPr>
        <p:spPr bwMode="auto">
          <a:xfrm>
            <a:off x="1935480" y="1259205"/>
            <a:ext cx="6749733" cy="52937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800" b="1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1pPr>
            <a:lvl2pPr marL="457200"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000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5pPr>
            <a:lvl6pPr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6pPr>
            <a:lvl7pPr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7pPr>
            <a:lvl8pPr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8pPr>
            <a:lvl9pPr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spcBef>
                <a:spcPts val="1200"/>
              </a:spcBef>
            </a:pPr>
            <a:r>
              <a:rPr lang="ru-RU" altLang="fr-FR" sz="2200" b="0" dirty="0" smtClean="0">
                <a:solidFill>
                  <a:srgbClr val="000000"/>
                </a:solidFill>
                <a:latin typeface="Arial Unicode MS" pitchFamily="34" charset="-128"/>
                <a:cs typeface="Arial" pitchFamily="34" charset="0"/>
              </a:rPr>
              <a:t>Означает способ, благодаря которому интервьюер слушает респондента и взаимодействует с ним</a:t>
            </a:r>
            <a:r>
              <a:rPr lang="en-CA" altLang="fr-FR" sz="2200" b="0" dirty="0" smtClean="0">
                <a:solidFill>
                  <a:srgbClr val="000000"/>
                </a:solidFill>
                <a:latin typeface="Arial Unicode MS" pitchFamily="34" charset="-128"/>
                <a:cs typeface="Arial" pitchFamily="34" charset="0"/>
              </a:rPr>
              <a:t>.</a:t>
            </a:r>
            <a:endParaRPr lang="en-CA" altLang="fr-FR" sz="2200" b="0" dirty="0">
              <a:solidFill>
                <a:srgbClr val="000000"/>
              </a:solidFill>
              <a:latin typeface="Arial Unicode MS" pitchFamily="34" charset="-128"/>
              <a:cs typeface="Arial" pitchFamily="34" charset="0"/>
            </a:endParaRPr>
          </a:p>
          <a:p>
            <a:pPr>
              <a:spcBef>
                <a:spcPts val="1200"/>
              </a:spcBef>
              <a:buFont typeface="Arial" pitchFamily="34" charset="0"/>
              <a:buChar char="•"/>
            </a:pPr>
            <a:r>
              <a:rPr lang="ru-RU" altLang="fr-FR" sz="2200" b="0" dirty="0" smtClean="0">
                <a:solidFill>
                  <a:srgbClr val="000000"/>
                </a:solidFill>
                <a:latin typeface="Arial Unicode MS" pitchFamily="34" charset="-128"/>
                <a:cs typeface="Arial" pitchFamily="34" charset="0"/>
              </a:rPr>
              <a:t>Активное слушание достигается благодаря следующему</a:t>
            </a:r>
            <a:r>
              <a:rPr lang="en-CA" altLang="fr-FR" sz="2200" b="0" dirty="0" smtClean="0">
                <a:solidFill>
                  <a:srgbClr val="000000"/>
                </a:solidFill>
                <a:latin typeface="Arial Unicode MS" pitchFamily="34" charset="-128"/>
                <a:cs typeface="Arial" pitchFamily="34" charset="0"/>
              </a:rPr>
              <a:t>: </a:t>
            </a:r>
            <a:endParaRPr lang="en-CA" altLang="fr-FR" sz="2200" b="0" dirty="0">
              <a:solidFill>
                <a:srgbClr val="000000"/>
              </a:solidFill>
              <a:latin typeface="Arial Unicode MS" pitchFamily="34" charset="-128"/>
              <a:cs typeface="Arial" pitchFamily="34" charset="0"/>
            </a:endParaRPr>
          </a:p>
          <a:p>
            <a:pPr lvl="1">
              <a:spcBef>
                <a:spcPts val="1200"/>
              </a:spcBef>
              <a:buFont typeface="Courier New" pitchFamily="49" charset="0"/>
              <a:buChar char="o"/>
            </a:pPr>
            <a:r>
              <a:rPr lang="ru-RU" altLang="fr-FR" sz="2200" dirty="0" smtClean="0">
                <a:solidFill>
                  <a:srgbClr val="000000"/>
                </a:solidFill>
                <a:latin typeface="Arial Unicode MS" pitchFamily="34" charset="-128"/>
                <a:cs typeface="Arial" pitchFamily="34" charset="0"/>
              </a:rPr>
              <a:t>повернитесь лицом к респонденту</a:t>
            </a:r>
            <a:r>
              <a:rPr lang="en-CA" altLang="fr-FR" sz="2200" dirty="0" smtClean="0">
                <a:solidFill>
                  <a:srgbClr val="000000"/>
                </a:solidFill>
                <a:latin typeface="Arial Unicode MS" pitchFamily="34" charset="-128"/>
                <a:cs typeface="Arial" pitchFamily="34" charset="0"/>
              </a:rPr>
              <a:t>,</a:t>
            </a:r>
            <a:endParaRPr lang="en-CA" altLang="fr-FR" sz="2200" dirty="0">
              <a:solidFill>
                <a:srgbClr val="000000"/>
              </a:solidFill>
              <a:latin typeface="Arial Unicode MS" pitchFamily="34" charset="-128"/>
              <a:cs typeface="Arial" pitchFamily="34" charset="0"/>
            </a:endParaRPr>
          </a:p>
          <a:p>
            <a:pPr lvl="1">
              <a:spcBef>
                <a:spcPts val="1200"/>
              </a:spcBef>
              <a:buFont typeface="Courier New" pitchFamily="49" charset="0"/>
              <a:buChar char="o"/>
            </a:pPr>
            <a:r>
              <a:rPr lang="ru-RU" altLang="fr-FR" sz="2200" dirty="0" smtClean="0">
                <a:solidFill>
                  <a:srgbClr val="000000"/>
                </a:solidFill>
                <a:latin typeface="Arial Unicode MS" pitchFamily="34" charset="-128"/>
                <a:cs typeface="Arial" pitchFamily="34" charset="0"/>
              </a:rPr>
              <a:t>установите зрительный контакт</a:t>
            </a:r>
            <a:r>
              <a:rPr lang="en-CA" altLang="fr-FR" sz="2200" dirty="0" smtClean="0">
                <a:solidFill>
                  <a:srgbClr val="000000"/>
                </a:solidFill>
                <a:latin typeface="Arial Unicode MS" pitchFamily="34" charset="-128"/>
                <a:cs typeface="Arial" pitchFamily="34" charset="0"/>
              </a:rPr>
              <a:t>,</a:t>
            </a:r>
            <a:endParaRPr lang="en-CA" altLang="fr-FR" sz="2200" dirty="0">
              <a:solidFill>
                <a:srgbClr val="000000"/>
              </a:solidFill>
              <a:latin typeface="Arial Unicode MS" pitchFamily="34" charset="-128"/>
              <a:cs typeface="Arial" pitchFamily="34" charset="0"/>
            </a:endParaRPr>
          </a:p>
          <a:p>
            <a:pPr lvl="1">
              <a:spcBef>
                <a:spcPts val="1200"/>
              </a:spcBef>
              <a:buFont typeface="Courier New" pitchFamily="49" charset="0"/>
              <a:buChar char="o"/>
            </a:pPr>
            <a:r>
              <a:rPr lang="ru-RU" altLang="fr-FR" sz="2200" dirty="0" smtClean="0">
                <a:solidFill>
                  <a:srgbClr val="000000"/>
                </a:solidFill>
                <a:latin typeface="Arial Unicode MS" pitchFamily="34" charset="-128"/>
                <a:cs typeface="Arial" pitchFamily="34" charset="0"/>
              </a:rPr>
              <a:t>реагируйте должным образом</a:t>
            </a:r>
            <a:r>
              <a:rPr lang="en-CA" altLang="fr-FR" sz="2200" dirty="0" smtClean="0">
                <a:solidFill>
                  <a:srgbClr val="000000"/>
                </a:solidFill>
                <a:latin typeface="Arial Unicode MS" pitchFamily="34" charset="-128"/>
                <a:cs typeface="Arial" pitchFamily="34" charset="0"/>
              </a:rPr>
              <a:t>,</a:t>
            </a:r>
            <a:endParaRPr lang="en-CA" altLang="fr-FR" sz="2200" dirty="0">
              <a:solidFill>
                <a:srgbClr val="000000"/>
              </a:solidFill>
              <a:latin typeface="Arial Unicode MS" pitchFamily="34" charset="-128"/>
              <a:cs typeface="Arial" pitchFamily="34" charset="0"/>
            </a:endParaRPr>
          </a:p>
          <a:p>
            <a:pPr lvl="1">
              <a:spcBef>
                <a:spcPts val="1200"/>
              </a:spcBef>
              <a:buFont typeface="Courier New" pitchFamily="49" charset="0"/>
              <a:buChar char="o"/>
            </a:pPr>
            <a:r>
              <a:rPr lang="ru-RU" altLang="fr-FR" sz="2200" dirty="0" smtClean="0">
                <a:solidFill>
                  <a:srgbClr val="000000"/>
                </a:solidFill>
                <a:latin typeface="Arial Unicode MS" pitchFamily="34" charset="-128"/>
                <a:cs typeface="Arial" pitchFamily="34" charset="0"/>
              </a:rPr>
              <a:t>сосредоточьтесь на том, о чём говорится сейчас</a:t>
            </a:r>
            <a:r>
              <a:rPr lang="en-CA" altLang="fr-FR" sz="2200" dirty="0" smtClean="0">
                <a:solidFill>
                  <a:srgbClr val="000000"/>
                </a:solidFill>
                <a:latin typeface="Arial Unicode MS" pitchFamily="34" charset="-128"/>
                <a:cs typeface="Arial" pitchFamily="34" charset="0"/>
              </a:rPr>
              <a:t>,</a:t>
            </a:r>
            <a:endParaRPr lang="en-CA" altLang="fr-FR" sz="2200" dirty="0">
              <a:solidFill>
                <a:srgbClr val="000000"/>
              </a:solidFill>
              <a:latin typeface="Arial Unicode MS" pitchFamily="34" charset="-128"/>
              <a:cs typeface="Arial" pitchFamily="34" charset="0"/>
            </a:endParaRPr>
          </a:p>
          <a:p>
            <a:pPr lvl="1">
              <a:spcBef>
                <a:spcPts val="1200"/>
              </a:spcBef>
              <a:buFont typeface="Courier New" pitchFamily="49" charset="0"/>
              <a:buChar char="o"/>
            </a:pPr>
            <a:r>
              <a:rPr lang="ru-RU" altLang="fr-FR" sz="2200" dirty="0" smtClean="0">
                <a:solidFill>
                  <a:srgbClr val="000000"/>
                </a:solidFill>
                <a:latin typeface="Arial Unicode MS" pitchFamily="34" charset="-128"/>
                <a:cs typeface="Arial" pitchFamily="34" charset="0"/>
              </a:rPr>
              <a:t>будьте непредвзяты</a:t>
            </a:r>
            <a:r>
              <a:rPr lang="en-CA" altLang="fr-FR" sz="2200" dirty="0" smtClean="0">
                <a:solidFill>
                  <a:srgbClr val="000000"/>
                </a:solidFill>
                <a:latin typeface="Arial Unicode MS" pitchFamily="34" charset="-128"/>
                <a:cs typeface="Arial" pitchFamily="34" charset="0"/>
              </a:rPr>
              <a:t>,</a:t>
            </a:r>
            <a:endParaRPr lang="en-CA" altLang="fr-FR" sz="2200" dirty="0">
              <a:solidFill>
                <a:srgbClr val="000000"/>
              </a:solidFill>
              <a:latin typeface="Arial Unicode MS" pitchFamily="34" charset="-128"/>
              <a:cs typeface="Arial" pitchFamily="34" charset="0"/>
            </a:endParaRPr>
          </a:p>
          <a:p>
            <a:pPr lvl="1">
              <a:spcBef>
                <a:spcPts val="1200"/>
              </a:spcBef>
              <a:buFont typeface="Courier New" pitchFamily="49" charset="0"/>
              <a:buChar char="o"/>
            </a:pPr>
            <a:r>
              <a:rPr lang="ru-RU" altLang="fr-FR" sz="2200" dirty="0" smtClean="0">
                <a:solidFill>
                  <a:srgbClr val="000000"/>
                </a:solidFill>
                <a:latin typeface="Arial Unicode MS" pitchFamily="34" charset="-128"/>
                <a:cs typeface="Arial" pitchFamily="34" charset="0"/>
              </a:rPr>
              <a:t>избегайте выражения личного мнения</a:t>
            </a:r>
            <a:r>
              <a:rPr lang="en-CA" altLang="fr-FR" sz="2200" dirty="0" smtClean="0">
                <a:solidFill>
                  <a:srgbClr val="000000"/>
                </a:solidFill>
                <a:latin typeface="Arial Unicode MS" pitchFamily="34" charset="-128"/>
                <a:cs typeface="Arial" pitchFamily="34" charset="0"/>
              </a:rPr>
              <a:t>, </a:t>
            </a:r>
            <a:endParaRPr lang="en-CA" altLang="fr-FR" sz="2200" dirty="0">
              <a:solidFill>
                <a:srgbClr val="000000"/>
              </a:solidFill>
              <a:latin typeface="Arial Unicode MS" pitchFamily="34" charset="-128"/>
              <a:cs typeface="Arial" pitchFamily="34" charset="0"/>
            </a:endParaRPr>
          </a:p>
          <a:p>
            <a:pPr lvl="1">
              <a:spcBef>
                <a:spcPts val="1200"/>
              </a:spcBef>
              <a:buFont typeface="Courier New" pitchFamily="49" charset="0"/>
              <a:buChar char="o"/>
            </a:pPr>
            <a:r>
              <a:rPr lang="ru-RU" altLang="fr-FR" sz="2200" dirty="0" smtClean="0">
                <a:solidFill>
                  <a:srgbClr val="000000"/>
                </a:solidFill>
                <a:latin typeface="Arial Unicode MS" pitchFamily="34" charset="-128"/>
                <a:cs typeface="Arial" pitchFamily="34" charset="0"/>
              </a:rPr>
              <a:t>не перебивайте</a:t>
            </a:r>
            <a:r>
              <a:rPr lang="en-CA" altLang="fr-FR" sz="2200" dirty="0" smtClean="0">
                <a:solidFill>
                  <a:srgbClr val="000000"/>
                </a:solidFill>
                <a:latin typeface="Arial Unicode MS" pitchFamily="34" charset="-128"/>
                <a:cs typeface="Arial" pitchFamily="34" charset="0"/>
              </a:rPr>
              <a:t>.</a:t>
            </a:r>
            <a:endParaRPr lang="en-CA" altLang="fr-FR" sz="2200" dirty="0">
              <a:solidFill>
                <a:srgbClr val="000000"/>
              </a:solidFill>
              <a:latin typeface="Arial Unicode MS" pitchFamily="34" charset="-128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re 1"/>
          <p:cNvSpPr>
            <a:spLocks noGrp="1"/>
          </p:cNvSpPr>
          <p:nvPr>
            <p:ph type="title"/>
          </p:nvPr>
        </p:nvSpPr>
        <p:spPr>
          <a:xfrm>
            <a:off x="2286000" y="374650"/>
            <a:ext cx="6477000" cy="1107996"/>
          </a:xfrm>
        </p:spPr>
        <p:txBody>
          <a:bodyPr/>
          <a:lstStyle/>
          <a:p>
            <a:pPr eaLnBrk="1" hangingPunct="1"/>
            <a:r>
              <a:rPr lang="ru-RU" altLang="fr-FR" sz="3600" dirty="0" smtClean="0">
                <a:ea typeface="ＭＳ Ｐゴシック" pitchFamily="34" charset="-128"/>
              </a:rPr>
              <a:t>Подтверждение получения ответов</a:t>
            </a:r>
            <a:endParaRPr lang="fr-FR" altLang="fr-FR" sz="3600" dirty="0" smtClean="0">
              <a:ea typeface="ＭＳ Ｐゴシック" pitchFamily="34" charset="-128"/>
            </a:endParaRPr>
          </a:p>
        </p:txBody>
      </p:sp>
      <p:sp>
        <p:nvSpPr>
          <p:cNvPr id="23556" name="Text Placeholder 8"/>
          <p:cNvSpPr txBox="1">
            <a:spLocks/>
          </p:cNvSpPr>
          <p:nvPr/>
        </p:nvSpPr>
        <p:spPr bwMode="auto">
          <a:xfrm>
            <a:off x="3268663" y="1903413"/>
            <a:ext cx="5486400" cy="409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79388" indent="-1793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indent="0" defTabSz="914400" eaLnBrk="1" hangingPunct="1">
              <a:spcBef>
                <a:spcPts val="900"/>
              </a:spcBef>
              <a:defRPr/>
            </a:pPr>
            <a:endParaRPr lang="fr-FR" altLang="fr-FR" sz="1800" dirty="0" smtClean="0">
              <a:cs typeface="Arial" charset="0"/>
            </a:endParaRPr>
          </a:p>
          <a:p>
            <a:pPr defTabSz="914400" eaLnBrk="1" hangingPunct="1">
              <a:spcBef>
                <a:spcPts val="900"/>
              </a:spcBef>
              <a:buFont typeface="Arial" charset="0"/>
              <a:buChar char="•"/>
              <a:defRPr/>
            </a:pPr>
            <a:endParaRPr lang="fr-FR" altLang="fr-FR" sz="1800" dirty="0" smtClean="0">
              <a:cs typeface="Arial" charset="0"/>
            </a:endParaRPr>
          </a:p>
          <a:p>
            <a:pPr defTabSz="914400" eaLnBrk="1" hangingPunct="1">
              <a:spcBef>
                <a:spcPts val="900"/>
              </a:spcBef>
              <a:buFont typeface="Arial" charset="0"/>
              <a:buChar char="•"/>
              <a:defRPr/>
            </a:pPr>
            <a:endParaRPr lang="fr-FR" altLang="fr-FR" sz="1800" dirty="0" smtClean="0">
              <a:cs typeface="Arial" charset="0"/>
            </a:endParaRPr>
          </a:p>
          <a:p>
            <a:pPr defTabSz="914400" eaLnBrk="1" hangingPunct="1">
              <a:spcBef>
                <a:spcPts val="900"/>
              </a:spcBef>
              <a:buFont typeface="Arial" charset="0"/>
              <a:buChar char="•"/>
              <a:defRPr/>
            </a:pPr>
            <a:endParaRPr lang="fr-FR" altLang="fr-FR" sz="1800" dirty="0" smtClean="0">
              <a:cs typeface="Arial" charset="0"/>
            </a:endParaRPr>
          </a:p>
        </p:txBody>
      </p:sp>
      <p:sp>
        <p:nvSpPr>
          <p:cNvPr id="19461" name="TextBox 1"/>
          <p:cNvSpPr txBox="1">
            <a:spLocks noChangeArrowheads="1"/>
          </p:cNvSpPr>
          <p:nvPr/>
        </p:nvSpPr>
        <p:spPr bwMode="auto">
          <a:xfrm>
            <a:off x="2286000" y="1905000"/>
            <a:ext cx="6469063" cy="38595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800" b="1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1pPr>
            <a:lvl2pPr marL="457200"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000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5pPr>
            <a:lvl6pPr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6pPr>
            <a:lvl7pPr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7pPr>
            <a:lvl8pPr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8pPr>
            <a:lvl9pPr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spcBef>
                <a:spcPct val="20000"/>
              </a:spcBef>
              <a:buFont typeface="Arial" pitchFamily="34" charset="0"/>
              <a:buChar char="•"/>
            </a:pPr>
            <a:r>
              <a:rPr lang="ru-RU" altLang="fr-FR" sz="2200" b="0" dirty="0" smtClean="0">
                <a:solidFill>
                  <a:srgbClr val="000000"/>
                </a:solidFill>
                <a:latin typeface="Arial Unicode MS" pitchFamily="34" charset="-128"/>
                <a:cs typeface="Arial" pitchFamily="34" charset="0"/>
              </a:rPr>
              <a:t>Подтверждения получения ответов могут отвлекать и попасть на итоговую запись</a:t>
            </a:r>
            <a:r>
              <a:rPr lang="en-CA" altLang="fr-FR" sz="2200" b="0" dirty="0" smtClean="0">
                <a:solidFill>
                  <a:srgbClr val="000000"/>
                </a:solidFill>
                <a:latin typeface="Arial Unicode MS" pitchFamily="34" charset="-128"/>
                <a:cs typeface="Arial" pitchFamily="34" charset="0"/>
              </a:rPr>
              <a:t>.</a:t>
            </a:r>
            <a:endParaRPr lang="en-CA" altLang="fr-FR" sz="2200" b="0" dirty="0">
              <a:solidFill>
                <a:srgbClr val="000000"/>
              </a:solidFill>
              <a:latin typeface="Arial Unicode MS" pitchFamily="34" charset="-128"/>
              <a:cs typeface="Arial" pitchFamily="34" charset="0"/>
            </a:endParaRPr>
          </a:p>
          <a:p>
            <a:pPr>
              <a:spcBef>
                <a:spcPct val="20000"/>
              </a:spcBef>
              <a:buFont typeface="Arial" pitchFamily="34" charset="0"/>
              <a:buChar char="•"/>
            </a:pPr>
            <a:endParaRPr lang="en-CA" altLang="fr-FR" sz="2200" b="0" dirty="0">
              <a:solidFill>
                <a:srgbClr val="000000"/>
              </a:solidFill>
              <a:latin typeface="Arial Unicode MS" pitchFamily="34" charset="-128"/>
              <a:cs typeface="Arial" pitchFamily="34" charset="0"/>
            </a:endParaRPr>
          </a:p>
          <a:p>
            <a:pPr>
              <a:spcBef>
                <a:spcPct val="20000"/>
              </a:spcBef>
              <a:buFont typeface="Arial" pitchFamily="34" charset="0"/>
              <a:buChar char="•"/>
            </a:pPr>
            <a:r>
              <a:rPr lang="ru-RU" altLang="fr-FR" sz="2200" b="0" dirty="0" smtClean="0">
                <a:solidFill>
                  <a:srgbClr val="000000"/>
                </a:solidFill>
                <a:latin typeface="Arial Unicode MS" pitchFamily="34" charset="-128"/>
                <a:cs typeface="Arial" pitchFamily="34" charset="0"/>
              </a:rPr>
              <a:t>Они должны быть краткими и сводиться к минимуму</a:t>
            </a:r>
            <a:r>
              <a:rPr lang="en-CA" altLang="fr-FR" sz="2200" b="0" dirty="0" smtClean="0">
                <a:solidFill>
                  <a:srgbClr val="000000"/>
                </a:solidFill>
                <a:latin typeface="Arial Unicode MS" pitchFamily="34" charset="-128"/>
                <a:cs typeface="Arial" pitchFamily="34" charset="0"/>
              </a:rPr>
              <a:t>.</a:t>
            </a:r>
            <a:endParaRPr lang="en-CA" altLang="fr-FR" sz="2200" b="0" dirty="0">
              <a:solidFill>
                <a:srgbClr val="000000"/>
              </a:solidFill>
              <a:latin typeface="Arial Unicode MS" pitchFamily="34" charset="-128"/>
              <a:cs typeface="Arial" pitchFamily="34" charset="0"/>
            </a:endParaRPr>
          </a:p>
          <a:p>
            <a:pPr>
              <a:spcBef>
                <a:spcPct val="20000"/>
              </a:spcBef>
            </a:pPr>
            <a:endParaRPr lang="en-CA" altLang="fr-FR" sz="2200" b="0" dirty="0">
              <a:solidFill>
                <a:srgbClr val="000000"/>
              </a:solidFill>
              <a:latin typeface="Arial Unicode MS" pitchFamily="34" charset="-128"/>
              <a:cs typeface="Arial" pitchFamily="34" charset="0"/>
            </a:endParaRPr>
          </a:p>
          <a:p>
            <a:pPr>
              <a:spcBef>
                <a:spcPct val="20000"/>
              </a:spcBef>
              <a:buFont typeface="Arial" pitchFamily="34" charset="0"/>
              <a:buChar char="•"/>
            </a:pPr>
            <a:r>
              <a:rPr lang="ru-RU" altLang="fr-FR" sz="2200" b="0" dirty="0" smtClean="0">
                <a:solidFill>
                  <a:srgbClr val="000000"/>
                </a:solidFill>
                <a:latin typeface="Arial Unicode MS" pitchFamily="34" charset="-128"/>
                <a:cs typeface="Arial" pitchFamily="34" charset="0"/>
              </a:rPr>
              <a:t>Старайтесь использовать невербальные знаки</a:t>
            </a:r>
            <a:r>
              <a:rPr lang="en-CA" altLang="fr-FR" sz="2200" b="0" dirty="0" smtClean="0">
                <a:solidFill>
                  <a:srgbClr val="000000"/>
                </a:solidFill>
                <a:latin typeface="Arial Unicode MS" pitchFamily="34" charset="-128"/>
                <a:cs typeface="Arial" pitchFamily="34" charset="0"/>
              </a:rPr>
              <a:t>:</a:t>
            </a:r>
            <a:endParaRPr lang="en-CA" altLang="fr-FR" sz="2200" b="0" dirty="0">
              <a:solidFill>
                <a:srgbClr val="000000"/>
              </a:solidFill>
              <a:latin typeface="Arial Unicode MS" pitchFamily="34" charset="-128"/>
              <a:cs typeface="Arial" pitchFamily="34" charset="0"/>
            </a:endParaRPr>
          </a:p>
          <a:p>
            <a:pPr lvl="1">
              <a:spcBef>
                <a:spcPct val="20000"/>
              </a:spcBef>
              <a:buFont typeface="Courier New" pitchFamily="49" charset="0"/>
              <a:buChar char="o"/>
            </a:pPr>
            <a:r>
              <a:rPr lang="ru-RU" altLang="fr-FR" sz="2200" dirty="0" smtClean="0">
                <a:solidFill>
                  <a:srgbClr val="000000"/>
                </a:solidFill>
                <a:latin typeface="Arial Unicode MS" pitchFamily="34" charset="-128"/>
                <a:cs typeface="Arial" pitchFamily="34" charset="0"/>
              </a:rPr>
              <a:t>кивки головой</a:t>
            </a:r>
            <a:r>
              <a:rPr lang="en-CA" altLang="fr-FR" sz="2200" dirty="0" smtClean="0">
                <a:solidFill>
                  <a:srgbClr val="000000"/>
                </a:solidFill>
                <a:latin typeface="Arial Unicode MS" pitchFamily="34" charset="-128"/>
                <a:cs typeface="Arial" pitchFamily="34" charset="0"/>
              </a:rPr>
              <a:t>,</a:t>
            </a:r>
            <a:endParaRPr lang="en-CA" altLang="fr-FR" sz="2200" dirty="0">
              <a:solidFill>
                <a:srgbClr val="000000"/>
              </a:solidFill>
              <a:latin typeface="Arial Unicode MS" pitchFamily="34" charset="-128"/>
              <a:cs typeface="Arial" pitchFamily="34" charset="0"/>
            </a:endParaRPr>
          </a:p>
          <a:p>
            <a:pPr lvl="1">
              <a:spcBef>
                <a:spcPct val="20000"/>
              </a:spcBef>
              <a:buFont typeface="Courier New" pitchFamily="49" charset="0"/>
              <a:buChar char="o"/>
            </a:pPr>
            <a:r>
              <a:rPr lang="ru-RU" altLang="fr-FR" sz="2200" dirty="0" smtClean="0">
                <a:solidFill>
                  <a:srgbClr val="000000"/>
                </a:solidFill>
                <a:latin typeface="Arial Unicode MS" pitchFamily="34" charset="-128"/>
                <a:cs typeface="Arial" pitchFamily="34" charset="0"/>
              </a:rPr>
              <a:t>улыбку</a:t>
            </a:r>
            <a:r>
              <a:rPr lang="en-CA" altLang="fr-FR" sz="2200" dirty="0" smtClean="0">
                <a:solidFill>
                  <a:srgbClr val="000000"/>
                </a:solidFill>
                <a:latin typeface="Arial Unicode MS" pitchFamily="34" charset="-128"/>
                <a:cs typeface="Arial" pitchFamily="34" charset="0"/>
              </a:rPr>
              <a:t>,</a:t>
            </a:r>
            <a:endParaRPr lang="en-CA" altLang="fr-FR" sz="2200" dirty="0">
              <a:solidFill>
                <a:srgbClr val="000000"/>
              </a:solidFill>
              <a:latin typeface="Arial Unicode MS" pitchFamily="34" charset="-128"/>
              <a:cs typeface="Arial" pitchFamily="34" charset="0"/>
            </a:endParaRPr>
          </a:p>
          <a:p>
            <a:pPr lvl="1">
              <a:spcBef>
                <a:spcPct val="20000"/>
              </a:spcBef>
              <a:buFont typeface="Courier New" pitchFamily="49" charset="0"/>
              <a:buChar char="o"/>
            </a:pPr>
            <a:r>
              <a:rPr lang="ru-RU" altLang="fr-FR" sz="2200" dirty="0">
                <a:solidFill>
                  <a:srgbClr val="000000"/>
                </a:solidFill>
                <a:latin typeface="Arial Unicode MS" pitchFamily="34" charset="-128"/>
                <a:cs typeface="Arial" pitchFamily="34" charset="0"/>
              </a:rPr>
              <a:t>з</a:t>
            </a:r>
            <a:r>
              <a:rPr lang="ru-RU" altLang="fr-FR" sz="2200" dirty="0" smtClean="0">
                <a:solidFill>
                  <a:srgbClr val="000000"/>
                </a:solidFill>
                <a:latin typeface="Arial Unicode MS" pitchFamily="34" charset="-128"/>
                <a:cs typeface="Arial" pitchFamily="34" charset="0"/>
              </a:rPr>
              <a:t>рительный контакт</a:t>
            </a:r>
            <a:r>
              <a:rPr lang="en-CA" altLang="fr-FR" sz="2200" dirty="0" smtClean="0">
                <a:solidFill>
                  <a:srgbClr val="000000"/>
                </a:solidFill>
                <a:latin typeface="Arial Unicode MS" pitchFamily="34" charset="-128"/>
                <a:cs typeface="Arial" pitchFamily="34" charset="0"/>
              </a:rPr>
              <a:t>.</a:t>
            </a:r>
            <a:endParaRPr lang="en-CA" altLang="fr-FR" sz="2200" dirty="0">
              <a:solidFill>
                <a:srgbClr val="000000"/>
              </a:solidFill>
              <a:latin typeface="Arial Unicode MS" pitchFamily="34" charset="-128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re 1"/>
          <p:cNvSpPr>
            <a:spLocks noGrp="1"/>
          </p:cNvSpPr>
          <p:nvPr>
            <p:ph type="title"/>
          </p:nvPr>
        </p:nvSpPr>
        <p:spPr>
          <a:xfrm>
            <a:off x="2286000" y="374650"/>
            <a:ext cx="6477000" cy="553998"/>
          </a:xfrm>
        </p:spPr>
        <p:txBody>
          <a:bodyPr/>
          <a:lstStyle/>
          <a:p>
            <a:pPr eaLnBrk="1" hangingPunct="1"/>
            <a:r>
              <a:rPr lang="ru-RU" altLang="fr-FR" sz="3600" dirty="0" smtClean="0">
                <a:ea typeface="ＭＳ Ｐゴシック" pitchFamily="34" charset="-128"/>
              </a:rPr>
              <a:t>Перефразирование </a:t>
            </a:r>
            <a:endParaRPr lang="fr-FR" altLang="fr-FR" sz="3600" dirty="0" smtClean="0">
              <a:ea typeface="ＭＳ Ｐゴシック" pitchFamily="34" charset="-128"/>
            </a:endParaRPr>
          </a:p>
        </p:txBody>
      </p:sp>
      <p:sp>
        <p:nvSpPr>
          <p:cNvPr id="20484" name="Text Placeholder 8"/>
          <p:cNvSpPr txBox="1">
            <a:spLocks/>
          </p:cNvSpPr>
          <p:nvPr/>
        </p:nvSpPr>
        <p:spPr bwMode="auto">
          <a:xfrm>
            <a:off x="2286000" y="1887538"/>
            <a:ext cx="5486400" cy="409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79388" indent="-179388">
              <a:defRPr sz="2800" b="1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>
              <a:defRPr sz="2000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5pPr>
            <a:lvl6pPr marL="9239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6pPr>
            <a:lvl7pPr marL="13811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7pPr>
            <a:lvl8pPr marL="18383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8pPr>
            <a:lvl9pPr marL="22955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ru-RU" altLang="fr-FR" sz="2200" b="0" dirty="0" smtClean="0">
                <a:solidFill>
                  <a:srgbClr val="000000"/>
                </a:solidFill>
                <a:latin typeface="Arial Unicode MS" pitchFamily="34" charset="-128"/>
              </a:rPr>
              <a:t>Перефразирование – это повторение сказанного словами интервьюера</a:t>
            </a:r>
            <a:r>
              <a:rPr lang="en-US" altLang="fr-FR" sz="2200" b="0" dirty="0" smtClean="0">
                <a:solidFill>
                  <a:srgbClr val="000000"/>
                </a:solidFill>
                <a:latin typeface="Arial Unicode MS" pitchFamily="34" charset="-128"/>
              </a:rPr>
              <a:t>.</a:t>
            </a:r>
            <a:endParaRPr lang="en-US" altLang="fr-FR" sz="2200" b="0" dirty="0">
              <a:solidFill>
                <a:srgbClr val="000000"/>
              </a:solidFill>
              <a:latin typeface="Arial Unicode MS" pitchFamily="34" charset="-128"/>
            </a:endParaRP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endParaRPr lang="en-US" altLang="fr-FR" sz="2200" b="0" dirty="0">
              <a:solidFill>
                <a:srgbClr val="000000"/>
              </a:solidFill>
              <a:latin typeface="Arial Unicode MS" pitchFamily="34" charset="-128"/>
            </a:endParaRP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ru-RU" altLang="fr-FR" sz="2200" b="0" dirty="0" smtClean="0">
                <a:solidFill>
                  <a:srgbClr val="000000"/>
                </a:solidFill>
                <a:latin typeface="Arial Unicode MS" pitchFamily="34" charset="-128"/>
              </a:rPr>
              <a:t>Свидетельствует о понимании</a:t>
            </a:r>
            <a:r>
              <a:rPr lang="en-US" altLang="fr-FR" sz="2200" b="0" dirty="0" smtClean="0">
                <a:solidFill>
                  <a:srgbClr val="000000"/>
                </a:solidFill>
                <a:latin typeface="Arial Unicode MS" pitchFamily="34" charset="-128"/>
              </a:rPr>
              <a:t>.</a:t>
            </a:r>
            <a:endParaRPr lang="en-US" altLang="fr-FR" sz="2200" b="0" dirty="0">
              <a:solidFill>
                <a:srgbClr val="000000"/>
              </a:solidFill>
              <a:latin typeface="Arial Unicode MS" pitchFamily="34" charset="-128"/>
            </a:endParaRPr>
          </a:p>
          <a:p>
            <a:pPr>
              <a:lnSpc>
                <a:spcPct val="90000"/>
              </a:lnSpc>
            </a:pPr>
            <a:endParaRPr lang="en-US" altLang="fr-FR" sz="2200" b="0" dirty="0">
              <a:solidFill>
                <a:srgbClr val="000000"/>
              </a:solidFill>
              <a:latin typeface="Arial Unicode MS" pitchFamily="34" charset="-128"/>
            </a:endParaRP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ru-RU" altLang="fr-FR" sz="2200" b="0" dirty="0" smtClean="0">
                <a:solidFill>
                  <a:srgbClr val="000000"/>
                </a:solidFill>
                <a:latin typeface="Arial Unicode MS" pitchFamily="34" charset="-128"/>
              </a:rPr>
              <a:t>Его следует применять своевременно</a:t>
            </a:r>
            <a:r>
              <a:rPr lang="en-US" altLang="fr-FR" sz="2200" b="0" dirty="0" smtClean="0">
                <a:solidFill>
                  <a:srgbClr val="000000"/>
                </a:solidFill>
                <a:latin typeface="Arial Unicode MS" pitchFamily="34" charset="-128"/>
              </a:rPr>
              <a:t>.</a:t>
            </a:r>
            <a:endParaRPr lang="en-US" altLang="fr-FR" sz="2200" b="0" dirty="0">
              <a:solidFill>
                <a:srgbClr val="000000"/>
              </a:solidFill>
              <a:latin typeface="Arial Unicode MS" pitchFamily="34" charset="-128"/>
            </a:endParaRP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endParaRPr lang="en-US" altLang="fr-FR" sz="2200" b="0" dirty="0">
              <a:solidFill>
                <a:srgbClr val="000000"/>
              </a:solidFill>
              <a:latin typeface="Arial Unicode MS" pitchFamily="34" charset="-128"/>
            </a:endParaRP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ru-RU" altLang="fr-FR" sz="2200" b="0" dirty="0" smtClean="0">
                <a:solidFill>
                  <a:srgbClr val="000000"/>
                </a:solidFill>
                <a:latin typeface="Arial Unicode MS" pitchFamily="34" charset="-128"/>
              </a:rPr>
              <a:t>Не прерывайте респондента</a:t>
            </a:r>
            <a:r>
              <a:rPr lang="en-US" altLang="fr-FR" sz="2200" b="0" dirty="0" smtClean="0">
                <a:solidFill>
                  <a:srgbClr val="000000"/>
                </a:solidFill>
                <a:latin typeface="Arial Unicode MS" pitchFamily="34" charset="-128"/>
              </a:rPr>
              <a:t>.</a:t>
            </a:r>
            <a:endParaRPr lang="en-US" altLang="fr-FR" sz="2200" b="0" dirty="0">
              <a:solidFill>
                <a:srgbClr val="000000"/>
              </a:solidFill>
              <a:latin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re 1"/>
          <p:cNvSpPr>
            <a:spLocks noGrp="1"/>
          </p:cNvSpPr>
          <p:nvPr>
            <p:ph type="title"/>
          </p:nvPr>
        </p:nvSpPr>
        <p:spPr>
          <a:xfrm>
            <a:off x="2286000" y="374650"/>
            <a:ext cx="6477000" cy="1107996"/>
          </a:xfrm>
        </p:spPr>
        <p:txBody>
          <a:bodyPr/>
          <a:lstStyle/>
          <a:p>
            <a:pPr eaLnBrk="1" hangingPunct="1"/>
            <a:r>
              <a:rPr lang="ru-RU" altLang="fr-FR" sz="3600" dirty="0" smtClean="0">
                <a:ea typeface="ＭＳ Ｐゴシック" pitchFamily="34" charset="-128"/>
              </a:rPr>
              <a:t>Подведение итогов интервью</a:t>
            </a:r>
            <a:endParaRPr lang="fr-FR" altLang="fr-FR" sz="3600" dirty="0" smtClean="0">
              <a:ea typeface="ＭＳ Ｐゴシック" pitchFamily="34" charset="-128"/>
            </a:endParaRPr>
          </a:p>
        </p:txBody>
      </p:sp>
      <p:sp>
        <p:nvSpPr>
          <p:cNvPr id="21508" name="Text Placeholder 8"/>
          <p:cNvSpPr txBox="1">
            <a:spLocks/>
          </p:cNvSpPr>
          <p:nvPr/>
        </p:nvSpPr>
        <p:spPr bwMode="auto">
          <a:xfrm>
            <a:off x="2281238" y="1903413"/>
            <a:ext cx="5486400" cy="409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79388" indent="-179388">
              <a:defRPr sz="2800" b="1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>
              <a:defRPr sz="2000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5pPr>
            <a:lvl6pPr marL="9239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6pPr>
            <a:lvl7pPr marL="13811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7pPr>
            <a:lvl8pPr marL="18383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8pPr>
            <a:lvl9pPr marL="22955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ru-RU" altLang="fr-FR" sz="2200" b="0" dirty="0" smtClean="0">
                <a:solidFill>
                  <a:schemeClr val="tx1"/>
                </a:solidFill>
                <a:latin typeface="Arial Unicode MS" pitchFamily="34" charset="-128"/>
              </a:rPr>
              <a:t>Хотите ли вы ещё что-нибудь добавить</a:t>
            </a:r>
            <a:r>
              <a:rPr lang="en-US" altLang="fr-FR" sz="2200" b="0" dirty="0" smtClean="0">
                <a:solidFill>
                  <a:schemeClr val="tx1"/>
                </a:solidFill>
                <a:latin typeface="Arial Unicode MS" pitchFamily="34" charset="-128"/>
              </a:rPr>
              <a:t>?</a:t>
            </a:r>
            <a:endParaRPr lang="en-US" altLang="fr-FR" sz="2200" b="0" dirty="0">
              <a:solidFill>
                <a:schemeClr val="tx1"/>
              </a:solidFill>
              <a:latin typeface="Arial Unicode MS" pitchFamily="34" charset="-128"/>
            </a:endParaRP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endParaRPr lang="en-US" altLang="fr-FR" sz="2200" b="0" dirty="0">
              <a:solidFill>
                <a:schemeClr val="tx1"/>
              </a:solidFill>
              <a:latin typeface="Arial Unicode MS" pitchFamily="34" charset="-128"/>
            </a:endParaRP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ru-RU" altLang="fr-FR" sz="2200" b="0" dirty="0" smtClean="0">
                <a:solidFill>
                  <a:schemeClr val="tx1"/>
                </a:solidFill>
                <a:latin typeface="Arial Unicode MS" pitchFamily="34" charset="-128"/>
              </a:rPr>
              <a:t>Просмотрите ваши заметки на предмет вопросов, оставшихся без ответа</a:t>
            </a:r>
            <a:r>
              <a:rPr lang="en-US" altLang="fr-FR" sz="2200" b="0" dirty="0" smtClean="0">
                <a:solidFill>
                  <a:schemeClr val="tx1"/>
                </a:solidFill>
                <a:latin typeface="Arial Unicode MS" pitchFamily="34" charset="-128"/>
              </a:rPr>
              <a:t>.</a:t>
            </a:r>
            <a:endParaRPr lang="en-US" altLang="fr-FR" sz="2200" b="0" dirty="0">
              <a:solidFill>
                <a:schemeClr val="tx1"/>
              </a:solidFill>
              <a:latin typeface="Arial Unicode MS" pitchFamily="34" charset="-128"/>
            </a:endParaRP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endParaRPr lang="en-US" altLang="fr-FR" sz="2200" b="0" dirty="0">
              <a:solidFill>
                <a:schemeClr val="tx1"/>
              </a:solidFill>
              <a:latin typeface="Arial Unicode MS" pitchFamily="34" charset="-128"/>
            </a:endParaRP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ru-RU" altLang="fr-FR" sz="2200" b="0" dirty="0" smtClean="0">
                <a:solidFill>
                  <a:schemeClr val="tx1"/>
                </a:solidFill>
                <a:latin typeface="Arial Unicode MS" pitchFamily="34" charset="-128"/>
              </a:rPr>
              <a:t>Закончите интервью</a:t>
            </a:r>
            <a:r>
              <a:rPr lang="en-US" altLang="fr-FR" sz="2200" b="0" dirty="0" smtClean="0">
                <a:solidFill>
                  <a:schemeClr val="tx1"/>
                </a:solidFill>
                <a:latin typeface="Arial Unicode MS" pitchFamily="34" charset="-128"/>
              </a:rPr>
              <a:t>.</a:t>
            </a:r>
            <a:endParaRPr lang="en-US" altLang="fr-FR" sz="2200" b="0" dirty="0">
              <a:solidFill>
                <a:schemeClr val="tx1"/>
              </a:solidFill>
              <a:latin typeface="Arial Unicode MS" pitchFamily="34" charset="-128"/>
            </a:endParaRP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endParaRPr lang="en-US" altLang="fr-FR" sz="2200" b="0" dirty="0">
              <a:solidFill>
                <a:schemeClr val="tx1"/>
              </a:solidFill>
              <a:latin typeface="Arial Unicode MS" pitchFamily="34" charset="-128"/>
            </a:endParaRP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ru-RU" altLang="fr-FR" sz="2200" b="0" dirty="0" smtClean="0">
                <a:solidFill>
                  <a:schemeClr val="tx1"/>
                </a:solidFill>
                <a:latin typeface="Arial Unicode MS" pitchFamily="34" charset="-128"/>
              </a:rPr>
              <a:t>Поблагодарите респондента</a:t>
            </a:r>
            <a:r>
              <a:rPr lang="en-US" altLang="fr-FR" sz="2200" b="0" dirty="0" smtClean="0">
                <a:solidFill>
                  <a:schemeClr val="tx1"/>
                </a:solidFill>
                <a:latin typeface="Arial Unicode MS" pitchFamily="34" charset="-128"/>
              </a:rPr>
              <a:t>.</a:t>
            </a:r>
            <a:endParaRPr lang="en-US" altLang="fr-FR" sz="2200" b="0" dirty="0">
              <a:solidFill>
                <a:schemeClr val="tx1"/>
              </a:solidFill>
              <a:latin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7020" y="481895"/>
            <a:ext cx="5617340" cy="5558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50536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re 1"/>
          <p:cNvSpPr>
            <a:spLocks noGrp="1"/>
          </p:cNvSpPr>
          <p:nvPr>
            <p:ph type="title"/>
          </p:nvPr>
        </p:nvSpPr>
        <p:spPr>
          <a:xfrm>
            <a:off x="2282825" y="417513"/>
            <a:ext cx="6480175" cy="553998"/>
          </a:xfrm>
        </p:spPr>
        <p:txBody>
          <a:bodyPr/>
          <a:lstStyle/>
          <a:p>
            <a:r>
              <a:rPr lang="ru-RU" altLang="fr-FR" sz="3600" dirty="0" smtClean="0">
                <a:ea typeface="ＭＳ Ｐゴシック" pitchFamily="34" charset="-128"/>
              </a:rPr>
              <a:t>В этой презентации</a:t>
            </a:r>
            <a:r>
              <a:rPr lang="en-ZA" altLang="fr-FR" sz="3600" dirty="0" smtClean="0">
                <a:ea typeface="ＭＳ Ｐゴシック" pitchFamily="34" charset="-128"/>
              </a:rPr>
              <a:t> …</a:t>
            </a:r>
          </a:p>
        </p:txBody>
      </p:sp>
      <p:sp>
        <p:nvSpPr>
          <p:cNvPr id="12291" name="Espace réservé du contenu 2"/>
          <p:cNvSpPr>
            <a:spLocks noGrp="1"/>
          </p:cNvSpPr>
          <p:nvPr>
            <p:ph sz="half" idx="2"/>
          </p:nvPr>
        </p:nvSpPr>
        <p:spPr>
          <a:xfrm>
            <a:off x="2082800" y="1905000"/>
            <a:ext cx="6419850" cy="2142125"/>
          </a:xfrm>
        </p:spPr>
        <p:txBody>
          <a:bodyPr/>
          <a:lstStyle/>
          <a:p>
            <a:pPr>
              <a:buClrTx/>
              <a:buFont typeface="Arial" charset="0"/>
              <a:buChar char="•"/>
              <a:defRPr/>
            </a:pPr>
            <a:r>
              <a:rPr lang="ru-RU" altLang="fr-FR" sz="2200" b="0" dirty="0" smtClean="0">
                <a:solidFill>
                  <a:schemeClr val="tx1"/>
                </a:solidFill>
                <a:latin typeface="Arial Unicode MS" charset="0"/>
              </a:rPr>
              <a:t>Изучение и документирование опыта и знаний</a:t>
            </a:r>
            <a:endParaRPr lang="en-US" altLang="fr-FR" sz="2200" b="0" dirty="0">
              <a:solidFill>
                <a:schemeClr val="tx1"/>
              </a:solidFill>
              <a:latin typeface="Arial Unicode MS" charset="0"/>
            </a:endParaRPr>
          </a:p>
          <a:p>
            <a:pPr>
              <a:buClrTx/>
              <a:buFont typeface="Arial" charset="0"/>
              <a:buChar char="•"/>
              <a:defRPr/>
            </a:pPr>
            <a:r>
              <a:rPr lang="ru-RU" altLang="fr-FR" sz="2200" b="0" dirty="0" smtClean="0">
                <a:solidFill>
                  <a:schemeClr val="tx1"/>
                </a:solidFill>
                <a:latin typeface="Arial Unicode MS" charset="0"/>
              </a:rPr>
              <a:t>Подготовка к интервью</a:t>
            </a:r>
            <a:endParaRPr lang="en-US" altLang="fr-FR" sz="2200" b="0" dirty="0">
              <a:solidFill>
                <a:schemeClr val="tx1"/>
              </a:solidFill>
              <a:latin typeface="Arial Unicode MS" charset="0"/>
            </a:endParaRPr>
          </a:p>
          <a:p>
            <a:pPr>
              <a:buClrTx/>
              <a:buFont typeface="Arial" charset="0"/>
              <a:buChar char="•"/>
              <a:defRPr/>
            </a:pPr>
            <a:r>
              <a:rPr lang="ru-RU" altLang="fr-FR" sz="2200" b="0" dirty="0" smtClean="0">
                <a:solidFill>
                  <a:schemeClr val="tx1"/>
                </a:solidFill>
                <a:latin typeface="Arial Unicode MS" charset="0"/>
              </a:rPr>
              <a:t>Стили интервьюирования</a:t>
            </a:r>
            <a:endParaRPr lang="en-US" altLang="fr-FR" sz="2200" b="0" dirty="0">
              <a:solidFill>
                <a:schemeClr val="tx1"/>
              </a:solidFill>
              <a:latin typeface="Arial Unicode MS" charset="0"/>
            </a:endParaRPr>
          </a:p>
          <a:p>
            <a:pPr>
              <a:buClrTx/>
              <a:buFont typeface="Arial" charset="0"/>
              <a:buChar char="•"/>
              <a:defRPr/>
            </a:pPr>
            <a:r>
              <a:rPr lang="ru-RU" altLang="fr-FR" sz="2200" b="0" dirty="0" smtClean="0">
                <a:solidFill>
                  <a:schemeClr val="tx1"/>
                </a:solidFill>
                <a:latin typeface="Arial Unicode MS" charset="0"/>
              </a:rPr>
              <a:t>Приёмы интервьюирования</a:t>
            </a:r>
            <a:endParaRPr lang="en-US" altLang="fr-FR" sz="2200" b="0" dirty="0">
              <a:solidFill>
                <a:schemeClr val="tx1"/>
              </a:solidFill>
              <a:latin typeface="Arial Unicode MS" charset="0"/>
            </a:endParaRPr>
          </a:p>
          <a:p>
            <a:pPr marL="0" indent="0" eaLnBrk="1" hangingPunct="1">
              <a:lnSpc>
                <a:spcPct val="100000"/>
              </a:lnSpc>
              <a:spcAft>
                <a:spcPts val="600"/>
              </a:spcAft>
              <a:buFont typeface="Arial" pitchFamily="34" charset="0"/>
              <a:buNone/>
              <a:defRPr/>
            </a:pPr>
            <a:endParaRPr lang="fr-FR" altLang="fr-FR" sz="2000" b="0" dirty="0" smtClean="0">
              <a:solidFill>
                <a:schemeClr val="tx1"/>
              </a:solidFill>
            </a:endParaRPr>
          </a:p>
        </p:txBody>
      </p:sp>
      <p:sp>
        <p:nvSpPr>
          <p:cNvPr id="8197" name="Content Placeholder 1"/>
          <p:cNvSpPr>
            <a:spLocks noGrp="1"/>
          </p:cNvSpPr>
          <p:nvPr>
            <p:ph sz="quarter" idx="11"/>
          </p:nvPr>
        </p:nvSpPr>
        <p:spPr>
          <a:xfrm>
            <a:off x="2281238" y="5646738"/>
            <a:ext cx="5637212" cy="546100"/>
          </a:xfrm>
        </p:spPr>
        <p:txBody>
          <a:bodyPr/>
          <a:lstStyle/>
          <a:p>
            <a:pPr eaLnBrk="1" hangingPunct="1">
              <a:spcBef>
                <a:spcPct val="20000"/>
              </a:spcBef>
              <a:buClrTx/>
            </a:pPr>
            <a:r>
              <a:rPr lang="ru-RU" altLang="fr-FR" dirty="0" smtClean="0">
                <a:solidFill>
                  <a:srgbClr val="000000"/>
                </a:solidFill>
                <a:ea typeface="ＭＳ Ｐゴシック" pitchFamily="34" charset="-128"/>
                <a:cs typeface="Arial" pitchFamily="34" charset="0"/>
              </a:rPr>
              <a:t>Данный раздел является адаптацией модуля 14 раздела 6</a:t>
            </a:r>
            <a:r>
              <a:rPr lang="en-GB" altLang="fr-FR" dirty="0" smtClean="0">
                <a:solidFill>
                  <a:srgbClr val="000000"/>
                </a:solidFill>
                <a:ea typeface="ＭＳ Ｐゴシック" pitchFamily="34" charset="-128"/>
                <a:cs typeface="Arial" pitchFamily="34" charset="0"/>
              </a:rPr>
              <a:t> </a:t>
            </a:r>
            <a:r>
              <a:rPr lang="en-GB" altLang="fr-FR" i="1" dirty="0" smtClean="0">
                <a:solidFill>
                  <a:srgbClr val="000000"/>
                </a:solidFill>
                <a:ea typeface="ＭＳ Ｐゴシック" pitchFamily="34" charset="-128"/>
                <a:cs typeface="Arial" pitchFamily="34" charset="0"/>
              </a:rPr>
              <a:t>CTA/</a:t>
            </a:r>
            <a:r>
              <a:rPr lang="en-GB" altLang="fr-FR" i="1" dirty="0" err="1" smtClean="0">
                <a:solidFill>
                  <a:srgbClr val="000000"/>
                </a:solidFill>
                <a:ea typeface="ＭＳ Ｐゴシック" pitchFamily="34" charset="-128"/>
                <a:cs typeface="Arial" pitchFamily="34" charset="0"/>
              </a:rPr>
              <a:t>IFAD</a:t>
            </a:r>
            <a:r>
              <a:rPr lang="en-GB" altLang="fr-FR" i="1" dirty="0" smtClean="0">
                <a:solidFill>
                  <a:srgbClr val="000000"/>
                </a:solidFill>
                <a:ea typeface="ＭＳ Ｐゴシック" pitchFamily="34" charset="-128"/>
                <a:cs typeface="Arial" pitchFamily="34" charset="0"/>
              </a:rPr>
              <a:t> Training Kit on Participatory Spatial</a:t>
            </a:r>
          </a:p>
          <a:p>
            <a:pPr eaLnBrk="1" hangingPunct="1">
              <a:spcBef>
                <a:spcPct val="20000"/>
              </a:spcBef>
              <a:buClrTx/>
            </a:pPr>
            <a:r>
              <a:rPr lang="en-GB" altLang="fr-FR" i="1" dirty="0" smtClean="0">
                <a:solidFill>
                  <a:srgbClr val="000000"/>
                </a:solidFill>
                <a:ea typeface="ＭＳ Ｐゴシック" pitchFamily="34" charset="-128"/>
                <a:cs typeface="Arial" pitchFamily="34" charset="0"/>
              </a:rPr>
              <a:t>Information Management and Communication</a:t>
            </a:r>
            <a:endParaRPr lang="en-CA" altLang="fr-FR" dirty="0" smtClean="0">
              <a:solidFill>
                <a:srgbClr val="000000"/>
              </a:solidFill>
              <a:ea typeface="ＭＳ Ｐゴシック" pitchFamily="34" charset="-128"/>
              <a:cs typeface="Arial" pitchFamily="34" charset="0"/>
            </a:endParaRPr>
          </a:p>
          <a:p>
            <a:pPr>
              <a:spcBef>
                <a:spcPct val="0"/>
              </a:spcBef>
            </a:pPr>
            <a:endParaRPr lang="es-ES_tradnl" altLang="es-ES_tradnl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re 1"/>
          <p:cNvSpPr>
            <a:spLocks noGrp="1"/>
          </p:cNvSpPr>
          <p:nvPr>
            <p:ph type="title"/>
          </p:nvPr>
        </p:nvSpPr>
        <p:spPr>
          <a:xfrm>
            <a:off x="2282825" y="417513"/>
            <a:ext cx="6480175" cy="553998"/>
          </a:xfrm>
        </p:spPr>
        <p:txBody>
          <a:bodyPr/>
          <a:lstStyle/>
          <a:p>
            <a:r>
              <a:rPr lang="ru-RU" altLang="fr-FR" sz="3600" dirty="0" smtClean="0">
                <a:ea typeface="ＭＳ Ｐゴシック" pitchFamily="34" charset="-128"/>
              </a:rPr>
              <a:t>Подготовка к интервью</a:t>
            </a:r>
            <a:endParaRPr lang="en-ZA" altLang="fr-FR" sz="3600" dirty="0" smtClean="0">
              <a:ea typeface="ＭＳ Ｐゴシック" pitchFamily="34" charset="-128"/>
            </a:endParaRPr>
          </a:p>
        </p:txBody>
      </p:sp>
      <p:sp>
        <p:nvSpPr>
          <p:cNvPr id="9219" name="Espace réservé du contenu 2"/>
          <p:cNvSpPr>
            <a:spLocks noGrp="1"/>
          </p:cNvSpPr>
          <p:nvPr>
            <p:ph sz="half" idx="2"/>
          </p:nvPr>
        </p:nvSpPr>
        <p:spPr>
          <a:xfrm>
            <a:off x="2026920" y="1905000"/>
            <a:ext cx="6240780" cy="1526572"/>
          </a:xfrm>
        </p:spPr>
        <p:txBody>
          <a:bodyPr/>
          <a:lstStyle/>
          <a:p>
            <a:pPr>
              <a:buClrTx/>
            </a:pPr>
            <a:r>
              <a:rPr lang="ru-RU" altLang="fr-FR" sz="2200" b="0" dirty="0" smtClean="0">
                <a:solidFill>
                  <a:schemeClr val="tx1"/>
                </a:solidFill>
                <a:latin typeface="Arial Unicode MS" pitchFamily="34" charset="-128"/>
                <a:ea typeface="ＭＳ Ｐゴシック" pitchFamily="34" charset="-128"/>
              </a:rPr>
              <a:t>Хорошее интервью похоже на хороший разговор</a:t>
            </a:r>
            <a:r>
              <a:rPr lang="en-US" altLang="fr-FR" sz="2200" b="0" dirty="0" smtClean="0">
                <a:solidFill>
                  <a:schemeClr val="tx1"/>
                </a:solidFill>
                <a:latin typeface="Arial Unicode MS" pitchFamily="34" charset="-128"/>
                <a:ea typeface="ＭＳ Ｐゴシック" pitchFamily="34" charset="-128"/>
              </a:rPr>
              <a:t>.</a:t>
            </a:r>
          </a:p>
          <a:p>
            <a:pPr>
              <a:buClrTx/>
            </a:pPr>
            <a:r>
              <a:rPr lang="ru-RU" altLang="fr-FR" sz="2200" b="0" dirty="0" smtClean="0">
                <a:solidFill>
                  <a:schemeClr val="tx1"/>
                </a:solidFill>
                <a:latin typeface="Arial Unicode MS" pitchFamily="34" charset="-128"/>
                <a:ea typeface="ＭＳ Ｐゴシック" pitchFamily="34" charset="-128"/>
              </a:rPr>
              <a:t>Понимание обсуждаемой темы</a:t>
            </a:r>
            <a:r>
              <a:rPr lang="en-US" altLang="fr-FR" sz="2200" b="0" dirty="0" smtClean="0">
                <a:solidFill>
                  <a:schemeClr val="tx1"/>
                </a:solidFill>
                <a:latin typeface="Arial Unicode MS" pitchFamily="34" charset="-128"/>
                <a:ea typeface="ＭＳ Ｐゴシック" pitchFamily="34" charset="-128"/>
              </a:rPr>
              <a:t>.</a:t>
            </a:r>
          </a:p>
          <a:p>
            <a:pPr>
              <a:buClrTx/>
            </a:pPr>
            <a:r>
              <a:rPr lang="ru-RU" altLang="fr-FR" sz="2200" b="0" dirty="0" smtClean="0">
                <a:solidFill>
                  <a:schemeClr val="tx1"/>
                </a:solidFill>
                <a:latin typeface="Arial Unicode MS" pitchFamily="34" charset="-128"/>
                <a:ea typeface="ＭＳ Ｐゴシック" pitchFamily="34" charset="-128"/>
              </a:rPr>
              <a:t>Составление предварительных вопросов</a:t>
            </a:r>
            <a:r>
              <a:rPr lang="en-US" altLang="fr-FR" sz="2200" b="0" dirty="0" smtClean="0">
                <a:solidFill>
                  <a:schemeClr val="tx1"/>
                </a:solidFill>
                <a:latin typeface="Arial Unicode MS" pitchFamily="34" charset="-128"/>
                <a:ea typeface="ＭＳ Ｐゴシック" pitchFamily="34" charset="-128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re 1"/>
          <p:cNvSpPr>
            <a:spLocks noGrp="1"/>
          </p:cNvSpPr>
          <p:nvPr>
            <p:ph type="title"/>
          </p:nvPr>
        </p:nvSpPr>
        <p:spPr>
          <a:xfrm>
            <a:off x="2278063" y="496888"/>
            <a:ext cx="6477000" cy="1107996"/>
          </a:xfrm>
        </p:spPr>
        <p:txBody>
          <a:bodyPr/>
          <a:lstStyle/>
          <a:p>
            <a:pPr eaLnBrk="1" hangingPunct="1"/>
            <a:r>
              <a:rPr lang="ru-RU" altLang="fr-FR" sz="3600" dirty="0" smtClean="0">
                <a:ea typeface="ＭＳ Ｐゴシック" pitchFamily="34" charset="-128"/>
              </a:rPr>
              <a:t>Установление предварительного контакта</a:t>
            </a:r>
            <a:endParaRPr lang="fr-FR" altLang="fr-FR" sz="3600" dirty="0" smtClean="0">
              <a:ea typeface="ＭＳ Ｐゴシック" pitchFamily="34" charset="-128"/>
            </a:endParaRPr>
          </a:p>
        </p:txBody>
      </p:sp>
      <p:sp>
        <p:nvSpPr>
          <p:cNvPr id="10243" name="Espace réservé du texte 2"/>
          <p:cNvSpPr>
            <a:spLocks noGrp="1"/>
          </p:cNvSpPr>
          <p:nvPr>
            <p:ph type="body" idx="1"/>
          </p:nvPr>
        </p:nvSpPr>
        <p:spPr>
          <a:xfrm>
            <a:off x="2082800" y="1905000"/>
            <a:ext cx="6683375" cy="3080843"/>
          </a:xfrm>
        </p:spPr>
        <p:txBody>
          <a:bodyPr/>
          <a:lstStyle/>
          <a:p>
            <a:pPr>
              <a:spcBef>
                <a:spcPct val="20000"/>
              </a:spcBef>
              <a:buClrTx/>
              <a:buFont typeface="Arial" pitchFamily="34" charset="0"/>
              <a:buChar char="•"/>
            </a:pPr>
            <a:r>
              <a:rPr lang="ru-RU" altLang="fr-FR" sz="2200" dirty="0" smtClean="0">
                <a:latin typeface="Arial Unicode MS" pitchFamily="34" charset="-128"/>
                <a:ea typeface="ＭＳ Ｐゴシック" pitchFamily="34" charset="-128"/>
              </a:rPr>
              <a:t>Объяснить цель потенциальным респондентам</a:t>
            </a:r>
            <a:r>
              <a:rPr lang="en-CA" altLang="fr-FR" sz="2200" dirty="0" smtClean="0">
                <a:latin typeface="Arial Unicode MS" pitchFamily="34" charset="-128"/>
                <a:ea typeface="ＭＳ Ｐゴシック" pitchFamily="34" charset="-128"/>
              </a:rPr>
              <a:t>.</a:t>
            </a:r>
          </a:p>
          <a:p>
            <a:pPr>
              <a:spcBef>
                <a:spcPct val="20000"/>
              </a:spcBef>
              <a:buClrTx/>
              <a:buFont typeface="Arial" pitchFamily="34" charset="0"/>
              <a:buChar char="•"/>
            </a:pPr>
            <a:endParaRPr lang="en-CA" altLang="fr-FR" sz="2200" dirty="0" smtClean="0">
              <a:latin typeface="Arial Unicode MS" pitchFamily="34" charset="-128"/>
              <a:ea typeface="ＭＳ Ｐゴシック" pitchFamily="34" charset="-128"/>
            </a:endParaRPr>
          </a:p>
          <a:p>
            <a:pPr>
              <a:spcBef>
                <a:spcPct val="20000"/>
              </a:spcBef>
              <a:buClrTx/>
              <a:buFont typeface="Arial" pitchFamily="34" charset="0"/>
              <a:buChar char="•"/>
            </a:pPr>
            <a:r>
              <a:rPr lang="ru-RU" altLang="fr-FR" sz="2200" dirty="0" smtClean="0">
                <a:latin typeface="Arial Unicode MS" pitchFamily="34" charset="-128"/>
                <a:ea typeface="ＭＳ Ｐゴシック" pitchFamily="34" charset="-128"/>
              </a:rPr>
              <a:t>Информировать потенциальных респондентов о</a:t>
            </a:r>
            <a:r>
              <a:rPr lang="en-CA" altLang="fr-FR" sz="2200" dirty="0" smtClean="0">
                <a:latin typeface="Arial Unicode MS" pitchFamily="34" charset="-128"/>
                <a:ea typeface="ＭＳ Ｐゴシック" pitchFamily="34" charset="-128"/>
              </a:rPr>
              <a:t>:</a:t>
            </a:r>
          </a:p>
          <a:p>
            <a:pPr lvl="1">
              <a:spcBef>
                <a:spcPct val="20000"/>
              </a:spcBef>
              <a:buFont typeface="Courier New" pitchFamily="49" charset="0"/>
              <a:buChar char="o"/>
            </a:pPr>
            <a:r>
              <a:rPr lang="ru-RU" altLang="fr-FR" sz="2200" dirty="0" smtClean="0">
                <a:solidFill>
                  <a:schemeClr val="tx1"/>
                </a:solidFill>
                <a:latin typeface="Arial Unicode MS" pitchFamily="34" charset="-128"/>
                <a:ea typeface="ＭＳ Ｐゴシック" pitchFamily="34" charset="-128"/>
              </a:rPr>
              <a:t>информации о перечне</a:t>
            </a:r>
            <a:endParaRPr lang="en-CA" altLang="fr-FR" sz="2200" dirty="0" smtClean="0">
              <a:solidFill>
                <a:schemeClr val="tx1"/>
              </a:solidFill>
              <a:latin typeface="Arial Unicode MS" pitchFamily="34" charset="-128"/>
              <a:ea typeface="ＭＳ Ｐゴシック" pitchFamily="34" charset="-128"/>
            </a:endParaRPr>
          </a:p>
          <a:p>
            <a:pPr lvl="1">
              <a:spcBef>
                <a:spcPct val="20000"/>
              </a:spcBef>
              <a:buFont typeface="Courier New" pitchFamily="49" charset="0"/>
              <a:buChar char="o"/>
            </a:pPr>
            <a:r>
              <a:rPr lang="ru-RU" altLang="fr-FR" sz="2200" dirty="0">
                <a:solidFill>
                  <a:schemeClr val="tx1"/>
                </a:solidFill>
                <a:latin typeface="Arial Unicode MS" pitchFamily="34" charset="-128"/>
                <a:ea typeface="ＭＳ Ｐゴシック" pitchFamily="34" charset="-128"/>
              </a:rPr>
              <a:t>п</a:t>
            </a:r>
            <a:r>
              <a:rPr lang="ru-RU" altLang="fr-FR" sz="2200" dirty="0" smtClean="0">
                <a:solidFill>
                  <a:schemeClr val="tx1"/>
                </a:solidFill>
                <a:latin typeface="Arial Unicode MS" pitchFamily="34" charset="-128"/>
                <a:ea typeface="ＭＳ Ｐゴシック" pitchFamily="34" charset="-128"/>
              </a:rPr>
              <a:t>родолжительности интервью</a:t>
            </a:r>
            <a:endParaRPr lang="en-CA" altLang="fr-FR" sz="2200" dirty="0" smtClean="0">
              <a:solidFill>
                <a:schemeClr val="tx1"/>
              </a:solidFill>
              <a:latin typeface="Arial Unicode MS" pitchFamily="34" charset="-128"/>
              <a:ea typeface="ＭＳ Ｐゴシック" pitchFamily="34" charset="-128"/>
            </a:endParaRPr>
          </a:p>
          <a:p>
            <a:pPr lvl="1">
              <a:spcBef>
                <a:spcPct val="20000"/>
              </a:spcBef>
              <a:buFont typeface="Courier New" pitchFamily="49" charset="0"/>
              <a:buChar char="o"/>
            </a:pPr>
            <a:r>
              <a:rPr lang="ru-RU" altLang="fr-FR" sz="2200" dirty="0">
                <a:solidFill>
                  <a:schemeClr val="tx1"/>
                </a:solidFill>
                <a:latin typeface="Arial Unicode MS" pitchFamily="34" charset="-128"/>
                <a:ea typeface="ＭＳ Ｐゴシック" pitchFamily="34" charset="-128"/>
              </a:rPr>
              <a:t>м</a:t>
            </a:r>
            <a:r>
              <a:rPr lang="ru-RU" altLang="fr-FR" sz="2200" dirty="0" smtClean="0">
                <a:solidFill>
                  <a:schemeClr val="tx1"/>
                </a:solidFill>
                <a:latin typeface="Arial Unicode MS" pitchFamily="34" charset="-128"/>
                <a:ea typeface="ＭＳ Ｐゴシック" pitchFamily="34" charset="-128"/>
              </a:rPr>
              <a:t>есте проведения интервью</a:t>
            </a:r>
            <a:endParaRPr lang="en-CA" altLang="fr-FR" sz="2200" dirty="0" smtClean="0">
              <a:solidFill>
                <a:schemeClr val="tx1"/>
              </a:solidFill>
              <a:latin typeface="Arial Unicode MS" pitchFamily="34" charset="-128"/>
              <a:ea typeface="ＭＳ Ｐゴシック" pitchFamily="34" charset="-128"/>
            </a:endParaRPr>
          </a:p>
          <a:p>
            <a:pPr lvl="1">
              <a:spcBef>
                <a:spcPct val="20000"/>
              </a:spcBef>
              <a:buFont typeface="Courier New" pitchFamily="49" charset="0"/>
              <a:buChar char="o"/>
            </a:pPr>
            <a:r>
              <a:rPr lang="ru-RU" altLang="fr-FR" sz="2200" dirty="0">
                <a:solidFill>
                  <a:schemeClr val="tx1"/>
                </a:solidFill>
                <a:latin typeface="Arial Unicode MS" pitchFamily="34" charset="-128"/>
                <a:ea typeface="ＭＳ Ｐゴシック" pitchFamily="34" charset="-128"/>
              </a:rPr>
              <a:t>т</a:t>
            </a:r>
            <a:r>
              <a:rPr lang="ru-RU" altLang="fr-FR" sz="2200" dirty="0" smtClean="0">
                <a:solidFill>
                  <a:schemeClr val="tx1"/>
                </a:solidFill>
                <a:latin typeface="Arial Unicode MS" pitchFamily="34" charset="-128"/>
                <a:ea typeface="ＭＳ Ｐゴシック" pitchFamily="34" charset="-128"/>
              </a:rPr>
              <a:t>ех, кто будет на нём присутствовать</a:t>
            </a:r>
            <a:r>
              <a:rPr lang="en-CA" altLang="fr-FR" sz="2200" dirty="0" smtClean="0">
                <a:solidFill>
                  <a:schemeClr val="tx1"/>
                </a:solidFill>
                <a:latin typeface="Arial Unicode MS" pitchFamily="34" charset="-128"/>
                <a:ea typeface="ＭＳ Ｐゴシック" pitchFamily="34" charset="-128"/>
              </a:rPr>
              <a:t>,</a:t>
            </a:r>
          </a:p>
          <a:p>
            <a:pPr lvl="1">
              <a:spcBef>
                <a:spcPct val="20000"/>
              </a:spcBef>
              <a:buFont typeface="Courier New" pitchFamily="49" charset="0"/>
              <a:buChar char="o"/>
            </a:pPr>
            <a:r>
              <a:rPr lang="ru-RU" altLang="fr-FR" sz="2200" dirty="0" smtClean="0">
                <a:solidFill>
                  <a:schemeClr val="tx1"/>
                </a:solidFill>
                <a:latin typeface="Arial Unicode MS" pitchFamily="34" charset="-128"/>
                <a:ea typeface="ＭＳ Ｐゴシック" pitchFamily="34" charset="-128"/>
              </a:rPr>
              <a:t>ожидаемых результатах интервью</a:t>
            </a:r>
            <a:r>
              <a:rPr lang="en-CA" altLang="fr-FR" sz="2200" dirty="0" smtClean="0">
                <a:solidFill>
                  <a:schemeClr val="tx1"/>
                </a:solidFill>
                <a:latin typeface="Arial Unicode MS" pitchFamily="34" charset="-128"/>
                <a:ea typeface="ＭＳ Ｐゴシック" pitchFamily="34" charset="-128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re 1"/>
          <p:cNvSpPr>
            <a:spLocks noGrp="1"/>
          </p:cNvSpPr>
          <p:nvPr>
            <p:ph type="title"/>
          </p:nvPr>
        </p:nvSpPr>
        <p:spPr>
          <a:xfrm>
            <a:off x="2286000" y="374650"/>
            <a:ext cx="6477000" cy="554038"/>
          </a:xfrm>
        </p:spPr>
        <p:txBody>
          <a:bodyPr/>
          <a:lstStyle/>
          <a:p>
            <a:pPr eaLnBrk="1" hangingPunct="1"/>
            <a:r>
              <a:rPr lang="ru-RU" altLang="fr-FR" sz="3600" dirty="0" smtClean="0">
                <a:ea typeface="ＭＳ Ｐゴシック" pitchFamily="34" charset="-128"/>
              </a:rPr>
              <a:t>Оборудование</a:t>
            </a:r>
            <a:endParaRPr lang="fr-FR" altLang="fr-FR" sz="3600" dirty="0" smtClean="0">
              <a:ea typeface="ＭＳ Ｐゴシック" pitchFamily="34" charset="-128"/>
            </a:endParaRPr>
          </a:p>
        </p:txBody>
      </p:sp>
      <p:sp>
        <p:nvSpPr>
          <p:cNvPr id="11267" name="Espace réservé du texte 2"/>
          <p:cNvSpPr>
            <a:spLocks noGrp="1"/>
          </p:cNvSpPr>
          <p:nvPr>
            <p:ph type="body" idx="1"/>
          </p:nvPr>
        </p:nvSpPr>
        <p:spPr>
          <a:xfrm>
            <a:off x="2274888" y="1889125"/>
            <a:ext cx="6480175" cy="4198072"/>
          </a:xfrm>
        </p:spPr>
        <p:txBody>
          <a:bodyPr/>
          <a:lstStyle/>
          <a:p>
            <a:pPr eaLnBrk="1" hangingPunct="1">
              <a:spcBef>
                <a:spcPct val="20000"/>
              </a:spcBef>
              <a:buClrTx/>
              <a:buFont typeface="Arial" pitchFamily="34" charset="0"/>
              <a:buChar char="•"/>
            </a:pPr>
            <a:r>
              <a:rPr lang="ru-RU" altLang="fr-FR" sz="2200" dirty="0" smtClean="0">
                <a:latin typeface="Arial Unicode MS" pitchFamily="34" charset="-128"/>
                <a:ea typeface="ＭＳ Ｐゴシック" pitchFamily="34" charset="-128"/>
                <a:cs typeface="Arial" pitchFamily="34" charset="0"/>
              </a:rPr>
              <a:t>Вероятные виды оборудования</a:t>
            </a:r>
            <a:r>
              <a:rPr lang="en-CA" altLang="fr-FR" sz="2200" dirty="0" smtClean="0">
                <a:latin typeface="Arial Unicode MS" pitchFamily="34" charset="-128"/>
                <a:ea typeface="ＭＳ Ｐゴシック" pitchFamily="34" charset="-128"/>
                <a:cs typeface="Arial" pitchFamily="34" charset="0"/>
              </a:rPr>
              <a:t>: </a:t>
            </a:r>
          </a:p>
          <a:p>
            <a:pPr lvl="1" eaLnBrk="1" hangingPunct="1">
              <a:spcBef>
                <a:spcPct val="20000"/>
              </a:spcBef>
              <a:buFont typeface="Courier New" pitchFamily="49" charset="0"/>
              <a:buChar char="o"/>
            </a:pPr>
            <a:r>
              <a:rPr lang="ru-RU" altLang="fr-FR" sz="2200" dirty="0" smtClean="0">
                <a:solidFill>
                  <a:srgbClr val="000000"/>
                </a:solidFill>
                <a:latin typeface="Arial Unicode MS" pitchFamily="34" charset="-128"/>
                <a:ea typeface="ＭＳ Ｐゴシック" pitchFamily="34" charset="-128"/>
                <a:cs typeface="Arial" pitchFamily="34" charset="0"/>
              </a:rPr>
              <a:t>диктофоны</a:t>
            </a:r>
            <a:r>
              <a:rPr lang="en-CA" altLang="fr-FR" sz="2200" dirty="0" smtClean="0">
                <a:solidFill>
                  <a:srgbClr val="000000"/>
                </a:solidFill>
                <a:latin typeface="Arial Unicode MS" pitchFamily="34" charset="-128"/>
                <a:ea typeface="ＭＳ Ｐゴシック" pitchFamily="34" charset="-128"/>
                <a:cs typeface="Arial" pitchFamily="34" charset="0"/>
              </a:rPr>
              <a:t>,</a:t>
            </a:r>
          </a:p>
          <a:p>
            <a:pPr lvl="1" eaLnBrk="1" hangingPunct="1">
              <a:spcBef>
                <a:spcPct val="20000"/>
              </a:spcBef>
              <a:buFont typeface="Courier New" pitchFamily="49" charset="0"/>
              <a:buChar char="o"/>
            </a:pPr>
            <a:r>
              <a:rPr lang="ru-RU" altLang="fr-FR" sz="2200" dirty="0" smtClean="0">
                <a:solidFill>
                  <a:srgbClr val="000000"/>
                </a:solidFill>
                <a:latin typeface="Arial Unicode MS" pitchFamily="34" charset="-128"/>
                <a:ea typeface="ＭＳ Ｐゴシック" pitchFamily="34" charset="-128"/>
                <a:cs typeface="Arial" pitchFamily="34" charset="0"/>
              </a:rPr>
              <a:t>микрофоны,</a:t>
            </a:r>
            <a:endParaRPr lang="en-CA" altLang="fr-FR" sz="2200" dirty="0" smtClean="0">
              <a:solidFill>
                <a:srgbClr val="000000"/>
              </a:solidFill>
              <a:latin typeface="Arial Unicode MS" pitchFamily="34" charset="-128"/>
              <a:ea typeface="ＭＳ Ｐゴシック" pitchFamily="34" charset="-128"/>
              <a:cs typeface="Arial" pitchFamily="34" charset="0"/>
            </a:endParaRPr>
          </a:p>
          <a:p>
            <a:pPr lvl="1" eaLnBrk="1" hangingPunct="1">
              <a:spcBef>
                <a:spcPct val="20000"/>
              </a:spcBef>
              <a:buFont typeface="Courier New" pitchFamily="49" charset="0"/>
              <a:buChar char="o"/>
            </a:pPr>
            <a:r>
              <a:rPr lang="ru-RU" altLang="fr-FR" sz="2200" dirty="0" smtClean="0">
                <a:solidFill>
                  <a:srgbClr val="000000"/>
                </a:solidFill>
                <a:latin typeface="Arial Unicode MS" pitchFamily="34" charset="-128"/>
                <a:ea typeface="ＭＳ Ｐゴシック" pitchFamily="34" charset="-128"/>
                <a:cs typeface="Arial" pitchFamily="34" charset="0"/>
              </a:rPr>
              <a:t>видеокамеры</a:t>
            </a:r>
            <a:r>
              <a:rPr lang="en-CA" altLang="fr-FR" sz="2200" dirty="0" smtClean="0">
                <a:solidFill>
                  <a:srgbClr val="000000"/>
                </a:solidFill>
                <a:latin typeface="Arial Unicode MS" pitchFamily="34" charset="-128"/>
                <a:ea typeface="ＭＳ Ｐゴシック" pitchFamily="34" charset="-128"/>
                <a:cs typeface="Arial" pitchFamily="34" charset="0"/>
              </a:rPr>
              <a:t>.</a:t>
            </a:r>
          </a:p>
          <a:p>
            <a:pPr lvl="1" eaLnBrk="1" hangingPunct="1">
              <a:spcBef>
                <a:spcPct val="20000"/>
              </a:spcBef>
            </a:pPr>
            <a:endParaRPr lang="en-CA" altLang="fr-FR" sz="2200" dirty="0" smtClean="0">
              <a:solidFill>
                <a:srgbClr val="000000"/>
              </a:solidFill>
              <a:latin typeface="Arial Unicode MS" pitchFamily="34" charset="-128"/>
              <a:ea typeface="ＭＳ Ｐゴシック" pitchFamily="34" charset="-128"/>
              <a:cs typeface="Arial" pitchFamily="34" charset="0"/>
            </a:endParaRPr>
          </a:p>
          <a:p>
            <a:pPr eaLnBrk="1" hangingPunct="1">
              <a:spcBef>
                <a:spcPct val="20000"/>
              </a:spcBef>
              <a:buClrTx/>
              <a:buFont typeface="Arial" pitchFamily="34" charset="0"/>
              <a:buChar char="•"/>
            </a:pPr>
            <a:r>
              <a:rPr lang="ru-RU" altLang="fr-FR" sz="2200" dirty="0" smtClean="0">
                <a:latin typeface="Arial Unicode MS" pitchFamily="34" charset="-128"/>
                <a:ea typeface="ＭＳ Ｐゴシック" pitchFamily="34" charset="-128"/>
                <a:cs typeface="Arial" pitchFamily="34" charset="0"/>
              </a:rPr>
              <a:t>Интервьюеры должны</a:t>
            </a:r>
            <a:r>
              <a:rPr lang="en-CA" altLang="fr-FR" sz="2200" dirty="0" smtClean="0">
                <a:latin typeface="Arial Unicode MS" pitchFamily="34" charset="-128"/>
                <a:ea typeface="ＭＳ Ｐゴシック" pitchFamily="34" charset="-128"/>
                <a:cs typeface="Arial" pitchFamily="34" charset="0"/>
              </a:rPr>
              <a:t>:</a:t>
            </a:r>
          </a:p>
          <a:p>
            <a:pPr lvl="1" eaLnBrk="1" hangingPunct="1">
              <a:spcBef>
                <a:spcPct val="20000"/>
              </a:spcBef>
              <a:buFont typeface="Courier New" pitchFamily="49" charset="0"/>
              <a:buChar char="o"/>
            </a:pPr>
            <a:r>
              <a:rPr lang="ru-RU" altLang="fr-FR" sz="2200" dirty="0" smtClean="0">
                <a:solidFill>
                  <a:srgbClr val="000000"/>
                </a:solidFill>
                <a:latin typeface="Arial Unicode MS" pitchFamily="34" charset="-128"/>
                <a:ea typeface="ＭＳ Ｐゴシック" pitchFamily="34" charset="-128"/>
                <a:cs typeface="Arial" pitchFamily="34" charset="0"/>
              </a:rPr>
              <a:t>научиться основам пользования оборудованием</a:t>
            </a:r>
            <a:r>
              <a:rPr lang="en-CA" altLang="fr-FR" sz="2200" dirty="0" smtClean="0">
                <a:solidFill>
                  <a:srgbClr val="000000"/>
                </a:solidFill>
                <a:latin typeface="Arial Unicode MS" pitchFamily="34" charset="-128"/>
                <a:ea typeface="ＭＳ Ｐゴシック" pitchFamily="34" charset="-128"/>
                <a:cs typeface="Arial" pitchFamily="34" charset="0"/>
              </a:rPr>
              <a:t>,</a:t>
            </a:r>
          </a:p>
          <a:p>
            <a:pPr lvl="1" eaLnBrk="1" hangingPunct="1">
              <a:spcBef>
                <a:spcPct val="20000"/>
              </a:spcBef>
              <a:buFont typeface="Courier New" pitchFamily="49" charset="0"/>
              <a:buChar char="o"/>
            </a:pPr>
            <a:r>
              <a:rPr lang="ru-RU" altLang="fr-FR" sz="2200" dirty="0">
                <a:solidFill>
                  <a:srgbClr val="000000"/>
                </a:solidFill>
                <a:latin typeface="Arial Unicode MS" pitchFamily="34" charset="-128"/>
                <a:ea typeface="ＭＳ Ｐゴシック" pitchFamily="34" charset="-128"/>
                <a:cs typeface="Arial" pitchFamily="34" charset="0"/>
              </a:rPr>
              <a:t>о</a:t>
            </a:r>
            <a:r>
              <a:rPr lang="ru-RU" altLang="fr-FR" sz="2200" dirty="0" smtClean="0">
                <a:solidFill>
                  <a:srgbClr val="000000"/>
                </a:solidFill>
                <a:latin typeface="Arial Unicode MS" pitchFamily="34" charset="-128"/>
                <a:ea typeface="ＭＳ Ｐゴシック" pitchFamily="34" charset="-128"/>
                <a:cs typeface="Arial" pitchFamily="34" charset="0"/>
              </a:rPr>
              <a:t>беспечить полную зарядку батарей</a:t>
            </a:r>
            <a:r>
              <a:rPr lang="en-CA" altLang="fr-FR" sz="2200" dirty="0" smtClean="0">
                <a:solidFill>
                  <a:srgbClr val="000000"/>
                </a:solidFill>
                <a:latin typeface="Arial Unicode MS" pitchFamily="34" charset="-128"/>
                <a:ea typeface="ＭＳ Ｐゴシック" pitchFamily="34" charset="-128"/>
                <a:cs typeface="Arial" pitchFamily="34" charset="0"/>
              </a:rPr>
              <a:t>,</a:t>
            </a:r>
          </a:p>
          <a:p>
            <a:pPr lvl="1" eaLnBrk="1" hangingPunct="1">
              <a:spcBef>
                <a:spcPct val="20000"/>
              </a:spcBef>
              <a:buFont typeface="Courier New" pitchFamily="49" charset="0"/>
              <a:buChar char="o"/>
            </a:pPr>
            <a:r>
              <a:rPr lang="ru-RU" altLang="fr-FR" sz="2200" dirty="0">
                <a:solidFill>
                  <a:srgbClr val="000000"/>
                </a:solidFill>
                <a:latin typeface="Arial Unicode MS" pitchFamily="34" charset="-128"/>
                <a:ea typeface="ＭＳ Ｐゴシック" pitchFamily="34" charset="-128"/>
                <a:cs typeface="Arial" pitchFamily="34" charset="0"/>
              </a:rPr>
              <a:t>с</a:t>
            </a:r>
            <a:r>
              <a:rPr lang="ru-RU" altLang="fr-FR" sz="2200" dirty="0" smtClean="0">
                <a:solidFill>
                  <a:srgbClr val="000000"/>
                </a:solidFill>
                <a:latin typeface="Arial Unicode MS" pitchFamily="34" charset="-128"/>
                <a:ea typeface="ＭＳ Ｐゴシック" pitchFamily="34" charset="-128"/>
                <a:cs typeface="Arial" pitchFamily="34" charset="0"/>
              </a:rPr>
              <a:t>ледить за тем, чтобы устройство работало на протяжении всего интервью</a:t>
            </a:r>
            <a:r>
              <a:rPr lang="en-CA" altLang="fr-FR" sz="2200" dirty="0" smtClean="0">
                <a:solidFill>
                  <a:srgbClr val="000000"/>
                </a:solidFill>
                <a:latin typeface="Arial Unicode MS" pitchFamily="34" charset="-128"/>
                <a:ea typeface="ＭＳ Ｐゴシック" pitchFamily="34" charset="-128"/>
                <a:cs typeface="Arial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re 1"/>
          <p:cNvSpPr>
            <a:spLocks noGrp="1"/>
          </p:cNvSpPr>
          <p:nvPr>
            <p:ph type="title"/>
          </p:nvPr>
        </p:nvSpPr>
        <p:spPr>
          <a:xfrm>
            <a:off x="2286000" y="374650"/>
            <a:ext cx="6477000" cy="553998"/>
          </a:xfrm>
        </p:spPr>
        <p:txBody>
          <a:bodyPr/>
          <a:lstStyle/>
          <a:p>
            <a:pPr eaLnBrk="1" hangingPunct="1"/>
            <a:r>
              <a:rPr lang="ru-RU" altLang="fr-FR" sz="3600" dirty="0" smtClean="0">
                <a:ea typeface="ＭＳ Ｐゴシック" pitchFamily="34" charset="-128"/>
              </a:rPr>
              <a:t>Выбор места</a:t>
            </a:r>
            <a:endParaRPr lang="fr-FR" altLang="fr-FR" sz="3600" dirty="0" smtClean="0">
              <a:ea typeface="ＭＳ Ｐゴシック" pitchFamily="34" charset="-128"/>
            </a:endParaRPr>
          </a:p>
        </p:txBody>
      </p:sp>
      <p:sp>
        <p:nvSpPr>
          <p:cNvPr id="12291" name="Espace réservé du texte 2"/>
          <p:cNvSpPr>
            <a:spLocks noGrp="1"/>
          </p:cNvSpPr>
          <p:nvPr>
            <p:ph type="body" idx="1"/>
          </p:nvPr>
        </p:nvSpPr>
        <p:spPr>
          <a:xfrm>
            <a:off x="2274888" y="1898650"/>
            <a:ext cx="6480175" cy="2443746"/>
          </a:xfrm>
        </p:spPr>
        <p:txBody>
          <a:bodyPr/>
          <a:lstStyle/>
          <a:p>
            <a:pPr>
              <a:buClrTx/>
            </a:pPr>
            <a:r>
              <a:rPr lang="ru-RU" altLang="fr-FR" sz="2200" dirty="0" smtClean="0">
                <a:latin typeface="Arial Unicode MS" pitchFamily="34" charset="-128"/>
                <a:ea typeface="ＭＳ Ｐゴシック" pitchFamily="34" charset="-128"/>
              </a:rPr>
              <a:t>Выберите место</a:t>
            </a:r>
            <a:r>
              <a:rPr lang="en-CA" altLang="fr-FR" sz="2200" dirty="0" smtClean="0">
                <a:latin typeface="Arial Unicode MS" pitchFamily="34" charset="-128"/>
                <a:ea typeface="ＭＳ Ｐゴシック" pitchFamily="34" charset="-128"/>
              </a:rPr>
              <a:t>:</a:t>
            </a:r>
          </a:p>
          <a:p>
            <a:pPr>
              <a:buClrTx/>
              <a:buFont typeface="Arial" pitchFamily="34" charset="0"/>
              <a:buChar char="•"/>
            </a:pPr>
            <a:r>
              <a:rPr lang="ru-RU" altLang="fr-FR" sz="2200" dirty="0" smtClean="0">
                <a:latin typeface="Arial Unicode MS" pitchFamily="34" charset="-128"/>
                <a:ea typeface="ＭＳ Ｐゴシック" pitchFamily="34" charset="-128"/>
              </a:rPr>
              <a:t>Свободное от отвлекающих факторов и</a:t>
            </a:r>
            <a:endParaRPr lang="en-CA" altLang="fr-FR" sz="2200" dirty="0" smtClean="0">
              <a:latin typeface="Arial Unicode MS" pitchFamily="34" charset="-128"/>
              <a:ea typeface="ＭＳ Ｐゴシック" pitchFamily="34" charset="-128"/>
            </a:endParaRPr>
          </a:p>
          <a:p>
            <a:pPr>
              <a:buClrTx/>
              <a:buFont typeface="Arial" pitchFamily="34" charset="0"/>
              <a:buChar char="•"/>
            </a:pPr>
            <a:r>
              <a:rPr lang="ru-RU" altLang="fr-FR" sz="2200" dirty="0" smtClean="0">
                <a:latin typeface="Arial Unicode MS" pitchFamily="34" charset="-128"/>
                <a:ea typeface="ＭＳ Ｐゴシック" pitchFamily="34" charset="-128"/>
              </a:rPr>
              <a:t>Легко доступное для интервью</a:t>
            </a:r>
            <a:r>
              <a:rPr lang="en-CA" altLang="fr-FR" sz="2200" dirty="0" smtClean="0">
                <a:latin typeface="Arial Unicode MS" pitchFamily="34" charset="-128"/>
                <a:ea typeface="ＭＳ Ｐゴシック" pitchFamily="34" charset="-128"/>
              </a:rPr>
              <a:t>.</a:t>
            </a:r>
          </a:p>
          <a:p>
            <a:pPr>
              <a:buClrTx/>
            </a:pPr>
            <a:r>
              <a:rPr lang="ru-RU" altLang="fr-FR" sz="2200" dirty="0" smtClean="0">
                <a:latin typeface="Arial Unicode MS" pitchFamily="34" charset="-128"/>
                <a:ea typeface="ＭＳ Ｐゴシック" pitchFamily="34" charset="-128"/>
              </a:rPr>
              <a:t>Спросите респондентов, где они себя чувствуют лучше всего</a:t>
            </a:r>
            <a:r>
              <a:rPr lang="en-CA" altLang="fr-FR" sz="2200" dirty="0" smtClean="0">
                <a:latin typeface="Arial Unicode MS" pitchFamily="34" charset="-128"/>
                <a:ea typeface="ＭＳ Ｐゴシック" pitchFamily="34" charset="-128"/>
              </a:rPr>
              <a:t>.</a:t>
            </a:r>
          </a:p>
          <a:p>
            <a:pPr>
              <a:buClrTx/>
            </a:pPr>
            <a:r>
              <a:rPr lang="ru-RU" altLang="fr-FR" sz="2200" dirty="0" smtClean="0">
                <a:latin typeface="Arial Unicode MS" pitchFamily="34" charset="-128"/>
                <a:ea typeface="ＭＳ Ｐゴシック" pitchFamily="34" charset="-128"/>
              </a:rPr>
              <a:t>Избегайте фонового шума</a:t>
            </a:r>
            <a:r>
              <a:rPr lang="en-CA" altLang="fr-FR" sz="2200" dirty="0" smtClean="0">
                <a:latin typeface="Arial Unicode MS" pitchFamily="34" charset="-128"/>
                <a:ea typeface="ＭＳ Ｐゴシック" pitchFamily="34" charset="-128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re 1"/>
          <p:cNvSpPr>
            <a:spLocks noGrp="1"/>
          </p:cNvSpPr>
          <p:nvPr>
            <p:ph type="title"/>
          </p:nvPr>
        </p:nvSpPr>
        <p:spPr>
          <a:xfrm>
            <a:off x="2282825" y="417513"/>
            <a:ext cx="6480175" cy="553998"/>
          </a:xfrm>
        </p:spPr>
        <p:txBody>
          <a:bodyPr/>
          <a:lstStyle/>
          <a:p>
            <a:r>
              <a:rPr lang="ru-RU" altLang="fr-FR" sz="3600" dirty="0" smtClean="0">
                <a:ea typeface="ＭＳ Ｐゴシック" pitchFamily="34" charset="-128"/>
              </a:rPr>
              <a:t>Организация интервью</a:t>
            </a:r>
            <a:endParaRPr lang="en-ZA" altLang="fr-FR" sz="3600" dirty="0" smtClean="0">
              <a:ea typeface="ＭＳ Ｐゴシック" pitchFamily="34" charset="-128"/>
            </a:endParaRPr>
          </a:p>
        </p:txBody>
      </p:sp>
      <p:sp>
        <p:nvSpPr>
          <p:cNvPr id="13315" name="Espace réservé du contenu 2"/>
          <p:cNvSpPr>
            <a:spLocks noGrp="1"/>
          </p:cNvSpPr>
          <p:nvPr>
            <p:ph sz="half" idx="2"/>
          </p:nvPr>
        </p:nvSpPr>
        <p:spPr>
          <a:xfrm>
            <a:off x="1706880" y="1905000"/>
            <a:ext cx="6776720" cy="4435060"/>
          </a:xfrm>
        </p:spPr>
        <p:txBody>
          <a:bodyPr/>
          <a:lstStyle/>
          <a:p>
            <a:pPr eaLnBrk="1" hangingPunct="1">
              <a:spcBef>
                <a:spcPct val="20000"/>
              </a:spcBef>
              <a:buClrTx/>
            </a:pPr>
            <a:r>
              <a:rPr lang="ru-RU" altLang="fr-FR" sz="2200" b="0" dirty="0" smtClean="0">
                <a:solidFill>
                  <a:srgbClr val="000000"/>
                </a:solidFill>
                <a:latin typeface="Arial Unicode MS" pitchFamily="34" charset="-128"/>
                <a:ea typeface="ＭＳ Ｐゴシック" pitchFamily="34" charset="-128"/>
                <a:cs typeface="Arial" pitchFamily="34" charset="0"/>
              </a:rPr>
              <a:t>Расположение записывающего устройства</a:t>
            </a:r>
            <a:r>
              <a:rPr lang="en-CA" altLang="fr-FR" sz="2200" b="0" dirty="0" smtClean="0">
                <a:solidFill>
                  <a:srgbClr val="000000"/>
                </a:solidFill>
                <a:latin typeface="Arial Unicode MS" pitchFamily="34" charset="-128"/>
                <a:ea typeface="ＭＳ Ｐゴシック" pitchFamily="34" charset="-128"/>
                <a:cs typeface="Arial" pitchFamily="34" charset="0"/>
              </a:rPr>
              <a:t>.</a:t>
            </a:r>
          </a:p>
          <a:p>
            <a:pPr eaLnBrk="1" hangingPunct="1">
              <a:spcBef>
                <a:spcPct val="20000"/>
              </a:spcBef>
              <a:buClrTx/>
            </a:pPr>
            <a:endParaRPr lang="en-CA" altLang="fr-FR" sz="2200" b="0" dirty="0" smtClean="0">
              <a:solidFill>
                <a:srgbClr val="000000"/>
              </a:solidFill>
              <a:latin typeface="Arial Unicode MS" pitchFamily="34" charset="-128"/>
              <a:ea typeface="ＭＳ Ｐゴシック" pitchFamily="34" charset="-128"/>
              <a:cs typeface="Arial" pitchFamily="34" charset="0"/>
            </a:endParaRPr>
          </a:p>
          <a:p>
            <a:pPr eaLnBrk="1" hangingPunct="1">
              <a:spcBef>
                <a:spcPct val="20000"/>
              </a:spcBef>
              <a:buClrTx/>
            </a:pPr>
            <a:r>
              <a:rPr lang="ru-RU" altLang="fr-FR" sz="2200" b="0" dirty="0" smtClean="0">
                <a:solidFill>
                  <a:srgbClr val="000000"/>
                </a:solidFill>
                <a:latin typeface="Arial Unicode MS" pitchFamily="34" charset="-128"/>
                <a:ea typeface="ＭＳ Ｐゴシック" pitchFamily="34" charset="-128"/>
                <a:cs typeface="Arial" pitchFamily="34" charset="0"/>
              </a:rPr>
              <a:t>Организация места для интервью</a:t>
            </a:r>
            <a:r>
              <a:rPr lang="en-CA" altLang="fr-FR" sz="2200" b="0" dirty="0" smtClean="0">
                <a:solidFill>
                  <a:srgbClr val="000000"/>
                </a:solidFill>
                <a:latin typeface="Arial Unicode MS" pitchFamily="34" charset="-128"/>
                <a:ea typeface="ＭＳ Ｐゴシック" pitchFamily="34" charset="-128"/>
                <a:cs typeface="Arial" pitchFamily="34" charset="0"/>
              </a:rPr>
              <a:t>:</a:t>
            </a:r>
          </a:p>
          <a:p>
            <a:pPr lvl="2" eaLnBrk="1" hangingPunct="1">
              <a:spcBef>
                <a:spcPct val="20000"/>
              </a:spcBef>
              <a:buFont typeface="Courier New" pitchFamily="49" charset="0"/>
              <a:buChar char="o"/>
            </a:pPr>
            <a:r>
              <a:rPr lang="ru-RU" altLang="fr-FR" sz="2200" dirty="0" smtClean="0">
                <a:solidFill>
                  <a:srgbClr val="000000"/>
                </a:solidFill>
                <a:latin typeface="Arial Unicode MS" pitchFamily="34" charset="-128"/>
                <a:ea typeface="ＭＳ Ｐゴシック" pitchFamily="34" charset="-128"/>
                <a:cs typeface="Arial" pitchFamily="34" charset="0"/>
              </a:rPr>
              <a:t>Есть ли там открывающаяся дверь</a:t>
            </a:r>
            <a:r>
              <a:rPr lang="en-CA" altLang="fr-FR" sz="2200" dirty="0" smtClean="0">
                <a:solidFill>
                  <a:srgbClr val="000000"/>
                </a:solidFill>
                <a:latin typeface="Arial Unicode MS" pitchFamily="34" charset="-128"/>
                <a:ea typeface="ＭＳ Ｐゴシック" pitchFamily="34" charset="-128"/>
                <a:cs typeface="Arial" pitchFamily="34" charset="0"/>
              </a:rPr>
              <a:t>?</a:t>
            </a:r>
          </a:p>
          <a:p>
            <a:pPr lvl="2" eaLnBrk="1" hangingPunct="1">
              <a:spcBef>
                <a:spcPct val="20000"/>
              </a:spcBef>
              <a:buFont typeface="Courier New" pitchFamily="49" charset="0"/>
              <a:buChar char="o"/>
            </a:pPr>
            <a:r>
              <a:rPr lang="ru-RU" altLang="fr-FR" sz="2200" dirty="0" smtClean="0">
                <a:solidFill>
                  <a:srgbClr val="000000"/>
                </a:solidFill>
                <a:latin typeface="Arial Unicode MS" pitchFamily="34" charset="-128"/>
                <a:ea typeface="ＭＳ Ｐゴシック" pitchFamily="34" charset="-128"/>
                <a:cs typeface="Arial" pitchFamily="34" charset="0"/>
              </a:rPr>
              <a:t>Есть ли там открывающиеся окна</a:t>
            </a:r>
            <a:r>
              <a:rPr lang="en-CA" altLang="fr-FR" sz="2200" dirty="0" smtClean="0">
                <a:solidFill>
                  <a:srgbClr val="000000"/>
                </a:solidFill>
                <a:latin typeface="Arial Unicode MS" pitchFamily="34" charset="-128"/>
                <a:ea typeface="ＭＳ Ｐゴシック" pitchFamily="34" charset="-128"/>
                <a:cs typeface="Arial" pitchFamily="34" charset="0"/>
              </a:rPr>
              <a:t>?</a:t>
            </a:r>
          </a:p>
          <a:p>
            <a:pPr lvl="2" eaLnBrk="1" hangingPunct="1">
              <a:spcBef>
                <a:spcPct val="20000"/>
              </a:spcBef>
              <a:buFont typeface="Courier New" pitchFamily="49" charset="0"/>
              <a:buChar char="o"/>
            </a:pPr>
            <a:r>
              <a:rPr lang="ru-RU" altLang="fr-FR" sz="2200" dirty="0" smtClean="0">
                <a:solidFill>
                  <a:srgbClr val="000000"/>
                </a:solidFill>
                <a:latin typeface="Arial Unicode MS" pitchFamily="34" charset="-128"/>
                <a:ea typeface="ＭＳ Ｐゴシック" pitchFamily="34" charset="-128"/>
                <a:cs typeface="Arial" pitchFamily="34" charset="0"/>
              </a:rPr>
              <a:t>Слышно ли там телевидение или радио</a:t>
            </a:r>
            <a:r>
              <a:rPr lang="en-CA" altLang="fr-FR" sz="2200" dirty="0" smtClean="0">
                <a:solidFill>
                  <a:srgbClr val="000000"/>
                </a:solidFill>
                <a:latin typeface="Arial Unicode MS" pitchFamily="34" charset="-128"/>
                <a:ea typeface="ＭＳ Ｐゴシック" pitchFamily="34" charset="-128"/>
                <a:cs typeface="Arial" pitchFamily="34" charset="0"/>
              </a:rPr>
              <a:t>?</a:t>
            </a:r>
          </a:p>
          <a:p>
            <a:pPr lvl="2" eaLnBrk="1" hangingPunct="1">
              <a:spcBef>
                <a:spcPct val="20000"/>
              </a:spcBef>
              <a:buFont typeface="Courier New" pitchFamily="49" charset="0"/>
              <a:buChar char="o"/>
            </a:pPr>
            <a:r>
              <a:rPr lang="ru-RU" altLang="fr-FR" sz="2200" dirty="0" smtClean="0">
                <a:solidFill>
                  <a:srgbClr val="000000"/>
                </a:solidFill>
                <a:latin typeface="Arial Unicode MS" pitchFamily="34" charset="-128"/>
                <a:ea typeface="ＭＳ Ｐゴシック" pitchFamily="34" charset="-128"/>
                <a:cs typeface="Arial" pitchFamily="34" charset="0"/>
              </a:rPr>
              <a:t>Есть ли </a:t>
            </a:r>
            <a:r>
              <a:rPr lang="ru-RU" altLang="fr-FR" sz="2200" dirty="0">
                <a:solidFill>
                  <a:srgbClr val="000000"/>
                </a:solidFill>
                <a:latin typeface="Arial Unicode MS" pitchFamily="34" charset="-128"/>
                <a:ea typeface="ＭＳ Ｐゴシック" pitchFamily="34" charset="-128"/>
                <a:cs typeface="Arial" pitchFamily="34" charset="0"/>
              </a:rPr>
              <a:t>поблизости </a:t>
            </a:r>
            <a:r>
              <a:rPr lang="ru-RU" altLang="fr-FR" sz="2200" dirty="0" smtClean="0">
                <a:solidFill>
                  <a:srgbClr val="000000"/>
                </a:solidFill>
                <a:latin typeface="Arial Unicode MS" pitchFamily="34" charset="-128"/>
                <a:ea typeface="ＭＳ Ｐゴシック" pitchFamily="34" charset="-128"/>
                <a:cs typeface="Arial" pitchFamily="34" charset="0"/>
              </a:rPr>
              <a:t>ещё какие-то </a:t>
            </a:r>
            <a:r>
              <a:rPr lang="ru-RU" altLang="fr-FR" sz="2200" dirty="0">
                <a:solidFill>
                  <a:srgbClr val="000000"/>
                </a:solidFill>
                <a:latin typeface="Arial Unicode MS" pitchFamily="34" charset="-128"/>
                <a:ea typeface="ＭＳ Ｐゴシック" pitchFamily="34" charset="-128"/>
                <a:cs typeface="Arial" pitchFamily="34" charset="0"/>
              </a:rPr>
              <a:t>устройства</a:t>
            </a:r>
            <a:r>
              <a:rPr lang="ru-RU" altLang="fr-FR" sz="2200" dirty="0" smtClean="0">
                <a:solidFill>
                  <a:srgbClr val="000000"/>
                </a:solidFill>
                <a:latin typeface="Arial Unicode MS" pitchFamily="34" charset="-128"/>
                <a:ea typeface="ＭＳ Ｐゴシック" pitchFamily="34" charset="-128"/>
                <a:cs typeface="Arial" pitchFamily="34" charset="0"/>
              </a:rPr>
              <a:t>, которые могут ухудшить качество записи</a:t>
            </a:r>
            <a:r>
              <a:rPr lang="en-CA" altLang="fr-FR" sz="2200" dirty="0" smtClean="0">
                <a:solidFill>
                  <a:srgbClr val="000000"/>
                </a:solidFill>
                <a:latin typeface="Arial Unicode MS" pitchFamily="34" charset="-128"/>
                <a:ea typeface="ＭＳ Ｐゴシック" pitchFamily="34" charset="-128"/>
                <a:cs typeface="Arial" pitchFamily="34" charset="0"/>
              </a:rPr>
              <a:t>?</a:t>
            </a:r>
          </a:p>
          <a:p>
            <a:pPr lvl="1" eaLnBrk="1" hangingPunct="1">
              <a:spcBef>
                <a:spcPct val="20000"/>
              </a:spcBef>
              <a:buFont typeface="Arial Unicode MS" pitchFamily="34" charset="-128"/>
              <a:buChar char="-"/>
            </a:pPr>
            <a:endParaRPr lang="en-CA" altLang="fr-FR" sz="2200" dirty="0" smtClean="0">
              <a:solidFill>
                <a:srgbClr val="000000"/>
              </a:solidFill>
              <a:latin typeface="Arial Unicode MS" pitchFamily="34" charset="-128"/>
              <a:ea typeface="ＭＳ Ｐゴシック" pitchFamily="34" charset="-128"/>
              <a:cs typeface="Arial" pitchFamily="34" charset="0"/>
            </a:endParaRPr>
          </a:p>
          <a:p>
            <a:pPr eaLnBrk="1" hangingPunct="1">
              <a:spcBef>
                <a:spcPct val="20000"/>
              </a:spcBef>
              <a:buClrTx/>
            </a:pPr>
            <a:r>
              <a:rPr lang="ru-RU" altLang="fr-FR" sz="2200" b="0" dirty="0" smtClean="0">
                <a:solidFill>
                  <a:srgbClr val="000000"/>
                </a:solidFill>
                <a:latin typeface="Arial Unicode MS" pitchFamily="34" charset="-128"/>
                <a:ea typeface="ＭＳ Ｐゴシック" pitchFamily="34" charset="-128"/>
                <a:cs typeface="Arial" pitchFamily="34" charset="0"/>
              </a:rPr>
              <a:t>Отрегулируйте качество звука с помощью респондента</a:t>
            </a:r>
            <a:r>
              <a:rPr lang="en-CA" altLang="fr-FR" sz="2200" b="0" dirty="0" smtClean="0">
                <a:solidFill>
                  <a:srgbClr val="000000"/>
                </a:solidFill>
                <a:latin typeface="Arial Unicode MS" pitchFamily="34" charset="-128"/>
                <a:ea typeface="ＭＳ Ｐゴシック" pitchFamily="34" charset="-128"/>
                <a:cs typeface="Arial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re 1"/>
          <p:cNvSpPr>
            <a:spLocks noGrp="1"/>
          </p:cNvSpPr>
          <p:nvPr>
            <p:ph type="title"/>
          </p:nvPr>
        </p:nvSpPr>
        <p:spPr>
          <a:xfrm>
            <a:off x="2286000" y="374650"/>
            <a:ext cx="6477000" cy="553998"/>
          </a:xfrm>
        </p:spPr>
        <p:txBody>
          <a:bodyPr/>
          <a:lstStyle/>
          <a:p>
            <a:pPr eaLnBrk="1" hangingPunct="1"/>
            <a:r>
              <a:rPr lang="ru-RU" altLang="fr-FR" sz="3600" dirty="0" smtClean="0">
                <a:ea typeface="ＭＳ Ｐゴシック" pitchFamily="34" charset="-128"/>
              </a:rPr>
              <a:t>Постановка вопросов</a:t>
            </a:r>
            <a:endParaRPr lang="fr-FR" altLang="fr-FR" sz="3600" dirty="0" smtClean="0">
              <a:ea typeface="ＭＳ Ｐゴシック" pitchFamily="34" charset="-128"/>
            </a:endParaRPr>
          </a:p>
        </p:txBody>
      </p:sp>
      <p:graphicFrame>
        <p:nvGraphicFramePr>
          <p:cNvPr id="5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9215118"/>
              </p:ext>
            </p:extLst>
          </p:nvPr>
        </p:nvGraphicFramePr>
        <p:xfrm>
          <a:off x="1912620" y="1973263"/>
          <a:ext cx="6823393" cy="3857625"/>
        </p:xfrm>
        <a:graphic>
          <a:graphicData uri="http://schemas.openxmlformats.org/drawingml/2006/table">
            <a:tbl>
              <a:tblPr/>
              <a:tblGrid>
                <a:gridCol w="34125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108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1163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2"/>
                        </a:buClr>
                        <a:buSzPct val="85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 eaLnBrk="0" hangingPunct="0">
                        <a:spcBef>
                          <a:spcPts val="300"/>
                        </a:spcBef>
                        <a:buClr>
                          <a:srgbClr val="B39E00"/>
                        </a:buClr>
                        <a:buSzPct val="85000"/>
                        <a:buFont typeface="Wingdings 2" charset="2"/>
                        <a:defRPr sz="2000">
                          <a:solidFill>
                            <a:schemeClr val="tx2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ts val="300"/>
                        </a:spcBef>
                        <a:defRPr sz="19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ts val="300"/>
                        </a:spcBef>
                        <a:defRPr sz="17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ts val="338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ts val="338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ts val="338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ts val="338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ts val="338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Хорошие вопросы</a:t>
                      </a:r>
                      <a:endParaRPr kumimoji="0" lang="en-CA" altLang="fr-F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cs typeface="Arial Unicode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7D6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2"/>
                        </a:buClr>
                        <a:buSzPct val="85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 eaLnBrk="0" hangingPunct="0">
                        <a:spcBef>
                          <a:spcPts val="300"/>
                        </a:spcBef>
                        <a:buClr>
                          <a:srgbClr val="B39E00"/>
                        </a:buClr>
                        <a:buSzPct val="85000"/>
                        <a:buFont typeface="Wingdings 2" charset="2"/>
                        <a:defRPr sz="2000">
                          <a:solidFill>
                            <a:schemeClr val="tx2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ts val="300"/>
                        </a:spcBef>
                        <a:defRPr sz="19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ts val="300"/>
                        </a:spcBef>
                        <a:defRPr sz="17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ts val="338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ts val="338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ts val="338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ts val="338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ts val="338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Плохие вопросы</a:t>
                      </a:r>
                      <a:endParaRPr kumimoji="0" lang="en-CA" altLang="fr-F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cs typeface="Arial Unicode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7D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46462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2"/>
                        </a:buClr>
                        <a:buSzPct val="85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 eaLnBrk="0" hangingPunct="0">
                        <a:spcBef>
                          <a:spcPts val="300"/>
                        </a:spcBef>
                        <a:buClr>
                          <a:srgbClr val="B39E00"/>
                        </a:buClr>
                        <a:buSzPct val="85000"/>
                        <a:buFont typeface="Wingdings 2" charset="2"/>
                        <a:defRPr sz="2000">
                          <a:solidFill>
                            <a:schemeClr val="tx2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ts val="300"/>
                        </a:spcBef>
                        <a:defRPr sz="19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ts val="300"/>
                        </a:spcBef>
                        <a:defRPr sz="17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ts val="338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ts val="338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ts val="338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ts val="338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ts val="338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CA" alt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 </a:t>
                      </a:r>
                      <a:r>
                        <a:rPr kumimoji="0" lang="ru-RU" alt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Содействуют дискуссии</a:t>
                      </a:r>
                      <a:r>
                        <a:rPr kumimoji="0" lang="en-CA" alt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endParaRPr kumimoji="0" lang="en-CA" altLang="fr-F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595959"/>
                        </a:solidFill>
                        <a:effectLst/>
                        <a:latin typeface="Arial" charset="0"/>
                        <a:cs typeface="Arial Unicode MS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CA" alt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 </a:t>
                      </a:r>
                      <a:r>
                        <a:rPr kumimoji="0" lang="ru-RU" alt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Предоставляют важную и интересную информацию об элементе НКН</a:t>
                      </a:r>
                      <a:r>
                        <a:rPr kumimoji="0" lang="en-CA" alt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endParaRPr kumimoji="0" lang="en-CA" altLang="fr-F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595959"/>
                        </a:solidFill>
                        <a:effectLst/>
                        <a:latin typeface="Arial" charset="0"/>
                        <a:cs typeface="Arial Unicode MS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CA" alt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 </a:t>
                      </a:r>
                      <a:r>
                        <a:rPr kumimoji="0" lang="ru-RU" alt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Возникают естественно по ходу разговора</a:t>
                      </a:r>
                      <a:r>
                        <a:rPr kumimoji="0" lang="en-CA" alt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endParaRPr kumimoji="0" lang="en-CA" altLang="fr-F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595959"/>
                        </a:solidFill>
                        <a:effectLst/>
                        <a:latin typeface="Arial" charset="0"/>
                        <a:cs typeface="Arial Unicode MS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CA" alt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 </a:t>
                      </a:r>
                      <a:r>
                        <a:rPr kumimoji="0" lang="ru-RU" alt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Способствуют тому, что респондент чувствует себя комфортно и непринуждённо</a:t>
                      </a:r>
                      <a:r>
                        <a:rPr kumimoji="0" lang="en-CA" alt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F3D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2"/>
                        </a:buClr>
                        <a:buSzPct val="85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 eaLnBrk="0" hangingPunct="0">
                        <a:spcBef>
                          <a:spcPts val="300"/>
                        </a:spcBef>
                        <a:buClr>
                          <a:srgbClr val="B39E00"/>
                        </a:buClr>
                        <a:buSzPct val="85000"/>
                        <a:buFont typeface="Wingdings 2" charset="2"/>
                        <a:defRPr sz="2000">
                          <a:solidFill>
                            <a:schemeClr val="tx2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ts val="300"/>
                        </a:spcBef>
                        <a:defRPr sz="19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ts val="300"/>
                        </a:spcBef>
                        <a:defRPr sz="17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ts val="338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ts val="338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ts val="338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ts val="338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ts val="338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CA" alt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 </a:t>
                      </a:r>
                      <a:r>
                        <a:rPr kumimoji="0" lang="ru-RU" alt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Не дают представления об элементе НКН</a:t>
                      </a:r>
                      <a:r>
                        <a:rPr kumimoji="0" lang="en-CA" alt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endParaRPr kumimoji="0" lang="en-CA" altLang="fr-F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595959"/>
                        </a:solidFill>
                        <a:effectLst/>
                        <a:latin typeface="Arial" charset="0"/>
                        <a:cs typeface="Arial Unicode MS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CA" alt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 </a:t>
                      </a:r>
                      <a:r>
                        <a:rPr kumimoji="0" lang="ru-RU" alt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Могут огорчить респондентов или заставить их неловко себя чувствовать</a:t>
                      </a:r>
                      <a:r>
                        <a:rPr kumimoji="0" lang="en-CA" alt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endParaRPr kumimoji="0" lang="en-CA" altLang="fr-F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595959"/>
                        </a:solidFill>
                        <a:effectLst/>
                        <a:latin typeface="Arial" charset="0"/>
                        <a:cs typeface="Arial Unicode MS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CA" alt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 </a:t>
                      </a:r>
                      <a:r>
                        <a:rPr kumimoji="0" lang="ru-RU" alt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Разбивают интервью</a:t>
                      </a:r>
                      <a:r>
                        <a:rPr kumimoji="0" lang="en-CA" alt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endParaRPr kumimoji="0" lang="en-CA" altLang="fr-F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595959"/>
                        </a:solidFill>
                        <a:effectLst/>
                        <a:latin typeface="Arial" charset="0"/>
                        <a:cs typeface="Arial Unicode MS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CA" alt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 </a:t>
                      </a:r>
                      <a:r>
                        <a:rPr kumimoji="0" lang="ru-RU" alt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Могут нарушать естественное течение разговора</a:t>
                      </a:r>
                      <a:r>
                        <a:rPr kumimoji="0" lang="en-CA" alt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F3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re 1"/>
          <p:cNvSpPr>
            <a:spLocks noGrp="1"/>
          </p:cNvSpPr>
          <p:nvPr>
            <p:ph type="title"/>
          </p:nvPr>
        </p:nvSpPr>
        <p:spPr>
          <a:xfrm>
            <a:off x="2286000" y="374650"/>
            <a:ext cx="6477000" cy="1107996"/>
          </a:xfrm>
        </p:spPr>
        <p:txBody>
          <a:bodyPr/>
          <a:lstStyle/>
          <a:p>
            <a:pPr eaLnBrk="1" hangingPunct="1"/>
            <a:r>
              <a:rPr lang="ru-RU" altLang="fr-FR" sz="3600" dirty="0" smtClean="0">
                <a:ea typeface="ＭＳ Ｐゴシック" pitchFamily="34" charset="-128"/>
              </a:rPr>
              <a:t>Что, где, кто, как, почему и когда ?</a:t>
            </a:r>
            <a:endParaRPr lang="fr-FR" altLang="fr-FR" sz="3600" dirty="0" smtClean="0">
              <a:ea typeface="ＭＳ Ｐゴシック" pitchFamily="34" charset="-128"/>
            </a:endParaRPr>
          </a:p>
        </p:txBody>
      </p:sp>
      <p:sp>
        <p:nvSpPr>
          <p:cNvPr id="15364" name="Text Placeholder 8"/>
          <p:cNvSpPr txBox="1">
            <a:spLocks/>
          </p:cNvSpPr>
          <p:nvPr/>
        </p:nvSpPr>
        <p:spPr bwMode="auto">
          <a:xfrm>
            <a:off x="2278063" y="1905000"/>
            <a:ext cx="6477000" cy="260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79388" indent="-179388">
              <a:defRPr sz="2800" b="1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>
              <a:defRPr sz="2000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5pPr>
            <a:lvl6pPr marL="9239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6pPr>
            <a:lvl7pPr marL="13811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7pPr>
            <a:lvl8pPr marL="18383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8pPr>
            <a:lvl9pPr marL="22955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lnSpc>
                <a:spcPct val="90000"/>
              </a:lnSpc>
              <a:spcAft>
                <a:spcPts val="1200"/>
              </a:spcAft>
              <a:buFont typeface="Arial" pitchFamily="34" charset="0"/>
              <a:buChar char="•"/>
            </a:pPr>
            <a:r>
              <a:rPr lang="ru-RU" altLang="fr-FR" sz="2200" b="0" dirty="0" smtClean="0">
                <a:solidFill>
                  <a:schemeClr val="tx1"/>
                </a:solidFill>
                <a:latin typeface="Arial Unicode MS" pitchFamily="34" charset="-128"/>
              </a:rPr>
              <a:t>Данные вопросы образуют формулу для выяснения всех подробностей</a:t>
            </a:r>
            <a:r>
              <a:rPr lang="en-US" altLang="fr-FR" sz="2200" b="0" dirty="0" smtClean="0">
                <a:solidFill>
                  <a:schemeClr val="tx1"/>
                </a:solidFill>
                <a:latin typeface="Arial Unicode MS" pitchFamily="34" charset="-128"/>
              </a:rPr>
              <a:t>.</a:t>
            </a:r>
            <a:endParaRPr lang="en-US" altLang="fr-FR" sz="2200" b="0" dirty="0">
              <a:solidFill>
                <a:schemeClr val="tx1"/>
              </a:solidFill>
              <a:latin typeface="Arial Unicode MS" pitchFamily="34" charset="-128"/>
            </a:endParaRPr>
          </a:p>
          <a:p>
            <a:pPr>
              <a:lnSpc>
                <a:spcPct val="90000"/>
              </a:lnSpc>
              <a:spcAft>
                <a:spcPts val="1200"/>
              </a:spcAft>
              <a:buFont typeface="Arial" pitchFamily="34" charset="0"/>
              <a:buChar char="•"/>
            </a:pPr>
            <a:r>
              <a:rPr lang="ru-RU" altLang="fr-FR" sz="2200" b="0" dirty="0" smtClean="0">
                <a:solidFill>
                  <a:schemeClr val="tx1"/>
                </a:solidFill>
                <a:latin typeface="Arial Unicode MS" pitchFamily="34" charset="-128"/>
              </a:rPr>
              <a:t>Какого рода информацию мы пытаемся получить</a:t>
            </a:r>
            <a:r>
              <a:rPr lang="en-US" altLang="fr-FR" sz="2200" b="0" dirty="0" smtClean="0">
                <a:solidFill>
                  <a:schemeClr val="tx1"/>
                </a:solidFill>
                <a:latin typeface="Arial Unicode MS" pitchFamily="34" charset="-128"/>
              </a:rPr>
              <a:t>?</a:t>
            </a:r>
            <a:endParaRPr lang="en-US" altLang="fr-FR" sz="2200" b="0" dirty="0">
              <a:solidFill>
                <a:schemeClr val="tx1"/>
              </a:solidFill>
              <a:latin typeface="Arial Unicode MS" pitchFamily="34" charset="-128"/>
            </a:endParaRPr>
          </a:p>
          <a:p>
            <a:pPr>
              <a:lnSpc>
                <a:spcPct val="90000"/>
              </a:lnSpc>
              <a:spcAft>
                <a:spcPts val="1200"/>
              </a:spcAft>
              <a:buFont typeface="Arial" pitchFamily="34" charset="0"/>
              <a:buChar char="•"/>
            </a:pPr>
            <a:r>
              <a:rPr lang="ru-RU" altLang="fr-FR" sz="2200" b="0" dirty="0" smtClean="0">
                <a:solidFill>
                  <a:schemeClr val="tx1"/>
                </a:solidFill>
                <a:latin typeface="Arial Unicode MS" pitchFamily="34" charset="-128"/>
              </a:rPr>
              <a:t>Задавайте вопросы, которые предоставят максимум информации об элементе НКН</a:t>
            </a:r>
            <a:endParaRPr lang="en-US" altLang="fr-FR" sz="2200" b="0" dirty="0">
              <a:solidFill>
                <a:schemeClr val="tx1"/>
              </a:solidFill>
              <a:latin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Unesc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7DEDB"/>
      </a:accent1>
      <a:accent2>
        <a:srgbClr val="00D213"/>
      </a:accent2>
      <a:accent3>
        <a:srgbClr val="FF0000"/>
      </a:accent3>
      <a:accent4>
        <a:srgbClr val="FFFF00"/>
      </a:accent4>
      <a:accent5>
        <a:srgbClr val="07DEDB"/>
      </a:accent5>
      <a:accent6>
        <a:srgbClr val="00D213"/>
      </a:accent6>
      <a:hlink>
        <a:srgbClr val="0000FF"/>
      </a:hlink>
      <a:folHlink>
        <a:srgbClr val="800080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6275</TotalTime>
  <Words>593</Words>
  <Application>Microsoft Office PowerPoint</Application>
  <PresentationFormat>On-screen Show (4:3)</PresentationFormat>
  <Paragraphs>131</Paragraphs>
  <Slides>16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 Bold</vt:lpstr>
      <vt:lpstr>Arial Unicode MS</vt:lpstr>
      <vt:lpstr>ＭＳ Ｐゴシック</vt:lpstr>
      <vt:lpstr>Arial</vt:lpstr>
      <vt:lpstr>Calibri</vt:lpstr>
      <vt:lpstr>Courier New</vt:lpstr>
      <vt:lpstr>Thème Office</vt:lpstr>
      <vt:lpstr>Интервьюирование в инвентаризации Раздел 25 Презентация PowerPoint  </vt:lpstr>
      <vt:lpstr>В этой презентации …</vt:lpstr>
      <vt:lpstr>Подготовка к интервью</vt:lpstr>
      <vt:lpstr>Установление предварительного контакта</vt:lpstr>
      <vt:lpstr>Оборудование</vt:lpstr>
      <vt:lpstr>Выбор места</vt:lpstr>
      <vt:lpstr>Организация интервью</vt:lpstr>
      <vt:lpstr>Постановка вопросов</vt:lpstr>
      <vt:lpstr>Что, где, кто, как, почему и когда ?</vt:lpstr>
      <vt:lpstr>PowerPoint Presentation</vt:lpstr>
      <vt:lpstr>Формулировка вопросов</vt:lpstr>
      <vt:lpstr>Активное слушание</vt:lpstr>
      <vt:lpstr>Подтверждение получения ответов</vt:lpstr>
      <vt:lpstr>Перефразирование </vt:lpstr>
      <vt:lpstr>Подведение итогов интервью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Prйsentation PowerPoint</dc:title>
  <dc:creator>**** ****</dc:creator>
  <cp:lastModifiedBy>Kim, Dain</cp:lastModifiedBy>
  <cp:revision>175</cp:revision>
  <dcterms:created xsi:type="dcterms:W3CDTF">2013-10-03T19:14:07Z</dcterms:created>
  <dcterms:modified xsi:type="dcterms:W3CDTF">2018-04-23T08:13:16Z</dcterms:modified>
</cp:coreProperties>
</file>