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1" r:id="rId3"/>
    <p:sldId id="266" r:id="rId4"/>
    <p:sldId id="263" r:id="rId5"/>
    <p:sldId id="272" r:id="rId6"/>
    <p:sldId id="269" r:id="rId7"/>
    <p:sldId id="271" r:id="rId8"/>
    <p:sldId id="282" r:id="rId9"/>
    <p:sldId id="276" r:id="rId10"/>
    <p:sldId id="287" r:id="rId11"/>
    <p:sldId id="290" r:id="rId12"/>
    <p:sldId id="288" r:id="rId13"/>
    <p:sldId id="277" r:id="rId14"/>
    <p:sldId id="286" r:id="rId15"/>
    <p:sldId id="278" r:id="rId16"/>
    <p:sldId id="292" r:id="rId17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44" autoAdjust="0"/>
  </p:normalViewPr>
  <p:slideViewPr>
    <p:cSldViewPr snapToGrid="0" snapToObjects="1">
      <p:cViewPr varScale="1">
        <p:scale>
          <a:sx n="52" d="100"/>
          <a:sy n="52" d="100"/>
        </p:scale>
        <p:origin x="96" y="714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705FBE3-8E85-409C-A7CB-AC913FEA50D5}" type="datetime1">
              <a:rPr lang="fr-FR" altLang="fr-FR"/>
              <a:pPr>
                <a:defRPr/>
              </a:pPr>
              <a:t>23/04/2018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C8AFF92-656E-4C8A-8ECD-16837C7501E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8919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0D9118A-0644-4833-A702-7CA81F1505F8}" type="datetime1">
              <a:rPr lang="fr-FR" altLang="fr-FR"/>
              <a:pPr>
                <a:defRPr/>
              </a:pPr>
              <a:t>23/04/2018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B981B00-9B34-4EEE-A095-74B5CD67AD5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5819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© 2000 by Cultural Heritage Administration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81B00-9B34-4EEE-A095-74B5CD67AD59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194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81B00-9B34-4EEE-A095-74B5CD67AD59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870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latin typeface="+mn-lt"/>
                <a:cs typeface="ＭＳ Ｐゴシック" charset="-128"/>
              </a:rPr>
              <a:t>©UNESCO / </a:t>
            </a:r>
            <a:r>
              <a:rPr lang="fr-FR" sz="1200" dirty="0" err="1" smtClean="0">
                <a:latin typeface="+mn-lt"/>
                <a:cs typeface="ＭＳ Ｐゴシック" charset="-128"/>
              </a:rPr>
              <a:t>Tatenda</a:t>
            </a:r>
            <a:endParaRPr lang="fr-FR" sz="1200" dirty="0" smtClean="0">
              <a:latin typeface="+mn-lt"/>
              <a:cs typeface="ＭＳ Ｐゴシック" charset="-128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81B00-9B34-4EEE-A095-74B5CD67AD59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292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01.JPG</a:t>
            </a:r>
            <a:r>
              <a:rPr lang="en-GB" altLang="fr-FR" dirty="0" smtClean="0"/>
              <a:t>“</a:t>
            </a:r>
          </a:p>
          <a:p>
            <a:r>
              <a:rPr lang="en-GB" altLang="fr-FR" dirty="0" smtClean="0"/>
              <a:t>[https://commons.wikimedia.org/wiki/File:Quilt_making_01.JPG]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03.JPG</a:t>
            </a:r>
            <a:r>
              <a:rPr lang="en-GB" altLang="fr-FR" dirty="0" smtClean="0"/>
              <a:t>“</a:t>
            </a:r>
          </a:p>
          <a:p>
            <a:r>
              <a:rPr lang="en-GB" altLang="fr-FR" dirty="0" smtClean="0"/>
              <a:t>[https://commons.wikimedia.org/wiki/File:Quilt_making_03.JPG]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05.JPG</a:t>
            </a:r>
            <a:r>
              <a:rPr lang="en-GB" altLang="fr-FR" dirty="0" smtClean="0"/>
              <a:t>“ </a:t>
            </a:r>
          </a:p>
          <a:p>
            <a:r>
              <a:rPr lang="en-GB" altLang="fr-FR" dirty="0" smtClean="0"/>
              <a:t>[https://commons.wikimedia.org/wiki/File:Quilt_making_05.JPG]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08.JPG</a:t>
            </a:r>
            <a:r>
              <a:rPr lang="en-GB" altLang="fr-FR" dirty="0" smtClean="0"/>
              <a:t>" </a:t>
            </a:r>
          </a:p>
          <a:p>
            <a:r>
              <a:rPr lang="en-GB" altLang="fr-FR" dirty="0" smtClean="0"/>
              <a:t>[https://commons.wikimedia.org/wiki/File:Quilt_making_08.JPG]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11.JPG</a:t>
            </a:r>
            <a:r>
              <a:rPr lang="en-GB" altLang="fr-FR" dirty="0" smtClean="0"/>
              <a:t>" </a:t>
            </a:r>
          </a:p>
          <a:p>
            <a:r>
              <a:rPr lang="en-GB" altLang="fr-FR" dirty="0" smtClean="0"/>
              <a:t>[https://commons.wikimedia.org/wiki/File:Quilt_making_11.JPG]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19.JPG</a:t>
            </a:r>
            <a:r>
              <a:rPr lang="en-GB" altLang="fr-FR" dirty="0" smtClean="0"/>
              <a:t>"</a:t>
            </a:r>
          </a:p>
          <a:p>
            <a:r>
              <a:rPr lang="en-GB" altLang="fr-FR" dirty="0" smtClean="0"/>
              <a:t>[https://commons.wikimedia.org/wiki/File:Quilt_making_19.JPG]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 is licensed under </a:t>
            </a:r>
            <a:r>
              <a:rPr lang="fr-FR" altLang="fr-FR" dirty="0" smtClean="0"/>
              <a:t>CC0 1.0</a:t>
            </a:r>
            <a:r>
              <a:rPr lang="en-GB" altLang="fr-FR" dirty="0" smtClean="0"/>
              <a:t> [https://creativecommons.org/publicdomain/zero/1.0/deed.en]</a:t>
            </a:r>
          </a:p>
          <a:p>
            <a:endParaRPr lang="fr-FR" alt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81B00-9B34-4EEE-A095-74B5CD67AD59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3455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"Storyboard" [https://www.flickr.com/photos/psulvmc/6257574188/] by </a:t>
            </a:r>
            <a:r>
              <a:rPr lang="en-US" dirty="0" err="1" smtClean="0"/>
              <a:t>psulvmediacommons</a:t>
            </a:r>
            <a:r>
              <a:rPr lang="en-US" dirty="0" smtClean="0"/>
              <a:t> [https://www.flickr.com/photos/psulvmc/] is licensed under CC BY-NC 2.0 [https://creativecommons.org/licenses/by-nc/2.0/]</a:t>
            </a:r>
          </a:p>
          <a:p>
            <a:endParaRPr lang="en-US" dirty="0" smtClean="0"/>
          </a:p>
          <a:p>
            <a:r>
              <a:rPr lang="en-US" dirty="0" smtClean="0"/>
              <a:t>"Storyboard" [https://www.flickr.com/photos/tomcarbone/2240068334/] by </a:t>
            </a:r>
            <a:r>
              <a:rPr lang="en-US" dirty="0" err="1" smtClean="0"/>
              <a:t>Tommaso</a:t>
            </a:r>
            <a:r>
              <a:rPr lang="en-US" smtClean="0"/>
              <a:t> Carbone [https://www.flickr.com/photos/tomcarbone/] is licensed under CC BY-NC-SA 2.0 [https://creativecommons.org/licenses/by-nc-sa/2.0/]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81B00-9B34-4EEE-A095-74B5CD67AD59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9960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B957FA0-E318-41C5-A56F-F21B66189CDB}" type="slidenum">
              <a:rPr lang="fr-FR" altLang="fr-FR" smtClean="0"/>
              <a:pPr eaLnBrk="1" hangingPunct="1">
                <a:spcBef>
                  <a:spcPct val="0"/>
                </a:spcBef>
              </a:pPr>
              <a:t>11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©UNESCO / </a:t>
            </a:r>
            <a:r>
              <a:rPr lang="fr-FR" altLang="fr-FR" dirty="0" err="1" smtClean="0"/>
              <a:t>Tatenda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81B00-9B34-4EEE-A095-74B5CD67AD59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1422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81B00-9B34-4EEE-A095-74B5CD67AD59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567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5" y="190500"/>
            <a:ext cx="1925793" cy="11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0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410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4140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07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0659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02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73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59474C7D-170F-46FA-85FA-7319701F06CE}" type="slidenum">
              <a:rPr lang="fr-FR" altLang="fr-FR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fr-FR" altLang="fr-FR" sz="1400" b="1" smtClean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5" y="343323"/>
            <a:ext cx="1289205" cy="791740"/>
          </a:xfrm>
          <a:prstGeom prst="rect">
            <a:avLst/>
          </a:prstGeom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0" r:id="rId2"/>
    <p:sldLayoutId id="2147483916" r:id="rId3"/>
    <p:sldLayoutId id="2147483911" r:id="rId4"/>
    <p:sldLayoutId id="2147483912" r:id="rId5"/>
    <p:sldLayoutId id="2147483913" r:id="rId6"/>
    <p:sldLayoutId id="2147483914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1569660"/>
          </a:xfrm>
        </p:spPr>
        <p:txBody>
          <a:bodyPr/>
          <a:lstStyle/>
          <a:p>
            <a:pPr eaLnBrk="1" hangingPunct="1"/>
            <a:r>
              <a:rPr lang="ru-RU" altLang="fr-FR" sz="4400" dirty="0" smtClean="0"/>
              <a:t>Совместное видео</a:t>
            </a:r>
            <a:r>
              <a:rPr lang="en-US" altLang="fr-FR" sz="4400" dirty="0" smtClean="0"/>
              <a:t/>
            </a:r>
            <a:br>
              <a:rPr lang="en-US" altLang="fr-FR" sz="4400" dirty="0" smtClean="0"/>
            </a:br>
            <a:r>
              <a:rPr lang="ru-RU" altLang="fr-FR" sz="1800" dirty="0" smtClean="0"/>
              <a:t>Презентация </a:t>
            </a:r>
            <a:r>
              <a:rPr lang="fr-FR" altLang="fr-FR" sz="1800" dirty="0" smtClean="0"/>
              <a:t>PowerPoint</a:t>
            </a:r>
            <a:r>
              <a:rPr lang="ru-RU" altLang="fr-FR" sz="1800" dirty="0" smtClean="0"/>
              <a:t> к разделу 27</a:t>
            </a:r>
            <a:r>
              <a:rPr lang="en-US" altLang="fr-FR" sz="4400" dirty="0" smtClean="0"/>
              <a:t/>
            </a:r>
            <a:br>
              <a:rPr lang="en-US" altLang="fr-FR" sz="4400" dirty="0" smtClean="0"/>
            </a:br>
            <a:endParaRPr lang="en-ZA" altLang="fr-FR" sz="4000" dirty="0" smtClean="0"/>
          </a:p>
        </p:txBody>
      </p:sp>
      <p:sp>
        <p:nvSpPr>
          <p:cNvPr id="4099" name="Sous-titre 6"/>
          <p:cNvSpPr>
            <a:spLocks noGrp="1"/>
          </p:cNvSpPr>
          <p:nvPr>
            <p:ph type="subTitle" idx="1"/>
          </p:nvPr>
        </p:nvSpPr>
        <p:spPr>
          <a:xfrm>
            <a:off x="381000" y="4211638"/>
            <a:ext cx="5715000" cy="1046440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fr-FR" sz="2000" dirty="0" smtClean="0"/>
              <a:t/>
            </a:r>
            <a:br>
              <a:rPr lang="en-US" altLang="fr-FR" sz="2000" dirty="0" smtClean="0"/>
            </a:br>
            <a:r>
              <a:rPr lang="ru-RU" altLang="fr-FR" sz="2000" dirty="0" smtClean="0"/>
              <a:t>ЮНЕСКО</a:t>
            </a:r>
            <a:r>
              <a:rPr lang="en-US" altLang="fr-FR" sz="2000" dirty="0" smtClean="0"/>
              <a:t>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fr-FR" sz="2000" dirty="0" smtClean="0"/>
              <a:t>Секция нематериального культурного наследия</a:t>
            </a:r>
            <a:endParaRPr lang="en-US" altLang="fr-FR" sz="2000" dirty="0" smtClean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tx1"/>
              </a:solidFill>
              <a:latin typeface="Arial Bold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accent1"/>
              </a:solidFill>
              <a:latin typeface="Arial Bold" charset="0"/>
            </a:endParaRPr>
          </a:p>
        </p:txBody>
      </p:sp>
      <p:pic>
        <p:nvPicPr>
          <p:cNvPr id="4102" name="Espace réservé pour une image  8" descr="funambule2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Методы совместного видео</a:t>
            </a:r>
            <a:endParaRPr lang="fr-FR" altLang="fr-FR" sz="3600" dirty="0" smtClean="0"/>
          </a:p>
        </p:txBody>
      </p:sp>
      <p:sp>
        <p:nvSpPr>
          <p:cNvPr id="13316" name="Text Placeholder 8"/>
          <p:cNvSpPr txBox="1">
            <a:spLocks/>
          </p:cNvSpPr>
          <p:nvPr/>
        </p:nvSpPr>
        <p:spPr bwMode="auto">
          <a:xfrm>
            <a:off x="2286000" y="1992948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buFontTx/>
              <a:buNone/>
            </a:pPr>
            <a:r>
              <a:rPr lang="en-US" altLang="fr-FR" sz="2000" dirty="0">
                <a:solidFill>
                  <a:schemeClr val="tx1"/>
                </a:solidFill>
              </a:rPr>
              <a:t>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Короткие видеосюжеты под руководством участников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Отснятый материал показывается в более широком кругу членов сообщества для сбора отзывов и предложений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fr-FR" sz="2000" dirty="0">
                <a:solidFill>
                  <a:schemeClr val="tx1"/>
                </a:solidFill>
              </a:rPr>
              <a:t>B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Съёмка повседневной жизни и событий, происходящих в её контексте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Методы совместного видео: сравнение</a:t>
            </a:r>
            <a:endParaRPr lang="fr-FR" altLang="fr-FR" sz="3600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06400" y="2427288"/>
            <a:ext cx="40259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charset="0"/>
              <a:buNone/>
              <a:defRPr/>
            </a:pPr>
            <a:r>
              <a:rPr lang="en-US" altLang="fr-FR" sz="1800" dirty="0" smtClean="0">
                <a:solidFill>
                  <a:schemeClr val="tx1"/>
                </a:solidFill>
              </a:rPr>
              <a:t>A. </a:t>
            </a:r>
            <a:r>
              <a:rPr lang="ru-RU" altLang="fr-FR" sz="1800" dirty="0" smtClean="0">
                <a:solidFill>
                  <a:schemeClr val="tx1"/>
                </a:solidFill>
              </a:rPr>
              <a:t>Короткие видеофильмы – рассказы</a:t>
            </a:r>
            <a:endParaRPr lang="en-US" altLang="fr-FR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None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AutoNum type="arabicPeriod"/>
              <a:defRPr/>
            </a:pP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Создаётся совместный продукт, которым легко обмениваться</a:t>
            </a:r>
            <a:endParaRPr lang="en-US" altLang="fr-FR" sz="1800" b="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AutoNum type="arabicPeriod"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AutoNum type="arabicPeriod"/>
              <a:defRPr/>
            </a:pP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Авторство</a:t>
            </a:r>
            <a:endParaRPr lang="en-US" altLang="fr-FR" sz="1800" b="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fr-FR" sz="1800" b="0" dirty="0" smtClean="0">
                <a:solidFill>
                  <a:schemeClr val="tx1"/>
                </a:solidFill>
              </a:rPr>
              <a:t>3.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При помощи посредников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AutoNum type="arabicPeriod"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fr-FR" sz="1800" b="0" dirty="0" smtClean="0">
                <a:solidFill>
                  <a:schemeClr val="tx1"/>
                </a:solidFill>
              </a:rPr>
              <a:t>4.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Снимается вне контекста</a:t>
            </a:r>
            <a:endParaRPr lang="en-US" altLang="fr-FR" sz="1800" b="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AutoNum type="arabicPeriod"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fr-FR" sz="1800" b="0" dirty="0" smtClean="0">
                <a:solidFill>
                  <a:schemeClr val="tx1"/>
                </a:solidFill>
              </a:rPr>
              <a:t>5.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Голос создателя</a:t>
            </a:r>
            <a:endParaRPr lang="en-US" altLang="fr-FR" sz="1800" b="0" dirty="0" smtClean="0">
              <a:solidFill>
                <a:schemeClr val="tx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37100" y="2427288"/>
            <a:ext cx="40259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800" dirty="0">
                <a:solidFill>
                  <a:schemeClr val="tx1"/>
                </a:solidFill>
              </a:rPr>
              <a:t>B. </a:t>
            </a:r>
            <a:r>
              <a:rPr lang="ru-RU" altLang="fr-FR" sz="1800" dirty="0" smtClean="0">
                <a:solidFill>
                  <a:schemeClr val="tx1"/>
                </a:solidFill>
              </a:rPr>
              <a:t>Непрерывная видеозапись</a:t>
            </a:r>
            <a:endParaRPr lang="en-US" altLang="fr-FR" sz="18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AutoNum type="arabicPeriod"/>
            </a:pPr>
            <a:r>
              <a:rPr lang="en-US" altLang="fr-FR" sz="1800" b="0" dirty="0">
                <a:solidFill>
                  <a:schemeClr val="tx1"/>
                </a:solidFill>
              </a:rPr>
              <a:t>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Не является продуктом</a:t>
            </a:r>
            <a:endParaRPr lang="en-US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AutoNum type="arabicPeriod"/>
            </a:pPr>
            <a:endParaRPr lang="en-US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AutoNum type="arabicPeriod"/>
            </a:pPr>
            <a:r>
              <a:rPr lang="en-US" altLang="fr-FR" sz="1800" b="0" dirty="0">
                <a:solidFill>
                  <a:schemeClr val="tx1"/>
                </a:solidFill>
              </a:rPr>
              <a:t>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Отражает преимущественно точку зрения отдельного лица</a:t>
            </a:r>
            <a:endParaRPr lang="en-US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AutoNum type="arabicPeriod"/>
            </a:pPr>
            <a:endParaRPr lang="en-US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AutoNum type="arabicPeriod"/>
            </a:pPr>
            <a:r>
              <a:rPr lang="en-US" altLang="fr-FR" sz="1800" b="0" dirty="0">
                <a:solidFill>
                  <a:schemeClr val="tx1"/>
                </a:solidFill>
              </a:rPr>
              <a:t>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Является прямой</a:t>
            </a:r>
            <a:endParaRPr lang="en-US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AutoNum type="arabicPeriod"/>
            </a:pPr>
            <a:endParaRPr lang="en-US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AutoNum type="arabicPeriod"/>
            </a:pPr>
            <a:r>
              <a:rPr lang="en-US" altLang="fr-FR" sz="1800" b="0" dirty="0">
                <a:solidFill>
                  <a:schemeClr val="tx1"/>
                </a:solidFill>
              </a:rPr>
              <a:t>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Снимает в контексте</a:t>
            </a:r>
            <a:endParaRPr lang="en-US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AutoNum type="arabicPeriod"/>
            </a:pPr>
            <a:endParaRPr lang="en-US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AutoNum type="arabicPeriod"/>
            </a:pPr>
            <a:r>
              <a:rPr lang="en-US" altLang="fr-FR" sz="1800" b="0" dirty="0">
                <a:solidFill>
                  <a:schemeClr val="tx1"/>
                </a:solidFill>
              </a:rPr>
              <a:t> </a:t>
            </a:r>
            <a:r>
              <a:rPr lang="ru-RU" altLang="fr-FR" sz="1800" b="0" dirty="0">
                <a:solidFill>
                  <a:schemeClr val="tx1"/>
                </a:solidFill>
              </a:rPr>
              <a:t>Г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олос практических выразителей</a:t>
            </a:r>
            <a:endParaRPr lang="en-US" altLang="fr-FR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Этика, редактирование и права</a:t>
            </a:r>
            <a:endParaRPr lang="fr-FR" altLang="fr-FR" sz="2400" dirty="0" smtClean="0"/>
          </a:p>
        </p:txBody>
      </p:sp>
      <p:sp>
        <p:nvSpPr>
          <p:cNvPr id="15363" name="Espace réservé du contenu 2"/>
          <p:cNvSpPr>
            <a:spLocks noGrp="1"/>
          </p:cNvSpPr>
          <p:nvPr>
            <p:ph sz="half" idx="2"/>
          </p:nvPr>
        </p:nvSpPr>
        <p:spPr>
          <a:xfrm>
            <a:off x="4555958" y="1836738"/>
            <a:ext cx="4207042" cy="3616375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chemeClr val="tx1"/>
                </a:solidFill>
              </a:rPr>
              <a:t>Чья это история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?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Прозрачность цели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Согласие сообщества и редактирование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chemeClr val="tx1"/>
                </a:solidFill>
              </a:rPr>
              <a:t>Достижение коллективного редактирования и авторства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Признание и установление авторства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Просмотр в сообществе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chemeClr val="tx1"/>
                </a:solidFill>
              </a:rPr>
              <a:t>Авторское право и вопросы интеллектуальной собственности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836738"/>
            <a:ext cx="38671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7988" y="4100513"/>
            <a:ext cx="11652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fr-FR" sz="800" dirty="0">
                <a:latin typeface="+mn-lt"/>
                <a:cs typeface="ＭＳ Ｐゴシック" charset="-128"/>
              </a:rPr>
              <a:t>©UNESCO / </a:t>
            </a:r>
            <a:r>
              <a:rPr lang="fr-FR" sz="800" dirty="0" err="1">
                <a:latin typeface="+mn-lt"/>
                <a:cs typeface="ＭＳ Ｐゴシック" charset="-128"/>
              </a:rPr>
              <a:t>Tatenda</a:t>
            </a:r>
            <a:endParaRPr lang="fr-FR" sz="800" dirty="0">
              <a:latin typeface="+mn-lt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Почему именно совместное видео подходит для НКН</a:t>
            </a:r>
            <a:r>
              <a:rPr lang="en-US" altLang="fr-FR" sz="3600" dirty="0" smtClean="0"/>
              <a:t>?</a:t>
            </a:r>
            <a:endParaRPr lang="fr-FR" altLang="fr-FR" sz="3600" dirty="0" smtClean="0"/>
          </a:p>
        </p:txBody>
      </p:sp>
      <p:sp>
        <p:nvSpPr>
          <p:cNvPr id="16388" name="Text Placeholder 8"/>
          <p:cNvSpPr txBox="1">
            <a:spLocks/>
          </p:cNvSpPr>
          <p:nvPr/>
        </p:nvSpPr>
        <p:spPr bwMode="auto">
          <a:xfrm>
            <a:off x="2278380" y="2152968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ru-RU" altLang="fr-FR" sz="1800" b="0" dirty="0" smtClean="0">
                <a:solidFill>
                  <a:schemeClr val="tx1"/>
                </a:solidFill>
              </a:rPr>
              <a:t>Сообщество само проводит инвентаризацию своего НКН</a:t>
            </a:r>
            <a:endParaRPr lang="en-US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ru-RU" altLang="fr-FR" sz="1800" b="0" dirty="0" smtClean="0">
                <a:solidFill>
                  <a:schemeClr val="tx1"/>
                </a:solidFill>
              </a:rPr>
              <a:t>Является инструментом инвентаризации с участием сообществ</a:t>
            </a:r>
            <a:endParaRPr lang="en-US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ru-RU" altLang="fr-FR" sz="1800" b="0" dirty="0" smtClean="0">
                <a:solidFill>
                  <a:schemeClr val="tx1"/>
                </a:solidFill>
              </a:rPr>
              <a:t>Снимает вопросы, связанны с языком и грамотностью</a:t>
            </a:r>
            <a:endParaRPr lang="en-US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1800" b="0" dirty="0" smtClean="0">
                <a:solidFill>
                  <a:schemeClr val="tx1"/>
                </a:solidFill>
              </a:rPr>
              <a:t>Видео является подходящим средством документирования НКН, так как оно охватывает живые традиции, деятельность, представления и т.д.</a:t>
            </a:r>
            <a:endParaRPr lang="en-US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1800" b="0" dirty="0" smtClean="0">
                <a:solidFill>
                  <a:schemeClr val="tx1"/>
                </a:solidFill>
              </a:rPr>
              <a:t>Снизившаяся стоимость видео позволяет реализовывать подобные проекты</a:t>
            </a:r>
            <a:endParaRPr lang="en-US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1800" b="0" dirty="0" smtClean="0">
                <a:solidFill>
                  <a:schemeClr val="tx1"/>
                </a:solidFill>
              </a:rPr>
              <a:t>Сила наглядности</a:t>
            </a:r>
            <a:endParaRPr lang="en-US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1800" b="0" dirty="0" smtClean="0">
                <a:solidFill>
                  <a:schemeClr val="tx1"/>
                </a:solidFill>
              </a:rPr>
              <a:t>Даёт сообществу возможность документировать и передавать своё НКН</a:t>
            </a:r>
            <a:endParaRPr lang="en-US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8075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Пример</a:t>
            </a:r>
            <a:r>
              <a:rPr lang="en-US" altLang="fr-FR" sz="3600" dirty="0" smtClean="0"/>
              <a:t>: </a:t>
            </a:r>
            <a:r>
              <a:rPr lang="ru-RU" altLang="fr-FR" sz="3600" dirty="0" smtClean="0"/>
              <a:t>На </a:t>
            </a:r>
            <a:r>
              <a:rPr lang="ru-RU" altLang="fr-FR" sz="3600" dirty="0" err="1" smtClean="0"/>
              <a:t>Модэста</a:t>
            </a:r>
            <a:r>
              <a:rPr lang="en-US" altLang="fr-FR" sz="3600" dirty="0" smtClean="0"/>
              <a:t> (</a:t>
            </a:r>
            <a:r>
              <a:rPr lang="ru-RU" altLang="fr-FR" sz="3600" dirty="0" smtClean="0"/>
              <a:t>Мексика</a:t>
            </a:r>
            <a:r>
              <a:rPr lang="en-US" altLang="fr-FR" sz="3600" dirty="0" smtClean="0"/>
              <a:t>)</a:t>
            </a:r>
            <a:endParaRPr lang="fr-FR" altLang="fr-FR" sz="2400" dirty="0" smtClean="0"/>
          </a:p>
        </p:txBody>
      </p:sp>
      <p:sp>
        <p:nvSpPr>
          <p:cNvPr id="18435" name="Espace réservé du contenu 2"/>
          <p:cNvSpPr>
            <a:spLocks noGrp="1"/>
          </p:cNvSpPr>
          <p:nvPr>
            <p:ph sz="half" idx="2"/>
          </p:nvPr>
        </p:nvSpPr>
        <p:spPr>
          <a:xfrm>
            <a:off x="2282825" y="1844358"/>
            <a:ext cx="6499225" cy="4508817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1600" b="0" dirty="0" smtClean="0">
                <a:solidFill>
                  <a:srgbClr val="000000"/>
                </a:solidFill>
              </a:rPr>
              <a:t>Большое желание укрепить культуру </a:t>
            </a:r>
            <a:r>
              <a:rPr lang="ru-RU" altLang="fr-FR" sz="1600" b="0" dirty="0" err="1" smtClean="0">
                <a:solidFill>
                  <a:srgbClr val="000000"/>
                </a:solidFill>
              </a:rPr>
              <a:t>бинниза</a:t>
            </a:r>
            <a:r>
              <a:rPr lang="ru-RU" altLang="fr-FR" sz="1600" b="0" dirty="0" smtClean="0">
                <a:solidFill>
                  <a:srgbClr val="000000"/>
                </a:solidFill>
              </a:rPr>
              <a:t> для будущих поколений</a:t>
            </a:r>
            <a:endParaRPr lang="en-US" altLang="fr-FR" sz="1600" b="0" dirty="0" smtClean="0">
              <a:solidFill>
                <a:srgbClr val="000000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1600" b="0" dirty="0" smtClean="0">
                <a:solidFill>
                  <a:srgbClr val="000000"/>
                </a:solidFill>
              </a:rPr>
              <a:t>Пожилая женщина На </a:t>
            </a:r>
            <a:r>
              <a:rPr lang="ru-RU" altLang="fr-FR" sz="1600" b="0" dirty="0" err="1" smtClean="0">
                <a:solidFill>
                  <a:srgbClr val="000000"/>
                </a:solidFill>
              </a:rPr>
              <a:t>Модэста</a:t>
            </a:r>
            <a:r>
              <a:rPr lang="ru-RU" altLang="fr-FR" sz="1600" b="0" dirty="0" smtClean="0">
                <a:solidFill>
                  <a:srgbClr val="000000"/>
                </a:solidFill>
              </a:rPr>
              <a:t> выразила желание задокументировать приготовление традиционного </a:t>
            </a:r>
            <a:r>
              <a:rPr lang="ru-RU" altLang="fr-FR" sz="1600" b="0" dirty="0" err="1" smtClean="0">
                <a:solidFill>
                  <a:srgbClr val="000000"/>
                </a:solidFill>
              </a:rPr>
              <a:t>запотекского</a:t>
            </a:r>
            <a:r>
              <a:rPr lang="ru-RU" altLang="fr-FR" sz="1600" b="0" dirty="0" smtClean="0">
                <a:solidFill>
                  <a:srgbClr val="000000"/>
                </a:solidFill>
              </a:rPr>
              <a:t> блюда </a:t>
            </a:r>
            <a:r>
              <a:rPr lang="ru-RU" altLang="fr-FR" sz="1600" b="0" dirty="0" err="1" smtClean="0">
                <a:solidFill>
                  <a:srgbClr val="000000"/>
                </a:solidFill>
              </a:rPr>
              <a:t>гуэта</a:t>
            </a:r>
            <a:r>
              <a:rPr lang="ru-RU" altLang="fr-FR" sz="1600" b="0" dirty="0" smtClean="0">
                <a:solidFill>
                  <a:srgbClr val="000000"/>
                </a:solidFill>
              </a:rPr>
              <a:t> </a:t>
            </a:r>
            <a:r>
              <a:rPr lang="ru-RU" altLang="fr-FR" sz="1600" b="0" dirty="0" err="1" smtClean="0">
                <a:solidFill>
                  <a:srgbClr val="000000"/>
                </a:solidFill>
              </a:rPr>
              <a:t>биза</a:t>
            </a:r>
            <a:r>
              <a:rPr lang="ru-RU" altLang="fr-FR" sz="1600" b="0" dirty="0" smtClean="0">
                <a:solidFill>
                  <a:srgbClr val="000000"/>
                </a:solidFill>
              </a:rPr>
              <a:t> (</a:t>
            </a:r>
            <a:r>
              <a:rPr lang="ru-RU" altLang="fr-FR" sz="1600" b="0" dirty="0" err="1" smtClean="0">
                <a:solidFill>
                  <a:srgbClr val="000000"/>
                </a:solidFill>
              </a:rPr>
              <a:t>тамале</a:t>
            </a:r>
            <a:r>
              <a:rPr lang="ru-RU" altLang="fr-FR" sz="1600" b="0" dirty="0" smtClean="0">
                <a:solidFill>
                  <a:srgbClr val="000000"/>
                </a:solidFill>
              </a:rPr>
              <a:t> из чёрной фасоли)</a:t>
            </a:r>
            <a:endParaRPr lang="en-US" altLang="fr-FR" sz="1600" b="0" dirty="0" smtClean="0">
              <a:solidFill>
                <a:srgbClr val="000000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1600" b="0" dirty="0" smtClean="0">
                <a:solidFill>
                  <a:srgbClr val="000000"/>
                </a:solidFill>
              </a:rPr>
              <a:t>Коллектив, состоящий из </a:t>
            </a:r>
            <a:r>
              <a:rPr lang="ru-RU" altLang="fr-FR" sz="1600" b="0" dirty="0" err="1" smtClean="0">
                <a:solidFill>
                  <a:srgbClr val="000000"/>
                </a:solidFill>
              </a:rPr>
              <a:t>медиагруппы</a:t>
            </a:r>
            <a:r>
              <a:rPr lang="ru-RU" altLang="fr-FR" sz="1600" b="0" dirty="0" smtClean="0">
                <a:solidFill>
                  <a:srgbClr val="000000"/>
                </a:solidFill>
              </a:rPr>
              <a:t> и членов сообщества, написал сценарий, снял и смонтировал видео</a:t>
            </a:r>
            <a:endParaRPr lang="en-US" altLang="fr-FR" sz="1600" b="0" dirty="0" smtClean="0">
              <a:solidFill>
                <a:srgbClr val="000000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1600" b="0" dirty="0" smtClean="0">
                <a:solidFill>
                  <a:srgbClr val="000000"/>
                </a:solidFill>
              </a:rPr>
              <a:t>Видео увеличило интерес к документированию </a:t>
            </a:r>
            <a:r>
              <a:rPr lang="ru-RU" altLang="fr-FR" sz="1600" b="0" dirty="0" err="1" smtClean="0">
                <a:solidFill>
                  <a:srgbClr val="000000"/>
                </a:solidFill>
              </a:rPr>
              <a:t>запотекской</a:t>
            </a:r>
            <a:r>
              <a:rPr lang="ru-RU" altLang="fr-FR" sz="1600" b="0" dirty="0" smtClean="0">
                <a:solidFill>
                  <a:srgbClr val="000000"/>
                </a:solidFill>
              </a:rPr>
              <a:t> культуры </a:t>
            </a:r>
            <a:r>
              <a:rPr lang="ru-RU" altLang="fr-FR" sz="1600" b="0" dirty="0" err="1" smtClean="0">
                <a:solidFill>
                  <a:srgbClr val="000000"/>
                </a:solidFill>
              </a:rPr>
              <a:t>Ранчу</a:t>
            </a:r>
            <a:r>
              <a:rPr lang="ru-RU" altLang="fr-FR" sz="1600" b="0" dirty="0" smtClean="0">
                <a:solidFill>
                  <a:srgbClr val="000000"/>
                </a:solidFill>
              </a:rPr>
              <a:t> </a:t>
            </a:r>
            <a:r>
              <a:rPr lang="ru-RU" altLang="fr-FR" sz="1600" b="0" dirty="0" err="1" smtClean="0">
                <a:solidFill>
                  <a:srgbClr val="000000"/>
                </a:solidFill>
              </a:rPr>
              <a:t>Губинья</a:t>
            </a:r>
            <a:endParaRPr lang="en-US" altLang="fr-FR" sz="1600" b="0" dirty="0" smtClean="0">
              <a:solidFill>
                <a:srgbClr val="000000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1600" b="0" dirty="0" smtClean="0">
                <a:solidFill>
                  <a:srgbClr val="000000"/>
                </a:solidFill>
              </a:rPr>
              <a:t>Создан молодёжный </a:t>
            </a:r>
            <a:r>
              <a:rPr lang="ru-RU" altLang="fr-FR" sz="1600" b="0" dirty="0" err="1" smtClean="0">
                <a:solidFill>
                  <a:srgbClr val="000000"/>
                </a:solidFill>
              </a:rPr>
              <a:t>медиацентр</a:t>
            </a:r>
            <a:r>
              <a:rPr lang="ru-RU" altLang="fr-FR" sz="1600" b="0" dirty="0" smtClean="0">
                <a:solidFill>
                  <a:srgbClr val="000000"/>
                </a:solidFill>
              </a:rPr>
              <a:t>  для документирования культуры и обучения технологиям</a:t>
            </a:r>
            <a:endParaRPr lang="en-US" altLang="fr-FR" sz="1600" b="0" dirty="0" smtClean="0">
              <a:solidFill>
                <a:srgbClr val="000000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1600" b="0" dirty="0" smtClean="0">
                <a:solidFill>
                  <a:srgbClr val="000000"/>
                </a:solidFill>
              </a:rPr>
              <a:t>Материалы </a:t>
            </a:r>
            <a:r>
              <a:rPr lang="ru-RU" altLang="fr-FR" sz="1600" b="0" dirty="0" err="1" smtClean="0">
                <a:solidFill>
                  <a:srgbClr val="000000"/>
                </a:solidFill>
              </a:rPr>
              <a:t>медиацентра</a:t>
            </a:r>
            <a:r>
              <a:rPr lang="ru-RU" altLang="fr-FR" sz="1600" b="0" dirty="0" smtClean="0">
                <a:solidFill>
                  <a:srgbClr val="000000"/>
                </a:solidFill>
              </a:rPr>
              <a:t> будут использоваться для информирования сообщества, создания учебных материалов и архивирования</a:t>
            </a:r>
            <a:endParaRPr lang="en-US" altLang="fr-FR" sz="1600" b="0" dirty="0" smtClean="0">
              <a:solidFill>
                <a:srgbClr val="000000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1800" dirty="0" smtClean="0">
              <a:solidFill>
                <a:srgbClr val="000000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1800" dirty="0" smtClean="0">
              <a:solidFill>
                <a:srgbClr val="000000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1800" dirty="0" smtClean="0">
              <a:solidFill>
                <a:srgbClr val="000000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1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Совместное видео и инвентаризация НКН: вопросы</a:t>
            </a:r>
            <a:r>
              <a:rPr lang="en-US" altLang="fr-FR" sz="3600" dirty="0" smtClean="0"/>
              <a:t>?</a:t>
            </a:r>
            <a:endParaRPr lang="fr-FR" altLang="fr-FR" sz="3600" dirty="0" smtClean="0"/>
          </a:p>
        </p:txBody>
      </p:sp>
      <p:sp>
        <p:nvSpPr>
          <p:cNvPr id="19460" name="Text Placeholder 8"/>
          <p:cNvSpPr txBox="1">
            <a:spLocks/>
          </p:cNvSpPr>
          <p:nvPr/>
        </p:nvSpPr>
        <p:spPr bwMode="auto">
          <a:xfrm>
            <a:off x="2225040" y="231648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Как сообщество будет использовать видео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r>
              <a:rPr lang="en-US" altLang="fr-FR" sz="2000" b="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Кто контролирует права на совместное видео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r>
              <a:rPr lang="en-US" altLang="fr-FR" sz="2000" b="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Кто является аудиторией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r>
              <a:rPr lang="en-US" altLang="fr-FR" sz="2000" b="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Роль 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фасилитатора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 по отношению к сообществу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915" y="409437"/>
            <a:ext cx="5614291" cy="603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4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492443"/>
          </a:xfrm>
        </p:spPr>
        <p:txBody>
          <a:bodyPr/>
          <a:lstStyle/>
          <a:p>
            <a:r>
              <a:rPr lang="ru-RU" altLang="es-ES_tradnl" dirty="0" smtClean="0"/>
              <a:t>В этой презентации</a:t>
            </a:r>
            <a:r>
              <a:rPr lang="en-US" altLang="es-ES_tradnl" dirty="0" smtClean="0"/>
              <a:t> …</a:t>
            </a:r>
            <a:endParaRPr lang="es-ES_tradnl" altLang="es-ES_tradnl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74888" y="1905000"/>
            <a:ext cx="6480175" cy="38502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Видеозапись для НКН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Базовые навыки работы с камерой и подсказки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Что такое совместное видео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Как рассказать историю с помощью совместного видео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Методы совместного видео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Этика и редактирование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Использование совместного видео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altLang="fr-FR" sz="2000" b="0" dirty="0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s-ES_tradnl" altLang="es-ES_tradnl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Видеозапись для НКН</a:t>
            </a:r>
            <a:endParaRPr lang="fr-FR" altLang="fr-FR" sz="3600" dirty="0" smtClean="0"/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1905000"/>
            <a:ext cx="6480175" cy="2385268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altLang="fr-FR" sz="2000" dirty="0" smtClean="0"/>
              <a:t>Предоставляет разумный способ фиксации движущегося изображения</a:t>
            </a:r>
            <a:endParaRPr lang="en-US" altLang="fr-FR" sz="2000" dirty="0" smtClean="0"/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altLang="fr-FR" sz="2000" dirty="0" smtClean="0"/>
              <a:t>Элементы НКН включают живые традиции и практических выразителей</a:t>
            </a:r>
            <a:r>
              <a:rPr lang="en-US" altLang="fr-FR" sz="2000" dirty="0" smtClean="0"/>
              <a:t> 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altLang="fr-FR" sz="2000" dirty="0" smtClean="0"/>
              <a:t>Изменяющийся характер НКН</a:t>
            </a:r>
            <a:endParaRPr lang="en-US" altLang="fr-FR" sz="2000" dirty="0" smtClean="0"/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altLang="fr-FR" sz="2000" dirty="0" smtClean="0"/>
              <a:t>Средство фиксации процесса и продуктов элементов НКН</a:t>
            </a:r>
            <a:endParaRPr lang="en-US" alt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327467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Базовые навыки работы с камерой</a:t>
            </a:r>
            <a:r>
              <a:rPr lang="fr-FR" altLang="fr-FR" sz="3600" dirty="0" smtClean="0"/>
              <a:t/>
            </a:r>
            <a:br>
              <a:rPr lang="fr-FR" altLang="fr-FR" sz="3600" dirty="0" smtClean="0"/>
            </a:br>
            <a:endParaRPr lang="fr-FR" altLang="fr-FR" sz="3600" dirty="0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sz="half" idx="2"/>
          </p:nvPr>
        </p:nvSpPr>
        <p:spPr>
          <a:xfrm>
            <a:off x="4539916" y="1836738"/>
            <a:ext cx="4223084" cy="3954929"/>
          </a:xfrm>
        </p:spPr>
        <p:txBody>
          <a:bodyPr/>
          <a:lstStyle/>
          <a:p>
            <a:pPr marL="179388" indent="-179388" eaLnBrk="1" hangingPunct="1"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</a:rPr>
              <a:t>Научитесь пользоваться камерой для съёмки:</a:t>
            </a:r>
            <a:endParaRPr lang="en-US" altLang="fr-FR" sz="2000" b="0" dirty="0" smtClean="0">
              <a:solidFill>
                <a:srgbClr val="000000"/>
              </a:solidFill>
            </a:endParaRPr>
          </a:p>
          <a:p>
            <a:pPr marL="179388" indent="-179388" eaLnBrk="1" hangingPunct="1">
              <a:spcBef>
                <a:spcPts val="600"/>
              </a:spcBef>
              <a:buFont typeface="Arial" charset="0"/>
              <a:buNone/>
            </a:pP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</a:p>
          <a:p>
            <a:pPr marL="179388" lvl="1" indent="-179388" eaLnBrk="1" hangingPunct="1">
              <a:spcBef>
                <a:spcPts val="600"/>
              </a:spcBef>
            </a:pPr>
            <a:r>
              <a:rPr lang="ru-RU" altLang="fr-FR" sz="2000" dirty="0" smtClean="0">
                <a:solidFill>
                  <a:srgbClr val="000000"/>
                </a:solidFill>
              </a:rPr>
              <a:t>Крупным планом</a:t>
            </a:r>
            <a:endParaRPr lang="en-US" altLang="fr-FR" sz="2000" dirty="0" smtClean="0">
              <a:solidFill>
                <a:srgbClr val="000000"/>
              </a:solidFill>
            </a:endParaRPr>
          </a:p>
          <a:p>
            <a:pPr marL="179388" lvl="1" indent="-179388" eaLnBrk="1" hangingPunct="1">
              <a:spcBef>
                <a:spcPts val="600"/>
              </a:spcBef>
            </a:pPr>
            <a:endParaRPr lang="en-US" altLang="fr-FR" sz="2000" dirty="0" smtClean="0">
              <a:solidFill>
                <a:srgbClr val="000000"/>
              </a:solidFill>
            </a:endParaRPr>
          </a:p>
          <a:p>
            <a:pPr marL="179388" lvl="1" indent="-179388" eaLnBrk="1" hangingPunct="1">
              <a:spcBef>
                <a:spcPts val="600"/>
              </a:spcBef>
            </a:pPr>
            <a:r>
              <a:rPr lang="ru-RU" altLang="fr-FR" sz="2000" dirty="0" smtClean="0">
                <a:solidFill>
                  <a:srgbClr val="000000"/>
                </a:solidFill>
              </a:rPr>
              <a:t>Дальним планом</a:t>
            </a:r>
            <a:endParaRPr lang="en-US" altLang="fr-FR" sz="2000" dirty="0" smtClean="0">
              <a:solidFill>
                <a:srgbClr val="000000"/>
              </a:solidFill>
            </a:endParaRPr>
          </a:p>
          <a:p>
            <a:pPr marL="179388" lvl="1" indent="-179388" eaLnBrk="1" hangingPunct="1">
              <a:spcBef>
                <a:spcPts val="600"/>
              </a:spcBef>
            </a:pPr>
            <a:endParaRPr lang="en-US" altLang="fr-FR" sz="2000" dirty="0" smtClean="0">
              <a:solidFill>
                <a:srgbClr val="000000"/>
              </a:solidFill>
            </a:endParaRPr>
          </a:p>
          <a:p>
            <a:pPr marL="179388" lvl="1" indent="-179388" eaLnBrk="1" hangingPunct="1">
              <a:spcBef>
                <a:spcPts val="600"/>
              </a:spcBef>
            </a:pPr>
            <a:r>
              <a:rPr lang="ru-RU" altLang="fr-FR" sz="2000" dirty="0" smtClean="0">
                <a:solidFill>
                  <a:srgbClr val="000000"/>
                </a:solidFill>
              </a:rPr>
              <a:t>Масштабирования (зума)</a:t>
            </a:r>
            <a:endParaRPr lang="en-US" altLang="fr-FR" sz="2000" dirty="0" smtClean="0">
              <a:solidFill>
                <a:srgbClr val="000000"/>
              </a:solidFill>
            </a:endParaRPr>
          </a:p>
          <a:p>
            <a:pPr marL="179388" lvl="1" indent="-179388" eaLnBrk="1" hangingPunct="1">
              <a:spcBef>
                <a:spcPts val="600"/>
              </a:spcBef>
            </a:pPr>
            <a:endParaRPr lang="en-US" altLang="fr-FR" sz="2000" dirty="0" smtClean="0">
              <a:solidFill>
                <a:srgbClr val="000000"/>
              </a:solidFill>
            </a:endParaRPr>
          </a:p>
          <a:p>
            <a:pPr marL="179388" lvl="1" indent="-179388" eaLnBrk="1" hangingPunct="1">
              <a:spcBef>
                <a:spcPts val="600"/>
              </a:spcBef>
            </a:pPr>
            <a:r>
              <a:rPr lang="ru-RU" altLang="fr-FR" sz="2000" dirty="0" smtClean="0">
                <a:solidFill>
                  <a:srgbClr val="000000"/>
                </a:solidFill>
              </a:rPr>
              <a:t>Панорамирования</a:t>
            </a:r>
            <a:endParaRPr lang="fr-FR" altLang="fr-FR" sz="2000" dirty="0" smtClean="0">
              <a:solidFill>
                <a:srgbClr val="000000"/>
              </a:solidFill>
            </a:endParaRPr>
          </a:p>
          <a:p>
            <a:pPr marL="179388" indent="-179388" eaLnBrk="1" hangingPunct="1">
              <a:spcBef>
                <a:spcPts val="600"/>
              </a:spcBef>
            </a:pPr>
            <a:endParaRPr lang="en-US" altLang="fr-FR" sz="2000" b="0" dirty="0" smtClean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6"/>
          <a:stretch>
            <a:fillRect/>
          </a:stretch>
        </p:blipFill>
        <p:spPr bwMode="auto">
          <a:xfrm>
            <a:off x="407988" y="1836738"/>
            <a:ext cx="389413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7988" y="4049515"/>
            <a:ext cx="319950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fr-FR" sz="800" dirty="0">
                <a:latin typeface="+mn-lt"/>
                <a:cs typeface="ＭＳ Ｐゴシック" charset="-128"/>
              </a:rPr>
              <a:t>©UNESCO / </a:t>
            </a:r>
            <a:r>
              <a:rPr lang="fr-FR" sz="800" dirty="0" err="1" smtClean="0">
                <a:latin typeface="+mn-lt"/>
                <a:cs typeface="ＭＳ Ｐゴシック" charset="-128"/>
              </a:rPr>
              <a:t>Tatenda</a:t>
            </a:r>
            <a:endParaRPr lang="fr-FR" sz="800" dirty="0">
              <a:latin typeface="+mn-lt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419225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Подсказки по </a:t>
            </a:r>
            <a:r>
              <a:rPr lang="ru-RU" altLang="fr-FR" sz="3600" dirty="0" err="1" smtClean="0"/>
              <a:t>видеодокументированию</a:t>
            </a:r>
            <a:r>
              <a:rPr lang="fr-FR" altLang="fr-FR" sz="3600" dirty="0" smtClean="0"/>
              <a:t/>
            </a:r>
            <a:br>
              <a:rPr lang="fr-FR" altLang="fr-FR" sz="3600" dirty="0" smtClean="0"/>
            </a:br>
            <a:endParaRPr lang="fr-FR" altLang="fr-FR" sz="3600" dirty="0" smtClean="0"/>
          </a:p>
        </p:txBody>
      </p:sp>
      <p:sp>
        <p:nvSpPr>
          <p:cNvPr id="8195" name="Espace réservé du contenu 2"/>
          <p:cNvSpPr>
            <a:spLocks noGrp="1"/>
          </p:cNvSpPr>
          <p:nvPr>
            <p:ph sz="half" idx="2"/>
          </p:nvPr>
        </p:nvSpPr>
        <p:spPr>
          <a:xfrm>
            <a:off x="4718860" y="1525588"/>
            <a:ext cx="4044140" cy="4847481"/>
          </a:xfrm>
        </p:spPr>
        <p:txBody>
          <a:bodyPr/>
          <a:lstStyle/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НКН – это прежде всего процесс, а не результат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chemeClr val="tx1"/>
              </a:solidFill>
            </a:endParaRP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Покажите окружающую обстановку – общие кадры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chemeClr val="tx1"/>
              </a:solidFill>
            </a:endParaRP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Проведите короткие интервью для объяснения снятого материала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chemeClr val="tx1"/>
              </a:solidFill>
            </a:endParaRP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Подумайте, где необходим крупный план, например, при передаче движений рук и ног во время танца, выражений лица       и т.п.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endParaRPr lang="en-US" altLang="fr-FR" sz="2000" dirty="0" smtClean="0"/>
          </a:p>
        </p:txBody>
      </p:sp>
      <p:pic>
        <p:nvPicPr>
          <p:cNvPr id="11" name="Content Placeholder 2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60" y="1525588"/>
            <a:ext cx="1512888" cy="1543050"/>
          </a:xfr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23" y="162083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8" y="3165475"/>
            <a:ext cx="18319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73" y="3163888"/>
            <a:ext cx="18859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8" y="4635500"/>
            <a:ext cx="21526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48" y="4803775"/>
            <a:ext cx="19288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Что такое совместное видео</a:t>
            </a:r>
            <a:r>
              <a:rPr lang="en-US" altLang="fr-FR" sz="3600" dirty="0" smtClean="0"/>
              <a:t>?</a:t>
            </a:r>
            <a:endParaRPr lang="fr-FR" altLang="fr-FR" sz="3600" dirty="0" smtClean="0"/>
          </a:p>
        </p:txBody>
      </p:sp>
      <p:sp>
        <p:nvSpPr>
          <p:cNvPr id="9220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Участники и члены сообщества учатся сами использовать видеозапись, а не только позволяют снимать себя экспертам и техническим сотрудникам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Совместное видео широко применяется в сфере социального развития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Оно позволяет сообществам иметь собственный голос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Может помочь организовать проект с участием всех членов сообщества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Устанавливает права собственности на НКН, а также на его документирование и фиксирует живую изменяющуюся природу НКН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Совместное видео</a:t>
            </a:r>
            <a:r>
              <a:rPr lang="fr-FR" altLang="fr-FR" sz="3600" dirty="0" smtClean="0"/>
              <a:t>: </a:t>
            </a:r>
            <a:r>
              <a:rPr lang="ru-RU" altLang="fr-FR" sz="3600" dirty="0" smtClean="0"/>
              <a:t>другие термины и близкие понятия</a:t>
            </a:r>
            <a:endParaRPr lang="fr-FR" altLang="fr-FR" sz="3600" dirty="0" smtClean="0"/>
          </a:p>
        </p:txBody>
      </p:sp>
      <p:sp>
        <p:nvSpPr>
          <p:cNvPr id="10244" name="Text Placeholder 8"/>
          <p:cNvSpPr txBox="1">
            <a:spLocks/>
          </p:cNvSpPr>
          <p:nvPr/>
        </p:nvSpPr>
        <p:spPr bwMode="auto">
          <a:xfrm>
            <a:off x="2286000" y="2427288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Совместный кинематограф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Средства информации сообществ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Видео сообщества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Как рассказать историю</a:t>
            </a:r>
            <a:r>
              <a:rPr lang="fr-FR" altLang="fr-FR" sz="3600" dirty="0" smtClean="0"/>
              <a:t/>
            </a:r>
            <a:br>
              <a:rPr lang="fr-FR" altLang="fr-FR" sz="3600" dirty="0" smtClean="0"/>
            </a:br>
            <a:endParaRPr lang="fr-FR" altLang="fr-FR" sz="3600" dirty="0" smtClean="0"/>
          </a:p>
        </p:txBody>
      </p:sp>
      <p:sp>
        <p:nvSpPr>
          <p:cNvPr id="11268" name="Text Placeholder 8"/>
          <p:cNvSpPr txBox="1">
            <a:spLocks/>
          </p:cNvSpPr>
          <p:nvPr/>
        </p:nvSpPr>
        <p:spPr bwMode="auto">
          <a:xfrm>
            <a:off x="1424940" y="1905000"/>
            <a:ext cx="733806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Рассказ в цифровом формате или 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раскадровка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Планирование рассказа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Начало, середина и конец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Кто рассказывает историю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?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План кадра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r>
              <a:rPr lang="en-US" altLang="fr-FR" sz="2000" b="0" dirty="0">
                <a:solidFill>
                  <a:schemeClr val="tx1"/>
                </a:solidFill>
              </a:rPr>
              <a:t>–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крупный, дальний, панорамирование и т.д.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Совместное видео</a:t>
            </a:r>
            <a:r>
              <a:rPr lang="en-US" altLang="fr-FR" sz="3600" dirty="0" smtClean="0"/>
              <a:t>: </a:t>
            </a:r>
            <a:r>
              <a:rPr lang="ru-RU" altLang="fr-FR" sz="3600" dirty="0" err="1" smtClean="0"/>
              <a:t>раскадровка</a:t>
            </a:r>
            <a:endParaRPr lang="fr-FR" altLang="fr-FR" sz="3600" dirty="0" smtClean="0"/>
          </a:p>
        </p:txBody>
      </p:sp>
      <p:pic>
        <p:nvPicPr>
          <p:cNvPr id="8" name="Picture 7" descr="C:\Users\c_sagnier\AppData\Local\Microsoft\Windows\Temporary Internet Files\Content.IE5\1JRWAIZ3\6257574188_b47045bab8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8" y="2344838"/>
            <a:ext cx="3600273" cy="27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_sagnier\AppData\Local\Microsoft\Windows\Temporary Internet Files\Content.IE5\4G9VT2U8\2240068334_5c8603132d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98" y="2344838"/>
            <a:ext cx="3594226" cy="26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e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00"/>
      </a:accent1>
      <a:accent2>
        <a:srgbClr val="00D213"/>
      </a:accent2>
      <a:accent3>
        <a:srgbClr val="FF0000"/>
      </a:accent3>
      <a:accent4>
        <a:srgbClr val="FFFF00"/>
      </a:accent4>
      <a:accent5>
        <a:srgbClr val="FFFF00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5301</TotalTime>
  <Words>756</Words>
  <Application>Microsoft Office PowerPoint</Application>
  <PresentationFormat>On-screen Show (4:3)</PresentationFormat>
  <Paragraphs>148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 Bold</vt:lpstr>
      <vt:lpstr>ＭＳ Ｐゴシック</vt:lpstr>
      <vt:lpstr>Arial</vt:lpstr>
      <vt:lpstr>Calibri</vt:lpstr>
      <vt:lpstr>Thème Office</vt:lpstr>
      <vt:lpstr>Совместное видео Презентация PowerPoint к разделу 27 </vt:lpstr>
      <vt:lpstr>В этой презентации …</vt:lpstr>
      <vt:lpstr>Видеозапись для НКН</vt:lpstr>
      <vt:lpstr>Базовые навыки работы с камерой </vt:lpstr>
      <vt:lpstr>Подсказки по видеодокументированию </vt:lpstr>
      <vt:lpstr>Что такое совместное видео?</vt:lpstr>
      <vt:lpstr>Совместное видео: другие термины и близкие понятия</vt:lpstr>
      <vt:lpstr>Как рассказать историю </vt:lpstr>
      <vt:lpstr>Совместное видео: раскадровка</vt:lpstr>
      <vt:lpstr>Методы совместного видео</vt:lpstr>
      <vt:lpstr>Методы совместного видео: сравнение</vt:lpstr>
      <vt:lpstr>Этика, редактирование и права</vt:lpstr>
      <vt:lpstr>Почему именно совместное видео подходит для НКН?</vt:lpstr>
      <vt:lpstr>Пример: На Модэста (Мексика)</vt:lpstr>
      <vt:lpstr>Совместное видео и инвентаризация НКН: вопросы?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127</cp:revision>
  <dcterms:created xsi:type="dcterms:W3CDTF">2013-11-15T11:32:34Z</dcterms:created>
  <dcterms:modified xsi:type="dcterms:W3CDTF">2018-04-23T08:32:50Z</dcterms:modified>
</cp:coreProperties>
</file>