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17"/>
  </p:notesMasterIdLst>
  <p:sldIdLst>
    <p:sldId id="256" r:id="rId5"/>
    <p:sldId id="280" r:id="rId6"/>
    <p:sldId id="281" r:id="rId7"/>
    <p:sldId id="282" r:id="rId8"/>
    <p:sldId id="283" r:id="rId9"/>
    <p:sldId id="284" r:id="rId10"/>
    <p:sldId id="286" r:id="rId11"/>
    <p:sldId id="287" r:id="rId12"/>
    <p:sldId id="288" r:id="rId13"/>
    <p:sldId id="276" r:id="rId14"/>
    <p:sldId id="290" r:id="rId15"/>
    <p:sldId id="291" r:id="rId16"/>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Myriad Pro" panose="020B0503030403020204" pitchFamily="34" charset="0"/>
      <p:regular r:id="rId22"/>
      <p:bold r:id="rId23"/>
      <p:boldItalic r:id="rId24"/>
    </p:embeddedFont>
    <p:embeddedFont>
      <p:font typeface="Myriad Pro Light" panose="020B0403030403020204" pitchFamily="34" charset="0"/>
      <p:regular r:id="rId25"/>
      <p:bold r:id="rId26"/>
      <p:boldItalic r:id="rId27"/>
    </p:embeddedFont>
    <p:embeddedFont>
      <p:font typeface="MyriadPro-Semibold" panose="020B0603030403020204" pitchFamily="34" charset="0"/>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4113" autoAdjust="0"/>
  </p:normalViewPr>
  <p:slideViewPr>
    <p:cSldViewPr snapToGrid="0">
      <p:cViewPr>
        <p:scale>
          <a:sx n="60" d="100"/>
          <a:sy n="60" d="100"/>
        </p:scale>
        <p:origin x="828" y="-6"/>
      </p:cViewPr>
      <p:guideLst/>
    </p:cSldViewPr>
  </p:slideViewPr>
  <p:notesTextViewPr>
    <p:cViewPr>
      <p:scale>
        <a:sx n="1" d="1"/>
        <a:sy n="1" d="1"/>
      </p:scale>
      <p:origin x="0" y="-4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E48B9-4BBB-44EC-A10A-FE2CC638492B}" type="datetimeFigureOut">
              <a:rPr lang="en-US" smtClean="0"/>
              <a:t>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BD8EC9-3040-4A15-9911-EC4FA6E2EC66}" type="slidenum">
              <a:rPr lang="en-US" smtClean="0"/>
              <a:t>‹#›</a:t>
            </a:fld>
            <a:endParaRPr lang="en-US"/>
          </a:p>
        </p:txBody>
      </p:sp>
    </p:spTree>
    <p:extLst>
      <p:ext uri="{BB962C8B-B14F-4D97-AF65-F5344CB8AC3E}">
        <p14:creationId xmlns:p14="http://schemas.microsoft.com/office/powerpoint/2010/main" val="888147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L'UNESCO, l'agence spécialisée des Nations Unies pour l'éducation, adopte une approche humaniste du développement humain.</a:t>
            </a:r>
            <a:r>
              <a:rPr lang="fr-FR" dirty="0"/>
              <a:t> </a:t>
            </a:r>
            <a:r>
              <a:rPr lang="fr-FR" sz="1200" dirty="0"/>
              <a:t>L'initiative de l'UNESCO sur les </a:t>
            </a:r>
            <a:r>
              <a:rPr lang="fr-FR" dirty="0"/>
              <a:t>Futurs</a:t>
            </a:r>
            <a:r>
              <a:rPr lang="fr-FR" sz="1200" dirty="0"/>
              <a:t> de </a:t>
            </a:r>
            <a:r>
              <a:rPr lang="fr-FR" dirty="0"/>
              <a:t>l'Education</a:t>
            </a:r>
            <a:r>
              <a:rPr lang="fr-FR" sz="1200" dirty="0"/>
              <a:t> interroge sur la manière d’utiliser au mieux les connaissances et l'apprentissage pour façonner l'avenir de l'humanité et de la planète.</a:t>
            </a:r>
          </a:p>
          <a:p>
            <a:endParaRPr lang="fr-FR" sz="1200" dirty="0"/>
          </a:p>
          <a:p>
            <a:r>
              <a:rPr lang="fr-FR" sz="1200" dirty="0"/>
              <a:t>Cette courte présentation </a:t>
            </a:r>
            <a:r>
              <a:rPr lang="fr-FR" dirty="0"/>
              <a:t>PowerPoint</a:t>
            </a:r>
            <a:r>
              <a:rPr lang="fr-FR" sz="1200" dirty="0"/>
              <a:t> donne un aperçu </a:t>
            </a:r>
            <a:r>
              <a:rPr lang="fr-FR" dirty="0"/>
              <a:t>du tout nouveau</a:t>
            </a:r>
            <a:r>
              <a:rPr lang="fr-FR" sz="1200" dirty="0"/>
              <a:t> rapport </a:t>
            </a:r>
            <a:r>
              <a:rPr lang="fr-FR" dirty="0"/>
              <a:t>élaboré par une Commission</a:t>
            </a:r>
            <a:r>
              <a:rPr lang="fr-FR" sz="1200" dirty="0"/>
              <a:t> </a:t>
            </a:r>
            <a:r>
              <a:rPr lang="fr-FR" dirty="0"/>
              <a:t>Internationale</a:t>
            </a:r>
            <a:r>
              <a:rPr lang="fr-FR" sz="1200" dirty="0"/>
              <a:t> indépendante établie par l'UNESCO</a:t>
            </a:r>
            <a:r>
              <a:rPr lang="fr-FR" dirty="0"/>
              <a:t>, </a:t>
            </a:r>
            <a:r>
              <a:rPr lang="fr-FR" sz="1200" i="1" dirty="0"/>
              <a:t>Repenser nos futurs ensemble : Un nouveau contrat social pour l'éducation</a:t>
            </a:r>
            <a:r>
              <a:rPr lang="fr-FR" sz="1200" dirty="0"/>
              <a:t>.</a:t>
            </a:r>
            <a:endParaRPr lang="fr-FR" sz="1200" dirty="0">
              <a:cs typeface="Calibri"/>
            </a:endParaRPr>
          </a:p>
        </p:txBody>
      </p:sp>
      <p:sp>
        <p:nvSpPr>
          <p:cNvPr id="4" name="Slide Number Placeholder 3"/>
          <p:cNvSpPr>
            <a:spLocks noGrp="1"/>
          </p:cNvSpPr>
          <p:nvPr>
            <p:ph type="sldNum" sz="quarter" idx="5"/>
          </p:nvPr>
        </p:nvSpPr>
        <p:spPr/>
        <p:txBody>
          <a:bodyPr/>
          <a:lstStyle/>
          <a:p>
            <a:fld id="{23BD8EC9-3040-4A15-9911-EC4FA6E2EC66}" type="slidenum">
              <a:rPr lang="en-US" smtClean="0"/>
              <a:t>1</a:t>
            </a:fld>
            <a:endParaRPr lang="en-US"/>
          </a:p>
        </p:txBody>
      </p:sp>
    </p:spTree>
    <p:extLst>
      <p:ext uri="{BB962C8B-B14F-4D97-AF65-F5344CB8AC3E}">
        <p14:creationId xmlns:p14="http://schemas.microsoft.com/office/powerpoint/2010/main" val="3727770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702">
              <a:defRPr/>
            </a:pPr>
            <a:r>
              <a:rPr lang="fr-FR" dirty="0"/>
              <a:t>Enfin, le rapport est aussi profondément attaché à l'éducation en tant que </a:t>
            </a:r>
            <a:r>
              <a:rPr lang="fr-FR" b="1" dirty="0"/>
              <a:t>projet public </a:t>
            </a:r>
            <a:r>
              <a:rPr lang="fr-FR" dirty="0"/>
              <a:t>: une chose publique qui se déroule dans un espace public, promeut les intérêts publics et dont les pouvoirs publics sont tenus responsables devant tous.</a:t>
            </a:r>
            <a:endParaRPr lang="fr-FR" dirty="0">
              <a:cs typeface="Calibri"/>
            </a:endParaRPr>
          </a:p>
          <a:p>
            <a:pPr defTabSz="950702">
              <a:defRPr/>
            </a:pPr>
            <a:endParaRPr lang="fr-FR" dirty="0"/>
          </a:p>
          <a:p>
            <a:pPr defTabSz="950702">
              <a:defRPr/>
            </a:pPr>
            <a:r>
              <a:rPr lang="fr-FR" dirty="0"/>
              <a:t>Nous ne devons pas oublier que l'éducation publique sert à éduquer le grand public et à renforcer notre appartenance commune à la même humanité.  </a:t>
            </a:r>
          </a:p>
          <a:p>
            <a:pPr defTabSz="950702">
              <a:defRPr/>
            </a:pPr>
            <a:endParaRPr lang="fr-FR" dirty="0"/>
          </a:p>
          <a:p>
            <a:pPr defTabSz="950702">
              <a:defRPr/>
            </a:pPr>
            <a:r>
              <a:rPr lang="fr-FR" dirty="0"/>
              <a:t>Le rapport reconnaît le rôle important que les acteurs non-étatiques peuvent jouer pour garantir le droit à l'éducation et défendre les principes de non-discrimination, d'égalité des chances et de justice sociale.  </a:t>
            </a:r>
          </a:p>
          <a:p>
            <a:pPr defTabSz="950702">
              <a:defRPr/>
            </a:pPr>
            <a:endParaRPr lang="fr-FR" dirty="0"/>
          </a:p>
          <a:p>
            <a:pPr defTabSz="950702">
              <a:defRPr/>
            </a:pPr>
            <a:r>
              <a:rPr lang="fr-FR" dirty="0"/>
              <a:t>Il affirme que les marchés ne devraient pas être autorisés à entraver davantage l'éducation en tant que droit humain.</a:t>
            </a:r>
          </a:p>
          <a:p>
            <a:pPr defTabSz="950702">
              <a:defRPr/>
            </a:pPr>
            <a:endParaRPr lang="fr-FR" dirty="0"/>
          </a:p>
          <a:p>
            <a:pPr defTabSz="950702">
              <a:defRPr/>
            </a:pPr>
            <a:r>
              <a:rPr lang="fr-FR" dirty="0"/>
              <a:t>Les gouvernements doivent de plus en plus se concentrer sur la réglementation et sur </a:t>
            </a:r>
            <a:r>
              <a:rPr lang="fr-FR" b="1" dirty="0"/>
              <a:t>la protection de l'éducation contre la commercialisation </a:t>
            </a:r>
            <a:r>
              <a:rPr lang="fr-FR" dirty="0"/>
              <a:t>afin de protéger l'égalité des chances en matière d'éducation.  </a:t>
            </a:r>
          </a:p>
          <a:p>
            <a:pPr defTabSz="950702">
              <a:defRPr/>
            </a:pPr>
            <a:endParaRPr lang="fr-FR" dirty="0"/>
          </a:p>
          <a:p>
            <a:pPr defTabSz="950702">
              <a:defRPr/>
            </a:pPr>
            <a:r>
              <a:rPr lang="fr-FR" dirty="0"/>
              <a:t>Tous les acteurs doivent s'engager à soutenir l'éducation en tant que bien sociétal public et à renforcer l'éducation en tant que bien commun.</a:t>
            </a:r>
            <a:endParaRPr lang="fr-FR"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B7A347-86DE-43CA-819E-806C4C0B8B55}" type="slidenum">
              <a:rPr kumimoji="0" lang="fr-FR" sz="6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7FFCC4F-C69F-43F2-9FC0-790D0709A84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 b="0" i="0" u="none" strike="noStrike" kern="1200" cap="none" spc="0" normalizeH="0" baseline="0" noProof="0">
                <a:ln>
                  <a:noFill/>
                </a:ln>
                <a:solidFill>
                  <a:prstClr val="black"/>
                </a:solidFill>
                <a:effectLst/>
                <a:uLnTx/>
                <a:uFillTx/>
                <a:latin typeface="Calibri" panose="020F0502020204030204"/>
                <a:ea typeface="+mn-ea"/>
                <a:cs typeface="+mn-cs"/>
              </a:rPr>
              <a:t>Page</a:t>
            </a:r>
          </a:p>
        </p:txBody>
      </p:sp>
    </p:spTree>
    <p:extLst>
      <p:ext uri="{BB962C8B-B14F-4D97-AF65-F5344CB8AC3E}">
        <p14:creationId xmlns:p14="http://schemas.microsoft.com/office/powerpoint/2010/main" val="5964410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 conclusion, au-delà de l'urgence d'agir, le rapport affirme que </a:t>
            </a:r>
            <a:r>
              <a:rPr lang="fr-FR" b="1" dirty="0"/>
              <a:t>nous avons de bonnes raisons d'être optimistes</a:t>
            </a:r>
            <a:r>
              <a:rPr lang="fr-FR" dirty="0"/>
              <a:t>. </a:t>
            </a:r>
          </a:p>
          <a:p>
            <a:r>
              <a:rPr lang="fr-FR" dirty="0"/>
              <a:t>Nous avons plus que jamais dans l'histoire de l'humanité accès aux connaissances et aux outils qui nous aident à collaborer.</a:t>
            </a:r>
          </a:p>
          <a:p>
            <a:endParaRPr lang="fr-FR" dirty="0"/>
          </a:p>
          <a:p>
            <a:r>
              <a:rPr lang="fr-FR" dirty="0"/>
              <a:t>L'éducation –c’est-à-dire la manière dont nous organisons l'enseignement et l'apprentissage tout au long de la vie– a toujours joué un rôle dans la transformation des sociétés humaines.</a:t>
            </a:r>
            <a:endParaRPr lang="fr-FR" dirty="0">
              <a:cs typeface="Calibri"/>
            </a:endParaRPr>
          </a:p>
          <a:p>
            <a:r>
              <a:rPr lang="fr-FR" dirty="0"/>
              <a:t>Elle nous lie au monde et aux autres, nous expose à de nouvelles possibilités et renforce nos capacités de dialogue et d'action.</a:t>
            </a:r>
          </a:p>
          <a:p>
            <a:r>
              <a:rPr lang="fr-FR" dirty="0"/>
              <a:t>Mais pour façonner un avenir pacifique, juste et durable,</a:t>
            </a:r>
            <a:r>
              <a:rPr lang="fr-FR" b="1" dirty="0"/>
              <a:t> l'éducation elle-même doit être transformée</a:t>
            </a:r>
            <a:r>
              <a:rPr lang="fr-FR" dirty="0"/>
              <a:t>.</a:t>
            </a:r>
          </a:p>
          <a:p>
            <a:endParaRPr lang="fr-FR" dirty="0"/>
          </a:p>
          <a:p>
            <a:r>
              <a:rPr lang="fr-FR" dirty="0"/>
              <a:t>La Commission a lancé </a:t>
            </a:r>
            <a:r>
              <a:rPr lang="fr-FR" b="1" dirty="0"/>
              <a:t>un appel au renouvellement de l'éducation</a:t>
            </a:r>
            <a:r>
              <a:rPr lang="fr-FR" dirty="0"/>
              <a:t>.</a:t>
            </a:r>
          </a:p>
          <a:p>
            <a:r>
              <a:rPr lang="fr-FR" dirty="0"/>
              <a:t>Mais cela ne signifie pas que nous devons repartir de zéro. Il est possible de construire sur les bases existantes.</a:t>
            </a:r>
            <a:endParaRPr lang="fr-FR" dirty="0">
              <a:cs typeface="Calibri"/>
            </a:endParaRPr>
          </a:p>
          <a:p>
            <a:r>
              <a:rPr lang="fr-FR" dirty="0"/>
              <a:t>Nous devons fonder nos efforts sur ce que nous savons et ce que nous espérons. </a:t>
            </a:r>
          </a:p>
          <a:p>
            <a:r>
              <a:rPr lang="fr-FR" dirty="0"/>
              <a:t>Pour renouveler l'éducation, nous devons nous poser trois questions essentielles :</a:t>
            </a:r>
          </a:p>
          <a:p>
            <a:endParaRPr lang="fr-FR" dirty="0"/>
          </a:p>
          <a:p>
            <a:r>
              <a:rPr lang="fr-FR" dirty="0"/>
              <a:t>1. Que devrions-nous continuer à faire ?</a:t>
            </a:r>
            <a:endParaRPr lang="fr-FR" dirty="0">
              <a:cs typeface="Calibri"/>
            </a:endParaRPr>
          </a:p>
          <a:p>
            <a:r>
              <a:rPr lang="fr-FR" dirty="0">
                <a:cs typeface="Calibri"/>
              </a:rPr>
              <a:t>2. Que devrions-nous abandonner ?</a:t>
            </a:r>
            <a:endParaRPr lang="fr-FR" dirty="0"/>
          </a:p>
          <a:p>
            <a:r>
              <a:rPr lang="fr-FR" dirty="0">
                <a:cs typeface="Calibri"/>
              </a:rPr>
              <a:t>3. Que devrions-nous réinventer de manière créative ?</a:t>
            </a:r>
            <a:endParaRPr lang="fr-FR" dirty="0"/>
          </a:p>
          <a:p>
            <a:endParaRPr lang="fr-FR" dirty="0"/>
          </a:p>
          <a:p>
            <a:r>
              <a:rPr lang="fr-FR" dirty="0"/>
              <a:t>Ce sont ces questions qui peuvent guider le renouvellement de l'éducation.</a:t>
            </a:r>
          </a:p>
        </p:txBody>
      </p:sp>
      <p:sp>
        <p:nvSpPr>
          <p:cNvPr id="4" name="Slide Number Placeholder 3"/>
          <p:cNvSpPr>
            <a:spLocks noGrp="1"/>
          </p:cNvSpPr>
          <p:nvPr>
            <p:ph type="sldNum" sz="quarter" idx="5"/>
          </p:nvPr>
        </p:nvSpPr>
        <p:spPr/>
        <p:txBody>
          <a:bodyPr/>
          <a:lstStyle/>
          <a:p>
            <a:fld id="{23BD8EC9-3040-4A15-9911-EC4FA6E2EC66}" type="slidenum">
              <a:rPr lang="en-US" smtClean="0"/>
              <a:t>11</a:t>
            </a:fld>
            <a:endParaRPr lang="en-US"/>
          </a:p>
        </p:txBody>
      </p:sp>
    </p:spTree>
    <p:extLst>
      <p:ext uri="{BB962C8B-B14F-4D97-AF65-F5344CB8AC3E}">
        <p14:creationId xmlns:p14="http://schemas.microsoft.com/office/powerpoint/2010/main" val="3868457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L'UNESCO souhaite </a:t>
            </a:r>
            <a:r>
              <a:rPr lang="fr-FR" dirty="0"/>
              <a:t>vivement promouvoir</a:t>
            </a:r>
            <a:r>
              <a:rPr lang="fr-FR" sz="1200" dirty="0"/>
              <a:t> </a:t>
            </a:r>
            <a:r>
              <a:rPr lang="fr-FR" dirty="0"/>
              <a:t>des</a:t>
            </a:r>
            <a:r>
              <a:rPr lang="fr-FR" sz="1200" dirty="0"/>
              <a:t> discussions et </a:t>
            </a:r>
            <a:r>
              <a:rPr lang="fr-FR" dirty="0"/>
              <a:t>des</a:t>
            </a:r>
            <a:r>
              <a:rPr lang="fr-FR" sz="1200" dirty="0"/>
              <a:t> débats sur le rapport.</a:t>
            </a:r>
          </a:p>
          <a:p>
            <a:r>
              <a:rPr lang="fr-FR" sz="1200" dirty="0"/>
              <a:t>Nous voulons encourager une conversation mondiale pour construire ensemble un nouveau contrat social pour l'éducation. </a:t>
            </a:r>
          </a:p>
          <a:p>
            <a:r>
              <a:rPr lang="fr-FR" sz="1200" dirty="0"/>
              <a:t>Le site web </a:t>
            </a:r>
            <a:r>
              <a:rPr lang="fr-FR" dirty="0"/>
              <a:t>sur Les</a:t>
            </a:r>
            <a:r>
              <a:rPr lang="fr-FR" sz="1200" dirty="0"/>
              <a:t> Futurs de </a:t>
            </a:r>
            <a:r>
              <a:rPr lang="fr-FR" dirty="0"/>
              <a:t>l'Education</a:t>
            </a:r>
            <a:r>
              <a:rPr lang="fr-FR" sz="1200" dirty="0"/>
              <a:t> propose plusieurs moyens de rejoindre le mouvement</a:t>
            </a:r>
            <a:r>
              <a:rPr lang="fr-FR" dirty="0"/>
              <a:t>,</a:t>
            </a:r>
            <a:r>
              <a:rPr lang="fr-FR" sz="1200" dirty="0"/>
              <a:t> sur sa page </a:t>
            </a:r>
            <a:r>
              <a:rPr lang="fr-FR" dirty="0"/>
              <a:t>"</a:t>
            </a:r>
            <a:r>
              <a:rPr lang="fr-FR" sz="1200" dirty="0"/>
              <a:t>Participer</a:t>
            </a:r>
            <a:r>
              <a:rPr lang="fr-FR" dirty="0"/>
              <a:t>":</a:t>
            </a:r>
            <a:r>
              <a:rPr lang="fr-FR" sz="1200" dirty="0"/>
              <a:t> https://fr.unesco.org/futuresofeducation/participer.</a:t>
            </a:r>
            <a:endParaRPr lang="fr-FR" sz="1200" dirty="0">
              <a:cs typeface="Calibri"/>
            </a:endParaRPr>
          </a:p>
          <a:p>
            <a:endParaRPr lang="fr-FR" sz="1200" dirty="0"/>
          </a:p>
          <a:p>
            <a:r>
              <a:rPr lang="fr-FR" sz="1200" dirty="0"/>
              <a:t>Dans un esprit de renouveau et d'identification de pratiques prometteuses, nous travaillons actuellement avec des partenaires pour recueillir, nourrir et promouvoir des exemples et des études de cas de travaux éducatifs qui </a:t>
            </a:r>
            <a:r>
              <a:rPr lang="fr-FR" dirty="0"/>
              <a:t>s'ancrent déjà</a:t>
            </a:r>
            <a:r>
              <a:rPr lang="fr-FR" sz="1200" dirty="0"/>
              <a:t> </a:t>
            </a:r>
            <a:r>
              <a:rPr lang="fr-FR" dirty="0"/>
              <a:t>dans</a:t>
            </a:r>
            <a:r>
              <a:rPr lang="fr-FR" sz="1200" dirty="0"/>
              <a:t> les recommandations de la Commission.</a:t>
            </a:r>
            <a:endParaRPr lang="fr-FR" sz="1200" dirty="0">
              <a:cs typeface="Calibri"/>
            </a:endParaRPr>
          </a:p>
          <a:p>
            <a:endParaRPr lang="fr-FR" sz="1200" dirty="0"/>
          </a:p>
          <a:p>
            <a:r>
              <a:rPr lang="fr-FR" sz="1200" dirty="0"/>
              <a:t>Des dialogues régionaux seront organisés par l'UNESCO.</a:t>
            </a:r>
          </a:p>
          <a:p>
            <a:r>
              <a:rPr lang="fr-FR" sz="1200" dirty="0"/>
              <a:t>L'objectif est d'encourager </a:t>
            </a:r>
            <a:r>
              <a:rPr lang="fr-FR" dirty="0"/>
              <a:t>l'échange de bonnes pratiques sur </a:t>
            </a:r>
            <a:r>
              <a:rPr lang="fr-FR" sz="1200" dirty="0"/>
              <a:t>les approches réussies de la transformation de l'éducation pour un avenir plus juste, inclusif et durable.</a:t>
            </a:r>
            <a:r>
              <a:rPr lang="fr-FR" dirty="0"/>
              <a:t> </a:t>
            </a:r>
            <a:endParaRPr lang="fr-FR" sz="1200" dirty="0">
              <a:cs typeface="Calibri"/>
            </a:endParaRPr>
          </a:p>
          <a:p>
            <a:endParaRPr lang="fr-FR" sz="1200" dirty="0"/>
          </a:p>
          <a:p>
            <a:r>
              <a:rPr lang="fr-FR" sz="1200" dirty="0"/>
              <a:t>Enfin, il convient de mentionner que le rapport est l'un des principaux documents de référence qui </a:t>
            </a:r>
            <a:r>
              <a:rPr lang="fr-FR" dirty="0"/>
              <a:t>encadrera</a:t>
            </a:r>
            <a:r>
              <a:rPr lang="fr-FR" sz="1200" dirty="0"/>
              <a:t> le Sommet sur la </a:t>
            </a:r>
            <a:r>
              <a:rPr lang="fr-FR" dirty="0"/>
              <a:t>Transformation</a:t>
            </a:r>
            <a:r>
              <a:rPr lang="fr-FR" sz="1200" dirty="0"/>
              <a:t> de </a:t>
            </a:r>
            <a:r>
              <a:rPr lang="fr-FR" dirty="0"/>
              <a:t>l'Education</a:t>
            </a:r>
            <a:r>
              <a:rPr lang="fr-FR" sz="1200" dirty="0"/>
              <a:t> convoqué par le Secrétaire </a:t>
            </a:r>
            <a:r>
              <a:rPr lang="fr-FR" dirty="0"/>
              <a:t>Général</a:t>
            </a:r>
            <a:r>
              <a:rPr lang="fr-FR" sz="1200" dirty="0"/>
              <a:t> de l'ONU pour septembre 2022.</a:t>
            </a:r>
            <a:endParaRPr lang="fr-FR" sz="1200" dirty="0">
              <a:cs typeface="Calibri"/>
            </a:endParaRPr>
          </a:p>
        </p:txBody>
      </p:sp>
      <p:sp>
        <p:nvSpPr>
          <p:cNvPr id="4" name="Slide Number Placeholder 3"/>
          <p:cNvSpPr>
            <a:spLocks noGrp="1"/>
          </p:cNvSpPr>
          <p:nvPr>
            <p:ph type="sldNum" sz="quarter" idx="5"/>
          </p:nvPr>
        </p:nvSpPr>
        <p:spPr/>
        <p:txBody>
          <a:bodyPr/>
          <a:lstStyle/>
          <a:p>
            <a:fld id="{23BD8EC9-3040-4A15-9911-EC4FA6E2EC66}" type="slidenum">
              <a:rPr lang="en-US" smtClean="0"/>
              <a:t>12</a:t>
            </a:fld>
            <a:endParaRPr lang="en-US"/>
          </a:p>
        </p:txBody>
      </p:sp>
    </p:spTree>
    <p:extLst>
      <p:ext uri="{BB962C8B-B14F-4D97-AF65-F5344CB8AC3E}">
        <p14:creationId xmlns:p14="http://schemas.microsoft.com/office/powerpoint/2010/main" val="357610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Commençons par présenter l'argument principal du rapport en quelques mots.</a:t>
            </a:r>
          </a:p>
          <a:p>
            <a:endParaRPr lang="fr-FR" dirty="0"/>
          </a:p>
          <a:p>
            <a:r>
              <a:rPr lang="fr-FR" dirty="0"/>
              <a:t>Beaucoup d'entre nous sont de plus en plus conscients que le monde se trouve à un tournant historique. Si nous sommes honnêtes avec nous-mêmes, nous savons qu'en continuant sur la trajectoire actuelle, bien que de manière accélérée et plus efficace, nous allons droit vers un mur. </a:t>
            </a:r>
            <a:endParaRPr lang="fr-FR" dirty="0">
              <a:cs typeface="Calibri"/>
            </a:endParaRPr>
          </a:p>
          <a:p>
            <a:endParaRPr lang="fr-FR" dirty="0"/>
          </a:p>
          <a:p>
            <a:r>
              <a:rPr lang="fr-FR" dirty="0"/>
              <a:t>Un choix se présente à nous : nous pouvons continuer sur une voie non-durable ou changer radicalement de cap. </a:t>
            </a:r>
            <a:endParaRPr lang="fr-FR" dirty="0">
              <a:cs typeface="Calibri"/>
            </a:endParaRPr>
          </a:p>
          <a:p>
            <a:endParaRPr lang="fr-FR" dirty="0"/>
          </a:p>
          <a:p>
            <a:r>
              <a:rPr lang="fr-FR" dirty="0"/>
              <a:t>Nous savons que l'éducation a le pouvoir de changer les choses. La connaissance et l'apprentissage sont essentiels à toute transformation sociale. Mais à l'heure actuelle, la manière dont nous organisons l'éducation ne suffit pas à garantir la justice, la paix et une planète saine. En réalité, certaines de nos difficultés découlent de la manière dont nous éduquons.  </a:t>
            </a:r>
            <a:endParaRPr lang="fr-FR" dirty="0">
              <a:cs typeface="Calibri"/>
            </a:endParaRPr>
          </a:p>
          <a:p>
            <a:endParaRPr lang="fr-FR" dirty="0"/>
          </a:p>
          <a:p>
            <a:r>
              <a:rPr lang="fr-FR" dirty="0"/>
              <a:t>L'argument principal de ce nouveau rapport est le suivant : nous avons besoin d'un nouveau contrat social pour l'éducation qui puisse réparer les injustices du passé tout en transformant l'avenir.</a:t>
            </a:r>
          </a:p>
        </p:txBody>
      </p:sp>
      <p:sp>
        <p:nvSpPr>
          <p:cNvPr id="4" name="Slide Number Placeholder 3"/>
          <p:cNvSpPr>
            <a:spLocks noGrp="1"/>
          </p:cNvSpPr>
          <p:nvPr>
            <p:ph type="sldNum" sz="quarter" idx="5"/>
          </p:nvPr>
        </p:nvSpPr>
        <p:spPr/>
        <p:txBody>
          <a:bodyPr/>
          <a:lstStyle/>
          <a:p>
            <a:fld id="{23BD8EC9-3040-4A15-9911-EC4FA6E2EC66}" type="slidenum">
              <a:rPr lang="en-US" smtClean="0"/>
              <a:t>2</a:t>
            </a:fld>
            <a:endParaRPr lang="en-US"/>
          </a:p>
        </p:txBody>
      </p:sp>
    </p:spTree>
    <p:extLst>
      <p:ext uri="{BB962C8B-B14F-4D97-AF65-F5344CB8AC3E}">
        <p14:creationId xmlns:p14="http://schemas.microsoft.com/office/powerpoint/2010/main" val="981747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Depuis sa création il y a 75 ans, l'UNESCO produit périodiquement des rapports mondiaux qui repensent le rôle de l'éducation à des moments clés de l'histoire et de la transformation des sociétés.</a:t>
            </a:r>
          </a:p>
          <a:p>
            <a:endParaRPr lang="fr-FR" dirty="0"/>
          </a:p>
          <a:p>
            <a:r>
              <a:rPr lang="fr-FR" dirty="0"/>
              <a:t>Il s'agit du troisième rapport d'une série de travaux de prospective et de visualisation de l'avenir réalisés par l’UNESCO en moyenne une fois par génération, à des moments clés de transition historique.  </a:t>
            </a:r>
            <a:endParaRPr lang="fr-FR" dirty="0">
              <a:cs typeface="Calibri"/>
            </a:endParaRPr>
          </a:p>
          <a:p>
            <a:endParaRPr lang="fr-FR" dirty="0"/>
          </a:p>
          <a:p>
            <a:r>
              <a:rPr lang="fr-FR" dirty="0"/>
              <a:t>Le premier de ces rapports, </a:t>
            </a:r>
            <a:r>
              <a:rPr lang="fr-FR" i="1" dirty="0"/>
              <a:t>Apprendre à être : le monde de l'éducation aujourd'hui et demain</a:t>
            </a:r>
            <a:r>
              <a:rPr lang="fr-FR" dirty="0"/>
              <a:t>, publié en 1972, mettait déjà en garde contre les risques d'inégalités et soulignait la nécessité d’étendre continuellement l'éducation, en favorisant l'éducation tout au long de la vie et en construisant une société de l'apprentissage. </a:t>
            </a:r>
          </a:p>
          <a:p>
            <a:endParaRPr lang="fr-FR" dirty="0"/>
          </a:p>
          <a:p>
            <a:r>
              <a:rPr lang="fr-FR" dirty="0"/>
              <a:t>Il s’est ensuivi le rapport de 1996 intitulé </a:t>
            </a:r>
            <a:r>
              <a:rPr lang="fr-FR" i="1" dirty="0"/>
              <a:t>L'éducation : Un trésor est caché dedans</a:t>
            </a:r>
            <a:r>
              <a:rPr lang="fr-FR" dirty="0"/>
              <a:t>, lequel proposait une vision intégrée de l'éducation autour de quatre piliers : apprendre à être, apprendre à connaître, apprendre à faire et apprendre à vivre ensemble dans une perspective d'apprentissage tout au long de la vie. </a:t>
            </a:r>
          </a:p>
          <a:p>
            <a:endParaRPr lang="fr-FR" dirty="0"/>
          </a:p>
          <a:p>
            <a:r>
              <a:rPr lang="fr-FR" dirty="0"/>
              <a:t>Le tout récent rapport (2021) sur Les Futurs de l'Education présente une vision de l'éducation tournée vers l’avenir. Il établit un programme de dialogues et d'actions à plusieurs niveaux.</a:t>
            </a:r>
            <a:endParaRPr lang="fr-FR" dirty="0">
              <a:cs typeface="Calibri"/>
            </a:endParaRPr>
          </a:p>
        </p:txBody>
      </p:sp>
      <p:sp>
        <p:nvSpPr>
          <p:cNvPr id="4" name="Slide Number Placeholder 3"/>
          <p:cNvSpPr>
            <a:spLocks noGrp="1"/>
          </p:cNvSpPr>
          <p:nvPr>
            <p:ph type="sldNum" sz="quarter" idx="5"/>
          </p:nvPr>
        </p:nvSpPr>
        <p:spPr/>
        <p:txBody>
          <a:bodyPr/>
          <a:lstStyle/>
          <a:p>
            <a:fld id="{23BD8EC9-3040-4A15-9911-EC4FA6E2EC66}" type="slidenum">
              <a:rPr lang="en-US" smtClean="0"/>
              <a:t>3</a:t>
            </a:fld>
            <a:endParaRPr lang="en-US"/>
          </a:p>
        </p:txBody>
      </p:sp>
    </p:spTree>
    <p:extLst>
      <p:ext uri="{BB962C8B-B14F-4D97-AF65-F5344CB8AC3E}">
        <p14:creationId xmlns:p14="http://schemas.microsoft.com/office/powerpoint/2010/main" val="429231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Le rapport a été élaboré par une Commission Internationale présidée par Son Excellence Madame </a:t>
            </a:r>
            <a:r>
              <a:rPr lang="fr-FR" sz="1200" dirty="0" err="1"/>
              <a:t>Sahle</a:t>
            </a:r>
            <a:r>
              <a:rPr lang="fr-FR" sz="1200" dirty="0"/>
              <a:t>-Work, Présidente de l'Éthiopie. Cette Commission sur Les Futurs de l’Education est constituée de 17 experts et leaders d'opinion issus de différentes régions du monde et spécialisés dans différents domaines.</a:t>
            </a:r>
          </a:p>
          <a:p>
            <a:endParaRPr lang="fr-FR" sz="1200" dirty="0"/>
          </a:p>
          <a:p>
            <a:r>
              <a:rPr lang="fr-FR" sz="1200" dirty="0"/>
              <a:t>Le rapport est le fruit d’un processus inclusif de co-construction et de dialogues auquel ont participé plus d'un million de personnes dans le monde entier.</a:t>
            </a:r>
            <a:r>
              <a:rPr lang="fr-FR" dirty="0"/>
              <a:t> </a:t>
            </a:r>
            <a:r>
              <a:rPr lang="fr-FR" sz="1200" dirty="0"/>
              <a:t>Des individus ont proposé leurs idées lors de réunions, de webinaires, </a:t>
            </a:r>
            <a:r>
              <a:rPr lang="fr-FR" dirty="0"/>
              <a:t>et au travers de notre plateforme</a:t>
            </a:r>
            <a:r>
              <a:rPr lang="fr-FR" sz="1200" dirty="0"/>
              <a:t> en ligne, de sondages et d'enquêtes.</a:t>
            </a:r>
            <a:endParaRPr lang="fr-FR" sz="1200" dirty="0">
              <a:cs typeface="Calibri"/>
            </a:endParaRPr>
          </a:p>
          <a:p>
            <a:endParaRPr lang="fr-FR" sz="1200" dirty="0"/>
          </a:p>
          <a:p>
            <a:r>
              <a:rPr lang="fr-FR" sz="1200" dirty="0"/>
              <a:t>Ce vaste processus consultatif a impliqué des jeunes, des </a:t>
            </a:r>
            <a:r>
              <a:rPr lang="fr-FR" dirty="0"/>
              <a:t>enseignants</a:t>
            </a:r>
            <a:r>
              <a:rPr lang="fr-FR" sz="1200" dirty="0"/>
              <a:t>, </a:t>
            </a:r>
            <a:r>
              <a:rPr lang="fr-FR" dirty="0"/>
              <a:t>des organisations de la société</a:t>
            </a:r>
            <a:r>
              <a:rPr lang="fr-FR" sz="1200" dirty="0"/>
              <a:t> civile, des représentants gouvernementaux, des entreprises et d'autres parties prenantes.</a:t>
            </a:r>
            <a:endParaRPr lang="fr-FR" sz="1200" dirty="0">
              <a:cs typeface="Calibri"/>
            </a:endParaRPr>
          </a:p>
          <a:p>
            <a:endParaRPr lang="fr-FR" sz="1200" dirty="0"/>
          </a:p>
          <a:p>
            <a:r>
              <a:rPr lang="fr-FR" sz="1200" dirty="0"/>
              <a:t>[La vidéo suivante explique plus en détail le processus de co-construction : https://youtu.be/GOXMYzcaExA</a:t>
            </a:r>
            <a:r>
              <a:rPr lang="fr-FR" dirty="0"/>
              <a:t>]</a:t>
            </a:r>
            <a:endParaRPr lang="fr-FR" sz="1200" i="1" dirty="0"/>
          </a:p>
        </p:txBody>
      </p:sp>
      <p:sp>
        <p:nvSpPr>
          <p:cNvPr id="4" name="Slide Number Placeholder 3"/>
          <p:cNvSpPr>
            <a:spLocks noGrp="1"/>
          </p:cNvSpPr>
          <p:nvPr>
            <p:ph type="sldNum" sz="quarter" idx="5"/>
          </p:nvPr>
        </p:nvSpPr>
        <p:spPr/>
        <p:txBody>
          <a:bodyPr/>
          <a:lstStyle/>
          <a:p>
            <a:fld id="{23BD8EC9-3040-4A15-9911-EC4FA6E2EC66}" type="slidenum">
              <a:rPr lang="en-US" smtClean="0"/>
              <a:t>4</a:t>
            </a:fld>
            <a:endParaRPr lang="en-US"/>
          </a:p>
        </p:txBody>
      </p:sp>
    </p:spTree>
    <p:extLst>
      <p:ext uri="{BB962C8B-B14F-4D97-AF65-F5344CB8AC3E}">
        <p14:creationId xmlns:p14="http://schemas.microsoft.com/office/powerpoint/2010/main" val="3778131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rapport démarre par une évaluation de l'état du monde. Les tendances à long-terme indiquent que nous avons parcouru un long chemin en termes d'accès à l'éducation et d'égalité des sexes. Mais les progrès ont été inégaux et bon nombre de ces inégalités aujourd'hui repose sur les exclusions et injustices d'hier.  </a:t>
            </a:r>
          </a:p>
          <a:p>
            <a:endParaRPr lang="fr-FR" dirty="0"/>
          </a:p>
          <a:p>
            <a:r>
              <a:rPr lang="fr-FR" dirty="0"/>
              <a:t>Aujourd'hui encore, un enfant sur cinq dans les pays à faible revenu et un sur dix dans le monde n'est pas scolarisé. </a:t>
            </a:r>
            <a:endParaRPr lang="fr-FR" dirty="0">
              <a:cs typeface="Calibri"/>
            </a:endParaRPr>
          </a:p>
          <a:p>
            <a:r>
              <a:rPr lang="fr-FR" dirty="0"/>
              <a:t>Près de 90 % des élèves des pays à faible revenu quittent l'école avant d'avoir terminé leurs cursus dans le secondaire. </a:t>
            </a:r>
          </a:p>
          <a:p>
            <a:r>
              <a:rPr lang="fr-FR" dirty="0"/>
              <a:t>Un jeune sur quatre dans les pays à faible revenu est toujours analphabète aujourd'hui.</a:t>
            </a:r>
          </a:p>
          <a:p>
            <a:endParaRPr lang="fr-FR" dirty="0"/>
          </a:p>
          <a:p>
            <a:r>
              <a:rPr lang="fr-FR" dirty="0"/>
              <a:t>La pandémie de COVID-19 a considérablement aggravé ces problèmes et exacerbé les inégalités.  </a:t>
            </a:r>
          </a:p>
          <a:p>
            <a:endParaRPr lang="fr-FR" dirty="0"/>
          </a:p>
          <a:p>
            <a:r>
              <a:rPr lang="fr-FR" dirty="0"/>
              <a:t>Nous sommes également confrontés à un certain nombre de disruptions majeures et à un avenir incertain.  </a:t>
            </a:r>
            <a:endParaRPr lang="fr-FR" dirty="0">
              <a:cs typeface="Calibri"/>
            </a:endParaRPr>
          </a:p>
          <a:p>
            <a:endParaRPr lang="fr-FR" dirty="0"/>
          </a:p>
          <a:p>
            <a:r>
              <a:rPr lang="fr-FR" dirty="0"/>
              <a:t>* La planète est en péril mais on observe un grand élan pour la guérir.</a:t>
            </a:r>
            <a:endParaRPr lang="fr-FR" dirty="0">
              <a:cs typeface="Calibri"/>
            </a:endParaRPr>
          </a:p>
          <a:p>
            <a:r>
              <a:rPr lang="fr-FR" dirty="0"/>
              <a:t>* La gouvernance démocratique est attaquée, mais la mobilisation citoyenne augmente.</a:t>
            </a:r>
            <a:endParaRPr lang="fr-FR" dirty="0">
              <a:cs typeface="Calibri"/>
            </a:endParaRPr>
          </a:p>
          <a:p>
            <a:r>
              <a:rPr lang="fr-FR" dirty="0"/>
              <a:t>* Les technologies numériques ne tiennent pas toujours leurs promesses, mais leur potentiel est énorme.</a:t>
            </a:r>
          </a:p>
          <a:p>
            <a:r>
              <a:rPr lang="fr-FR" dirty="0"/>
              <a:t>* Il est de plus en plus difficile de garantir une notion du travail centrée sur l'être humain, mais une plus grande attention est accordée au sens et au travail qui compte. </a:t>
            </a:r>
            <a:endParaRPr lang="fr-FR" dirty="0">
              <a:cs typeface="Calibri"/>
            </a:endParaRPr>
          </a:p>
          <a:p>
            <a:endParaRPr lang="fr-FR" dirty="0"/>
          </a:p>
          <a:p>
            <a:r>
              <a:rPr lang="fr-FR" dirty="0"/>
              <a:t>Nous sommes à un moment où, pour beaucoup d’entre nous, les choses semblent très déséquilibrées. Nous devons reprendre conscience de nos interdépendances et rééquilibrer nos relations : les uns avec les autres, avec la planète Terre et avec la technologie. </a:t>
            </a:r>
            <a:endParaRPr lang="fr-FR" dirty="0">
              <a:cs typeface="Calibri"/>
            </a:endParaRPr>
          </a:p>
          <a:p>
            <a:endParaRPr lang="fr-FR" dirty="0"/>
          </a:p>
          <a:p>
            <a:r>
              <a:rPr lang="fr-FR" dirty="0"/>
              <a:t>Face aux défis qui se présentent à nous, il est important de se rappeler que l'éducation ne peut se contenter de réagir – l'apprentissage et la connaissance ont un rôle clé à jouer pour façonner ensemble des futurs désirables.</a:t>
            </a:r>
          </a:p>
        </p:txBody>
      </p:sp>
      <p:sp>
        <p:nvSpPr>
          <p:cNvPr id="4" name="Slide Number Placeholder 3"/>
          <p:cNvSpPr>
            <a:spLocks noGrp="1"/>
          </p:cNvSpPr>
          <p:nvPr>
            <p:ph type="sldNum" sz="quarter" idx="5"/>
          </p:nvPr>
        </p:nvSpPr>
        <p:spPr/>
        <p:txBody>
          <a:bodyPr/>
          <a:lstStyle/>
          <a:p>
            <a:fld id="{23BD8EC9-3040-4A15-9911-EC4FA6E2EC66}" type="slidenum">
              <a:rPr lang="en-US" smtClean="0"/>
              <a:t>5</a:t>
            </a:fld>
            <a:endParaRPr lang="en-US"/>
          </a:p>
        </p:txBody>
      </p:sp>
    </p:spTree>
    <p:extLst>
      <p:ext uri="{BB962C8B-B14F-4D97-AF65-F5344CB8AC3E}">
        <p14:creationId xmlns:p14="http://schemas.microsoft.com/office/powerpoint/2010/main" val="1337158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t>Le rapport de la Commission préconise de renouveler l'éducation en établissant un </a:t>
            </a:r>
            <a:r>
              <a:rPr lang="fr-FR" sz="1200" b="1" dirty="0"/>
              <a:t>nouveau contrat social pour l'éducation</a:t>
            </a:r>
            <a:r>
              <a:rPr lang="fr-FR" sz="1200" dirty="0"/>
              <a:t>, capable de réparer les injustices du passé tout en transformant l'avenir.</a:t>
            </a:r>
            <a:r>
              <a:rPr lang="fr-FR" dirty="0"/>
              <a:t>  </a:t>
            </a:r>
            <a:endParaRPr lang="fr-FR" sz="1200" dirty="0"/>
          </a:p>
          <a:p>
            <a:endParaRPr lang="fr-FR" sz="1200" dirty="0"/>
          </a:p>
          <a:p>
            <a:r>
              <a:rPr lang="fr-FR" sz="1200" dirty="0"/>
              <a:t>Cela signifie qu'il faut réexaminer </a:t>
            </a:r>
            <a:r>
              <a:rPr lang="fr-FR" dirty="0"/>
              <a:t>notre contrat implicite</a:t>
            </a:r>
            <a:r>
              <a:rPr lang="fr-FR" sz="1200" dirty="0"/>
              <a:t> sur la manière d’organiser l'apprentissage et la connaissance dans l'intérêt de tous.</a:t>
            </a:r>
            <a:r>
              <a:rPr lang="fr-FR" dirty="0"/>
              <a:t> </a:t>
            </a:r>
            <a:endParaRPr lang="fr-FR" sz="1200" dirty="0">
              <a:cs typeface="Calibri"/>
            </a:endParaRPr>
          </a:p>
          <a:p>
            <a:endParaRPr lang="fr-FR" sz="1200" dirty="0"/>
          </a:p>
          <a:p>
            <a:r>
              <a:rPr lang="fr-FR" sz="1200" dirty="0"/>
              <a:t>Nous devons examiner les </a:t>
            </a:r>
            <a:r>
              <a:rPr lang="fr-FR" sz="1200" b="1" dirty="0"/>
              <a:t>valeurs fondamentales</a:t>
            </a:r>
            <a:r>
              <a:rPr lang="fr-FR" sz="1200" dirty="0"/>
              <a:t>, les principes de base ancrés dans nos systèmes éducatifs. Il s'agit notamment de </a:t>
            </a:r>
            <a:r>
              <a:rPr lang="fr-FR" dirty="0"/>
              <a:t>:</a:t>
            </a:r>
            <a:endParaRPr lang="fr-FR" sz="1200" dirty="0">
              <a:cs typeface="Calibri"/>
            </a:endParaRPr>
          </a:p>
          <a:p>
            <a:endParaRPr lang="fr-FR" sz="1200" dirty="0"/>
          </a:p>
          <a:p>
            <a:r>
              <a:rPr lang="fr-FR" dirty="0"/>
              <a:t>- </a:t>
            </a:r>
            <a:r>
              <a:rPr lang="fr-FR" sz="1200" dirty="0"/>
              <a:t>Réaffirmer le droit à l'éducation tout au long de la vie et lier le droit à l'éducation au droit à l'information, à la science, à la participation et à la connectivité.</a:t>
            </a:r>
            <a:endParaRPr lang="fr-FR" sz="1200" dirty="0">
              <a:cs typeface="Calibri"/>
            </a:endParaRPr>
          </a:p>
          <a:p>
            <a:r>
              <a:rPr lang="fr-FR" dirty="0"/>
              <a:t>- </a:t>
            </a:r>
            <a:r>
              <a:rPr lang="fr-FR" sz="1200" dirty="0"/>
              <a:t>Réaffirmer l'éducation </a:t>
            </a:r>
            <a:r>
              <a:rPr lang="fr-FR" dirty="0"/>
              <a:t>comme un projet public </a:t>
            </a:r>
            <a:r>
              <a:rPr lang="fr-FR" sz="1200" dirty="0"/>
              <a:t>et un bien </a:t>
            </a:r>
            <a:r>
              <a:rPr lang="fr-FR" sz="1200" dirty="0" err="1"/>
              <a:t>common</a:t>
            </a:r>
            <a:r>
              <a:rPr lang="fr-FR" sz="1200" dirty="0"/>
              <a:t>.</a:t>
            </a:r>
            <a:endParaRPr lang="fr-FR" sz="1200" dirty="0">
              <a:cs typeface="Calibri" panose="020F0502020204030204"/>
            </a:endParaRPr>
          </a:p>
          <a:p>
            <a:endParaRPr lang="fr-FR" sz="1200" dirty="0"/>
          </a:p>
          <a:p>
            <a:r>
              <a:rPr lang="fr-FR" sz="1200" dirty="0"/>
              <a:t>Nous devons examiner </a:t>
            </a:r>
            <a:r>
              <a:rPr lang="fr-FR" sz="1200" b="1" dirty="0"/>
              <a:t>la manière dont l'apprentissage est organisé</a:t>
            </a:r>
            <a:r>
              <a:rPr lang="fr-FR" sz="1200" dirty="0"/>
              <a:t> </a:t>
            </a:r>
            <a:r>
              <a:rPr lang="en-US" dirty="0"/>
              <a:t>–</a:t>
            </a:r>
            <a:r>
              <a:rPr lang="fr-FR" dirty="0"/>
              <a:t> </a:t>
            </a:r>
            <a:r>
              <a:rPr lang="fr-FR" sz="1200" dirty="0"/>
              <a:t>la conception de nos systèmes éducatifs, la manière dont nous organisons les écoles, les universités et tous les lieux et moments où il existe une opportunité d’apprendre.</a:t>
            </a:r>
            <a:endParaRPr lang="fr-FR" sz="1200" dirty="0">
              <a:cs typeface="Calibri"/>
            </a:endParaRPr>
          </a:p>
          <a:p>
            <a:endParaRPr lang="fr-FR" sz="1200" dirty="0"/>
          </a:p>
          <a:p>
            <a:r>
              <a:rPr lang="fr-FR" sz="1200" dirty="0"/>
              <a:t>Forger un nouveau contrat social pour l'éducation signifie également examiner </a:t>
            </a:r>
            <a:r>
              <a:rPr lang="fr-FR" sz="1200" b="1" dirty="0"/>
              <a:t>l'action et les acteurs</a:t>
            </a:r>
            <a:r>
              <a:rPr lang="fr-FR" sz="1200" dirty="0"/>
              <a:t> : la façon dont nous construisons, </a:t>
            </a:r>
            <a:r>
              <a:rPr lang="fr-FR" dirty="0"/>
              <a:t>irriguons et</a:t>
            </a:r>
            <a:r>
              <a:rPr lang="fr-FR" sz="1200" dirty="0"/>
              <a:t> améliorons l'éducation, ainsi que les personnes impliquées dans cet effort collectif.</a:t>
            </a:r>
            <a:endParaRPr lang="fr-FR" sz="1200" dirty="0">
              <a:cs typeface="Calibri"/>
            </a:endParaRPr>
          </a:p>
        </p:txBody>
      </p:sp>
      <p:sp>
        <p:nvSpPr>
          <p:cNvPr id="4" name="Slide Number Placeholder 3"/>
          <p:cNvSpPr>
            <a:spLocks noGrp="1"/>
          </p:cNvSpPr>
          <p:nvPr>
            <p:ph type="sldNum" sz="quarter" idx="5"/>
          </p:nvPr>
        </p:nvSpPr>
        <p:spPr/>
        <p:txBody>
          <a:bodyPr/>
          <a:lstStyle/>
          <a:p>
            <a:fld id="{23BD8EC9-3040-4A15-9911-EC4FA6E2EC66}" type="slidenum">
              <a:rPr lang="en-US" smtClean="0"/>
              <a:t>6</a:t>
            </a:fld>
            <a:endParaRPr lang="en-US"/>
          </a:p>
        </p:txBody>
      </p:sp>
    </p:spTree>
    <p:extLst>
      <p:ext uri="{BB962C8B-B14F-4D97-AF65-F5344CB8AC3E}">
        <p14:creationId xmlns:p14="http://schemas.microsoft.com/office/powerpoint/2010/main" val="2933812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Au cœur d'un nouveau contrat social pour l'éducation se trouve l'idée que l'éducation doit nous aider à</a:t>
            </a:r>
            <a:r>
              <a:rPr lang="fr-FR" b="1" noProof="0" dirty="0"/>
              <a:t> repenser nos futurs ensemble</a:t>
            </a:r>
            <a:r>
              <a:rPr lang="fr-FR" noProof="0" dirty="0"/>
              <a:t>.</a:t>
            </a:r>
          </a:p>
          <a:p>
            <a:endParaRPr lang="fr-FR" noProof="0" dirty="0"/>
          </a:p>
          <a:p>
            <a:r>
              <a:rPr lang="fr-FR" noProof="0" dirty="0"/>
              <a:t>Le rapport appelle à réexaminer les questions suivantes :</a:t>
            </a:r>
          </a:p>
          <a:p>
            <a:endParaRPr lang="fr-FR" noProof="0" dirty="0"/>
          </a:p>
          <a:p>
            <a:r>
              <a:rPr lang="fr-FR" b="1" noProof="0" dirty="0"/>
              <a:t>Pourquoi nous apprenons</a:t>
            </a:r>
            <a:r>
              <a:rPr lang="fr-FR" b="0" noProof="0" dirty="0"/>
              <a:t> – le but de l'éducation. </a:t>
            </a:r>
            <a:r>
              <a:rPr lang="fr-FR" noProof="0" dirty="0"/>
              <a:t>Au lieu de mettre l'accent sur l'éducation pour la citoyenneté nationale et les logiques de développement économique, le rapport propose que l'éducation renforce les capacités personnelles et collectives de transformation. L'éducation doit être centrée sur le soutien aux individus, aux communautés et aux pays afin de mettre en œuvre un changement transformationnel aux niveaux local, national et mondial.</a:t>
            </a:r>
          </a:p>
          <a:p>
            <a:endParaRPr lang="fr-FR" noProof="0" dirty="0"/>
          </a:p>
          <a:p>
            <a:r>
              <a:rPr lang="fr-FR" b="1" noProof="0" dirty="0"/>
              <a:t>Ce que nous apprenons </a:t>
            </a:r>
            <a:r>
              <a:rPr lang="fr-FR" noProof="0" dirty="0"/>
              <a:t>– le contenu de l'apprentissage et l'organisation de l'apprentissage. Trop souvent aujourd'hui, les programmes scolaires organisent les connaissances autour de sujets abstraits qui ne sont pas suffisamment pertinents pour la vie quotidienne et les défis contemporains qui y sont liés. Au contraire, les programmes et les objectifs d'apprentissage devraient être axés sur l'apprentissage écologique, interculturel et interdisciplinaire.</a:t>
            </a:r>
          </a:p>
          <a:p>
            <a:endParaRPr lang="fr-FR" noProof="0" dirty="0"/>
          </a:p>
          <a:p>
            <a:r>
              <a:rPr lang="fr-FR" b="1" noProof="0" dirty="0"/>
              <a:t>Comment nous enseignons et apprenons </a:t>
            </a:r>
            <a:r>
              <a:rPr lang="fr-FR" noProof="0" dirty="0"/>
              <a:t>– méthodes d'apprentissage et d'enseignement. Nous devons renforcer les pédagogies de coopération, l'enseignement et l'apprentissage en collaboration, et l'évaluation pertinente de l'apprentissage.</a:t>
            </a:r>
          </a:p>
          <a:p>
            <a:endParaRPr lang="fr-FR" noProof="0" dirty="0"/>
          </a:p>
          <a:p>
            <a:r>
              <a:rPr lang="fr-FR" b="1" noProof="0" dirty="0"/>
              <a:t>Comment nous organisons les espaces éducatifs </a:t>
            </a:r>
            <a:r>
              <a:rPr lang="fr-FR" noProof="0" dirty="0"/>
              <a:t>– Les écoles doivent être protégées en tant que lieux d'apprentissage uniques, et transformées en tant qu'éléments fondateurs d'écosystèmes éducatifs plus larges et de réseaux d'espaces d'apprentissage.</a:t>
            </a:r>
          </a:p>
          <a:p>
            <a:endParaRPr lang="fr-FR" noProof="0" dirty="0"/>
          </a:p>
          <a:p>
            <a:endParaRPr lang="fr-FR" noProof="0" dirty="0"/>
          </a:p>
        </p:txBody>
      </p:sp>
      <p:sp>
        <p:nvSpPr>
          <p:cNvPr id="4" name="Slide Number Placeholder 3"/>
          <p:cNvSpPr>
            <a:spLocks noGrp="1"/>
          </p:cNvSpPr>
          <p:nvPr>
            <p:ph type="sldNum" sz="quarter" idx="5"/>
          </p:nvPr>
        </p:nvSpPr>
        <p:spPr/>
        <p:txBody>
          <a:bodyPr/>
          <a:lstStyle/>
          <a:p>
            <a:fld id="{23BD8EC9-3040-4A15-9911-EC4FA6E2EC66}" type="slidenum">
              <a:rPr lang="en-US" smtClean="0"/>
              <a:t>7</a:t>
            </a:fld>
            <a:endParaRPr lang="en-US"/>
          </a:p>
        </p:txBody>
      </p:sp>
    </p:spTree>
    <p:extLst>
      <p:ext uri="{BB962C8B-B14F-4D97-AF65-F5344CB8AC3E}">
        <p14:creationId xmlns:p14="http://schemas.microsoft.com/office/powerpoint/2010/main" val="11403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latin typeface="+mn-lt"/>
                <a:cs typeface="Calibri"/>
              </a:rPr>
              <a:t>Le rapport contient une série de recommandations importantes concernant </a:t>
            </a:r>
            <a:r>
              <a:rPr lang="fr-FR" b="1" dirty="0">
                <a:latin typeface="+mn-lt"/>
                <a:cs typeface="Calibri"/>
              </a:rPr>
              <a:t>la planète et l'environnement</a:t>
            </a:r>
            <a:r>
              <a:rPr lang="fr-FR" dirty="0">
                <a:latin typeface="+mn-lt"/>
                <a:cs typeface="Calibri"/>
              </a:rPr>
              <a:t>.</a:t>
            </a:r>
          </a:p>
          <a:p>
            <a:endParaRPr lang="fr-FR" dirty="0">
              <a:latin typeface="Calibri" panose="020F0502020204030204" pitchFamily="34" charset="0"/>
              <a:cs typeface="Calibri" panose="020F0502020204030204" pitchFamily="34" charset="0"/>
            </a:endParaRPr>
          </a:p>
          <a:p>
            <a:r>
              <a:rPr lang="fr-FR" dirty="0">
                <a:latin typeface="+mn-lt"/>
                <a:cs typeface="Calibri"/>
              </a:rPr>
              <a:t>Le rapport met en garde contre le fait que les personnes et les pays les plus éduqués sont généralement les plus grands contributeurs au changement climatique. Il dénonce les modèles économiques qui privilégient les profits à court terme et le consumérisme excessif, ainsi que l'individualisme acquisitif, la compétitivité et le manque d'empathie qui caractérisent un trop grand nombre de nos sociétés dans le monde.  </a:t>
            </a:r>
            <a:endParaRPr lang="fr-FR" dirty="0">
              <a:latin typeface="Calibri" panose="020F0502020204030204" pitchFamily="34" charset="0"/>
              <a:cs typeface="Calibri" panose="020F0502020204030204" pitchFamily="34" charset="0"/>
            </a:endParaRPr>
          </a:p>
          <a:p>
            <a:endParaRPr lang="fr-FR" dirty="0">
              <a:latin typeface="Calibri" panose="020F0502020204030204" pitchFamily="34" charset="0"/>
              <a:cs typeface="Calibri" panose="020F0502020204030204" pitchFamily="34" charset="0"/>
            </a:endParaRPr>
          </a:p>
          <a:p>
            <a:r>
              <a:rPr lang="fr-FR" dirty="0">
                <a:latin typeface="+mn-lt"/>
                <a:cs typeface="Calibri"/>
              </a:rPr>
              <a:t>Si être éduqué signifie vivre de manière non-durable, alors nous devons repenser notre conception même du rôle que doit remplir l'éducation. </a:t>
            </a:r>
            <a:endParaRPr lang="fr-FR" dirty="0">
              <a:latin typeface="Calibri" panose="020F0502020204030204" pitchFamily="34" charset="0"/>
              <a:cs typeface="Calibri" panose="020F0502020204030204" pitchFamily="34" charset="0"/>
            </a:endParaRPr>
          </a:p>
          <a:p>
            <a:r>
              <a:rPr lang="fr-FR" dirty="0">
                <a:latin typeface="+mn-lt"/>
                <a:cs typeface="Calibri"/>
              </a:rPr>
              <a:t>Cela implique de rééquilibrer nos relations non seulement avec la nature, mais aussi avec les autres.</a:t>
            </a:r>
          </a:p>
          <a:p>
            <a:endParaRPr lang="fr-FR" dirty="0">
              <a:latin typeface="Calibri" panose="020F0502020204030204" pitchFamily="34" charset="0"/>
              <a:cs typeface="Calibri" panose="020F0502020204030204" pitchFamily="34" charset="0"/>
            </a:endParaRPr>
          </a:p>
          <a:p>
            <a:r>
              <a:rPr lang="fr-FR" dirty="0">
                <a:latin typeface="+mn-lt"/>
                <a:cs typeface="Calibri"/>
              </a:rPr>
              <a:t>Le rapport fait valoir le fait que l'action nécessaire pour pallier le changement climatique et la destruction de l'environnement exige un changement radical de la manière dont nous concevons notre relation avec notre planète Terre.</a:t>
            </a:r>
          </a:p>
          <a:p>
            <a:endParaRPr lang="fr-FR" dirty="0">
              <a:latin typeface="Calibri" panose="020F0502020204030204" pitchFamily="34" charset="0"/>
              <a:cs typeface="Calibri" panose="020F0502020204030204" pitchFamily="34" charset="0"/>
            </a:endParaRPr>
          </a:p>
          <a:p>
            <a:r>
              <a:rPr lang="fr-FR" dirty="0">
                <a:latin typeface="+mn-lt"/>
                <a:cs typeface="Calibri"/>
              </a:rPr>
              <a:t>La capacité de vivre en harmonie avec notre environnement naturel </a:t>
            </a:r>
            <a:r>
              <a:rPr lang="en-US" dirty="0"/>
              <a:t>–</a:t>
            </a:r>
            <a:r>
              <a:rPr lang="fr-FR" dirty="0">
                <a:latin typeface="+mn-lt"/>
                <a:cs typeface="Calibri"/>
              </a:rPr>
              <a:t>en ne prenant que ce qui est nécessaire à notre bien-être individuel et collectif</a:t>
            </a:r>
            <a:r>
              <a:rPr lang="en-US" dirty="0"/>
              <a:t>–</a:t>
            </a:r>
            <a:r>
              <a:rPr lang="fr-FR" dirty="0">
                <a:latin typeface="+mn-lt"/>
                <a:cs typeface="Calibri"/>
              </a:rPr>
              <a:t> s'apprend par l'éducation. La crise écologique à laquelle nous sommes confrontés exige des programmes d'études qui réorientent fondamentalement la place de l'homme au sein de l’univers.</a:t>
            </a:r>
            <a:endParaRPr lang="fr-FR"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23BD8EC9-3040-4A15-9911-EC4FA6E2EC66}" type="slidenum">
              <a:rPr lang="en-US" smtClean="0"/>
              <a:t>8</a:t>
            </a:fld>
            <a:endParaRPr lang="en-US"/>
          </a:p>
        </p:txBody>
      </p:sp>
    </p:spTree>
    <p:extLst>
      <p:ext uri="{BB962C8B-B14F-4D97-AF65-F5344CB8AC3E}">
        <p14:creationId xmlns:p14="http://schemas.microsoft.com/office/powerpoint/2010/main" val="345394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rapport contient également une série de recommandations importantes sur </a:t>
            </a:r>
            <a:r>
              <a:rPr lang="fr-FR" b="1" dirty="0"/>
              <a:t>la technologie</a:t>
            </a:r>
            <a:r>
              <a:rPr lang="fr-FR" dirty="0"/>
              <a:t>.</a:t>
            </a:r>
          </a:p>
          <a:p>
            <a:endParaRPr lang="fr-FR" dirty="0"/>
          </a:p>
          <a:p>
            <a:r>
              <a:rPr lang="fr-FR" dirty="0"/>
              <a:t>Il salue les promesses de la transformation technologique, mais met aussi en garde contre le fait que notre adoption de la technologie sans sens critique bien trop souvent nous éloigne dangereusement les uns des autres et laisse de nombreuses personnes en marge.</a:t>
            </a:r>
            <a:endParaRPr lang="fr-FR" dirty="0">
              <a:cs typeface="Calibri"/>
            </a:endParaRPr>
          </a:p>
          <a:p>
            <a:endParaRPr lang="fr-FR" dirty="0"/>
          </a:p>
          <a:p>
            <a:r>
              <a:rPr lang="fr-FR" dirty="0"/>
              <a:t>Il appelle les établissements d'enseignement à développer des compétences numériques.</a:t>
            </a:r>
            <a:endParaRPr lang="fr-FR" dirty="0">
              <a:cs typeface="Calibri"/>
            </a:endParaRPr>
          </a:p>
          <a:p>
            <a:r>
              <a:rPr lang="fr-FR" dirty="0"/>
              <a:t>Les programmes d'enseignement devraient aider enseignants et étudiants à comprendre de manière critique le fonctionnement et les implications des technologies numériques et à travailler ensemble pour déterminer comment celles-ci devraient être utilisées et à quelles fins. </a:t>
            </a:r>
            <a:endParaRPr lang="fr-FR" dirty="0">
              <a:cs typeface="Calibri" panose="020F0502020204030204"/>
            </a:endParaRPr>
          </a:p>
          <a:p>
            <a:endParaRPr lang="fr-FR" dirty="0"/>
          </a:p>
          <a:p>
            <a:r>
              <a:rPr lang="fr-FR" dirty="0"/>
              <a:t>Le rapport constate également que les outils numériques peuvent jouer un rôle positif dans le développement de la créativité et de la communication des étudiants, mais affirme que l'expérience présentielle de l'école, l'apprentissage avec et par les autres, ne doivent et ne peuvent être remplacés par les technologies numériques.</a:t>
            </a:r>
            <a:endParaRPr lang="fr-FR" dirty="0">
              <a:cs typeface="Calibri"/>
            </a:endParaRPr>
          </a:p>
        </p:txBody>
      </p:sp>
      <p:sp>
        <p:nvSpPr>
          <p:cNvPr id="4" name="Slide Number Placeholder 3"/>
          <p:cNvSpPr>
            <a:spLocks noGrp="1"/>
          </p:cNvSpPr>
          <p:nvPr>
            <p:ph type="sldNum" sz="quarter" idx="5"/>
          </p:nvPr>
        </p:nvSpPr>
        <p:spPr/>
        <p:txBody>
          <a:bodyPr/>
          <a:lstStyle/>
          <a:p>
            <a:fld id="{23BD8EC9-3040-4A15-9911-EC4FA6E2EC66}" type="slidenum">
              <a:rPr lang="en-US" smtClean="0"/>
              <a:t>9</a:t>
            </a:fld>
            <a:endParaRPr lang="en-US"/>
          </a:p>
        </p:txBody>
      </p:sp>
    </p:spTree>
    <p:extLst>
      <p:ext uri="{BB962C8B-B14F-4D97-AF65-F5344CB8AC3E}">
        <p14:creationId xmlns:p14="http://schemas.microsoft.com/office/powerpoint/2010/main" val="2361741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63094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5" name="Holder 5"/>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8605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89197" y="979654"/>
            <a:ext cx="11013607" cy="382541"/>
          </a:xfrm>
        </p:spPr>
        <p:txBody>
          <a:bodyPr lIns="0" tIns="0" rIns="0" bIns="0"/>
          <a:lstStyle>
            <a:lvl1pPr>
              <a:defRPr sz="2486" b="0" i="0">
                <a:solidFill>
                  <a:srgbClr val="002953"/>
                </a:solidFill>
                <a:latin typeface="Myriad Pro"/>
                <a:cs typeface="Myriad Pr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5" name="Holder 5"/>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4353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89197" y="979654"/>
            <a:ext cx="11013607" cy="382541"/>
          </a:xfrm>
        </p:spPr>
        <p:txBody>
          <a:bodyPr lIns="0" tIns="0" rIns="0" bIns="0"/>
          <a:lstStyle>
            <a:lvl1pPr>
              <a:defRPr sz="2486" b="0" i="0">
                <a:solidFill>
                  <a:srgbClr val="002953"/>
                </a:solidFill>
                <a:latin typeface="Myriad Pro"/>
                <a:cs typeface="Myriad Pro"/>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6" name="Holder 6"/>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39111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89197" y="979654"/>
            <a:ext cx="11013607" cy="382541"/>
          </a:xfrm>
        </p:spPr>
        <p:txBody>
          <a:bodyPr lIns="0" tIns="0" rIns="0" bIns="0"/>
          <a:lstStyle>
            <a:lvl1pPr>
              <a:defRPr sz="2486" b="0" i="0">
                <a:solidFill>
                  <a:srgbClr val="002953"/>
                </a:solidFill>
                <a:latin typeface="Myriad Pro"/>
                <a:cs typeface="Myriad Pro"/>
              </a:defRPr>
            </a:lvl1pPr>
          </a:lstStyle>
          <a:p>
            <a:endParaRPr/>
          </a:p>
        </p:txBody>
      </p:sp>
      <p:sp>
        <p:nvSpPr>
          <p:cNvPr id="3" name="Holder 3"/>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4" name="Holder 4"/>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8085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3" name="Holder 3"/>
          <p:cNvSpPr>
            <a:spLocks noGrp="1"/>
          </p:cNvSpPr>
          <p:nvPr>
            <p:ph type="dt" sz="half" idx="6"/>
          </p:nvPr>
        </p:nvSpPr>
        <p:spPr/>
        <p:txBody>
          <a:bodyPr lIns="0" tIns="0" rIns="0" bIns="0"/>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17878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FF9FE"/>
          </a:solidFill>
        </p:spPr>
        <p:txBody>
          <a:bodyPr wrap="square" lIns="0" tIns="0" rIns="0" bIns="0" rtlCol="0"/>
          <a:lstStyle/>
          <a:p>
            <a:endParaRPr sz="1092"/>
          </a:p>
        </p:txBody>
      </p:sp>
      <p:sp>
        <p:nvSpPr>
          <p:cNvPr id="17" name="bg object 17"/>
          <p:cNvSpPr/>
          <p:nvPr/>
        </p:nvSpPr>
        <p:spPr>
          <a:xfrm>
            <a:off x="1714500" y="6555914"/>
            <a:ext cx="4914924" cy="0"/>
          </a:xfrm>
          <a:custGeom>
            <a:avLst/>
            <a:gdLst/>
            <a:ahLst/>
            <a:cxnLst/>
            <a:rect l="l" t="t" r="r" b="b"/>
            <a:pathLst>
              <a:path w="8104505">
                <a:moveTo>
                  <a:pt x="0" y="0"/>
                </a:moveTo>
                <a:lnTo>
                  <a:pt x="8104465" y="0"/>
                </a:lnTo>
              </a:path>
            </a:pathLst>
          </a:custGeom>
          <a:ln w="5235">
            <a:solidFill>
              <a:srgbClr val="565D66"/>
            </a:solidFill>
          </a:ln>
        </p:spPr>
        <p:txBody>
          <a:bodyPr wrap="square" lIns="0" tIns="0" rIns="0" bIns="0" rtlCol="0"/>
          <a:lstStyle/>
          <a:p>
            <a:endParaRPr sz="1092"/>
          </a:p>
        </p:txBody>
      </p:sp>
      <p:sp>
        <p:nvSpPr>
          <p:cNvPr id="18" name="bg object 18"/>
          <p:cNvSpPr/>
          <p:nvPr/>
        </p:nvSpPr>
        <p:spPr>
          <a:xfrm>
            <a:off x="11487150" y="6555914"/>
            <a:ext cx="705103" cy="0"/>
          </a:xfrm>
          <a:custGeom>
            <a:avLst/>
            <a:gdLst/>
            <a:ahLst/>
            <a:cxnLst/>
            <a:rect l="l" t="t" r="r" b="b"/>
            <a:pathLst>
              <a:path w="1162684">
                <a:moveTo>
                  <a:pt x="0" y="0"/>
                </a:moveTo>
                <a:lnTo>
                  <a:pt x="1162268" y="0"/>
                </a:lnTo>
              </a:path>
            </a:pathLst>
          </a:custGeom>
          <a:ln w="5235">
            <a:solidFill>
              <a:srgbClr val="565D66"/>
            </a:solidFill>
          </a:ln>
        </p:spPr>
        <p:txBody>
          <a:bodyPr wrap="square" lIns="0" tIns="0" rIns="0" bIns="0" rtlCol="0"/>
          <a:lstStyle/>
          <a:p>
            <a:endParaRPr sz="1092"/>
          </a:p>
        </p:txBody>
      </p:sp>
      <p:sp>
        <p:nvSpPr>
          <p:cNvPr id="19" name="bg object 19"/>
          <p:cNvSpPr/>
          <p:nvPr/>
        </p:nvSpPr>
        <p:spPr>
          <a:xfrm>
            <a:off x="228906" y="6409634"/>
            <a:ext cx="1365150" cy="289569"/>
          </a:xfrm>
          <a:custGeom>
            <a:avLst/>
            <a:gdLst/>
            <a:ahLst/>
            <a:cxnLst/>
            <a:rect l="l" t="t" r="r" b="b"/>
            <a:pathLst>
              <a:path w="2251075" h="477520">
                <a:moveTo>
                  <a:pt x="454621" y="308914"/>
                </a:moveTo>
                <a:lnTo>
                  <a:pt x="454456" y="308914"/>
                </a:lnTo>
                <a:lnTo>
                  <a:pt x="454456" y="189534"/>
                </a:lnTo>
                <a:lnTo>
                  <a:pt x="448284" y="189534"/>
                </a:lnTo>
                <a:lnTo>
                  <a:pt x="448284" y="308914"/>
                </a:lnTo>
                <a:lnTo>
                  <a:pt x="448284" y="311454"/>
                </a:lnTo>
                <a:lnTo>
                  <a:pt x="454621" y="311454"/>
                </a:lnTo>
                <a:lnTo>
                  <a:pt x="454621" y="308914"/>
                </a:lnTo>
                <a:close/>
              </a:path>
              <a:path w="2251075" h="477520">
                <a:moveTo>
                  <a:pt x="2250732" y="0"/>
                </a:moveTo>
                <a:lnTo>
                  <a:pt x="2240788" y="0"/>
                </a:lnTo>
                <a:lnTo>
                  <a:pt x="2240788" y="9944"/>
                </a:lnTo>
                <a:lnTo>
                  <a:pt x="2240788" y="467055"/>
                </a:lnTo>
                <a:lnTo>
                  <a:pt x="652970" y="467055"/>
                </a:lnTo>
                <a:lnTo>
                  <a:pt x="652970" y="383082"/>
                </a:lnTo>
                <a:lnTo>
                  <a:pt x="652970" y="370090"/>
                </a:lnTo>
                <a:lnTo>
                  <a:pt x="652970" y="9944"/>
                </a:lnTo>
                <a:lnTo>
                  <a:pt x="2240788" y="9944"/>
                </a:lnTo>
                <a:lnTo>
                  <a:pt x="2240788" y="0"/>
                </a:lnTo>
                <a:lnTo>
                  <a:pt x="513727" y="0"/>
                </a:lnTo>
                <a:lnTo>
                  <a:pt x="513727" y="370090"/>
                </a:lnTo>
                <a:lnTo>
                  <a:pt x="513727" y="383082"/>
                </a:lnTo>
                <a:lnTo>
                  <a:pt x="135458" y="383082"/>
                </a:lnTo>
                <a:lnTo>
                  <a:pt x="135458" y="370090"/>
                </a:lnTo>
                <a:lnTo>
                  <a:pt x="513727" y="370090"/>
                </a:lnTo>
                <a:lnTo>
                  <a:pt x="513727" y="0"/>
                </a:lnTo>
                <a:lnTo>
                  <a:pt x="496785" y="0"/>
                </a:lnTo>
                <a:lnTo>
                  <a:pt x="496785" y="347929"/>
                </a:lnTo>
                <a:lnTo>
                  <a:pt x="496785" y="360946"/>
                </a:lnTo>
                <a:lnTo>
                  <a:pt x="151739" y="360946"/>
                </a:lnTo>
                <a:lnTo>
                  <a:pt x="151739" y="347929"/>
                </a:lnTo>
                <a:lnTo>
                  <a:pt x="496785" y="347929"/>
                </a:lnTo>
                <a:lnTo>
                  <a:pt x="496785" y="0"/>
                </a:lnTo>
                <a:lnTo>
                  <a:pt x="479882" y="0"/>
                </a:lnTo>
                <a:lnTo>
                  <a:pt x="479882" y="139192"/>
                </a:lnTo>
                <a:lnTo>
                  <a:pt x="479882" y="153276"/>
                </a:lnTo>
                <a:lnTo>
                  <a:pt x="479856" y="325793"/>
                </a:lnTo>
                <a:lnTo>
                  <a:pt x="479856" y="338810"/>
                </a:lnTo>
                <a:lnTo>
                  <a:pt x="169316" y="338810"/>
                </a:lnTo>
                <a:lnTo>
                  <a:pt x="169316" y="325793"/>
                </a:lnTo>
                <a:lnTo>
                  <a:pt x="479856" y="325793"/>
                </a:lnTo>
                <a:lnTo>
                  <a:pt x="479856" y="153276"/>
                </a:lnTo>
                <a:lnTo>
                  <a:pt x="479844" y="161645"/>
                </a:lnTo>
                <a:lnTo>
                  <a:pt x="479844" y="174663"/>
                </a:lnTo>
                <a:lnTo>
                  <a:pt x="462915" y="174663"/>
                </a:lnTo>
                <a:lnTo>
                  <a:pt x="462915" y="182613"/>
                </a:lnTo>
                <a:lnTo>
                  <a:pt x="462267" y="192392"/>
                </a:lnTo>
                <a:lnTo>
                  <a:pt x="462267" y="318681"/>
                </a:lnTo>
                <a:lnTo>
                  <a:pt x="440143" y="318681"/>
                </a:lnTo>
                <a:lnTo>
                  <a:pt x="440143" y="274739"/>
                </a:lnTo>
                <a:lnTo>
                  <a:pt x="440143" y="222986"/>
                </a:lnTo>
                <a:lnTo>
                  <a:pt x="440143" y="182613"/>
                </a:lnTo>
                <a:lnTo>
                  <a:pt x="462915" y="182613"/>
                </a:lnTo>
                <a:lnTo>
                  <a:pt x="462915" y="174663"/>
                </a:lnTo>
                <a:lnTo>
                  <a:pt x="410197" y="174663"/>
                </a:lnTo>
                <a:lnTo>
                  <a:pt x="410197" y="222986"/>
                </a:lnTo>
                <a:lnTo>
                  <a:pt x="402069" y="222986"/>
                </a:lnTo>
                <a:lnTo>
                  <a:pt x="402069" y="189458"/>
                </a:lnTo>
                <a:lnTo>
                  <a:pt x="396519" y="189458"/>
                </a:lnTo>
                <a:lnTo>
                  <a:pt x="396519" y="308927"/>
                </a:lnTo>
                <a:lnTo>
                  <a:pt x="397014" y="311518"/>
                </a:lnTo>
                <a:lnTo>
                  <a:pt x="402069" y="311518"/>
                </a:lnTo>
                <a:lnTo>
                  <a:pt x="402069" y="274739"/>
                </a:lnTo>
                <a:lnTo>
                  <a:pt x="410197" y="274739"/>
                </a:lnTo>
                <a:lnTo>
                  <a:pt x="410197" y="318681"/>
                </a:lnTo>
                <a:lnTo>
                  <a:pt x="388696" y="318681"/>
                </a:lnTo>
                <a:lnTo>
                  <a:pt x="388950" y="311518"/>
                </a:lnTo>
                <a:lnTo>
                  <a:pt x="389051" y="222986"/>
                </a:lnTo>
                <a:lnTo>
                  <a:pt x="389051" y="182613"/>
                </a:lnTo>
                <a:lnTo>
                  <a:pt x="409879" y="182613"/>
                </a:lnTo>
                <a:lnTo>
                  <a:pt x="410095" y="189458"/>
                </a:lnTo>
                <a:lnTo>
                  <a:pt x="410197" y="222986"/>
                </a:lnTo>
                <a:lnTo>
                  <a:pt x="410197" y="174663"/>
                </a:lnTo>
                <a:lnTo>
                  <a:pt x="359410" y="174663"/>
                </a:lnTo>
                <a:lnTo>
                  <a:pt x="359410" y="182295"/>
                </a:lnTo>
                <a:lnTo>
                  <a:pt x="359181" y="189458"/>
                </a:lnTo>
                <a:lnTo>
                  <a:pt x="359092" y="222986"/>
                </a:lnTo>
                <a:lnTo>
                  <a:pt x="350634" y="222986"/>
                </a:lnTo>
                <a:lnTo>
                  <a:pt x="350634" y="189458"/>
                </a:lnTo>
                <a:lnTo>
                  <a:pt x="346062" y="189458"/>
                </a:lnTo>
                <a:lnTo>
                  <a:pt x="346392" y="192392"/>
                </a:lnTo>
                <a:lnTo>
                  <a:pt x="346392" y="222999"/>
                </a:lnTo>
                <a:lnTo>
                  <a:pt x="348373" y="233832"/>
                </a:lnTo>
                <a:lnTo>
                  <a:pt x="352831" y="249428"/>
                </a:lnTo>
                <a:lnTo>
                  <a:pt x="357085" y="265341"/>
                </a:lnTo>
                <a:lnTo>
                  <a:pt x="359079" y="279488"/>
                </a:lnTo>
                <a:lnTo>
                  <a:pt x="359092" y="318681"/>
                </a:lnTo>
                <a:lnTo>
                  <a:pt x="337616" y="318681"/>
                </a:lnTo>
                <a:lnTo>
                  <a:pt x="337858" y="311518"/>
                </a:lnTo>
                <a:lnTo>
                  <a:pt x="337934" y="274739"/>
                </a:lnTo>
                <a:lnTo>
                  <a:pt x="346392" y="274739"/>
                </a:lnTo>
                <a:lnTo>
                  <a:pt x="346392" y="311200"/>
                </a:lnTo>
                <a:lnTo>
                  <a:pt x="350634" y="311518"/>
                </a:lnTo>
                <a:lnTo>
                  <a:pt x="350634" y="277507"/>
                </a:lnTo>
                <a:lnTo>
                  <a:pt x="350189" y="274739"/>
                </a:lnTo>
                <a:lnTo>
                  <a:pt x="348653" y="265112"/>
                </a:lnTo>
                <a:lnTo>
                  <a:pt x="344182" y="249034"/>
                </a:lnTo>
                <a:lnTo>
                  <a:pt x="339928" y="233019"/>
                </a:lnTo>
                <a:lnTo>
                  <a:pt x="337934" y="218427"/>
                </a:lnTo>
                <a:lnTo>
                  <a:pt x="337934" y="182943"/>
                </a:lnTo>
                <a:lnTo>
                  <a:pt x="348665" y="182613"/>
                </a:lnTo>
                <a:lnTo>
                  <a:pt x="359410" y="182295"/>
                </a:lnTo>
                <a:lnTo>
                  <a:pt x="359410" y="174663"/>
                </a:lnTo>
                <a:lnTo>
                  <a:pt x="311238" y="174663"/>
                </a:lnTo>
                <a:lnTo>
                  <a:pt x="311238" y="311518"/>
                </a:lnTo>
                <a:lnTo>
                  <a:pt x="311238" y="318681"/>
                </a:lnTo>
                <a:lnTo>
                  <a:pt x="290410" y="318681"/>
                </a:lnTo>
                <a:lnTo>
                  <a:pt x="290410" y="182613"/>
                </a:lnTo>
                <a:lnTo>
                  <a:pt x="308305" y="182613"/>
                </a:lnTo>
                <a:lnTo>
                  <a:pt x="308305" y="189458"/>
                </a:lnTo>
                <a:lnTo>
                  <a:pt x="299516" y="189458"/>
                </a:lnTo>
                <a:lnTo>
                  <a:pt x="299516" y="242506"/>
                </a:lnTo>
                <a:lnTo>
                  <a:pt x="308305" y="242506"/>
                </a:lnTo>
                <a:lnTo>
                  <a:pt x="308305" y="250012"/>
                </a:lnTo>
                <a:lnTo>
                  <a:pt x="299516" y="250012"/>
                </a:lnTo>
                <a:lnTo>
                  <a:pt x="299516" y="311518"/>
                </a:lnTo>
                <a:lnTo>
                  <a:pt x="311238" y="311518"/>
                </a:lnTo>
                <a:lnTo>
                  <a:pt x="311238" y="174663"/>
                </a:lnTo>
                <a:lnTo>
                  <a:pt x="260134" y="174663"/>
                </a:lnTo>
                <a:lnTo>
                  <a:pt x="260134" y="182613"/>
                </a:lnTo>
                <a:lnTo>
                  <a:pt x="260134" y="318681"/>
                </a:lnTo>
                <a:lnTo>
                  <a:pt x="253288" y="318681"/>
                </a:lnTo>
                <a:lnTo>
                  <a:pt x="245160" y="236880"/>
                </a:lnTo>
                <a:lnTo>
                  <a:pt x="245160" y="318681"/>
                </a:lnTo>
                <a:lnTo>
                  <a:pt x="238658" y="318681"/>
                </a:lnTo>
                <a:lnTo>
                  <a:pt x="238658" y="182613"/>
                </a:lnTo>
                <a:lnTo>
                  <a:pt x="245160" y="182613"/>
                </a:lnTo>
                <a:lnTo>
                  <a:pt x="253288" y="255333"/>
                </a:lnTo>
                <a:lnTo>
                  <a:pt x="253288" y="182613"/>
                </a:lnTo>
                <a:lnTo>
                  <a:pt x="260134" y="182613"/>
                </a:lnTo>
                <a:lnTo>
                  <a:pt x="260134" y="174663"/>
                </a:lnTo>
                <a:lnTo>
                  <a:pt x="209677" y="174663"/>
                </a:lnTo>
                <a:lnTo>
                  <a:pt x="209677" y="318681"/>
                </a:lnTo>
                <a:lnTo>
                  <a:pt x="187540" y="318681"/>
                </a:lnTo>
                <a:lnTo>
                  <a:pt x="187540" y="182613"/>
                </a:lnTo>
                <a:lnTo>
                  <a:pt x="195681" y="182613"/>
                </a:lnTo>
                <a:lnTo>
                  <a:pt x="195605" y="308927"/>
                </a:lnTo>
                <a:lnTo>
                  <a:pt x="195021" y="311518"/>
                </a:lnTo>
                <a:lnTo>
                  <a:pt x="200875" y="311518"/>
                </a:lnTo>
                <a:lnTo>
                  <a:pt x="200875" y="182613"/>
                </a:lnTo>
                <a:lnTo>
                  <a:pt x="209029" y="182613"/>
                </a:lnTo>
                <a:lnTo>
                  <a:pt x="209029" y="308927"/>
                </a:lnTo>
                <a:lnTo>
                  <a:pt x="209677" y="318681"/>
                </a:lnTo>
                <a:lnTo>
                  <a:pt x="209677" y="174663"/>
                </a:lnTo>
                <a:lnTo>
                  <a:pt x="169303" y="174663"/>
                </a:lnTo>
                <a:lnTo>
                  <a:pt x="169303" y="161645"/>
                </a:lnTo>
                <a:lnTo>
                  <a:pt x="479844" y="161645"/>
                </a:lnTo>
                <a:lnTo>
                  <a:pt x="479844" y="153263"/>
                </a:lnTo>
                <a:lnTo>
                  <a:pt x="454571" y="145542"/>
                </a:lnTo>
                <a:lnTo>
                  <a:pt x="454571" y="153263"/>
                </a:lnTo>
                <a:lnTo>
                  <a:pt x="417004" y="153263"/>
                </a:lnTo>
                <a:lnTo>
                  <a:pt x="324573" y="125590"/>
                </a:lnTo>
                <a:lnTo>
                  <a:pt x="232143" y="153263"/>
                </a:lnTo>
                <a:lnTo>
                  <a:pt x="194525" y="153263"/>
                </a:lnTo>
                <a:lnTo>
                  <a:pt x="324573" y="113525"/>
                </a:lnTo>
                <a:lnTo>
                  <a:pt x="454571" y="153263"/>
                </a:lnTo>
                <a:lnTo>
                  <a:pt x="454571" y="145542"/>
                </a:lnTo>
                <a:lnTo>
                  <a:pt x="349910" y="113525"/>
                </a:lnTo>
                <a:lnTo>
                  <a:pt x="324573" y="105778"/>
                </a:lnTo>
                <a:lnTo>
                  <a:pt x="169303" y="153263"/>
                </a:lnTo>
                <a:lnTo>
                  <a:pt x="169392" y="139192"/>
                </a:lnTo>
                <a:lnTo>
                  <a:pt x="324612" y="91744"/>
                </a:lnTo>
                <a:lnTo>
                  <a:pt x="479882" y="139192"/>
                </a:lnTo>
                <a:lnTo>
                  <a:pt x="479882" y="0"/>
                </a:lnTo>
                <a:lnTo>
                  <a:pt x="0" y="0"/>
                </a:lnTo>
                <a:lnTo>
                  <a:pt x="0" y="476999"/>
                </a:lnTo>
                <a:lnTo>
                  <a:pt x="2250732" y="476999"/>
                </a:lnTo>
                <a:lnTo>
                  <a:pt x="2250732" y="467055"/>
                </a:lnTo>
                <a:lnTo>
                  <a:pt x="2250732" y="9944"/>
                </a:lnTo>
                <a:lnTo>
                  <a:pt x="2250732" y="0"/>
                </a:lnTo>
                <a:close/>
              </a:path>
            </a:pathLst>
          </a:custGeom>
          <a:solidFill>
            <a:srgbClr val="000000">
              <a:alpha val="50000"/>
            </a:srgbClr>
          </a:solidFill>
        </p:spPr>
        <p:txBody>
          <a:bodyPr wrap="square" lIns="0" tIns="0" rIns="0" bIns="0" rtlCol="0"/>
          <a:lstStyle/>
          <a:p>
            <a:endParaRPr sz="1092"/>
          </a:p>
        </p:txBody>
      </p:sp>
      <p:pic>
        <p:nvPicPr>
          <p:cNvPr id="20" name="bg object 20"/>
          <p:cNvPicPr/>
          <p:nvPr/>
        </p:nvPicPr>
        <p:blipFill>
          <a:blip r:embed="rId7" cstate="print">
            <a:extLst>
              <a:ext uri="{28A0092B-C50C-407E-A947-70E740481C1C}">
                <a14:useLocalDpi xmlns:a14="http://schemas.microsoft.com/office/drawing/2010/main" val="0"/>
              </a:ext>
            </a:extLst>
          </a:blip>
          <a:stretch>
            <a:fillRect/>
          </a:stretch>
        </p:blipFill>
        <p:spPr>
          <a:xfrm>
            <a:off x="1275049" y="6489872"/>
            <a:ext cx="102082" cy="128781"/>
          </a:xfrm>
          <a:prstGeom prst="rect">
            <a:avLst/>
          </a:prstGeom>
        </p:spPr>
      </p:pic>
      <p:pic>
        <p:nvPicPr>
          <p:cNvPr id="21" name="bg object 21"/>
          <p:cNvPicPr/>
          <p:nvPr/>
        </p:nvPicPr>
        <p:blipFill>
          <a:blip r:embed="rId8" cstate="print">
            <a:extLst>
              <a:ext uri="{28A0092B-C50C-407E-A947-70E740481C1C}">
                <a14:useLocalDpi xmlns:a14="http://schemas.microsoft.com/office/drawing/2010/main" val="0"/>
              </a:ext>
            </a:extLst>
          </a:blip>
          <a:stretch>
            <a:fillRect/>
          </a:stretch>
        </p:blipFill>
        <p:spPr>
          <a:xfrm>
            <a:off x="1388961" y="6490095"/>
            <a:ext cx="128575" cy="128559"/>
          </a:xfrm>
          <a:prstGeom prst="rect">
            <a:avLst/>
          </a:prstGeom>
        </p:spPr>
      </p:pic>
      <p:pic>
        <p:nvPicPr>
          <p:cNvPr id="22" name="bg object 22"/>
          <p:cNvPicPr/>
          <p:nvPr/>
        </p:nvPicPr>
        <p:blipFill>
          <a:blip r:embed="rId9" cstate="print">
            <a:extLst>
              <a:ext uri="{28A0092B-C50C-407E-A947-70E740481C1C}">
                <a14:useLocalDpi xmlns:a14="http://schemas.microsoft.com/office/drawing/2010/main" val="0"/>
              </a:ext>
            </a:extLst>
          </a:blip>
          <a:stretch>
            <a:fillRect/>
          </a:stretch>
        </p:blipFill>
        <p:spPr>
          <a:xfrm>
            <a:off x="711020" y="6493922"/>
            <a:ext cx="123761" cy="124565"/>
          </a:xfrm>
          <a:prstGeom prst="rect">
            <a:avLst/>
          </a:prstGeom>
        </p:spPr>
      </p:pic>
      <p:pic>
        <p:nvPicPr>
          <p:cNvPr id="23" name="bg object 23"/>
          <p:cNvPicPr/>
          <p:nvPr/>
        </p:nvPicPr>
        <p:blipFill>
          <a:blip r:embed="rId10" cstate="print">
            <a:extLst>
              <a:ext uri="{28A0092B-C50C-407E-A947-70E740481C1C}">
                <a14:useLocalDpi xmlns:a14="http://schemas.microsoft.com/office/drawing/2010/main" val="0"/>
              </a:ext>
            </a:extLst>
          </a:blip>
          <a:stretch>
            <a:fillRect/>
          </a:stretch>
        </p:blipFill>
        <p:spPr>
          <a:xfrm>
            <a:off x="865046" y="6490678"/>
            <a:ext cx="122949" cy="123759"/>
          </a:xfrm>
          <a:prstGeom prst="rect">
            <a:avLst/>
          </a:prstGeom>
        </p:spPr>
      </p:pic>
      <p:pic>
        <p:nvPicPr>
          <p:cNvPr id="24" name="bg object 24"/>
          <p:cNvPicPr/>
          <p:nvPr/>
        </p:nvPicPr>
        <p:blipFill>
          <a:blip r:embed="rId11" cstate="print">
            <a:extLst>
              <a:ext uri="{28A0092B-C50C-407E-A947-70E740481C1C}">
                <a14:useLocalDpi xmlns:a14="http://schemas.microsoft.com/office/drawing/2010/main" val="0"/>
              </a:ext>
            </a:extLst>
          </a:blip>
          <a:stretch>
            <a:fillRect/>
          </a:stretch>
        </p:blipFill>
        <p:spPr>
          <a:xfrm>
            <a:off x="1012312" y="6489865"/>
            <a:ext cx="129432" cy="128622"/>
          </a:xfrm>
          <a:prstGeom prst="rect">
            <a:avLst/>
          </a:prstGeom>
        </p:spPr>
      </p:pic>
      <p:pic>
        <p:nvPicPr>
          <p:cNvPr id="25" name="bg object 25"/>
          <p:cNvPicPr/>
          <p:nvPr/>
        </p:nvPicPr>
        <p:blipFill>
          <a:blip r:embed="rId12" cstate="print">
            <a:extLst>
              <a:ext uri="{28A0092B-C50C-407E-A947-70E740481C1C}">
                <a14:useLocalDpi xmlns:a14="http://schemas.microsoft.com/office/drawing/2010/main" val="0"/>
              </a:ext>
            </a:extLst>
          </a:blip>
          <a:stretch>
            <a:fillRect/>
          </a:stretch>
        </p:blipFill>
        <p:spPr>
          <a:xfrm>
            <a:off x="1159030" y="6489869"/>
            <a:ext cx="101073" cy="128610"/>
          </a:xfrm>
          <a:prstGeom prst="rect">
            <a:avLst/>
          </a:prstGeom>
        </p:spPr>
      </p:pic>
      <p:sp>
        <p:nvSpPr>
          <p:cNvPr id="2" name="Holder 2"/>
          <p:cNvSpPr>
            <a:spLocks noGrp="1"/>
          </p:cNvSpPr>
          <p:nvPr>
            <p:ph type="title"/>
          </p:nvPr>
        </p:nvSpPr>
        <p:spPr>
          <a:xfrm>
            <a:off x="589197" y="979654"/>
            <a:ext cx="11013607" cy="630942"/>
          </a:xfrm>
          <a:prstGeom prst="rect">
            <a:avLst/>
          </a:prstGeom>
        </p:spPr>
        <p:txBody>
          <a:bodyPr wrap="square" lIns="0" tIns="0" rIns="0" bIns="0">
            <a:spAutoFit/>
          </a:bodyPr>
          <a:lstStyle>
            <a:lvl1pPr>
              <a:defRPr sz="4100" b="0" i="0">
                <a:solidFill>
                  <a:srgbClr val="002953"/>
                </a:solidFill>
                <a:latin typeface="Myriad Pro"/>
                <a:cs typeface="Myriad Pro"/>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8937394" y="6484248"/>
            <a:ext cx="82410" cy="121252"/>
          </a:xfrm>
          <a:prstGeom prst="rect">
            <a:avLst/>
          </a:prstGeom>
        </p:spPr>
        <p:txBody>
          <a:bodyPr wrap="square" lIns="0" tIns="0" rIns="0" bIns="0">
            <a:spAutoFit/>
          </a:bodyPr>
          <a:lstStyle>
            <a:lvl1pPr>
              <a:defRPr sz="788" b="1" i="0">
                <a:solidFill>
                  <a:srgbClr val="616770"/>
                </a:solidFill>
                <a:latin typeface="Myriad Pro"/>
                <a:cs typeface="Myriad Pro"/>
              </a:defRPr>
            </a:lvl1pPr>
          </a:lstStyle>
          <a:p>
            <a:pPr marL="7701">
              <a:spcBef>
                <a:spcPts val="64"/>
              </a:spcBef>
            </a:pPr>
            <a:r>
              <a:rPr lang="en-US" spc="6"/>
              <a:t>A</a:t>
            </a:r>
            <a:endParaRPr lang="en-US" spc="6" dirty="0"/>
          </a:p>
        </p:txBody>
      </p:sp>
      <p:sp>
        <p:nvSpPr>
          <p:cNvPr id="5" name="Holder 5"/>
          <p:cNvSpPr>
            <a:spLocks noGrp="1"/>
          </p:cNvSpPr>
          <p:nvPr>
            <p:ph type="dt" sz="half" idx="6"/>
          </p:nvPr>
        </p:nvSpPr>
        <p:spPr>
          <a:xfrm>
            <a:off x="10218063" y="6484248"/>
            <a:ext cx="841425" cy="121252"/>
          </a:xfrm>
          <a:prstGeom prst="rect">
            <a:avLst/>
          </a:prstGeom>
        </p:spPr>
        <p:txBody>
          <a:bodyPr wrap="square" lIns="0" tIns="0" rIns="0" bIns="0">
            <a:spAutoFit/>
          </a:bodyPr>
          <a:lstStyle>
            <a:lvl1pPr>
              <a:defRPr sz="788" b="1" i="0">
                <a:solidFill>
                  <a:srgbClr val="616770"/>
                </a:solidFill>
                <a:latin typeface="Myriad Pro"/>
                <a:cs typeface="Myriad Pro"/>
              </a:defRPr>
            </a:lvl1pPr>
          </a:lstStyle>
          <a:p>
            <a:pPr marL="7701">
              <a:spcBef>
                <a:spcPts val="64"/>
              </a:spcBef>
            </a:pPr>
            <a:r>
              <a:rPr lang="pt-BR" spc="6"/>
              <a:t>C </a:t>
            </a:r>
            <a:r>
              <a:rPr lang="pt-BR" spc="9"/>
              <a:t> </a:t>
            </a:r>
            <a:r>
              <a:rPr lang="pt-BR" spc="6"/>
              <a:t>O </a:t>
            </a:r>
            <a:r>
              <a:rPr lang="pt-BR" spc="36"/>
              <a:t> </a:t>
            </a:r>
            <a:r>
              <a:rPr lang="pt-BR" spc="6"/>
              <a:t>N </a:t>
            </a:r>
            <a:r>
              <a:rPr lang="pt-BR" spc="33"/>
              <a:t> </a:t>
            </a:r>
            <a:r>
              <a:rPr lang="pt-BR" spc="6"/>
              <a:t>T </a:t>
            </a:r>
            <a:r>
              <a:rPr lang="pt-BR" spc="36"/>
              <a:t> </a:t>
            </a:r>
            <a:r>
              <a:rPr lang="pt-BR" spc="6"/>
              <a:t>R </a:t>
            </a:r>
            <a:r>
              <a:rPr lang="pt-BR" spc="42"/>
              <a:t> </a:t>
            </a:r>
            <a:r>
              <a:rPr lang="pt-BR" spc="6"/>
              <a:t>A </a:t>
            </a:r>
            <a:r>
              <a:rPr lang="pt-BR" spc="12"/>
              <a:t> </a:t>
            </a:r>
            <a:r>
              <a:rPr lang="pt-BR" spc="6"/>
              <a:t>C </a:t>
            </a:r>
            <a:r>
              <a:rPr lang="pt-BR" spc="49"/>
              <a:t> </a:t>
            </a:r>
            <a:r>
              <a:rPr lang="pt-BR" spc="6"/>
              <a:t>T</a:t>
            </a:r>
            <a:endParaRPr lang="pt-BR" spc="6" dirty="0"/>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62964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2.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jpeg"/><Relationship Id="rId5" Type="http://schemas.openxmlformats.org/officeDocument/2006/relationships/image" Target="../media/image3.png"/><Relationship Id="rId10" Type="http://schemas.openxmlformats.org/officeDocument/2006/relationships/image" Target="../media/image39.jpeg"/><Relationship Id="rId4" Type="http://schemas.openxmlformats.org/officeDocument/2006/relationships/image" Target="../media/image2.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9">
            <a:extLst>
              <a:ext uri="{FF2B5EF4-FFF2-40B4-BE49-F238E27FC236}">
                <a16:creationId xmlns:a16="http://schemas.microsoft.com/office/drawing/2014/main" id="{09FA4B0D-F5A3-49FE-90FF-2E5D51FA26D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39274" y="488994"/>
            <a:ext cx="3174047" cy="672974"/>
          </a:xfrm>
          <a:prstGeom prst="rect">
            <a:avLst/>
          </a:prstGeom>
        </p:spPr>
      </p:pic>
      <p:sp>
        <p:nvSpPr>
          <p:cNvPr id="10" name="object 10">
            <a:extLst>
              <a:ext uri="{FF2B5EF4-FFF2-40B4-BE49-F238E27FC236}">
                <a16:creationId xmlns:a16="http://schemas.microsoft.com/office/drawing/2014/main" id="{B9747092-2983-4958-AD59-ABE884232FAB}"/>
              </a:ext>
            </a:extLst>
          </p:cNvPr>
          <p:cNvSpPr txBox="1">
            <a:spLocks/>
          </p:cNvSpPr>
          <p:nvPr/>
        </p:nvSpPr>
        <p:spPr>
          <a:xfrm>
            <a:off x="5277321" y="1680989"/>
            <a:ext cx="2831814" cy="1669381"/>
          </a:xfrm>
          <a:prstGeom prst="rect">
            <a:avLst/>
          </a:prstGeom>
        </p:spPr>
        <p:txBody>
          <a:bodyPr vert="horz" wrap="square" lIns="0" tIns="7316" rIns="0" bIns="0" rtlCol="0">
            <a:spAutoFit/>
          </a:bodyPr>
          <a:lstStyle>
            <a:lvl1pPr>
              <a:defRPr sz="4100" b="0" i="0">
                <a:solidFill>
                  <a:srgbClr val="002953"/>
                </a:solidFill>
                <a:latin typeface="Myriad Pro"/>
                <a:ea typeface="+mj-ea"/>
                <a:cs typeface="Myriad Pro"/>
              </a:defRPr>
            </a:lvl1pPr>
          </a:lstStyle>
          <a:p>
            <a:pPr marL="7701" marR="3081">
              <a:lnSpc>
                <a:spcPct val="100499"/>
              </a:lnSpc>
              <a:spcBef>
                <a:spcPts val="58"/>
              </a:spcBef>
            </a:pPr>
            <a:r>
              <a:rPr lang="fr-FR" sz="3600" kern="0" spc="73" dirty="0"/>
              <a:t>REPENSER NOS FUTURS ENSEMBLE</a:t>
            </a:r>
            <a:endParaRPr lang="fr-FR" sz="3600" kern="0" dirty="0"/>
          </a:p>
        </p:txBody>
      </p:sp>
      <p:sp>
        <p:nvSpPr>
          <p:cNvPr id="11" name="object 11">
            <a:extLst>
              <a:ext uri="{FF2B5EF4-FFF2-40B4-BE49-F238E27FC236}">
                <a16:creationId xmlns:a16="http://schemas.microsoft.com/office/drawing/2014/main" id="{C7FB506A-2138-493B-B242-A4A6CEE72BFF}"/>
              </a:ext>
            </a:extLst>
          </p:cNvPr>
          <p:cNvSpPr txBox="1"/>
          <p:nvPr/>
        </p:nvSpPr>
        <p:spPr>
          <a:xfrm>
            <a:off x="5301345" y="3813082"/>
            <a:ext cx="3618909" cy="623197"/>
          </a:xfrm>
          <a:prstGeom prst="rect">
            <a:avLst/>
          </a:prstGeom>
        </p:spPr>
        <p:txBody>
          <a:bodyPr vert="horz" wrap="square" lIns="0" tIns="7316" rIns="0" bIns="0" rtlCol="0" anchor="t">
            <a:spAutoFit/>
          </a:bodyPr>
          <a:lstStyle/>
          <a:p>
            <a:pPr marL="10012" marR="137468" defTabSz="554492">
              <a:spcBef>
                <a:spcPts val="58"/>
              </a:spcBef>
            </a:pPr>
            <a:r>
              <a:rPr lang="en-US" sz="2001" b="1" spc="-3" dirty="0">
                <a:solidFill>
                  <a:srgbClr val="2C3440"/>
                </a:solidFill>
                <a:latin typeface="MyriadPro-Semibold"/>
                <a:cs typeface="MyriadPro-Semibold"/>
              </a:rPr>
              <a:t>UN NOUVEAU CONTRAT SOCIAL POUR L</a:t>
            </a:r>
            <a:r>
              <a:rPr lang="fr-FR" sz="2001" b="1" spc="-3" dirty="0">
                <a:solidFill>
                  <a:srgbClr val="2C3440"/>
                </a:solidFill>
                <a:latin typeface="MyriadPro-Semibold"/>
                <a:cs typeface="MyriadPro-Semibold"/>
              </a:rPr>
              <a:t>’ÉDUCATION</a:t>
            </a:r>
            <a:endParaRPr lang="en-US" sz="2001" dirty="0" err="1">
              <a:solidFill>
                <a:prstClr val="black"/>
              </a:solidFill>
              <a:latin typeface="MyriadPro-Semibold"/>
              <a:cs typeface="MyriadPro-Semibold"/>
            </a:endParaRPr>
          </a:p>
        </p:txBody>
      </p:sp>
      <p:pic>
        <p:nvPicPr>
          <p:cNvPr id="12" name="Picture 11" descr="A group of people running&#10;&#10;Description automatically generated with low confidence">
            <a:extLst>
              <a:ext uri="{FF2B5EF4-FFF2-40B4-BE49-F238E27FC236}">
                <a16:creationId xmlns:a16="http://schemas.microsoft.com/office/drawing/2014/main" id="{E97F7602-D773-4EA3-94C5-C2A0C7135D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428" y="1667515"/>
            <a:ext cx="5073291" cy="3521876"/>
          </a:xfrm>
          <a:prstGeom prst="rect">
            <a:avLst/>
          </a:prstGeom>
          <a:ln>
            <a:solidFill>
              <a:schemeClr val="tx1"/>
            </a:solidFill>
          </a:ln>
        </p:spPr>
      </p:pic>
      <p:pic>
        <p:nvPicPr>
          <p:cNvPr id="13" name="Picture 12" descr="A group of people running&#10;&#10;Description automatically generated with low confidence">
            <a:extLst>
              <a:ext uri="{FF2B5EF4-FFF2-40B4-BE49-F238E27FC236}">
                <a16:creationId xmlns:a16="http://schemas.microsoft.com/office/drawing/2014/main" id="{DFCCDDAD-C029-4FAA-86C3-3350548430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H="1">
            <a:off x="9088704" y="1667514"/>
            <a:ext cx="3099018" cy="3521876"/>
          </a:xfrm>
          <a:prstGeom prst="rect">
            <a:avLst/>
          </a:prstGeom>
          <a:ln>
            <a:solidFill>
              <a:schemeClr val="tx1"/>
            </a:solidFill>
          </a:ln>
        </p:spPr>
      </p:pic>
      <p:sp>
        <p:nvSpPr>
          <p:cNvPr id="14" name="object 11">
            <a:extLst>
              <a:ext uri="{FF2B5EF4-FFF2-40B4-BE49-F238E27FC236}">
                <a16:creationId xmlns:a16="http://schemas.microsoft.com/office/drawing/2014/main" id="{24C09554-C5D2-4D8E-89ED-45189B774708}"/>
              </a:ext>
            </a:extLst>
          </p:cNvPr>
          <p:cNvSpPr txBox="1"/>
          <p:nvPr/>
        </p:nvSpPr>
        <p:spPr>
          <a:xfrm>
            <a:off x="5305269" y="4592274"/>
            <a:ext cx="3618909" cy="512654"/>
          </a:xfrm>
          <a:prstGeom prst="rect">
            <a:avLst/>
          </a:prstGeom>
        </p:spPr>
        <p:txBody>
          <a:bodyPr vert="horz" wrap="square" lIns="0" tIns="7316" rIns="0" bIns="0" rtlCol="0" anchor="t">
            <a:spAutoFit/>
          </a:bodyPr>
          <a:lstStyle/>
          <a:p>
            <a:pPr marL="10012" marR="137468" defTabSz="554492">
              <a:spcBef>
                <a:spcPts val="58"/>
              </a:spcBef>
            </a:pPr>
            <a:r>
              <a:rPr lang="fr-FR" sz="1600" b="1" spc="-18" dirty="0">
                <a:solidFill>
                  <a:srgbClr val="2C3440"/>
                </a:solidFill>
                <a:latin typeface="MyriadPro-Semibold"/>
                <a:cs typeface="MyriadPro-Semibold"/>
              </a:rPr>
              <a:t>Rapport de la Commission Internationale</a:t>
            </a:r>
          </a:p>
          <a:p>
            <a:pPr marL="10012" marR="137468" defTabSz="554492">
              <a:spcBef>
                <a:spcPts val="58"/>
              </a:spcBef>
            </a:pPr>
            <a:r>
              <a:rPr lang="fr-FR" sz="1600" b="1" spc="-18" dirty="0">
                <a:solidFill>
                  <a:srgbClr val="2C3440"/>
                </a:solidFill>
                <a:latin typeface="MyriadPro-Semibold"/>
                <a:cs typeface="MyriadPro-Semibold"/>
              </a:rPr>
              <a:t>sur les</a:t>
            </a:r>
            <a:r>
              <a:rPr lang="fr-FR" sz="1600" b="1" spc="-3" dirty="0">
                <a:solidFill>
                  <a:srgbClr val="2C3440"/>
                </a:solidFill>
                <a:latin typeface="MyriadPro-Semibold"/>
                <a:cs typeface="MyriadPro-Semibold"/>
              </a:rPr>
              <a:t> F</a:t>
            </a:r>
            <a:r>
              <a:rPr lang="fr-FR" sz="1600" b="1" spc="-18" dirty="0">
                <a:solidFill>
                  <a:srgbClr val="2C3440"/>
                </a:solidFill>
                <a:latin typeface="MyriadPro-Semibold"/>
                <a:cs typeface="MyriadPro-Semibold"/>
              </a:rPr>
              <a:t>uturs</a:t>
            </a:r>
            <a:r>
              <a:rPr lang="fr-FR" sz="1600" b="1" dirty="0">
                <a:solidFill>
                  <a:srgbClr val="2C3440"/>
                </a:solidFill>
                <a:latin typeface="MyriadPro-Semibold"/>
                <a:cs typeface="MyriadPro-Semibold"/>
              </a:rPr>
              <a:t> </a:t>
            </a:r>
            <a:r>
              <a:rPr lang="fr-FR" sz="1600" b="1" spc="-12" dirty="0">
                <a:solidFill>
                  <a:srgbClr val="2C3440"/>
                </a:solidFill>
                <a:latin typeface="MyriadPro-Semibold"/>
                <a:cs typeface="MyriadPro-Semibold"/>
              </a:rPr>
              <a:t>de l’É</a:t>
            </a:r>
            <a:r>
              <a:rPr lang="fr-FR" sz="1600" b="1" spc="-21" dirty="0">
                <a:solidFill>
                  <a:srgbClr val="2C3440"/>
                </a:solidFill>
                <a:latin typeface="MyriadPro-Semibold"/>
                <a:cs typeface="MyriadPro-Semibold"/>
              </a:rPr>
              <a:t>ducation</a:t>
            </a:r>
            <a:endParaRPr lang="fr-FR" sz="1100" dirty="0">
              <a:solidFill>
                <a:prstClr val="black"/>
              </a:solidFill>
              <a:latin typeface="Calibri"/>
              <a:cs typeface="Calibri"/>
            </a:endParaRPr>
          </a:p>
        </p:txBody>
      </p:sp>
      <p:sp>
        <p:nvSpPr>
          <p:cNvPr id="8" name="object 12">
            <a:extLst>
              <a:ext uri="{FF2B5EF4-FFF2-40B4-BE49-F238E27FC236}">
                <a16:creationId xmlns:a16="http://schemas.microsoft.com/office/drawing/2014/main" id="{8A250391-DC60-417C-BC74-D6D14A892791}"/>
              </a:ext>
            </a:extLst>
          </p:cNvPr>
          <p:cNvSpPr txBox="1"/>
          <p:nvPr/>
        </p:nvSpPr>
        <p:spPr>
          <a:xfrm>
            <a:off x="6623627" y="6493149"/>
            <a:ext cx="4882440" cy="111999"/>
          </a:xfrm>
          <a:prstGeom prst="rect">
            <a:avLst/>
          </a:prstGeom>
        </p:spPr>
        <p:txBody>
          <a:bodyPr vert="horz" wrap="square" lIns="0" tIns="4236" rIns="0" bIns="0" rtlCol="0" anchor="t">
            <a:spAutoFit/>
          </a:bodyPr>
          <a:lstStyle/>
          <a:p>
            <a:pPr marL="7701" algn="ctr" defTabSz="554492">
              <a:spcBef>
                <a:spcPts val="33"/>
              </a:spcBef>
            </a:pPr>
            <a:r>
              <a:rPr lang="en-US" sz="700" spc="3" dirty="0">
                <a:solidFill>
                  <a:srgbClr val="616770"/>
                </a:solidFill>
                <a:latin typeface="Myriad Pro"/>
                <a:cs typeface="Myriad Pro"/>
              </a:rPr>
              <a:t>L  E  S    F  </a:t>
            </a:r>
            <a:r>
              <a:rPr sz="700" spc="6" dirty="0">
                <a:solidFill>
                  <a:srgbClr val="616770"/>
                </a:solidFill>
                <a:latin typeface="Myriad Pro"/>
                <a:cs typeface="Myriad Pro"/>
              </a:rPr>
              <a:t>U</a:t>
            </a:r>
            <a:r>
              <a:rPr lang="fr-FR" sz="700" spc="6" dirty="0">
                <a:solidFill>
                  <a:srgbClr val="616770"/>
                </a:solidFill>
                <a:latin typeface="Myriad Pro"/>
                <a:cs typeface="Myriad Pro"/>
              </a:rPr>
              <a:t>  </a:t>
            </a:r>
            <a:r>
              <a:rPr sz="700" spc="3" dirty="0">
                <a:solidFill>
                  <a:srgbClr val="616770"/>
                </a:solidFill>
                <a:latin typeface="Myriad Pro"/>
                <a:cs typeface="Myriad Pro"/>
              </a:rPr>
              <a:t>T</a:t>
            </a:r>
            <a:r>
              <a:rPr lang="fr-FR" sz="700" spc="3" dirty="0">
                <a:solidFill>
                  <a:srgbClr val="616770"/>
                </a:solidFill>
                <a:latin typeface="Myriad Pro"/>
                <a:cs typeface="Myriad Pro"/>
              </a:rPr>
              <a:t>  </a:t>
            </a:r>
            <a:r>
              <a:rPr sz="700" spc="6" dirty="0">
                <a:solidFill>
                  <a:srgbClr val="616770"/>
                </a:solidFill>
                <a:latin typeface="Myriad Pro"/>
                <a:cs typeface="Myriad Pro"/>
              </a:rPr>
              <a:t>U</a:t>
            </a:r>
            <a:r>
              <a:rPr lang="en-US" sz="700" spc="6" dirty="0">
                <a:solidFill>
                  <a:srgbClr val="616770"/>
                </a:solidFill>
                <a:latin typeface="Myriad Pro"/>
                <a:cs typeface="Myriad Pro"/>
              </a:rPr>
              <a:t>  </a:t>
            </a:r>
            <a:r>
              <a:rPr sz="700" spc="6" dirty="0">
                <a:solidFill>
                  <a:srgbClr val="616770"/>
                </a:solidFill>
                <a:latin typeface="Myriad Pro"/>
                <a:cs typeface="Myriad Pro"/>
              </a:rPr>
              <a:t>R</a:t>
            </a:r>
            <a:r>
              <a:rPr lang="en-US" sz="700" spc="3" dirty="0">
                <a:solidFill>
                  <a:srgbClr val="616770"/>
                </a:solidFill>
                <a:latin typeface="Myriad Pro"/>
                <a:cs typeface="Myriad Pro"/>
              </a:rPr>
              <a:t>  </a:t>
            </a:r>
            <a:r>
              <a:rPr sz="700" spc="3" dirty="0">
                <a:solidFill>
                  <a:srgbClr val="616770"/>
                </a:solidFill>
                <a:latin typeface="Myriad Pro"/>
                <a:cs typeface="Myriad Pro"/>
              </a:rPr>
              <a:t>S</a:t>
            </a:r>
            <a:r>
              <a:rPr lang="en-US" sz="700" spc="3" dirty="0">
                <a:solidFill>
                  <a:srgbClr val="616770"/>
                </a:solidFill>
                <a:latin typeface="Myriad Pro"/>
                <a:cs typeface="Myriad Pro"/>
              </a:rPr>
              <a:t>    D  E</a:t>
            </a:r>
            <a:r>
              <a:rPr lang="en-US" sz="700" spc="3" dirty="0">
                <a:solidFill>
                  <a:srgbClr val="616770"/>
                </a:solidFill>
                <a:latin typeface="Myriad Pro"/>
              </a:rPr>
              <a:t>    L  ‘  </a:t>
            </a:r>
            <a:r>
              <a:rPr lang="fr-FR" sz="700" spc="3" dirty="0">
                <a:solidFill>
                  <a:srgbClr val="616770"/>
                </a:solidFill>
                <a:latin typeface="Myriad Pro"/>
              </a:rPr>
              <a:t>É</a:t>
            </a:r>
            <a:r>
              <a:rPr lang="en-US" sz="700" spc="3" dirty="0">
                <a:solidFill>
                  <a:srgbClr val="616770"/>
                </a:solidFill>
                <a:latin typeface="Myriad Pro"/>
              </a:rPr>
              <a:t>  D  U</a:t>
            </a:r>
            <a:r>
              <a:rPr lang="en-US" sz="700" spc="3" dirty="0">
                <a:solidFill>
                  <a:srgbClr val="616770"/>
                </a:solidFill>
                <a:latin typeface="Myriad Pro"/>
                <a:cs typeface="Myriad Pro"/>
              </a:rPr>
              <a:t>  C  A  T  I  O  N               </a:t>
            </a:r>
            <a:r>
              <a:rPr lang="pt-BR" sz="700" b="1" spc="6" dirty="0">
                <a:solidFill>
                  <a:srgbClr val="616770"/>
                </a:solidFill>
                <a:latin typeface="Myriad Pro"/>
                <a:cs typeface="Myriad Pro"/>
              </a:rPr>
              <a:t>U N    N O U V E A U    C </a:t>
            </a:r>
            <a:r>
              <a:rPr lang="fr-FR" sz="700" b="1" spc="6" dirty="0">
                <a:solidFill>
                  <a:srgbClr val="616770"/>
                </a:solidFill>
                <a:latin typeface="Myriad Pro"/>
                <a:cs typeface="Myriad Pro"/>
              </a:rPr>
              <a:t>O N T R A T    S O C </a:t>
            </a:r>
            <a:r>
              <a:rPr lang="fr-FR" sz="700" b="1" spc="3" dirty="0">
                <a:solidFill>
                  <a:srgbClr val="616770"/>
                </a:solidFill>
                <a:latin typeface="Myriad Pro"/>
                <a:cs typeface="Myriad Pro"/>
              </a:rPr>
              <a:t>I</a:t>
            </a:r>
            <a:r>
              <a:rPr lang="fr-FR" sz="700" b="1" spc="36" dirty="0">
                <a:solidFill>
                  <a:srgbClr val="616770"/>
                </a:solidFill>
                <a:latin typeface="Myriad Pro"/>
                <a:cs typeface="Myriad Pro"/>
              </a:rPr>
              <a:t> </a:t>
            </a:r>
            <a:r>
              <a:rPr lang="fr-FR" sz="700" b="1" spc="6" dirty="0">
                <a:solidFill>
                  <a:srgbClr val="616770"/>
                </a:solidFill>
                <a:latin typeface="Myriad Pro"/>
                <a:cs typeface="Myriad Pro"/>
              </a:rPr>
              <a:t>A </a:t>
            </a:r>
            <a:r>
              <a:rPr lang="fr-FR" sz="700" b="1" spc="3" dirty="0">
                <a:solidFill>
                  <a:srgbClr val="616770"/>
                </a:solidFill>
                <a:latin typeface="Myriad Pro"/>
                <a:cs typeface="Myriad Pro"/>
              </a:rPr>
              <a:t>L</a:t>
            </a:r>
            <a:endParaRPr lang="fr-FR" sz="700" dirty="0">
              <a:solidFill>
                <a:prstClr val="black"/>
              </a:solidFill>
              <a:latin typeface="Myriad Pro"/>
              <a:cs typeface="Myriad Pro"/>
            </a:endParaRPr>
          </a:p>
        </p:txBody>
      </p:sp>
    </p:spTree>
    <p:extLst>
      <p:ext uri="{BB962C8B-B14F-4D97-AF65-F5344CB8AC3E}">
        <p14:creationId xmlns:p14="http://schemas.microsoft.com/office/powerpoint/2010/main" val="193312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643486" y="2234145"/>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dirty="0">
              <a:solidFill>
                <a:prstClr val="black"/>
              </a:solidFill>
              <a:latin typeface="Calibri"/>
            </a:endParaRPr>
          </a:p>
        </p:txBody>
      </p:sp>
      <p:sp>
        <p:nvSpPr>
          <p:cNvPr id="18" name="object 2">
            <a:extLst>
              <a:ext uri="{FF2B5EF4-FFF2-40B4-BE49-F238E27FC236}">
                <a16:creationId xmlns:a16="http://schemas.microsoft.com/office/drawing/2014/main" id="{BE462C04-E5C8-4423-AD74-731B651BB543}"/>
              </a:ext>
            </a:extLst>
          </p:cNvPr>
          <p:cNvSpPr txBox="1"/>
          <p:nvPr/>
        </p:nvSpPr>
        <p:spPr>
          <a:xfrm>
            <a:off x="775485" y="4284578"/>
            <a:ext cx="6429501" cy="535413"/>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dirty="0">
                <a:solidFill>
                  <a:srgbClr val="2C3440"/>
                </a:solidFill>
                <a:latin typeface="MyriadPro-Semibold"/>
                <a:cs typeface="MyriadPro-Semibold"/>
              </a:rPr>
              <a:t>Nous devons assurer la protection du droit à l'éducation pour tous contre les dynamiques de marché et de commercialisation. </a:t>
            </a:r>
          </a:p>
        </p:txBody>
      </p:sp>
      <p:sp>
        <p:nvSpPr>
          <p:cNvPr id="20" name="object 7">
            <a:extLst>
              <a:ext uri="{FF2B5EF4-FFF2-40B4-BE49-F238E27FC236}">
                <a16:creationId xmlns:a16="http://schemas.microsoft.com/office/drawing/2014/main" id="{440AE0B0-A95D-49F7-933E-38EF9BE75107}"/>
              </a:ext>
            </a:extLst>
          </p:cNvPr>
          <p:cNvSpPr/>
          <p:nvPr/>
        </p:nvSpPr>
        <p:spPr>
          <a:xfrm>
            <a:off x="643486" y="4267286"/>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1" name="object 5">
            <a:extLst>
              <a:ext uri="{FF2B5EF4-FFF2-40B4-BE49-F238E27FC236}">
                <a16:creationId xmlns:a16="http://schemas.microsoft.com/office/drawing/2014/main" id="{33FF5EE9-285D-467B-9FCC-A3EE1AE5637D}"/>
              </a:ext>
            </a:extLst>
          </p:cNvPr>
          <p:cNvSpPr txBox="1">
            <a:spLocks noGrp="1"/>
          </p:cNvSpPr>
          <p:nvPr>
            <p:ph type="title"/>
          </p:nvPr>
        </p:nvSpPr>
        <p:spPr>
          <a:xfrm>
            <a:off x="589583" y="979654"/>
            <a:ext cx="7595014" cy="391873"/>
          </a:xfrm>
          <a:prstGeom prst="rect">
            <a:avLst/>
          </a:prstGeom>
        </p:spPr>
        <p:txBody>
          <a:bodyPr vert="horz" wrap="square" lIns="0" tIns="9242" rIns="0" bIns="0" rtlCol="0" anchor="t">
            <a:spAutoFit/>
          </a:bodyPr>
          <a:lstStyle/>
          <a:p>
            <a:pPr marL="7701">
              <a:spcBef>
                <a:spcPts val="73"/>
              </a:spcBef>
            </a:pPr>
            <a:r>
              <a:rPr lang="fr-FR" spc="49" dirty="0"/>
              <a:t>L'ÉDUCATION COMME PROJET PUBLIC</a:t>
            </a:r>
            <a:endParaRPr spc="64" dirty="0"/>
          </a:p>
        </p:txBody>
      </p:sp>
      <p:sp>
        <p:nvSpPr>
          <p:cNvPr id="12" name="object 2">
            <a:extLst>
              <a:ext uri="{FF2B5EF4-FFF2-40B4-BE49-F238E27FC236}">
                <a16:creationId xmlns:a16="http://schemas.microsoft.com/office/drawing/2014/main" id="{61AF1E4E-055D-41B1-B57C-44B78E091CC5}"/>
              </a:ext>
            </a:extLst>
          </p:cNvPr>
          <p:cNvSpPr txBox="1"/>
          <p:nvPr/>
        </p:nvSpPr>
        <p:spPr>
          <a:xfrm>
            <a:off x="828317" y="2243777"/>
            <a:ext cx="6429501" cy="1110955"/>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dirty="0">
                <a:solidFill>
                  <a:srgbClr val="2C3440"/>
                </a:solidFill>
                <a:latin typeface="MyriadPro-Semibold"/>
                <a:cs typeface="MyriadPro-Semibold"/>
              </a:rPr>
              <a:t>Nous devons soutenir une éducation publique </a:t>
            </a:r>
          </a:p>
          <a:p>
            <a:pPr marL="7701" marR="3081" defTabSz="554492">
              <a:lnSpc>
                <a:spcPct val="101299"/>
              </a:lnSpc>
              <a:spcBef>
                <a:spcPts val="55"/>
              </a:spcBef>
            </a:pPr>
            <a:r>
              <a:rPr lang="fr-FR" sz="1728" b="1" dirty="0">
                <a:solidFill>
                  <a:srgbClr val="2C3440"/>
                </a:solidFill>
                <a:latin typeface="MyriadPro-Semibold"/>
                <a:cs typeface="MyriadPro-Semibold"/>
              </a:rPr>
              <a:t>ayant lieu dans des espaces publics, </a:t>
            </a:r>
          </a:p>
          <a:p>
            <a:pPr marL="7701" marR="3081" defTabSz="554492">
              <a:lnSpc>
                <a:spcPct val="101299"/>
              </a:lnSpc>
              <a:spcBef>
                <a:spcPts val="55"/>
              </a:spcBef>
            </a:pPr>
            <a:r>
              <a:rPr lang="fr-FR" sz="1728" b="1" dirty="0">
                <a:solidFill>
                  <a:srgbClr val="2C3440"/>
                </a:solidFill>
                <a:latin typeface="MyriadPro-Semibold"/>
                <a:cs typeface="MyriadPro-Semibold"/>
              </a:rPr>
              <a:t>promouvant des intérêts publics, </a:t>
            </a:r>
          </a:p>
          <a:p>
            <a:pPr marL="7701" marR="3081" defTabSz="554492">
              <a:lnSpc>
                <a:spcPct val="101299"/>
              </a:lnSpc>
              <a:spcBef>
                <a:spcPts val="55"/>
              </a:spcBef>
            </a:pPr>
            <a:r>
              <a:rPr lang="fr-FR" sz="1728" b="1" dirty="0">
                <a:solidFill>
                  <a:srgbClr val="2C3440"/>
                </a:solidFill>
                <a:latin typeface="MyriadPro-Semibold"/>
                <a:cs typeface="MyriadPro-Semibold"/>
              </a:rPr>
              <a:t>et restant une responsabilité publique dont on rend compte.</a:t>
            </a:r>
            <a:endParaRPr lang="fr-FR" sz="1728" dirty="0">
              <a:solidFill>
                <a:prstClr val="black"/>
              </a:solidFill>
              <a:latin typeface="MyriadPro-Semibold"/>
              <a:cs typeface="MyriadPro-Semibold"/>
            </a:endParaRPr>
          </a:p>
        </p:txBody>
      </p:sp>
      <p:pic>
        <p:nvPicPr>
          <p:cNvPr id="10" name="Picture 9" descr="A group of people standing together&#10;&#10;Description automatically generated with medium confidence">
            <a:extLst>
              <a:ext uri="{FF2B5EF4-FFF2-40B4-BE49-F238E27FC236}">
                <a16:creationId xmlns:a16="http://schemas.microsoft.com/office/drawing/2014/main" id="{355F797E-3E17-4370-BD33-630A06C72D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89344" y="1523942"/>
            <a:ext cx="4096795" cy="2701941"/>
          </a:xfrm>
          <a:prstGeom prst="rect">
            <a:avLst/>
          </a:prstGeom>
        </p:spPr>
      </p:pic>
      <p:pic>
        <p:nvPicPr>
          <p:cNvPr id="15" name="Picture 14" descr="A picture containing person, sitting&#10;&#10;Description automatically generated">
            <a:extLst>
              <a:ext uri="{FF2B5EF4-FFF2-40B4-BE49-F238E27FC236}">
                <a16:creationId xmlns:a16="http://schemas.microsoft.com/office/drawing/2014/main" id="{61A9D2F7-8788-4554-A8E1-47FB9B96DB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
          <a:stretch/>
        </p:blipFill>
        <p:spPr>
          <a:xfrm>
            <a:off x="8089344" y="1"/>
            <a:ext cx="1591554" cy="1443604"/>
          </a:xfrm>
          <a:prstGeom prst="rect">
            <a:avLst/>
          </a:prstGeom>
        </p:spPr>
      </p:pic>
      <p:pic>
        <p:nvPicPr>
          <p:cNvPr id="17" name="Picture 16" descr="A picture containing person, child, child, young&#10;&#10;Description automatically generated">
            <a:extLst>
              <a:ext uri="{FF2B5EF4-FFF2-40B4-BE49-F238E27FC236}">
                <a16:creationId xmlns:a16="http://schemas.microsoft.com/office/drawing/2014/main" id="{09918853-158D-4A14-8E6F-3657CA11A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792620" y="3076"/>
            <a:ext cx="2398953" cy="1438991"/>
          </a:xfrm>
          <a:prstGeom prst="rect">
            <a:avLst/>
          </a:prstGeom>
        </p:spPr>
      </p:pic>
      <p:pic>
        <p:nvPicPr>
          <p:cNvPr id="22" name="Picture 21" descr="A picture containing person, indoor&#10;&#10;Description automatically generated">
            <a:extLst>
              <a:ext uri="{FF2B5EF4-FFF2-40B4-BE49-F238E27FC236}">
                <a16:creationId xmlns:a16="http://schemas.microsoft.com/office/drawing/2014/main" id="{F95C8E86-3278-4402-B39B-4AB8893F49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8089344" y="4317029"/>
            <a:ext cx="2380818" cy="2537894"/>
          </a:xfrm>
          <a:prstGeom prst="rect">
            <a:avLst/>
          </a:prstGeom>
        </p:spPr>
      </p:pic>
      <p:pic>
        <p:nvPicPr>
          <p:cNvPr id="3" name="Picture 2" descr="A picture containing person, people, suit, crowd&#10;&#10;Description automatically generated">
            <a:extLst>
              <a:ext uri="{FF2B5EF4-FFF2-40B4-BE49-F238E27FC236}">
                <a16:creationId xmlns:a16="http://schemas.microsoft.com/office/drawing/2014/main" id="{65C17AFE-2FCB-4DDB-8D73-7881A32117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0580713" y="4317029"/>
            <a:ext cx="1620246" cy="2552682"/>
          </a:xfrm>
          <a:prstGeom prst="rect">
            <a:avLst/>
          </a:prstGeom>
        </p:spPr>
      </p:pic>
    </p:spTree>
    <p:extLst>
      <p:ext uri="{BB962C8B-B14F-4D97-AF65-F5344CB8AC3E}">
        <p14:creationId xmlns:p14="http://schemas.microsoft.com/office/powerpoint/2010/main" val="789937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E4D8DE65-34E7-49EE-AFC4-B59805E7CD77}"/>
              </a:ext>
            </a:extLst>
          </p:cNvPr>
          <p:cNvSpPr/>
          <p:nvPr/>
        </p:nvSpPr>
        <p:spPr>
          <a:xfrm>
            <a:off x="-127000" y="-139700"/>
            <a:ext cx="12445999" cy="7124699"/>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FF9FE"/>
          </a:solidFill>
        </p:spPr>
        <p:txBody>
          <a:bodyPr wrap="square" lIns="0" tIns="0" rIns="0" bIns="0" rtlCol="0"/>
          <a:lstStyle/>
          <a:p>
            <a:pPr defTabSz="554492"/>
            <a:endParaRPr sz="1092">
              <a:solidFill>
                <a:prstClr val="black"/>
              </a:solidFill>
              <a:latin typeface="Calibri"/>
            </a:endParaRPr>
          </a:p>
        </p:txBody>
      </p:sp>
      <p:grpSp>
        <p:nvGrpSpPr>
          <p:cNvPr id="5" name="Group 4">
            <a:extLst>
              <a:ext uri="{FF2B5EF4-FFF2-40B4-BE49-F238E27FC236}">
                <a16:creationId xmlns:a16="http://schemas.microsoft.com/office/drawing/2014/main" id="{6F2FD5BB-945C-4C32-8830-6236989D7D00}"/>
              </a:ext>
            </a:extLst>
          </p:cNvPr>
          <p:cNvGrpSpPr/>
          <p:nvPr/>
        </p:nvGrpSpPr>
        <p:grpSpPr>
          <a:xfrm>
            <a:off x="5038702" y="2798036"/>
            <a:ext cx="5984898" cy="952650"/>
            <a:chOff x="979027" y="4614169"/>
            <a:chExt cx="9869540" cy="1570990"/>
          </a:xfrm>
        </p:grpSpPr>
        <p:sp>
          <p:nvSpPr>
            <p:cNvPr id="6" name="object 3">
              <a:extLst>
                <a:ext uri="{FF2B5EF4-FFF2-40B4-BE49-F238E27FC236}">
                  <a16:creationId xmlns:a16="http://schemas.microsoft.com/office/drawing/2014/main" id="{B626CA8F-5E0C-4725-B145-B69C52D2BB1A}"/>
                </a:ext>
              </a:extLst>
            </p:cNvPr>
            <p:cNvSpPr/>
            <p:nvPr/>
          </p:nvSpPr>
          <p:spPr>
            <a:xfrm>
              <a:off x="979027" y="4614169"/>
              <a:ext cx="9869540" cy="1570990"/>
            </a:xfrm>
            <a:custGeom>
              <a:avLst/>
              <a:gdLst/>
              <a:ahLst/>
              <a:cxnLst/>
              <a:rect l="l" t="t" r="r" b="b"/>
              <a:pathLst>
                <a:path w="9527540" h="1570989">
                  <a:moveTo>
                    <a:pt x="9317642"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17642" y="1570632"/>
                  </a:lnTo>
                  <a:lnTo>
                    <a:pt x="9365661" y="1565102"/>
                  </a:lnTo>
                  <a:lnTo>
                    <a:pt x="9409740" y="1549347"/>
                  </a:lnTo>
                  <a:lnTo>
                    <a:pt x="9448624" y="1524627"/>
                  </a:lnTo>
                  <a:lnTo>
                    <a:pt x="9481054" y="1492196"/>
                  </a:lnTo>
                  <a:lnTo>
                    <a:pt x="9505775" y="1453313"/>
                  </a:lnTo>
                  <a:lnTo>
                    <a:pt x="9521529" y="1409233"/>
                  </a:lnTo>
                  <a:lnTo>
                    <a:pt x="9527060" y="1361215"/>
                  </a:lnTo>
                  <a:lnTo>
                    <a:pt x="9527060" y="209417"/>
                  </a:lnTo>
                  <a:lnTo>
                    <a:pt x="9521529" y="161399"/>
                  </a:lnTo>
                  <a:lnTo>
                    <a:pt x="9505775" y="117319"/>
                  </a:lnTo>
                  <a:lnTo>
                    <a:pt x="9481054" y="78436"/>
                  </a:lnTo>
                  <a:lnTo>
                    <a:pt x="9448624" y="46005"/>
                  </a:lnTo>
                  <a:lnTo>
                    <a:pt x="9409740" y="21284"/>
                  </a:lnTo>
                  <a:lnTo>
                    <a:pt x="9365661" y="5530"/>
                  </a:lnTo>
                  <a:lnTo>
                    <a:pt x="9317642" y="0"/>
                  </a:lnTo>
                  <a:close/>
                </a:path>
              </a:pathLst>
            </a:custGeom>
            <a:solidFill>
              <a:srgbClr val="0F3557"/>
            </a:solidFill>
          </p:spPr>
          <p:txBody>
            <a:bodyPr wrap="square" lIns="0" tIns="0" rIns="0" bIns="0" rtlCol="0"/>
            <a:lstStyle/>
            <a:p>
              <a:pPr defTabSz="554492"/>
              <a:endParaRPr sz="1092" dirty="0">
                <a:solidFill>
                  <a:prstClr val="black"/>
                </a:solidFill>
                <a:latin typeface="Calibri"/>
              </a:endParaRPr>
            </a:p>
          </p:txBody>
        </p:sp>
        <p:sp>
          <p:nvSpPr>
            <p:cNvPr id="7" name="object 4">
              <a:extLst>
                <a:ext uri="{FF2B5EF4-FFF2-40B4-BE49-F238E27FC236}">
                  <a16:creationId xmlns:a16="http://schemas.microsoft.com/office/drawing/2014/main" id="{95178A23-D6DD-444E-A60E-70BC406530A7}"/>
                </a:ext>
              </a:extLst>
            </p:cNvPr>
            <p:cNvSpPr txBox="1"/>
            <p:nvPr/>
          </p:nvSpPr>
          <p:spPr>
            <a:xfrm>
              <a:off x="2262833" y="5156337"/>
              <a:ext cx="7087234" cy="455812"/>
            </a:xfrm>
            <a:prstGeom prst="rect">
              <a:avLst/>
            </a:prstGeom>
          </p:spPr>
          <p:txBody>
            <a:bodyPr vert="horz" wrap="square" lIns="0" tIns="10397" rIns="0" bIns="0" rtlCol="0" anchor="t">
              <a:spAutoFit/>
            </a:bodyPr>
            <a:lstStyle/>
            <a:p>
              <a:pPr marL="7701" algn="ctr" defTabSz="554492">
                <a:spcBef>
                  <a:spcPts val="82"/>
                </a:spcBef>
              </a:pPr>
              <a:r>
                <a:rPr lang="fr-FR" sz="1728" b="1" spc="-9" dirty="0">
                  <a:solidFill>
                    <a:srgbClr val="FFFFFF"/>
                  </a:solidFill>
                  <a:latin typeface="MyriadPro-Semibold"/>
                  <a:cs typeface="MyriadPro-Semibold"/>
                </a:rPr>
                <a:t>Que devrions continuer à faire ?</a:t>
              </a:r>
              <a:endParaRPr sz="1728" dirty="0">
                <a:solidFill>
                  <a:prstClr val="black"/>
                </a:solidFill>
                <a:latin typeface="MyriadPro-Semibold"/>
                <a:cs typeface="MyriadPro-Semibold"/>
              </a:endParaRPr>
            </a:p>
          </p:txBody>
        </p:sp>
      </p:grpSp>
      <p:grpSp>
        <p:nvGrpSpPr>
          <p:cNvPr id="8" name="Group 7">
            <a:extLst>
              <a:ext uri="{FF2B5EF4-FFF2-40B4-BE49-F238E27FC236}">
                <a16:creationId xmlns:a16="http://schemas.microsoft.com/office/drawing/2014/main" id="{4201C4CE-4C23-40F7-91EC-461E4B913E42}"/>
              </a:ext>
            </a:extLst>
          </p:cNvPr>
          <p:cNvGrpSpPr/>
          <p:nvPr/>
        </p:nvGrpSpPr>
        <p:grpSpPr>
          <a:xfrm>
            <a:off x="5038702" y="3892416"/>
            <a:ext cx="5984898" cy="952650"/>
            <a:chOff x="979027" y="6418883"/>
            <a:chExt cx="9869540" cy="1570990"/>
          </a:xfrm>
        </p:grpSpPr>
        <p:sp>
          <p:nvSpPr>
            <p:cNvPr id="9" name="object 5">
              <a:extLst>
                <a:ext uri="{FF2B5EF4-FFF2-40B4-BE49-F238E27FC236}">
                  <a16:creationId xmlns:a16="http://schemas.microsoft.com/office/drawing/2014/main" id="{ED55AC0C-10EC-46BC-87C0-6290BE2F2BC7}"/>
                </a:ext>
              </a:extLst>
            </p:cNvPr>
            <p:cNvSpPr/>
            <p:nvPr/>
          </p:nvSpPr>
          <p:spPr>
            <a:xfrm>
              <a:off x="979027" y="6418883"/>
              <a:ext cx="9869540" cy="1570990"/>
            </a:xfrm>
            <a:custGeom>
              <a:avLst/>
              <a:gdLst/>
              <a:ahLst/>
              <a:cxnLst/>
              <a:rect l="l" t="t" r="r" b="b"/>
              <a:pathLst>
                <a:path w="9527540" h="1570990">
                  <a:moveTo>
                    <a:pt x="9317642"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17642" y="1570632"/>
                  </a:lnTo>
                  <a:lnTo>
                    <a:pt x="9365661" y="1565102"/>
                  </a:lnTo>
                  <a:lnTo>
                    <a:pt x="9409740" y="1549347"/>
                  </a:lnTo>
                  <a:lnTo>
                    <a:pt x="9448624" y="1524627"/>
                  </a:lnTo>
                  <a:lnTo>
                    <a:pt x="9481054" y="1492196"/>
                  </a:lnTo>
                  <a:lnTo>
                    <a:pt x="9505775" y="1453313"/>
                  </a:lnTo>
                  <a:lnTo>
                    <a:pt x="9521529" y="1409233"/>
                  </a:lnTo>
                  <a:lnTo>
                    <a:pt x="9527060" y="1361215"/>
                  </a:lnTo>
                  <a:lnTo>
                    <a:pt x="9527060" y="209417"/>
                  </a:lnTo>
                  <a:lnTo>
                    <a:pt x="9521529" y="161399"/>
                  </a:lnTo>
                  <a:lnTo>
                    <a:pt x="9505775" y="117319"/>
                  </a:lnTo>
                  <a:lnTo>
                    <a:pt x="9481054" y="78436"/>
                  </a:lnTo>
                  <a:lnTo>
                    <a:pt x="9448624" y="46005"/>
                  </a:lnTo>
                  <a:lnTo>
                    <a:pt x="9409740" y="21284"/>
                  </a:lnTo>
                  <a:lnTo>
                    <a:pt x="9365661" y="5530"/>
                  </a:lnTo>
                  <a:lnTo>
                    <a:pt x="9317642"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10" name="object 6">
              <a:extLst>
                <a:ext uri="{FF2B5EF4-FFF2-40B4-BE49-F238E27FC236}">
                  <a16:creationId xmlns:a16="http://schemas.microsoft.com/office/drawing/2014/main" id="{A72CAAA0-9F96-4AA0-B7B5-5ED2EFB74E19}"/>
                </a:ext>
              </a:extLst>
            </p:cNvPr>
            <p:cNvSpPr txBox="1"/>
            <p:nvPr/>
          </p:nvSpPr>
          <p:spPr>
            <a:xfrm>
              <a:off x="2680998" y="6978485"/>
              <a:ext cx="6582388" cy="455812"/>
            </a:xfrm>
            <a:prstGeom prst="rect">
              <a:avLst/>
            </a:prstGeom>
          </p:spPr>
          <p:txBody>
            <a:bodyPr vert="horz" wrap="square" lIns="0" tIns="10397" rIns="0" bIns="0" rtlCol="0" anchor="t">
              <a:spAutoFit/>
            </a:bodyPr>
            <a:lstStyle/>
            <a:p>
              <a:pPr marL="7701" algn="ctr" defTabSz="554492">
                <a:spcBef>
                  <a:spcPts val="82"/>
                </a:spcBef>
              </a:pPr>
              <a:r>
                <a:rPr lang="fr-FR" sz="1728" b="1" spc="-9" dirty="0">
                  <a:solidFill>
                    <a:srgbClr val="FFFFFF"/>
                  </a:solidFill>
                  <a:latin typeface="MyriadPro-Semibold"/>
                </a:rPr>
                <a:t>Qu</a:t>
              </a:r>
              <a:r>
                <a:rPr lang="fr-FR" sz="1728" b="1" spc="-9" dirty="0">
                  <a:solidFill>
                    <a:srgbClr val="FFFFFF"/>
                  </a:solidFill>
                  <a:latin typeface="MyriadPro-Semibold"/>
                  <a:cs typeface="MyriadPro-Semibold"/>
                </a:rPr>
                <a:t>e</a:t>
              </a:r>
              <a:r>
                <a:rPr lang="fr-FR" sz="1728" b="1" spc="-9" dirty="0">
                  <a:solidFill>
                    <a:srgbClr val="FFFFFF"/>
                  </a:solidFill>
                  <a:latin typeface="MyriadPro-Semibold"/>
                </a:rPr>
                <a:t> devrions-nous abandonner ?</a:t>
              </a:r>
            </a:p>
          </p:txBody>
        </p:sp>
      </p:grpSp>
      <p:grpSp>
        <p:nvGrpSpPr>
          <p:cNvPr id="11" name="Group 10">
            <a:extLst>
              <a:ext uri="{FF2B5EF4-FFF2-40B4-BE49-F238E27FC236}">
                <a16:creationId xmlns:a16="http://schemas.microsoft.com/office/drawing/2014/main" id="{6269FB78-25A4-4034-8258-1F54303CCAA8}"/>
              </a:ext>
            </a:extLst>
          </p:cNvPr>
          <p:cNvGrpSpPr/>
          <p:nvPr/>
        </p:nvGrpSpPr>
        <p:grpSpPr>
          <a:xfrm>
            <a:off x="5038702" y="4999496"/>
            <a:ext cx="5984898" cy="952650"/>
            <a:chOff x="979027" y="8223596"/>
            <a:chExt cx="9869540" cy="1570990"/>
          </a:xfrm>
        </p:grpSpPr>
        <p:sp>
          <p:nvSpPr>
            <p:cNvPr id="12" name="object 7">
              <a:extLst>
                <a:ext uri="{FF2B5EF4-FFF2-40B4-BE49-F238E27FC236}">
                  <a16:creationId xmlns:a16="http://schemas.microsoft.com/office/drawing/2014/main" id="{2BAA7E00-2702-46C8-BF4D-55F5A94731FD}"/>
                </a:ext>
              </a:extLst>
            </p:cNvPr>
            <p:cNvSpPr/>
            <p:nvPr/>
          </p:nvSpPr>
          <p:spPr>
            <a:xfrm>
              <a:off x="979027" y="8223596"/>
              <a:ext cx="9869540" cy="1570990"/>
            </a:xfrm>
            <a:custGeom>
              <a:avLst/>
              <a:gdLst/>
              <a:ahLst/>
              <a:cxnLst/>
              <a:rect l="l" t="t" r="r" b="b"/>
              <a:pathLst>
                <a:path w="9549765" h="1570990">
                  <a:moveTo>
                    <a:pt x="9340029"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40029" y="1570632"/>
                  </a:lnTo>
                  <a:lnTo>
                    <a:pt x="9388048" y="1565102"/>
                  </a:lnTo>
                  <a:lnTo>
                    <a:pt x="9432127" y="1549347"/>
                  </a:lnTo>
                  <a:lnTo>
                    <a:pt x="9471011" y="1524627"/>
                  </a:lnTo>
                  <a:lnTo>
                    <a:pt x="9503441" y="1492196"/>
                  </a:lnTo>
                  <a:lnTo>
                    <a:pt x="9528162" y="1453313"/>
                  </a:lnTo>
                  <a:lnTo>
                    <a:pt x="9543916" y="1409233"/>
                  </a:lnTo>
                  <a:lnTo>
                    <a:pt x="9549447" y="1361215"/>
                  </a:lnTo>
                  <a:lnTo>
                    <a:pt x="9549447" y="209417"/>
                  </a:lnTo>
                  <a:lnTo>
                    <a:pt x="9543916" y="161399"/>
                  </a:lnTo>
                  <a:lnTo>
                    <a:pt x="9528162" y="117319"/>
                  </a:lnTo>
                  <a:lnTo>
                    <a:pt x="9503441" y="78436"/>
                  </a:lnTo>
                  <a:lnTo>
                    <a:pt x="9471011" y="46005"/>
                  </a:lnTo>
                  <a:lnTo>
                    <a:pt x="9432127" y="21284"/>
                  </a:lnTo>
                  <a:lnTo>
                    <a:pt x="9388048" y="5530"/>
                  </a:lnTo>
                  <a:lnTo>
                    <a:pt x="9340029"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13" name="object 8">
              <a:extLst>
                <a:ext uri="{FF2B5EF4-FFF2-40B4-BE49-F238E27FC236}">
                  <a16:creationId xmlns:a16="http://schemas.microsoft.com/office/drawing/2014/main" id="{E9B4374F-F9BA-4FB1-A436-84AEF2469265}"/>
                </a:ext>
              </a:extLst>
            </p:cNvPr>
            <p:cNvSpPr txBox="1"/>
            <p:nvPr/>
          </p:nvSpPr>
          <p:spPr>
            <a:xfrm>
              <a:off x="2006394" y="8783199"/>
              <a:ext cx="7895961" cy="455812"/>
            </a:xfrm>
            <a:prstGeom prst="rect">
              <a:avLst/>
            </a:prstGeom>
          </p:spPr>
          <p:txBody>
            <a:bodyPr vert="horz" wrap="square" lIns="0" tIns="10397" rIns="0" bIns="0" rtlCol="0" anchor="t">
              <a:spAutoFit/>
            </a:bodyPr>
            <a:lstStyle/>
            <a:p>
              <a:pPr marL="7701" algn="ctr" defTabSz="554492">
                <a:spcBef>
                  <a:spcPts val="82"/>
                </a:spcBef>
              </a:pPr>
              <a:r>
                <a:rPr lang="fr-FR" sz="1728" b="1" spc="-9" dirty="0">
                  <a:solidFill>
                    <a:srgbClr val="FFFFFF"/>
                  </a:solidFill>
                  <a:latin typeface="MyriadPro-Semibold"/>
                  <a:cs typeface="MyriadPro-Semibold"/>
                </a:rPr>
                <a:t>Que devrions-nous réinventer de manière créative ?</a:t>
              </a:r>
            </a:p>
          </p:txBody>
        </p:sp>
      </p:grpSp>
      <p:pic>
        <p:nvPicPr>
          <p:cNvPr id="14" name="object 9">
            <a:extLst>
              <a:ext uri="{FF2B5EF4-FFF2-40B4-BE49-F238E27FC236}">
                <a16:creationId xmlns:a16="http://schemas.microsoft.com/office/drawing/2014/main" id="{532C6BC3-EAF4-4724-836C-D5212F4F81C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559" y="-10933"/>
            <a:ext cx="4089113" cy="1591623"/>
          </a:xfrm>
          <a:prstGeom prst="rect">
            <a:avLst/>
          </a:prstGeom>
        </p:spPr>
      </p:pic>
      <p:pic>
        <p:nvPicPr>
          <p:cNvPr id="15" name="object 10">
            <a:extLst>
              <a:ext uri="{FF2B5EF4-FFF2-40B4-BE49-F238E27FC236}">
                <a16:creationId xmlns:a16="http://schemas.microsoft.com/office/drawing/2014/main" id="{9339F195-0EDB-4A3C-9B33-7AF6AD76D243}"/>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559" y="1667818"/>
            <a:ext cx="1892167" cy="2082654"/>
          </a:xfrm>
          <a:prstGeom prst="rect">
            <a:avLst/>
          </a:prstGeom>
        </p:spPr>
      </p:pic>
      <p:pic>
        <p:nvPicPr>
          <p:cNvPr id="16" name="object 11">
            <a:extLst>
              <a:ext uri="{FF2B5EF4-FFF2-40B4-BE49-F238E27FC236}">
                <a16:creationId xmlns:a16="http://schemas.microsoft.com/office/drawing/2014/main" id="{E5274984-9999-4EF5-B4E4-96707D2D1E0C}"/>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975921" y="1667818"/>
            <a:ext cx="2120751" cy="3521882"/>
          </a:xfrm>
          <a:prstGeom prst="rect">
            <a:avLst/>
          </a:prstGeom>
        </p:spPr>
      </p:pic>
      <p:pic>
        <p:nvPicPr>
          <p:cNvPr id="17" name="object 13">
            <a:extLst>
              <a:ext uri="{FF2B5EF4-FFF2-40B4-BE49-F238E27FC236}">
                <a16:creationId xmlns:a16="http://schemas.microsoft.com/office/drawing/2014/main" id="{BB1A4F15-A920-4CFE-A62D-84B9C50E34A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334" y="3826772"/>
            <a:ext cx="1892167" cy="3030852"/>
          </a:xfrm>
          <a:prstGeom prst="rect">
            <a:avLst/>
          </a:prstGeom>
        </p:spPr>
      </p:pic>
      <p:sp>
        <p:nvSpPr>
          <p:cNvPr id="18" name="object 26">
            <a:extLst>
              <a:ext uri="{FF2B5EF4-FFF2-40B4-BE49-F238E27FC236}">
                <a16:creationId xmlns:a16="http://schemas.microsoft.com/office/drawing/2014/main" id="{3C11A09B-49F0-4C0E-8204-2811B0F3CC0E}"/>
              </a:ext>
            </a:extLst>
          </p:cNvPr>
          <p:cNvSpPr txBox="1"/>
          <p:nvPr/>
        </p:nvSpPr>
        <p:spPr>
          <a:xfrm>
            <a:off x="5033222" y="1838205"/>
            <a:ext cx="6079278" cy="535413"/>
          </a:xfrm>
          <a:prstGeom prst="rect">
            <a:avLst/>
          </a:prstGeom>
        </p:spPr>
        <p:txBody>
          <a:bodyPr vert="horz" wrap="square" lIns="0" tIns="6931" rIns="0" bIns="0" rtlCol="0">
            <a:spAutoFit/>
          </a:bodyPr>
          <a:lstStyle/>
          <a:p>
            <a:pPr marL="7701" marR="3081" algn="ctr" defTabSz="554492">
              <a:lnSpc>
                <a:spcPct val="101299"/>
              </a:lnSpc>
              <a:spcBef>
                <a:spcPts val="55"/>
              </a:spcBef>
            </a:pPr>
            <a:r>
              <a:rPr lang="fr-FR" sz="1728" b="1" spc="6" dirty="0">
                <a:solidFill>
                  <a:srgbClr val="2C3440"/>
                </a:solidFill>
                <a:latin typeface="MyriadPro-Semibold"/>
                <a:cs typeface="MyriadPro-Semibold"/>
              </a:rPr>
              <a:t>POUR FAÇONNER DES FUTURS PACIFIQUES, JUSTES ET DURABLES, L'ÉDUCATION ELLE-MÊME DOIT ÊTRE TRANSFORMÉE.</a:t>
            </a:r>
          </a:p>
        </p:txBody>
      </p:sp>
      <p:sp>
        <p:nvSpPr>
          <p:cNvPr id="19" name="object 27">
            <a:extLst>
              <a:ext uri="{FF2B5EF4-FFF2-40B4-BE49-F238E27FC236}">
                <a16:creationId xmlns:a16="http://schemas.microsoft.com/office/drawing/2014/main" id="{803092BE-FFCD-42B4-9635-4EAA9B658A60}"/>
              </a:ext>
            </a:extLst>
          </p:cNvPr>
          <p:cNvSpPr txBox="1">
            <a:spLocks noGrp="1"/>
          </p:cNvSpPr>
          <p:nvPr>
            <p:ph type="title"/>
          </p:nvPr>
        </p:nvSpPr>
        <p:spPr>
          <a:xfrm>
            <a:off x="5921498" y="717181"/>
            <a:ext cx="4089113" cy="391873"/>
          </a:xfrm>
          <a:prstGeom prst="rect">
            <a:avLst/>
          </a:prstGeom>
        </p:spPr>
        <p:txBody>
          <a:bodyPr vert="horz" wrap="square" lIns="0" tIns="9242" rIns="0" bIns="0" rtlCol="0">
            <a:spAutoFit/>
          </a:bodyPr>
          <a:lstStyle/>
          <a:p>
            <a:pPr marL="7701">
              <a:spcBef>
                <a:spcPts val="73"/>
              </a:spcBef>
            </a:pPr>
            <a:r>
              <a:rPr lang="en-US" spc="52" dirty="0"/>
              <a:t>RENOUVELER L'ÉDUCATION</a:t>
            </a:r>
            <a:endParaRPr spc="33" dirty="0"/>
          </a:p>
        </p:txBody>
      </p:sp>
      <p:pic>
        <p:nvPicPr>
          <p:cNvPr id="20" name="Picture 19" descr="A picture containing hat, wearing&#10;&#10;Description automatically generated">
            <a:extLst>
              <a:ext uri="{FF2B5EF4-FFF2-40B4-BE49-F238E27FC236}">
                <a16:creationId xmlns:a16="http://schemas.microsoft.com/office/drawing/2014/main" id="{851DAD45-BE5C-4E9C-BEFC-B859DB5CB7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971414" y="5282477"/>
            <a:ext cx="2120751" cy="1566281"/>
          </a:xfrm>
          <a:prstGeom prst="rect">
            <a:avLst/>
          </a:prstGeom>
        </p:spPr>
      </p:pic>
    </p:spTree>
    <p:extLst>
      <p:ext uri="{BB962C8B-B14F-4D97-AF65-F5344CB8AC3E}">
        <p14:creationId xmlns:p14="http://schemas.microsoft.com/office/powerpoint/2010/main" val="2645367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1BCF0715-6ABA-4EA6-8E7F-77B8FE115BA7}"/>
              </a:ext>
            </a:extLst>
          </p:cNvPr>
          <p:cNvSpPr txBox="1">
            <a:spLocks noGrp="1"/>
          </p:cNvSpPr>
          <p:nvPr>
            <p:ph type="title"/>
          </p:nvPr>
        </p:nvSpPr>
        <p:spPr>
          <a:xfrm>
            <a:off x="589583" y="979654"/>
            <a:ext cx="4212600" cy="391873"/>
          </a:xfrm>
          <a:prstGeom prst="rect">
            <a:avLst/>
          </a:prstGeom>
        </p:spPr>
        <p:txBody>
          <a:bodyPr vert="horz" wrap="square" lIns="0" tIns="9242" rIns="0" bIns="0" rtlCol="0">
            <a:spAutoFit/>
          </a:bodyPr>
          <a:lstStyle/>
          <a:p>
            <a:pPr marL="7701">
              <a:spcBef>
                <a:spcPts val="73"/>
              </a:spcBef>
            </a:pPr>
            <a:r>
              <a:rPr lang="en-US" spc="49" dirty="0"/>
              <a:t>LES PROCHAINES ÉTAPES</a:t>
            </a:r>
            <a:endParaRPr spc="55" dirty="0"/>
          </a:p>
        </p:txBody>
      </p:sp>
      <p:sp>
        <p:nvSpPr>
          <p:cNvPr id="5" name="object 2">
            <a:extLst>
              <a:ext uri="{FF2B5EF4-FFF2-40B4-BE49-F238E27FC236}">
                <a16:creationId xmlns:a16="http://schemas.microsoft.com/office/drawing/2014/main" id="{EA975326-049E-4DC5-996B-BC3E936D678C}"/>
              </a:ext>
            </a:extLst>
          </p:cNvPr>
          <p:cNvSpPr txBox="1"/>
          <p:nvPr/>
        </p:nvSpPr>
        <p:spPr>
          <a:xfrm>
            <a:off x="803909" y="3000182"/>
            <a:ext cx="2351980" cy="1086947"/>
          </a:xfrm>
          <a:prstGeom prst="rect">
            <a:avLst/>
          </a:prstGeom>
        </p:spPr>
        <p:txBody>
          <a:bodyPr vert="horz" wrap="square" lIns="0" tIns="10397" rIns="0" bIns="0" rtlCol="0" anchor="t">
            <a:spAutoFit/>
          </a:bodyPr>
          <a:lstStyle/>
          <a:p>
            <a:pPr marL="7701" defTabSz="554492">
              <a:spcBef>
                <a:spcPts val="82"/>
              </a:spcBef>
            </a:pPr>
            <a:r>
              <a:rPr lang="fr-FR" sz="1728" b="1" spc="-6" dirty="0">
                <a:solidFill>
                  <a:srgbClr val="2C3440"/>
                </a:solidFill>
                <a:latin typeface="MyriadPro-Semibold"/>
                <a:cs typeface="MyriadPro-Semibold"/>
              </a:rPr>
              <a:t>Réponses mondiales </a:t>
            </a:r>
            <a:r>
              <a:rPr lang="en-US" sz="1728" b="1" spc="-6" dirty="0">
                <a:solidFill>
                  <a:srgbClr val="2C3440"/>
                </a:solidFill>
                <a:latin typeface="Calibri"/>
                <a:ea typeface="+mn-lt"/>
                <a:cs typeface="Calibri"/>
              </a:rPr>
              <a:t>–</a:t>
            </a:r>
            <a:r>
              <a:rPr lang="fr-FR" sz="1728" b="1" spc="-6" dirty="0">
                <a:solidFill>
                  <a:srgbClr val="2C3440"/>
                </a:solidFill>
                <a:latin typeface="MyriadPro-Semibold"/>
                <a:cs typeface="MyriadPro-Semibold"/>
              </a:rPr>
              <a:t> </a:t>
            </a:r>
          </a:p>
          <a:p>
            <a:pPr marL="7701" defTabSz="554492">
              <a:spcBef>
                <a:spcPts val="82"/>
              </a:spcBef>
            </a:pPr>
            <a:r>
              <a:rPr lang="fr-FR" sz="1728" spc="-6" dirty="0">
                <a:solidFill>
                  <a:srgbClr val="2C3440"/>
                </a:solidFill>
                <a:latin typeface="Myriad Pro" panose="020B0503030403020204" pitchFamily="34" charset="0"/>
                <a:cs typeface="MyriadPro-Semibold"/>
              </a:rPr>
              <a:t>Événements, débats, laboratoire d’idées </a:t>
            </a:r>
            <a:r>
              <a:rPr lang="fr-FR" sz="1728" i="1" spc="-6" dirty="0">
                <a:solidFill>
                  <a:srgbClr val="2C3440"/>
                </a:solidFill>
                <a:latin typeface="Myriad Pro" panose="020B0503030403020204" pitchFamily="34" charset="0"/>
                <a:cs typeface="MyriadPro-Semibold"/>
              </a:rPr>
              <a:t>IdeasLAB</a:t>
            </a:r>
            <a:endParaRPr lang="en-US" sz="1728" i="1" dirty="0">
              <a:solidFill>
                <a:prstClr val="black"/>
              </a:solidFill>
              <a:latin typeface="Myriad Pro" panose="020B0503030403020204" pitchFamily="34" charset="0"/>
              <a:cs typeface="MyriadPro-Semibold"/>
            </a:endParaRPr>
          </a:p>
        </p:txBody>
      </p:sp>
      <p:sp>
        <p:nvSpPr>
          <p:cNvPr id="6" name="object 8">
            <a:extLst>
              <a:ext uri="{FF2B5EF4-FFF2-40B4-BE49-F238E27FC236}">
                <a16:creationId xmlns:a16="http://schemas.microsoft.com/office/drawing/2014/main" id="{7BA78F2F-597A-41A2-819B-6458FB702BB7}"/>
              </a:ext>
            </a:extLst>
          </p:cNvPr>
          <p:cNvSpPr/>
          <p:nvPr/>
        </p:nvSpPr>
        <p:spPr>
          <a:xfrm>
            <a:off x="547419" y="3068256"/>
            <a:ext cx="0" cy="978064"/>
          </a:xfrm>
          <a:custGeom>
            <a:avLst/>
            <a:gdLst/>
            <a:ahLst/>
            <a:cxnLst/>
            <a:rect l="l" t="t" r="r" b="b"/>
            <a:pathLst>
              <a:path h="1612900">
                <a:moveTo>
                  <a:pt x="0" y="0"/>
                </a:moveTo>
                <a:lnTo>
                  <a:pt x="0" y="1612516"/>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7" name="object 4">
            <a:extLst>
              <a:ext uri="{FF2B5EF4-FFF2-40B4-BE49-F238E27FC236}">
                <a16:creationId xmlns:a16="http://schemas.microsoft.com/office/drawing/2014/main" id="{97C40BC0-B1ED-4149-9B06-2FA14B98E72F}"/>
              </a:ext>
            </a:extLst>
          </p:cNvPr>
          <p:cNvSpPr txBox="1"/>
          <p:nvPr/>
        </p:nvSpPr>
        <p:spPr>
          <a:xfrm>
            <a:off x="6607978" y="2995271"/>
            <a:ext cx="2483856" cy="2156305"/>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spc="-6" dirty="0">
                <a:solidFill>
                  <a:srgbClr val="2C3440"/>
                </a:solidFill>
                <a:latin typeface="MyriadPro-Semibold"/>
              </a:rPr>
              <a:t>Dialogues nationaux et régionaux </a:t>
            </a:r>
          </a:p>
          <a:p>
            <a:pPr marL="7701" marR="3081" defTabSz="554492">
              <a:lnSpc>
                <a:spcPct val="101299"/>
              </a:lnSpc>
              <a:spcBef>
                <a:spcPts val="55"/>
              </a:spcBef>
            </a:pPr>
            <a:r>
              <a:rPr lang="fr-FR" sz="1728" spc="-6" dirty="0">
                <a:solidFill>
                  <a:srgbClr val="2C3440"/>
                </a:solidFill>
                <a:latin typeface="Myriad Pro" panose="020B0503030403020204" pitchFamily="34" charset="0"/>
              </a:rPr>
              <a:t>Dialogues politiques qui renforcent l'échange de bonnes pratiques sur les approches réussies de transformation de l'éducation</a:t>
            </a:r>
            <a:endParaRPr lang="en-US" sz="1728" spc="-6" dirty="0">
              <a:solidFill>
                <a:srgbClr val="2C3440"/>
              </a:solidFill>
              <a:latin typeface="Myriad Pro" panose="020B0503030403020204" pitchFamily="34" charset="0"/>
            </a:endParaRPr>
          </a:p>
        </p:txBody>
      </p:sp>
      <p:sp>
        <p:nvSpPr>
          <p:cNvPr id="8" name="object 10">
            <a:extLst>
              <a:ext uri="{FF2B5EF4-FFF2-40B4-BE49-F238E27FC236}">
                <a16:creationId xmlns:a16="http://schemas.microsoft.com/office/drawing/2014/main" id="{4ACEC44C-70B4-493A-BBC2-4A1DF339EAEA}"/>
              </a:ext>
            </a:extLst>
          </p:cNvPr>
          <p:cNvSpPr/>
          <p:nvPr/>
        </p:nvSpPr>
        <p:spPr>
          <a:xfrm>
            <a:off x="6465662" y="2990177"/>
            <a:ext cx="0" cy="978064"/>
          </a:xfrm>
          <a:custGeom>
            <a:avLst/>
            <a:gdLst/>
            <a:ahLst/>
            <a:cxnLst/>
            <a:rect l="l" t="t" r="r" b="b"/>
            <a:pathLst>
              <a:path h="1612900">
                <a:moveTo>
                  <a:pt x="0" y="0"/>
                </a:moveTo>
                <a:lnTo>
                  <a:pt x="0" y="1612516"/>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9" name="object 6">
            <a:extLst>
              <a:ext uri="{FF2B5EF4-FFF2-40B4-BE49-F238E27FC236}">
                <a16:creationId xmlns:a16="http://schemas.microsoft.com/office/drawing/2014/main" id="{EC68D43C-3187-467A-97D4-C376E14B5FB7}"/>
              </a:ext>
            </a:extLst>
          </p:cNvPr>
          <p:cNvSpPr txBox="1"/>
          <p:nvPr/>
        </p:nvSpPr>
        <p:spPr>
          <a:xfrm>
            <a:off x="9356877" y="2995351"/>
            <a:ext cx="2835119" cy="1082165"/>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spc="-6" dirty="0">
                <a:solidFill>
                  <a:srgbClr val="2C3440"/>
                </a:solidFill>
                <a:latin typeface="MyriadPro-Semibold"/>
              </a:rPr>
              <a:t>Sommet de l'ONU sur la Transformation de l'Éducation, </a:t>
            </a:r>
          </a:p>
          <a:p>
            <a:pPr marL="7701" marR="3081" defTabSz="554492">
              <a:lnSpc>
                <a:spcPct val="101299"/>
              </a:lnSpc>
              <a:spcBef>
                <a:spcPts val="55"/>
              </a:spcBef>
            </a:pPr>
            <a:r>
              <a:rPr lang="fr-FR" sz="1728" spc="-6" dirty="0">
                <a:solidFill>
                  <a:srgbClr val="2C3440"/>
                </a:solidFill>
                <a:latin typeface="Myriad Pro" panose="020B0503030403020204" pitchFamily="34" charset="0"/>
              </a:rPr>
              <a:t>septembre 2022</a:t>
            </a:r>
          </a:p>
        </p:txBody>
      </p:sp>
      <p:sp>
        <p:nvSpPr>
          <p:cNvPr id="10" name="object 12">
            <a:extLst>
              <a:ext uri="{FF2B5EF4-FFF2-40B4-BE49-F238E27FC236}">
                <a16:creationId xmlns:a16="http://schemas.microsoft.com/office/drawing/2014/main" id="{09EF33E4-766B-44AC-801B-AFAD7A752B22}"/>
              </a:ext>
            </a:extLst>
          </p:cNvPr>
          <p:cNvSpPr/>
          <p:nvPr/>
        </p:nvSpPr>
        <p:spPr>
          <a:xfrm>
            <a:off x="9233535" y="2956450"/>
            <a:ext cx="0" cy="978064"/>
          </a:xfrm>
          <a:custGeom>
            <a:avLst/>
            <a:gdLst/>
            <a:ahLst/>
            <a:cxnLst/>
            <a:rect l="l" t="t" r="r" b="b"/>
            <a:pathLst>
              <a:path h="1612900">
                <a:moveTo>
                  <a:pt x="0" y="0"/>
                </a:moveTo>
                <a:lnTo>
                  <a:pt x="0" y="1612516"/>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1" name="object 13">
            <a:extLst>
              <a:ext uri="{FF2B5EF4-FFF2-40B4-BE49-F238E27FC236}">
                <a16:creationId xmlns:a16="http://schemas.microsoft.com/office/drawing/2014/main" id="{0130438E-B7A4-4A18-8354-592C6122A9A0}"/>
              </a:ext>
            </a:extLst>
          </p:cNvPr>
          <p:cNvSpPr txBox="1"/>
          <p:nvPr/>
        </p:nvSpPr>
        <p:spPr>
          <a:xfrm>
            <a:off x="602283" y="1767342"/>
            <a:ext cx="4959225" cy="276405"/>
          </a:xfrm>
          <a:prstGeom prst="rect">
            <a:avLst/>
          </a:prstGeom>
        </p:spPr>
        <p:txBody>
          <a:bodyPr vert="horz" wrap="square" lIns="0" tIns="10397" rIns="0" bIns="0" rtlCol="0">
            <a:spAutoFit/>
          </a:bodyPr>
          <a:lstStyle/>
          <a:p>
            <a:pPr marL="7701" defTabSz="554492">
              <a:spcBef>
                <a:spcPts val="82"/>
              </a:spcBef>
            </a:pPr>
            <a:r>
              <a:rPr lang="en-US" sz="1728" b="1" spc="27" dirty="0">
                <a:solidFill>
                  <a:srgbClr val="2C3440"/>
                </a:solidFill>
                <a:latin typeface="MyriadPro-Semibold"/>
                <a:cs typeface="MyriadPro-Semibold"/>
              </a:rPr>
              <a:t>RÉAGIR  </a:t>
            </a:r>
            <a:r>
              <a:rPr lang="en-US" sz="1728" b="1" spc="-6" dirty="0">
                <a:solidFill>
                  <a:srgbClr val="2C3440"/>
                </a:solidFill>
                <a:ea typeface="+mn-lt"/>
                <a:cs typeface="Calibri"/>
              </a:rPr>
              <a:t>– </a:t>
            </a:r>
            <a:r>
              <a:rPr lang="fr-FR" sz="1728" b="1" spc="-6" dirty="0">
                <a:solidFill>
                  <a:srgbClr val="2C3440"/>
                </a:solidFill>
                <a:latin typeface="MyriadPro-Semibold"/>
                <a:cs typeface="MyriadPro-Semibold"/>
              </a:rPr>
              <a:t> </a:t>
            </a:r>
            <a:r>
              <a:rPr lang="en-US" sz="1728" b="1" spc="27" dirty="0">
                <a:solidFill>
                  <a:srgbClr val="2C3440"/>
                </a:solidFill>
                <a:latin typeface="MyriadPro-Semibold"/>
                <a:cs typeface="MyriadPro-Semibold"/>
              </a:rPr>
              <a:t>AMÉLIORER  </a:t>
            </a:r>
            <a:r>
              <a:rPr lang="en-US" sz="1728" b="1" spc="-6" dirty="0">
                <a:solidFill>
                  <a:srgbClr val="2C3440"/>
                </a:solidFill>
                <a:ea typeface="+mn-lt"/>
                <a:cs typeface="Calibri"/>
              </a:rPr>
              <a:t>–</a:t>
            </a:r>
            <a:r>
              <a:rPr lang="fr-FR" sz="1728" b="1" spc="-6" dirty="0">
                <a:solidFill>
                  <a:srgbClr val="2C3440"/>
                </a:solidFill>
                <a:latin typeface="MyriadPro-Semibold"/>
                <a:cs typeface="MyriadPro-Semibold"/>
              </a:rPr>
              <a:t> </a:t>
            </a:r>
            <a:r>
              <a:rPr lang="en-US" sz="1728" b="1" spc="27" dirty="0">
                <a:solidFill>
                  <a:srgbClr val="2C3440"/>
                </a:solidFill>
                <a:latin typeface="MyriadPro-Semibold"/>
                <a:cs typeface="MyriadPro-Semibold"/>
              </a:rPr>
              <a:t> CONSTRUIRE ENSEMBLE</a:t>
            </a:r>
          </a:p>
        </p:txBody>
      </p:sp>
      <p:sp>
        <p:nvSpPr>
          <p:cNvPr id="13" name="object 9">
            <a:extLst>
              <a:ext uri="{FF2B5EF4-FFF2-40B4-BE49-F238E27FC236}">
                <a16:creationId xmlns:a16="http://schemas.microsoft.com/office/drawing/2014/main" id="{7B819B00-368D-4A7E-916C-A369B812EBAB}"/>
              </a:ext>
            </a:extLst>
          </p:cNvPr>
          <p:cNvSpPr/>
          <p:nvPr/>
        </p:nvSpPr>
        <p:spPr>
          <a:xfrm>
            <a:off x="3212202" y="3004996"/>
            <a:ext cx="0" cy="978064"/>
          </a:xfrm>
          <a:custGeom>
            <a:avLst/>
            <a:gdLst/>
            <a:ahLst/>
            <a:cxnLst/>
            <a:rect l="l" t="t" r="r" b="b"/>
            <a:pathLst>
              <a:path h="1612900">
                <a:moveTo>
                  <a:pt x="0" y="0"/>
                </a:moveTo>
                <a:lnTo>
                  <a:pt x="0" y="1612516"/>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4" name="object 2">
            <a:extLst>
              <a:ext uri="{FF2B5EF4-FFF2-40B4-BE49-F238E27FC236}">
                <a16:creationId xmlns:a16="http://schemas.microsoft.com/office/drawing/2014/main" id="{AAC5F320-2DCD-4377-A3BC-665DE2F53326}"/>
              </a:ext>
            </a:extLst>
          </p:cNvPr>
          <p:cNvSpPr txBox="1"/>
          <p:nvPr/>
        </p:nvSpPr>
        <p:spPr>
          <a:xfrm>
            <a:off x="3412378" y="3001025"/>
            <a:ext cx="2860785" cy="1365678"/>
          </a:xfrm>
          <a:prstGeom prst="rect">
            <a:avLst/>
          </a:prstGeom>
        </p:spPr>
        <p:txBody>
          <a:bodyPr vert="horz" wrap="square" lIns="0" tIns="10397" rIns="0" bIns="0" rtlCol="0" anchor="t">
            <a:spAutoFit/>
          </a:bodyPr>
          <a:lstStyle/>
          <a:p>
            <a:pPr marL="7701" defTabSz="554492">
              <a:spcBef>
                <a:spcPts val="82"/>
              </a:spcBef>
            </a:pPr>
            <a:r>
              <a:rPr lang="fr-FR" sz="1728" b="1" spc="-6" dirty="0">
                <a:solidFill>
                  <a:srgbClr val="2C3440"/>
                </a:solidFill>
                <a:latin typeface="MyriadPro-Semibold"/>
                <a:cs typeface="MyriadPro-Semibold"/>
              </a:rPr>
              <a:t>Études de cas et exemples</a:t>
            </a:r>
          </a:p>
          <a:p>
            <a:pPr marL="7701" defTabSz="554492">
              <a:spcBef>
                <a:spcPts val="82"/>
              </a:spcBef>
            </a:pPr>
            <a:r>
              <a:rPr lang="fr-FR" sz="1728" spc="-6" dirty="0">
                <a:solidFill>
                  <a:srgbClr val="2C3440"/>
                </a:solidFill>
                <a:latin typeface="Myriad Pro" panose="020B0503030403020204" pitchFamily="34" charset="0"/>
                <a:cs typeface="MyriadPro-Semibold"/>
              </a:rPr>
              <a:t>Quelles pratiques et expériences prometteuses </a:t>
            </a:r>
            <a:endParaRPr lang="fr-FR" sz="1728" dirty="0">
              <a:solidFill>
                <a:srgbClr val="000000"/>
              </a:solidFill>
              <a:latin typeface="Myriad Pro" panose="020B0503030403020204" pitchFamily="34" charset="0"/>
              <a:cs typeface="MyriadPro-Semibold"/>
            </a:endParaRPr>
          </a:p>
          <a:p>
            <a:pPr marL="7701" defTabSz="554492">
              <a:spcBef>
                <a:spcPts val="82"/>
              </a:spcBef>
            </a:pPr>
            <a:r>
              <a:rPr lang="fr-FR" sz="1728" spc="-6" dirty="0">
                <a:solidFill>
                  <a:srgbClr val="2C3440"/>
                </a:solidFill>
                <a:latin typeface="Myriad Pro" panose="020B0503030403020204" pitchFamily="34" charset="0"/>
                <a:cs typeface="MyriadPro-Semibold"/>
              </a:rPr>
              <a:t>mettent déjà en œuvre les recommandations du rapport ?</a:t>
            </a:r>
            <a:endParaRPr sz="1728" dirty="0">
              <a:solidFill>
                <a:prstClr val="black"/>
              </a:solidFill>
              <a:latin typeface="Myriad Pro" panose="020B0503030403020204" pitchFamily="34" charset="0"/>
              <a:cs typeface="MyriadPro-Semibold"/>
            </a:endParaRPr>
          </a:p>
        </p:txBody>
      </p:sp>
      <p:sp>
        <p:nvSpPr>
          <p:cNvPr id="15" name="object 12">
            <a:extLst>
              <a:ext uri="{FF2B5EF4-FFF2-40B4-BE49-F238E27FC236}">
                <a16:creationId xmlns:a16="http://schemas.microsoft.com/office/drawing/2014/main" id="{89A1F69E-DB21-4383-8D83-53BAB0B4DD6E}"/>
              </a:ext>
            </a:extLst>
          </p:cNvPr>
          <p:cNvSpPr txBox="1"/>
          <p:nvPr/>
        </p:nvSpPr>
        <p:spPr>
          <a:xfrm>
            <a:off x="6623627" y="6493149"/>
            <a:ext cx="4882440" cy="111999"/>
          </a:xfrm>
          <a:prstGeom prst="rect">
            <a:avLst/>
          </a:prstGeom>
        </p:spPr>
        <p:txBody>
          <a:bodyPr vert="horz" wrap="square" lIns="0" tIns="4236" rIns="0" bIns="0" rtlCol="0" anchor="t">
            <a:spAutoFit/>
          </a:bodyPr>
          <a:lstStyle/>
          <a:p>
            <a:pPr marL="7701" algn="ctr" defTabSz="554492">
              <a:spcBef>
                <a:spcPts val="33"/>
              </a:spcBef>
            </a:pPr>
            <a:r>
              <a:rPr lang="en-US" sz="700" spc="3" dirty="0">
                <a:solidFill>
                  <a:srgbClr val="616770"/>
                </a:solidFill>
                <a:latin typeface="Myriad Pro"/>
                <a:cs typeface="Myriad Pro"/>
              </a:rPr>
              <a:t>L  E  S    F  </a:t>
            </a:r>
            <a:r>
              <a:rPr sz="700" spc="6" dirty="0">
                <a:solidFill>
                  <a:srgbClr val="616770"/>
                </a:solidFill>
                <a:latin typeface="Myriad Pro"/>
                <a:cs typeface="Myriad Pro"/>
              </a:rPr>
              <a:t>U</a:t>
            </a:r>
            <a:r>
              <a:rPr lang="fr-FR" sz="700" spc="6" dirty="0">
                <a:solidFill>
                  <a:srgbClr val="616770"/>
                </a:solidFill>
                <a:latin typeface="Myriad Pro"/>
                <a:cs typeface="Myriad Pro"/>
              </a:rPr>
              <a:t>  </a:t>
            </a:r>
            <a:r>
              <a:rPr sz="700" spc="3" dirty="0">
                <a:solidFill>
                  <a:srgbClr val="616770"/>
                </a:solidFill>
                <a:latin typeface="Myriad Pro"/>
                <a:cs typeface="Myriad Pro"/>
              </a:rPr>
              <a:t>T</a:t>
            </a:r>
            <a:r>
              <a:rPr lang="fr-FR" sz="700" spc="3" dirty="0">
                <a:solidFill>
                  <a:srgbClr val="616770"/>
                </a:solidFill>
                <a:latin typeface="Myriad Pro"/>
                <a:cs typeface="Myriad Pro"/>
              </a:rPr>
              <a:t>  </a:t>
            </a:r>
            <a:r>
              <a:rPr sz="700" spc="6" dirty="0">
                <a:solidFill>
                  <a:srgbClr val="616770"/>
                </a:solidFill>
                <a:latin typeface="Myriad Pro"/>
                <a:cs typeface="Myriad Pro"/>
              </a:rPr>
              <a:t>U</a:t>
            </a:r>
            <a:r>
              <a:rPr lang="en-US" sz="700" spc="6" dirty="0">
                <a:solidFill>
                  <a:srgbClr val="616770"/>
                </a:solidFill>
                <a:latin typeface="Myriad Pro"/>
                <a:cs typeface="Myriad Pro"/>
              </a:rPr>
              <a:t>  </a:t>
            </a:r>
            <a:r>
              <a:rPr sz="700" spc="6" dirty="0">
                <a:solidFill>
                  <a:srgbClr val="616770"/>
                </a:solidFill>
                <a:latin typeface="Myriad Pro"/>
                <a:cs typeface="Myriad Pro"/>
              </a:rPr>
              <a:t>R</a:t>
            </a:r>
            <a:r>
              <a:rPr lang="en-US" sz="700" spc="3" dirty="0">
                <a:solidFill>
                  <a:srgbClr val="616770"/>
                </a:solidFill>
                <a:latin typeface="Myriad Pro"/>
                <a:cs typeface="Myriad Pro"/>
              </a:rPr>
              <a:t>  </a:t>
            </a:r>
            <a:r>
              <a:rPr sz="700" spc="3" dirty="0">
                <a:solidFill>
                  <a:srgbClr val="616770"/>
                </a:solidFill>
                <a:latin typeface="Myriad Pro"/>
                <a:cs typeface="Myriad Pro"/>
              </a:rPr>
              <a:t>S</a:t>
            </a:r>
            <a:r>
              <a:rPr lang="en-US" sz="700" spc="3" dirty="0">
                <a:solidFill>
                  <a:srgbClr val="616770"/>
                </a:solidFill>
                <a:latin typeface="Myriad Pro"/>
                <a:cs typeface="Myriad Pro"/>
              </a:rPr>
              <a:t>    D  E</a:t>
            </a:r>
            <a:r>
              <a:rPr lang="en-US" sz="700" spc="3" dirty="0">
                <a:solidFill>
                  <a:srgbClr val="616770"/>
                </a:solidFill>
                <a:latin typeface="Myriad Pro"/>
              </a:rPr>
              <a:t>    L  ‘  </a:t>
            </a:r>
            <a:r>
              <a:rPr lang="fr-FR" sz="700" spc="3" dirty="0">
                <a:solidFill>
                  <a:srgbClr val="616770"/>
                </a:solidFill>
                <a:latin typeface="Myriad Pro"/>
              </a:rPr>
              <a:t>É</a:t>
            </a:r>
            <a:r>
              <a:rPr lang="en-US" sz="700" spc="3" dirty="0">
                <a:solidFill>
                  <a:srgbClr val="616770"/>
                </a:solidFill>
                <a:latin typeface="Myriad Pro"/>
              </a:rPr>
              <a:t>  D  U</a:t>
            </a:r>
            <a:r>
              <a:rPr lang="en-US" sz="700" spc="3" dirty="0">
                <a:solidFill>
                  <a:srgbClr val="616770"/>
                </a:solidFill>
                <a:latin typeface="Myriad Pro"/>
                <a:cs typeface="Myriad Pro"/>
              </a:rPr>
              <a:t>  C  A  T  I  O  N               </a:t>
            </a:r>
            <a:r>
              <a:rPr lang="pt-BR" sz="700" b="1" spc="6" dirty="0">
                <a:solidFill>
                  <a:srgbClr val="616770"/>
                </a:solidFill>
                <a:latin typeface="Myriad Pro"/>
                <a:cs typeface="Myriad Pro"/>
              </a:rPr>
              <a:t>U N    N O U V E A U    C </a:t>
            </a:r>
            <a:r>
              <a:rPr lang="fr-FR" sz="700" b="1" spc="6" dirty="0">
                <a:solidFill>
                  <a:srgbClr val="616770"/>
                </a:solidFill>
                <a:latin typeface="Myriad Pro"/>
                <a:cs typeface="Myriad Pro"/>
              </a:rPr>
              <a:t>O N T R A T    S O C </a:t>
            </a:r>
            <a:r>
              <a:rPr lang="fr-FR" sz="700" b="1" spc="3" dirty="0">
                <a:solidFill>
                  <a:srgbClr val="616770"/>
                </a:solidFill>
                <a:latin typeface="Myriad Pro"/>
                <a:cs typeface="Myriad Pro"/>
              </a:rPr>
              <a:t>I</a:t>
            </a:r>
            <a:r>
              <a:rPr lang="fr-FR" sz="700" b="1" spc="36" dirty="0">
                <a:solidFill>
                  <a:srgbClr val="616770"/>
                </a:solidFill>
                <a:latin typeface="Myriad Pro"/>
                <a:cs typeface="Myriad Pro"/>
              </a:rPr>
              <a:t> </a:t>
            </a:r>
            <a:r>
              <a:rPr lang="fr-FR" sz="700" b="1" spc="6" dirty="0">
                <a:solidFill>
                  <a:srgbClr val="616770"/>
                </a:solidFill>
                <a:latin typeface="Myriad Pro"/>
                <a:cs typeface="Myriad Pro"/>
              </a:rPr>
              <a:t>A </a:t>
            </a:r>
            <a:r>
              <a:rPr lang="fr-FR" sz="700" b="1" spc="3" dirty="0">
                <a:solidFill>
                  <a:srgbClr val="616770"/>
                </a:solidFill>
                <a:latin typeface="Myriad Pro"/>
                <a:cs typeface="Myriad Pro"/>
              </a:rPr>
              <a:t>L</a:t>
            </a:r>
            <a:endParaRPr lang="fr-FR" sz="700" dirty="0">
              <a:solidFill>
                <a:prstClr val="black"/>
              </a:solidFill>
              <a:latin typeface="Myriad Pro"/>
              <a:cs typeface="Myriad Pro"/>
            </a:endParaRPr>
          </a:p>
        </p:txBody>
      </p:sp>
    </p:spTree>
    <p:extLst>
      <p:ext uri="{BB962C8B-B14F-4D97-AF65-F5344CB8AC3E}">
        <p14:creationId xmlns:p14="http://schemas.microsoft.com/office/powerpoint/2010/main" val="2614208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1459002D-4B89-4AA6-90FC-763EBECBEFE2}"/>
              </a:ext>
            </a:extLst>
          </p:cNvPr>
          <p:cNvSpPr txBox="1"/>
          <p:nvPr/>
        </p:nvSpPr>
        <p:spPr>
          <a:xfrm>
            <a:off x="741974" y="2159084"/>
            <a:ext cx="1547960" cy="803948"/>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dirty="0">
                <a:solidFill>
                  <a:srgbClr val="2C3440"/>
                </a:solidFill>
                <a:latin typeface="MyriadPro-Semibold"/>
                <a:cs typeface="MyriadPro-Semibold"/>
              </a:rPr>
              <a:t>Notre monde est à un tournant historique.</a:t>
            </a:r>
            <a:endParaRPr sz="1728" dirty="0">
              <a:solidFill>
                <a:prstClr val="black"/>
              </a:solidFill>
              <a:latin typeface="MyriadPro-Semibold"/>
              <a:cs typeface="MyriadPro-Semibold"/>
            </a:endParaRPr>
          </a:p>
        </p:txBody>
      </p:sp>
      <p:sp>
        <p:nvSpPr>
          <p:cNvPr id="5" name="object 3">
            <a:extLst>
              <a:ext uri="{FF2B5EF4-FFF2-40B4-BE49-F238E27FC236}">
                <a16:creationId xmlns:a16="http://schemas.microsoft.com/office/drawing/2014/main" id="{54460969-4E24-46CC-ACBB-5328CBDEDF2B}"/>
              </a:ext>
            </a:extLst>
          </p:cNvPr>
          <p:cNvSpPr txBox="1"/>
          <p:nvPr/>
        </p:nvSpPr>
        <p:spPr>
          <a:xfrm>
            <a:off x="3461011" y="2159084"/>
            <a:ext cx="2647688" cy="816772"/>
          </a:xfrm>
          <a:prstGeom prst="rect">
            <a:avLst/>
          </a:prstGeom>
        </p:spPr>
        <p:txBody>
          <a:bodyPr vert="horz" wrap="square" lIns="0" tIns="6931" rIns="0" bIns="0" rtlCol="0">
            <a:spAutoFit/>
          </a:bodyPr>
          <a:lstStyle/>
          <a:p>
            <a:pPr marL="7701" marR="3081" defTabSz="554492">
              <a:lnSpc>
                <a:spcPct val="101299"/>
              </a:lnSpc>
              <a:spcBef>
                <a:spcPts val="55"/>
              </a:spcBef>
            </a:pPr>
            <a:r>
              <a:rPr lang="fr-FR" sz="1728" b="1" spc="-18" dirty="0">
                <a:solidFill>
                  <a:srgbClr val="2C3440"/>
                </a:solidFill>
                <a:latin typeface="MyriadPro-Semibold"/>
                <a:cs typeface="MyriadPro-Semibold"/>
              </a:rPr>
              <a:t>Continuer sur une voie </a:t>
            </a:r>
          </a:p>
          <a:p>
            <a:pPr marL="7701" marR="3081" defTabSz="554492">
              <a:lnSpc>
                <a:spcPct val="101299"/>
              </a:lnSpc>
              <a:spcBef>
                <a:spcPts val="55"/>
              </a:spcBef>
            </a:pPr>
            <a:r>
              <a:rPr lang="fr-FR" sz="1728" b="1" spc="-18" dirty="0">
                <a:solidFill>
                  <a:srgbClr val="2C3440"/>
                </a:solidFill>
                <a:latin typeface="MyriadPro-Semibold"/>
                <a:cs typeface="MyriadPro-Semibold"/>
              </a:rPr>
              <a:t>non-durable ou changer radicalement de cap.</a:t>
            </a:r>
            <a:endParaRPr sz="1728" dirty="0">
              <a:solidFill>
                <a:prstClr val="black"/>
              </a:solidFill>
              <a:latin typeface="MyriadPro-Semibold"/>
              <a:cs typeface="MyriadPro-Semibold"/>
            </a:endParaRPr>
          </a:p>
        </p:txBody>
      </p:sp>
      <p:sp>
        <p:nvSpPr>
          <p:cNvPr id="6" name="object 4">
            <a:extLst>
              <a:ext uri="{FF2B5EF4-FFF2-40B4-BE49-F238E27FC236}">
                <a16:creationId xmlns:a16="http://schemas.microsoft.com/office/drawing/2014/main" id="{D783D3F5-0B94-4EB3-AA68-0F95DBBB136E}"/>
              </a:ext>
            </a:extLst>
          </p:cNvPr>
          <p:cNvSpPr txBox="1"/>
          <p:nvPr/>
        </p:nvSpPr>
        <p:spPr>
          <a:xfrm>
            <a:off x="6359426" y="2159084"/>
            <a:ext cx="2014273" cy="1341018"/>
          </a:xfrm>
          <a:prstGeom prst="rect">
            <a:avLst/>
          </a:prstGeom>
        </p:spPr>
        <p:txBody>
          <a:bodyPr vert="horz" wrap="square" lIns="0" tIns="6931" rIns="0" bIns="0" rtlCol="0">
            <a:spAutoFit/>
          </a:bodyPr>
          <a:lstStyle/>
          <a:p>
            <a:pPr marL="7701" marR="3081" defTabSz="554492">
              <a:lnSpc>
                <a:spcPct val="101299"/>
              </a:lnSpc>
              <a:spcBef>
                <a:spcPts val="55"/>
              </a:spcBef>
            </a:pPr>
            <a:r>
              <a:rPr lang="fr-FR" sz="1728" b="1" spc="-6" dirty="0">
                <a:solidFill>
                  <a:srgbClr val="2C3440"/>
                </a:solidFill>
                <a:latin typeface="MyriadPro-Semibold"/>
                <a:cs typeface="MyriadPro-Semibold"/>
              </a:rPr>
              <a:t>La connaissance et l'apprentissage sont la base du renouvellement et de la transformation.</a:t>
            </a:r>
            <a:endParaRPr sz="1728" dirty="0">
              <a:solidFill>
                <a:prstClr val="black"/>
              </a:solidFill>
              <a:latin typeface="MyriadPro-Semibold"/>
              <a:cs typeface="MyriadPro-Semibold"/>
            </a:endParaRPr>
          </a:p>
        </p:txBody>
      </p:sp>
      <p:sp>
        <p:nvSpPr>
          <p:cNvPr id="7" name="object 5">
            <a:extLst>
              <a:ext uri="{FF2B5EF4-FFF2-40B4-BE49-F238E27FC236}">
                <a16:creationId xmlns:a16="http://schemas.microsoft.com/office/drawing/2014/main" id="{E9DE9344-4612-4DF0-9233-2117F946C622}"/>
              </a:ext>
            </a:extLst>
          </p:cNvPr>
          <p:cNvSpPr txBox="1"/>
          <p:nvPr/>
        </p:nvSpPr>
        <p:spPr>
          <a:xfrm>
            <a:off x="9104361" y="2159083"/>
            <a:ext cx="2281893" cy="1609553"/>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spc="-21" dirty="0">
                <a:solidFill>
                  <a:srgbClr val="2C3440"/>
                </a:solidFill>
                <a:latin typeface="MyriadPro-Semibold"/>
                <a:cs typeface="MyriadPro-Semibold"/>
              </a:rPr>
              <a:t>Un nouveau contrat social pour l'éducation est nécessaire afin de réparer les injustices du passé tout en transformant le futur.</a:t>
            </a:r>
            <a:endParaRPr sz="1728" dirty="0">
              <a:solidFill>
                <a:prstClr val="black"/>
              </a:solidFill>
              <a:latin typeface="MyriadPro-Semibold"/>
              <a:cs typeface="MyriadPro-Semibold"/>
            </a:endParaRPr>
          </a:p>
        </p:txBody>
      </p:sp>
      <p:sp>
        <p:nvSpPr>
          <p:cNvPr id="8" name="object 6">
            <a:extLst>
              <a:ext uri="{FF2B5EF4-FFF2-40B4-BE49-F238E27FC236}">
                <a16:creationId xmlns:a16="http://schemas.microsoft.com/office/drawing/2014/main" id="{44C6C812-DE63-465C-8364-E26524447BAD}"/>
              </a:ext>
            </a:extLst>
          </p:cNvPr>
          <p:cNvSpPr txBox="1">
            <a:spLocks noGrp="1"/>
          </p:cNvSpPr>
          <p:nvPr>
            <p:ph type="title"/>
          </p:nvPr>
        </p:nvSpPr>
        <p:spPr>
          <a:xfrm>
            <a:off x="589583" y="979654"/>
            <a:ext cx="4336982" cy="391873"/>
          </a:xfrm>
          <a:prstGeom prst="rect">
            <a:avLst/>
          </a:prstGeom>
        </p:spPr>
        <p:txBody>
          <a:bodyPr vert="horz" wrap="square" lIns="0" tIns="9242" rIns="0" bIns="0" rtlCol="0">
            <a:spAutoFit/>
          </a:bodyPr>
          <a:lstStyle/>
          <a:p>
            <a:pPr marL="7701">
              <a:spcBef>
                <a:spcPts val="73"/>
              </a:spcBef>
            </a:pPr>
            <a:r>
              <a:rPr lang="en-US" spc="39" dirty="0"/>
              <a:t>L'ARGUMENT PRINCIPAL</a:t>
            </a:r>
            <a:endParaRPr lang="en-US" spc="55" dirty="0"/>
          </a:p>
        </p:txBody>
      </p:sp>
      <p:sp>
        <p:nvSpPr>
          <p:cNvPr id="9" name="object 7">
            <a:extLst>
              <a:ext uri="{FF2B5EF4-FFF2-40B4-BE49-F238E27FC236}">
                <a16:creationId xmlns:a16="http://schemas.microsoft.com/office/drawing/2014/main" id="{E8E5CBDB-280E-407D-A232-2A5F23ACA8D7}"/>
              </a:ext>
            </a:extLst>
          </p:cNvPr>
          <p:cNvSpPr/>
          <p:nvPr/>
        </p:nvSpPr>
        <p:spPr>
          <a:xfrm>
            <a:off x="597286" y="2222344"/>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0" name="object 8">
            <a:extLst>
              <a:ext uri="{FF2B5EF4-FFF2-40B4-BE49-F238E27FC236}">
                <a16:creationId xmlns:a16="http://schemas.microsoft.com/office/drawing/2014/main" id="{2853FC92-7C84-40E8-860C-064B6297C9B6}"/>
              </a:ext>
            </a:extLst>
          </p:cNvPr>
          <p:cNvSpPr/>
          <p:nvPr/>
        </p:nvSpPr>
        <p:spPr>
          <a:xfrm>
            <a:off x="3332230" y="2222344"/>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1" name="object 9">
            <a:extLst>
              <a:ext uri="{FF2B5EF4-FFF2-40B4-BE49-F238E27FC236}">
                <a16:creationId xmlns:a16="http://schemas.microsoft.com/office/drawing/2014/main" id="{D2C04291-3768-450E-A5EF-58A131BD8252}"/>
              </a:ext>
            </a:extLst>
          </p:cNvPr>
          <p:cNvSpPr/>
          <p:nvPr/>
        </p:nvSpPr>
        <p:spPr>
          <a:xfrm>
            <a:off x="6217891" y="2222344"/>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2" name="object 10">
            <a:extLst>
              <a:ext uri="{FF2B5EF4-FFF2-40B4-BE49-F238E27FC236}">
                <a16:creationId xmlns:a16="http://schemas.microsoft.com/office/drawing/2014/main" id="{811DF290-B6BC-401B-82C6-76C26C0918E2}"/>
              </a:ext>
            </a:extLst>
          </p:cNvPr>
          <p:cNvSpPr/>
          <p:nvPr/>
        </p:nvSpPr>
        <p:spPr>
          <a:xfrm>
            <a:off x="8965536" y="2222344"/>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3" name="object 12">
            <a:extLst>
              <a:ext uri="{FF2B5EF4-FFF2-40B4-BE49-F238E27FC236}">
                <a16:creationId xmlns:a16="http://schemas.microsoft.com/office/drawing/2014/main" id="{58ED2B64-27E1-4836-997D-210B440E3554}"/>
              </a:ext>
            </a:extLst>
          </p:cNvPr>
          <p:cNvSpPr txBox="1"/>
          <p:nvPr/>
        </p:nvSpPr>
        <p:spPr>
          <a:xfrm>
            <a:off x="6623627" y="6493149"/>
            <a:ext cx="4882440" cy="111999"/>
          </a:xfrm>
          <a:prstGeom prst="rect">
            <a:avLst/>
          </a:prstGeom>
        </p:spPr>
        <p:txBody>
          <a:bodyPr vert="horz" wrap="square" lIns="0" tIns="4236" rIns="0" bIns="0" rtlCol="0" anchor="t">
            <a:spAutoFit/>
          </a:bodyPr>
          <a:lstStyle/>
          <a:p>
            <a:pPr marL="7701" algn="ctr" defTabSz="554492">
              <a:spcBef>
                <a:spcPts val="33"/>
              </a:spcBef>
            </a:pPr>
            <a:r>
              <a:rPr lang="en-US" sz="700" spc="3" dirty="0">
                <a:solidFill>
                  <a:srgbClr val="616770"/>
                </a:solidFill>
                <a:latin typeface="Myriad Pro"/>
                <a:cs typeface="Myriad Pro"/>
              </a:rPr>
              <a:t>L  E  S    F  </a:t>
            </a:r>
            <a:r>
              <a:rPr sz="700" spc="6" dirty="0">
                <a:solidFill>
                  <a:srgbClr val="616770"/>
                </a:solidFill>
                <a:latin typeface="Myriad Pro"/>
                <a:cs typeface="Myriad Pro"/>
              </a:rPr>
              <a:t>U</a:t>
            </a:r>
            <a:r>
              <a:rPr lang="fr-FR" sz="700" spc="6" dirty="0">
                <a:solidFill>
                  <a:srgbClr val="616770"/>
                </a:solidFill>
                <a:latin typeface="Myriad Pro"/>
                <a:cs typeface="Myriad Pro"/>
              </a:rPr>
              <a:t>  </a:t>
            </a:r>
            <a:r>
              <a:rPr sz="700" spc="3" dirty="0">
                <a:solidFill>
                  <a:srgbClr val="616770"/>
                </a:solidFill>
                <a:latin typeface="Myriad Pro"/>
                <a:cs typeface="Myriad Pro"/>
              </a:rPr>
              <a:t>T</a:t>
            </a:r>
            <a:r>
              <a:rPr lang="fr-FR" sz="700" spc="3" dirty="0">
                <a:solidFill>
                  <a:srgbClr val="616770"/>
                </a:solidFill>
                <a:latin typeface="Myriad Pro"/>
                <a:cs typeface="Myriad Pro"/>
              </a:rPr>
              <a:t>  </a:t>
            </a:r>
            <a:r>
              <a:rPr sz="700" spc="6" dirty="0">
                <a:solidFill>
                  <a:srgbClr val="616770"/>
                </a:solidFill>
                <a:latin typeface="Myriad Pro"/>
                <a:cs typeface="Myriad Pro"/>
              </a:rPr>
              <a:t>U</a:t>
            </a:r>
            <a:r>
              <a:rPr lang="en-US" sz="700" spc="6" dirty="0">
                <a:solidFill>
                  <a:srgbClr val="616770"/>
                </a:solidFill>
                <a:latin typeface="Myriad Pro"/>
                <a:cs typeface="Myriad Pro"/>
              </a:rPr>
              <a:t>  </a:t>
            </a:r>
            <a:r>
              <a:rPr sz="700" spc="6" dirty="0">
                <a:solidFill>
                  <a:srgbClr val="616770"/>
                </a:solidFill>
                <a:latin typeface="Myriad Pro"/>
                <a:cs typeface="Myriad Pro"/>
              </a:rPr>
              <a:t>R</a:t>
            </a:r>
            <a:r>
              <a:rPr lang="en-US" sz="700" spc="3" dirty="0">
                <a:solidFill>
                  <a:srgbClr val="616770"/>
                </a:solidFill>
                <a:latin typeface="Myriad Pro"/>
                <a:cs typeface="Myriad Pro"/>
              </a:rPr>
              <a:t>  </a:t>
            </a:r>
            <a:r>
              <a:rPr sz="700" spc="3" dirty="0">
                <a:solidFill>
                  <a:srgbClr val="616770"/>
                </a:solidFill>
                <a:latin typeface="Myriad Pro"/>
                <a:cs typeface="Myriad Pro"/>
              </a:rPr>
              <a:t>S</a:t>
            </a:r>
            <a:r>
              <a:rPr lang="en-US" sz="700" spc="3" dirty="0">
                <a:solidFill>
                  <a:srgbClr val="616770"/>
                </a:solidFill>
                <a:latin typeface="Myriad Pro"/>
                <a:cs typeface="Myriad Pro"/>
              </a:rPr>
              <a:t>    D  E</a:t>
            </a:r>
            <a:r>
              <a:rPr lang="en-US" sz="700" spc="3" dirty="0">
                <a:solidFill>
                  <a:srgbClr val="616770"/>
                </a:solidFill>
                <a:latin typeface="Myriad Pro"/>
              </a:rPr>
              <a:t>    L  ‘  </a:t>
            </a:r>
            <a:r>
              <a:rPr lang="fr-FR" sz="700" spc="3" dirty="0">
                <a:solidFill>
                  <a:srgbClr val="616770"/>
                </a:solidFill>
                <a:latin typeface="Myriad Pro"/>
              </a:rPr>
              <a:t>É</a:t>
            </a:r>
            <a:r>
              <a:rPr lang="en-US" sz="700" spc="3" dirty="0">
                <a:solidFill>
                  <a:srgbClr val="616770"/>
                </a:solidFill>
                <a:latin typeface="Myriad Pro"/>
              </a:rPr>
              <a:t>  D  U</a:t>
            </a:r>
            <a:r>
              <a:rPr lang="en-US" sz="700" spc="3" dirty="0">
                <a:solidFill>
                  <a:srgbClr val="616770"/>
                </a:solidFill>
                <a:latin typeface="Myriad Pro"/>
                <a:cs typeface="Myriad Pro"/>
              </a:rPr>
              <a:t>  C  A  T  I  O  N               </a:t>
            </a:r>
            <a:r>
              <a:rPr lang="pt-BR" sz="700" b="1" spc="6" dirty="0">
                <a:solidFill>
                  <a:srgbClr val="616770"/>
                </a:solidFill>
                <a:latin typeface="Myriad Pro"/>
                <a:cs typeface="Myriad Pro"/>
              </a:rPr>
              <a:t>U N    N O U V E A U    C </a:t>
            </a:r>
            <a:r>
              <a:rPr lang="fr-FR" sz="700" b="1" spc="6" dirty="0">
                <a:solidFill>
                  <a:srgbClr val="616770"/>
                </a:solidFill>
                <a:latin typeface="Myriad Pro"/>
                <a:cs typeface="Myriad Pro"/>
              </a:rPr>
              <a:t>O N T R A T    S O C </a:t>
            </a:r>
            <a:r>
              <a:rPr lang="fr-FR" sz="700" b="1" spc="3" dirty="0">
                <a:solidFill>
                  <a:srgbClr val="616770"/>
                </a:solidFill>
                <a:latin typeface="Myriad Pro"/>
                <a:cs typeface="Myriad Pro"/>
              </a:rPr>
              <a:t>I</a:t>
            </a:r>
            <a:r>
              <a:rPr lang="fr-FR" sz="700" b="1" spc="36" dirty="0">
                <a:solidFill>
                  <a:srgbClr val="616770"/>
                </a:solidFill>
                <a:latin typeface="Myriad Pro"/>
                <a:cs typeface="Myriad Pro"/>
              </a:rPr>
              <a:t> </a:t>
            </a:r>
            <a:r>
              <a:rPr lang="fr-FR" sz="700" b="1" spc="6" dirty="0">
                <a:solidFill>
                  <a:srgbClr val="616770"/>
                </a:solidFill>
                <a:latin typeface="Myriad Pro"/>
                <a:cs typeface="Myriad Pro"/>
              </a:rPr>
              <a:t>A </a:t>
            </a:r>
            <a:r>
              <a:rPr lang="fr-FR" sz="700" b="1" spc="3" dirty="0">
                <a:solidFill>
                  <a:srgbClr val="616770"/>
                </a:solidFill>
                <a:latin typeface="Myriad Pro"/>
                <a:cs typeface="Myriad Pro"/>
              </a:rPr>
              <a:t>L</a:t>
            </a:r>
            <a:endParaRPr lang="fr-FR" sz="700" dirty="0">
              <a:solidFill>
                <a:prstClr val="black"/>
              </a:solidFill>
              <a:latin typeface="Myriad Pro"/>
              <a:cs typeface="Myriad Pro"/>
            </a:endParaRPr>
          </a:p>
        </p:txBody>
      </p:sp>
    </p:spTree>
    <p:extLst>
      <p:ext uri="{BB962C8B-B14F-4D97-AF65-F5344CB8AC3E}">
        <p14:creationId xmlns:p14="http://schemas.microsoft.com/office/powerpoint/2010/main" val="3982892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5985BB8E-9CFA-4532-B511-8813DB86BBB3}"/>
              </a:ext>
            </a:extLst>
          </p:cNvPr>
          <p:cNvPicPr/>
          <p:nvPr/>
        </p:nvPicPr>
        <p:blipFill>
          <a:blip r:embed="rId3">
            <a:extLst>
              <a:ext uri="{28A0092B-C50C-407E-A947-70E740481C1C}">
                <a14:useLocalDpi xmlns:a14="http://schemas.microsoft.com/office/drawing/2010/main" val="0"/>
              </a:ext>
            </a:extLst>
          </a:blip>
          <a:srcRect/>
          <a:stretch/>
        </p:blipFill>
        <p:spPr>
          <a:xfrm>
            <a:off x="665785" y="1850455"/>
            <a:ext cx="2851212" cy="4027891"/>
          </a:xfrm>
          <a:prstGeom prst="rect">
            <a:avLst/>
          </a:prstGeom>
        </p:spPr>
      </p:pic>
      <p:pic>
        <p:nvPicPr>
          <p:cNvPr id="5" name="object 3">
            <a:extLst>
              <a:ext uri="{FF2B5EF4-FFF2-40B4-BE49-F238E27FC236}">
                <a16:creationId xmlns:a16="http://schemas.microsoft.com/office/drawing/2014/main" id="{8F27E41A-7C40-4011-85EE-E5650C3BBBFF}"/>
              </a:ext>
            </a:extLst>
          </p:cNvPr>
          <p:cNvPicPr/>
          <p:nvPr/>
        </p:nvPicPr>
        <p:blipFill>
          <a:blip r:embed="rId4">
            <a:extLst>
              <a:ext uri="{28A0092B-C50C-407E-A947-70E740481C1C}">
                <a14:useLocalDpi xmlns:a14="http://schemas.microsoft.com/office/drawing/2010/main" val="0"/>
              </a:ext>
            </a:extLst>
          </a:blip>
          <a:srcRect/>
          <a:stretch/>
        </p:blipFill>
        <p:spPr>
          <a:xfrm>
            <a:off x="4245746" y="1850455"/>
            <a:ext cx="2851212" cy="4027891"/>
          </a:xfrm>
          <a:prstGeom prst="rect">
            <a:avLst/>
          </a:prstGeom>
        </p:spPr>
      </p:pic>
      <p:pic>
        <p:nvPicPr>
          <p:cNvPr id="6" name="object 4">
            <a:extLst>
              <a:ext uri="{FF2B5EF4-FFF2-40B4-BE49-F238E27FC236}">
                <a16:creationId xmlns:a16="http://schemas.microsoft.com/office/drawing/2014/main" id="{BE25DDFF-5996-4039-9A91-A8D6DC7EF5A3}"/>
              </a:ext>
            </a:extLst>
          </p:cNvPr>
          <p:cNvPicPr/>
          <p:nvPr/>
        </p:nvPicPr>
        <p:blipFill>
          <a:blip r:embed="rId5">
            <a:extLst>
              <a:ext uri="{28A0092B-C50C-407E-A947-70E740481C1C}">
                <a14:useLocalDpi xmlns:a14="http://schemas.microsoft.com/office/drawing/2010/main" val="0"/>
              </a:ext>
            </a:extLst>
          </a:blip>
          <a:srcRect/>
          <a:stretch/>
        </p:blipFill>
        <p:spPr>
          <a:xfrm>
            <a:off x="7863750" y="1850455"/>
            <a:ext cx="2664550" cy="4027891"/>
          </a:xfrm>
          <a:prstGeom prst="rect">
            <a:avLst/>
          </a:prstGeom>
        </p:spPr>
      </p:pic>
      <p:sp>
        <p:nvSpPr>
          <p:cNvPr id="7" name="object 5">
            <a:extLst>
              <a:ext uri="{FF2B5EF4-FFF2-40B4-BE49-F238E27FC236}">
                <a16:creationId xmlns:a16="http://schemas.microsoft.com/office/drawing/2014/main" id="{FF1FABE4-A36E-4D5F-BAE1-F7450F9111FC}"/>
              </a:ext>
            </a:extLst>
          </p:cNvPr>
          <p:cNvSpPr txBox="1">
            <a:spLocks noGrp="1"/>
          </p:cNvSpPr>
          <p:nvPr>
            <p:ph type="title"/>
          </p:nvPr>
        </p:nvSpPr>
        <p:spPr>
          <a:xfrm>
            <a:off x="589583" y="979654"/>
            <a:ext cx="10173400" cy="391873"/>
          </a:xfrm>
          <a:prstGeom prst="rect">
            <a:avLst/>
          </a:prstGeom>
        </p:spPr>
        <p:txBody>
          <a:bodyPr vert="horz" wrap="square" lIns="0" tIns="9242" rIns="0" bIns="0" rtlCol="0">
            <a:spAutoFit/>
          </a:bodyPr>
          <a:lstStyle/>
          <a:p>
            <a:pPr marL="7701">
              <a:spcBef>
                <a:spcPts val="73"/>
              </a:spcBef>
            </a:pPr>
            <a:r>
              <a:rPr lang="fr-FR" spc="49" dirty="0"/>
              <a:t>UNE VISION DE L'ÉDUCATION À DES MOMENTS CLÉS DE L'HISTOIRE</a:t>
            </a:r>
            <a:endParaRPr spc="64" dirty="0"/>
          </a:p>
        </p:txBody>
      </p:sp>
      <p:sp>
        <p:nvSpPr>
          <p:cNvPr id="9" name="object 12">
            <a:extLst>
              <a:ext uri="{FF2B5EF4-FFF2-40B4-BE49-F238E27FC236}">
                <a16:creationId xmlns:a16="http://schemas.microsoft.com/office/drawing/2014/main" id="{D751335A-ED28-4B2B-9CFE-7629F6056D95}"/>
              </a:ext>
            </a:extLst>
          </p:cNvPr>
          <p:cNvSpPr txBox="1"/>
          <p:nvPr/>
        </p:nvSpPr>
        <p:spPr>
          <a:xfrm>
            <a:off x="6623627" y="6493149"/>
            <a:ext cx="4882440" cy="111999"/>
          </a:xfrm>
          <a:prstGeom prst="rect">
            <a:avLst/>
          </a:prstGeom>
        </p:spPr>
        <p:txBody>
          <a:bodyPr vert="horz" wrap="square" lIns="0" tIns="4236" rIns="0" bIns="0" rtlCol="0" anchor="t">
            <a:spAutoFit/>
          </a:bodyPr>
          <a:lstStyle/>
          <a:p>
            <a:pPr marL="7701" algn="ctr" defTabSz="554492">
              <a:spcBef>
                <a:spcPts val="33"/>
              </a:spcBef>
            </a:pPr>
            <a:r>
              <a:rPr lang="en-US" sz="700" spc="3" dirty="0">
                <a:solidFill>
                  <a:srgbClr val="616770"/>
                </a:solidFill>
                <a:latin typeface="Myriad Pro"/>
                <a:cs typeface="Myriad Pro"/>
              </a:rPr>
              <a:t>L  E  S    F  </a:t>
            </a:r>
            <a:r>
              <a:rPr sz="700" spc="6" dirty="0">
                <a:solidFill>
                  <a:srgbClr val="616770"/>
                </a:solidFill>
                <a:latin typeface="Myriad Pro"/>
                <a:cs typeface="Myriad Pro"/>
              </a:rPr>
              <a:t>U</a:t>
            </a:r>
            <a:r>
              <a:rPr lang="fr-FR" sz="700" spc="6" dirty="0">
                <a:solidFill>
                  <a:srgbClr val="616770"/>
                </a:solidFill>
                <a:latin typeface="Myriad Pro"/>
                <a:cs typeface="Myriad Pro"/>
              </a:rPr>
              <a:t>  </a:t>
            </a:r>
            <a:r>
              <a:rPr sz="700" spc="3" dirty="0">
                <a:solidFill>
                  <a:srgbClr val="616770"/>
                </a:solidFill>
                <a:latin typeface="Myriad Pro"/>
                <a:cs typeface="Myriad Pro"/>
              </a:rPr>
              <a:t>T</a:t>
            </a:r>
            <a:r>
              <a:rPr lang="fr-FR" sz="700" spc="3" dirty="0">
                <a:solidFill>
                  <a:srgbClr val="616770"/>
                </a:solidFill>
                <a:latin typeface="Myriad Pro"/>
                <a:cs typeface="Myriad Pro"/>
              </a:rPr>
              <a:t>  </a:t>
            </a:r>
            <a:r>
              <a:rPr sz="700" spc="6" dirty="0">
                <a:solidFill>
                  <a:srgbClr val="616770"/>
                </a:solidFill>
                <a:latin typeface="Myriad Pro"/>
                <a:cs typeface="Myriad Pro"/>
              </a:rPr>
              <a:t>U</a:t>
            </a:r>
            <a:r>
              <a:rPr lang="en-US" sz="700" spc="6" dirty="0">
                <a:solidFill>
                  <a:srgbClr val="616770"/>
                </a:solidFill>
                <a:latin typeface="Myriad Pro"/>
                <a:cs typeface="Myriad Pro"/>
              </a:rPr>
              <a:t>  </a:t>
            </a:r>
            <a:r>
              <a:rPr sz="700" spc="6" dirty="0">
                <a:solidFill>
                  <a:srgbClr val="616770"/>
                </a:solidFill>
                <a:latin typeface="Myriad Pro"/>
                <a:cs typeface="Myriad Pro"/>
              </a:rPr>
              <a:t>R</a:t>
            </a:r>
            <a:r>
              <a:rPr lang="en-US" sz="700" spc="3" dirty="0">
                <a:solidFill>
                  <a:srgbClr val="616770"/>
                </a:solidFill>
                <a:latin typeface="Myriad Pro"/>
                <a:cs typeface="Myriad Pro"/>
              </a:rPr>
              <a:t>  </a:t>
            </a:r>
            <a:r>
              <a:rPr sz="700" spc="3" dirty="0">
                <a:solidFill>
                  <a:srgbClr val="616770"/>
                </a:solidFill>
                <a:latin typeface="Myriad Pro"/>
                <a:cs typeface="Myriad Pro"/>
              </a:rPr>
              <a:t>S</a:t>
            </a:r>
            <a:r>
              <a:rPr lang="en-US" sz="700" spc="3" dirty="0">
                <a:solidFill>
                  <a:srgbClr val="616770"/>
                </a:solidFill>
                <a:latin typeface="Myriad Pro"/>
                <a:cs typeface="Myriad Pro"/>
              </a:rPr>
              <a:t>    D  E</a:t>
            </a:r>
            <a:r>
              <a:rPr lang="en-US" sz="700" spc="3" dirty="0">
                <a:solidFill>
                  <a:srgbClr val="616770"/>
                </a:solidFill>
                <a:latin typeface="Myriad Pro"/>
              </a:rPr>
              <a:t>    L  ‘  </a:t>
            </a:r>
            <a:r>
              <a:rPr lang="fr-FR" sz="700" spc="3" dirty="0">
                <a:solidFill>
                  <a:srgbClr val="616770"/>
                </a:solidFill>
                <a:latin typeface="Myriad Pro"/>
              </a:rPr>
              <a:t>É</a:t>
            </a:r>
            <a:r>
              <a:rPr lang="en-US" sz="700" spc="3" dirty="0">
                <a:solidFill>
                  <a:srgbClr val="616770"/>
                </a:solidFill>
                <a:latin typeface="Myriad Pro"/>
              </a:rPr>
              <a:t>  D  U</a:t>
            </a:r>
            <a:r>
              <a:rPr lang="en-US" sz="700" spc="3" dirty="0">
                <a:solidFill>
                  <a:srgbClr val="616770"/>
                </a:solidFill>
                <a:latin typeface="Myriad Pro"/>
                <a:cs typeface="Myriad Pro"/>
              </a:rPr>
              <a:t>  C  A  T  I  O  N               </a:t>
            </a:r>
            <a:r>
              <a:rPr lang="pt-BR" sz="700" b="1" spc="6" dirty="0">
                <a:solidFill>
                  <a:srgbClr val="616770"/>
                </a:solidFill>
                <a:latin typeface="Myriad Pro"/>
                <a:cs typeface="Myriad Pro"/>
              </a:rPr>
              <a:t>U N    N O U V E A U    C </a:t>
            </a:r>
            <a:r>
              <a:rPr lang="fr-FR" sz="700" b="1" spc="6" dirty="0">
                <a:solidFill>
                  <a:srgbClr val="616770"/>
                </a:solidFill>
                <a:latin typeface="Myriad Pro"/>
                <a:cs typeface="Myriad Pro"/>
              </a:rPr>
              <a:t>O N T R A T    S O C </a:t>
            </a:r>
            <a:r>
              <a:rPr lang="fr-FR" sz="700" b="1" spc="3" dirty="0">
                <a:solidFill>
                  <a:srgbClr val="616770"/>
                </a:solidFill>
                <a:latin typeface="Myriad Pro"/>
                <a:cs typeface="Myriad Pro"/>
              </a:rPr>
              <a:t>I</a:t>
            </a:r>
            <a:r>
              <a:rPr lang="fr-FR" sz="700" b="1" spc="36" dirty="0">
                <a:solidFill>
                  <a:srgbClr val="616770"/>
                </a:solidFill>
                <a:latin typeface="Myriad Pro"/>
                <a:cs typeface="Myriad Pro"/>
              </a:rPr>
              <a:t> </a:t>
            </a:r>
            <a:r>
              <a:rPr lang="fr-FR" sz="700" b="1" spc="6" dirty="0">
                <a:solidFill>
                  <a:srgbClr val="616770"/>
                </a:solidFill>
                <a:latin typeface="Myriad Pro"/>
                <a:cs typeface="Myriad Pro"/>
              </a:rPr>
              <a:t>A </a:t>
            </a:r>
            <a:r>
              <a:rPr lang="fr-FR" sz="700" b="1" spc="3" dirty="0">
                <a:solidFill>
                  <a:srgbClr val="616770"/>
                </a:solidFill>
                <a:latin typeface="Myriad Pro"/>
                <a:cs typeface="Myriad Pro"/>
              </a:rPr>
              <a:t>L</a:t>
            </a:r>
            <a:endParaRPr lang="fr-FR" sz="700" dirty="0">
              <a:solidFill>
                <a:prstClr val="black"/>
              </a:solidFill>
              <a:latin typeface="Myriad Pro"/>
              <a:cs typeface="Myriad Pro"/>
            </a:endParaRPr>
          </a:p>
        </p:txBody>
      </p:sp>
      <p:sp>
        <p:nvSpPr>
          <p:cNvPr id="10" name="Rectangle 9">
            <a:extLst>
              <a:ext uri="{FF2B5EF4-FFF2-40B4-BE49-F238E27FC236}">
                <a16:creationId xmlns:a16="http://schemas.microsoft.com/office/drawing/2014/main" id="{662EC684-82D7-45AE-9884-013A8DBAED88}"/>
              </a:ext>
            </a:extLst>
          </p:cNvPr>
          <p:cNvSpPr/>
          <p:nvPr/>
        </p:nvSpPr>
        <p:spPr>
          <a:xfrm>
            <a:off x="705746" y="1850455"/>
            <a:ext cx="208654" cy="239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716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9079AFB1-1633-4E22-941E-B203833AA5E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583187" y="1701079"/>
            <a:ext cx="5597037" cy="3795509"/>
          </a:xfrm>
          <a:prstGeom prst="rect">
            <a:avLst/>
          </a:prstGeom>
        </p:spPr>
      </p:pic>
      <p:pic>
        <p:nvPicPr>
          <p:cNvPr id="5" name="object 3">
            <a:extLst>
              <a:ext uri="{FF2B5EF4-FFF2-40B4-BE49-F238E27FC236}">
                <a16:creationId xmlns:a16="http://schemas.microsoft.com/office/drawing/2014/main" id="{4A56A491-E53E-4982-9D2F-66A9ED24EAA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443812" y="1902751"/>
            <a:ext cx="870103" cy="1088840"/>
          </a:xfrm>
          <a:prstGeom prst="rect">
            <a:avLst/>
          </a:prstGeom>
        </p:spPr>
      </p:pic>
      <p:pic>
        <p:nvPicPr>
          <p:cNvPr id="6" name="object 4">
            <a:extLst>
              <a:ext uri="{FF2B5EF4-FFF2-40B4-BE49-F238E27FC236}">
                <a16:creationId xmlns:a16="http://schemas.microsoft.com/office/drawing/2014/main" id="{FE6B9353-61EE-4C06-8623-3DB1AAE4F20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86710" y="1902751"/>
            <a:ext cx="859042" cy="1088840"/>
          </a:xfrm>
          <a:prstGeom prst="rect">
            <a:avLst/>
          </a:prstGeom>
        </p:spPr>
      </p:pic>
      <p:pic>
        <p:nvPicPr>
          <p:cNvPr id="7" name="object 5">
            <a:extLst>
              <a:ext uri="{FF2B5EF4-FFF2-40B4-BE49-F238E27FC236}">
                <a16:creationId xmlns:a16="http://schemas.microsoft.com/office/drawing/2014/main" id="{A67439EC-F325-48E3-8BBB-0E5C7AC93BD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88022" y="1902751"/>
            <a:ext cx="877419" cy="1088840"/>
          </a:xfrm>
          <a:prstGeom prst="rect">
            <a:avLst/>
          </a:prstGeom>
        </p:spPr>
      </p:pic>
      <p:pic>
        <p:nvPicPr>
          <p:cNvPr id="8" name="object 6">
            <a:extLst>
              <a:ext uri="{FF2B5EF4-FFF2-40B4-BE49-F238E27FC236}">
                <a16:creationId xmlns:a16="http://schemas.microsoft.com/office/drawing/2014/main" id="{7EA1E92D-A40B-48A9-ADB3-50FDA029DE0E}"/>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524502" y="1896742"/>
            <a:ext cx="887798" cy="1094849"/>
          </a:xfrm>
          <a:prstGeom prst="rect">
            <a:avLst/>
          </a:prstGeom>
        </p:spPr>
      </p:pic>
      <p:pic>
        <p:nvPicPr>
          <p:cNvPr id="9" name="object 7">
            <a:extLst>
              <a:ext uri="{FF2B5EF4-FFF2-40B4-BE49-F238E27FC236}">
                <a16:creationId xmlns:a16="http://schemas.microsoft.com/office/drawing/2014/main" id="{C6545F0F-55C2-4464-95A3-8A27E9989CC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583347" y="1890732"/>
            <a:ext cx="877419" cy="1094849"/>
          </a:xfrm>
          <a:prstGeom prst="rect">
            <a:avLst/>
          </a:prstGeom>
        </p:spPr>
      </p:pic>
      <p:pic>
        <p:nvPicPr>
          <p:cNvPr id="10" name="object 8">
            <a:extLst>
              <a:ext uri="{FF2B5EF4-FFF2-40B4-BE49-F238E27FC236}">
                <a16:creationId xmlns:a16="http://schemas.microsoft.com/office/drawing/2014/main" id="{B8818A7E-795C-4F60-A749-8C8E6AAC0B5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583347" y="3063214"/>
            <a:ext cx="872148" cy="1088840"/>
          </a:xfrm>
          <a:prstGeom prst="rect">
            <a:avLst/>
          </a:prstGeom>
        </p:spPr>
      </p:pic>
      <p:pic>
        <p:nvPicPr>
          <p:cNvPr id="11" name="object 9">
            <a:extLst>
              <a:ext uri="{FF2B5EF4-FFF2-40B4-BE49-F238E27FC236}">
                <a16:creationId xmlns:a16="http://schemas.microsoft.com/office/drawing/2014/main" id="{17553917-7BBC-416E-8BB7-0E39BF76436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335760" y="1901618"/>
            <a:ext cx="877419" cy="1088840"/>
          </a:xfrm>
          <a:prstGeom prst="rect">
            <a:avLst/>
          </a:prstGeom>
        </p:spPr>
      </p:pic>
      <p:pic>
        <p:nvPicPr>
          <p:cNvPr id="12" name="object 10">
            <a:extLst>
              <a:ext uri="{FF2B5EF4-FFF2-40B4-BE49-F238E27FC236}">
                <a16:creationId xmlns:a16="http://schemas.microsoft.com/office/drawing/2014/main" id="{E82EC9BD-AE81-4541-A972-5CB81BAABB6C}"/>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1529603" y="3063213"/>
            <a:ext cx="877419" cy="1088847"/>
          </a:xfrm>
          <a:prstGeom prst="rect">
            <a:avLst/>
          </a:prstGeom>
        </p:spPr>
      </p:pic>
      <p:pic>
        <p:nvPicPr>
          <p:cNvPr id="13" name="object 11">
            <a:extLst>
              <a:ext uri="{FF2B5EF4-FFF2-40B4-BE49-F238E27FC236}">
                <a16:creationId xmlns:a16="http://schemas.microsoft.com/office/drawing/2014/main" id="{D3527FCF-3595-469F-8C1D-0FEAC86688A1}"/>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4388023" y="3063214"/>
            <a:ext cx="877418" cy="1096132"/>
          </a:xfrm>
          <a:prstGeom prst="rect">
            <a:avLst/>
          </a:prstGeom>
        </p:spPr>
      </p:pic>
      <p:pic>
        <p:nvPicPr>
          <p:cNvPr id="14" name="object 12">
            <a:extLst>
              <a:ext uri="{FF2B5EF4-FFF2-40B4-BE49-F238E27FC236}">
                <a16:creationId xmlns:a16="http://schemas.microsoft.com/office/drawing/2014/main" id="{BC23E46F-2EE6-49A5-A414-A3978C01322A}"/>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5335761" y="3055927"/>
            <a:ext cx="877418" cy="1103417"/>
          </a:xfrm>
          <a:prstGeom prst="rect">
            <a:avLst/>
          </a:prstGeom>
        </p:spPr>
      </p:pic>
      <p:pic>
        <p:nvPicPr>
          <p:cNvPr id="15" name="object 13">
            <a:extLst>
              <a:ext uri="{FF2B5EF4-FFF2-40B4-BE49-F238E27FC236}">
                <a16:creationId xmlns:a16="http://schemas.microsoft.com/office/drawing/2014/main" id="{FE59F215-AF86-4EFC-8B6E-4EC7BDC8C584}"/>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1524503" y="4238239"/>
            <a:ext cx="887798" cy="1088847"/>
          </a:xfrm>
          <a:prstGeom prst="rect">
            <a:avLst/>
          </a:prstGeom>
        </p:spPr>
      </p:pic>
      <p:pic>
        <p:nvPicPr>
          <p:cNvPr id="16" name="object 14">
            <a:extLst>
              <a:ext uri="{FF2B5EF4-FFF2-40B4-BE49-F238E27FC236}">
                <a16:creationId xmlns:a16="http://schemas.microsoft.com/office/drawing/2014/main" id="{12E888AD-02A3-40A1-832A-CB77353B98AA}"/>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572976" y="4236978"/>
            <a:ext cx="878342" cy="1088840"/>
          </a:xfrm>
          <a:prstGeom prst="rect">
            <a:avLst/>
          </a:prstGeom>
        </p:spPr>
      </p:pic>
      <p:pic>
        <p:nvPicPr>
          <p:cNvPr id="17" name="object 15">
            <a:extLst>
              <a:ext uri="{FF2B5EF4-FFF2-40B4-BE49-F238E27FC236}">
                <a16:creationId xmlns:a16="http://schemas.microsoft.com/office/drawing/2014/main" id="{86AC7670-ED03-4202-B7F1-1C8DC3E61AD8}"/>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2484635" y="4238239"/>
            <a:ext cx="859042" cy="1088847"/>
          </a:xfrm>
          <a:prstGeom prst="rect">
            <a:avLst/>
          </a:prstGeom>
        </p:spPr>
      </p:pic>
      <p:pic>
        <p:nvPicPr>
          <p:cNvPr id="18" name="object 16">
            <a:extLst>
              <a:ext uri="{FF2B5EF4-FFF2-40B4-BE49-F238E27FC236}">
                <a16:creationId xmlns:a16="http://schemas.microsoft.com/office/drawing/2014/main" id="{A8593960-B847-49B4-92A8-C07360DBBD40}"/>
              </a:ext>
            </a:extLst>
          </p:cNvPr>
          <p:cNvPicPr/>
          <p:nvPr/>
        </p:nvPicPr>
        <p:blipFill>
          <a:blip r:embed="rId17" cstate="print">
            <a:extLst>
              <a:ext uri="{28A0092B-C50C-407E-A947-70E740481C1C}">
                <a14:useLocalDpi xmlns:a14="http://schemas.microsoft.com/office/drawing/2010/main" val="0"/>
              </a:ext>
            </a:extLst>
          </a:blip>
          <a:stretch>
            <a:fillRect/>
          </a:stretch>
        </p:blipFill>
        <p:spPr>
          <a:xfrm>
            <a:off x="3435574" y="4238233"/>
            <a:ext cx="878341" cy="1088847"/>
          </a:xfrm>
          <a:prstGeom prst="rect">
            <a:avLst/>
          </a:prstGeom>
        </p:spPr>
      </p:pic>
      <p:pic>
        <p:nvPicPr>
          <p:cNvPr id="19" name="object 17">
            <a:extLst>
              <a:ext uri="{FF2B5EF4-FFF2-40B4-BE49-F238E27FC236}">
                <a16:creationId xmlns:a16="http://schemas.microsoft.com/office/drawing/2014/main" id="{609DC4FE-A162-488D-BC00-5A50B73BF50C}"/>
              </a:ext>
            </a:extLst>
          </p:cNvPr>
          <p:cNvPicPr/>
          <p:nvPr/>
        </p:nvPicPr>
        <p:blipFill>
          <a:blip r:embed="rId18" cstate="print">
            <a:extLst>
              <a:ext uri="{28A0092B-C50C-407E-A947-70E740481C1C}">
                <a14:useLocalDpi xmlns:a14="http://schemas.microsoft.com/office/drawing/2010/main" val="0"/>
              </a:ext>
            </a:extLst>
          </a:blip>
          <a:stretch>
            <a:fillRect/>
          </a:stretch>
        </p:blipFill>
        <p:spPr>
          <a:xfrm>
            <a:off x="4387100" y="4238240"/>
            <a:ext cx="878342" cy="1088840"/>
          </a:xfrm>
          <a:prstGeom prst="rect">
            <a:avLst/>
          </a:prstGeom>
        </p:spPr>
      </p:pic>
      <p:sp>
        <p:nvSpPr>
          <p:cNvPr id="20" name="object 18">
            <a:extLst>
              <a:ext uri="{FF2B5EF4-FFF2-40B4-BE49-F238E27FC236}">
                <a16:creationId xmlns:a16="http://schemas.microsoft.com/office/drawing/2014/main" id="{710B93B8-273E-4F43-B95D-BD58978DAE75}"/>
              </a:ext>
            </a:extLst>
          </p:cNvPr>
          <p:cNvSpPr txBox="1">
            <a:spLocks noGrp="1"/>
          </p:cNvSpPr>
          <p:nvPr>
            <p:ph type="title"/>
          </p:nvPr>
        </p:nvSpPr>
        <p:spPr>
          <a:xfrm>
            <a:off x="589583" y="979654"/>
            <a:ext cx="4665100" cy="391873"/>
          </a:xfrm>
          <a:prstGeom prst="rect">
            <a:avLst/>
          </a:prstGeom>
        </p:spPr>
        <p:txBody>
          <a:bodyPr vert="horz" wrap="square" lIns="0" tIns="9242" rIns="0" bIns="0" rtlCol="0">
            <a:spAutoFit/>
          </a:bodyPr>
          <a:lstStyle/>
          <a:p>
            <a:pPr marL="7701">
              <a:spcBef>
                <a:spcPts val="73"/>
              </a:spcBef>
            </a:pPr>
            <a:r>
              <a:rPr lang="fr-FR" spc="6" dirty="0"/>
              <a:t>UN RAPPORT MONDIAL</a:t>
            </a:r>
            <a:endParaRPr spc="49" dirty="0"/>
          </a:p>
        </p:txBody>
      </p:sp>
      <p:pic>
        <p:nvPicPr>
          <p:cNvPr id="21" name="Picture 20">
            <a:extLst>
              <a:ext uri="{FF2B5EF4-FFF2-40B4-BE49-F238E27FC236}">
                <a16:creationId xmlns:a16="http://schemas.microsoft.com/office/drawing/2014/main" id="{0E624D8C-CECF-404A-A968-22E78C4AFC3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1849"/>
          <a:stretch/>
        </p:blipFill>
        <p:spPr>
          <a:xfrm>
            <a:off x="5335761" y="4218099"/>
            <a:ext cx="877418" cy="1108981"/>
          </a:xfrm>
          <a:prstGeom prst="rect">
            <a:avLst/>
          </a:prstGeom>
        </p:spPr>
      </p:pic>
      <p:pic>
        <p:nvPicPr>
          <p:cNvPr id="22" name="Picture 21">
            <a:extLst>
              <a:ext uri="{FF2B5EF4-FFF2-40B4-BE49-F238E27FC236}">
                <a16:creationId xmlns:a16="http://schemas.microsoft.com/office/drawing/2014/main" id="{31105493-3932-4212-A822-1ADE370002D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2486710" y="3070505"/>
            <a:ext cx="870103" cy="1088840"/>
          </a:xfrm>
          <a:prstGeom prst="rect">
            <a:avLst/>
          </a:prstGeom>
        </p:spPr>
      </p:pic>
      <p:pic>
        <p:nvPicPr>
          <p:cNvPr id="23" name="Picture 22">
            <a:extLst>
              <a:ext uri="{FF2B5EF4-FFF2-40B4-BE49-F238E27FC236}">
                <a16:creationId xmlns:a16="http://schemas.microsoft.com/office/drawing/2014/main" id="{F7C5B1E9-248E-414D-87C5-3769FFAA56F8}"/>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3443812" y="3070498"/>
            <a:ext cx="870103" cy="1081562"/>
          </a:xfrm>
          <a:prstGeom prst="rect">
            <a:avLst/>
          </a:prstGeom>
        </p:spPr>
      </p:pic>
      <p:sp>
        <p:nvSpPr>
          <p:cNvPr id="24" name="object 12">
            <a:extLst>
              <a:ext uri="{FF2B5EF4-FFF2-40B4-BE49-F238E27FC236}">
                <a16:creationId xmlns:a16="http://schemas.microsoft.com/office/drawing/2014/main" id="{1775AA90-FEDA-44A2-8874-2DBA68117734}"/>
              </a:ext>
            </a:extLst>
          </p:cNvPr>
          <p:cNvSpPr txBox="1"/>
          <p:nvPr/>
        </p:nvSpPr>
        <p:spPr>
          <a:xfrm>
            <a:off x="6623627" y="6493149"/>
            <a:ext cx="4882440" cy="111999"/>
          </a:xfrm>
          <a:prstGeom prst="rect">
            <a:avLst/>
          </a:prstGeom>
        </p:spPr>
        <p:txBody>
          <a:bodyPr vert="horz" wrap="square" lIns="0" tIns="4236" rIns="0" bIns="0" rtlCol="0" anchor="t">
            <a:spAutoFit/>
          </a:bodyPr>
          <a:lstStyle/>
          <a:p>
            <a:pPr marL="7701" algn="ctr" defTabSz="554492">
              <a:spcBef>
                <a:spcPts val="33"/>
              </a:spcBef>
            </a:pPr>
            <a:r>
              <a:rPr lang="en-US" sz="700" spc="3" dirty="0">
                <a:solidFill>
                  <a:srgbClr val="616770"/>
                </a:solidFill>
                <a:latin typeface="Myriad Pro"/>
                <a:cs typeface="Myriad Pro"/>
              </a:rPr>
              <a:t>L  E  S    F  </a:t>
            </a:r>
            <a:r>
              <a:rPr sz="700" spc="6" dirty="0">
                <a:solidFill>
                  <a:srgbClr val="616770"/>
                </a:solidFill>
                <a:latin typeface="Myriad Pro"/>
                <a:cs typeface="Myriad Pro"/>
              </a:rPr>
              <a:t>U</a:t>
            </a:r>
            <a:r>
              <a:rPr lang="fr-FR" sz="700" spc="6" dirty="0">
                <a:solidFill>
                  <a:srgbClr val="616770"/>
                </a:solidFill>
                <a:latin typeface="Myriad Pro"/>
                <a:cs typeface="Myriad Pro"/>
              </a:rPr>
              <a:t>  </a:t>
            </a:r>
            <a:r>
              <a:rPr sz="700" spc="3" dirty="0">
                <a:solidFill>
                  <a:srgbClr val="616770"/>
                </a:solidFill>
                <a:latin typeface="Myriad Pro"/>
                <a:cs typeface="Myriad Pro"/>
              </a:rPr>
              <a:t>T</a:t>
            </a:r>
            <a:r>
              <a:rPr lang="fr-FR" sz="700" spc="3" dirty="0">
                <a:solidFill>
                  <a:srgbClr val="616770"/>
                </a:solidFill>
                <a:latin typeface="Myriad Pro"/>
                <a:cs typeface="Myriad Pro"/>
              </a:rPr>
              <a:t>  </a:t>
            </a:r>
            <a:r>
              <a:rPr sz="700" spc="6" dirty="0">
                <a:solidFill>
                  <a:srgbClr val="616770"/>
                </a:solidFill>
                <a:latin typeface="Myriad Pro"/>
                <a:cs typeface="Myriad Pro"/>
              </a:rPr>
              <a:t>U</a:t>
            </a:r>
            <a:r>
              <a:rPr lang="en-US" sz="700" spc="6" dirty="0">
                <a:solidFill>
                  <a:srgbClr val="616770"/>
                </a:solidFill>
                <a:latin typeface="Myriad Pro"/>
                <a:cs typeface="Myriad Pro"/>
              </a:rPr>
              <a:t>  </a:t>
            </a:r>
            <a:r>
              <a:rPr sz="700" spc="6" dirty="0">
                <a:solidFill>
                  <a:srgbClr val="616770"/>
                </a:solidFill>
                <a:latin typeface="Myriad Pro"/>
                <a:cs typeface="Myriad Pro"/>
              </a:rPr>
              <a:t>R</a:t>
            </a:r>
            <a:r>
              <a:rPr lang="en-US" sz="700" spc="3" dirty="0">
                <a:solidFill>
                  <a:srgbClr val="616770"/>
                </a:solidFill>
                <a:latin typeface="Myriad Pro"/>
                <a:cs typeface="Myriad Pro"/>
              </a:rPr>
              <a:t>  </a:t>
            </a:r>
            <a:r>
              <a:rPr sz="700" spc="3" dirty="0">
                <a:solidFill>
                  <a:srgbClr val="616770"/>
                </a:solidFill>
                <a:latin typeface="Myriad Pro"/>
                <a:cs typeface="Myriad Pro"/>
              </a:rPr>
              <a:t>S</a:t>
            </a:r>
            <a:r>
              <a:rPr lang="en-US" sz="700" spc="3" dirty="0">
                <a:solidFill>
                  <a:srgbClr val="616770"/>
                </a:solidFill>
                <a:latin typeface="Myriad Pro"/>
                <a:cs typeface="Myriad Pro"/>
              </a:rPr>
              <a:t>    D  E</a:t>
            </a:r>
            <a:r>
              <a:rPr lang="en-US" sz="700" spc="3" dirty="0">
                <a:solidFill>
                  <a:srgbClr val="616770"/>
                </a:solidFill>
                <a:latin typeface="Myriad Pro"/>
              </a:rPr>
              <a:t>    L  ‘  </a:t>
            </a:r>
            <a:r>
              <a:rPr lang="fr-FR" sz="700" spc="3" dirty="0">
                <a:solidFill>
                  <a:srgbClr val="616770"/>
                </a:solidFill>
                <a:latin typeface="Myriad Pro"/>
              </a:rPr>
              <a:t>É</a:t>
            </a:r>
            <a:r>
              <a:rPr lang="en-US" sz="700" spc="3" dirty="0">
                <a:solidFill>
                  <a:srgbClr val="616770"/>
                </a:solidFill>
                <a:latin typeface="Myriad Pro"/>
              </a:rPr>
              <a:t>  D  U</a:t>
            </a:r>
            <a:r>
              <a:rPr lang="en-US" sz="700" spc="3" dirty="0">
                <a:solidFill>
                  <a:srgbClr val="616770"/>
                </a:solidFill>
                <a:latin typeface="Myriad Pro"/>
                <a:cs typeface="Myriad Pro"/>
              </a:rPr>
              <a:t>  C  A  T  I  O  N               </a:t>
            </a:r>
            <a:r>
              <a:rPr lang="pt-BR" sz="700" b="1" spc="6" dirty="0">
                <a:solidFill>
                  <a:srgbClr val="616770"/>
                </a:solidFill>
                <a:latin typeface="Myriad Pro"/>
                <a:cs typeface="Myriad Pro"/>
              </a:rPr>
              <a:t>U N    N O U V E A U    C </a:t>
            </a:r>
            <a:r>
              <a:rPr lang="fr-FR" sz="700" b="1" spc="6" dirty="0">
                <a:solidFill>
                  <a:srgbClr val="616770"/>
                </a:solidFill>
                <a:latin typeface="Myriad Pro"/>
                <a:cs typeface="Myriad Pro"/>
              </a:rPr>
              <a:t>O N T R A T    S O C </a:t>
            </a:r>
            <a:r>
              <a:rPr lang="fr-FR" sz="700" b="1" spc="3" dirty="0">
                <a:solidFill>
                  <a:srgbClr val="616770"/>
                </a:solidFill>
                <a:latin typeface="Myriad Pro"/>
                <a:cs typeface="Myriad Pro"/>
              </a:rPr>
              <a:t>I</a:t>
            </a:r>
            <a:r>
              <a:rPr lang="fr-FR" sz="700" b="1" spc="36" dirty="0">
                <a:solidFill>
                  <a:srgbClr val="616770"/>
                </a:solidFill>
                <a:latin typeface="Myriad Pro"/>
                <a:cs typeface="Myriad Pro"/>
              </a:rPr>
              <a:t> </a:t>
            </a:r>
            <a:r>
              <a:rPr lang="fr-FR" sz="700" b="1" spc="6" dirty="0">
                <a:solidFill>
                  <a:srgbClr val="616770"/>
                </a:solidFill>
                <a:latin typeface="Myriad Pro"/>
                <a:cs typeface="Myriad Pro"/>
              </a:rPr>
              <a:t>A </a:t>
            </a:r>
            <a:r>
              <a:rPr lang="fr-FR" sz="700" b="1" spc="3" dirty="0">
                <a:solidFill>
                  <a:srgbClr val="616770"/>
                </a:solidFill>
                <a:latin typeface="Myriad Pro"/>
                <a:cs typeface="Myriad Pro"/>
              </a:rPr>
              <a:t>L</a:t>
            </a:r>
            <a:endParaRPr lang="fr-FR" sz="700" dirty="0">
              <a:solidFill>
                <a:prstClr val="black"/>
              </a:solidFill>
              <a:latin typeface="Myriad Pro"/>
              <a:cs typeface="Myriad Pro"/>
            </a:endParaRPr>
          </a:p>
        </p:txBody>
      </p:sp>
    </p:spTree>
    <p:extLst>
      <p:ext uri="{BB962C8B-B14F-4D97-AF65-F5344CB8AC3E}">
        <p14:creationId xmlns:p14="http://schemas.microsoft.com/office/powerpoint/2010/main" val="253820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5B750A02-4A22-4287-85A4-3C1730FE7ADA}"/>
              </a:ext>
            </a:extLst>
          </p:cNvPr>
          <p:cNvSpPr txBox="1">
            <a:spLocks noGrp="1"/>
          </p:cNvSpPr>
          <p:nvPr>
            <p:ph type="title"/>
          </p:nvPr>
        </p:nvSpPr>
        <p:spPr>
          <a:xfrm>
            <a:off x="600468" y="979654"/>
            <a:ext cx="9838932" cy="391873"/>
          </a:xfrm>
          <a:prstGeom prst="rect">
            <a:avLst/>
          </a:prstGeom>
        </p:spPr>
        <p:txBody>
          <a:bodyPr vert="horz" wrap="square" lIns="0" tIns="9242" rIns="0" bIns="0" rtlCol="0">
            <a:spAutoFit/>
          </a:bodyPr>
          <a:lstStyle/>
          <a:p>
            <a:pPr marL="7701">
              <a:spcBef>
                <a:spcPts val="73"/>
              </a:spcBef>
            </a:pPr>
            <a:r>
              <a:rPr lang="fr-FR" spc="49" dirty="0"/>
              <a:t>DES PROMESSES NON TENUES ET DES FUTURS INCERTAINS</a:t>
            </a:r>
            <a:endParaRPr spc="55" dirty="0"/>
          </a:p>
        </p:txBody>
      </p:sp>
      <p:sp>
        <p:nvSpPr>
          <p:cNvPr id="5" name="object 18">
            <a:extLst>
              <a:ext uri="{FF2B5EF4-FFF2-40B4-BE49-F238E27FC236}">
                <a16:creationId xmlns:a16="http://schemas.microsoft.com/office/drawing/2014/main" id="{017C9FF0-EFE2-4989-AD68-BC585C7F7404}"/>
              </a:ext>
            </a:extLst>
          </p:cNvPr>
          <p:cNvSpPr txBox="1">
            <a:spLocks noGrp="1"/>
          </p:cNvSpPr>
          <p:nvPr>
            <p:ph type="dt" sz="half" idx="6"/>
          </p:nvPr>
        </p:nvSpPr>
        <p:spPr>
          <a:xfrm>
            <a:off x="6196671" y="3932054"/>
            <a:ext cx="510241" cy="250667"/>
          </a:xfrm>
          <a:prstGeom prst="rect">
            <a:avLst/>
          </a:prstGeom>
        </p:spPr>
        <p:txBody>
          <a:bodyPr vert="horz" wrap="square" lIns="0" tIns="8086" rIns="0" bIns="0" rtlCol="0">
            <a:spAutoFit/>
          </a:bodyPr>
          <a:lstStyle/>
          <a:p>
            <a:pPr marL="7701" defTabSz="554492">
              <a:spcBef>
                <a:spcPts val="64"/>
              </a:spcBef>
            </a:pPr>
            <a:r>
              <a:rPr spc="6" dirty="0"/>
              <a:t>C </a:t>
            </a:r>
            <a:r>
              <a:rPr spc="9" dirty="0"/>
              <a:t> </a:t>
            </a:r>
            <a:r>
              <a:rPr spc="6" dirty="0"/>
              <a:t>O </a:t>
            </a:r>
            <a:r>
              <a:rPr spc="36" dirty="0"/>
              <a:t> </a:t>
            </a:r>
            <a:r>
              <a:rPr spc="6" dirty="0"/>
              <a:t>N </a:t>
            </a:r>
            <a:r>
              <a:rPr spc="33" dirty="0"/>
              <a:t> </a:t>
            </a:r>
            <a:r>
              <a:rPr spc="6" dirty="0"/>
              <a:t>T </a:t>
            </a:r>
            <a:r>
              <a:rPr spc="36" dirty="0"/>
              <a:t> </a:t>
            </a:r>
            <a:r>
              <a:rPr spc="6" dirty="0"/>
              <a:t>R </a:t>
            </a:r>
            <a:r>
              <a:rPr spc="42" dirty="0"/>
              <a:t> </a:t>
            </a:r>
            <a:r>
              <a:rPr spc="6" dirty="0"/>
              <a:t>A </a:t>
            </a:r>
            <a:r>
              <a:rPr spc="12" dirty="0"/>
              <a:t> </a:t>
            </a:r>
            <a:r>
              <a:rPr spc="6" dirty="0"/>
              <a:t>C </a:t>
            </a:r>
            <a:r>
              <a:rPr spc="49" dirty="0"/>
              <a:t> </a:t>
            </a:r>
            <a:r>
              <a:rPr spc="6" dirty="0"/>
              <a:t>T</a:t>
            </a:r>
          </a:p>
        </p:txBody>
      </p:sp>
      <p:grpSp>
        <p:nvGrpSpPr>
          <p:cNvPr id="6" name="Group 5">
            <a:extLst>
              <a:ext uri="{FF2B5EF4-FFF2-40B4-BE49-F238E27FC236}">
                <a16:creationId xmlns:a16="http://schemas.microsoft.com/office/drawing/2014/main" id="{4875E3E6-24C7-436E-A7AE-A6C6302F7242}"/>
              </a:ext>
            </a:extLst>
          </p:cNvPr>
          <p:cNvGrpSpPr/>
          <p:nvPr/>
        </p:nvGrpSpPr>
        <p:grpSpPr>
          <a:xfrm>
            <a:off x="8218370" y="1836088"/>
            <a:ext cx="3662516" cy="4272510"/>
            <a:chOff x="7306446" y="3027847"/>
            <a:chExt cx="6039766" cy="7045683"/>
          </a:xfrm>
        </p:grpSpPr>
        <p:sp>
          <p:nvSpPr>
            <p:cNvPr id="7" name="object 3">
              <a:extLst>
                <a:ext uri="{FF2B5EF4-FFF2-40B4-BE49-F238E27FC236}">
                  <a16:creationId xmlns:a16="http://schemas.microsoft.com/office/drawing/2014/main" id="{E2AFB2F9-BC73-4CE8-94AF-7ABFD87C4AA7}"/>
                </a:ext>
              </a:extLst>
            </p:cNvPr>
            <p:cNvSpPr txBox="1"/>
            <p:nvPr/>
          </p:nvSpPr>
          <p:spPr>
            <a:xfrm>
              <a:off x="7612183" y="3027847"/>
              <a:ext cx="5534354" cy="1638544"/>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600" b="1" spc="-6" dirty="0">
                  <a:solidFill>
                    <a:srgbClr val="2C3440"/>
                  </a:solidFill>
                  <a:latin typeface="MyriadPro-Semibold"/>
                  <a:cs typeface="MyriadPro-Semibold"/>
                </a:rPr>
                <a:t>Il est urgent de rééquilibrer la </a:t>
              </a:r>
              <a:r>
                <a:rPr lang="fr-FR" sz="1600" b="1" spc="-6">
                  <a:solidFill>
                    <a:srgbClr val="2C3440"/>
                  </a:solidFill>
                  <a:latin typeface="MyriadPro-Semibold"/>
                  <a:cs typeface="MyriadPro-Semibold"/>
                </a:rPr>
                <a:t>façon dont </a:t>
              </a:r>
              <a:r>
                <a:rPr lang="fr-FR" sz="1600" b="1" spc="-6" dirty="0">
                  <a:solidFill>
                    <a:srgbClr val="2C3440"/>
                  </a:solidFill>
                  <a:latin typeface="MyriadPro-Semibold"/>
                  <a:cs typeface="MyriadPro-Semibold"/>
                </a:rPr>
                <a:t>nous vivons: les uns avec les autres, avec la planète et avec la technologie.</a:t>
              </a:r>
            </a:p>
          </p:txBody>
        </p:sp>
        <p:sp>
          <p:nvSpPr>
            <p:cNvPr id="8" name="object 7">
              <a:extLst>
                <a:ext uri="{FF2B5EF4-FFF2-40B4-BE49-F238E27FC236}">
                  <a16:creationId xmlns:a16="http://schemas.microsoft.com/office/drawing/2014/main" id="{11B4FC28-1C90-4E08-BEB9-D5DED60977C6}"/>
                </a:ext>
              </a:extLst>
            </p:cNvPr>
            <p:cNvSpPr/>
            <p:nvPr/>
          </p:nvSpPr>
          <p:spPr>
            <a:xfrm>
              <a:off x="7342345" y="3141264"/>
              <a:ext cx="0" cy="2034538"/>
            </a:xfrm>
            <a:custGeom>
              <a:avLst/>
              <a:gdLst/>
              <a:ahLst/>
              <a:cxnLst/>
              <a:rect l="l" t="t" r="r" b="b"/>
              <a:pathLst>
                <a:path h="2034539">
                  <a:moveTo>
                    <a:pt x="0" y="0"/>
                  </a:moveTo>
                  <a:lnTo>
                    <a:pt x="0" y="2033969"/>
                  </a:lnTo>
                </a:path>
              </a:pathLst>
            </a:custGeom>
            <a:ln w="31412">
              <a:solidFill>
                <a:srgbClr val="002953"/>
              </a:solidFill>
            </a:ln>
          </p:spPr>
          <p:txBody>
            <a:bodyPr wrap="square" lIns="0" tIns="0" rIns="0" bIns="0" rtlCol="0"/>
            <a:lstStyle/>
            <a:p>
              <a:pPr defTabSz="554492"/>
              <a:endParaRPr sz="1092" dirty="0">
                <a:solidFill>
                  <a:prstClr val="black"/>
                </a:solidFill>
                <a:latin typeface="Calibri"/>
              </a:endParaRPr>
            </a:p>
          </p:txBody>
        </p:sp>
        <p:pic>
          <p:nvPicPr>
            <p:cNvPr id="9" name="Picture 8">
              <a:extLst>
                <a:ext uri="{FF2B5EF4-FFF2-40B4-BE49-F238E27FC236}">
                  <a16:creationId xmlns:a16="http://schemas.microsoft.com/office/drawing/2014/main" id="{195C2849-166F-4A45-8FF7-4F314D6912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
            <a:stretch/>
          </p:blipFill>
          <p:spPr>
            <a:xfrm>
              <a:off x="7306446" y="5775692"/>
              <a:ext cx="6039766" cy="4297838"/>
            </a:xfrm>
            <a:prstGeom prst="rect">
              <a:avLst/>
            </a:prstGeom>
          </p:spPr>
        </p:pic>
      </p:grpSp>
      <p:grpSp>
        <p:nvGrpSpPr>
          <p:cNvPr id="10" name="Group 9">
            <a:extLst>
              <a:ext uri="{FF2B5EF4-FFF2-40B4-BE49-F238E27FC236}">
                <a16:creationId xmlns:a16="http://schemas.microsoft.com/office/drawing/2014/main" id="{41D3EC6B-6E29-434C-A6C0-01383B6732CB}"/>
              </a:ext>
            </a:extLst>
          </p:cNvPr>
          <p:cNvGrpSpPr/>
          <p:nvPr/>
        </p:nvGrpSpPr>
        <p:grpSpPr>
          <a:xfrm>
            <a:off x="4429103" y="1832917"/>
            <a:ext cx="3517932" cy="4271528"/>
            <a:chOff x="13798394" y="2949918"/>
            <a:chExt cx="5801333" cy="7044065"/>
          </a:xfrm>
        </p:grpSpPr>
        <p:sp>
          <p:nvSpPr>
            <p:cNvPr id="11" name="object 4">
              <a:extLst>
                <a:ext uri="{FF2B5EF4-FFF2-40B4-BE49-F238E27FC236}">
                  <a16:creationId xmlns:a16="http://schemas.microsoft.com/office/drawing/2014/main" id="{54A35799-1B94-414D-9BA6-5D1BD2F7FB0C}"/>
                </a:ext>
              </a:extLst>
            </p:cNvPr>
            <p:cNvSpPr txBox="1"/>
            <p:nvPr/>
          </p:nvSpPr>
          <p:spPr>
            <a:xfrm>
              <a:off x="14089812" y="2949918"/>
              <a:ext cx="5206259" cy="1270786"/>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600" b="1" spc="-21" dirty="0">
                  <a:solidFill>
                    <a:srgbClr val="2C3440"/>
                  </a:solidFill>
                  <a:latin typeface="MyriadPro-Semibold"/>
                  <a:cs typeface="MyriadPro-Semibold"/>
                </a:rPr>
                <a:t>Nous sommes confrontés </a:t>
              </a:r>
            </a:p>
            <a:p>
              <a:pPr marL="7701" marR="3081" defTabSz="554492">
                <a:lnSpc>
                  <a:spcPct val="101299"/>
                </a:lnSpc>
                <a:spcBef>
                  <a:spcPts val="55"/>
                </a:spcBef>
              </a:pPr>
              <a:r>
                <a:rPr lang="fr-FR" sz="1600" b="1" spc="-21" dirty="0">
                  <a:solidFill>
                    <a:srgbClr val="2C3440"/>
                  </a:solidFill>
                  <a:latin typeface="MyriadPro-Semibold"/>
                  <a:cs typeface="MyriadPro-Semibold"/>
                </a:rPr>
                <a:t>à des trans</a:t>
              </a:r>
              <a:r>
                <a:rPr lang="fr-FR" sz="1600" b="1" spc="-21" dirty="0">
                  <a:solidFill>
                    <a:prstClr val="black"/>
                  </a:solidFill>
                  <a:latin typeface="MyriadPro-Semibold"/>
                  <a:cs typeface="MyriadPro-Semibold"/>
                </a:rPr>
                <a:t>formations disruptives </a:t>
              </a:r>
            </a:p>
            <a:p>
              <a:pPr marL="7701" marR="3081" defTabSz="554492">
                <a:lnSpc>
                  <a:spcPct val="101299"/>
                </a:lnSpc>
                <a:spcBef>
                  <a:spcPts val="55"/>
                </a:spcBef>
              </a:pPr>
              <a:r>
                <a:rPr lang="fr-FR" sz="1600" b="1" spc="-21" dirty="0">
                  <a:solidFill>
                    <a:prstClr val="black"/>
                  </a:solidFill>
                  <a:latin typeface="MyriadPro-Semibold"/>
                  <a:cs typeface="MyriadPro-Semibold"/>
                </a:rPr>
                <a:t>et à une multitude </a:t>
              </a:r>
              <a:r>
                <a:rPr lang="fr-FR" sz="1600" b="1" spc="-21" dirty="0">
                  <a:solidFill>
                    <a:srgbClr val="2C3440"/>
                  </a:solidFill>
                  <a:latin typeface="MyriadPro-Semibold"/>
                  <a:cs typeface="MyriadPro-Semibold"/>
                </a:rPr>
                <a:t>de futurs possibles.</a:t>
              </a:r>
              <a:endParaRPr lang="fr-FR" sz="1600" dirty="0">
                <a:solidFill>
                  <a:prstClr val="black"/>
                </a:solidFill>
                <a:latin typeface="MyriadPro-Semibold"/>
                <a:cs typeface="MyriadPro-Semibold"/>
              </a:endParaRPr>
            </a:p>
          </p:txBody>
        </p:sp>
        <p:sp>
          <p:nvSpPr>
            <p:cNvPr id="12" name="object 8">
              <a:extLst>
                <a:ext uri="{FF2B5EF4-FFF2-40B4-BE49-F238E27FC236}">
                  <a16:creationId xmlns:a16="http://schemas.microsoft.com/office/drawing/2014/main" id="{472EA7D5-4D64-4D81-B408-CFA71C6248AD}"/>
                </a:ext>
              </a:extLst>
            </p:cNvPr>
            <p:cNvSpPr/>
            <p:nvPr/>
          </p:nvSpPr>
          <p:spPr>
            <a:xfrm>
              <a:off x="13798394" y="3141265"/>
              <a:ext cx="0" cy="2034538"/>
            </a:xfrm>
            <a:custGeom>
              <a:avLst/>
              <a:gdLst/>
              <a:ahLst/>
              <a:cxnLst/>
              <a:rect l="l" t="t" r="r" b="b"/>
              <a:pathLst>
                <a:path h="2034539">
                  <a:moveTo>
                    <a:pt x="0" y="0"/>
                  </a:moveTo>
                  <a:lnTo>
                    <a:pt x="0" y="2033969"/>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pic>
          <p:nvPicPr>
            <p:cNvPr id="13" name="Picture 12" descr="A picture containing person, wall, indoor&#10;&#10;Description automatically generated">
              <a:extLst>
                <a:ext uri="{FF2B5EF4-FFF2-40B4-BE49-F238E27FC236}">
                  <a16:creationId xmlns:a16="http://schemas.microsoft.com/office/drawing/2014/main" id="{E04650F8-4D60-4AC4-9AFF-CA2A70F344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798394" y="5702994"/>
              <a:ext cx="5801333" cy="4290989"/>
            </a:xfrm>
            <a:prstGeom prst="rect">
              <a:avLst/>
            </a:prstGeom>
          </p:spPr>
        </p:pic>
      </p:grpSp>
      <p:grpSp>
        <p:nvGrpSpPr>
          <p:cNvPr id="14" name="Group 13">
            <a:extLst>
              <a:ext uri="{FF2B5EF4-FFF2-40B4-BE49-F238E27FC236}">
                <a16:creationId xmlns:a16="http://schemas.microsoft.com/office/drawing/2014/main" id="{C486EC24-B855-40FC-876B-EDD4777E740C}"/>
              </a:ext>
            </a:extLst>
          </p:cNvPr>
          <p:cNvGrpSpPr/>
          <p:nvPr/>
        </p:nvGrpSpPr>
        <p:grpSpPr>
          <a:xfrm>
            <a:off x="432197" y="1834854"/>
            <a:ext cx="3663414" cy="4269591"/>
            <a:chOff x="712020" y="3025812"/>
            <a:chExt cx="6041242" cy="7040871"/>
          </a:xfrm>
        </p:grpSpPr>
        <p:sp>
          <p:nvSpPr>
            <p:cNvPr id="15" name="object 2">
              <a:extLst>
                <a:ext uri="{FF2B5EF4-FFF2-40B4-BE49-F238E27FC236}">
                  <a16:creationId xmlns:a16="http://schemas.microsoft.com/office/drawing/2014/main" id="{D341655F-2D12-40AE-AAB0-0DC2CFA9D904}"/>
                </a:ext>
              </a:extLst>
            </p:cNvPr>
            <p:cNvSpPr txBox="1"/>
            <p:nvPr/>
          </p:nvSpPr>
          <p:spPr>
            <a:xfrm>
              <a:off x="1007260" y="3025812"/>
              <a:ext cx="5745977" cy="2494712"/>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600" b="1" spc="-3" dirty="0">
                  <a:solidFill>
                    <a:srgbClr val="2C3440"/>
                  </a:solidFill>
                  <a:latin typeface="MyriadPro-Semibold"/>
                  <a:cs typeface="MyriadPro-Semibold"/>
                </a:rPr>
                <a:t>L'expansion des systèmes éducatifs </a:t>
              </a:r>
            </a:p>
            <a:p>
              <a:pPr marL="7701" marR="3081" defTabSz="554492">
                <a:lnSpc>
                  <a:spcPct val="101299"/>
                </a:lnSpc>
                <a:spcBef>
                  <a:spcPts val="55"/>
                </a:spcBef>
              </a:pPr>
              <a:r>
                <a:rPr lang="fr-FR" sz="1600" b="1" spc="-3" dirty="0">
                  <a:solidFill>
                    <a:srgbClr val="2C3440"/>
                  </a:solidFill>
                  <a:latin typeface="MyriadPro-Semibold"/>
                  <a:cs typeface="MyriadPro-Semibold"/>
                </a:rPr>
                <a:t>au cours des 75 dernières années </a:t>
              </a:r>
            </a:p>
            <a:p>
              <a:pPr marL="7701" marR="3081" defTabSz="554492">
                <a:lnSpc>
                  <a:spcPct val="101299"/>
                </a:lnSpc>
                <a:spcBef>
                  <a:spcPts val="55"/>
                </a:spcBef>
              </a:pPr>
              <a:r>
                <a:rPr lang="fr-FR" sz="1600" b="1" spc="-3" dirty="0">
                  <a:solidFill>
                    <a:srgbClr val="2C3440"/>
                  </a:solidFill>
                  <a:latin typeface="MyriadPro-Semibold"/>
                  <a:cs typeface="MyriadPro-Semibold"/>
                </a:rPr>
                <a:t>a créé des </a:t>
              </a:r>
              <a:r>
                <a:rPr lang="fr-FR" sz="1600" b="1" spc="-3" dirty="0">
                  <a:solidFill>
                    <a:prstClr val="black"/>
                  </a:solidFill>
                  <a:latin typeface="MyriadPro-Semibold"/>
                  <a:cs typeface="MyriadPro-Semibold"/>
                </a:rPr>
                <a:t>opportunités pour beaucoup, mais </a:t>
              </a:r>
              <a:r>
                <a:rPr lang="fr-FR" sz="1600" b="1" spc="-3" dirty="0">
                  <a:solidFill>
                    <a:srgbClr val="2C3440"/>
                  </a:solidFill>
                  <a:latin typeface="MyriadPro-Semibold"/>
                </a:rPr>
                <a:t>a laissé d'autres personnes en marge ou relayées à un apprentissage de piètre qualité.</a:t>
              </a:r>
            </a:p>
          </p:txBody>
        </p:sp>
        <p:sp>
          <p:nvSpPr>
            <p:cNvPr id="16" name="object 6">
              <a:extLst>
                <a:ext uri="{FF2B5EF4-FFF2-40B4-BE49-F238E27FC236}">
                  <a16:creationId xmlns:a16="http://schemas.microsoft.com/office/drawing/2014/main" id="{1E13DC50-FBED-4ABC-994F-C37455B924F3}"/>
                </a:ext>
              </a:extLst>
            </p:cNvPr>
            <p:cNvSpPr/>
            <p:nvPr/>
          </p:nvSpPr>
          <p:spPr>
            <a:xfrm>
              <a:off x="712020" y="3204093"/>
              <a:ext cx="0" cy="2034538"/>
            </a:xfrm>
            <a:custGeom>
              <a:avLst/>
              <a:gdLst/>
              <a:ahLst/>
              <a:cxnLst/>
              <a:rect l="l" t="t" r="r" b="b"/>
              <a:pathLst>
                <a:path h="2034539">
                  <a:moveTo>
                    <a:pt x="0" y="0"/>
                  </a:moveTo>
                  <a:lnTo>
                    <a:pt x="0" y="2033969"/>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pic>
          <p:nvPicPr>
            <p:cNvPr id="17" name="Picture 16" descr="A picture containing person, child, child, young&#10;&#10;Description automatically generated">
              <a:extLst>
                <a:ext uri="{FF2B5EF4-FFF2-40B4-BE49-F238E27FC236}">
                  <a16:creationId xmlns:a16="http://schemas.microsoft.com/office/drawing/2014/main" id="{0FB30B84-00B8-45EC-B6A0-0BFF41E00F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
            <a:stretch/>
          </p:blipFill>
          <p:spPr>
            <a:xfrm>
              <a:off x="713496" y="5784447"/>
              <a:ext cx="6039766" cy="4282236"/>
            </a:xfrm>
            <a:prstGeom prst="rect">
              <a:avLst/>
            </a:prstGeom>
          </p:spPr>
        </p:pic>
      </p:grpSp>
      <p:sp>
        <p:nvSpPr>
          <p:cNvPr id="18" name="object 12">
            <a:extLst>
              <a:ext uri="{FF2B5EF4-FFF2-40B4-BE49-F238E27FC236}">
                <a16:creationId xmlns:a16="http://schemas.microsoft.com/office/drawing/2014/main" id="{05E701C4-F750-4292-964F-EF1247F37AE2}"/>
              </a:ext>
            </a:extLst>
          </p:cNvPr>
          <p:cNvSpPr txBox="1"/>
          <p:nvPr/>
        </p:nvSpPr>
        <p:spPr>
          <a:xfrm>
            <a:off x="6623627" y="6493149"/>
            <a:ext cx="4882440" cy="111999"/>
          </a:xfrm>
          <a:prstGeom prst="rect">
            <a:avLst/>
          </a:prstGeom>
        </p:spPr>
        <p:txBody>
          <a:bodyPr vert="horz" wrap="square" lIns="0" tIns="4236" rIns="0" bIns="0" rtlCol="0" anchor="t">
            <a:spAutoFit/>
          </a:bodyPr>
          <a:lstStyle/>
          <a:p>
            <a:pPr marL="7701" algn="ctr" defTabSz="554492">
              <a:spcBef>
                <a:spcPts val="33"/>
              </a:spcBef>
            </a:pPr>
            <a:r>
              <a:rPr lang="en-US" sz="700" spc="3" dirty="0">
                <a:solidFill>
                  <a:srgbClr val="616770"/>
                </a:solidFill>
                <a:latin typeface="Myriad Pro"/>
                <a:cs typeface="Myriad Pro"/>
              </a:rPr>
              <a:t>L  E  S    F  </a:t>
            </a:r>
            <a:r>
              <a:rPr sz="700" spc="6" dirty="0">
                <a:solidFill>
                  <a:srgbClr val="616770"/>
                </a:solidFill>
                <a:latin typeface="Myriad Pro"/>
                <a:cs typeface="Myriad Pro"/>
              </a:rPr>
              <a:t>U</a:t>
            </a:r>
            <a:r>
              <a:rPr lang="fr-FR" sz="700" spc="6" dirty="0">
                <a:solidFill>
                  <a:srgbClr val="616770"/>
                </a:solidFill>
                <a:latin typeface="Myriad Pro"/>
                <a:cs typeface="Myriad Pro"/>
              </a:rPr>
              <a:t>  </a:t>
            </a:r>
            <a:r>
              <a:rPr sz="700" spc="3" dirty="0">
                <a:solidFill>
                  <a:srgbClr val="616770"/>
                </a:solidFill>
                <a:latin typeface="Myriad Pro"/>
                <a:cs typeface="Myriad Pro"/>
              </a:rPr>
              <a:t>T</a:t>
            </a:r>
            <a:r>
              <a:rPr lang="fr-FR" sz="700" spc="3" dirty="0">
                <a:solidFill>
                  <a:srgbClr val="616770"/>
                </a:solidFill>
                <a:latin typeface="Myriad Pro"/>
                <a:cs typeface="Myriad Pro"/>
              </a:rPr>
              <a:t>  </a:t>
            </a:r>
            <a:r>
              <a:rPr sz="700" spc="6" dirty="0">
                <a:solidFill>
                  <a:srgbClr val="616770"/>
                </a:solidFill>
                <a:latin typeface="Myriad Pro"/>
                <a:cs typeface="Myriad Pro"/>
              </a:rPr>
              <a:t>U</a:t>
            </a:r>
            <a:r>
              <a:rPr lang="en-US" sz="700" spc="6" dirty="0">
                <a:solidFill>
                  <a:srgbClr val="616770"/>
                </a:solidFill>
                <a:latin typeface="Myriad Pro"/>
                <a:cs typeface="Myriad Pro"/>
              </a:rPr>
              <a:t>  </a:t>
            </a:r>
            <a:r>
              <a:rPr sz="700" spc="6" dirty="0">
                <a:solidFill>
                  <a:srgbClr val="616770"/>
                </a:solidFill>
                <a:latin typeface="Myriad Pro"/>
                <a:cs typeface="Myriad Pro"/>
              </a:rPr>
              <a:t>R</a:t>
            </a:r>
            <a:r>
              <a:rPr lang="en-US" sz="700" spc="3" dirty="0">
                <a:solidFill>
                  <a:srgbClr val="616770"/>
                </a:solidFill>
                <a:latin typeface="Myriad Pro"/>
                <a:cs typeface="Myriad Pro"/>
              </a:rPr>
              <a:t>  </a:t>
            </a:r>
            <a:r>
              <a:rPr sz="700" spc="3" dirty="0">
                <a:solidFill>
                  <a:srgbClr val="616770"/>
                </a:solidFill>
                <a:latin typeface="Myriad Pro"/>
                <a:cs typeface="Myriad Pro"/>
              </a:rPr>
              <a:t>S</a:t>
            </a:r>
            <a:r>
              <a:rPr lang="en-US" sz="700" spc="3" dirty="0">
                <a:solidFill>
                  <a:srgbClr val="616770"/>
                </a:solidFill>
                <a:latin typeface="Myriad Pro"/>
                <a:cs typeface="Myriad Pro"/>
              </a:rPr>
              <a:t>    D  E</a:t>
            </a:r>
            <a:r>
              <a:rPr lang="en-US" sz="700" spc="3" dirty="0">
                <a:solidFill>
                  <a:srgbClr val="616770"/>
                </a:solidFill>
                <a:latin typeface="Myriad Pro"/>
              </a:rPr>
              <a:t>    L  ‘  </a:t>
            </a:r>
            <a:r>
              <a:rPr lang="fr-FR" sz="700" spc="3" dirty="0">
                <a:solidFill>
                  <a:srgbClr val="616770"/>
                </a:solidFill>
                <a:latin typeface="Myriad Pro"/>
              </a:rPr>
              <a:t>É</a:t>
            </a:r>
            <a:r>
              <a:rPr lang="en-US" sz="700" spc="3" dirty="0">
                <a:solidFill>
                  <a:srgbClr val="616770"/>
                </a:solidFill>
                <a:latin typeface="Myriad Pro"/>
              </a:rPr>
              <a:t>  D  U</a:t>
            </a:r>
            <a:r>
              <a:rPr lang="en-US" sz="700" spc="3" dirty="0">
                <a:solidFill>
                  <a:srgbClr val="616770"/>
                </a:solidFill>
                <a:latin typeface="Myriad Pro"/>
                <a:cs typeface="Myriad Pro"/>
              </a:rPr>
              <a:t>  C  A  T  I  O  N               </a:t>
            </a:r>
            <a:r>
              <a:rPr lang="pt-BR" sz="700" b="1" spc="6" dirty="0">
                <a:solidFill>
                  <a:srgbClr val="616770"/>
                </a:solidFill>
                <a:latin typeface="Myriad Pro"/>
                <a:cs typeface="Myriad Pro"/>
              </a:rPr>
              <a:t>U N    N O U V E A U    C </a:t>
            </a:r>
            <a:r>
              <a:rPr lang="fr-FR" sz="700" b="1" spc="6" dirty="0">
                <a:solidFill>
                  <a:srgbClr val="616770"/>
                </a:solidFill>
                <a:latin typeface="Myriad Pro"/>
                <a:cs typeface="Myriad Pro"/>
              </a:rPr>
              <a:t>O N T R A T    S O C </a:t>
            </a:r>
            <a:r>
              <a:rPr lang="fr-FR" sz="700" b="1" spc="3" dirty="0">
                <a:solidFill>
                  <a:srgbClr val="616770"/>
                </a:solidFill>
                <a:latin typeface="Myriad Pro"/>
                <a:cs typeface="Myriad Pro"/>
              </a:rPr>
              <a:t>I</a:t>
            </a:r>
            <a:r>
              <a:rPr lang="fr-FR" sz="700" b="1" spc="36" dirty="0">
                <a:solidFill>
                  <a:srgbClr val="616770"/>
                </a:solidFill>
                <a:latin typeface="Myriad Pro"/>
                <a:cs typeface="Myriad Pro"/>
              </a:rPr>
              <a:t> </a:t>
            </a:r>
            <a:r>
              <a:rPr lang="fr-FR" sz="700" b="1" spc="6" dirty="0">
                <a:solidFill>
                  <a:srgbClr val="616770"/>
                </a:solidFill>
                <a:latin typeface="Myriad Pro"/>
                <a:cs typeface="Myriad Pro"/>
              </a:rPr>
              <a:t>A </a:t>
            </a:r>
            <a:r>
              <a:rPr lang="fr-FR" sz="700" b="1" spc="3" dirty="0">
                <a:solidFill>
                  <a:srgbClr val="616770"/>
                </a:solidFill>
                <a:latin typeface="Myriad Pro"/>
                <a:cs typeface="Myriad Pro"/>
              </a:rPr>
              <a:t>L</a:t>
            </a:r>
            <a:endParaRPr lang="fr-FR" sz="700" dirty="0">
              <a:solidFill>
                <a:prstClr val="black"/>
              </a:solidFill>
              <a:latin typeface="Myriad Pro"/>
              <a:cs typeface="Myriad Pro"/>
            </a:endParaRPr>
          </a:p>
        </p:txBody>
      </p:sp>
    </p:spTree>
    <p:extLst>
      <p:ext uri="{BB962C8B-B14F-4D97-AF65-F5344CB8AC3E}">
        <p14:creationId xmlns:p14="http://schemas.microsoft.com/office/powerpoint/2010/main" val="336321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58918DF3-A195-4924-A1CE-D99C3FF99B5B}"/>
              </a:ext>
            </a:extLst>
          </p:cNvPr>
          <p:cNvSpPr txBox="1"/>
          <p:nvPr/>
        </p:nvSpPr>
        <p:spPr>
          <a:xfrm>
            <a:off x="604136" y="1903367"/>
            <a:ext cx="8527137" cy="834827"/>
          </a:xfrm>
          <a:prstGeom prst="rect">
            <a:avLst/>
          </a:prstGeom>
        </p:spPr>
        <p:txBody>
          <a:bodyPr vert="horz" wrap="square" lIns="0" tIns="10397" rIns="0" bIns="0" rtlCol="0" anchor="t">
            <a:spAutoFit/>
          </a:bodyPr>
          <a:lstStyle/>
          <a:p>
            <a:pPr marL="7701" defTabSz="554492">
              <a:spcBef>
                <a:spcPts val="82"/>
              </a:spcBef>
            </a:pPr>
            <a:r>
              <a:rPr lang="fr-FR" sz="1730" b="1" spc="-3" dirty="0">
                <a:solidFill>
                  <a:prstClr val="black"/>
                </a:solidFill>
                <a:latin typeface="MyriadPro-Semibold"/>
              </a:rPr>
              <a:t>Le renouvellement de l'éducation passe par </a:t>
            </a:r>
            <a:endParaRPr lang="en-US" sz="1730" b="1" spc="-3" dirty="0">
              <a:solidFill>
                <a:prstClr val="black"/>
              </a:solidFill>
              <a:latin typeface="MyriadPro-Semibold"/>
            </a:endParaRPr>
          </a:p>
          <a:p>
            <a:pPr marL="7701" defTabSz="554492">
              <a:spcBef>
                <a:spcPts val="82"/>
              </a:spcBef>
            </a:pPr>
            <a:r>
              <a:rPr lang="fr-FR" sz="1730" b="1" spc="-3" dirty="0">
                <a:solidFill>
                  <a:prstClr val="black"/>
                </a:solidFill>
                <a:latin typeface="MyriadPro-Semibold"/>
              </a:rPr>
              <a:t>l'élaboration d'un nouveau contrat social pour l'éducation, </a:t>
            </a:r>
          </a:p>
          <a:p>
            <a:pPr marL="7701" defTabSz="554492">
              <a:spcBef>
                <a:spcPts val="82"/>
              </a:spcBef>
            </a:pPr>
            <a:r>
              <a:rPr lang="fr-FR" sz="1730" b="1" spc="-3" dirty="0">
                <a:solidFill>
                  <a:prstClr val="black"/>
                </a:solidFill>
                <a:latin typeface="MyriadPro-Semibold"/>
              </a:rPr>
              <a:t>capable de réparer les injustices du passé tout en transformant l'avenir.</a:t>
            </a:r>
            <a:endParaRPr sz="1730" b="1" spc="-3" dirty="0">
              <a:solidFill>
                <a:prstClr val="black"/>
              </a:solidFill>
              <a:latin typeface="MyriadPro-Semibold"/>
            </a:endParaRPr>
          </a:p>
        </p:txBody>
      </p:sp>
      <p:sp>
        <p:nvSpPr>
          <p:cNvPr id="5" name="object 5">
            <a:extLst>
              <a:ext uri="{FF2B5EF4-FFF2-40B4-BE49-F238E27FC236}">
                <a16:creationId xmlns:a16="http://schemas.microsoft.com/office/drawing/2014/main" id="{CBBE6FAA-EB48-4F05-B88A-5162914B1BB9}"/>
              </a:ext>
            </a:extLst>
          </p:cNvPr>
          <p:cNvSpPr txBox="1">
            <a:spLocks noGrp="1"/>
          </p:cNvSpPr>
          <p:nvPr>
            <p:ph type="title"/>
          </p:nvPr>
        </p:nvSpPr>
        <p:spPr>
          <a:xfrm>
            <a:off x="589583" y="979654"/>
            <a:ext cx="8913646" cy="391873"/>
          </a:xfrm>
          <a:prstGeom prst="rect">
            <a:avLst/>
          </a:prstGeom>
        </p:spPr>
        <p:txBody>
          <a:bodyPr vert="horz" wrap="square" lIns="0" tIns="9242" rIns="0" bIns="0" rtlCol="0">
            <a:spAutoFit/>
          </a:bodyPr>
          <a:lstStyle/>
          <a:p>
            <a:pPr marL="7701">
              <a:spcBef>
                <a:spcPts val="73"/>
              </a:spcBef>
            </a:pPr>
            <a:r>
              <a:rPr lang="fr-FR" spc="6" dirty="0"/>
              <a:t>UN NOUVEAU CONTRAT SOCIAL POUR L'ÉDUCATION</a:t>
            </a:r>
            <a:endParaRPr spc="33" dirty="0"/>
          </a:p>
        </p:txBody>
      </p:sp>
      <p:grpSp>
        <p:nvGrpSpPr>
          <p:cNvPr id="6" name="Group 5">
            <a:extLst>
              <a:ext uri="{FF2B5EF4-FFF2-40B4-BE49-F238E27FC236}">
                <a16:creationId xmlns:a16="http://schemas.microsoft.com/office/drawing/2014/main" id="{920248AC-BD84-415A-BBFE-1F8D1541DE61}"/>
              </a:ext>
            </a:extLst>
          </p:cNvPr>
          <p:cNvGrpSpPr/>
          <p:nvPr/>
        </p:nvGrpSpPr>
        <p:grpSpPr>
          <a:xfrm>
            <a:off x="4448965" y="3011024"/>
            <a:ext cx="3485600" cy="2864880"/>
            <a:chOff x="7274176" y="4531862"/>
            <a:chExt cx="5748013" cy="4724400"/>
          </a:xfrm>
        </p:grpSpPr>
        <p:sp>
          <p:nvSpPr>
            <p:cNvPr id="7" name="object 4">
              <a:extLst>
                <a:ext uri="{FF2B5EF4-FFF2-40B4-BE49-F238E27FC236}">
                  <a16:creationId xmlns:a16="http://schemas.microsoft.com/office/drawing/2014/main" id="{17F9410C-64F5-4D79-B8C2-8F714C7FDB50}"/>
                </a:ext>
              </a:extLst>
            </p:cNvPr>
            <p:cNvSpPr txBox="1"/>
            <p:nvPr/>
          </p:nvSpPr>
          <p:spPr>
            <a:xfrm>
              <a:off x="8610836" y="4531862"/>
              <a:ext cx="3088005" cy="1332810"/>
            </a:xfrm>
            <a:prstGeom prst="rect">
              <a:avLst/>
            </a:prstGeom>
          </p:spPr>
          <p:txBody>
            <a:bodyPr vert="horz" wrap="square" lIns="0" tIns="10397" rIns="0" bIns="0" rtlCol="0">
              <a:spAutoFit/>
            </a:bodyPr>
            <a:lstStyle/>
            <a:p>
              <a:pPr marL="7701" algn="ctr" defTabSz="554492">
                <a:spcBef>
                  <a:spcPts val="82"/>
                </a:spcBef>
              </a:pPr>
              <a:r>
                <a:rPr lang="fr-FR" sz="1728" b="1" spc="-6" dirty="0">
                  <a:solidFill>
                    <a:srgbClr val="2C3440"/>
                  </a:solidFill>
                  <a:latin typeface="MyriadPro-Semibold"/>
                  <a:cs typeface="MyriadPro-Semibold"/>
                </a:rPr>
                <a:t>LA MANIÈRE D'ORGANISER L'APPRENTISSAGE</a:t>
              </a:r>
            </a:p>
          </p:txBody>
        </p:sp>
        <p:pic>
          <p:nvPicPr>
            <p:cNvPr id="8" name="object 7">
              <a:extLst>
                <a:ext uri="{FF2B5EF4-FFF2-40B4-BE49-F238E27FC236}">
                  <a16:creationId xmlns:a16="http://schemas.microsoft.com/office/drawing/2014/main" id="{70AB3F9F-3CCD-4784-8E2C-085BD051EF0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74176" y="6177822"/>
              <a:ext cx="5748013" cy="3078440"/>
            </a:xfrm>
            <a:prstGeom prst="rect">
              <a:avLst/>
            </a:prstGeom>
          </p:spPr>
        </p:pic>
      </p:grpSp>
      <p:grpSp>
        <p:nvGrpSpPr>
          <p:cNvPr id="9" name="Group 8">
            <a:extLst>
              <a:ext uri="{FF2B5EF4-FFF2-40B4-BE49-F238E27FC236}">
                <a16:creationId xmlns:a16="http://schemas.microsoft.com/office/drawing/2014/main" id="{16C9641B-D024-469F-95F0-30D5D0854800}"/>
              </a:ext>
            </a:extLst>
          </p:cNvPr>
          <p:cNvGrpSpPr/>
          <p:nvPr/>
        </p:nvGrpSpPr>
        <p:grpSpPr>
          <a:xfrm>
            <a:off x="8266955" y="3286603"/>
            <a:ext cx="3485600" cy="2589300"/>
            <a:chOff x="13632114" y="4982838"/>
            <a:chExt cx="5748013" cy="4269948"/>
          </a:xfrm>
        </p:grpSpPr>
        <p:sp>
          <p:nvSpPr>
            <p:cNvPr id="10" name="object 6">
              <a:extLst>
                <a:ext uri="{FF2B5EF4-FFF2-40B4-BE49-F238E27FC236}">
                  <a16:creationId xmlns:a16="http://schemas.microsoft.com/office/drawing/2014/main" id="{E8F6EA09-4F42-4CD7-98F2-2EAAD7419445}"/>
                </a:ext>
              </a:extLst>
            </p:cNvPr>
            <p:cNvSpPr txBox="1"/>
            <p:nvPr/>
          </p:nvSpPr>
          <p:spPr>
            <a:xfrm>
              <a:off x="14513246" y="4982838"/>
              <a:ext cx="3913942" cy="455812"/>
            </a:xfrm>
            <a:prstGeom prst="rect">
              <a:avLst/>
            </a:prstGeom>
          </p:spPr>
          <p:txBody>
            <a:bodyPr vert="horz" wrap="square" lIns="0" tIns="10397" rIns="0" bIns="0" rtlCol="0">
              <a:spAutoFit/>
            </a:bodyPr>
            <a:lstStyle/>
            <a:p>
              <a:pPr marL="7701" defTabSz="554492">
                <a:spcBef>
                  <a:spcPts val="82"/>
                </a:spcBef>
              </a:pPr>
              <a:r>
                <a:rPr lang="en-US" sz="1728" b="1" spc="-6" dirty="0">
                  <a:solidFill>
                    <a:srgbClr val="2C3440"/>
                  </a:solidFill>
                  <a:latin typeface="MyriadPro-Semibold"/>
                  <a:cs typeface="MyriadPro-Semibold"/>
                </a:rPr>
                <a:t>L'ACTION ET LES ACTEURS</a:t>
              </a:r>
              <a:endParaRPr sz="1728" dirty="0">
                <a:solidFill>
                  <a:prstClr val="black"/>
                </a:solidFill>
                <a:latin typeface="MyriadPro-Semibold"/>
                <a:cs typeface="MyriadPro-Semibold"/>
              </a:endParaRPr>
            </a:p>
          </p:txBody>
        </p:sp>
        <p:pic>
          <p:nvPicPr>
            <p:cNvPr id="11" name="object 8">
              <a:extLst>
                <a:ext uri="{FF2B5EF4-FFF2-40B4-BE49-F238E27FC236}">
                  <a16:creationId xmlns:a16="http://schemas.microsoft.com/office/drawing/2014/main" id="{F9D6A9AD-40D3-42AC-BB92-838E564B056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632114" y="6174345"/>
              <a:ext cx="5748013" cy="3078441"/>
            </a:xfrm>
            <a:prstGeom prst="rect">
              <a:avLst/>
            </a:prstGeom>
          </p:spPr>
        </p:pic>
      </p:grpSp>
      <p:grpSp>
        <p:nvGrpSpPr>
          <p:cNvPr id="12" name="Group 11">
            <a:extLst>
              <a:ext uri="{FF2B5EF4-FFF2-40B4-BE49-F238E27FC236}">
                <a16:creationId xmlns:a16="http://schemas.microsoft.com/office/drawing/2014/main" id="{CA1F6CA6-9414-4E92-9D05-D63C63BF0869}"/>
              </a:ext>
            </a:extLst>
          </p:cNvPr>
          <p:cNvGrpSpPr/>
          <p:nvPr/>
        </p:nvGrpSpPr>
        <p:grpSpPr>
          <a:xfrm>
            <a:off x="604136" y="3170201"/>
            <a:ext cx="3485600" cy="2707808"/>
            <a:chOff x="995560" y="4790883"/>
            <a:chExt cx="5748013" cy="4465375"/>
          </a:xfrm>
        </p:grpSpPr>
        <p:sp>
          <p:nvSpPr>
            <p:cNvPr id="13" name="object 2">
              <a:extLst>
                <a:ext uri="{FF2B5EF4-FFF2-40B4-BE49-F238E27FC236}">
                  <a16:creationId xmlns:a16="http://schemas.microsoft.com/office/drawing/2014/main" id="{6277DF1C-3346-46C8-88B3-186F3B0B6749}"/>
                </a:ext>
              </a:extLst>
            </p:cNvPr>
            <p:cNvSpPr txBox="1"/>
            <p:nvPr/>
          </p:nvSpPr>
          <p:spPr>
            <a:xfrm>
              <a:off x="1540727" y="4790883"/>
              <a:ext cx="4343383" cy="915459"/>
            </a:xfrm>
            <a:prstGeom prst="rect">
              <a:avLst/>
            </a:prstGeom>
          </p:spPr>
          <p:txBody>
            <a:bodyPr vert="horz" wrap="square" lIns="0" tIns="10397" rIns="0" bIns="0" rtlCol="0">
              <a:spAutoFit/>
            </a:bodyPr>
            <a:lstStyle/>
            <a:p>
              <a:pPr marL="7701" algn="ctr" defTabSz="554492">
                <a:spcBef>
                  <a:spcPts val="82"/>
                </a:spcBef>
              </a:pPr>
              <a:r>
                <a:rPr lang="en-US" sz="1728" b="1" spc="-24" dirty="0">
                  <a:solidFill>
                    <a:srgbClr val="2C3440"/>
                  </a:solidFill>
                  <a:latin typeface="MyriadPro-Semibold"/>
                  <a:cs typeface="MyriadPro-Semibold"/>
                </a:rPr>
                <a:t>LES PRINCIPES </a:t>
              </a:r>
            </a:p>
            <a:p>
              <a:pPr marL="7701" algn="ctr" defTabSz="554492">
                <a:spcBef>
                  <a:spcPts val="82"/>
                </a:spcBef>
              </a:pPr>
              <a:r>
                <a:rPr lang="en-US" sz="1728" b="1" spc="-24" dirty="0">
                  <a:solidFill>
                    <a:srgbClr val="2C3440"/>
                  </a:solidFill>
                  <a:latin typeface="MyriadPro-Semibold"/>
                  <a:cs typeface="MyriadPro-Semibold"/>
                </a:rPr>
                <a:t>FONDATEURS</a:t>
              </a:r>
              <a:endParaRPr sz="1728" dirty="0">
                <a:solidFill>
                  <a:prstClr val="black"/>
                </a:solidFill>
                <a:latin typeface="MyriadPro-Semibold"/>
                <a:cs typeface="MyriadPro-Semibold"/>
              </a:endParaRPr>
            </a:p>
          </p:txBody>
        </p:sp>
        <p:pic>
          <p:nvPicPr>
            <p:cNvPr id="14" name="object 9">
              <a:extLst>
                <a:ext uri="{FF2B5EF4-FFF2-40B4-BE49-F238E27FC236}">
                  <a16:creationId xmlns:a16="http://schemas.microsoft.com/office/drawing/2014/main" id="{55C02F10-5E98-4DA9-9BD0-A385319A7B2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95560" y="6177818"/>
              <a:ext cx="5748013" cy="3078440"/>
            </a:xfrm>
            <a:prstGeom prst="rect">
              <a:avLst/>
            </a:prstGeom>
          </p:spPr>
        </p:pic>
      </p:grpSp>
      <p:sp>
        <p:nvSpPr>
          <p:cNvPr id="15" name="object 10">
            <a:extLst>
              <a:ext uri="{FF2B5EF4-FFF2-40B4-BE49-F238E27FC236}">
                <a16:creationId xmlns:a16="http://schemas.microsoft.com/office/drawing/2014/main" id="{2825BE2B-7071-49E7-BBE4-1E8852A53F2F}"/>
              </a:ext>
            </a:extLst>
          </p:cNvPr>
          <p:cNvSpPr/>
          <p:nvPr/>
        </p:nvSpPr>
        <p:spPr>
          <a:xfrm>
            <a:off x="4250796" y="3178032"/>
            <a:ext cx="0" cy="539475"/>
          </a:xfrm>
          <a:custGeom>
            <a:avLst/>
            <a:gdLst/>
            <a:ahLst/>
            <a:cxnLst/>
            <a:rect l="l" t="t" r="r" b="b"/>
            <a:pathLst>
              <a:path h="889635">
                <a:moveTo>
                  <a:pt x="0" y="0"/>
                </a:moveTo>
                <a:lnTo>
                  <a:pt x="0" y="889323"/>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6" name="object 11">
            <a:extLst>
              <a:ext uri="{FF2B5EF4-FFF2-40B4-BE49-F238E27FC236}">
                <a16:creationId xmlns:a16="http://schemas.microsoft.com/office/drawing/2014/main" id="{6DB32058-7CFF-4F94-8B74-74F6834D193D}"/>
              </a:ext>
            </a:extLst>
          </p:cNvPr>
          <p:cNvSpPr/>
          <p:nvPr/>
        </p:nvSpPr>
        <p:spPr>
          <a:xfrm>
            <a:off x="8065867" y="3178032"/>
            <a:ext cx="0" cy="539475"/>
          </a:xfrm>
          <a:custGeom>
            <a:avLst/>
            <a:gdLst/>
            <a:ahLst/>
            <a:cxnLst/>
            <a:rect l="l" t="t" r="r" b="b"/>
            <a:pathLst>
              <a:path h="889635">
                <a:moveTo>
                  <a:pt x="0" y="0"/>
                </a:moveTo>
                <a:lnTo>
                  <a:pt x="0" y="889323"/>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18" name="object 12">
            <a:extLst>
              <a:ext uri="{FF2B5EF4-FFF2-40B4-BE49-F238E27FC236}">
                <a16:creationId xmlns:a16="http://schemas.microsoft.com/office/drawing/2014/main" id="{BDF8F03A-7E72-4AEF-BF5D-5991C9350C5B}"/>
              </a:ext>
            </a:extLst>
          </p:cNvPr>
          <p:cNvSpPr txBox="1"/>
          <p:nvPr/>
        </p:nvSpPr>
        <p:spPr>
          <a:xfrm>
            <a:off x="6623627" y="6493149"/>
            <a:ext cx="4882440" cy="111999"/>
          </a:xfrm>
          <a:prstGeom prst="rect">
            <a:avLst/>
          </a:prstGeom>
        </p:spPr>
        <p:txBody>
          <a:bodyPr vert="horz" wrap="square" lIns="0" tIns="4236" rIns="0" bIns="0" rtlCol="0" anchor="t">
            <a:spAutoFit/>
          </a:bodyPr>
          <a:lstStyle/>
          <a:p>
            <a:pPr marL="7701" algn="ctr" defTabSz="554492">
              <a:spcBef>
                <a:spcPts val="33"/>
              </a:spcBef>
            </a:pPr>
            <a:r>
              <a:rPr lang="en-US" sz="700" spc="3" dirty="0">
                <a:solidFill>
                  <a:srgbClr val="616770"/>
                </a:solidFill>
                <a:latin typeface="Myriad Pro"/>
                <a:cs typeface="Myriad Pro"/>
              </a:rPr>
              <a:t>L  E  S    F  </a:t>
            </a:r>
            <a:r>
              <a:rPr sz="700" spc="6" dirty="0">
                <a:solidFill>
                  <a:srgbClr val="616770"/>
                </a:solidFill>
                <a:latin typeface="Myriad Pro"/>
                <a:cs typeface="Myriad Pro"/>
              </a:rPr>
              <a:t>U</a:t>
            </a:r>
            <a:r>
              <a:rPr lang="fr-FR" sz="700" spc="6" dirty="0">
                <a:solidFill>
                  <a:srgbClr val="616770"/>
                </a:solidFill>
                <a:latin typeface="Myriad Pro"/>
                <a:cs typeface="Myriad Pro"/>
              </a:rPr>
              <a:t>  </a:t>
            </a:r>
            <a:r>
              <a:rPr sz="700" spc="3" dirty="0">
                <a:solidFill>
                  <a:srgbClr val="616770"/>
                </a:solidFill>
                <a:latin typeface="Myriad Pro"/>
                <a:cs typeface="Myriad Pro"/>
              </a:rPr>
              <a:t>T</a:t>
            </a:r>
            <a:r>
              <a:rPr lang="fr-FR" sz="700" spc="3" dirty="0">
                <a:solidFill>
                  <a:srgbClr val="616770"/>
                </a:solidFill>
                <a:latin typeface="Myriad Pro"/>
                <a:cs typeface="Myriad Pro"/>
              </a:rPr>
              <a:t>  </a:t>
            </a:r>
            <a:r>
              <a:rPr sz="700" spc="6" dirty="0">
                <a:solidFill>
                  <a:srgbClr val="616770"/>
                </a:solidFill>
                <a:latin typeface="Myriad Pro"/>
                <a:cs typeface="Myriad Pro"/>
              </a:rPr>
              <a:t>U</a:t>
            </a:r>
            <a:r>
              <a:rPr lang="en-US" sz="700" spc="6" dirty="0">
                <a:solidFill>
                  <a:srgbClr val="616770"/>
                </a:solidFill>
                <a:latin typeface="Myriad Pro"/>
                <a:cs typeface="Myriad Pro"/>
              </a:rPr>
              <a:t>  </a:t>
            </a:r>
            <a:r>
              <a:rPr sz="700" spc="6" dirty="0">
                <a:solidFill>
                  <a:srgbClr val="616770"/>
                </a:solidFill>
                <a:latin typeface="Myriad Pro"/>
                <a:cs typeface="Myriad Pro"/>
              </a:rPr>
              <a:t>R</a:t>
            </a:r>
            <a:r>
              <a:rPr lang="en-US" sz="700" spc="3" dirty="0">
                <a:solidFill>
                  <a:srgbClr val="616770"/>
                </a:solidFill>
                <a:latin typeface="Myriad Pro"/>
                <a:cs typeface="Myriad Pro"/>
              </a:rPr>
              <a:t>  </a:t>
            </a:r>
            <a:r>
              <a:rPr sz="700" spc="3" dirty="0">
                <a:solidFill>
                  <a:srgbClr val="616770"/>
                </a:solidFill>
                <a:latin typeface="Myriad Pro"/>
                <a:cs typeface="Myriad Pro"/>
              </a:rPr>
              <a:t>S</a:t>
            </a:r>
            <a:r>
              <a:rPr lang="en-US" sz="700" spc="3" dirty="0">
                <a:solidFill>
                  <a:srgbClr val="616770"/>
                </a:solidFill>
                <a:latin typeface="Myriad Pro"/>
                <a:cs typeface="Myriad Pro"/>
              </a:rPr>
              <a:t>    D  E</a:t>
            </a:r>
            <a:r>
              <a:rPr lang="en-US" sz="700" spc="3" dirty="0">
                <a:solidFill>
                  <a:srgbClr val="616770"/>
                </a:solidFill>
                <a:latin typeface="Myriad Pro"/>
              </a:rPr>
              <a:t>    L  ‘  </a:t>
            </a:r>
            <a:r>
              <a:rPr lang="fr-FR" sz="700" spc="3" dirty="0">
                <a:solidFill>
                  <a:srgbClr val="616770"/>
                </a:solidFill>
                <a:latin typeface="Myriad Pro"/>
              </a:rPr>
              <a:t>É</a:t>
            </a:r>
            <a:r>
              <a:rPr lang="en-US" sz="700" spc="3" dirty="0">
                <a:solidFill>
                  <a:srgbClr val="616770"/>
                </a:solidFill>
                <a:latin typeface="Myriad Pro"/>
              </a:rPr>
              <a:t>  D  U</a:t>
            </a:r>
            <a:r>
              <a:rPr lang="en-US" sz="700" spc="3" dirty="0">
                <a:solidFill>
                  <a:srgbClr val="616770"/>
                </a:solidFill>
                <a:latin typeface="Myriad Pro"/>
                <a:cs typeface="Myriad Pro"/>
              </a:rPr>
              <a:t>  C  A  T  I  O  N               </a:t>
            </a:r>
            <a:r>
              <a:rPr lang="pt-BR" sz="700" b="1" spc="6" dirty="0">
                <a:solidFill>
                  <a:srgbClr val="616770"/>
                </a:solidFill>
                <a:latin typeface="Myriad Pro"/>
                <a:cs typeface="Myriad Pro"/>
              </a:rPr>
              <a:t>U N    N O U V E A U    C </a:t>
            </a:r>
            <a:r>
              <a:rPr lang="fr-FR" sz="700" b="1" spc="6" dirty="0">
                <a:solidFill>
                  <a:srgbClr val="616770"/>
                </a:solidFill>
                <a:latin typeface="Myriad Pro"/>
                <a:cs typeface="Myriad Pro"/>
              </a:rPr>
              <a:t>O N T R A T    S O C </a:t>
            </a:r>
            <a:r>
              <a:rPr lang="fr-FR" sz="700" b="1" spc="3" dirty="0">
                <a:solidFill>
                  <a:srgbClr val="616770"/>
                </a:solidFill>
                <a:latin typeface="Myriad Pro"/>
                <a:cs typeface="Myriad Pro"/>
              </a:rPr>
              <a:t>I</a:t>
            </a:r>
            <a:r>
              <a:rPr lang="fr-FR" sz="700" b="1" spc="36" dirty="0">
                <a:solidFill>
                  <a:srgbClr val="616770"/>
                </a:solidFill>
                <a:latin typeface="Myriad Pro"/>
                <a:cs typeface="Myriad Pro"/>
              </a:rPr>
              <a:t> </a:t>
            </a:r>
            <a:r>
              <a:rPr lang="fr-FR" sz="700" b="1" spc="6" dirty="0">
                <a:solidFill>
                  <a:srgbClr val="616770"/>
                </a:solidFill>
                <a:latin typeface="Myriad Pro"/>
                <a:cs typeface="Myriad Pro"/>
              </a:rPr>
              <a:t>A </a:t>
            </a:r>
            <a:r>
              <a:rPr lang="fr-FR" sz="700" b="1" spc="3" dirty="0">
                <a:solidFill>
                  <a:srgbClr val="616770"/>
                </a:solidFill>
                <a:latin typeface="Myriad Pro"/>
                <a:cs typeface="Myriad Pro"/>
              </a:rPr>
              <a:t>L</a:t>
            </a:r>
            <a:endParaRPr lang="fr-FR" sz="700" dirty="0">
              <a:solidFill>
                <a:prstClr val="black"/>
              </a:solidFill>
              <a:latin typeface="Myriad Pro"/>
              <a:cs typeface="Myriad Pro"/>
            </a:endParaRPr>
          </a:p>
        </p:txBody>
      </p:sp>
    </p:spTree>
    <p:extLst>
      <p:ext uri="{BB962C8B-B14F-4D97-AF65-F5344CB8AC3E}">
        <p14:creationId xmlns:p14="http://schemas.microsoft.com/office/powerpoint/2010/main" val="30801063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A8A98A0-2D1F-4B45-9F67-679806F996C5}"/>
              </a:ext>
            </a:extLst>
          </p:cNvPr>
          <p:cNvSpPr/>
          <p:nvPr/>
        </p:nvSpPr>
        <p:spPr>
          <a:xfrm>
            <a:off x="-127000" y="-139700"/>
            <a:ext cx="12445999" cy="7124699"/>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EFF9FE"/>
          </a:solidFill>
        </p:spPr>
        <p:txBody>
          <a:bodyPr wrap="square" lIns="0" tIns="0" rIns="0" bIns="0" rtlCol="0"/>
          <a:lstStyle/>
          <a:p>
            <a:pPr defTabSz="554492"/>
            <a:endParaRPr sz="1092">
              <a:solidFill>
                <a:prstClr val="black"/>
              </a:solidFill>
              <a:latin typeface="Calibri"/>
            </a:endParaRPr>
          </a:p>
        </p:txBody>
      </p:sp>
      <p:grpSp>
        <p:nvGrpSpPr>
          <p:cNvPr id="5" name="Group 4">
            <a:extLst>
              <a:ext uri="{FF2B5EF4-FFF2-40B4-BE49-F238E27FC236}">
                <a16:creationId xmlns:a16="http://schemas.microsoft.com/office/drawing/2014/main" id="{20C94BD3-360A-47CF-9639-390E2499F6FE}"/>
              </a:ext>
            </a:extLst>
          </p:cNvPr>
          <p:cNvGrpSpPr/>
          <p:nvPr/>
        </p:nvGrpSpPr>
        <p:grpSpPr>
          <a:xfrm>
            <a:off x="5139119" y="1216639"/>
            <a:ext cx="5777509" cy="1244784"/>
            <a:chOff x="979027" y="4646770"/>
            <a:chExt cx="9527540" cy="2052741"/>
          </a:xfrm>
        </p:grpSpPr>
        <p:sp>
          <p:nvSpPr>
            <p:cNvPr id="6" name="object 3">
              <a:extLst>
                <a:ext uri="{FF2B5EF4-FFF2-40B4-BE49-F238E27FC236}">
                  <a16:creationId xmlns:a16="http://schemas.microsoft.com/office/drawing/2014/main" id="{703D3972-1FD3-47FF-AB59-49C443FBA208}"/>
                </a:ext>
              </a:extLst>
            </p:cNvPr>
            <p:cNvSpPr/>
            <p:nvPr/>
          </p:nvSpPr>
          <p:spPr>
            <a:xfrm>
              <a:off x="979027" y="4646770"/>
              <a:ext cx="9527540" cy="2052741"/>
            </a:xfrm>
            <a:custGeom>
              <a:avLst/>
              <a:gdLst/>
              <a:ahLst/>
              <a:cxnLst/>
              <a:rect l="l" t="t" r="r" b="b"/>
              <a:pathLst>
                <a:path w="9527540" h="1570989">
                  <a:moveTo>
                    <a:pt x="9317642"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17642" y="1570632"/>
                  </a:lnTo>
                  <a:lnTo>
                    <a:pt x="9365661" y="1565102"/>
                  </a:lnTo>
                  <a:lnTo>
                    <a:pt x="9409740" y="1549347"/>
                  </a:lnTo>
                  <a:lnTo>
                    <a:pt x="9448624" y="1524627"/>
                  </a:lnTo>
                  <a:lnTo>
                    <a:pt x="9481054" y="1492196"/>
                  </a:lnTo>
                  <a:lnTo>
                    <a:pt x="9505775" y="1453313"/>
                  </a:lnTo>
                  <a:lnTo>
                    <a:pt x="9521529" y="1409233"/>
                  </a:lnTo>
                  <a:lnTo>
                    <a:pt x="9527060" y="1361215"/>
                  </a:lnTo>
                  <a:lnTo>
                    <a:pt x="9527060" y="209417"/>
                  </a:lnTo>
                  <a:lnTo>
                    <a:pt x="9521529" y="161399"/>
                  </a:lnTo>
                  <a:lnTo>
                    <a:pt x="9505775" y="117319"/>
                  </a:lnTo>
                  <a:lnTo>
                    <a:pt x="9481054" y="78436"/>
                  </a:lnTo>
                  <a:lnTo>
                    <a:pt x="9448624" y="46005"/>
                  </a:lnTo>
                  <a:lnTo>
                    <a:pt x="9409740" y="21284"/>
                  </a:lnTo>
                  <a:lnTo>
                    <a:pt x="9365661" y="5530"/>
                  </a:lnTo>
                  <a:lnTo>
                    <a:pt x="9317642"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7" name="object 4">
              <a:extLst>
                <a:ext uri="{FF2B5EF4-FFF2-40B4-BE49-F238E27FC236}">
                  <a16:creationId xmlns:a16="http://schemas.microsoft.com/office/drawing/2014/main" id="{46EB260B-BE04-4167-BC29-B5351CD31FBA}"/>
                </a:ext>
              </a:extLst>
            </p:cNvPr>
            <p:cNvSpPr txBox="1"/>
            <p:nvPr/>
          </p:nvSpPr>
          <p:spPr>
            <a:xfrm>
              <a:off x="1012056" y="4800899"/>
              <a:ext cx="9487820" cy="1577384"/>
            </a:xfrm>
            <a:prstGeom prst="rect">
              <a:avLst/>
            </a:prstGeom>
          </p:spPr>
          <p:txBody>
            <a:bodyPr vert="horz" wrap="square" lIns="0" tIns="10397" rIns="0" bIns="0" rtlCol="0" anchor="t">
              <a:spAutoFit/>
            </a:bodyPr>
            <a:lstStyle/>
            <a:p>
              <a:pPr marL="7701" algn="ctr" defTabSz="554492">
                <a:lnSpc>
                  <a:spcPct val="150000"/>
                </a:lnSpc>
                <a:spcBef>
                  <a:spcPts val="82"/>
                </a:spcBef>
              </a:pPr>
              <a:r>
                <a:rPr lang="fr-FR" sz="1940" b="1" spc="-9" dirty="0">
                  <a:solidFill>
                    <a:srgbClr val="FFFFFF"/>
                  </a:solidFill>
                  <a:latin typeface="MyriadPro-Semibold"/>
                  <a:cs typeface="MyriadPro-Semibold"/>
                </a:rPr>
                <a:t>POURQUOI nous apprenons</a:t>
              </a:r>
            </a:p>
            <a:p>
              <a:pPr marL="7701" algn="ctr" defTabSz="554492">
                <a:spcBef>
                  <a:spcPts val="82"/>
                </a:spcBef>
              </a:pPr>
              <a:r>
                <a:rPr lang="fr-FR" sz="1577" spc="-9" dirty="0">
                  <a:solidFill>
                    <a:srgbClr val="FFFFFF"/>
                  </a:solidFill>
                  <a:latin typeface="Myriad Pro Light"/>
                  <a:cs typeface="MyriadPro-Semibold"/>
                </a:rPr>
                <a:t>Renforcer les capacités personnelles et collectives de transformation pour des futurs justes et durables</a:t>
              </a:r>
            </a:p>
          </p:txBody>
        </p:sp>
      </p:grpSp>
      <p:grpSp>
        <p:nvGrpSpPr>
          <p:cNvPr id="8" name="object 18">
            <a:extLst>
              <a:ext uri="{FF2B5EF4-FFF2-40B4-BE49-F238E27FC236}">
                <a16:creationId xmlns:a16="http://schemas.microsoft.com/office/drawing/2014/main" id="{7106332A-8687-446E-A8E7-1C740242F447}"/>
              </a:ext>
            </a:extLst>
          </p:cNvPr>
          <p:cNvGrpSpPr/>
          <p:nvPr/>
        </p:nvGrpSpPr>
        <p:grpSpPr>
          <a:xfrm>
            <a:off x="229323" y="6409634"/>
            <a:ext cx="1365054" cy="289569"/>
            <a:chOff x="377464" y="10569961"/>
            <a:chExt cx="2251075" cy="477520"/>
          </a:xfrm>
        </p:grpSpPr>
        <p:sp>
          <p:nvSpPr>
            <p:cNvPr id="9" name="object 19">
              <a:extLst>
                <a:ext uri="{FF2B5EF4-FFF2-40B4-BE49-F238E27FC236}">
                  <a16:creationId xmlns:a16="http://schemas.microsoft.com/office/drawing/2014/main" id="{4DCE496E-57BF-4EB2-95DD-C127000ECF8D}"/>
                </a:ext>
              </a:extLst>
            </p:cNvPr>
            <p:cNvSpPr/>
            <p:nvPr/>
          </p:nvSpPr>
          <p:spPr>
            <a:xfrm>
              <a:off x="377456" y="10569962"/>
              <a:ext cx="2251075" cy="477520"/>
            </a:xfrm>
            <a:custGeom>
              <a:avLst/>
              <a:gdLst/>
              <a:ahLst/>
              <a:cxnLst/>
              <a:rect l="l" t="t" r="r" b="b"/>
              <a:pathLst>
                <a:path w="2251075" h="477520">
                  <a:moveTo>
                    <a:pt x="454621" y="308914"/>
                  </a:moveTo>
                  <a:lnTo>
                    <a:pt x="454456" y="308914"/>
                  </a:lnTo>
                  <a:lnTo>
                    <a:pt x="454456" y="189534"/>
                  </a:lnTo>
                  <a:lnTo>
                    <a:pt x="448284" y="189534"/>
                  </a:lnTo>
                  <a:lnTo>
                    <a:pt x="448284" y="308914"/>
                  </a:lnTo>
                  <a:lnTo>
                    <a:pt x="448284" y="311454"/>
                  </a:lnTo>
                  <a:lnTo>
                    <a:pt x="454621" y="311454"/>
                  </a:lnTo>
                  <a:lnTo>
                    <a:pt x="454621" y="308914"/>
                  </a:lnTo>
                  <a:close/>
                </a:path>
                <a:path w="2251075" h="477520">
                  <a:moveTo>
                    <a:pt x="2250732" y="0"/>
                  </a:moveTo>
                  <a:lnTo>
                    <a:pt x="2240788" y="0"/>
                  </a:lnTo>
                  <a:lnTo>
                    <a:pt x="2240788" y="9944"/>
                  </a:lnTo>
                  <a:lnTo>
                    <a:pt x="2240788" y="467055"/>
                  </a:lnTo>
                  <a:lnTo>
                    <a:pt x="652970" y="467055"/>
                  </a:lnTo>
                  <a:lnTo>
                    <a:pt x="652970" y="383082"/>
                  </a:lnTo>
                  <a:lnTo>
                    <a:pt x="652970" y="370090"/>
                  </a:lnTo>
                  <a:lnTo>
                    <a:pt x="652970" y="9944"/>
                  </a:lnTo>
                  <a:lnTo>
                    <a:pt x="2240788" y="9944"/>
                  </a:lnTo>
                  <a:lnTo>
                    <a:pt x="2240788" y="0"/>
                  </a:lnTo>
                  <a:lnTo>
                    <a:pt x="513727" y="0"/>
                  </a:lnTo>
                  <a:lnTo>
                    <a:pt x="513727" y="370090"/>
                  </a:lnTo>
                  <a:lnTo>
                    <a:pt x="513727" y="383082"/>
                  </a:lnTo>
                  <a:lnTo>
                    <a:pt x="135458" y="383082"/>
                  </a:lnTo>
                  <a:lnTo>
                    <a:pt x="135458" y="370090"/>
                  </a:lnTo>
                  <a:lnTo>
                    <a:pt x="513727" y="370090"/>
                  </a:lnTo>
                  <a:lnTo>
                    <a:pt x="513727" y="0"/>
                  </a:lnTo>
                  <a:lnTo>
                    <a:pt x="496785" y="0"/>
                  </a:lnTo>
                  <a:lnTo>
                    <a:pt x="496785" y="347929"/>
                  </a:lnTo>
                  <a:lnTo>
                    <a:pt x="496785" y="360946"/>
                  </a:lnTo>
                  <a:lnTo>
                    <a:pt x="151739" y="360946"/>
                  </a:lnTo>
                  <a:lnTo>
                    <a:pt x="151739" y="347929"/>
                  </a:lnTo>
                  <a:lnTo>
                    <a:pt x="496785" y="347929"/>
                  </a:lnTo>
                  <a:lnTo>
                    <a:pt x="496785" y="0"/>
                  </a:lnTo>
                  <a:lnTo>
                    <a:pt x="479882" y="0"/>
                  </a:lnTo>
                  <a:lnTo>
                    <a:pt x="479882" y="139192"/>
                  </a:lnTo>
                  <a:lnTo>
                    <a:pt x="479882" y="153276"/>
                  </a:lnTo>
                  <a:lnTo>
                    <a:pt x="479856" y="325793"/>
                  </a:lnTo>
                  <a:lnTo>
                    <a:pt x="479856" y="338810"/>
                  </a:lnTo>
                  <a:lnTo>
                    <a:pt x="169316" y="338810"/>
                  </a:lnTo>
                  <a:lnTo>
                    <a:pt x="169316" y="325793"/>
                  </a:lnTo>
                  <a:lnTo>
                    <a:pt x="479856" y="325793"/>
                  </a:lnTo>
                  <a:lnTo>
                    <a:pt x="479856" y="153276"/>
                  </a:lnTo>
                  <a:lnTo>
                    <a:pt x="479844" y="161645"/>
                  </a:lnTo>
                  <a:lnTo>
                    <a:pt x="479844" y="174663"/>
                  </a:lnTo>
                  <a:lnTo>
                    <a:pt x="462915" y="174663"/>
                  </a:lnTo>
                  <a:lnTo>
                    <a:pt x="462915" y="182613"/>
                  </a:lnTo>
                  <a:lnTo>
                    <a:pt x="462267" y="192392"/>
                  </a:lnTo>
                  <a:lnTo>
                    <a:pt x="462267" y="318681"/>
                  </a:lnTo>
                  <a:lnTo>
                    <a:pt x="440143" y="318681"/>
                  </a:lnTo>
                  <a:lnTo>
                    <a:pt x="440143" y="274739"/>
                  </a:lnTo>
                  <a:lnTo>
                    <a:pt x="440143" y="222986"/>
                  </a:lnTo>
                  <a:lnTo>
                    <a:pt x="440143" y="182613"/>
                  </a:lnTo>
                  <a:lnTo>
                    <a:pt x="462915" y="182613"/>
                  </a:lnTo>
                  <a:lnTo>
                    <a:pt x="462915" y="174663"/>
                  </a:lnTo>
                  <a:lnTo>
                    <a:pt x="410197" y="174663"/>
                  </a:lnTo>
                  <a:lnTo>
                    <a:pt x="410197" y="222986"/>
                  </a:lnTo>
                  <a:lnTo>
                    <a:pt x="402069" y="222986"/>
                  </a:lnTo>
                  <a:lnTo>
                    <a:pt x="402069" y="189458"/>
                  </a:lnTo>
                  <a:lnTo>
                    <a:pt x="396519" y="189458"/>
                  </a:lnTo>
                  <a:lnTo>
                    <a:pt x="396519" y="308927"/>
                  </a:lnTo>
                  <a:lnTo>
                    <a:pt x="397014" y="311518"/>
                  </a:lnTo>
                  <a:lnTo>
                    <a:pt x="402069" y="311518"/>
                  </a:lnTo>
                  <a:lnTo>
                    <a:pt x="402069" y="274739"/>
                  </a:lnTo>
                  <a:lnTo>
                    <a:pt x="410197" y="274739"/>
                  </a:lnTo>
                  <a:lnTo>
                    <a:pt x="410197" y="318681"/>
                  </a:lnTo>
                  <a:lnTo>
                    <a:pt x="388696" y="318681"/>
                  </a:lnTo>
                  <a:lnTo>
                    <a:pt x="388950" y="311518"/>
                  </a:lnTo>
                  <a:lnTo>
                    <a:pt x="389051" y="222986"/>
                  </a:lnTo>
                  <a:lnTo>
                    <a:pt x="389051" y="182613"/>
                  </a:lnTo>
                  <a:lnTo>
                    <a:pt x="409879" y="182613"/>
                  </a:lnTo>
                  <a:lnTo>
                    <a:pt x="410095" y="189458"/>
                  </a:lnTo>
                  <a:lnTo>
                    <a:pt x="410197" y="222986"/>
                  </a:lnTo>
                  <a:lnTo>
                    <a:pt x="410197" y="174663"/>
                  </a:lnTo>
                  <a:lnTo>
                    <a:pt x="359410" y="174663"/>
                  </a:lnTo>
                  <a:lnTo>
                    <a:pt x="359410" y="182295"/>
                  </a:lnTo>
                  <a:lnTo>
                    <a:pt x="359181" y="189458"/>
                  </a:lnTo>
                  <a:lnTo>
                    <a:pt x="359092" y="222986"/>
                  </a:lnTo>
                  <a:lnTo>
                    <a:pt x="350634" y="222986"/>
                  </a:lnTo>
                  <a:lnTo>
                    <a:pt x="350634" y="189458"/>
                  </a:lnTo>
                  <a:lnTo>
                    <a:pt x="346062" y="189458"/>
                  </a:lnTo>
                  <a:lnTo>
                    <a:pt x="346392" y="192392"/>
                  </a:lnTo>
                  <a:lnTo>
                    <a:pt x="346392" y="222999"/>
                  </a:lnTo>
                  <a:lnTo>
                    <a:pt x="348373" y="233832"/>
                  </a:lnTo>
                  <a:lnTo>
                    <a:pt x="352831" y="249428"/>
                  </a:lnTo>
                  <a:lnTo>
                    <a:pt x="357085" y="265341"/>
                  </a:lnTo>
                  <a:lnTo>
                    <a:pt x="359079" y="279488"/>
                  </a:lnTo>
                  <a:lnTo>
                    <a:pt x="359092" y="318681"/>
                  </a:lnTo>
                  <a:lnTo>
                    <a:pt x="337616" y="318681"/>
                  </a:lnTo>
                  <a:lnTo>
                    <a:pt x="337858" y="311518"/>
                  </a:lnTo>
                  <a:lnTo>
                    <a:pt x="337934" y="274739"/>
                  </a:lnTo>
                  <a:lnTo>
                    <a:pt x="346392" y="274739"/>
                  </a:lnTo>
                  <a:lnTo>
                    <a:pt x="346392" y="311200"/>
                  </a:lnTo>
                  <a:lnTo>
                    <a:pt x="350634" y="311518"/>
                  </a:lnTo>
                  <a:lnTo>
                    <a:pt x="350634" y="277507"/>
                  </a:lnTo>
                  <a:lnTo>
                    <a:pt x="350189" y="274739"/>
                  </a:lnTo>
                  <a:lnTo>
                    <a:pt x="348653" y="265112"/>
                  </a:lnTo>
                  <a:lnTo>
                    <a:pt x="344182" y="249034"/>
                  </a:lnTo>
                  <a:lnTo>
                    <a:pt x="339928" y="233019"/>
                  </a:lnTo>
                  <a:lnTo>
                    <a:pt x="337934" y="218427"/>
                  </a:lnTo>
                  <a:lnTo>
                    <a:pt x="337934" y="182943"/>
                  </a:lnTo>
                  <a:lnTo>
                    <a:pt x="348665" y="182613"/>
                  </a:lnTo>
                  <a:lnTo>
                    <a:pt x="359410" y="182295"/>
                  </a:lnTo>
                  <a:lnTo>
                    <a:pt x="359410" y="174663"/>
                  </a:lnTo>
                  <a:lnTo>
                    <a:pt x="311238" y="174663"/>
                  </a:lnTo>
                  <a:lnTo>
                    <a:pt x="311238" y="311518"/>
                  </a:lnTo>
                  <a:lnTo>
                    <a:pt x="311238" y="318681"/>
                  </a:lnTo>
                  <a:lnTo>
                    <a:pt x="290410" y="318681"/>
                  </a:lnTo>
                  <a:lnTo>
                    <a:pt x="290410" y="182613"/>
                  </a:lnTo>
                  <a:lnTo>
                    <a:pt x="308305" y="182613"/>
                  </a:lnTo>
                  <a:lnTo>
                    <a:pt x="308305" y="189458"/>
                  </a:lnTo>
                  <a:lnTo>
                    <a:pt x="299516" y="189458"/>
                  </a:lnTo>
                  <a:lnTo>
                    <a:pt x="299516" y="242506"/>
                  </a:lnTo>
                  <a:lnTo>
                    <a:pt x="308305" y="242506"/>
                  </a:lnTo>
                  <a:lnTo>
                    <a:pt x="308305" y="250012"/>
                  </a:lnTo>
                  <a:lnTo>
                    <a:pt x="299516" y="250012"/>
                  </a:lnTo>
                  <a:lnTo>
                    <a:pt x="299516" y="311518"/>
                  </a:lnTo>
                  <a:lnTo>
                    <a:pt x="311238" y="311518"/>
                  </a:lnTo>
                  <a:lnTo>
                    <a:pt x="311238" y="174663"/>
                  </a:lnTo>
                  <a:lnTo>
                    <a:pt x="260134" y="174663"/>
                  </a:lnTo>
                  <a:lnTo>
                    <a:pt x="260134" y="182613"/>
                  </a:lnTo>
                  <a:lnTo>
                    <a:pt x="260134" y="318681"/>
                  </a:lnTo>
                  <a:lnTo>
                    <a:pt x="253288" y="318681"/>
                  </a:lnTo>
                  <a:lnTo>
                    <a:pt x="245160" y="236880"/>
                  </a:lnTo>
                  <a:lnTo>
                    <a:pt x="245160" y="318681"/>
                  </a:lnTo>
                  <a:lnTo>
                    <a:pt x="238658" y="318681"/>
                  </a:lnTo>
                  <a:lnTo>
                    <a:pt x="238658" y="182613"/>
                  </a:lnTo>
                  <a:lnTo>
                    <a:pt x="245160" y="182613"/>
                  </a:lnTo>
                  <a:lnTo>
                    <a:pt x="253288" y="255333"/>
                  </a:lnTo>
                  <a:lnTo>
                    <a:pt x="253288" y="182613"/>
                  </a:lnTo>
                  <a:lnTo>
                    <a:pt x="260134" y="182613"/>
                  </a:lnTo>
                  <a:lnTo>
                    <a:pt x="260134" y="174663"/>
                  </a:lnTo>
                  <a:lnTo>
                    <a:pt x="209677" y="174663"/>
                  </a:lnTo>
                  <a:lnTo>
                    <a:pt x="209677" y="318681"/>
                  </a:lnTo>
                  <a:lnTo>
                    <a:pt x="187540" y="318681"/>
                  </a:lnTo>
                  <a:lnTo>
                    <a:pt x="187540" y="182613"/>
                  </a:lnTo>
                  <a:lnTo>
                    <a:pt x="195681" y="182613"/>
                  </a:lnTo>
                  <a:lnTo>
                    <a:pt x="195605" y="308927"/>
                  </a:lnTo>
                  <a:lnTo>
                    <a:pt x="195021" y="311518"/>
                  </a:lnTo>
                  <a:lnTo>
                    <a:pt x="200875" y="311518"/>
                  </a:lnTo>
                  <a:lnTo>
                    <a:pt x="200875" y="182613"/>
                  </a:lnTo>
                  <a:lnTo>
                    <a:pt x="209029" y="182613"/>
                  </a:lnTo>
                  <a:lnTo>
                    <a:pt x="209029" y="308927"/>
                  </a:lnTo>
                  <a:lnTo>
                    <a:pt x="209677" y="318681"/>
                  </a:lnTo>
                  <a:lnTo>
                    <a:pt x="209677" y="174663"/>
                  </a:lnTo>
                  <a:lnTo>
                    <a:pt x="169303" y="174663"/>
                  </a:lnTo>
                  <a:lnTo>
                    <a:pt x="169303" y="161645"/>
                  </a:lnTo>
                  <a:lnTo>
                    <a:pt x="479844" y="161645"/>
                  </a:lnTo>
                  <a:lnTo>
                    <a:pt x="479844" y="153263"/>
                  </a:lnTo>
                  <a:lnTo>
                    <a:pt x="454571" y="145542"/>
                  </a:lnTo>
                  <a:lnTo>
                    <a:pt x="454571" y="153263"/>
                  </a:lnTo>
                  <a:lnTo>
                    <a:pt x="417004" y="153263"/>
                  </a:lnTo>
                  <a:lnTo>
                    <a:pt x="324573" y="125590"/>
                  </a:lnTo>
                  <a:lnTo>
                    <a:pt x="232143" y="153263"/>
                  </a:lnTo>
                  <a:lnTo>
                    <a:pt x="194525" y="153263"/>
                  </a:lnTo>
                  <a:lnTo>
                    <a:pt x="324573" y="113525"/>
                  </a:lnTo>
                  <a:lnTo>
                    <a:pt x="454571" y="153263"/>
                  </a:lnTo>
                  <a:lnTo>
                    <a:pt x="454571" y="145542"/>
                  </a:lnTo>
                  <a:lnTo>
                    <a:pt x="349910" y="113525"/>
                  </a:lnTo>
                  <a:lnTo>
                    <a:pt x="324573" y="105778"/>
                  </a:lnTo>
                  <a:lnTo>
                    <a:pt x="169303" y="153263"/>
                  </a:lnTo>
                  <a:lnTo>
                    <a:pt x="169392" y="139192"/>
                  </a:lnTo>
                  <a:lnTo>
                    <a:pt x="324612" y="91744"/>
                  </a:lnTo>
                  <a:lnTo>
                    <a:pt x="479882" y="139192"/>
                  </a:lnTo>
                  <a:lnTo>
                    <a:pt x="479882" y="0"/>
                  </a:lnTo>
                  <a:lnTo>
                    <a:pt x="0" y="0"/>
                  </a:lnTo>
                  <a:lnTo>
                    <a:pt x="0" y="476999"/>
                  </a:lnTo>
                  <a:lnTo>
                    <a:pt x="2250732" y="476999"/>
                  </a:lnTo>
                  <a:lnTo>
                    <a:pt x="2250732" y="467055"/>
                  </a:lnTo>
                  <a:lnTo>
                    <a:pt x="2250732" y="9944"/>
                  </a:lnTo>
                  <a:lnTo>
                    <a:pt x="2250732" y="0"/>
                  </a:lnTo>
                  <a:close/>
                </a:path>
              </a:pathLst>
            </a:custGeom>
            <a:solidFill>
              <a:srgbClr val="000000">
                <a:alpha val="50000"/>
              </a:srgbClr>
            </a:solidFill>
          </p:spPr>
          <p:txBody>
            <a:bodyPr wrap="square" lIns="0" tIns="0" rIns="0" bIns="0" rtlCol="0"/>
            <a:lstStyle/>
            <a:p>
              <a:pPr defTabSz="554492"/>
              <a:endParaRPr sz="1092">
                <a:solidFill>
                  <a:prstClr val="black"/>
                </a:solidFill>
                <a:latin typeface="Calibri"/>
              </a:endParaRPr>
            </a:p>
          </p:txBody>
        </p:sp>
        <p:pic>
          <p:nvPicPr>
            <p:cNvPr id="10" name="object 20">
              <a:extLst>
                <a:ext uri="{FF2B5EF4-FFF2-40B4-BE49-F238E27FC236}">
                  <a16:creationId xmlns:a16="http://schemas.microsoft.com/office/drawing/2014/main" id="{074C022E-E516-4ED6-BE8B-E7AC4B95AA8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102502" y="10702280"/>
              <a:ext cx="168329" cy="212370"/>
            </a:xfrm>
            <a:prstGeom prst="rect">
              <a:avLst/>
            </a:prstGeom>
          </p:spPr>
        </p:pic>
        <p:pic>
          <p:nvPicPr>
            <p:cNvPr id="11" name="object 21">
              <a:extLst>
                <a:ext uri="{FF2B5EF4-FFF2-40B4-BE49-F238E27FC236}">
                  <a16:creationId xmlns:a16="http://schemas.microsoft.com/office/drawing/2014/main" id="{8D01435A-1F2D-4955-9C99-45266682ACD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290340" y="10702647"/>
              <a:ext cx="212014" cy="212004"/>
            </a:xfrm>
            <a:prstGeom prst="rect">
              <a:avLst/>
            </a:prstGeom>
          </p:spPr>
        </p:pic>
        <p:pic>
          <p:nvPicPr>
            <p:cNvPr id="12" name="object 22">
              <a:extLst>
                <a:ext uri="{FF2B5EF4-FFF2-40B4-BE49-F238E27FC236}">
                  <a16:creationId xmlns:a16="http://schemas.microsoft.com/office/drawing/2014/main" id="{E9CBCAB6-E8F9-4DCA-95BD-3F11E5F0EC6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172442" y="10708958"/>
              <a:ext cx="204077" cy="205417"/>
            </a:xfrm>
            <a:prstGeom prst="rect">
              <a:avLst/>
            </a:prstGeom>
          </p:spPr>
        </p:pic>
        <p:pic>
          <p:nvPicPr>
            <p:cNvPr id="13" name="object 23">
              <a:extLst>
                <a:ext uri="{FF2B5EF4-FFF2-40B4-BE49-F238E27FC236}">
                  <a16:creationId xmlns:a16="http://schemas.microsoft.com/office/drawing/2014/main" id="{36F36146-830E-48A0-8D96-F80158D6C12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426424" y="10703608"/>
              <a:ext cx="202737" cy="204088"/>
            </a:xfrm>
            <a:prstGeom prst="rect">
              <a:avLst/>
            </a:prstGeom>
          </p:spPr>
        </p:pic>
        <p:pic>
          <p:nvPicPr>
            <p:cNvPr id="14" name="object 24">
              <a:extLst>
                <a:ext uri="{FF2B5EF4-FFF2-40B4-BE49-F238E27FC236}">
                  <a16:creationId xmlns:a16="http://schemas.microsoft.com/office/drawing/2014/main" id="{50C16B3C-7391-4F43-B42F-9D0D003300EA}"/>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669260" y="10702267"/>
              <a:ext cx="213428" cy="212108"/>
            </a:xfrm>
            <a:prstGeom prst="rect">
              <a:avLst/>
            </a:prstGeom>
          </p:spPr>
        </p:pic>
        <p:pic>
          <p:nvPicPr>
            <p:cNvPr id="15" name="object 25">
              <a:extLst>
                <a:ext uri="{FF2B5EF4-FFF2-40B4-BE49-F238E27FC236}">
                  <a16:creationId xmlns:a16="http://schemas.microsoft.com/office/drawing/2014/main" id="{C71B5437-2780-4F22-891B-F5E860F0664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911192" y="10702274"/>
              <a:ext cx="166665" cy="212087"/>
            </a:xfrm>
            <a:prstGeom prst="rect">
              <a:avLst/>
            </a:prstGeom>
          </p:spPr>
        </p:pic>
      </p:grpSp>
      <p:sp>
        <p:nvSpPr>
          <p:cNvPr id="16" name="object 27">
            <a:extLst>
              <a:ext uri="{FF2B5EF4-FFF2-40B4-BE49-F238E27FC236}">
                <a16:creationId xmlns:a16="http://schemas.microsoft.com/office/drawing/2014/main" id="{CFA9D064-A28F-44D3-A0F2-B656839A0E02}"/>
              </a:ext>
            </a:extLst>
          </p:cNvPr>
          <p:cNvSpPr txBox="1">
            <a:spLocks noGrp="1"/>
          </p:cNvSpPr>
          <p:nvPr>
            <p:ph type="title"/>
          </p:nvPr>
        </p:nvSpPr>
        <p:spPr>
          <a:xfrm>
            <a:off x="4875796" y="330653"/>
            <a:ext cx="6190886" cy="391873"/>
          </a:xfrm>
          <a:prstGeom prst="rect">
            <a:avLst/>
          </a:prstGeom>
        </p:spPr>
        <p:txBody>
          <a:bodyPr vert="horz" wrap="square" lIns="0" tIns="9242" rIns="0" bIns="0" rtlCol="0">
            <a:spAutoFit/>
          </a:bodyPr>
          <a:lstStyle/>
          <a:p>
            <a:pPr marL="7701" algn="ctr">
              <a:spcBef>
                <a:spcPts val="73"/>
              </a:spcBef>
            </a:pPr>
            <a:r>
              <a:rPr lang="fr-FR" spc="52" dirty="0"/>
              <a:t>REPENSER L'ÉDUCATION ENSEMBLE</a:t>
            </a:r>
            <a:endParaRPr spc="33" dirty="0"/>
          </a:p>
        </p:txBody>
      </p:sp>
      <p:grpSp>
        <p:nvGrpSpPr>
          <p:cNvPr id="17" name="Group 16">
            <a:extLst>
              <a:ext uri="{FF2B5EF4-FFF2-40B4-BE49-F238E27FC236}">
                <a16:creationId xmlns:a16="http://schemas.microsoft.com/office/drawing/2014/main" id="{8E38B102-940D-466A-B237-E1EBB0627FBE}"/>
              </a:ext>
            </a:extLst>
          </p:cNvPr>
          <p:cNvGrpSpPr/>
          <p:nvPr/>
        </p:nvGrpSpPr>
        <p:grpSpPr>
          <a:xfrm>
            <a:off x="5151910" y="2597263"/>
            <a:ext cx="5777508" cy="1391043"/>
            <a:chOff x="8472458" y="6477768"/>
            <a:chExt cx="9527540" cy="2293932"/>
          </a:xfrm>
        </p:grpSpPr>
        <p:sp>
          <p:nvSpPr>
            <p:cNvPr id="18" name="object 5">
              <a:extLst>
                <a:ext uri="{FF2B5EF4-FFF2-40B4-BE49-F238E27FC236}">
                  <a16:creationId xmlns:a16="http://schemas.microsoft.com/office/drawing/2014/main" id="{5FB998B8-B328-46FE-B6F8-CB63A9C9131F}"/>
                </a:ext>
              </a:extLst>
            </p:cNvPr>
            <p:cNvSpPr/>
            <p:nvPr/>
          </p:nvSpPr>
          <p:spPr>
            <a:xfrm>
              <a:off x="8472458" y="6477768"/>
              <a:ext cx="9527540" cy="2052741"/>
            </a:xfrm>
            <a:custGeom>
              <a:avLst/>
              <a:gdLst/>
              <a:ahLst/>
              <a:cxnLst/>
              <a:rect l="l" t="t" r="r" b="b"/>
              <a:pathLst>
                <a:path w="9527540" h="1570990">
                  <a:moveTo>
                    <a:pt x="9317642"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17642" y="1570632"/>
                  </a:lnTo>
                  <a:lnTo>
                    <a:pt x="9365661" y="1565102"/>
                  </a:lnTo>
                  <a:lnTo>
                    <a:pt x="9409740" y="1549347"/>
                  </a:lnTo>
                  <a:lnTo>
                    <a:pt x="9448624" y="1524627"/>
                  </a:lnTo>
                  <a:lnTo>
                    <a:pt x="9481054" y="1492196"/>
                  </a:lnTo>
                  <a:lnTo>
                    <a:pt x="9505775" y="1453313"/>
                  </a:lnTo>
                  <a:lnTo>
                    <a:pt x="9521529" y="1409233"/>
                  </a:lnTo>
                  <a:lnTo>
                    <a:pt x="9527060" y="1361215"/>
                  </a:lnTo>
                  <a:lnTo>
                    <a:pt x="9527060" y="209417"/>
                  </a:lnTo>
                  <a:lnTo>
                    <a:pt x="9521529" y="161399"/>
                  </a:lnTo>
                  <a:lnTo>
                    <a:pt x="9505775" y="117319"/>
                  </a:lnTo>
                  <a:lnTo>
                    <a:pt x="9481054" y="78436"/>
                  </a:lnTo>
                  <a:lnTo>
                    <a:pt x="9448624" y="46005"/>
                  </a:lnTo>
                  <a:lnTo>
                    <a:pt x="9409740" y="21284"/>
                  </a:lnTo>
                  <a:lnTo>
                    <a:pt x="9365661" y="5530"/>
                  </a:lnTo>
                  <a:lnTo>
                    <a:pt x="9317642"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19" name="object 4">
              <a:extLst>
                <a:ext uri="{FF2B5EF4-FFF2-40B4-BE49-F238E27FC236}">
                  <a16:creationId xmlns:a16="http://schemas.microsoft.com/office/drawing/2014/main" id="{1EBDF74F-5931-4A55-A574-9DB1C04DAAFB}"/>
                </a:ext>
              </a:extLst>
            </p:cNvPr>
            <p:cNvSpPr txBox="1"/>
            <p:nvPr/>
          </p:nvSpPr>
          <p:spPr>
            <a:xfrm>
              <a:off x="8472458" y="6626077"/>
              <a:ext cx="9527538" cy="2145623"/>
            </a:xfrm>
            <a:prstGeom prst="rect">
              <a:avLst/>
            </a:prstGeom>
          </p:spPr>
          <p:txBody>
            <a:bodyPr vert="horz" wrap="square" lIns="0" tIns="10397" rIns="0" bIns="0" rtlCol="0" anchor="t">
              <a:spAutoFit/>
            </a:bodyPr>
            <a:lstStyle/>
            <a:p>
              <a:pPr marL="7701" algn="ctr" defTabSz="554492">
                <a:lnSpc>
                  <a:spcPct val="150000"/>
                </a:lnSpc>
                <a:spcBef>
                  <a:spcPts val="82"/>
                </a:spcBef>
              </a:pPr>
              <a:r>
                <a:rPr lang="fr-FR" sz="1940" b="1" spc="-9" dirty="0">
                  <a:solidFill>
                    <a:srgbClr val="FFFFFF"/>
                  </a:solidFill>
                  <a:latin typeface="MyriadPro-Semibold"/>
                  <a:cs typeface="MyriadPro-Semibold"/>
                </a:rPr>
                <a:t>CE QUE nous apprenons</a:t>
              </a:r>
            </a:p>
            <a:p>
              <a:pPr marL="7701" algn="ctr" defTabSz="554492">
                <a:spcBef>
                  <a:spcPts val="82"/>
                </a:spcBef>
              </a:pPr>
              <a:r>
                <a:rPr lang="fr-FR" sz="1577" spc="-9" dirty="0">
                  <a:solidFill>
                    <a:srgbClr val="FFFFFF"/>
                  </a:solidFill>
                  <a:latin typeface="Myriad Pro Light"/>
                  <a:cs typeface="MyriadPro-Semibold"/>
                </a:rPr>
                <a:t>Mettre l'accent sur l'apprentissage </a:t>
              </a:r>
            </a:p>
            <a:p>
              <a:pPr marL="7701" algn="ctr" defTabSz="554492">
                <a:spcBef>
                  <a:spcPts val="82"/>
                </a:spcBef>
              </a:pPr>
              <a:r>
                <a:rPr lang="fr-FR" sz="1577" spc="-9" dirty="0">
                  <a:solidFill>
                    <a:srgbClr val="FFFFFF"/>
                  </a:solidFill>
                  <a:latin typeface="Myriad Pro Light"/>
                  <a:cs typeface="MyriadPro-Semibold"/>
                </a:rPr>
                <a:t>écologique, interculturel et interdisciplinaire</a:t>
              </a:r>
            </a:p>
            <a:p>
              <a:pPr marL="7701" algn="ctr" defTabSz="554492">
                <a:lnSpc>
                  <a:spcPct val="150000"/>
                </a:lnSpc>
                <a:spcBef>
                  <a:spcPts val="82"/>
                </a:spcBef>
              </a:pPr>
              <a:endParaRPr lang="fr-FR" sz="1577" spc="-9" dirty="0">
                <a:solidFill>
                  <a:srgbClr val="FFFFFF"/>
                </a:solidFill>
                <a:latin typeface="Myriad Pro Light" panose="020B0403030403020204" pitchFamily="34" charset="0"/>
                <a:cs typeface="MyriadPro-Semibold"/>
              </a:endParaRPr>
            </a:p>
          </p:txBody>
        </p:sp>
      </p:grpSp>
      <p:grpSp>
        <p:nvGrpSpPr>
          <p:cNvPr id="20" name="Group 19">
            <a:extLst>
              <a:ext uri="{FF2B5EF4-FFF2-40B4-BE49-F238E27FC236}">
                <a16:creationId xmlns:a16="http://schemas.microsoft.com/office/drawing/2014/main" id="{92BB539E-A198-49F3-A4D5-F4866A8EC882}"/>
              </a:ext>
            </a:extLst>
          </p:cNvPr>
          <p:cNvGrpSpPr/>
          <p:nvPr/>
        </p:nvGrpSpPr>
        <p:grpSpPr>
          <a:xfrm>
            <a:off x="5160001" y="3983494"/>
            <a:ext cx="5790986" cy="1257576"/>
            <a:chOff x="8308487" y="8223596"/>
            <a:chExt cx="9549765" cy="1570990"/>
          </a:xfrm>
        </p:grpSpPr>
        <p:sp>
          <p:nvSpPr>
            <p:cNvPr id="21" name="object 7">
              <a:extLst>
                <a:ext uri="{FF2B5EF4-FFF2-40B4-BE49-F238E27FC236}">
                  <a16:creationId xmlns:a16="http://schemas.microsoft.com/office/drawing/2014/main" id="{A7CC9C36-8E79-4EF0-8EF3-04354EC5851E}"/>
                </a:ext>
              </a:extLst>
            </p:cNvPr>
            <p:cNvSpPr/>
            <p:nvPr/>
          </p:nvSpPr>
          <p:spPr>
            <a:xfrm>
              <a:off x="8308487" y="8223596"/>
              <a:ext cx="9549765" cy="1570990"/>
            </a:xfrm>
            <a:custGeom>
              <a:avLst/>
              <a:gdLst/>
              <a:ahLst/>
              <a:cxnLst/>
              <a:rect l="l" t="t" r="r" b="b"/>
              <a:pathLst>
                <a:path w="9549765" h="1570990">
                  <a:moveTo>
                    <a:pt x="9340029"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40029" y="1570632"/>
                  </a:lnTo>
                  <a:lnTo>
                    <a:pt x="9388048" y="1565102"/>
                  </a:lnTo>
                  <a:lnTo>
                    <a:pt x="9432127" y="1549347"/>
                  </a:lnTo>
                  <a:lnTo>
                    <a:pt x="9471011" y="1524627"/>
                  </a:lnTo>
                  <a:lnTo>
                    <a:pt x="9503441" y="1492196"/>
                  </a:lnTo>
                  <a:lnTo>
                    <a:pt x="9528162" y="1453313"/>
                  </a:lnTo>
                  <a:lnTo>
                    <a:pt x="9543916" y="1409233"/>
                  </a:lnTo>
                  <a:lnTo>
                    <a:pt x="9549447" y="1361215"/>
                  </a:lnTo>
                  <a:lnTo>
                    <a:pt x="9549447" y="209417"/>
                  </a:lnTo>
                  <a:lnTo>
                    <a:pt x="9543916" y="161399"/>
                  </a:lnTo>
                  <a:lnTo>
                    <a:pt x="9528162" y="117319"/>
                  </a:lnTo>
                  <a:lnTo>
                    <a:pt x="9503441" y="78436"/>
                  </a:lnTo>
                  <a:lnTo>
                    <a:pt x="9471011" y="46005"/>
                  </a:lnTo>
                  <a:lnTo>
                    <a:pt x="9432127" y="21284"/>
                  </a:lnTo>
                  <a:lnTo>
                    <a:pt x="9388048" y="5530"/>
                  </a:lnTo>
                  <a:lnTo>
                    <a:pt x="9340029"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22" name="object 4">
              <a:extLst>
                <a:ext uri="{FF2B5EF4-FFF2-40B4-BE49-F238E27FC236}">
                  <a16:creationId xmlns:a16="http://schemas.microsoft.com/office/drawing/2014/main" id="{6C2594CE-134B-4EF3-ABA9-3EC57DE4AC16}"/>
                </a:ext>
              </a:extLst>
            </p:cNvPr>
            <p:cNvSpPr txBox="1"/>
            <p:nvPr/>
          </p:nvSpPr>
          <p:spPr>
            <a:xfrm>
              <a:off x="8922091" y="8367977"/>
              <a:ext cx="8365865" cy="1210933"/>
            </a:xfrm>
            <a:prstGeom prst="rect">
              <a:avLst/>
            </a:prstGeom>
          </p:spPr>
          <p:txBody>
            <a:bodyPr vert="horz" wrap="square" lIns="0" tIns="10397" rIns="0" bIns="0" rtlCol="0" anchor="t">
              <a:spAutoFit/>
            </a:bodyPr>
            <a:lstStyle/>
            <a:p>
              <a:pPr marL="7701" algn="ctr" defTabSz="554492">
                <a:lnSpc>
                  <a:spcPct val="150000"/>
                </a:lnSpc>
                <a:spcBef>
                  <a:spcPts val="82"/>
                </a:spcBef>
              </a:pPr>
              <a:r>
                <a:rPr lang="fr-FR" sz="1940" b="1" spc="-9" dirty="0">
                  <a:solidFill>
                    <a:srgbClr val="FFFFFF"/>
                  </a:solidFill>
                  <a:latin typeface="MyriadPro-Semibold"/>
                  <a:cs typeface="MyriadPro-Semibold"/>
                </a:rPr>
                <a:t>COMMENT nous enseignons et apprenons</a:t>
              </a:r>
            </a:p>
            <a:p>
              <a:pPr marL="7701" algn="ctr" defTabSz="554492">
                <a:spcBef>
                  <a:spcPts val="82"/>
                </a:spcBef>
              </a:pPr>
              <a:r>
                <a:rPr lang="fr-FR" sz="1577" spc="-9" dirty="0">
                  <a:solidFill>
                    <a:srgbClr val="FFFFFF"/>
                  </a:solidFill>
                  <a:latin typeface="Myriad Pro Light"/>
                  <a:cs typeface="MyriadPro-Semibold"/>
                </a:rPr>
                <a:t>Pédagogies de la coopération : </a:t>
              </a:r>
            </a:p>
            <a:p>
              <a:pPr marL="7701" algn="ctr" defTabSz="554492">
                <a:spcBef>
                  <a:spcPts val="82"/>
                </a:spcBef>
              </a:pPr>
              <a:r>
                <a:rPr lang="fr-FR" sz="1577" spc="-9" dirty="0">
                  <a:solidFill>
                    <a:srgbClr val="FFFFFF"/>
                  </a:solidFill>
                  <a:latin typeface="Myriad Pro Light"/>
                  <a:cs typeface="MyriadPro-Semibold"/>
                </a:rPr>
                <a:t>enseignement et apprentissage en collaboration</a:t>
              </a:r>
              <a:endParaRPr lang="fr-FR" sz="1577" spc="-9" dirty="0">
                <a:solidFill>
                  <a:srgbClr val="FFFFFF"/>
                </a:solidFill>
                <a:latin typeface="Myriad Pro Light" panose="020B0403030403020204" pitchFamily="34" charset="0"/>
                <a:cs typeface="MyriadPro-Semibold"/>
              </a:endParaRPr>
            </a:p>
          </p:txBody>
        </p:sp>
      </p:grpSp>
      <p:pic>
        <p:nvPicPr>
          <p:cNvPr id="23" name="object 13">
            <a:extLst>
              <a:ext uri="{FF2B5EF4-FFF2-40B4-BE49-F238E27FC236}">
                <a16:creationId xmlns:a16="http://schemas.microsoft.com/office/drawing/2014/main" id="{35E15889-449C-45F4-B1B6-E7A56051F57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334" y="45009"/>
            <a:ext cx="1892167" cy="1630165"/>
          </a:xfrm>
          <a:prstGeom prst="rect">
            <a:avLst/>
          </a:prstGeom>
        </p:spPr>
      </p:pic>
      <p:pic>
        <p:nvPicPr>
          <p:cNvPr id="24" name="Picture 23" descr="A group of women sitting on the floor&#10;&#10;Description automatically generated with medium confidence">
            <a:extLst>
              <a:ext uri="{FF2B5EF4-FFF2-40B4-BE49-F238E27FC236}">
                <a16:creationId xmlns:a16="http://schemas.microsoft.com/office/drawing/2014/main" id="{B1572093-03B9-4054-9AEA-BA63366D91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24137" y="1747108"/>
            <a:ext cx="3925856" cy="2179305"/>
          </a:xfrm>
          <a:prstGeom prst="rect">
            <a:avLst/>
          </a:prstGeom>
        </p:spPr>
      </p:pic>
      <p:pic>
        <p:nvPicPr>
          <p:cNvPr id="25" name="Picture 24" descr="Two men sitting in chairs&#10;&#10;Description automatically generated with low confidence">
            <a:extLst>
              <a:ext uri="{FF2B5EF4-FFF2-40B4-BE49-F238E27FC236}">
                <a16:creationId xmlns:a16="http://schemas.microsoft.com/office/drawing/2014/main" id="{DA3121A9-2DA0-41AC-8B6A-CCEB698FCDB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982962" y="3993153"/>
            <a:ext cx="1962928" cy="2893321"/>
          </a:xfrm>
          <a:prstGeom prst="rect">
            <a:avLst/>
          </a:prstGeom>
        </p:spPr>
      </p:pic>
      <p:pic>
        <p:nvPicPr>
          <p:cNvPr id="26" name="Picture 25" descr="A picture containing text, outdoor, building, sky&#10;&#10;Description automatically generated">
            <a:extLst>
              <a:ext uri="{FF2B5EF4-FFF2-40B4-BE49-F238E27FC236}">
                <a16:creationId xmlns:a16="http://schemas.microsoft.com/office/drawing/2014/main" id="{93B5F6D1-D2D9-447A-B918-4CF0C635D17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1231"/>
          <a:stretch/>
        </p:blipFill>
        <p:spPr>
          <a:xfrm>
            <a:off x="25828" y="3993424"/>
            <a:ext cx="1899072" cy="2930341"/>
          </a:xfrm>
          <a:prstGeom prst="rect">
            <a:avLst/>
          </a:prstGeom>
        </p:spPr>
      </p:pic>
      <p:pic>
        <p:nvPicPr>
          <p:cNvPr id="27" name="Picture 26" descr="A group of students raising their hands&#10;&#10;Description automatically generated with medium confidence">
            <a:extLst>
              <a:ext uri="{FF2B5EF4-FFF2-40B4-BE49-F238E27FC236}">
                <a16:creationId xmlns:a16="http://schemas.microsoft.com/office/drawing/2014/main" id="{C7A9A489-F90B-4B8B-889A-9155AEE3375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b="-394"/>
          <a:stretch/>
        </p:blipFill>
        <p:spPr>
          <a:xfrm>
            <a:off x="1982962" y="45008"/>
            <a:ext cx="1969985" cy="1638195"/>
          </a:xfrm>
          <a:prstGeom prst="rect">
            <a:avLst/>
          </a:prstGeom>
        </p:spPr>
      </p:pic>
      <p:grpSp>
        <p:nvGrpSpPr>
          <p:cNvPr id="28" name="Group 27">
            <a:extLst>
              <a:ext uri="{FF2B5EF4-FFF2-40B4-BE49-F238E27FC236}">
                <a16:creationId xmlns:a16="http://schemas.microsoft.com/office/drawing/2014/main" id="{C201F7CC-44AC-4EEB-9B3B-FA0E642D408F}"/>
              </a:ext>
            </a:extLst>
          </p:cNvPr>
          <p:cNvGrpSpPr/>
          <p:nvPr/>
        </p:nvGrpSpPr>
        <p:grpSpPr>
          <a:xfrm>
            <a:off x="5139414" y="5401711"/>
            <a:ext cx="5803996" cy="1271365"/>
            <a:chOff x="8308487" y="8223596"/>
            <a:chExt cx="9571220" cy="1570990"/>
          </a:xfrm>
        </p:grpSpPr>
        <p:sp>
          <p:nvSpPr>
            <p:cNvPr id="29" name="object 7">
              <a:extLst>
                <a:ext uri="{FF2B5EF4-FFF2-40B4-BE49-F238E27FC236}">
                  <a16:creationId xmlns:a16="http://schemas.microsoft.com/office/drawing/2014/main" id="{827FB127-0DEB-413B-947A-1A0CA2CE5F78}"/>
                </a:ext>
              </a:extLst>
            </p:cNvPr>
            <p:cNvSpPr/>
            <p:nvPr/>
          </p:nvSpPr>
          <p:spPr>
            <a:xfrm>
              <a:off x="8308487" y="8223596"/>
              <a:ext cx="9549765" cy="1570990"/>
            </a:xfrm>
            <a:custGeom>
              <a:avLst/>
              <a:gdLst/>
              <a:ahLst/>
              <a:cxnLst/>
              <a:rect l="l" t="t" r="r" b="b"/>
              <a:pathLst>
                <a:path w="9549765" h="1570990">
                  <a:moveTo>
                    <a:pt x="9340029" y="0"/>
                  </a:moveTo>
                  <a:lnTo>
                    <a:pt x="209417" y="0"/>
                  </a:lnTo>
                  <a:lnTo>
                    <a:pt x="161399" y="5530"/>
                  </a:lnTo>
                  <a:lnTo>
                    <a:pt x="117319" y="21284"/>
                  </a:lnTo>
                  <a:lnTo>
                    <a:pt x="78436" y="46005"/>
                  </a:lnTo>
                  <a:lnTo>
                    <a:pt x="46005" y="78436"/>
                  </a:lnTo>
                  <a:lnTo>
                    <a:pt x="21284" y="117319"/>
                  </a:lnTo>
                  <a:lnTo>
                    <a:pt x="5530" y="161399"/>
                  </a:lnTo>
                  <a:lnTo>
                    <a:pt x="0" y="209417"/>
                  </a:lnTo>
                  <a:lnTo>
                    <a:pt x="0" y="1361215"/>
                  </a:lnTo>
                  <a:lnTo>
                    <a:pt x="5530" y="1409233"/>
                  </a:lnTo>
                  <a:lnTo>
                    <a:pt x="21284" y="1453313"/>
                  </a:lnTo>
                  <a:lnTo>
                    <a:pt x="46005" y="1492196"/>
                  </a:lnTo>
                  <a:lnTo>
                    <a:pt x="78436" y="1524627"/>
                  </a:lnTo>
                  <a:lnTo>
                    <a:pt x="117319" y="1549347"/>
                  </a:lnTo>
                  <a:lnTo>
                    <a:pt x="161399" y="1565102"/>
                  </a:lnTo>
                  <a:lnTo>
                    <a:pt x="209417" y="1570632"/>
                  </a:lnTo>
                  <a:lnTo>
                    <a:pt x="9340029" y="1570632"/>
                  </a:lnTo>
                  <a:lnTo>
                    <a:pt x="9388048" y="1565102"/>
                  </a:lnTo>
                  <a:lnTo>
                    <a:pt x="9432127" y="1549347"/>
                  </a:lnTo>
                  <a:lnTo>
                    <a:pt x="9471011" y="1524627"/>
                  </a:lnTo>
                  <a:lnTo>
                    <a:pt x="9503441" y="1492196"/>
                  </a:lnTo>
                  <a:lnTo>
                    <a:pt x="9528162" y="1453313"/>
                  </a:lnTo>
                  <a:lnTo>
                    <a:pt x="9543916" y="1409233"/>
                  </a:lnTo>
                  <a:lnTo>
                    <a:pt x="9549447" y="1361215"/>
                  </a:lnTo>
                  <a:lnTo>
                    <a:pt x="9549447" y="209417"/>
                  </a:lnTo>
                  <a:lnTo>
                    <a:pt x="9543916" y="161399"/>
                  </a:lnTo>
                  <a:lnTo>
                    <a:pt x="9528162" y="117319"/>
                  </a:lnTo>
                  <a:lnTo>
                    <a:pt x="9503441" y="78436"/>
                  </a:lnTo>
                  <a:lnTo>
                    <a:pt x="9471011" y="46005"/>
                  </a:lnTo>
                  <a:lnTo>
                    <a:pt x="9432127" y="21284"/>
                  </a:lnTo>
                  <a:lnTo>
                    <a:pt x="9388048" y="5530"/>
                  </a:lnTo>
                  <a:lnTo>
                    <a:pt x="9340029" y="0"/>
                  </a:lnTo>
                  <a:close/>
                </a:path>
              </a:pathLst>
            </a:custGeom>
            <a:solidFill>
              <a:srgbClr val="0F3557"/>
            </a:solidFill>
          </p:spPr>
          <p:txBody>
            <a:bodyPr wrap="square" lIns="0" tIns="0" rIns="0" bIns="0" rtlCol="0"/>
            <a:lstStyle/>
            <a:p>
              <a:pPr defTabSz="554492"/>
              <a:endParaRPr sz="1092">
                <a:solidFill>
                  <a:prstClr val="black"/>
                </a:solidFill>
                <a:latin typeface="Calibri"/>
              </a:endParaRPr>
            </a:p>
          </p:txBody>
        </p:sp>
        <p:sp>
          <p:nvSpPr>
            <p:cNvPr id="30" name="object 4">
              <a:extLst>
                <a:ext uri="{FF2B5EF4-FFF2-40B4-BE49-F238E27FC236}">
                  <a16:creationId xmlns:a16="http://schemas.microsoft.com/office/drawing/2014/main" id="{88CB935A-3A5C-4211-83D3-838F12797515}"/>
                </a:ext>
              </a:extLst>
            </p:cNvPr>
            <p:cNvSpPr txBox="1"/>
            <p:nvPr/>
          </p:nvSpPr>
          <p:spPr>
            <a:xfrm>
              <a:off x="8352166" y="8357302"/>
              <a:ext cx="9527541" cy="1197800"/>
            </a:xfrm>
            <a:prstGeom prst="rect">
              <a:avLst/>
            </a:prstGeom>
          </p:spPr>
          <p:txBody>
            <a:bodyPr vert="horz" wrap="square" lIns="0" tIns="10397" rIns="0" bIns="0" rtlCol="0" anchor="t">
              <a:spAutoFit/>
            </a:bodyPr>
            <a:lstStyle/>
            <a:p>
              <a:pPr marL="7701" algn="ctr" defTabSz="554492">
                <a:lnSpc>
                  <a:spcPct val="150000"/>
                </a:lnSpc>
                <a:spcBef>
                  <a:spcPts val="82"/>
                </a:spcBef>
              </a:pPr>
              <a:r>
                <a:rPr lang="fr-FR" sz="1940" b="1" spc="-9" dirty="0">
                  <a:solidFill>
                    <a:srgbClr val="FFFFFF"/>
                  </a:solidFill>
                  <a:latin typeface="MyriadPro-Semibold"/>
                  <a:cs typeface="MyriadPro-Semibold"/>
                </a:rPr>
                <a:t>COMMENT nous organisons les espaces éducatifs</a:t>
              </a:r>
            </a:p>
            <a:p>
              <a:pPr marL="7701" algn="ctr" defTabSz="554492">
                <a:spcBef>
                  <a:spcPts val="82"/>
                </a:spcBef>
              </a:pPr>
              <a:r>
                <a:rPr lang="fr-FR" sz="1577" spc="-9" dirty="0">
                  <a:solidFill>
                    <a:srgbClr val="FFFFFF"/>
                  </a:solidFill>
                  <a:latin typeface="Myriad Pro Light"/>
                  <a:cs typeface="MyriadPro-Semibold"/>
                </a:rPr>
                <a:t>Protéger et transformer les écoles</a:t>
              </a:r>
            </a:p>
            <a:p>
              <a:pPr marL="7701" algn="ctr" defTabSz="554492">
                <a:spcBef>
                  <a:spcPts val="82"/>
                </a:spcBef>
              </a:pPr>
              <a:r>
                <a:rPr lang="fr-FR" sz="1577" spc="-9" dirty="0">
                  <a:solidFill>
                    <a:srgbClr val="FFFFFF"/>
                  </a:solidFill>
                  <a:latin typeface="Myriad Pro Light"/>
                  <a:cs typeface="MyriadPro-Semibold"/>
                </a:rPr>
                <a:t>Construire des écosystèmes éducatifs plus larges</a:t>
              </a:r>
            </a:p>
          </p:txBody>
        </p:sp>
      </p:grpSp>
    </p:spTree>
    <p:extLst>
      <p:ext uri="{BB962C8B-B14F-4D97-AF65-F5344CB8AC3E}">
        <p14:creationId xmlns:p14="http://schemas.microsoft.com/office/powerpoint/2010/main" val="102193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0903CDA5-CCA0-4BD9-98AA-638E129EC035}"/>
              </a:ext>
            </a:extLst>
          </p:cNvPr>
          <p:cNvSpPr/>
          <p:nvPr/>
        </p:nvSpPr>
        <p:spPr>
          <a:xfrm>
            <a:off x="643486" y="2234145"/>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dirty="0">
              <a:solidFill>
                <a:prstClr val="black"/>
              </a:solidFill>
              <a:latin typeface="Calibri"/>
            </a:endParaRPr>
          </a:p>
        </p:txBody>
      </p:sp>
      <p:sp>
        <p:nvSpPr>
          <p:cNvPr id="5" name="object 2">
            <a:extLst>
              <a:ext uri="{FF2B5EF4-FFF2-40B4-BE49-F238E27FC236}">
                <a16:creationId xmlns:a16="http://schemas.microsoft.com/office/drawing/2014/main" id="{91E6ECFE-0770-472D-8479-94C61BE857BD}"/>
              </a:ext>
            </a:extLst>
          </p:cNvPr>
          <p:cNvSpPr txBox="1"/>
          <p:nvPr/>
        </p:nvSpPr>
        <p:spPr>
          <a:xfrm>
            <a:off x="775485" y="4190957"/>
            <a:ext cx="6429501" cy="829596"/>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dirty="0">
                <a:solidFill>
                  <a:prstClr val="black"/>
                </a:solidFill>
                <a:latin typeface="MyriadPro-Semibold"/>
                <a:cs typeface="MyriadPro-Semibold"/>
              </a:rPr>
              <a:t>Nous devons reprendre conscience de nos interdépendances </a:t>
            </a:r>
          </a:p>
          <a:p>
            <a:pPr marL="7701" marR="3081" defTabSz="554492">
              <a:lnSpc>
                <a:spcPct val="101299"/>
              </a:lnSpc>
              <a:spcBef>
                <a:spcPts val="55"/>
              </a:spcBef>
            </a:pPr>
            <a:r>
              <a:rPr lang="fr-FR" sz="1728" b="1" dirty="0">
                <a:solidFill>
                  <a:prstClr val="black"/>
                </a:solidFill>
                <a:latin typeface="MyriadPro-Semibold"/>
                <a:cs typeface="MyriadPro-Semibold"/>
              </a:rPr>
              <a:t>ainsi que de notre place et de notre action humaines </a:t>
            </a:r>
          </a:p>
          <a:p>
            <a:pPr marL="7701" marR="3081" defTabSz="554492">
              <a:lnSpc>
                <a:spcPct val="101299"/>
              </a:lnSpc>
              <a:spcBef>
                <a:spcPts val="55"/>
              </a:spcBef>
            </a:pPr>
            <a:r>
              <a:rPr lang="fr-FR" sz="1728" b="1" dirty="0">
                <a:solidFill>
                  <a:prstClr val="black"/>
                </a:solidFill>
                <a:latin typeface="MyriadPro-Semibold"/>
                <a:cs typeface="MyriadPro-Semibold"/>
              </a:rPr>
              <a:t>dans un monde plus qu'humain.</a:t>
            </a:r>
          </a:p>
        </p:txBody>
      </p:sp>
      <p:sp>
        <p:nvSpPr>
          <p:cNvPr id="6" name="object 7">
            <a:extLst>
              <a:ext uri="{FF2B5EF4-FFF2-40B4-BE49-F238E27FC236}">
                <a16:creationId xmlns:a16="http://schemas.microsoft.com/office/drawing/2014/main" id="{B17AA35F-7C9B-4EC8-AB9C-EF2D1F46AB61}"/>
              </a:ext>
            </a:extLst>
          </p:cNvPr>
          <p:cNvSpPr/>
          <p:nvPr/>
        </p:nvSpPr>
        <p:spPr>
          <a:xfrm>
            <a:off x="643486" y="4211765"/>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sp>
        <p:nvSpPr>
          <p:cNvPr id="7" name="object 5">
            <a:extLst>
              <a:ext uri="{FF2B5EF4-FFF2-40B4-BE49-F238E27FC236}">
                <a16:creationId xmlns:a16="http://schemas.microsoft.com/office/drawing/2014/main" id="{FC3899B6-E882-4E1C-AAEC-F4281CCDC51F}"/>
              </a:ext>
            </a:extLst>
          </p:cNvPr>
          <p:cNvSpPr txBox="1">
            <a:spLocks noGrp="1"/>
          </p:cNvSpPr>
          <p:nvPr>
            <p:ph type="title"/>
          </p:nvPr>
        </p:nvSpPr>
        <p:spPr>
          <a:xfrm>
            <a:off x="589583" y="979654"/>
            <a:ext cx="7595014" cy="391873"/>
          </a:xfrm>
          <a:prstGeom prst="rect">
            <a:avLst/>
          </a:prstGeom>
        </p:spPr>
        <p:txBody>
          <a:bodyPr vert="horz" wrap="square" lIns="0" tIns="9242" rIns="0" bIns="0" rtlCol="0">
            <a:spAutoFit/>
          </a:bodyPr>
          <a:lstStyle/>
          <a:p>
            <a:pPr marL="7701">
              <a:spcBef>
                <a:spcPts val="73"/>
              </a:spcBef>
            </a:pPr>
            <a:r>
              <a:rPr lang="fr-FR" spc="49" dirty="0"/>
              <a:t>LA PLANÈTE ET L'ENVIRONNEMENT</a:t>
            </a:r>
            <a:endParaRPr spc="64" dirty="0"/>
          </a:p>
        </p:txBody>
      </p:sp>
      <p:sp>
        <p:nvSpPr>
          <p:cNvPr id="8" name="object 2">
            <a:extLst>
              <a:ext uri="{FF2B5EF4-FFF2-40B4-BE49-F238E27FC236}">
                <a16:creationId xmlns:a16="http://schemas.microsoft.com/office/drawing/2014/main" id="{5F7D1FCD-25DC-41C4-B070-CA4C5AE50E79}"/>
              </a:ext>
            </a:extLst>
          </p:cNvPr>
          <p:cNvSpPr txBox="1"/>
          <p:nvPr/>
        </p:nvSpPr>
        <p:spPr>
          <a:xfrm>
            <a:off x="828317" y="2230357"/>
            <a:ext cx="5261406" cy="816772"/>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dirty="0">
                <a:solidFill>
                  <a:prstClr val="black"/>
                </a:solidFill>
                <a:latin typeface="MyriadPro-Semibold"/>
              </a:rPr>
              <a:t>Si être éduqué signifie vivre de manière non-durable, </a:t>
            </a:r>
          </a:p>
          <a:p>
            <a:pPr marL="7701" marR="3081" defTabSz="554492">
              <a:lnSpc>
                <a:spcPct val="101299"/>
              </a:lnSpc>
              <a:spcBef>
                <a:spcPts val="55"/>
              </a:spcBef>
            </a:pPr>
            <a:r>
              <a:rPr lang="fr-FR" sz="1728" b="1" dirty="0">
                <a:solidFill>
                  <a:prstClr val="black"/>
                </a:solidFill>
                <a:latin typeface="MyriadPro-Semibold"/>
              </a:rPr>
              <a:t>nous devons repenser notre conception du rôle que doit remplir l'éducation.</a:t>
            </a:r>
          </a:p>
        </p:txBody>
      </p:sp>
      <p:pic>
        <p:nvPicPr>
          <p:cNvPr id="9" name="Picture 8" descr="A picture containing outdoor, sky, sunset, sun&#10;&#10;Description automatically generated">
            <a:extLst>
              <a:ext uri="{FF2B5EF4-FFF2-40B4-BE49-F238E27FC236}">
                <a16:creationId xmlns:a16="http://schemas.microsoft.com/office/drawing/2014/main" id="{FB2ED43F-600C-4878-9D55-CC885C494B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54541" y="-1"/>
            <a:ext cx="1967719" cy="3047129"/>
          </a:xfrm>
          <a:prstGeom prst="rect">
            <a:avLst/>
          </a:prstGeom>
        </p:spPr>
      </p:pic>
      <p:pic>
        <p:nvPicPr>
          <p:cNvPr id="10" name="Picture 9">
            <a:extLst>
              <a:ext uri="{FF2B5EF4-FFF2-40B4-BE49-F238E27FC236}">
                <a16:creationId xmlns:a16="http://schemas.microsoft.com/office/drawing/2014/main" id="{A339A66A-F790-4E73-852B-9B63A3C6FE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228754" y="4971491"/>
            <a:ext cx="1972925" cy="1922540"/>
          </a:xfrm>
          <a:prstGeom prst="rect">
            <a:avLst/>
          </a:prstGeom>
        </p:spPr>
      </p:pic>
      <p:pic>
        <p:nvPicPr>
          <p:cNvPr id="11" name="Picture 10" descr="A picture containing nature, snow, outdoor, ice&#10;&#10;Description automatically generated">
            <a:extLst>
              <a:ext uri="{FF2B5EF4-FFF2-40B4-BE49-F238E27FC236}">
                <a16:creationId xmlns:a16="http://schemas.microsoft.com/office/drawing/2014/main" id="{BB53B70F-81EA-46D7-B5CA-B149ED50E6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0228754" y="4488"/>
            <a:ext cx="1967720" cy="3051775"/>
          </a:xfrm>
          <a:prstGeom prst="rect">
            <a:avLst/>
          </a:prstGeom>
        </p:spPr>
      </p:pic>
      <p:pic>
        <p:nvPicPr>
          <p:cNvPr id="12" name="Picture 11">
            <a:extLst>
              <a:ext uri="{FF2B5EF4-FFF2-40B4-BE49-F238E27FC236}">
                <a16:creationId xmlns:a16="http://schemas.microsoft.com/office/drawing/2014/main" id="{3C65337D-F68E-42C6-85BE-29EC951F86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54541" y="4971491"/>
            <a:ext cx="1972925" cy="1922540"/>
          </a:xfrm>
          <a:prstGeom prst="rect">
            <a:avLst/>
          </a:prstGeom>
        </p:spPr>
      </p:pic>
      <p:pic>
        <p:nvPicPr>
          <p:cNvPr id="13" name="Picture 12" descr="A picture containing tree, grass, outdoor, plant&#10;&#10;Description automatically generated">
            <a:extLst>
              <a:ext uri="{FF2B5EF4-FFF2-40B4-BE49-F238E27FC236}">
                <a16:creationId xmlns:a16="http://schemas.microsoft.com/office/drawing/2014/main" id="{EDC5C4DB-45F5-4A6B-9A18-B04385FF6B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8154541" y="3157112"/>
            <a:ext cx="4051982" cy="1712923"/>
          </a:xfrm>
          <a:prstGeom prst="rect">
            <a:avLst/>
          </a:prstGeom>
        </p:spPr>
      </p:pic>
    </p:spTree>
    <p:extLst>
      <p:ext uri="{BB962C8B-B14F-4D97-AF65-F5344CB8AC3E}">
        <p14:creationId xmlns:p14="http://schemas.microsoft.com/office/powerpoint/2010/main" val="872086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7">
            <a:extLst>
              <a:ext uri="{FF2B5EF4-FFF2-40B4-BE49-F238E27FC236}">
                <a16:creationId xmlns:a16="http://schemas.microsoft.com/office/drawing/2014/main" id="{CF0BE99F-77B1-4767-961C-952CB84B8BFC}"/>
              </a:ext>
            </a:extLst>
          </p:cNvPr>
          <p:cNvSpPr/>
          <p:nvPr/>
        </p:nvSpPr>
        <p:spPr>
          <a:xfrm>
            <a:off x="643486" y="2234145"/>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dirty="0">
              <a:solidFill>
                <a:prstClr val="black"/>
              </a:solidFill>
              <a:latin typeface="Calibri"/>
            </a:endParaRPr>
          </a:p>
        </p:txBody>
      </p:sp>
      <p:sp>
        <p:nvSpPr>
          <p:cNvPr id="5" name="object 2">
            <a:extLst>
              <a:ext uri="{FF2B5EF4-FFF2-40B4-BE49-F238E27FC236}">
                <a16:creationId xmlns:a16="http://schemas.microsoft.com/office/drawing/2014/main" id="{95D0E8A5-7CF7-4CA1-AF67-301886EEE88A}"/>
              </a:ext>
            </a:extLst>
          </p:cNvPr>
          <p:cNvSpPr txBox="1"/>
          <p:nvPr/>
        </p:nvSpPr>
        <p:spPr>
          <a:xfrm>
            <a:off x="775485" y="4284578"/>
            <a:ext cx="6429501" cy="535413"/>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dirty="0">
                <a:solidFill>
                  <a:srgbClr val="2C3440"/>
                </a:solidFill>
                <a:latin typeface="MyriadPro-Semibold"/>
                <a:cs typeface="MyriadPro-Semibold"/>
              </a:rPr>
              <a:t>Les technologies numériques doivent viser à soutenir </a:t>
            </a:r>
            <a:r>
              <a:rPr lang="fr-FR" sz="1728" b="1" dirty="0">
                <a:solidFill>
                  <a:srgbClr val="2C3440"/>
                </a:solidFill>
                <a:latin typeface="Calibri"/>
                <a:ea typeface="+mn-lt"/>
                <a:cs typeface="Calibri"/>
              </a:rPr>
              <a:t>–</a:t>
            </a:r>
            <a:r>
              <a:rPr lang="fr-FR" sz="1728" b="1" dirty="0">
                <a:solidFill>
                  <a:srgbClr val="2C3440"/>
                </a:solidFill>
                <a:latin typeface="MyriadPro-Semibold"/>
                <a:cs typeface="MyriadPro-Semibold"/>
              </a:rPr>
              <a:t>et non à remplacer– les enseignants et les écoles.</a:t>
            </a:r>
          </a:p>
        </p:txBody>
      </p:sp>
      <p:sp>
        <p:nvSpPr>
          <p:cNvPr id="6" name="object 7">
            <a:extLst>
              <a:ext uri="{FF2B5EF4-FFF2-40B4-BE49-F238E27FC236}">
                <a16:creationId xmlns:a16="http://schemas.microsoft.com/office/drawing/2014/main" id="{CC434589-5F75-40C3-ACEA-62164BE7A55D}"/>
              </a:ext>
            </a:extLst>
          </p:cNvPr>
          <p:cNvSpPr/>
          <p:nvPr/>
        </p:nvSpPr>
        <p:spPr>
          <a:xfrm>
            <a:off x="643486" y="4267286"/>
            <a:ext cx="0" cy="1333479"/>
          </a:xfrm>
          <a:custGeom>
            <a:avLst/>
            <a:gdLst/>
            <a:ahLst/>
            <a:cxnLst/>
            <a:rect l="l" t="t" r="r" b="b"/>
            <a:pathLst>
              <a:path h="2199004">
                <a:moveTo>
                  <a:pt x="0" y="0"/>
                </a:moveTo>
                <a:lnTo>
                  <a:pt x="0" y="2198885"/>
                </a:lnTo>
              </a:path>
            </a:pathLst>
          </a:custGeom>
          <a:ln w="31412">
            <a:solidFill>
              <a:srgbClr val="002953"/>
            </a:solidFill>
          </a:ln>
        </p:spPr>
        <p:txBody>
          <a:bodyPr wrap="square" lIns="0" tIns="0" rIns="0" bIns="0" rtlCol="0"/>
          <a:lstStyle/>
          <a:p>
            <a:pPr defTabSz="554492"/>
            <a:endParaRPr sz="1092">
              <a:solidFill>
                <a:prstClr val="black"/>
              </a:solidFill>
              <a:latin typeface="Calibri"/>
            </a:endParaRPr>
          </a:p>
        </p:txBody>
      </p:sp>
      <p:pic>
        <p:nvPicPr>
          <p:cNvPr id="7" name="Picture 5" descr="altschool-san-francisco-california-the-school-of-silicon-valley.jpg">
            <a:extLst>
              <a:ext uri="{FF2B5EF4-FFF2-40B4-BE49-F238E27FC236}">
                <a16:creationId xmlns:a16="http://schemas.microsoft.com/office/drawing/2014/main" id="{882FEDF5-9373-4A27-9D6D-10574004FA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20177" y="-8212"/>
            <a:ext cx="4084095" cy="2211092"/>
          </a:xfrm>
          <a:prstGeom prst="rect">
            <a:avLst/>
          </a:prstGeom>
          <a:ln>
            <a:noFill/>
          </a:ln>
          <a:effectLst/>
        </p:spPr>
      </p:pic>
      <p:pic>
        <p:nvPicPr>
          <p:cNvPr id="8" name="Picture 8" descr="http://1.bp.blogspot.com/-0PuSy3T-AlQ/Tx9VykC1n0I/AAAAAAAALqM/qB1ubqvwmMI/s1600/331041_3130600706776_1317504332_3254382_1869834613_o.jpg">
            <a:extLst>
              <a:ext uri="{FF2B5EF4-FFF2-40B4-BE49-F238E27FC236}">
                <a16:creationId xmlns:a16="http://schemas.microsoft.com/office/drawing/2014/main" id="{2BCFB379-3A0B-4883-9BC8-532621BC49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623"/>
          <a:stretch/>
        </p:blipFill>
        <p:spPr bwMode="auto">
          <a:xfrm>
            <a:off x="7851902" y="4713184"/>
            <a:ext cx="4339669" cy="2140328"/>
          </a:xfrm>
          <a:prstGeom prst="rect">
            <a:avLst/>
          </a:prstGeom>
          <a:ln>
            <a:noFill/>
          </a:ln>
          <a:effectLst/>
        </p:spPr>
      </p:pic>
      <p:pic>
        <p:nvPicPr>
          <p:cNvPr id="9" name="Picture 8">
            <a:extLst>
              <a:ext uri="{FF2B5EF4-FFF2-40B4-BE49-F238E27FC236}">
                <a16:creationId xmlns:a16="http://schemas.microsoft.com/office/drawing/2014/main" id="{7ADAB827-0594-424E-A7AA-9C7642C4B2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
          <a:stretch/>
        </p:blipFill>
        <p:spPr>
          <a:xfrm>
            <a:off x="9915148" y="2273807"/>
            <a:ext cx="2289124" cy="2368613"/>
          </a:xfrm>
          <a:prstGeom prst="rect">
            <a:avLst/>
          </a:prstGeom>
        </p:spPr>
      </p:pic>
      <p:pic>
        <p:nvPicPr>
          <p:cNvPr id="10" name="Picture 9">
            <a:extLst>
              <a:ext uri="{FF2B5EF4-FFF2-40B4-BE49-F238E27FC236}">
                <a16:creationId xmlns:a16="http://schemas.microsoft.com/office/drawing/2014/main" id="{F7C07984-533D-42FC-AE12-7CD5662757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120174" y="2273806"/>
            <a:ext cx="1706806" cy="2368613"/>
          </a:xfrm>
          <a:prstGeom prst="rect">
            <a:avLst/>
          </a:prstGeom>
        </p:spPr>
      </p:pic>
      <p:sp>
        <p:nvSpPr>
          <p:cNvPr id="11" name="object 5">
            <a:extLst>
              <a:ext uri="{FF2B5EF4-FFF2-40B4-BE49-F238E27FC236}">
                <a16:creationId xmlns:a16="http://schemas.microsoft.com/office/drawing/2014/main" id="{6D3292ED-8B5F-4E6D-88E0-7B51E147F609}"/>
              </a:ext>
            </a:extLst>
          </p:cNvPr>
          <p:cNvSpPr txBox="1">
            <a:spLocks noGrp="1"/>
          </p:cNvSpPr>
          <p:nvPr>
            <p:ph type="title"/>
          </p:nvPr>
        </p:nvSpPr>
        <p:spPr>
          <a:xfrm>
            <a:off x="589583" y="979654"/>
            <a:ext cx="7595014" cy="391873"/>
          </a:xfrm>
          <a:prstGeom prst="rect">
            <a:avLst/>
          </a:prstGeom>
        </p:spPr>
        <p:txBody>
          <a:bodyPr vert="horz" wrap="square" lIns="0" tIns="9242" rIns="0" bIns="0" rtlCol="0">
            <a:spAutoFit/>
          </a:bodyPr>
          <a:lstStyle/>
          <a:p>
            <a:pPr marL="7701">
              <a:spcBef>
                <a:spcPts val="73"/>
              </a:spcBef>
            </a:pPr>
            <a:r>
              <a:rPr lang="fr-FR" spc="49" dirty="0"/>
              <a:t>LA TECHNOLOGIE</a:t>
            </a:r>
            <a:endParaRPr spc="64" dirty="0"/>
          </a:p>
        </p:txBody>
      </p:sp>
      <p:sp>
        <p:nvSpPr>
          <p:cNvPr id="12" name="object 2">
            <a:extLst>
              <a:ext uri="{FF2B5EF4-FFF2-40B4-BE49-F238E27FC236}">
                <a16:creationId xmlns:a16="http://schemas.microsoft.com/office/drawing/2014/main" id="{033406D0-E9E7-438E-A674-6EBD717AD84B}"/>
              </a:ext>
            </a:extLst>
          </p:cNvPr>
          <p:cNvSpPr txBox="1"/>
          <p:nvPr/>
        </p:nvSpPr>
        <p:spPr>
          <a:xfrm>
            <a:off x="828318" y="2230357"/>
            <a:ext cx="6677380" cy="1072483"/>
          </a:xfrm>
          <a:prstGeom prst="rect">
            <a:avLst/>
          </a:prstGeom>
        </p:spPr>
        <p:txBody>
          <a:bodyPr vert="horz" wrap="square" lIns="0" tIns="6931" rIns="0" bIns="0" rtlCol="0" anchor="t">
            <a:spAutoFit/>
          </a:bodyPr>
          <a:lstStyle/>
          <a:p>
            <a:pPr marL="7701" marR="3081" defTabSz="554492">
              <a:lnSpc>
                <a:spcPct val="101299"/>
              </a:lnSpc>
              <a:spcBef>
                <a:spcPts val="55"/>
              </a:spcBef>
            </a:pPr>
            <a:r>
              <a:rPr lang="fr-FR" sz="1728" b="1" dirty="0">
                <a:solidFill>
                  <a:srgbClr val="2C3440"/>
                </a:solidFill>
                <a:latin typeface="MyriadPro-Semibold"/>
                <a:cs typeface="MyriadPro-Semibold"/>
              </a:rPr>
              <a:t>Les programmes d'étude devraient aider les enseignants et les élèves à agir en faisant preuve de sens critique, à comprendre le fonctionneme</a:t>
            </a:r>
            <a:r>
              <a:rPr lang="fr-FR" sz="1728" b="1" dirty="0">
                <a:solidFill>
                  <a:srgbClr val="2C3440"/>
                </a:solidFill>
                <a:latin typeface="MyriadPro-Semibold"/>
              </a:rPr>
              <a:t>nt et les implications des technologies numériques, et à travailler ensemble pour déterminer comment celles-ci devraient être utilisées.</a:t>
            </a:r>
          </a:p>
        </p:txBody>
      </p:sp>
    </p:spTree>
    <p:extLst>
      <p:ext uri="{BB962C8B-B14F-4D97-AF65-F5344CB8AC3E}">
        <p14:creationId xmlns:p14="http://schemas.microsoft.com/office/powerpoint/2010/main" val="5722635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498315B19745F469E197AD494216D6C" ma:contentTypeVersion="13" ma:contentTypeDescription="Create a new document." ma:contentTypeScope="" ma:versionID="2c5521c1ddabb37074096a3a529f3292">
  <xsd:schema xmlns:xsd="http://www.w3.org/2001/XMLSchema" xmlns:xs="http://www.w3.org/2001/XMLSchema" xmlns:p="http://schemas.microsoft.com/office/2006/metadata/properties" xmlns:ns2="7bdf304f-1029-4dea-a38d-ebe9f8ed6867" xmlns:ns3="f56e78cf-0d6c-4fa7-b729-087aa05827e0" targetNamespace="http://schemas.microsoft.com/office/2006/metadata/properties" ma:root="true" ma:fieldsID="84430c1737e4ae43a531a683938dbc59" ns2:_="" ns3:_="">
    <xsd:import namespace="7bdf304f-1029-4dea-a38d-ebe9f8ed6867"/>
    <xsd:import namespace="f56e78cf-0d6c-4fa7-b729-087aa05827e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f304f-1029-4dea-a38d-ebe9f8ed68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6e78cf-0d6c-4fa7-b729-087aa05827e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F3F959-DFD9-4AD0-9A4C-E3D53DCAA5A9}">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00D61FC-3028-4C1C-8E90-B9493C71E9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df304f-1029-4dea-a38d-ebe9f8ed6867"/>
    <ds:schemaRef ds:uri="f56e78cf-0d6c-4fa7-b729-087aa05827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7BE65D-99C5-45F2-BD3E-36BEA6A999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277</TotalTime>
  <Words>3168</Words>
  <Application>Microsoft Office PowerPoint</Application>
  <PresentationFormat>Widescreen</PresentationFormat>
  <Paragraphs>217</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MyriadPro-Semibold</vt:lpstr>
      <vt:lpstr>Calibri</vt:lpstr>
      <vt:lpstr>Myriad Pro</vt:lpstr>
      <vt:lpstr>Myriad Pro Light</vt:lpstr>
      <vt:lpstr>1_Office Theme</vt:lpstr>
      <vt:lpstr>PowerPoint Presentation</vt:lpstr>
      <vt:lpstr>L'ARGUMENT PRINCIPAL</vt:lpstr>
      <vt:lpstr>UNE VISION DE L'ÉDUCATION À DES MOMENTS CLÉS DE L'HISTOIRE</vt:lpstr>
      <vt:lpstr>UN RAPPORT MONDIAL</vt:lpstr>
      <vt:lpstr>DES PROMESSES NON TENUES ET DES FUTURS INCERTAINS</vt:lpstr>
      <vt:lpstr>UN NOUVEAU CONTRAT SOCIAL POUR L'ÉDUCATION</vt:lpstr>
      <vt:lpstr>REPENSER L'ÉDUCATION ENSEMBLE</vt:lpstr>
      <vt:lpstr>LA PLANÈTE ET L'ENVIRONNEMENT</vt:lpstr>
      <vt:lpstr>LA TECHNOLOGIE</vt:lpstr>
      <vt:lpstr>L'ÉDUCATION COMME PROJET PUBLIC</vt:lpstr>
      <vt:lpstr>RENOUVELER L'ÉDUCATION</vt:lpstr>
      <vt:lpstr>LES PROCHAINES ÉTAPES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Camille, Charlène</dc:creator>
  <cp:lastModifiedBy>Sobe, Noah Webster</cp:lastModifiedBy>
  <cp:revision>26</cp:revision>
  <dcterms:created xsi:type="dcterms:W3CDTF">2022-01-28T08:40:54Z</dcterms:created>
  <dcterms:modified xsi:type="dcterms:W3CDTF">2022-02-22T10:12:59Z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0x0101005498315B19745F469E197AD494216D6C</vt:lpwstr>
  </property>
</Properties>
</file>