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707" r:id="rId1"/>
    <p:sldMasterId id="2147483708" r:id="rId2"/>
    <p:sldMasterId id="2147483732" r:id="rId3"/>
  </p:sldMasterIdLst>
  <p:notesMasterIdLst>
    <p:notesMasterId r:id="rId35"/>
  </p:notesMasterIdLst>
  <p:handoutMasterIdLst>
    <p:handoutMasterId r:id="rId36"/>
  </p:handoutMasterIdLst>
  <p:sldIdLst>
    <p:sldId id="371" r:id="rId4"/>
    <p:sldId id="375" r:id="rId5"/>
    <p:sldId id="408" r:id="rId6"/>
    <p:sldId id="257" r:id="rId7"/>
    <p:sldId id="414" r:id="rId8"/>
    <p:sldId id="402" r:id="rId9"/>
    <p:sldId id="404" r:id="rId10"/>
    <p:sldId id="353" r:id="rId11"/>
    <p:sldId id="415" r:id="rId12"/>
    <p:sldId id="368" r:id="rId13"/>
    <p:sldId id="416" r:id="rId14"/>
    <p:sldId id="411" r:id="rId15"/>
    <p:sldId id="417" r:id="rId16"/>
    <p:sldId id="425" r:id="rId17"/>
    <p:sldId id="405" r:id="rId18"/>
    <p:sldId id="407" r:id="rId19"/>
    <p:sldId id="412" r:id="rId20"/>
    <p:sldId id="418" r:id="rId21"/>
    <p:sldId id="419" r:id="rId22"/>
    <p:sldId id="424" r:id="rId23"/>
    <p:sldId id="421" r:id="rId24"/>
    <p:sldId id="422" r:id="rId25"/>
    <p:sldId id="426" r:id="rId26"/>
    <p:sldId id="427" r:id="rId27"/>
    <p:sldId id="428" r:id="rId28"/>
    <p:sldId id="429" r:id="rId29"/>
    <p:sldId id="430" r:id="rId30"/>
    <p:sldId id="423" r:id="rId31"/>
    <p:sldId id="400" r:id="rId32"/>
    <p:sldId id="431" r:id="rId33"/>
    <p:sldId id="409" r:id="rId34"/>
  </p:sldIdLst>
  <p:sldSz cx="9144000" cy="6858000" type="screen4x3"/>
  <p:notesSz cx="6794500" cy="9918700"/>
  <p:defaultTextStyle>
    <a:defPPr>
      <a:defRPr lang="en-GB"/>
    </a:defPPr>
    <a:lvl1pPr algn="l" defTabSz="457200" rtl="0" eaLnBrk="0" fontAlgn="base" hangingPunct="0">
      <a:lnSpc>
        <a:spcPct val="80000"/>
      </a:lnSpc>
      <a:spcBef>
        <a:spcPts val="600"/>
      </a:spcBef>
      <a:spcAft>
        <a:spcPct val="0"/>
      </a:spcAft>
      <a:buClr>
        <a:srgbClr val="990000"/>
      </a:buClr>
      <a:buSzPct val="100000"/>
      <a:buFont typeface="Arial" charset="0"/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1pPr>
    <a:lvl2pPr marL="457200" algn="l" defTabSz="457200" rtl="0" eaLnBrk="0" fontAlgn="base" hangingPunct="0">
      <a:lnSpc>
        <a:spcPct val="80000"/>
      </a:lnSpc>
      <a:spcBef>
        <a:spcPts val="600"/>
      </a:spcBef>
      <a:spcAft>
        <a:spcPct val="0"/>
      </a:spcAft>
      <a:buClr>
        <a:srgbClr val="990000"/>
      </a:buClr>
      <a:buSzPct val="100000"/>
      <a:buFont typeface="Arial" charset="0"/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2pPr>
    <a:lvl3pPr marL="914400" algn="l" defTabSz="457200" rtl="0" eaLnBrk="0" fontAlgn="base" hangingPunct="0">
      <a:lnSpc>
        <a:spcPct val="80000"/>
      </a:lnSpc>
      <a:spcBef>
        <a:spcPts val="600"/>
      </a:spcBef>
      <a:spcAft>
        <a:spcPct val="0"/>
      </a:spcAft>
      <a:buClr>
        <a:srgbClr val="990000"/>
      </a:buClr>
      <a:buSzPct val="100000"/>
      <a:buFont typeface="Arial" charset="0"/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3pPr>
    <a:lvl4pPr marL="1371600" algn="l" defTabSz="457200" rtl="0" eaLnBrk="0" fontAlgn="base" hangingPunct="0">
      <a:lnSpc>
        <a:spcPct val="80000"/>
      </a:lnSpc>
      <a:spcBef>
        <a:spcPts val="600"/>
      </a:spcBef>
      <a:spcAft>
        <a:spcPct val="0"/>
      </a:spcAft>
      <a:buClr>
        <a:srgbClr val="990000"/>
      </a:buClr>
      <a:buSzPct val="100000"/>
      <a:buFont typeface="Arial" charset="0"/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4pPr>
    <a:lvl5pPr marL="1828800" algn="l" defTabSz="457200" rtl="0" eaLnBrk="0" fontAlgn="base" hangingPunct="0">
      <a:lnSpc>
        <a:spcPct val="80000"/>
      </a:lnSpc>
      <a:spcBef>
        <a:spcPts val="600"/>
      </a:spcBef>
      <a:spcAft>
        <a:spcPct val="0"/>
      </a:spcAft>
      <a:buClr>
        <a:srgbClr val="990000"/>
      </a:buClr>
      <a:buSzPct val="100000"/>
      <a:buFont typeface="Arial" charset="0"/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3">
          <p15:clr>
            <a:srgbClr val="A4A3A4"/>
          </p15:clr>
        </p15:guide>
        <p15:guide id="2" pos="20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1D6808"/>
    <a:srgbClr val="CCCC00"/>
    <a:srgbClr val="996600"/>
    <a:srgbClr val="663300"/>
    <a:srgbClr val="FF6600"/>
    <a:srgbClr val="FFE593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1" autoAdjust="0"/>
    <p:restoredTop sz="84024" autoAdjust="0"/>
  </p:normalViewPr>
  <p:slideViewPr>
    <p:cSldViewPr>
      <p:cViewPr varScale="1">
        <p:scale>
          <a:sx n="76" d="100"/>
          <a:sy n="76" d="100"/>
        </p:scale>
        <p:origin x="1440" y="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326" y="-108"/>
      </p:cViewPr>
      <p:guideLst>
        <p:guide orient="horz" pos="3073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02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BB4685E2-2134-4DD3-B669-3AFC44F7B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5" name="AutoShape 2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6" name="AutoShape 3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7" name="AutoShape 4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0050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49688" y="0"/>
            <a:ext cx="2938462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42950"/>
            <a:ext cx="495935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3288"/>
            <a:ext cx="5430838" cy="4456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9421813"/>
            <a:ext cx="2940050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21813"/>
            <a:ext cx="2938462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0F057653-BABD-4562-B40E-2F7E901EF0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738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10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69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643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2FFFB-83E6-454E-9842-5013CDF30879}" type="slidenum">
              <a:rPr lang="fr-FR" altLang="en-US"/>
              <a:pPr/>
              <a:t>30</a:t>
            </a:fld>
            <a:endParaRPr lang="fr-FR" altLang="en-US"/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77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  <a:defRPr/>
            </a:pPr>
            <a:fld id="{804D782A-A1AC-4C22-8BF1-E0688CB2B750}" type="slidenum">
              <a:rPr lang="en-GB" altLang="en-US" smtClean="0">
                <a:latin typeface="Arial" charset="0"/>
              </a:rPr>
              <a:pPr>
                <a:spcBef>
                  <a:spcPct val="0"/>
                </a:spcBef>
                <a:buFont typeface="Arial" charset="0"/>
                <a:buNone/>
                <a:defRPr/>
              </a:pPr>
              <a:t>4</a:t>
            </a:fld>
            <a:endParaRPr lang="en-GB" altLang="en-US">
              <a:latin typeface="Arial" charset="0"/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1144588" y="742950"/>
            <a:ext cx="4506912" cy="37211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5604" name="Text Box 2"/>
          <p:cNvSpPr>
            <a:spLocks noGrp="1" noChangeArrowheads="1"/>
          </p:cNvSpPr>
          <p:nvPr>
            <p:ph type="body"/>
          </p:nvPr>
        </p:nvSpPr>
        <p:spPr>
          <a:xfrm>
            <a:off x="679450" y="4713288"/>
            <a:ext cx="5435600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40" tIns="46440" rIns="93240" bIns="46440"/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7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144588" y="742950"/>
            <a:ext cx="4506912" cy="37226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lnSpc>
                <a:spcPct val="81000"/>
              </a:lnSpc>
              <a:spcBef>
                <a:spcPct val="0"/>
              </a:spcBef>
              <a:buFont typeface="Arial" charset="0"/>
              <a:buNone/>
            </a:pPr>
            <a:endParaRPr lang="en-US" altLang="en-US" sz="32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33795" name="Text Box 3"/>
          <p:cNvSpPr>
            <a:spLocks noGrp="1" noChangeArrowheads="1"/>
          </p:cNvSpPr>
          <p:nvPr>
            <p:ph type="body"/>
          </p:nvPr>
        </p:nvSpPr>
        <p:spPr>
          <a:xfrm>
            <a:off x="679450" y="4713288"/>
            <a:ext cx="5435600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49263" eaLnBrk="1" hangingPunct="1">
              <a:lnSpc>
                <a:spcPct val="95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02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  <a:defRPr/>
            </a:pPr>
            <a:fld id="{50DE1927-CB21-4C32-A9ED-10EBC5E2C14B}" type="slidenum">
              <a:rPr lang="en-GB" altLang="en-US" smtClean="0">
                <a:latin typeface="Arial" charset="0"/>
              </a:rPr>
              <a:pPr>
                <a:spcBef>
                  <a:spcPct val="0"/>
                </a:spcBef>
                <a:buFont typeface="Arial" charset="0"/>
                <a:buNone/>
                <a:defRPr/>
              </a:pPr>
              <a:t>10</a:t>
            </a:fld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905" algn="l"/>
                <a:tab pos="897397" algn="l"/>
                <a:tab pos="1346891" algn="l"/>
                <a:tab pos="1796384" algn="l"/>
                <a:tab pos="2245876" algn="l"/>
                <a:tab pos="2695369" algn="l"/>
                <a:tab pos="3144862" algn="l"/>
                <a:tab pos="3594355" algn="l"/>
                <a:tab pos="4043847" algn="l"/>
                <a:tab pos="4493342" algn="l"/>
                <a:tab pos="4942833" algn="l"/>
                <a:tab pos="5392327" algn="l"/>
                <a:tab pos="5841818" algn="l"/>
                <a:tab pos="6291312" algn="l"/>
                <a:tab pos="6740805" algn="l"/>
                <a:tab pos="7190297" algn="l"/>
                <a:tab pos="7639790" algn="l"/>
                <a:tab pos="8089285" algn="l"/>
                <a:tab pos="8538776" algn="l"/>
                <a:tab pos="8988270" algn="l"/>
              </a:tabLst>
              <a:defRPr/>
            </a:pPr>
            <a:fld id="{0F057653-BABD-4562-B40E-2F7E901EF0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Lucida Sans Unicode" pitchFamily="34" charset="0"/>
              </a:rPr>
              <a:pPr marL="0" marR="0" lvl="0" indent="0" algn="r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905" algn="l"/>
                  <a:tab pos="897397" algn="l"/>
                  <a:tab pos="1346891" algn="l"/>
                  <a:tab pos="1796384" algn="l"/>
                  <a:tab pos="2245876" algn="l"/>
                  <a:tab pos="2695369" algn="l"/>
                  <a:tab pos="3144862" algn="l"/>
                  <a:tab pos="3594355" algn="l"/>
                  <a:tab pos="4043847" algn="l"/>
                  <a:tab pos="4493342" algn="l"/>
                  <a:tab pos="4942833" algn="l"/>
                  <a:tab pos="5392327" algn="l"/>
                  <a:tab pos="5841818" algn="l"/>
                  <a:tab pos="6291312" algn="l"/>
                  <a:tab pos="6740805" algn="l"/>
                  <a:tab pos="7190297" algn="l"/>
                  <a:tab pos="7639790" algn="l"/>
                  <a:tab pos="8089285" algn="l"/>
                  <a:tab pos="8538776" algn="l"/>
                  <a:tab pos="8988270" algn="l"/>
                </a:tabLst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1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966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946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31531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49374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3238" y="0"/>
            <a:ext cx="2284412" cy="5732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0838" cy="5732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3980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37650" cy="5732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20094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60D6C-B68A-4728-8D8C-5D15A7819726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E543-98C9-4F2B-86AD-3B46096C4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27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2D01A-1485-4832-9CB7-CF6DC865F1A5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A1F7-3B1F-42EB-97B0-A5DCE5E3B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4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A162F-B581-4254-818D-2BC6E7B1F771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F8AA7-327C-426C-8F27-04AE4F8CC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87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1E050-CAF9-45A9-B868-C64A76C27806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56AA-C8F6-44E9-95CF-3815937EF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8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59F90-80F5-4624-B509-DAE54392DEBB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C0EA2-DA64-471D-9CD6-58D6870BD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97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2FC76-1201-4D6B-B184-373D4DABE547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30A18-274F-4174-88CA-862B1ABFC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08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F4FB1-DF67-4699-8ED0-9F61CB9946A6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D2F1E-D7A0-4177-A67E-0C678CF8F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4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147039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538E8-480A-4EC7-A37D-12623368CD83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298F4-9FA0-4F55-AF38-82D9BEF68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8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AD047-86A0-4E81-8442-7985FB1F1CA4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8B820-399C-44FA-B263-7FEF4CDFA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25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95929-15C8-40AC-897A-E62389673152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9DE2-120C-41DF-865C-B74F22BD1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87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C332F-FE52-4597-88B2-B93FA29625F9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E1475-B58E-4A85-A341-B754B104D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9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7091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6127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9932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4036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7182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480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50252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6306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5794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188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5180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52400"/>
            <a:ext cx="2133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248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5618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40005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500" y="1371600"/>
            <a:ext cx="40005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76400" y="6553200"/>
            <a:ext cx="6400800" cy="3048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68218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0"/>
            <a:ext cx="40005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371600"/>
            <a:ext cx="40005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76400" y="6553200"/>
            <a:ext cx="6400800" cy="3048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82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125538"/>
            <a:ext cx="2368550" cy="460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1125538"/>
            <a:ext cx="2370138" cy="460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6866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19158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58092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2883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70819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6341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/>
  <p:txStyles>
    <p:titleStyle>
      <a:lvl1pPr marL="717550" indent="-717550"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17550" indent="-717550"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marL="717550" indent="-717550"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marL="717550" indent="-717550"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marL="717550" indent="-717550"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1174750" indent="-717550" algn="l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1631950" indent="-717550" algn="l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2089150" indent="-717550" algn="l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2546350" indent="-717550" algn="l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36550" indent="-336550" algn="l" defTabSz="457200" rtl="0" eaLnBrk="0" fontAlgn="base" hangingPunct="0">
        <a:lnSpc>
          <a:spcPct val="81000"/>
        </a:lnSpc>
        <a:spcBef>
          <a:spcPts val="600"/>
        </a:spcBef>
        <a:spcAft>
          <a:spcPct val="0"/>
        </a:spcAft>
        <a:buClr>
          <a:srgbClr val="990000"/>
        </a:buClr>
        <a:buSzPct val="100000"/>
        <a:buFont typeface="Arial" charset="0"/>
        <a:buChar char="•"/>
        <a:defRPr sz="2400">
          <a:solidFill>
            <a:srgbClr val="990000"/>
          </a:solidFill>
          <a:latin typeface="Verdana" pitchFamily="34" charset="0"/>
          <a:ea typeface="+mn-ea"/>
          <a:cs typeface="+mn-cs"/>
        </a:defRPr>
      </a:lvl1pPr>
      <a:lvl2pPr marL="736600" indent="-279400" algn="l" defTabSz="457200" rtl="0" eaLnBrk="0" fontAlgn="base" hangingPunct="0">
        <a:lnSpc>
          <a:spcPct val="81000"/>
        </a:lnSpc>
        <a:spcBef>
          <a:spcPts val="700"/>
        </a:spcBef>
        <a:spcAft>
          <a:spcPct val="0"/>
        </a:spcAft>
        <a:buClr>
          <a:srgbClr val="008080"/>
        </a:buClr>
        <a:buSzPct val="100000"/>
        <a:buFont typeface="Arial" charset="0"/>
        <a:buChar char="–"/>
        <a:defRPr sz="2800">
          <a:solidFill>
            <a:srgbClr val="008080"/>
          </a:solidFill>
          <a:latin typeface="Verdana" pitchFamily="34" charset="0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1000"/>
        </a:lnSpc>
        <a:spcBef>
          <a:spcPts val="600"/>
        </a:spcBef>
        <a:spcAft>
          <a:spcPct val="0"/>
        </a:spcAft>
        <a:buClr>
          <a:srgbClr val="008080"/>
        </a:buClr>
        <a:buSzPct val="100000"/>
        <a:buFont typeface="Arial" charset="0"/>
        <a:buChar char="•"/>
        <a:defRPr sz="2400">
          <a:solidFill>
            <a:srgbClr val="008080"/>
          </a:solidFill>
          <a:latin typeface="Verdana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–"/>
        <a:defRPr sz="2000">
          <a:solidFill>
            <a:srgbClr val="008080"/>
          </a:solidFill>
          <a:latin typeface="Verdana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»"/>
        <a:defRPr sz="2000">
          <a:solidFill>
            <a:srgbClr val="008080"/>
          </a:solidFill>
          <a:latin typeface="Verdana" pitchFamily="34" charset="0"/>
          <a:ea typeface="+mn-ea"/>
          <a:cs typeface="+mn-cs"/>
        </a:defRPr>
      </a:lvl5pPr>
      <a:lvl6pPr marL="25146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»"/>
        <a:defRPr sz="2000">
          <a:solidFill>
            <a:srgbClr val="00808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»"/>
        <a:defRPr sz="2000">
          <a:solidFill>
            <a:srgbClr val="00808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»"/>
        <a:defRPr sz="2000">
          <a:solidFill>
            <a:srgbClr val="00808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»"/>
        <a:defRPr sz="2000">
          <a:solidFill>
            <a:srgbClr val="00808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86424F2E-5A54-4ADA-BC5B-2AB80F2E1177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38562E97-0726-4DFB-A708-9B3124BC7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XX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8153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531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solidFill>
                  <a:srgbClr val="003399"/>
                </a:solidFill>
                <a:latin typeface="+mn-lt"/>
              </a:defRPr>
            </a:lvl1pPr>
          </a:lstStyle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/>
          </a:p>
        </p:txBody>
      </p:sp>
      <p:sp>
        <p:nvSpPr>
          <p:cNvPr id="531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553200"/>
            <a:ext cx="640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003399"/>
                </a:solidFill>
                <a:latin typeface="+mn-lt"/>
              </a:defRPr>
            </a:lvl1pPr>
          </a:lstStyle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079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808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808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808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808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808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808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808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808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808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.blanchard@unesco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b.blanchard@unesco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j.clarke@unesco.or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52" name="Group 5"/>
          <p:cNvGrpSpPr>
            <a:grpSpLocks/>
          </p:cNvGrpSpPr>
          <p:nvPr/>
        </p:nvGrpSpPr>
        <p:grpSpPr bwMode="auto">
          <a:xfrm>
            <a:off x="1835150" y="1130300"/>
            <a:ext cx="5905202" cy="4530725"/>
            <a:chOff x="0" y="0"/>
            <a:chExt cx="5760" cy="4320"/>
          </a:xfrm>
        </p:grpSpPr>
        <p:pic>
          <p:nvPicPr>
            <p:cNvPr id="2055" name="Picture 6" descr="dolomit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784"/>
              <a:ext cx="1920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6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57" name="Picture 8" descr="taj maha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016" cy="1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" name="Picture 9" descr="cairo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44"/>
                <a:ext cx="2016" cy="1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9" name="Picture 10" descr="great BR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84"/>
                <a:ext cx="2016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11" descr="kamtchatk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0"/>
                <a:ext cx="1824" cy="1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1" name="Picture 12" descr="chambord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344"/>
                <a:ext cx="1872" cy="1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2" name="Picture 13" descr="bruxelles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0"/>
                <a:ext cx="1920" cy="1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3" name="Picture 14" descr="athenes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784"/>
                <a:ext cx="1920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4" name="Picture 15" descr="médina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1344"/>
                <a:ext cx="1920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53" name="Text Box 2"/>
          <p:cNvSpPr txBox="1">
            <a:spLocks noChangeArrowheads="1"/>
          </p:cNvSpPr>
          <p:nvPr/>
        </p:nvSpPr>
        <p:spPr bwMode="auto">
          <a:xfrm>
            <a:off x="1835696" y="-21985"/>
            <a:ext cx="5472608" cy="106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78000" tIns="180000" rIns="90000" bIns="180000"/>
          <a:lstStyle>
            <a:lvl1pPr marL="717550" indent="-71755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7030A0"/>
                </a:solidFill>
                <a:latin typeface="Arial Narrow" panose="020B0606020202030204" pitchFamily="34" charset="0"/>
                <a:ea typeface="MS PGothic" pitchFamily="34" charset="-128"/>
              </a:rPr>
              <a:t>Emblèmes &amp; logos combinés du patrimoine mondial </a:t>
            </a:r>
            <a:endParaRPr lang="en-GB" altLang="en-US" b="0" dirty="0">
              <a:solidFill>
                <a:srgbClr val="280099"/>
              </a:solidFill>
              <a:latin typeface="Arial Narrow" panose="020B0606020202030204" pitchFamily="34" charset="0"/>
              <a:ea typeface="MS PGothic" pitchFamily="34" charset="-128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endParaRPr lang="en-US" altLang="en-US" sz="3600" dirty="0">
              <a:solidFill>
                <a:srgbClr val="7030A0"/>
              </a:solidFill>
              <a:latin typeface="Georgia" pitchFamily="18" charset="0"/>
              <a:ea typeface="MS PGothic" pitchFamily="34" charset="-128"/>
            </a:endParaRPr>
          </a:p>
        </p:txBody>
      </p:sp>
      <p:sp>
        <p:nvSpPr>
          <p:cNvPr id="2054" name="Text Box 25"/>
          <p:cNvSpPr txBox="1">
            <a:spLocks noChangeArrowheads="1"/>
          </p:cNvSpPr>
          <p:nvPr/>
        </p:nvSpPr>
        <p:spPr bwMode="auto">
          <a:xfrm>
            <a:off x="3419873" y="5877271"/>
            <a:ext cx="2880320" cy="59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717550" indent="-7175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1200" dirty="0">
                <a:solidFill>
                  <a:srgbClr val="280099"/>
                </a:solidFill>
                <a:latin typeface="Arial Narrow" panose="020B0606020202030204" pitchFamily="34" charset="0"/>
                <a:ea typeface="MS PGothic" pitchFamily="34" charset="-128"/>
              </a:rPr>
              <a:t>UNESCO</a:t>
            </a:r>
          </a:p>
          <a:p>
            <a:pPr algn="ct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1200" dirty="0">
                <a:solidFill>
                  <a:srgbClr val="280099"/>
                </a:solidFill>
                <a:latin typeface="Arial Narrow" panose="020B0606020202030204" pitchFamily="34" charset="0"/>
                <a:ea typeface="MS PGothic" pitchFamily="34" charset="-128"/>
              </a:rPr>
              <a:t>Secteur de la culture</a:t>
            </a:r>
          </a:p>
          <a:p>
            <a:pPr algn="ct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1200" dirty="0">
                <a:solidFill>
                  <a:srgbClr val="280099"/>
                </a:solidFill>
                <a:latin typeface="Arial Narrow" panose="020B0606020202030204" pitchFamily="34" charset="0"/>
                <a:ea typeface="MS PGothic" pitchFamily="34" charset="-128"/>
              </a:rPr>
              <a:t>Unité Communication, Villes et Evènements</a:t>
            </a:r>
          </a:p>
          <a:p>
            <a:pPr algn="ct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1200" dirty="0">
                <a:solidFill>
                  <a:srgbClr val="280099"/>
                </a:solidFill>
                <a:latin typeface="Arial Narrow" panose="020B0606020202030204" pitchFamily="34" charset="0"/>
                <a:ea typeface="MS PGothic" pitchFamily="34" charset="-128"/>
              </a:rPr>
              <a:t>(CLT/CCE)</a:t>
            </a:r>
            <a:endParaRPr lang="en-US" altLang="en-US" sz="1200" dirty="0">
              <a:solidFill>
                <a:srgbClr val="280099"/>
              </a:solidFill>
              <a:latin typeface="Arial Narrow" panose="020B0606020202030204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U:\WHC\CEP\PACT\Logo\Graphic standards\Countries\Cambodia\unesco_whc_angkor_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3381" y="1331348"/>
            <a:ext cx="1228359" cy="120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:\WHC\CEP\PACT\Logo\Graphic standards\WH no text\WHC_without_text_b&amp;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28207"/>
            <a:ext cx="1300367" cy="13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2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1676740"/>
            <a:ext cx="5832648" cy="458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 Narrow" panose="020B0606020202030204" pitchFamily="34" charset="0"/>
              </a:rPr>
              <a:t>Peut être utilisé pour: </a:t>
            </a:r>
          </a:p>
          <a:p>
            <a:endParaRPr lang="fr-FR" sz="2000" dirty="0">
              <a:latin typeface="Arial Narrow" panose="020B0606020202030204" pitchFamily="34" charset="0"/>
            </a:endParaRPr>
          </a:p>
          <a:p>
            <a:pPr marL="514350" lvl="1" indent="-342900">
              <a:buClr>
                <a:srgbClr val="0066CC"/>
              </a:buClr>
              <a:buFont typeface="Wingdings" panose="05000000000000000000" pitchFamily="2" charset="2"/>
              <a:buChar char="Ø"/>
            </a:pPr>
            <a:r>
              <a:rPr lang="fr-FR" sz="2000" b="0" dirty="0">
                <a:latin typeface="Arial Narrow" panose="020B0606020202030204" pitchFamily="34" charset="0"/>
              </a:rPr>
              <a:t>Des supports de communication de tailles réduites </a:t>
            </a:r>
          </a:p>
          <a:p>
            <a:pPr marL="171450" lvl="1">
              <a:buClr>
                <a:srgbClr val="0066CC"/>
              </a:buClr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</a:rPr>
              <a:t>    </a:t>
            </a:r>
            <a:r>
              <a:rPr lang="fr-FR" sz="1600" b="0" dirty="0">
                <a:solidFill>
                  <a:srgbClr val="002060"/>
                </a:solidFill>
                <a:latin typeface="Arial Narrow" panose="020B0606020202030204" pitchFamily="34" charset="0"/>
              </a:rPr>
              <a:t>(ex: autocollants, flyers, stylos, pin’s, clefs </a:t>
            </a:r>
            <a:r>
              <a:rPr lang="fr-FR" sz="1600" b="0" dirty="0" err="1">
                <a:solidFill>
                  <a:srgbClr val="002060"/>
                </a:solidFill>
                <a:latin typeface="Arial Narrow" panose="020B0606020202030204" pitchFamily="34" charset="0"/>
              </a:rPr>
              <a:t>usb</a:t>
            </a:r>
            <a:r>
              <a:rPr lang="fr-FR" sz="1600" b="0" dirty="0">
                <a:solidFill>
                  <a:srgbClr val="002060"/>
                </a:solidFill>
                <a:latin typeface="Arial Narrow" panose="020B0606020202030204" pitchFamily="34" charset="0"/>
              </a:rPr>
              <a:t> gratuits…)</a:t>
            </a:r>
          </a:p>
          <a:p>
            <a:endParaRPr lang="fr-FR" sz="1800" b="0" dirty="0">
              <a:latin typeface="Arial Narrow" panose="020B0606020202030204" pitchFamily="34" charset="0"/>
            </a:endParaRPr>
          </a:p>
          <a:p>
            <a:pPr marL="514350" lvl="1" indent="-342900">
              <a:buClr>
                <a:srgbClr val="0066CC"/>
              </a:buClr>
              <a:buFont typeface="Wingdings" panose="05000000000000000000" pitchFamily="2" charset="2"/>
              <a:buChar char="Ø"/>
            </a:pPr>
            <a:r>
              <a:rPr lang="fr-FR" sz="2000" b="0" dirty="0">
                <a:latin typeface="Arial Narrow" panose="020B0606020202030204" pitchFamily="34" charset="0"/>
              </a:rPr>
              <a:t>Des panneaux d’indication routière </a:t>
            </a:r>
          </a:p>
          <a:p>
            <a:pPr marL="171450" lvl="1">
              <a:buClr>
                <a:srgbClr val="0066CC"/>
              </a:buClr>
            </a:pPr>
            <a:r>
              <a:rPr lang="fr-FR" sz="1600" b="0" dirty="0">
                <a:solidFill>
                  <a:srgbClr val="002060"/>
                </a:solidFill>
                <a:latin typeface="Arial Narrow" panose="020B0606020202030204" pitchFamily="34" charset="0"/>
              </a:rPr>
              <a:t>    (ex: panneaux jalonnant les différents itinéraires menant au site…)</a:t>
            </a:r>
          </a:p>
          <a:p>
            <a:endParaRPr lang="fr-FR" sz="1800" b="0" dirty="0">
              <a:latin typeface="Arial Narrow" panose="020B0606020202030204" pitchFamily="34" charset="0"/>
            </a:endParaRPr>
          </a:p>
          <a:p>
            <a:pPr marL="514350" lvl="1" indent="-342900">
              <a:buClr>
                <a:srgbClr val="0066CC"/>
              </a:buClr>
              <a:buFont typeface="Wingdings" panose="05000000000000000000" pitchFamily="2" charset="2"/>
              <a:buChar char="Ø"/>
            </a:pPr>
            <a:r>
              <a:rPr lang="fr-FR" sz="2000" b="0" dirty="0">
                <a:latin typeface="Arial Narrow" panose="020B0606020202030204" pitchFamily="34" charset="0"/>
              </a:rPr>
              <a:t>Des balises à l’intérieur du site </a:t>
            </a:r>
          </a:p>
          <a:p>
            <a:pPr marL="171450" lvl="1">
              <a:buClr>
                <a:srgbClr val="0066CC"/>
              </a:buClr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</a:rPr>
              <a:t>	</a:t>
            </a:r>
            <a:r>
              <a:rPr lang="fr-FR" sz="1600" b="0" dirty="0">
                <a:solidFill>
                  <a:srgbClr val="002060"/>
                </a:solidFill>
                <a:latin typeface="Arial Narrow" panose="020B0606020202030204" pitchFamily="34" charset="0"/>
              </a:rPr>
              <a:t>(ex: bornes, signaux, balises pour des routes, des chemins, circuits 	piétonniers, des bâtiments…)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b="0" dirty="0">
              <a:latin typeface="Arial Narrow" panose="020B0606020202030204" pitchFamily="34" charset="0"/>
            </a:endParaRPr>
          </a:p>
          <a:p>
            <a:pPr marL="514350" lvl="1" indent="-342900">
              <a:buClr>
                <a:srgbClr val="0066CC"/>
              </a:buClr>
              <a:buFont typeface="Wingdings" panose="05000000000000000000" pitchFamily="2" charset="2"/>
              <a:buChar char="Ø"/>
            </a:pPr>
            <a:r>
              <a:rPr lang="fr-FR" sz="2000" b="0" dirty="0">
                <a:latin typeface="Arial Narrow" panose="020B0606020202030204" pitchFamily="34" charset="0"/>
              </a:rPr>
              <a:t>Des produits de communication soumis à la vente* </a:t>
            </a:r>
          </a:p>
          <a:p>
            <a:pPr marL="171450" lvl="1">
              <a:buClr>
                <a:srgbClr val="0066CC"/>
              </a:buClr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</a:rPr>
              <a:t>	</a:t>
            </a:r>
            <a:r>
              <a:rPr lang="fr-FR" sz="1600" b="0" dirty="0">
                <a:solidFill>
                  <a:srgbClr val="002060"/>
                </a:solidFill>
                <a:latin typeface="Arial Narrow" panose="020B0606020202030204" pitchFamily="34" charset="0"/>
              </a:rPr>
              <a:t>(tous produits/souvenirs vendus – voir diapo 12)</a:t>
            </a:r>
          </a:p>
          <a:p>
            <a:endParaRPr lang="en-US" sz="1800" dirty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771800" y="404664"/>
            <a:ext cx="5832648" cy="86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L’emblème du patrimoine mondial</a:t>
            </a:r>
          </a:p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endParaRPr lang="fr-FR" altLang="en-US" sz="1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2000" b="0" dirty="0">
                <a:solidFill>
                  <a:srgbClr val="002060"/>
                </a:solidFill>
                <a:latin typeface="Arial Narrow" panose="020B0606020202030204" pitchFamily="34" charset="0"/>
              </a:rPr>
              <a:t>(seul)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260648"/>
            <a:ext cx="4631432" cy="914400"/>
          </a:xfrm>
        </p:spPr>
        <p:txBody>
          <a:bodyPr/>
          <a:lstStyle/>
          <a:p>
            <a:r>
              <a:rPr lang="fr-FR" altLang="en-US" sz="28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Utilisation de l’emblème</a:t>
            </a:r>
            <a:br>
              <a:rPr lang="fr-FR" altLang="en-US" sz="2800" b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fr-FR" alt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Extraits des </a:t>
            </a:r>
            <a:r>
              <a:rPr lang="fr-FR" altLang="en-US" sz="2000" i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Orientations</a:t>
            </a:r>
            <a:r>
              <a:rPr lang="fr-FR" alt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Chap. VIII</a:t>
            </a:r>
            <a:endParaRPr lang="en-US" altLang="en-US" sz="20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16832"/>
            <a:ext cx="8153400" cy="432048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fr-FR" altLang="en-US" sz="2000" b="1" dirty="0">
                <a:latin typeface="Arial Narrow" panose="020B0606020202030204" pitchFamily="34" charset="0"/>
              </a:rPr>
              <a:t>VIII.E, 275, a)</a:t>
            </a:r>
            <a:r>
              <a:rPr lang="fr-FR" altLang="en-US" sz="2000" dirty="0">
                <a:latin typeface="Arial Narrow" panose="020B0606020202030204" pitchFamily="34" charset="0"/>
              </a:rPr>
              <a:t>: « </a:t>
            </a:r>
            <a:r>
              <a:rPr lang="fr-FR" sz="2000" dirty="0">
                <a:latin typeface="Arial Narrow" panose="020B0606020202030204" pitchFamily="34" charset="0"/>
              </a:rPr>
              <a:t>L'emblème doit être utilisé pour tous les projets nettement associés à la mission de la </a:t>
            </a:r>
            <a:r>
              <a:rPr lang="fr-FR" sz="2000" i="1" dirty="0">
                <a:latin typeface="Arial Narrow" panose="020B0606020202030204" pitchFamily="34" charset="0"/>
              </a:rPr>
              <a:t>Convention</a:t>
            </a:r>
            <a:r>
              <a:rPr lang="fr-FR" sz="2000" dirty="0">
                <a:latin typeface="Arial Narrow" panose="020B0606020202030204" pitchFamily="34" charset="0"/>
              </a:rPr>
              <a:t>, […], afin de promouvoir la </a:t>
            </a:r>
            <a:r>
              <a:rPr lang="fr-FR" sz="2000" i="1" dirty="0">
                <a:latin typeface="Arial Narrow" panose="020B0606020202030204" pitchFamily="34" charset="0"/>
              </a:rPr>
              <a:t>Convention.</a:t>
            </a:r>
            <a:r>
              <a:rPr lang="fr-FR" sz="2000" dirty="0">
                <a:latin typeface="Arial Narrow" panose="020B0606020202030204" pitchFamily="34" charset="0"/>
              </a:rPr>
              <a:t> »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20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2000" b="1" dirty="0">
                <a:latin typeface="Arial Narrow" panose="020B0606020202030204" pitchFamily="34" charset="0"/>
              </a:rPr>
              <a:t>VIII.E, 275, b)</a:t>
            </a:r>
            <a:r>
              <a:rPr lang="fr-FR" sz="2000" dirty="0">
                <a:latin typeface="Arial Narrow" panose="020B0606020202030204" pitchFamily="34" charset="0"/>
              </a:rPr>
              <a:t>:  </a:t>
            </a:r>
            <a:r>
              <a:rPr lang="fr-FR" altLang="en-US" sz="2000" dirty="0">
                <a:latin typeface="Arial Narrow" panose="020B0606020202030204" pitchFamily="34" charset="0"/>
              </a:rPr>
              <a:t>« […] </a:t>
            </a:r>
            <a:r>
              <a:rPr lang="fr-FR" sz="2000" dirty="0">
                <a:latin typeface="Arial Narrow" panose="020B0606020202030204" pitchFamily="34" charset="0"/>
              </a:rPr>
              <a:t>Les principaux critères d'approbation doivent être la valeur éducative, scientifique, culturelle ou artistique du produit proposé en rapport avec les principes et valeurs du patrimoine mondial</a:t>
            </a:r>
            <a:r>
              <a:rPr lang="fr-FR" altLang="en-US" sz="2400" dirty="0">
                <a:latin typeface="Arial Narrow" panose="020B0606020202030204" pitchFamily="34" charset="0"/>
              </a:rPr>
              <a:t> »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Arial Narrow" panose="020B0606020202030204" pitchFamily="34" charset="0"/>
              </a:rPr>
              <a:t>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>
                <a:latin typeface="Arial Narrow" panose="020B0606020202030204" pitchFamily="34" charset="0"/>
              </a:rPr>
              <a:t> « </a:t>
            </a:r>
            <a:r>
              <a:rPr lang="fr-FR" altLang="en-US" sz="2000" dirty="0">
                <a:latin typeface="Arial Narrow" panose="020B0606020202030204" pitchFamily="34" charset="0"/>
              </a:rPr>
              <a:t>L'autorisation ne doit pas être donnée de manière routinière pour apposer l'emblème sur des produits qui n'ont aucune valeur éducative, ou une valeur éducative extrêmement faible, </a:t>
            </a:r>
            <a:r>
              <a:rPr lang="fr-FR" altLang="en-US" sz="1200" dirty="0">
                <a:latin typeface="Arial Narrow" panose="020B0606020202030204" pitchFamily="34" charset="0"/>
              </a:rPr>
              <a:t>comme les tasses, tee-shirts, pins et autres souvenirs touristiques</a:t>
            </a:r>
            <a:r>
              <a:rPr lang="en-US" altLang="en-US" sz="1200" dirty="0">
                <a:latin typeface="Arial Narrow" panose="020B0606020202030204" pitchFamily="34" charset="0"/>
              </a:rPr>
              <a:t>.</a:t>
            </a:r>
            <a:r>
              <a:rPr lang="en-US" altLang="en-US" sz="2000" dirty="0">
                <a:latin typeface="Arial Narrow" panose="020B0606020202030204" pitchFamily="34" charset="0"/>
              </a:rPr>
              <a:t>»</a:t>
            </a:r>
            <a:endParaRPr lang="fr-FR" altLang="en-US" sz="20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fr-FR" altLang="en-US" sz="24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Arial Narrow" panose="020B0606020202030204" pitchFamily="34" charset="0"/>
              </a:rPr>
              <a:t>VIII.E, 275, d)</a:t>
            </a:r>
            <a:r>
              <a:rPr lang="en-US" altLang="en-US" sz="2000" dirty="0">
                <a:latin typeface="Arial Narrow" panose="020B0606020202030204" pitchFamily="34" charset="0"/>
              </a:rPr>
              <a:t>: « </a:t>
            </a:r>
            <a:r>
              <a:rPr lang="fr-FR" altLang="en-US" sz="2000" dirty="0">
                <a:latin typeface="Arial Narrow" panose="020B0606020202030204" pitchFamily="34" charset="0"/>
              </a:rPr>
              <a:t>Excepté lorsque cela est autorisé conformément à ces principes, il n'est pas légitime que des entités commerciales utilisent l'emblème directement sur leurs propres matériels pour montrer qu'elles soutiennent le patrimoine mondial.</a:t>
            </a:r>
            <a:r>
              <a:rPr lang="en-US" altLang="en-US" sz="2000" dirty="0">
                <a:latin typeface="Arial Narrow" panose="020B0606020202030204" pitchFamily="34" charset="0"/>
              </a:rPr>
              <a:t> »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365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776" y="548680"/>
            <a:ext cx="5862735" cy="806152"/>
          </a:xfrm>
        </p:spPr>
        <p:txBody>
          <a:bodyPr/>
          <a:lstStyle/>
          <a:p>
            <a:r>
              <a:rPr lang="fr-FR" altLang="en-US" sz="36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*Usage commercial de l’emblème</a:t>
            </a:r>
            <a:br>
              <a:rPr lang="fr-FR" altLang="en-US" sz="2800" b="0" dirty="0">
                <a:latin typeface="Arial Narrow" panose="020B0606020202030204" pitchFamily="34" charset="0"/>
              </a:rPr>
            </a:br>
            <a:r>
              <a:rPr lang="fr-FR" alt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Extraits des </a:t>
            </a:r>
            <a:r>
              <a:rPr lang="fr-FR" altLang="en-US" sz="2000" i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Orientations </a:t>
            </a:r>
            <a:r>
              <a:rPr lang="fr-FR" alt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Chap. VIII</a:t>
            </a:r>
            <a:endParaRPr lang="en-US" altLang="en-US" sz="20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5317" y="2276872"/>
            <a:ext cx="6927304" cy="3384376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fr-FR" altLang="en-US" sz="2000" b="1" dirty="0">
                <a:latin typeface="Arial Narrow" panose="020B0606020202030204" pitchFamily="34" charset="0"/>
              </a:rPr>
              <a:t>VIII.E, 275, b): </a:t>
            </a:r>
            <a:r>
              <a:rPr lang="fr-FR" altLang="en-US" sz="2000" dirty="0">
                <a:latin typeface="Arial Narrow" panose="020B0606020202030204" pitchFamily="34" charset="0"/>
              </a:rPr>
              <a:t>« </a:t>
            </a:r>
            <a:r>
              <a:rPr lang="fr-FR" sz="2000" dirty="0">
                <a:latin typeface="Arial Narrow" panose="020B0606020202030204" pitchFamily="34" charset="0"/>
              </a:rPr>
              <a:t>Une décision d'approuver l'utilisation de l'emblème doit être fortement liée à la qualité et la teneur du produit […] »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altLang="en-US" sz="24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en-US" sz="2000" b="1" dirty="0">
                <a:latin typeface="Arial Narrow" panose="020B0606020202030204" pitchFamily="34" charset="0"/>
              </a:rPr>
              <a:t>VIII.E, 275, h): </a:t>
            </a:r>
            <a:r>
              <a:rPr lang="fr-FR" altLang="en-US" sz="2000" dirty="0">
                <a:latin typeface="Arial Narrow" panose="020B0606020202030204" pitchFamily="34" charset="0"/>
              </a:rPr>
              <a:t>« </a:t>
            </a:r>
            <a:r>
              <a:rPr lang="fr-FR" sz="2000" dirty="0">
                <a:latin typeface="Arial Narrow" panose="020B0606020202030204" pitchFamily="34" charset="0"/>
              </a:rPr>
              <a:t>Lorsque des retombées commerciales sont attendues, le Secrétariat devrait s'assurer que le Fonds du patrimoine mondial reçoit une juste part des revenus [</a:t>
            </a:r>
            <a:r>
              <a:rPr lang="fr-FR" altLang="en-US" sz="2000" dirty="0">
                <a:latin typeface="Arial Narrow" panose="020B0606020202030204" pitchFamily="34" charset="0"/>
              </a:rPr>
              <a:t>…]  »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altLang="en-US" sz="2000" dirty="0">
              <a:latin typeface="Arial Narrow" panose="020B060602020203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fr-FR" altLang="en-US" sz="1600" b="1" dirty="0">
                <a:latin typeface="Arial Narrow" panose="020B0606020202030204" pitchFamily="34" charset="0"/>
              </a:rPr>
              <a:t>Et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fr-FR" altLang="en-US" sz="1600" b="1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en-US" sz="2000" dirty="0">
                <a:latin typeface="Arial Narrow" panose="020B0606020202030204" pitchFamily="34" charset="0"/>
              </a:rPr>
              <a:t>« Les autorités nationales sont aussi invitées à s'assurer que leurs biens ou le Fonds du patrimoine mondial reçoivent une juste part des revenus […] » </a:t>
            </a:r>
            <a:endParaRPr lang="en-US" alt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97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52323" y="422038"/>
            <a:ext cx="4280826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2 – Les logos combinés</a:t>
            </a:r>
          </a:p>
        </p:txBody>
      </p: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563888" y="1533089"/>
            <a:ext cx="5367696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en-US" sz="2000" dirty="0">
                <a:latin typeface="Arial Narrow" panose="020B0606020202030204" pitchFamily="34" charset="0"/>
              </a:rPr>
              <a:t>L’UNESCO a développé plusieurs logos combinant :</a:t>
            </a:r>
          </a:p>
          <a:p>
            <a:pPr algn="ctr"/>
            <a:endParaRPr lang="fr-FR" alt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altLang="en-US" sz="2000" b="0" dirty="0">
                <a:latin typeface="Arial Narrow" panose="020B0606020202030204" pitchFamily="34" charset="0"/>
              </a:rPr>
              <a:t>Le temple de l’UNESCO sur la gauche</a:t>
            </a:r>
          </a:p>
          <a:p>
            <a:pPr marL="342900" indent="-342900">
              <a:buFont typeface="+mj-lt"/>
              <a:buAutoNum type="arabicPeriod"/>
            </a:pPr>
            <a:r>
              <a:rPr lang="fr-FR" altLang="en-US" sz="2000" b="0" dirty="0">
                <a:latin typeface="Arial Narrow" panose="020B0606020202030204" pitchFamily="34" charset="0"/>
              </a:rPr>
              <a:t>Le logo secondaire (Conventions, programmes, etc.) </a:t>
            </a:r>
          </a:p>
          <a:p>
            <a:pPr marL="342900" indent="-342900">
              <a:buFont typeface="+mj-lt"/>
              <a:buAutoNum type="arabicPeriod"/>
            </a:pPr>
            <a:r>
              <a:rPr lang="fr-FR" altLang="en-US" sz="2000" b="0" dirty="0">
                <a:latin typeface="Arial Narrow" panose="020B0606020202030204" pitchFamily="34" charset="0"/>
              </a:rPr>
              <a:t>L’acronyme de l’Organisation</a:t>
            </a:r>
          </a:p>
          <a:p>
            <a:pPr marL="342900" indent="-342900">
              <a:buFont typeface="+mj-lt"/>
              <a:buAutoNum type="arabicPeriod"/>
            </a:pPr>
            <a:r>
              <a:rPr lang="fr-FR" altLang="en-US" sz="2000" b="0" dirty="0">
                <a:latin typeface="Arial Narrow" panose="020B0606020202030204" pitchFamily="34" charset="0"/>
              </a:rPr>
              <a:t>Diverses mentions</a:t>
            </a:r>
            <a:endParaRPr lang="en-US" altLang="en-US" sz="2000" b="0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7864" y="5517232"/>
            <a:ext cx="5040576" cy="85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  <a:latin typeface="Arial Narrow" panose="020B0606020202030204" pitchFamily="34" charset="0"/>
              </a:rPr>
              <a:t>Pour le patrimoine mondial, </a:t>
            </a:r>
          </a:p>
          <a:p>
            <a:r>
              <a:rPr lang="fr-FR" sz="2800" dirty="0">
                <a:solidFill>
                  <a:srgbClr val="7030A0"/>
                </a:solidFill>
                <a:latin typeface="Arial Narrow" panose="020B0606020202030204" pitchFamily="34" charset="0"/>
              </a:rPr>
              <a:t>les logos combinés comprennent:</a:t>
            </a:r>
            <a:endParaRPr lang="en-US" sz="2800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5508104" y="4353517"/>
            <a:ext cx="484632" cy="978408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48F9C8-FEFF-4629-B8D1-A17897DE6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67651"/>
            <a:ext cx="1830756" cy="1568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9D80AC-5E65-4150-B29D-8A477C143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54" y="3081676"/>
            <a:ext cx="1855387" cy="17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86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66135"/>
            <a:ext cx="6963766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Logo combiné pour les Commissions nationales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2735" y="3427512"/>
            <a:ext cx="5508070" cy="189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0" dirty="0">
                <a:latin typeface="Arial Narrow" panose="020B0606020202030204" pitchFamily="34" charset="0"/>
                <a:cs typeface="Arial" panose="020B0604020202020204" pitchFamily="34" charset="0"/>
              </a:rPr>
              <a:t>UNESCO + “Le patrimoine mondial en XXX (pays)”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0" dirty="0">
                <a:latin typeface="Arial Narrow" panose="020B0606020202030204" pitchFamily="34" charset="0"/>
                <a:cs typeface="Arial" panose="020B0604020202020204" pitchFamily="34" charset="0"/>
              </a:rPr>
              <a:t>Couvre tous les sites PM du pays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0" dirty="0">
                <a:latin typeface="Arial Narrow" panose="020B0606020202030204" pitchFamily="34" charset="0"/>
                <a:cs typeface="Arial" panose="020B0604020202020204" pitchFamily="34" charset="0"/>
              </a:rPr>
              <a:t>Pour les usages généraux des Commissions nationales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0" dirty="0">
                <a:latin typeface="Arial Narrow" panose="020B0606020202030204" pitchFamily="34" charset="0"/>
                <a:cs typeface="Arial" panose="020B0604020202020204" pitchFamily="34" charset="0"/>
              </a:rPr>
              <a:t>Pour des projets nationaux ou internationaux</a:t>
            </a:r>
            <a:endParaRPr lang="en-US" sz="2000" b="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DE5246-2F96-4615-925F-9B9E56E7B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952" y="1299355"/>
            <a:ext cx="1857635" cy="156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89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2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3120" y="2240078"/>
            <a:ext cx="7920880" cy="450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fr-FR" sz="2000" b="0" dirty="0">
                <a:latin typeface="Arial Narrow" panose="020B0606020202030204" pitchFamily="34" charset="0"/>
              </a:rPr>
              <a:t>Unique et commun à tous les sites du patrimoine mondial</a:t>
            </a:r>
          </a:p>
          <a:p>
            <a:pPr marL="400050" indent="-400050">
              <a:buFont typeface="+mj-lt"/>
              <a:buAutoNum type="romanUcPeriod"/>
            </a:pPr>
            <a:endParaRPr lang="fr-FR" sz="2000" b="0" dirty="0">
              <a:latin typeface="Arial Narrow" panose="020B060602020203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sz="2000" b="0" dirty="0">
                <a:latin typeface="Arial Narrow" panose="020B0606020202030204" pitchFamily="34" charset="0"/>
              </a:rPr>
              <a:t>Usage exclusif des autorités officielles de gestion du site </a:t>
            </a:r>
          </a:p>
          <a:p>
            <a:pPr marL="400050" indent="-400050">
              <a:buFont typeface="+mj-lt"/>
              <a:buAutoNum type="romanUcPeriod"/>
            </a:pPr>
            <a:endParaRPr lang="en-US" sz="2000" dirty="0">
              <a:latin typeface="Arial Narrow" panose="020B060602020203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sz="2000" b="0" dirty="0">
                <a:latin typeface="Arial Narrow" panose="020B0606020202030204" pitchFamily="34" charset="0"/>
              </a:rPr>
              <a:t>Pour tous les supports de communication et d’information </a:t>
            </a:r>
            <a:r>
              <a:rPr lang="fr-FR" sz="2000" dirty="0">
                <a:latin typeface="Arial Narrow" panose="020B0606020202030204" pitchFamily="34" charset="0"/>
              </a:rPr>
              <a:t>gratuits </a:t>
            </a:r>
            <a:r>
              <a:rPr lang="fr-FR" sz="2000" b="0" dirty="0">
                <a:latin typeface="Arial Narrow" panose="020B0606020202030204" pitchFamily="34" charset="0"/>
              </a:rPr>
              <a:t>(</a:t>
            </a:r>
            <a:r>
              <a:rPr lang="fr-FR" sz="1600" b="0" dirty="0">
                <a:latin typeface="Arial Narrow" panose="020B0606020202030204" pitchFamily="34" charset="0"/>
              </a:rPr>
              <a:t>brochures, dépliants, posters, plans, cartes, autocollants, papier à entête, panneaux routiers, entrée de site, sortie de site etc</a:t>
            </a:r>
            <a:r>
              <a:rPr lang="fr-FR" sz="2000" b="0" dirty="0">
                <a:latin typeface="Arial Narrow" panose="020B0606020202030204" pitchFamily="34" charset="0"/>
              </a:rPr>
              <a:t>.) </a:t>
            </a:r>
          </a:p>
          <a:p>
            <a:pPr marL="400050" indent="-400050">
              <a:buFont typeface="+mj-lt"/>
              <a:buAutoNum type="romanUcPeriod"/>
            </a:pPr>
            <a:endParaRPr lang="en-US" sz="2000" b="0" dirty="0">
              <a:latin typeface="Arial Narrow" panose="020B060602020203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sz="2000" b="0" dirty="0">
                <a:latin typeface="Arial Narrow" panose="020B0606020202030204" pitchFamily="34" charset="0"/>
              </a:rPr>
              <a:t>Pas pour des produits destinés à la </a:t>
            </a:r>
            <a:r>
              <a:rPr lang="fr-FR" sz="2000" dirty="0">
                <a:latin typeface="Arial Narrow" panose="020B0606020202030204" pitchFamily="34" charset="0"/>
              </a:rPr>
              <a:t>vente</a:t>
            </a:r>
          </a:p>
          <a:p>
            <a:pPr marL="400050" indent="-400050">
              <a:buFont typeface="+mj-lt"/>
              <a:buAutoNum type="romanUcPeriod"/>
            </a:pPr>
            <a:endParaRPr lang="en-US" sz="2000" dirty="0">
              <a:latin typeface="Arial Narrow" panose="020B060602020203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sz="2000" b="0">
                <a:latin typeface="Arial Narrow" panose="020B0606020202030204" pitchFamily="34" charset="0"/>
              </a:rPr>
              <a:t>A</a:t>
            </a:r>
            <a:r>
              <a:rPr lang="fr-FR" sz="2000">
                <a:latin typeface="Arial Narrow" panose="020B0606020202030204" pitchFamily="34" charset="0"/>
              </a:rPr>
              <a:t>ucune modification </a:t>
            </a:r>
            <a:r>
              <a:rPr lang="fr-FR" sz="2000" b="0" dirty="0">
                <a:latin typeface="Arial Narrow" panose="020B0606020202030204" pitchFamily="34" charset="0"/>
              </a:rPr>
              <a:t>(</a:t>
            </a:r>
            <a:r>
              <a:rPr lang="fr-FR" sz="1600" b="0" dirty="0">
                <a:latin typeface="Arial Narrow" panose="020B0606020202030204" pitchFamily="34" charset="0"/>
              </a:rPr>
              <a:t>proportions, couleur, police de caractère, usage partiel, ajout de contenu, etc.</a:t>
            </a:r>
            <a:r>
              <a:rPr lang="fr-FR" sz="2000" b="0" dirty="0">
                <a:latin typeface="Arial Narrow" panose="020B0606020202030204" pitchFamily="34" charset="0"/>
              </a:rPr>
              <a:t>)</a:t>
            </a:r>
          </a:p>
          <a:p>
            <a:pPr marL="400050" indent="-400050">
              <a:buFont typeface="+mj-lt"/>
              <a:buAutoNum type="romanUcPeriod"/>
            </a:pPr>
            <a:endParaRPr lang="en-US" sz="2000" dirty="0">
              <a:latin typeface="Arial Narrow" panose="020B060602020203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sz="2000" b="0" dirty="0">
                <a:latin typeface="Arial Narrow" panose="020B0606020202030204" pitchFamily="34" charset="0"/>
              </a:rPr>
              <a:t>Une</a:t>
            </a:r>
            <a:r>
              <a:rPr lang="fr-FR" sz="2000" dirty="0">
                <a:latin typeface="Arial Narrow" panose="020B0606020202030204" pitchFamily="34" charset="0"/>
              </a:rPr>
              <a:t> maquette </a:t>
            </a:r>
            <a:r>
              <a:rPr lang="fr-FR" sz="2000" b="0" dirty="0">
                <a:latin typeface="Arial Narrow" panose="020B0606020202030204" pitchFamily="34" charset="0"/>
              </a:rPr>
              <a:t>doit être soumise à CLT/CCE pour </a:t>
            </a:r>
            <a:r>
              <a:rPr lang="fr-FR" sz="2000" dirty="0">
                <a:latin typeface="Arial Narrow" panose="020B0606020202030204" pitchFamily="34" charset="0"/>
              </a:rPr>
              <a:t>validation </a:t>
            </a:r>
            <a:r>
              <a:rPr lang="fr-FR" sz="2000" b="0" dirty="0">
                <a:latin typeface="Arial Narrow" panose="020B0606020202030204" pitchFamily="34" charset="0"/>
              </a:rPr>
              <a:t>avant impression ou production.</a:t>
            </a:r>
            <a:endParaRPr lang="en-US" sz="2000" b="0" dirty="0"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1258209"/>
            <a:ext cx="4572000" cy="6832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altLang="en-US" sz="2400" dirty="0">
                <a:solidFill>
                  <a:srgbClr val="0099FF"/>
                </a:solidFill>
                <a:latin typeface="Arial Narrow" panose="020B0606020202030204" pitchFamily="34" charset="0"/>
              </a:rPr>
              <a:t>Chaque site du patrimoine mondial dispose d’un logo générique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0162" y="309050"/>
            <a:ext cx="4034166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7030A0"/>
                </a:solidFill>
                <a:latin typeface="Arial Narrow" panose="020B0606020202030204" pitchFamily="34" charset="0"/>
              </a:rPr>
              <a:t>Logo générique de site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C75DA-9C92-4805-B61A-105693EFB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016062"/>
            <a:ext cx="1298484" cy="11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8039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1363819"/>
            <a:ext cx="6552728" cy="432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Narrow" panose="020B0606020202030204" pitchFamily="34" charset="0"/>
              </a:rPr>
              <a:t>Ces logos sont créés et fournis </a:t>
            </a:r>
            <a:r>
              <a:rPr lang="fr-FR" sz="2400" b="0" dirty="0">
                <a:latin typeface="Arial Narrow" panose="020B0606020202030204" pitchFamily="34" charset="0"/>
              </a:rPr>
              <a:t>:</a:t>
            </a:r>
          </a:p>
          <a:p>
            <a:endParaRPr lang="fr-FR" sz="2400" b="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0" u="sng" dirty="0">
                <a:latin typeface="Arial Narrow" panose="020B0606020202030204" pitchFamily="34" charset="0"/>
              </a:rPr>
              <a:t>Exclusivement</a:t>
            </a:r>
            <a:r>
              <a:rPr lang="fr-FR" sz="2400" b="0" dirty="0">
                <a:latin typeface="Arial Narrow" panose="020B0606020202030204" pitchFamily="34" charset="0"/>
              </a:rPr>
              <a:t> par les services de </a:t>
            </a:r>
            <a:r>
              <a:rPr lang="fr-FR" sz="2400" b="0" u="sng" dirty="0">
                <a:latin typeface="Arial Narrow" panose="020B0606020202030204" pitchFamily="34" charset="0"/>
              </a:rPr>
              <a:t>l’UNESCO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2400" b="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0" dirty="0">
                <a:latin typeface="Arial Narrow" panose="020B0606020202030204" pitchFamily="34" charset="0"/>
              </a:rPr>
              <a:t>Sur demande officielle adressée à CLT/CCE (</a:t>
            </a:r>
            <a:r>
              <a:rPr lang="fr-FR" sz="2400" b="0" dirty="0">
                <a:solidFill>
                  <a:srgbClr val="00B0F0"/>
                </a:solidFill>
                <a:latin typeface="Arial Narrow" panose="020B0606020202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b.blanchard@unesco.org</a:t>
            </a:r>
            <a:r>
              <a:rPr lang="fr-FR" sz="2400" b="0" dirty="0">
                <a:latin typeface="Arial Narrow" panose="020B0606020202030204" pitchFamily="34" charset="0"/>
              </a:rPr>
              <a:t>), par email fournissant une </a:t>
            </a:r>
            <a:r>
              <a:rPr lang="fr-FR" sz="2400" b="0" u="sng" dirty="0">
                <a:latin typeface="Arial Narrow" panose="020B0606020202030204" pitchFamily="34" charset="0"/>
              </a:rPr>
              <a:t>présentation détaillée du projet</a:t>
            </a:r>
          </a:p>
          <a:p>
            <a:endParaRPr lang="fr-FR" sz="2400" b="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0" dirty="0">
                <a:latin typeface="Arial Narrow" panose="020B0606020202030204" pitchFamily="34" charset="0"/>
              </a:rPr>
              <a:t>En français, anglais + </a:t>
            </a:r>
            <a:r>
              <a:rPr lang="fr-FR" sz="1600" b="0" dirty="0">
                <a:latin typeface="Arial Narrow" panose="020B0606020202030204" pitchFamily="34" charset="0"/>
              </a:rPr>
              <a:t>potentiellement en langue nationale du pays sur demande</a:t>
            </a:r>
          </a:p>
          <a:p>
            <a:endParaRPr lang="fr-FR" sz="2400" b="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0" dirty="0">
                <a:latin typeface="Arial Narrow" panose="020B0606020202030204" pitchFamily="34" charset="0"/>
              </a:rPr>
              <a:t>En format </a:t>
            </a:r>
            <a:r>
              <a:rPr lang="fr-FR" sz="2400" b="0" dirty="0" err="1">
                <a:latin typeface="Arial Narrow" panose="020B0606020202030204" pitchFamily="34" charset="0"/>
              </a:rPr>
              <a:t>pdf</a:t>
            </a:r>
            <a:r>
              <a:rPr lang="fr-FR" sz="2400" b="0" dirty="0">
                <a:latin typeface="Arial Narrow" panose="020B0606020202030204" pitchFamily="34" charset="0"/>
              </a:rPr>
              <a:t> vectorisé</a:t>
            </a:r>
            <a:r>
              <a:rPr lang="fr-FR" sz="1800" b="0" dirty="0">
                <a:latin typeface="Arial Narrow" panose="020B0606020202030204" pitchFamily="34" charset="0"/>
              </a:rPr>
              <a:t> </a:t>
            </a:r>
            <a:r>
              <a:rPr lang="fr-FR" sz="1400" b="0" dirty="0">
                <a:latin typeface="Arial Narrow" panose="020B0606020202030204" pitchFamily="34" charset="0"/>
              </a:rPr>
              <a:t>(permettant tous travaux graphiques en très haute résolution, quelque soit la taille du support)</a:t>
            </a:r>
            <a:endParaRPr lang="en-US" sz="1400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942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0394" y="1436147"/>
            <a:ext cx="5903606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 Narrow" panose="020B0606020202030204" pitchFamily="34" charset="0"/>
              </a:rPr>
              <a:t>Dates clés:</a:t>
            </a:r>
          </a:p>
          <a:p>
            <a:endParaRPr lang="fr-FR" sz="2000" b="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0" dirty="0">
                <a:latin typeface="Arial Narrow" panose="020B0606020202030204" pitchFamily="34" charset="0"/>
              </a:rPr>
              <a:t>2007: réglementés par les </a:t>
            </a:r>
            <a:r>
              <a:rPr lang="fr-FR" sz="2000" b="0" i="1" dirty="0">
                <a:latin typeface="Arial Narrow" panose="020B0606020202030204" pitchFamily="34" charset="0"/>
              </a:rPr>
              <a:t>Orientations</a:t>
            </a:r>
            <a:r>
              <a:rPr lang="fr-FR" sz="2000" i="1" dirty="0">
                <a:latin typeface="Arial Narrow" panose="020B0606020202030204" pitchFamily="34" charset="0"/>
              </a:rPr>
              <a:t> </a:t>
            </a:r>
            <a:r>
              <a:rPr lang="fr-FR" sz="2000" b="0" dirty="0">
                <a:latin typeface="Arial Narrow" panose="020B0606020202030204" pitchFamily="34" charset="0"/>
              </a:rPr>
              <a:t>+ les </a:t>
            </a:r>
            <a:r>
              <a:rPr lang="fr-FR" sz="2000" b="0" i="1" dirty="0">
                <a:latin typeface="Arial Narrow" panose="020B0606020202030204" pitchFamily="34" charset="0"/>
              </a:rPr>
              <a:t>Directives</a:t>
            </a:r>
            <a:r>
              <a:rPr lang="fr-FR" sz="2000" dirty="0">
                <a:latin typeface="Arial Narrow" panose="020B0606020202030204" pitchFamily="34" charset="0"/>
              </a:rPr>
              <a:t> </a:t>
            </a:r>
            <a:r>
              <a:rPr lang="fr-FR" sz="2000" b="0" dirty="0">
                <a:latin typeface="Arial Narrow" panose="020B0606020202030204" pitchFamily="34" charset="0"/>
              </a:rPr>
              <a:t>de l’UNESCO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0" dirty="0">
                <a:latin typeface="Arial Narrow" panose="020B0606020202030204" pitchFamily="34" charset="0"/>
              </a:rPr>
              <a:t>2010-2014: Groupe de travail pour la révision des </a:t>
            </a:r>
            <a:r>
              <a:rPr lang="fr-FR" sz="2000" b="0" i="1" dirty="0">
                <a:latin typeface="Arial Narrow" panose="020B0606020202030204" pitchFamily="34" charset="0"/>
              </a:rPr>
              <a:t>Orientations</a:t>
            </a:r>
            <a:endParaRPr lang="fr-FR" sz="2000" b="0" dirty="0">
              <a:latin typeface="Arial Narrow" panose="020B0606020202030204" pitchFamily="34" charset="0"/>
            </a:endParaRPr>
          </a:p>
          <a:p>
            <a:endParaRPr lang="fr-FR" sz="2000" b="0" i="1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0" dirty="0">
                <a:latin typeface="Arial Narrow" panose="020B0606020202030204" pitchFamily="34" charset="0"/>
              </a:rPr>
              <a:t>2015: </a:t>
            </a:r>
            <a:r>
              <a:rPr lang="fr-FR" sz="2000" b="0" i="1" dirty="0">
                <a:latin typeface="Arial Narrow" panose="020B0606020202030204" pitchFamily="34" charset="0"/>
              </a:rPr>
              <a:t>Orientations </a:t>
            </a:r>
            <a:r>
              <a:rPr lang="fr-FR" sz="2000" b="0" dirty="0">
                <a:latin typeface="Arial Narrow" panose="020B0606020202030204" pitchFamily="34" charset="0"/>
              </a:rPr>
              <a:t>révisées + Annexe 14 adoptées par le 39</a:t>
            </a:r>
            <a:r>
              <a:rPr lang="fr-FR" sz="2000" b="0" baseline="30000" dirty="0">
                <a:latin typeface="Arial Narrow" panose="020B0606020202030204" pitchFamily="34" charset="0"/>
              </a:rPr>
              <a:t>e</a:t>
            </a:r>
            <a:r>
              <a:rPr lang="fr-FR" sz="2000" b="0" dirty="0">
                <a:latin typeface="Arial Narrow" panose="020B0606020202030204" pitchFamily="34" charset="0"/>
              </a:rPr>
              <a:t> Comité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0" dirty="0">
                <a:latin typeface="Arial Narrow" panose="020B0606020202030204" pitchFamily="34" charset="0"/>
              </a:rPr>
              <a:t>2021: Nouvelle charte graphique du logo de l’UNESCO</a:t>
            </a:r>
          </a:p>
          <a:p>
            <a:r>
              <a:rPr lang="fr-FR" sz="2000" b="0" dirty="0">
                <a:latin typeface="Arial Narrow" panose="020B0606020202030204" pitchFamily="34" charset="0"/>
              </a:rPr>
              <a:t> </a:t>
            </a:r>
            <a:endParaRPr lang="en-US" sz="2000" b="0" dirty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5776" y="342349"/>
            <a:ext cx="6120679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7030A0"/>
                </a:solidFill>
                <a:latin typeface="Arial Narrow" panose="020B0606020202030204" pitchFamily="34" charset="0"/>
              </a:rPr>
              <a:t>Règles régissant les logos combinés</a:t>
            </a:r>
          </a:p>
        </p:txBody>
      </p:sp>
    </p:spTree>
    <p:extLst>
      <p:ext uri="{BB962C8B-B14F-4D97-AF65-F5344CB8AC3E}">
        <p14:creationId xmlns:p14="http://schemas.microsoft.com/office/powerpoint/2010/main" val="239918446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2833" y="67333"/>
            <a:ext cx="6156176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7030A0"/>
                </a:solidFill>
                <a:latin typeface="Arial Narrow" panose="020B0606020202030204" pitchFamily="34" charset="0"/>
              </a:rPr>
              <a:t>Règles relatives aux logos combinés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41460" y="560163"/>
            <a:ext cx="433892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Extraits de l’Annexe 14 des Orientations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500" t="14000" r="16251" b="9681"/>
          <a:stretch/>
        </p:blipFill>
        <p:spPr>
          <a:xfrm>
            <a:off x="683568" y="969731"/>
            <a:ext cx="8054707" cy="5888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C18E52-0C7A-4EF4-B9CB-FC13572D1FB4}"/>
              </a:ext>
            </a:extLst>
          </p:cNvPr>
          <p:cNvSpPr txBox="1"/>
          <p:nvPr/>
        </p:nvSpPr>
        <p:spPr>
          <a:xfrm>
            <a:off x="2741210" y="3068960"/>
            <a:ext cx="366158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mise à jour prochaine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6158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00" t="14000" r="16250" b="9680"/>
          <a:stretch/>
        </p:blipFill>
        <p:spPr>
          <a:xfrm>
            <a:off x="0" y="0"/>
            <a:ext cx="9144000" cy="668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810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716016" y="404664"/>
            <a:ext cx="3717272" cy="35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 algn="l" defTabSz="457200" rtl="0" eaLnBrk="0" fontAlgn="base" hangingPunct="0">
              <a:lnSpc>
                <a:spcPct val="81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buChar char="•"/>
              <a:defRPr sz="2400">
                <a:solidFill>
                  <a:srgbClr val="990000"/>
                </a:solidFill>
                <a:latin typeface="Verdana" pitchFamily="34" charset="0"/>
                <a:ea typeface="+mn-ea"/>
                <a:cs typeface="+mn-cs"/>
              </a:defRPr>
            </a:lvl1pPr>
            <a:lvl2pPr marL="736600" indent="-279400" algn="l" defTabSz="457200" rtl="0" eaLnBrk="0" fontAlgn="base" hangingPunct="0">
              <a:lnSpc>
                <a:spcPct val="81000"/>
              </a:lnSpc>
              <a:spcBef>
                <a:spcPts val="7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–"/>
              <a:defRPr sz="2800">
                <a:solidFill>
                  <a:srgbClr val="00808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81000"/>
              </a:lnSpc>
              <a:spcBef>
                <a:spcPts val="6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•"/>
              <a:defRPr sz="2400">
                <a:solidFill>
                  <a:srgbClr val="00808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–"/>
              <a:defRPr sz="2000">
                <a:solidFill>
                  <a:srgbClr val="00808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»"/>
              <a:defRPr sz="2000">
                <a:solidFill>
                  <a:srgbClr val="00808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457200" rtl="0" fontAlgn="base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»"/>
              <a:defRPr sz="20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»"/>
              <a:defRPr sz="20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»"/>
              <a:defRPr sz="20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»"/>
              <a:defRPr sz="20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US" altLang="en-US" sz="2800" kern="0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Pourquoi</a:t>
            </a:r>
            <a:r>
              <a:rPr lang="en-US" altLang="en-US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800" kern="0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utiliser</a:t>
            </a:r>
            <a:r>
              <a:rPr lang="en-US" altLang="en-US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le logo?</a:t>
            </a:r>
          </a:p>
          <a:p>
            <a:pPr>
              <a:buFont typeface="Arial" charset="0"/>
              <a:buNone/>
              <a:defRPr/>
            </a:pPr>
            <a:endParaRPr lang="en-US" altLang="en-US" sz="2800" b="0" kern="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9459" name="Content Placeholder 1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pic>
        <p:nvPicPr>
          <p:cNvPr id="19461" name="Picture 8" descr="C:\Users\b_blanchard\Desktop\PRESSI~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8" y="3504125"/>
            <a:ext cx="4945062" cy="33131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9462" name="Picture 10" descr="http://www.marketing-chine.com/wp-content/uploads/2011/10/grande-muraille-de-chine-370x2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1015" y="1088920"/>
            <a:ext cx="4658393" cy="2916144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946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32489"/>
            <a:ext cx="3396037" cy="3702776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5580112" y="4634015"/>
            <a:ext cx="309634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2000" b="0" kern="0" dirty="0">
                <a:solidFill>
                  <a:srgbClr val="1D6808"/>
                </a:solidFill>
                <a:latin typeface="Arial Narrow" panose="020B0606020202030204" pitchFamily="34" charset="0"/>
              </a:rPr>
              <a:t>Identification immediate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2000" b="0" kern="0" dirty="0" err="1">
                <a:solidFill>
                  <a:srgbClr val="1D6808"/>
                </a:solidFill>
                <a:latin typeface="Arial Narrow" panose="020B0606020202030204" pitchFamily="34" charset="0"/>
              </a:rPr>
              <a:t>Réseau</a:t>
            </a:r>
            <a:r>
              <a:rPr lang="en-US" altLang="en-US" sz="2000" b="0" kern="0" dirty="0">
                <a:solidFill>
                  <a:srgbClr val="1D6808"/>
                </a:solidFill>
                <a:latin typeface="Arial Narrow" panose="020B0606020202030204" pitchFamily="34" charset="0"/>
              </a:rPr>
              <a:t> mondial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fr-FR" altLang="en-US" sz="2000" b="0" kern="0" dirty="0">
                <a:solidFill>
                  <a:srgbClr val="1D6808"/>
                </a:solidFill>
                <a:latin typeface="Arial Narrow" panose="020B0606020202030204" pitchFamily="34" charset="0"/>
              </a:rPr>
              <a:t>Identité commune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fr-FR" altLang="en-US" sz="2000" b="0" kern="0" dirty="0">
                <a:solidFill>
                  <a:srgbClr val="1D6808"/>
                </a:solidFill>
                <a:latin typeface="Arial Narrow" panose="020B0606020202030204" pitchFamily="34" charset="0"/>
              </a:rPr>
              <a:t>Renforcement de l’image de marque</a:t>
            </a:r>
            <a:endParaRPr lang="en-US" altLang="en-US" sz="2000" b="0" kern="0" dirty="0">
              <a:solidFill>
                <a:srgbClr val="1D6808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500" t="14721" r="16700" b="8961"/>
          <a:stretch/>
        </p:blipFill>
        <p:spPr>
          <a:xfrm>
            <a:off x="24786" y="116632"/>
            <a:ext cx="9001000" cy="6625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275CDE-F69E-4B8A-B0EC-80BD3124DFEA}"/>
              </a:ext>
            </a:extLst>
          </p:cNvPr>
          <p:cNvSpPr txBox="1"/>
          <p:nvPr/>
        </p:nvSpPr>
        <p:spPr>
          <a:xfrm>
            <a:off x="2915816" y="3068960"/>
            <a:ext cx="366158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mise à jour prochaine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8761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00" t="15441" r="16250" b="8961"/>
          <a:stretch/>
        </p:blipFill>
        <p:spPr>
          <a:xfrm>
            <a:off x="0" y="116632"/>
            <a:ext cx="9083358" cy="6577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B34DD2-AAF3-4AAC-982A-E98EADD33462}"/>
              </a:ext>
            </a:extLst>
          </p:cNvPr>
          <p:cNvSpPr txBox="1"/>
          <p:nvPr/>
        </p:nvSpPr>
        <p:spPr>
          <a:xfrm>
            <a:off x="2483768" y="2132856"/>
            <a:ext cx="366158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mise à jour prochaine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0321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00" t="15440" r="16250" b="8240"/>
          <a:stretch/>
        </p:blipFill>
        <p:spPr>
          <a:xfrm>
            <a:off x="35496" y="116632"/>
            <a:ext cx="9073008" cy="6632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7E5AAC-98CC-443F-BAB9-CCEF2497D824}"/>
              </a:ext>
            </a:extLst>
          </p:cNvPr>
          <p:cNvSpPr txBox="1"/>
          <p:nvPr/>
        </p:nvSpPr>
        <p:spPr>
          <a:xfrm>
            <a:off x="2555776" y="2996952"/>
            <a:ext cx="366158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mise à jour prochaine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2096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00" t="16160" r="16250" b="7521"/>
          <a:stretch/>
        </p:blipFill>
        <p:spPr>
          <a:xfrm>
            <a:off x="27057" y="116632"/>
            <a:ext cx="9093521" cy="6647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4A71AF-E47E-4EAC-A326-433458DDFA73}"/>
              </a:ext>
            </a:extLst>
          </p:cNvPr>
          <p:cNvSpPr txBox="1"/>
          <p:nvPr/>
        </p:nvSpPr>
        <p:spPr>
          <a:xfrm>
            <a:off x="2555776" y="2780928"/>
            <a:ext cx="366158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mise à jour prochaine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3121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00" t="16880" r="16251" b="7521"/>
          <a:stretch/>
        </p:blipFill>
        <p:spPr>
          <a:xfrm>
            <a:off x="18532" y="188640"/>
            <a:ext cx="9125468" cy="66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7809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00" t="17600" r="16250" b="6800"/>
          <a:stretch/>
        </p:blipFill>
        <p:spPr>
          <a:xfrm>
            <a:off x="35496" y="131093"/>
            <a:ext cx="9108504" cy="6595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F129DA-5349-4676-8995-A389A484DDAC}"/>
              </a:ext>
            </a:extLst>
          </p:cNvPr>
          <p:cNvSpPr txBox="1"/>
          <p:nvPr/>
        </p:nvSpPr>
        <p:spPr>
          <a:xfrm>
            <a:off x="2483768" y="3068960"/>
            <a:ext cx="366158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mise à jour prochaine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3591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00" t="17600" r="16250" b="6081"/>
          <a:stretch/>
        </p:blipFill>
        <p:spPr>
          <a:xfrm>
            <a:off x="13529" y="44624"/>
            <a:ext cx="9130471" cy="6674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77C7F0-FED9-4A5B-9071-3CA57CD26C24}"/>
              </a:ext>
            </a:extLst>
          </p:cNvPr>
          <p:cNvSpPr txBox="1"/>
          <p:nvPr/>
        </p:nvSpPr>
        <p:spPr>
          <a:xfrm>
            <a:off x="2555776" y="2132856"/>
            <a:ext cx="366158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mise à jour prochaine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7742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0517" y="1023779"/>
            <a:ext cx="6336704" cy="428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0" dirty="0">
                <a:latin typeface="Arial Narrow" panose="020B0606020202030204" pitchFamily="34" charset="0"/>
                <a:cs typeface="Arial" panose="020B0604020202020204" pitchFamily="34" charset="0"/>
              </a:rPr>
              <a:t>Plaque inaugurale du site: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plaque devra être placée dans un endroit bien visible des visiteurs, sans nuire à l'esthétique des lieux ;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fr-FR" sz="2000" b="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le choix des matériaux et du format, laissés à l’appréciation du site, doivent respecter l’esprit du lieu;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fr-FR" sz="2000" b="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l'emblème ou le logo générique du site devra y figurer ;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fr-FR" sz="2000" b="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le texte devra mentionner la VUE du bien;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fr-FR" sz="2000" b="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le texte devra faire référence à la Convention, à l'existence de la Liste du patrimoine mondial et à la reconnaissance internationale qu’implique l'inscription sur cette Liste.</a:t>
            </a:r>
            <a:endParaRPr lang="en-US" sz="2000" b="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253203"/>
            <a:ext cx="6328977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Arial Narrow" panose="020B0606020202030204" pitchFamily="34" charset="0"/>
              </a:rPr>
              <a:t>Exemple d’utilisation du logo combiné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34" y="5744786"/>
            <a:ext cx="8568952" cy="85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  <a:latin typeface="Arial Narrow" panose="020B0606020202030204" pitchFamily="34" charset="0"/>
              </a:rPr>
              <a:t>Exemple de texte proposé par le Comité à titre de référence :</a:t>
            </a:r>
          </a:p>
          <a:p>
            <a:r>
              <a:rPr lang="fr-FR" sz="1400" dirty="0">
                <a:latin typeface="Arial Narrow" panose="020B0606020202030204" pitchFamily="34" charset="0"/>
              </a:rPr>
              <a:t>« Au titre de la Convention concernant la protection du patrimoine mondial, culturel et naturel, [</a:t>
            </a:r>
            <a:r>
              <a:rPr lang="fr-FR" sz="1400" i="1" dirty="0">
                <a:latin typeface="Arial Narrow" panose="020B0606020202030204" pitchFamily="34" charset="0"/>
              </a:rPr>
              <a:t>nom du bien</a:t>
            </a:r>
            <a:r>
              <a:rPr lang="fr-FR" sz="1400" dirty="0">
                <a:latin typeface="Arial Narrow" panose="020B0606020202030204" pitchFamily="34" charset="0"/>
              </a:rPr>
              <a:t>] figure sur la Liste du patrimoine mondial. L'inscription sur cette Liste consacre la valeur universelle exceptionnelle d'un bien culturel ou naturel afin qu'il soit protégé au bénéfice de toute l'humanité. »</a:t>
            </a:r>
          </a:p>
        </p:txBody>
      </p:sp>
    </p:spTree>
    <p:extLst>
      <p:ext uri="{BB962C8B-B14F-4D97-AF65-F5344CB8AC3E}">
        <p14:creationId xmlns:p14="http://schemas.microsoft.com/office/powerpoint/2010/main" val="4911913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3888" y="3212976"/>
            <a:ext cx="511256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0" dirty="0">
                <a:latin typeface="Arial Narrow" panose="020B0606020202030204" pitchFamily="34" charset="0"/>
                <a:cs typeface="Arial" panose="020B0604020202020204" pitchFamily="34" charset="0"/>
              </a:rPr>
              <a:t>UNESCO + Emblème du PM </a:t>
            </a:r>
          </a:p>
          <a:p>
            <a:r>
              <a:rPr lang="fr-FR" sz="2400" b="0" dirty="0">
                <a:latin typeface="Arial Narrow" panose="020B0606020202030204" pitchFamily="34" charset="0"/>
                <a:cs typeface="Arial" panose="020B0604020202020204" pitchFamily="34" charset="0"/>
              </a:rPr>
              <a:t>+ « </a:t>
            </a:r>
            <a:r>
              <a:rPr lang="fr-FR" sz="2400" b="0" dirty="0"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Convention</a:t>
            </a:r>
            <a:r>
              <a:rPr lang="fr-FR" sz="2400" b="0" dirty="0">
                <a:latin typeface="Arial Narrow" panose="020B0606020202030204" pitchFamily="34" charset="0"/>
                <a:cs typeface="Arial" panose="020B0604020202020204" pitchFamily="34" charset="0"/>
              </a:rPr>
              <a:t> du patrimoine mondial»</a:t>
            </a:r>
          </a:p>
          <a:p>
            <a:endParaRPr lang="fr-FR" sz="2400" b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 Narrow" panose="020B0606020202030204" pitchFamily="34" charset="0"/>
                <a:cs typeface="Arial" panose="020B0604020202020204" pitchFamily="34" charset="0"/>
              </a:rPr>
              <a:t>pour </a:t>
            </a:r>
            <a:r>
              <a:rPr lang="fr-FR" sz="2400" b="0" dirty="0"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l’</a:t>
            </a:r>
            <a:r>
              <a:rPr lang="fr-FR" sz="2400" u="sng" dirty="0">
                <a:solidFill>
                  <a:srgbClr val="002060"/>
                </a:solidFill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usage exclusif du Secrétariat </a:t>
            </a:r>
            <a:r>
              <a:rPr lang="fr-FR" sz="2400" b="0" u="sng" dirty="0">
                <a:solidFill>
                  <a:srgbClr val="002060"/>
                </a:solidFill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de la Convention</a:t>
            </a:r>
            <a:endParaRPr lang="en-US" sz="2400" b="0" u="sng" dirty="0">
              <a:solidFill>
                <a:srgbClr val="002060"/>
              </a:solidFill>
              <a:highlight>
                <a:srgbClr val="FFFF00"/>
              </a:highligh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332656"/>
            <a:ext cx="3342582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Arial Narrow" panose="020B0606020202030204" pitchFamily="34" charset="0"/>
              </a:rPr>
              <a:t>Autre logo combiné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2367A4-CF12-4A49-9A36-257298714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124744"/>
            <a:ext cx="1728192" cy="14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3226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1502" y="957952"/>
            <a:ext cx="4043999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Quelques exemples de logos non officiels </a:t>
            </a:r>
          </a:p>
          <a:p>
            <a:pPr algn="ctr"/>
            <a:r>
              <a:rPr lang="fr-FR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ou d’usages non autorisés</a:t>
            </a:r>
            <a:endParaRPr lang="en-US" sz="1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5867" y="567983"/>
            <a:ext cx="3540643" cy="297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0" y="4593318"/>
            <a:ext cx="2195941" cy="108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b_blanchard\AppData\Local\Microsoft\Windows\Temporary Internet Files\Content.Outlook\BRK8ZIL7\IF5A16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95" y="1775081"/>
            <a:ext cx="4242154" cy="282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_blanchard\AppData\Local\Microsoft\Windows\Temporary Internet Files\Content.Outlook\BRK8ZIL7\photo (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4427" y="3729987"/>
            <a:ext cx="3386850" cy="254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2" descr="142284208@24082012-054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5742" y="5251731"/>
            <a:ext cx="2977116" cy="119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 bwMode="auto">
          <a:xfrm rot="4754822">
            <a:off x="285346" y="2169614"/>
            <a:ext cx="579629" cy="25559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5011370">
            <a:off x="1521481" y="5722877"/>
            <a:ext cx="698280" cy="338531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20094848">
            <a:off x="2776072" y="6215598"/>
            <a:ext cx="723532" cy="52079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2480704">
            <a:off x="7412860" y="3277161"/>
            <a:ext cx="546002" cy="504414"/>
          </a:xfrm>
          <a:prstGeom prst="rightArrow">
            <a:avLst>
              <a:gd name="adj1" fmla="val 43906"/>
              <a:gd name="adj2" fmla="val 50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20094848">
            <a:off x="6267343" y="6301220"/>
            <a:ext cx="740855" cy="34954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0867" y="217767"/>
            <a:ext cx="32852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FFC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Mauvais usages</a:t>
            </a:r>
            <a:endParaRPr lang="en-US" sz="3600" dirty="0">
              <a:solidFill>
                <a:srgbClr val="FFC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9020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35896" y="230190"/>
            <a:ext cx="4893838" cy="1217535"/>
          </a:xfrm>
        </p:spPr>
        <p:txBody>
          <a:bodyPr/>
          <a:lstStyle/>
          <a:p>
            <a:r>
              <a:rPr lang="en-US" altLang="en-US" sz="24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Utiliser</a:t>
            </a:r>
            <a:r>
              <a:rPr lang="en-US" altLang="en-US" sz="2400" b="1" dirty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correctement</a:t>
            </a:r>
            <a:r>
              <a:rPr lang="en-US" altLang="en-US" sz="2400" b="1" dirty="0">
                <a:solidFill>
                  <a:srgbClr val="00B050"/>
                </a:solidFill>
                <a:latin typeface="Arial Narrow" panose="020B0606020202030204" pitchFamily="34" charset="0"/>
              </a:rPr>
              <a:t> un </a:t>
            </a:r>
            <a:r>
              <a:rPr lang="en-US" altLang="en-US" sz="24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emblème</a:t>
            </a:r>
            <a:r>
              <a:rPr lang="en-US" altLang="en-US" sz="2400" b="1" dirty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br>
              <a:rPr lang="en-US" altLang="en-US" sz="2400" b="1" dirty="0">
                <a:solidFill>
                  <a:srgbClr val="00B050"/>
                </a:solidFill>
                <a:latin typeface="Arial Narrow" panose="020B0606020202030204" pitchFamily="34" charset="0"/>
              </a:rPr>
            </a:br>
            <a:r>
              <a:rPr lang="en-US" altLang="en-US" sz="24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identique</a:t>
            </a:r>
            <a:r>
              <a:rPr lang="en-US" altLang="en-US" sz="2400" b="1" dirty="0">
                <a:solidFill>
                  <a:srgbClr val="00B050"/>
                </a:solidFill>
                <a:latin typeface="Arial Narrow" panose="020B0606020202030204" pitchFamily="34" charset="0"/>
              </a:rPr>
              <a:t> et </a:t>
            </a:r>
            <a:r>
              <a:rPr lang="en-US" altLang="en-US" sz="24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commun</a:t>
            </a:r>
            <a:br>
              <a:rPr lang="en-US" altLang="en-US" sz="2400" b="1" dirty="0">
                <a:solidFill>
                  <a:srgbClr val="00B050"/>
                </a:solidFill>
                <a:latin typeface="Arial Narrow" panose="020B0606020202030204" pitchFamily="34" charset="0"/>
              </a:rPr>
            </a:br>
            <a:r>
              <a:rPr lang="en-US" altLang="en-US" sz="24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contribue</a:t>
            </a:r>
            <a:r>
              <a:rPr lang="en-US" altLang="en-US" sz="2400" b="1" dirty="0">
                <a:solidFill>
                  <a:srgbClr val="00B050"/>
                </a:solidFill>
                <a:latin typeface="Arial Narrow" panose="020B0606020202030204" pitchFamily="34" charset="0"/>
              </a:rPr>
              <a:t> à:</a:t>
            </a:r>
            <a:endParaRPr lang="en-US" sz="2400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4613" y="1659545"/>
            <a:ext cx="5011383" cy="1944216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Véhiculer</a:t>
            </a:r>
            <a:r>
              <a:rPr lang="en-US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une</a:t>
            </a:r>
            <a:r>
              <a:rPr lang="en-US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meilleure</a:t>
            </a:r>
            <a:r>
              <a:rPr lang="en-US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fr-FR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information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Permettre une meilleure orientation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Susciter la curiosité</a:t>
            </a:r>
            <a:endParaRPr lang="en-US" sz="2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 descr="U:\WHC\CEP\CEP\PRESENTATIONS\PPT_KR\site_1325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03761"/>
            <a:ext cx="4111700" cy="308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30190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224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4" name="Picture 4" descr="P M Pastelerí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6632"/>
            <a:ext cx="5143872" cy="3857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0725" name="Picture 5" descr="WHC-tax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2"/>
          <a:stretch/>
        </p:blipFill>
        <p:spPr bwMode="auto">
          <a:xfrm>
            <a:off x="477416" y="3861048"/>
            <a:ext cx="4886672" cy="270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116632"/>
            <a:ext cx="2664296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0" lvl="0" indent="-717550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en-US" kern="0" dirty="0">
                <a:solidFill>
                  <a:srgbClr val="C00000"/>
                </a:solidFill>
                <a:latin typeface="Arial"/>
                <a:cs typeface="Lucida Sans Unicode"/>
              </a:rPr>
              <a:t>… </a:t>
            </a:r>
            <a:r>
              <a:rPr lang="en-US" altLang="en-US" kern="0" dirty="0" err="1">
                <a:solidFill>
                  <a:srgbClr val="C00000"/>
                </a:solidFill>
                <a:latin typeface="Arial Narrow" panose="020B0606020202030204" pitchFamily="34" charset="0"/>
                <a:cs typeface="Lucida Sans Unicode"/>
              </a:rPr>
              <a:t>ou</a:t>
            </a:r>
            <a:r>
              <a:rPr lang="en-US" altLang="en-US" kern="0" dirty="0">
                <a:solidFill>
                  <a:srgbClr val="C00000"/>
                </a:solidFill>
                <a:latin typeface="Arial Narrow" panose="020B0606020202030204" pitchFamily="34" charset="0"/>
                <a:cs typeface="Lucida Sans Unicode"/>
              </a:rPr>
              <a:t> encore</a:t>
            </a:r>
            <a:r>
              <a:rPr lang="en-US" altLang="en-US" kern="0" dirty="0">
                <a:solidFill>
                  <a:srgbClr val="C00000"/>
                </a:solidFill>
                <a:latin typeface="Arial"/>
                <a:cs typeface="Lucida Sans Unicode"/>
              </a:rPr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2358" y="4145139"/>
            <a:ext cx="3600400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Conséquences:</a:t>
            </a:r>
          </a:p>
          <a:p>
            <a:endParaRPr lang="fr-FR" sz="2400" b="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Pas d’argent reversé au fond de gestion du site ou du patrimoine mondial</a:t>
            </a:r>
          </a:p>
          <a:p>
            <a:endParaRPr lang="fr-FR" sz="2400" b="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Pas de contrôle qualité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5479" t="28400" r="31101" b="30118"/>
          <a:stretch/>
        </p:blipFill>
        <p:spPr>
          <a:xfrm>
            <a:off x="251520" y="1118534"/>
            <a:ext cx="3391272" cy="2630726"/>
          </a:xfrm>
          <a:prstGeom prst="rect">
            <a:avLst/>
          </a:prstGeom>
        </p:spPr>
      </p:pic>
      <p:sp>
        <p:nvSpPr>
          <p:cNvPr id="7" name="Right Arrow 2">
            <a:extLst>
              <a:ext uri="{FF2B5EF4-FFF2-40B4-BE49-F238E27FC236}">
                <a16:creationId xmlns:a16="http://schemas.microsoft.com/office/drawing/2014/main" id="{EDDE973F-FD39-441C-A8E3-9082FDB8BB8A}"/>
              </a:ext>
            </a:extLst>
          </p:cNvPr>
          <p:cNvSpPr/>
          <p:nvPr/>
        </p:nvSpPr>
        <p:spPr bwMode="auto">
          <a:xfrm rot="6385329">
            <a:off x="880767" y="1288624"/>
            <a:ext cx="741446" cy="454465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" name="Right Arrow 2">
            <a:extLst>
              <a:ext uri="{FF2B5EF4-FFF2-40B4-BE49-F238E27FC236}">
                <a16:creationId xmlns:a16="http://schemas.microsoft.com/office/drawing/2014/main" id="{E8C71B09-7709-4A20-8961-4E85080060C2}"/>
              </a:ext>
            </a:extLst>
          </p:cNvPr>
          <p:cNvSpPr/>
          <p:nvPr/>
        </p:nvSpPr>
        <p:spPr bwMode="auto">
          <a:xfrm rot="4611518">
            <a:off x="2209409" y="1662561"/>
            <a:ext cx="712529" cy="251471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9" name="Right Arrow 2">
            <a:extLst>
              <a:ext uri="{FF2B5EF4-FFF2-40B4-BE49-F238E27FC236}">
                <a16:creationId xmlns:a16="http://schemas.microsoft.com/office/drawing/2014/main" id="{A9CA991D-D719-4FE7-971C-40CAFC807CC5}"/>
              </a:ext>
            </a:extLst>
          </p:cNvPr>
          <p:cNvSpPr/>
          <p:nvPr/>
        </p:nvSpPr>
        <p:spPr bwMode="auto">
          <a:xfrm rot="18893957">
            <a:off x="4569715" y="1366389"/>
            <a:ext cx="735439" cy="29893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" name="Right Arrow 2">
            <a:extLst>
              <a:ext uri="{FF2B5EF4-FFF2-40B4-BE49-F238E27FC236}">
                <a16:creationId xmlns:a16="http://schemas.microsoft.com/office/drawing/2014/main" id="{08DAC08C-7F15-4A6B-A2DE-EABF0CEF08C9}"/>
              </a:ext>
            </a:extLst>
          </p:cNvPr>
          <p:cNvSpPr/>
          <p:nvPr/>
        </p:nvSpPr>
        <p:spPr bwMode="auto">
          <a:xfrm rot="1747764">
            <a:off x="7161571" y="404589"/>
            <a:ext cx="735439" cy="29893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1" name="Right Arrow 2">
            <a:extLst>
              <a:ext uri="{FF2B5EF4-FFF2-40B4-BE49-F238E27FC236}">
                <a16:creationId xmlns:a16="http://schemas.microsoft.com/office/drawing/2014/main" id="{F2E190B8-20DE-4D2F-9B5B-F7B0D69522B6}"/>
              </a:ext>
            </a:extLst>
          </p:cNvPr>
          <p:cNvSpPr/>
          <p:nvPr/>
        </p:nvSpPr>
        <p:spPr bwMode="auto">
          <a:xfrm rot="18893957">
            <a:off x="5677745" y="2018506"/>
            <a:ext cx="574370" cy="10494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2" name="Right Arrow 2">
            <a:extLst>
              <a:ext uri="{FF2B5EF4-FFF2-40B4-BE49-F238E27FC236}">
                <a16:creationId xmlns:a16="http://schemas.microsoft.com/office/drawing/2014/main" id="{C0CEC926-7E8B-45B2-A6B9-A9C5F7F51CEF}"/>
              </a:ext>
            </a:extLst>
          </p:cNvPr>
          <p:cNvSpPr/>
          <p:nvPr/>
        </p:nvSpPr>
        <p:spPr bwMode="auto">
          <a:xfrm rot="18893957">
            <a:off x="7599040" y="1993112"/>
            <a:ext cx="574370" cy="10494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3" name="Right Arrow 2">
            <a:extLst>
              <a:ext uri="{FF2B5EF4-FFF2-40B4-BE49-F238E27FC236}">
                <a16:creationId xmlns:a16="http://schemas.microsoft.com/office/drawing/2014/main" id="{6AED9A7E-6BB6-4707-AEC5-DA3AEE439B92}"/>
              </a:ext>
            </a:extLst>
          </p:cNvPr>
          <p:cNvSpPr/>
          <p:nvPr/>
        </p:nvSpPr>
        <p:spPr bwMode="auto">
          <a:xfrm rot="18893957">
            <a:off x="2359945" y="4972292"/>
            <a:ext cx="735439" cy="29893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65980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6203" y="186431"/>
            <a:ext cx="3240394" cy="1143000"/>
          </a:xfrm>
        </p:spPr>
        <p:txBody>
          <a:bodyPr/>
          <a:lstStyle/>
          <a:p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Conclusion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1412776"/>
            <a:ext cx="6624736" cy="48245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Utilisez très largement les logos existants afin de faire connaitre les sites et promouvoir la Convention du patrimoine mondial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Aidez-nous à contrôler les usages abusifs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Contactez-nous pour toute information supplémentaire, assistance, validation de projet</a:t>
            </a:r>
          </a:p>
          <a:p>
            <a:pPr marL="0" indent="0">
              <a:buNone/>
            </a:pPr>
            <a:endParaRPr lang="fr-FR" sz="2400" dirty="0">
              <a:solidFill>
                <a:schemeClr val="accent5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fr-FR" sz="24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Mme Barbara BLANCHARD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Secteur de la Culture</a:t>
            </a:r>
          </a:p>
          <a:p>
            <a:pPr marL="0" indent="0" algn="ctr">
              <a:buNone/>
            </a:pPr>
            <a:r>
              <a:rPr lang="fr-FR" sz="18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Unité Communication, Villes et Evènements </a:t>
            </a:r>
          </a:p>
          <a:p>
            <a:pPr marL="0" indent="0" algn="ctr">
              <a:buNone/>
            </a:pPr>
            <a:r>
              <a:rPr lang="fr-FR" sz="2400" dirty="0">
                <a:latin typeface="Arial Narrow" panose="020B0606020202030204" pitchFamily="34" charset="0"/>
                <a:hlinkClick r:id="rId3"/>
              </a:rPr>
              <a:t>b.blanchard@unesco.org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88398C99-2FD8-4345-A687-6710F89480AB}"/>
              </a:ext>
            </a:extLst>
          </p:cNvPr>
          <p:cNvSpPr/>
          <p:nvPr/>
        </p:nvSpPr>
        <p:spPr>
          <a:xfrm>
            <a:off x="3100443" y="4484052"/>
            <a:ext cx="731520" cy="157705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76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218219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112666" y="1952181"/>
            <a:ext cx="5342454" cy="25492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378000" tIns="180000" rIns="90000" bIns="180000"/>
          <a:lstStyle>
            <a:lvl1pPr marL="717550" indent="-71755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Différents</a:t>
            </a: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 logos et </a:t>
            </a: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emblèmes</a:t>
            </a: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Pour </a:t>
            </a: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différents</a:t>
            </a: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utilisateurs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457200" indent="-457200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Et </a:t>
            </a: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différents</a:t>
            </a: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 usages</a:t>
            </a:r>
          </a:p>
        </p:txBody>
      </p:sp>
      <p:pic>
        <p:nvPicPr>
          <p:cNvPr id="10" name="Picture 2" descr="U:\WHC\CEP\PACT\Logo\Graphic standards\Countries\Cambodia\unesco_whc_angkor_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6285" y="5036635"/>
            <a:ext cx="1079632" cy="105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U:\WHC\CEP\PACT\Logo\Graphic standards\WH no text\WHC_without_text_b&amp;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48" y="620688"/>
            <a:ext cx="940327" cy="9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277CAD-7FAD-4021-A750-2591974B9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53" y="3216874"/>
            <a:ext cx="2752727" cy="557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2C930B-E34A-49BC-992F-6D1510881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831" y="4446048"/>
            <a:ext cx="1325480" cy="1181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55D15-7BC8-40CF-81B3-EAAF8D9CA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6280" y="447678"/>
            <a:ext cx="1272158" cy="96926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740" y="188640"/>
            <a:ext cx="4680520" cy="576064"/>
          </a:xfrm>
        </p:spPr>
        <p:txBody>
          <a:bodyPr/>
          <a:lstStyle/>
          <a:p>
            <a:r>
              <a:rPr lang="fr-FR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I – Le </a:t>
            </a:r>
            <a:r>
              <a:rPr lang="fr-FR" sz="3600" dirty="0">
                <a:solidFill>
                  <a:srgbClr val="0070C0"/>
                </a:solidFill>
                <a:latin typeface="Arial Narrow" panose="020B0606020202030204" pitchFamily="34" charset="0"/>
              </a:rPr>
              <a:t>logo de l’UNESCO</a:t>
            </a:r>
            <a:endParaRPr lang="fr-FR" sz="3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14127"/>
            <a:ext cx="8319628" cy="554707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890944"/>
            <a:ext cx="8321761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75691" y="328751"/>
            <a:ext cx="4792618" cy="504056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F0"/>
                </a:solidFill>
                <a:latin typeface="Arial Narrow" panose="020B0606020202030204" pitchFamily="34" charset="0"/>
              </a:rPr>
              <a:t>Charte graphique officielle</a:t>
            </a:r>
            <a:endParaRPr lang="en-US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2348880"/>
            <a:ext cx="184731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600" b="0" dirty="0"/>
          </a:p>
          <a:p>
            <a:endParaRPr lang="fr-FR" sz="1600" b="0" dirty="0"/>
          </a:p>
        </p:txBody>
      </p:sp>
      <p:sp>
        <p:nvSpPr>
          <p:cNvPr id="4" name="Line Callout 1 3"/>
          <p:cNvSpPr/>
          <p:nvPr/>
        </p:nvSpPr>
        <p:spPr bwMode="auto">
          <a:xfrm>
            <a:off x="1207207" y="1346288"/>
            <a:ext cx="1224136" cy="313932"/>
          </a:xfrm>
          <a:prstGeom prst="borderCallout1">
            <a:avLst>
              <a:gd name="adj1" fmla="val 96649"/>
              <a:gd name="adj2" fmla="val 108183"/>
              <a:gd name="adj3" fmla="val 431194"/>
              <a:gd name="adj4" fmla="val 12387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1800" b="0" dirty="0"/>
              <a:t>Le temple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75A57E-424D-49FB-9269-531D0777F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2871787"/>
            <a:ext cx="5505450" cy="1114425"/>
          </a:xfrm>
          <a:prstGeom prst="rect">
            <a:avLst/>
          </a:prstGeom>
        </p:spPr>
      </p:pic>
      <p:sp>
        <p:nvSpPr>
          <p:cNvPr id="10" name="Line Callout 1 4">
            <a:extLst>
              <a:ext uri="{FF2B5EF4-FFF2-40B4-BE49-F238E27FC236}">
                <a16:creationId xmlns:a16="http://schemas.microsoft.com/office/drawing/2014/main" id="{6CF14C0F-31CA-465F-92F2-3147EC459E53}"/>
              </a:ext>
            </a:extLst>
          </p:cNvPr>
          <p:cNvSpPr/>
          <p:nvPr/>
        </p:nvSpPr>
        <p:spPr bwMode="auto">
          <a:xfrm>
            <a:off x="3491880" y="5766194"/>
            <a:ext cx="3024336" cy="313932"/>
          </a:xfrm>
          <a:prstGeom prst="borderCallout1">
            <a:avLst>
              <a:gd name="adj1" fmla="val -5415"/>
              <a:gd name="adj2" fmla="val 50153"/>
              <a:gd name="adj3" fmla="val -575338"/>
              <a:gd name="adj4" fmla="val 5944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1800" b="0" dirty="0"/>
              <a:t>Acronyme de l’Organization</a:t>
            </a:r>
            <a:endParaRPr lang="fr-FR" sz="1400" b="0" dirty="0"/>
          </a:p>
        </p:txBody>
      </p:sp>
    </p:spTree>
    <p:extLst>
      <p:ext uri="{BB962C8B-B14F-4D97-AF65-F5344CB8AC3E}">
        <p14:creationId xmlns:p14="http://schemas.microsoft.com/office/powerpoint/2010/main" val="4322660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1196752"/>
            <a:ext cx="7776864" cy="4898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Le logo de l’UNESCO est pour les usages traitant de sujets généraux</a:t>
            </a:r>
          </a:p>
          <a:p>
            <a:pPr marL="285750" lvl="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endParaRPr lang="fr-FR" sz="2400" kern="0" dirty="0">
              <a:solidFill>
                <a:srgbClr val="0070C0"/>
              </a:solidFill>
              <a:latin typeface="Arial Narrow" panose="020B0606020202030204" pitchFamily="34" charset="0"/>
              <a:cs typeface="Lucida Sans Unicode"/>
            </a:endParaRPr>
          </a:p>
          <a:p>
            <a:pPr marL="285750" lvl="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Il est régi par les</a:t>
            </a:r>
            <a:r>
              <a:rPr lang="fr-FR" sz="2400" i="1" dirty="0">
                <a:solidFill>
                  <a:srgbClr val="0070C0"/>
                </a:solidFill>
                <a:latin typeface="Arial Narrow" panose="020B0606020202030204" pitchFamily="34" charset="0"/>
              </a:rPr>
              <a:t> Directives concernant l’utilisation du nom, de l’acronyme, du logo et des noms de domaines internet de l’UNESCO</a:t>
            </a:r>
          </a:p>
          <a:p>
            <a:pPr marL="285750" lvl="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endParaRPr lang="fr-FR" sz="2400" kern="0" dirty="0">
              <a:solidFill>
                <a:srgbClr val="0070C0"/>
              </a:solidFill>
              <a:latin typeface="Arial Narrow" panose="020B0606020202030204" pitchFamily="34" charset="0"/>
              <a:cs typeface="Lucida Sans Unicode"/>
            </a:endParaRPr>
          </a:p>
          <a:p>
            <a:pPr marL="285750" lvl="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Il est géré par le Secteur Priorité Afrique et Relations extérieures, Division de l’Information du public (PAX/DPI)</a:t>
            </a:r>
          </a:p>
          <a:p>
            <a:pPr marL="285750" lvl="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endParaRPr lang="fr-FR" sz="2400" kern="0" dirty="0">
              <a:solidFill>
                <a:srgbClr val="0070C0"/>
              </a:solidFill>
              <a:latin typeface="Arial Narrow" panose="020B0606020202030204" pitchFamily="34" charset="0"/>
              <a:cs typeface="Lucida Sans Unicode"/>
            </a:endParaRPr>
          </a:p>
          <a:p>
            <a:pPr marL="28575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Contact Mme Jinchai CLARKE: </a:t>
            </a:r>
            <a:r>
              <a:rPr lang="fr-FR" sz="2400" b="0" kern="0" dirty="0">
                <a:solidFill>
                  <a:srgbClr val="00B0F0"/>
                </a:solidFill>
                <a:latin typeface="Arial Narrow" panose="020B0606020202030204" pitchFamily="34" charset="0"/>
                <a:cs typeface="Lucida Sans Unicod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j.clarke@unesco.org</a:t>
            </a:r>
            <a:r>
              <a:rPr lang="fr-FR" sz="2400" b="0" kern="0" dirty="0">
                <a:solidFill>
                  <a:srgbClr val="00B0F0"/>
                </a:solidFill>
                <a:latin typeface="Arial Narrow" panose="020B0606020202030204" pitchFamily="34" charset="0"/>
                <a:cs typeface="Lucida Sans Unicode"/>
              </a:rPr>
              <a:t> </a:t>
            </a:r>
          </a:p>
          <a:p>
            <a:pPr marL="28575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endParaRPr lang="fr-FR" sz="2400" b="0" kern="0" dirty="0">
              <a:solidFill>
                <a:srgbClr val="0070C0"/>
              </a:solidFill>
              <a:latin typeface="Arial Narrow" panose="020B0606020202030204" pitchFamily="34" charset="0"/>
              <a:cs typeface="Lucida Sans Unicode"/>
            </a:endParaRPr>
          </a:p>
          <a:p>
            <a:pPr marL="28575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Tout projet d’utilisation doit lui être soumis avant réalisation </a:t>
            </a:r>
            <a:endParaRPr lang="en-US" sz="2400" kern="0" dirty="0">
              <a:solidFill>
                <a:srgbClr val="0070C0"/>
              </a:solidFill>
              <a:latin typeface="Arial Narrow" panose="020B0606020202030204" pitchFamily="34" charset="0"/>
              <a:cs typeface="Lucida Sans Unicode"/>
            </a:endParaRPr>
          </a:p>
          <a:p>
            <a:pPr lvl="0">
              <a:lnSpc>
                <a:spcPct val="81000"/>
              </a:lnSpc>
            </a:pPr>
            <a:endParaRPr lang="fr-FR" sz="1800" b="0" kern="0" dirty="0">
              <a:solidFill>
                <a:srgbClr val="0070C0"/>
              </a:solidFill>
              <a:cs typeface="Lucida Sans Unicode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8394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8394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EE7933-49DA-4367-8717-373724FC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6" y="173176"/>
            <a:ext cx="3108459" cy="6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8571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8" name="Picture 4" descr="C:\Users\b_blanchard\Desktop\site_0138_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53975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:\Users\b_blanchard\Desktop\site_0592_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0" y="7430"/>
            <a:ext cx="25558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2520181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7" descr="C:\Users\b_blanchard\Desktop\PPT_KR\site_0088_00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257550"/>
            <a:ext cx="3938587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09836" y="3054313"/>
            <a:ext cx="7524328" cy="486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030A0"/>
                </a:solidFill>
                <a:latin typeface="Arial Narrow" panose="020B0606020202030204" pitchFamily="34" charset="0"/>
              </a:rPr>
              <a:t>II – Emblèmes et logos du patrimoine mondial</a:t>
            </a:r>
            <a:endParaRPr lang="en-US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9" y="188640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5167" y="290267"/>
            <a:ext cx="6336179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7030A0"/>
                </a:solidFill>
                <a:latin typeface="Arial Narrow" panose="020B0606020202030204" pitchFamily="34" charset="0"/>
              </a:rPr>
              <a:t>1 – L’emblème du patrimoine mondial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12216" y="3263470"/>
            <a:ext cx="5891065" cy="276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0" dirty="0">
                <a:latin typeface="Arial Narrow" panose="020B0606020202030204" pitchFamily="34" charset="0"/>
              </a:rPr>
              <a:t>Adopté en 1978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fr-FR" sz="2400" b="0" dirty="0">
              <a:latin typeface="Arial Narrow" panose="020B0606020202030204" pitchFamily="34" charset="0"/>
            </a:endParaRP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0" dirty="0">
                <a:latin typeface="Arial Narrow" panose="020B0606020202030204" pitchFamily="34" charset="0"/>
              </a:rPr>
              <a:t>Symbole de de l’interaction entre l’Humain et la Nature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fr-FR" sz="2400" b="0" dirty="0">
              <a:latin typeface="Arial Narrow" panose="020B0606020202030204" pitchFamily="34" charset="0"/>
            </a:endParaRP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0" dirty="0">
                <a:latin typeface="Arial Narrow" panose="020B0606020202030204" pitchFamily="34" charset="0"/>
              </a:rPr>
              <a:t>Défini au </a:t>
            </a:r>
            <a:r>
              <a:rPr lang="fr-FR" sz="2400" dirty="0">
                <a:latin typeface="Arial Narrow" panose="020B0606020202030204" pitchFamily="34" charset="0"/>
              </a:rPr>
              <a:t>Chapitre VIII </a:t>
            </a:r>
            <a:r>
              <a:rPr lang="fr-FR" sz="2400" b="0" dirty="0">
                <a:latin typeface="Arial Narrow" panose="020B0606020202030204" pitchFamily="34" charset="0"/>
              </a:rPr>
              <a:t>des </a:t>
            </a:r>
            <a:r>
              <a:rPr lang="fr-FR" sz="2400" b="0" i="1" dirty="0">
                <a:latin typeface="Arial Narrow" panose="020B0606020202030204" pitchFamily="34" charset="0"/>
              </a:rPr>
              <a:t>Orientations pour la mise en œuvre de la Convention du patrimoine mondial</a:t>
            </a:r>
            <a:endParaRPr lang="en-US" sz="2400" b="0" dirty="0">
              <a:latin typeface="Arial Narrow" panose="020B0606020202030204" pitchFamily="34" charset="0"/>
            </a:endParaRPr>
          </a:p>
        </p:txBody>
      </p:sp>
      <p:pic>
        <p:nvPicPr>
          <p:cNvPr id="4" name="Picture 2" descr="U:\WHC\CEP\PACT\Logo\Graphic standards\Countries\Cambodia\unesco_whc_angkor_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1880" y="1249440"/>
            <a:ext cx="1565765" cy="15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:\WHC\CEP\PACT\Logo\Graphic standards\WH no text\WHC_without_text_b&amp;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16318"/>
            <a:ext cx="1602480" cy="16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3029" t="697" r="31486" b="15076"/>
          <a:stretch/>
        </p:blipFill>
        <p:spPr>
          <a:xfrm>
            <a:off x="625676" y="1787306"/>
            <a:ext cx="1656185" cy="2952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079" y="4739634"/>
            <a:ext cx="1625766" cy="19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0" dirty="0">
                <a:solidFill>
                  <a:srgbClr val="7030A0"/>
                </a:solidFill>
                <a:latin typeface="Arial Narrow" panose="020B0606020202030204" pitchFamily="34" charset="0"/>
              </a:rPr>
              <a:t>M. Michel </a:t>
            </a:r>
            <a:r>
              <a:rPr lang="fr-FR" sz="800" b="0" dirty="0" err="1">
                <a:solidFill>
                  <a:srgbClr val="7030A0"/>
                </a:solidFill>
                <a:latin typeface="Arial Narrow" panose="020B0606020202030204" pitchFamily="34" charset="0"/>
              </a:rPr>
              <a:t>Olyff</a:t>
            </a:r>
            <a:r>
              <a:rPr lang="fr-FR" sz="800" b="0" dirty="0">
                <a:solidFill>
                  <a:srgbClr val="7030A0"/>
                </a:solidFill>
                <a:latin typeface="Arial Narrow" panose="020B0606020202030204" pitchFamily="34" charset="0"/>
              </a:rPr>
              <a:t>, créateur de l’emblème</a:t>
            </a:r>
          </a:p>
        </p:txBody>
      </p:sp>
    </p:spTree>
    <p:extLst>
      <p:ext uri="{BB962C8B-B14F-4D97-AF65-F5344CB8AC3E}">
        <p14:creationId xmlns:p14="http://schemas.microsoft.com/office/powerpoint/2010/main" val="184692061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1237</Words>
  <Application>Microsoft Office PowerPoint</Application>
  <PresentationFormat>On-screen Show (4:3)</PresentationFormat>
  <Paragraphs>175</Paragraphs>
  <Slides>31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Narrow</vt:lpstr>
      <vt:lpstr>Courier New</vt:lpstr>
      <vt:lpstr>Georgia</vt:lpstr>
      <vt:lpstr>Times New Roman</vt:lpstr>
      <vt:lpstr>Verdana</vt:lpstr>
      <vt:lpstr>Wingdings</vt:lpstr>
      <vt:lpstr>Modèle par défaut</vt:lpstr>
      <vt:lpstr>Custom Design</vt:lpstr>
      <vt:lpstr>1_Modèle par défaut</vt:lpstr>
      <vt:lpstr>PowerPoint Presentation</vt:lpstr>
      <vt:lpstr>PowerPoint Presentation</vt:lpstr>
      <vt:lpstr>Utiliser correctement un emblème  identique et commun contribue à:</vt:lpstr>
      <vt:lpstr>PowerPoint Presentation</vt:lpstr>
      <vt:lpstr>I – Le logo de l’UNESCO</vt:lpstr>
      <vt:lpstr>Charte graphique officielle</vt:lpstr>
      <vt:lpstr>PowerPoint Presentation</vt:lpstr>
      <vt:lpstr>PowerPoint Presentation</vt:lpstr>
      <vt:lpstr>PowerPoint Presentation</vt:lpstr>
      <vt:lpstr>PowerPoint Presentation</vt:lpstr>
      <vt:lpstr>Utilisation de l’emblème Extraits des Orientations Chap. VIII</vt:lpstr>
      <vt:lpstr>*Usage commercial de l’emblème Extraits des Orientations Chap. VIII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Emblèmes &amp; logos combinés du patrimoine mondial (02-2022)</dc:title>
  <dc:creator/>
  <cp:lastModifiedBy/>
  <cp:revision>1</cp:revision>
  <dcterms:modified xsi:type="dcterms:W3CDTF">2022-02-15T15:26:35Z</dcterms:modified>
</cp:coreProperties>
</file>