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90" r:id="rId3"/>
    <p:sldId id="263" r:id="rId4"/>
    <p:sldId id="264" r:id="rId5"/>
    <p:sldId id="286" r:id="rId6"/>
    <p:sldId id="287" r:id="rId7"/>
    <p:sldId id="288" r:id="rId8"/>
    <p:sldId id="289" r:id="rId9"/>
    <p:sldId id="259" r:id="rId10"/>
    <p:sldId id="274" r:id="rId11"/>
    <p:sldId id="284" r:id="rId12"/>
    <p:sldId id="285" r:id="rId13"/>
    <p:sldId id="280" r:id="rId14"/>
    <p:sldId id="260" r:id="rId15"/>
    <p:sldId id="268" r:id="rId16"/>
    <p:sldId id="265" r:id="rId17"/>
    <p:sldId id="269" r:id="rId18"/>
    <p:sldId id="277" r:id="rId19"/>
    <p:sldId id="276" r:id="rId20"/>
    <p:sldId id="279" r:id="rId21"/>
    <p:sldId id="267" r:id="rId22"/>
    <p:sldId id="278" r:id="rId23"/>
    <p:sldId id="270" r:id="rId24"/>
    <p:sldId id="291" r:id="rId25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437">
          <p15:clr>
            <a:srgbClr val="A4A3A4"/>
          </p15:clr>
        </p15:guide>
        <p15:guide id="5" pos="2419">
          <p15:clr>
            <a:srgbClr val="A4A3A4"/>
          </p15:clr>
        </p15:guide>
        <p15:guide id="6" pos="5515">
          <p15:clr>
            <a:srgbClr val="A4A3A4"/>
          </p15:clr>
        </p15:guide>
        <p15:guide id="7" pos="1310">
          <p15:clr>
            <a:srgbClr val="A4A3A4"/>
          </p15:clr>
        </p15:guide>
        <p15:guide id="8" pos="2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uttgen, Susanne" initials="S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1" autoAdjust="0"/>
  </p:normalViewPr>
  <p:slideViewPr>
    <p:cSldViewPr snapToGrid="0" snapToObjects="1">
      <p:cViewPr varScale="1">
        <p:scale>
          <a:sx n="52" d="100"/>
          <a:sy n="52" d="100"/>
        </p:scale>
        <p:origin x="96" y="1104"/>
      </p:cViewPr>
      <p:guideLst>
        <p:guide orient="horz" pos="715"/>
        <p:guide orient="horz" pos="1200"/>
        <p:guide orient="horz" pos="2160"/>
        <p:guide pos="1437"/>
        <p:guide pos="2419"/>
        <p:guide pos="5515"/>
        <p:guide pos="1310"/>
        <p:guide pos="2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00D20-8C0A-4B36-A61F-E771E9A5F672}" type="doc">
      <dgm:prSet loTypeId="urn:microsoft.com/office/officeart/2005/8/layout/rings+Icon#1" loCatId="officeonline" qsTypeId="urn:microsoft.com/office/officeart/2005/8/quickstyle/simple1" qsCatId="simple" csTypeId="urn:microsoft.com/office/officeart/2005/8/colors/accent1_2" csCatId="accent1" phldr="1"/>
      <dgm:spPr/>
    </dgm:pt>
    <dgm:pt modelId="{A2531E38-AF4D-4A9D-BCF2-DE50B606CD33}">
      <dgm:prSet phldrT="[Text]" custT="1"/>
      <dgm:spPr/>
      <dgm:t>
        <a:bodyPr/>
        <a:lstStyle/>
        <a:p>
          <a:r>
            <a:rPr lang="es-ES" sz="1800" noProof="0" dirty="0" smtClean="0"/>
            <a:t>Privacidad</a:t>
          </a:r>
          <a:endParaRPr lang="es-ES" sz="1800" noProof="0" dirty="0"/>
        </a:p>
      </dgm:t>
    </dgm:pt>
    <dgm:pt modelId="{258E35AE-D93F-4F92-BD81-523403BD7044}" type="parTrans" cxnId="{57228AC7-2297-4CDD-BEA4-378C8CE2E00A}">
      <dgm:prSet/>
      <dgm:spPr/>
      <dgm:t>
        <a:bodyPr/>
        <a:lstStyle/>
        <a:p>
          <a:endParaRPr lang="en-US"/>
        </a:p>
      </dgm:t>
    </dgm:pt>
    <dgm:pt modelId="{4B58D4CD-03B1-46EF-A332-16490E10D2CB}" type="sibTrans" cxnId="{57228AC7-2297-4CDD-BEA4-378C8CE2E00A}">
      <dgm:prSet/>
      <dgm:spPr/>
      <dgm:t>
        <a:bodyPr/>
        <a:lstStyle/>
        <a:p>
          <a:endParaRPr lang="en-US"/>
        </a:p>
      </dgm:t>
    </dgm:pt>
    <dgm:pt modelId="{2E6B8F92-06CD-4C75-A96B-D93A5C017DC6}">
      <dgm:prSet phldrT="[Text]" custT="1"/>
      <dgm:spPr/>
      <dgm:t>
        <a:bodyPr/>
        <a:lstStyle/>
        <a:p>
          <a:r>
            <a:rPr lang="es-ES" sz="2000" noProof="0" dirty="0" smtClean="0"/>
            <a:t>Permiso</a:t>
          </a:r>
          <a:endParaRPr lang="es-ES" sz="2000" noProof="0" dirty="0"/>
        </a:p>
      </dgm:t>
    </dgm:pt>
    <dgm:pt modelId="{72A77343-8EE4-4622-9EE8-1C029A220156}" type="parTrans" cxnId="{F5E58669-DCB1-44AD-A6EE-C9B3C372E432}">
      <dgm:prSet/>
      <dgm:spPr/>
      <dgm:t>
        <a:bodyPr/>
        <a:lstStyle/>
        <a:p>
          <a:endParaRPr lang="en-US"/>
        </a:p>
      </dgm:t>
    </dgm:pt>
    <dgm:pt modelId="{A6488851-2AAB-44AC-A44A-D3A18E0EEAAE}" type="sibTrans" cxnId="{F5E58669-DCB1-44AD-A6EE-C9B3C372E432}">
      <dgm:prSet/>
      <dgm:spPr/>
      <dgm:t>
        <a:bodyPr/>
        <a:lstStyle/>
        <a:p>
          <a:endParaRPr lang="en-US"/>
        </a:p>
      </dgm:t>
    </dgm:pt>
    <dgm:pt modelId="{2C21D812-CA5C-4A79-9672-CC707693B83B}">
      <dgm:prSet phldrT="[Text]" custT="1"/>
      <dgm:spPr/>
      <dgm:t>
        <a:bodyPr/>
        <a:lstStyle/>
        <a:p>
          <a:r>
            <a:rPr lang="es-ES" sz="2000" noProof="0" dirty="0" smtClean="0"/>
            <a:t>Respeto</a:t>
          </a:r>
          <a:endParaRPr lang="es-ES" sz="2000" noProof="0" dirty="0"/>
        </a:p>
      </dgm:t>
    </dgm:pt>
    <dgm:pt modelId="{A0303FA1-7EFD-497F-8689-CA53ED9F745D}" type="parTrans" cxnId="{BEA0AD66-43A9-4FE4-9E1E-623E40A5A673}">
      <dgm:prSet/>
      <dgm:spPr/>
      <dgm:t>
        <a:bodyPr/>
        <a:lstStyle/>
        <a:p>
          <a:endParaRPr lang="en-US"/>
        </a:p>
      </dgm:t>
    </dgm:pt>
    <dgm:pt modelId="{45CC6430-A827-412B-B88D-E01C0CD3D653}" type="sibTrans" cxnId="{BEA0AD66-43A9-4FE4-9E1E-623E40A5A673}">
      <dgm:prSet/>
      <dgm:spPr/>
      <dgm:t>
        <a:bodyPr/>
        <a:lstStyle/>
        <a:p>
          <a:endParaRPr lang="en-US"/>
        </a:p>
      </dgm:t>
    </dgm:pt>
    <dgm:pt modelId="{EB3479C4-77A7-4BFC-8F05-1ECF787A1E2B}" type="pres">
      <dgm:prSet presAssocID="{CD900D20-8C0A-4B36-A61F-E771E9A5F672}" presName="Name0" presStyleCnt="0">
        <dgm:presLayoutVars>
          <dgm:chMax val="7"/>
          <dgm:dir/>
          <dgm:resizeHandles val="exact"/>
        </dgm:presLayoutVars>
      </dgm:prSet>
      <dgm:spPr/>
    </dgm:pt>
    <dgm:pt modelId="{FBD59299-8423-41BE-86B9-D5B05F5C1AC3}" type="pres">
      <dgm:prSet presAssocID="{CD900D20-8C0A-4B36-A61F-E771E9A5F672}" presName="ellipse1" presStyleLbl="vennNode1" presStyleIdx="0" presStyleCnt="3" custScaleX="72300" custScaleY="56370" custLinFactNeighborX="13577" custLinFactNeighborY="-2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980E-5B72-42F9-B7B6-5BE431B5F409}" type="pres">
      <dgm:prSet presAssocID="{CD900D20-8C0A-4B36-A61F-E771E9A5F672}" presName="ellipse2" presStyleLbl="vennNode1" presStyleIdx="1" presStyleCnt="3" custScaleX="81551" custScaleY="68171" custLinFactNeighborX="6847" custLinFactNeighborY="-3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4EC3-911C-4E7C-9424-9AABAFC52456}" type="pres">
      <dgm:prSet presAssocID="{CD900D20-8C0A-4B36-A61F-E771E9A5F672}" presName="ellipse3" presStyleLbl="vennNode1" presStyleIdx="2" presStyleCnt="3" custScaleX="77167" custScaleY="61024" custLinFactNeighborX="19349" custLinFactNeighborY="13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58669-DCB1-44AD-A6EE-C9B3C372E432}" srcId="{CD900D20-8C0A-4B36-A61F-E771E9A5F672}" destId="{2E6B8F92-06CD-4C75-A96B-D93A5C017DC6}" srcOrd="1" destOrd="0" parTransId="{72A77343-8EE4-4622-9EE8-1C029A220156}" sibTransId="{A6488851-2AAB-44AC-A44A-D3A18E0EEAAE}"/>
    <dgm:cxn modelId="{4E378E10-62B2-44E6-B9F1-DF2588FF42E3}" type="presOf" srcId="{CD900D20-8C0A-4B36-A61F-E771E9A5F672}" destId="{EB3479C4-77A7-4BFC-8F05-1ECF787A1E2B}" srcOrd="0" destOrd="0" presId="urn:microsoft.com/office/officeart/2005/8/layout/rings+Icon#1"/>
    <dgm:cxn modelId="{BEA0AD66-43A9-4FE4-9E1E-623E40A5A673}" srcId="{CD900D20-8C0A-4B36-A61F-E771E9A5F672}" destId="{2C21D812-CA5C-4A79-9672-CC707693B83B}" srcOrd="2" destOrd="0" parTransId="{A0303FA1-7EFD-497F-8689-CA53ED9F745D}" sibTransId="{45CC6430-A827-412B-B88D-E01C0CD3D653}"/>
    <dgm:cxn modelId="{C883B00C-8B68-40FE-8458-682D3E1A436B}" type="presOf" srcId="{2E6B8F92-06CD-4C75-A96B-D93A5C017DC6}" destId="{CBF1980E-5B72-42F9-B7B6-5BE431B5F409}" srcOrd="0" destOrd="0" presId="urn:microsoft.com/office/officeart/2005/8/layout/rings+Icon#1"/>
    <dgm:cxn modelId="{57228AC7-2297-4CDD-BEA4-378C8CE2E00A}" srcId="{CD900D20-8C0A-4B36-A61F-E771E9A5F672}" destId="{A2531E38-AF4D-4A9D-BCF2-DE50B606CD33}" srcOrd="0" destOrd="0" parTransId="{258E35AE-D93F-4F92-BD81-523403BD7044}" sibTransId="{4B58D4CD-03B1-46EF-A332-16490E10D2CB}"/>
    <dgm:cxn modelId="{A1229D4F-C928-4AB8-BEE0-E5B8AFD276DD}" type="presOf" srcId="{A2531E38-AF4D-4A9D-BCF2-DE50B606CD33}" destId="{FBD59299-8423-41BE-86B9-D5B05F5C1AC3}" srcOrd="0" destOrd="0" presId="urn:microsoft.com/office/officeart/2005/8/layout/rings+Icon#1"/>
    <dgm:cxn modelId="{4CB37515-CC1A-4734-BF03-73F904A6A143}" type="presOf" srcId="{2C21D812-CA5C-4A79-9672-CC707693B83B}" destId="{81DE4EC3-911C-4E7C-9424-9AABAFC52456}" srcOrd="0" destOrd="0" presId="urn:microsoft.com/office/officeart/2005/8/layout/rings+Icon#1"/>
    <dgm:cxn modelId="{7F85C1CE-9706-404A-BD08-948118586EBC}" type="presParOf" srcId="{EB3479C4-77A7-4BFC-8F05-1ECF787A1E2B}" destId="{FBD59299-8423-41BE-86B9-D5B05F5C1AC3}" srcOrd="0" destOrd="0" presId="urn:microsoft.com/office/officeart/2005/8/layout/rings+Icon#1"/>
    <dgm:cxn modelId="{68DCEF2D-6786-4982-AF13-BD8F934860E9}" type="presParOf" srcId="{EB3479C4-77A7-4BFC-8F05-1ECF787A1E2B}" destId="{CBF1980E-5B72-42F9-B7B6-5BE431B5F409}" srcOrd="1" destOrd="0" presId="urn:microsoft.com/office/officeart/2005/8/layout/rings+Icon#1"/>
    <dgm:cxn modelId="{48AD30D8-19F7-4E63-963B-3748423E7356}" type="presParOf" srcId="{EB3479C4-77A7-4BFC-8F05-1ECF787A1E2B}" destId="{81DE4EC3-911C-4E7C-9424-9AABAFC52456}" srcOrd="2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D9E966-561D-4E7B-B632-A5DF59DC1C8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DA3CD-37FA-40A9-98FC-FD73DC9C5B7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1300" b="1" noProof="0" dirty="0" smtClean="0"/>
            <a:t>Individuo</a:t>
          </a:r>
          <a:endParaRPr lang="es-ES" sz="1300" b="1" noProof="0" dirty="0"/>
        </a:p>
      </dgm:t>
    </dgm:pt>
    <dgm:pt modelId="{1183E2F3-E35C-4246-9B9D-4A1B9EAB76AD}" type="parTrans" cxnId="{253875B1-7EAE-49BA-881F-7B76CB558929}">
      <dgm:prSet/>
      <dgm:spPr/>
      <dgm:t>
        <a:bodyPr/>
        <a:lstStyle/>
        <a:p>
          <a:endParaRPr lang="en-US"/>
        </a:p>
      </dgm:t>
    </dgm:pt>
    <dgm:pt modelId="{24B5D8A6-E24A-4AF8-8E9E-861463D02A06}" type="sibTrans" cxnId="{253875B1-7EAE-49BA-881F-7B76CB558929}">
      <dgm:prSet/>
      <dgm:spPr/>
      <dgm:t>
        <a:bodyPr/>
        <a:lstStyle/>
        <a:p>
          <a:endParaRPr lang="en-US"/>
        </a:p>
      </dgm:t>
    </dgm:pt>
    <dgm:pt modelId="{7D789952-C55F-4325-81AA-1B5059B9BE0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S" b="1" noProof="0" dirty="0" smtClean="0"/>
            <a:t>Derechos de autor</a:t>
          </a:r>
          <a:endParaRPr lang="es-ES" b="1" noProof="0" dirty="0"/>
        </a:p>
      </dgm:t>
    </dgm:pt>
    <dgm:pt modelId="{5F0B01E3-E7CD-4E92-9AF5-8BF0D3CCCD9D}" type="parTrans" cxnId="{335B9E5E-DACD-4541-BD43-641A08DE0B85}">
      <dgm:prSet/>
      <dgm:spPr/>
      <dgm:t>
        <a:bodyPr/>
        <a:lstStyle/>
        <a:p>
          <a:endParaRPr lang="en-US"/>
        </a:p>
      </dgm:t>
    </dgm:pt>
    <dgm:pt modelId="{43B4C9C8-BD6F-4724-9610-B6A4C9CB48F2}" type="sibTrans" cxnId="{335B9E5E-DACD-4541-BD43-641A08DE0B85}">
      <dgm:prSet/>
      <dgm:spPr/>
      <dgm:t>
        <a:bodyPr/>
        <a:lstStyle/>
        <a:p>
          <a:endParaRPr lang="en-US"/>
        </a:p>
      </dgm:t>
    </dgm:pt>
    <dgm:pt modelId="{830F1EB5-8A71-421D-B022-B48C0D8E52AE}">
      <dgm:prSet phldrT="[Text]"/>
      <dgm:spPr>
        <a:solidFill>
          <a:srgbClr val="002060"/>
        </a:solidFill>
      </dgm:spPr>
      <dgm:t>
        <a:bodyPr/>
        <a:lstStyle/>
        <a:p>
          <a:r>
            <a:rPr lang="es-ES" b="1" noProof="0" dirty="0" smtClean="0"/>
            <a:t>Expresiones culturales tradicionales y derechos comunitarios</a:t>
          </a:r>
        </a:p>
        <a:p>
          <a:r>
            <a:rPr lang="es-ES" b="1" noProof="0" dirty="0" smtClean="0"/>
            <a:t>(</a:t>
          </a:r>
          <a:r>
            <a:rPr lang="es-ES" b="1" noProof="0" dirty="0" err="1" smtClean="0"/>
            <a:t>OMPI</a:t>
          </a:r>
          <a:r>
            <a:rPr lang="es-ES" b="1" noProof="0" dirty="0" smtClean="0"/>
            <a:t>)</a:t>
          </a:r>
          <a:endParaRPr lang="es-ES" b="1" noProof="0" dirty="0"/>
        </a:p>
      </dgm:t>
    </dgm:pt>
    <dgm:pt modelId="{8EB734FF-3454-420A-B717-E93F6CBAF1A6}" type="parTrans" cxnId="{165611B4-3F92-447D-A004-59A79838C6C4}">
      <dgm:prSet/>
      <dgm:spPr/>
      <dgm:t>
        <a:bodyPr/>
        <a:lstStyle/>
        <a:p>
          <a:endParaRPr lang="en-US"/>
        </a:p>
      </dgm:t>
    </dgm:pt>
    <dgm:pt modelId="{606769D2-BCA3-40E8-B548-04F9BB8E638D}" type="sibTrans" cxnId="{165611B4-3F92-447D-A004-59A79838C6C4}">
      <dgm:prSet/>
      <dgm:spPr/>
      <dgm:t>
        <a:bodyPr/>
        <a:lstStyle/>
        <a:p>
          <a:endParaRPr lang="en-US"/>
        </a:p>
      </dgm:t>
    </dgm:pt>
    <dgm:pt modelId="{89BB4DBB-2DD4-43B5-AC59-11FFC6A90709}">
      <dgm:prSet phldrT="[Text]"/>
      <dgm:spPr>
        <a:solidFill>
          <a:srgbClr val="FFC000"/>
        </a:solidFill>
      </dgm:spPr>
      <dgm:t>
        <a:bodyPr/>
        <a:lstStyle/>
        <a:p>
          <a:r>
            <a:rPr lang="es-ES" b="1" noProof="0" dirty="0" smtClean="0"/>
            <a:t>Comunidad</a:t>
          </a:r>
          <a:endParaRPr lang="es-ES" b="1" noProof="0" dirty="0"/>
        </a:p>
      </dgm:t>
    </dgm:pt>
    <dgm:pt modelId="{B202A198-C811-4C8D-AE71-84B4A57E01CB}" type="parTrans" cxnId="{80B7E9A6-3395-4592-9A96-87F1844BD199}">
      <dgm:prSet/>
      <dgm:spPr/>
      <dgm:t>
        <a:bodyPr/>
        <a:lstStyle/>
        <a:p>
          <a:endParaRPr lang="en-US"/>
        </a:p>
      </dgm:t>
    </dgm:pt>
    <dgm:pt modelId="{6C07A933-19F8-4818-8830-58888C33F92C}" type="sibTrans" cxnId="{80B7E9A6-3395-4592-9A96-87F1844BD199}">
      <dgm:prSet/>
      <dgm:spPr/>
      <dgm:t>
        <a:bodyPr/>
        <a:lstStyle/>
        <a:p>
          <a:endParaRPr lang="en-US"/>
        </a:p>
      </dgm:t>
    </dgm:pt>
    <dgm:pt modelId="{24B0ADE6-8028-433D-B5ED-096B568001C7}" type="pres">
      <dgm:prSet presAssocID="{A5D9E966-561D-4E7B-B632-A5DF59DC1C8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FCF6BD-77B0-426C-A35D-6DB8505CA6AE}" type="pres">
      <dgm:prSet presAssocID="{A5D9E966-561D-4E7B-B632-A5DF59DC1C80}" presName="diamond" presStyleLbl="bgShp" presStyleIdx="0" presStyleCnt="1" custScaleX="177935"/>
      <dgm:spPr/>
    </dgm:pt>
    <dgm:pt modelId="{18C73974-8D91-4E9C-8F65-9A7354588F0A}" type="pres">
      <dgm:prSet presAssocID="{A5D9E966-561D-4E7B-B632-A5DF59DC1C80}" presName="quad1" presStyleLbl="node1" presStyleIdx="0" presStyleCnt="4" custLinFactNeighborX="19769" custLinFactNeighborY="-103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30A2B9-6CDC-4842-B1B1-84680B21494D}" type="pres">
      <dgm:prSet presAssocID="{A5D9E966-561D-4E7B-B632-A5DF59DC1C80}" presName="quad2" presStyleLbl="node1" presStyleIdx="1" presStyleCnt="4" custLinFactNeighborX="27029" custLinFactNeighborY="-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15D9F-C58B-464C-836B-0CB9D6AC874C}" type="pres">
      <dgm:prSet presAssocID="{A5D9E966-561D-4E7B-B632-A5DF59DC1C80}" presName="quad3" presStyleLbl="node1" presStyleIdx="2" presStyleCnt="4" custLinFactX="34638" custLinFactNeighborX="100000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5627-4C78-4CC4-AF10-713D2E11F266}" type="pres">
      <dgm:prSet presAssocID="{A5D9E966-561D-4E7B-B632-A5DF59DC1C80}" presName="quad4" presStyleLbl="node1" presStyleIdx="3" presStyleCnt="4" custLinFactNeighborX="-83202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3875B1-7EAE-49BA-881F-7B76CB558929}" srcId="{A5D9E966-561D-4E7B-B632-A5DF59DC1C80}" destId="{5E0DA3CD-37FA-40A9-98FC-FD73DC9C5B74}" srcOrd="0" destOrd="0" parTransId="{1183E2F3-E35C-4246-9B9D-4A1B9EAB76AD}" sibTransId="{24B5D8A6-E24A-4AF8-8E9E-861463D02A06}"/>
    <dgm:cxn modelId="{80B7E9A6-3395-4592-9A96-87F1844BD199}" srcId="{A5D9E966-561D-4E7B-B632-A5DF59DC1C80}" destId="{89BB4DBB-2DD4-43B5-AC59-11FFC6A90709}" srcOrd="3" destOrd="0" parTransId="{B202A198-C811-4C8D-AE71-84B4A57E01CB}" sibTransId="{6C07A933-19F8-4818-8830-58888C33F92C}"/>
    <dgm:cxn modelId="{86EEEA28-DBC4-4A6E-8BEC-4039C4B54470}" type="presOf" srcId="{5E0DA3CD-37FA-40A9-98FC-FD73DC9C5B74}" destId="{18C73974-8D91-4E9C-8F65-9A7354588F0A}" srcOrd="0" destOrd="0" presId="urn:microsoft.com/office/officeart/2005/8/layout/matrix3"/>
    <dgm:cxn modelId="{14FC7BB8-ACD5-4815-B995-1C8E7CD5E82E}" type="presOf" srcId="{89BB4DBB-2DD4-43B5-AC59-11FFC6A90709}" destId="{24FF5627-4C78-4CC4-AF10-713D2E11F266}" srcOrd="0" destOrd="0" presId="urn:microsoft.com/office/officeart/2005/8/layout/matrix3"/>
    <dgm:cxn modelId="{A3E747E9-A77C-4597-A37D-DBC818D909F4}" type="presOf" srcId="{A5D9E966-561D-4E7B-B632-A5DF59DC1C80}" destId="{24B0ADE6-8028-433D-B5ED-096B568001C7}" srcOrd="0" destOrd="0" presId="urn:microsoft.com/office/officeart/2005/8/layout/matrix3"/>
    <dgm:cxn modelId="{165611B4-3F92-447D-A004-59A79838C6C4}" srcId="{A5D9E966-561D-4E7B-B632-A5DF59DC1C80}" destId="{830F1EB5-8A71-421D-B022-B48C0D8E52AE}" srcOrd="2" destOrd="0" parTransId="{8EB734FF-3454-420A-B717-E93F6CBAF1A6}" sibTransId="{606769D2-BCA3-40E8-B548-04F9BB8E638D}"/>
    <dgm:cxn modelId="{39D1E415-DF3A-41D6-A3C5-58AC8FB3D474}" type="presOf" srcId="{830F1EB5-8A71-421D-B022-B48C0D8E52AE}" destId="{98315D9F-C58B-464C-836B-0CB9D6AC874C}" srcOrd="0" destOrd="0" presId="urn:microsoft.com/office/officeart/2005/8/layout/matrix3"/>
    <dgm:cxn modelId="{335B9E5E-DACD-4541-BD43-641A08DE0B85}" srcId="{A5D9E966-561D-4E7B-B632-A5DF59DC1C80}" destId="{7D789952-C55F-4325-81AA-1B5059B9BE01}" srcOrd="1" destOrd="0" parTransId="{5F0B01E3-E7CD-4E92-9AF5-8BF0D3CCCD9D}" sibTransId="{43B4C9C8-BD6F-4724-9610-B6A4C9CB48F2}"/>
    <dgm:cxn modelId="{3A700EFF-A23A-4157-8D11-4928C2E8A45C}" type="presOf" srcId="{7D789952-C55F-4325-81AA-1B5059B9BE01}" destId="{CB30A2B9-6CDC-4842-B1B1-84680B21494D}" srcOrd="0" destOrd="0" presId="urn:microsoft.com/office/officeart/2005/8/layout/matrix3"/>
    <dgm:cxn modelId="{7A068C73-B051-42DB-9CF2-3603234D5B35}" type="presParOf" srcId="{24B0ADE6-8028-433D-B5ED-096B568001C7}" destId="{E6FCF6BD-77B0-426C-A35D-6DB8505CA6AE}" srcOrd="0" destOrd="0" presId="urn:microsoft.com/office/officeart/2005/8/layout/matrix3"/>
    <dgm:cxn modelId="{2D76BF18-855C-48FF-B773-7A50A78B9E51}" type="presParOf" srcId="{24B0ADE6-8028-433D-B5ED-096B568001C7}" destId="{18C73974-8D91-4E9C-8F65-9A7354588F0A}" srcOrd="1" destOrd="0" presId="urn:microsoft.com/office/officeart/2005/8/layout/matrix3"/>
    <dgm:cxn modelId="{C8387723-983A-4827-BF7F-A8B6244F47A9}" type="presParOf" srcId="{24B0ADE6-8028-433D-B5ED-096B568001C7}" destId="{CB30A2B9-6CDC-4842-B1B1-84680B21494D}" srcOrd="2" destOrd="0" presId="urn:microsoft.com/office/officeart/2005/8/layout/matrix3"/>
    <dgm:cxn modelId="{6D97D56D-5304-42E2-B349-C4D3BBCC83FF}" type="presParOf" srcId="{24B0ADE6-8028-433D-B5ED-096B568001C7}" destId="{98315D9F-C58B-464C-836B-0CB9D6AC874C}" srcOrd="3" destOrd="0" presId="urn:microsoft.com/office/officeart/2005/8/layout/matrix3"/>
    <dgm:cxn modelId="{5538DD44-41A3-4D07-8B73-3D512500DB28}" type="presParOf" srcId="{24B0ADE6-8028-433D-B5ED-096B568001C7}" destId="{24FF5627-4C78-4CC4-AF10-713D2E11F26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9299-8423-41BE-86B9-D5B05F5C1AC3}">
      <dsp:nvSpPr>
        <dsp:cNvPr id="0" name=""/>
        <dsp:cNvSpPr/>
      </dsp:nvSpPr>
      <dsp:spPr>
        <a:xfrm>
          <a:off x="1000401" y="440370"/>
          <a:ext cx="1797279" cy="14012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noProof="0" dirty="0" smtClean="0"/>
            <a:t>Privacidad</a:t>
          </a:r>
          <a:endParaRPr lang="es-ES" sz="1800" kern="1200" noProof="0" dirty="0"/>
        </a:p>
      </dsp:txBody>
      <dsp:txXfrm>
        <a:off x="1263606" y="645580"/>
        <a:ext cx="1270869" cy="990841"/>
      </dsp:txXfrm>
    </dsp:sp>
    <dsp:sp modelId="{CBF1980E-5B72-42F9-B7B6-5BE431B5F409}">
      <dsp:nvSpPr>
        <dsp:cNvPr id="0" name=""/>
        <dsp:cNvSpPr/>
      </dsp:nvSpPr>
      <dsp:spPr>
        <a:xfrm>
          <a:off x="1997615" y="1222013"/>
          <a:ext cx="2027246" cy="1694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noProof="0" dirty="0" smtClean="0"/>
            <a:t>Permiso</a:t>
          </a:r>
          <a:endParaRPr lang="es-ES" sz="2000" kern="1200" noProof="0" dirty="0"/>
        </a:p>
      </dsp:txBody>
      <dsp:txXfrm>
        <a:off x="2294498" y="1470183"/>
        <a:ext cx="1433480" cy="1198273"/>
      </dsp:txXfrm>
    </dsp:sp>
    <dsp:sp modelId="{81DE4EC3-911C-4E7C-9424-9AABAFC52456}">
      <dsp:nvSpPr>
        <dsp:cNvPr id="0" name=""/>
        <dsp:cNvSpPr/>
      </dsp:nvSpPr>
      <dsp:spPr>
        <a:xfrm>
          <a:off x="3640871" y="764099"/>
          <a:ext cx="1918266" cy="15169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noProof="0" dirty="0" smtClean="0"/>
            <a:t>Respeto</a:t>
          </a:r>
          <a:endParaRPr lang="es-ES" sz="2000" kern="1200" noProof="0" dirty="0"/>
        </a:p>
      </dsp:txBody>
      <dsp:txXfrm>
        <a:off x="3921795" y="986251"/>
        <a:ext cx="1356418" cy="1072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CF6BD-77B0-426C-A35D-6DB8505CA6AE}">
      <dsp:nvSpPr>
        <dsp:cNvPr id="0" name=""/>
        <dsp:cNvSpPr/>
      </dsp:nvSpPr>
      <dsp:spPr>
        <a:xfrm>
          <a:off x="-94753" y="0"/>
          <a:ext cx="6867803" cy="3859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73974-8D91-4E9C-8F65-9A7354588F0A}">
      <dsp:nvSpPr>
        <dsp:cNvPr id="0" name=""/>
        <dsp:cNvSpPr/>
      </dsp:nvSpPr>
      <dsp:spPr>
        <a:xfrm>
          <a:off x="2073540" y="211011"/>
          <a:ext cx="1505293" cy="150529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noProof="0" dirty="0" smtClean="0"/>
            <a:t>Individuo</a:t>
          </a:r>
          <a:endParaRPr lang="es-ES" sz="1300" b="1" kern="1200" noProof="0" dirty="0"/>
        </a:p>
      </dsp:txBody>
      <dsp:txXfrm>
        <a:off x="2147022" y="284493"/>
        <a:ext cx="1358329" cy="1358329"/>
      </dsp:txXfrm>
    </dsp:sp>
    <dsp:sp modelId="{CB30A2B9-6CDC-4842-B1B1-84680B21494D}">
      <dsp:nvSpPr>
        <dsp:cNvPr id="0" name=""/>
        <dsp:cNvSpPr/>
      </dsp:nvSpPr>
      <dsp:spPr>
        <a:xfrm>
          <a:off x="3803909" y="216144"/>
          <a:ext cx="1505293" cy="150529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noProof="0" dirty="0" smtClean="0"/>
            <a:t>Derechos de autor</a:t>
          </a:r>
          <a:endParaRPr lang="es-ES" sz="1400" b="1" kern="1200" noProof="0" dirty="0"/>
        </a:p>
      </dsp:txBody>
      <dsp:txXfrm>
        <a:off x="3877391" y="289626"/>
        <a:ext cx="1358329" cy="1358329"/>
      </dsp:txXfrm>
    </dsp:sp>
    <dsp:sp modelId="{98315D9F-C58B-464C-836B-0CB9D6AC874C}">
      <dsp:nvSpPr>
        <dsp:cNvPr id="0" name=""/>
        <dsp:cNvSpPr/>
      </dsp:nvSpPr>
      <dsp:spPr>
        <a:xfrm>
          <a:off x="3802655" y="1847992"/>
          <a:ext cx="1505293" cy="1505293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noProof="0" dirty="0" smtClean="0"/>
            <a:t>Expresiones culturales tradicionales y derechos comunitarios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noProof="0" dirty="0" smtClean="0"/>
            <a:t>(</a:t>
          </a:r>
          <a:r>
            <a:rPr lang="es-ES" sz="1400" b="1" kern="1200" noProof="0" dirty="0" err="1" smtClean="0"/>
            <a:t>OMPI</a:t>
          </a:r>
          <a:r>
            <a:rPr lang="es-ES" sz="1400" b="1" kern="1200" noProof="0" dirty="0" smtClean="0"/>
            <a:t>)</a:t>
          </a:r>
          <a:endParaRPr lang="es-ES" sz="1400" b="1" kern="1200" noProof="0" dirty="0"/>
        </a:p>
      </dsp:txBody>
      <dsp:txXfrm>
        <a:off x="3876137" y="1921474"/>
        <a:ext cx="1358329" cy="1358329"/>
      </dsp:txXfrm>
    </dsp:sp>
    <dsp:sp modelId="{24FF5627-4C78-4CC4-AF10-713D2E11F266}">
      <dsp:nvSpPr>
        <dsp:cNvPr id="0" name=""/>
        <dsp:cNvSpPr/>
      </dsp:nvSpPr>
      <dsp:spPr>
        <a:xfrm>
          <a:off x="2144609" y="1847992"/>
          <a:ext cx="1505293" cy="150529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noProof="0" dirty="0" smtClean="0"/>
            <a:t>Comunidad</a:t>
          </a:r>
          <a:endParaRPr lang="es-ES" sz="1400" b="1" kern="1200" noProof="0" dirty="0"/>
        </a:p>
      </dsp:txBody>
      <dsp:txXfrm>
        <a:off x="2218091" y="1921474"/>
        <a:ext cx="1358329" cy="1358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9F7291-F2C0-4BFA-AFFC-6A957222175D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8D866C-E71B-4EFB-A325-FB481F3448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3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268AB4-346A-4937-ABDD-76054E148253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48265A-8D21-4F3F-B4E1-BDEBDF1848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72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© 2000 by Cultural Heritage Administration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03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National Commission of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Uzbekistan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17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© Prof. M. </a:t>
            </a:r>
            <a:r>
              <a:rPr lang="fr-FR" dirty="0" err="1" smtClean="0"/>
              <a:t>Santova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62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P1110958 Digital Audio Workshops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[https://www.flickr.com/photos/dalejarvis/4459686103/] by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 Jarvis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licensed under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 BY-NC-SA 2.0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[https://creativecommons.org/licenses/by-nc-sa/2.0/]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06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by Centre for Research and Development of Culture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37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477000" cy="68627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519" y="241126"/>
            <a:ext cx="15754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9"/>
          <p:cNvCxnSpPr/>
          <p:nvPr userDrawn="1"/>
        </p:nvCxnSpPr>
        <p:spPr>
          <a:xfrm>
            <a:off x="381000" y="1371600"/>
            <a:ext cx="5715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1692000"/>
            <a:ext cx="5715000" cy="1169551"/>
          </a:xfrm>
        </p:spPr>
        <p:txBody>
          <a:bodyPr/>
          <a:lstStyle>
            <a:lvl1pPr algn="l">
              <a:defRPr sz="3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4212000"/>
            <a:ext cx="5715000" cy="1665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6477000" y="0"/>
            <a:ext cx="2664000" cy="6858000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747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12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5998" y="375262"/>
            <a:ext cx="6476999" cy="1846659"/>
          </a:xfrm>
        </p:spPr>
        <p:txBody>
          <a:bodyPr/>
          <a:lstStyle>
            <a:lvl1pPr algn="l">
              <a:defRPr sz="60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2824" y="2427807"/>
            <a:ext cx="6480173" cy="1118255"/>
          </a:xfrm>
        </p:spPr>
        <p:txBody>
          <a:bodyPr/>
          <a:lstStyle>
            <a:lvl1pPr marL="0" indent="0">
              <a:buNone/>
              <a:defRPr sz="4000" b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71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00000" y="1836000"/>
            <a:ext cx="5162998" cy="4217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0"/>
          </p:nvPr>
        </p:nvSpPr>
        <p:spPr>
          <a:xfrm>
            <a:off x="416560" y="1908000"/>
            <a:ext cx="2880000" cy="3672206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416560" y="5647094"/>
            <a:ext cx="287972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987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2282825" y="1908001"/>
            <a:ext cx="6480175" cy="4248960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2282825" y="6156325"/>
            <a:ext cx="648017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00000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2pPr>
            <a:lvl3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39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0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pic>
        <p:nvPicPr>
          <p:cNvPr id="102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528" y="457200"/>
            <a:ext cx="115535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/>
          <p:cNvCxnSpPr/>
          <p:nvPr userDrawn="1"/>
        </p:nvCxnSpPr>
        <p:spPr>
          <a:xfrm>
            <a:off x="2286000" y="66294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891540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sp>
        <p:nvSpPr>
          <p:cNvPr id="103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282825" y="417513"/>
            <a:ext cx="648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 smtClean="0"/>
              <a:t>Cliquez et modifiez le titre</a:t>
            </a:r>
          </a:p>
        </p:txBody>
      </p:sp>
      <p:sp>
        <p:nvSpPr>
          <p:cNvPr id="103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282825" y="2016125"/>
            <a:ext cx="64801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3" name="Straight Connector 17"/>
          <p:cNvCxnSpPr/>
          <p:nvPr userDrawn="1"/>
        </p:nvCxnSpPr>
        <p:spPr>
          <a:xfrm flipV="1">
            <a:off x="406400" y="66294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 userDrawn="1"/>
        </p:nvSpPr>
        <p:spPr>
          <a:xfrm>
            <a:off x="406400" y="6338888"/>
            <a:ext cx="1041400" cy="215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20A48A0-0D61-464C-8D55-A0C153C4A69E}" type="slidenum">
              <a:rPr lang="fr-FR" sz="1400" b="1">
                <a:solidFill>
                  <a:srgbClr val="000000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Picture 1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667500"/>
            <a:ext cx="54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74" r:id="rId3"/>
    <p:sldLayoutId id="2147483670" r:id="rId4"/>
    <p:sldLayoutId id="2147483671" r:id="rId5"/>
    <p:sldLayoutId id="2147483672" r:id="rId6"/>
    <p:sldLayoutId id="2147483675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15900" indent="-215900" algn="l" defTabSz="45720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457200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rtl="0" eaLnBrk="0" fontAlgn="base" hangingPunct="0">
        <a:spcBef>
          <a:spcPts val="12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66725" indent="-215900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66725" algn="l" defTabSz="457200" rtl="0" eaLnBrk="0" fontAlgn="base" hangingPunct="0">
        <a:spcBef>
          <a:spcPts val="600"/>
        </a:spcBef>
        <a:spcAft>
          <a:spcPct val="0"/>
        </a:spcAft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5"/>
          <p:cNvSpPr>
            <a:spLocks noGrp="1"/>
          </p:cNvSpPr>
          <p:nvPr>
            <p:ph type="ctrTitle"/>
          </p:nvPr>
        </p:nvSpPr>
        <p:spPr>
          <a:xfrm>
            <a:off x="381000" y="1443485"/>
            <a:ext cx="5715000" cy="2923877"/>
          </a:xfrm>
        </p:spPr>
        <p:txBody>
          <a:bodyPr/>
          <a:lstStyle/>
          <a:p>
            <a:pPr eaLnBrk="1" hangingPunct="1"/>
            <a:r>
              <a:rPr lang="es-ES" dirty="0" smtClean="0"/>
              <a:t>La ética en el marco de la confección de inventarios del </a:t>
            </a:r>
            <a:r>
              <a:rPr lang="es-ES" dirty="0" err="1" smtClean="0"/>
              <a:t>PCI</a:t>
            </a:r>
            <a:r>
              <a:rPr lang="es-ES" dirty="0" smtClean="0"/>
              <a:t> con participación de la comunidad</a:t>
            </a:r>
          </a:p>
        </p:txBody>
      </p:sp>
      <p:sp>
        <p:nvSpPr>
          <p:cNvPr id="5123" name="Sous-titre 6"/>
          <p:cNvSpPr>
            <a:spLocks noGrp="1"/>
          </p:cNvSpPr>
          <p:nvPr>
            <p:ph type="subTitle" idx="1"/>
          </p:nvPr>
        </p:nvSpPr>
        <p:spPr>
          <a:xfrm>
            <a:off x="381000" y="5219516"/>
            <a:ext cx="5715000" cy="747897"/>
          </a:xfr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dirty="0" smtClean="0">
                <a:solidFill>
                  <a:prstClr val="black"/>
                </a:solidFill>
                <a:latin typeface="Arial Unicode MS" charset="0"/>
                <a:cs typeface="Arial Unicode MS" charset="0"/>
              </a:rPr>
              <a:t>UNESCO </a:t>
            </a:r>
            <a:endParaRPr lang="es-ES" sz="2400" dirty="0" smtClean="0">
              <a:solidFill>
                <a:prstClr val="black"/>
              </a:solidFill>
              <a:latin typeface="Arial Unicode MS" charset="0"/>
              <a:cs typeface="Arial Unicode MS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dirty="0" smtClean="0">
                <a:solidFill>
                  <a:prstClr val="black"/>
                </a:solidFill>
                <a:cs typeface="Arial Unicode MS" charset="0"/>
              </a:rPr>
              <a:t>Sección del Patrimonio Cultural Inmaterial</a:t>
            </a:r>
          </a:p>
          <a:p>
            <a:pPr algn="ctr" eaLnBrk="1" hangingPunct="1">
              <a:spcBef>
                <a:spcPct val="0"/>
              </a:spcBef>
            </a:pPr>
            <a:endParaRPr lang="es-ES" dirty="0" smtClean="0"/>
          </a:p>
        </p:txBody>
      </p:sp>
      <p:pic>
        <p:nvPicPr>
          <p:cNvPr id="5124" name="Espace réservé pour une image  8" descr="funambule2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>
          <a:xfrm>
            <a:off x="6477000" y="0"/>
            <a:ext cx="2663825" cy="6858000"/>
          </a:xfrm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81000" y="5967413"/>
            <a:ext cx="1303338" cy="276225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s-ES" sz="12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43638"/>
            <a:ext cx="1303338" cy="27622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solidFill>
                <a:schemeClr val="accent4"/>
              </a:solidFill>
              <a:latin typeface="Arial Bold"/>
              <a:cs typeface="Arial Bold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 flipH="1">
            <a:off x="403225" y="4367362"/>
            <a:ext cx="4949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12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har char="»"/>
              <a:defRPr sz="2000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har char="»"/>
              <a:defRPr sz="2000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har char="»"/>
              <a:defRPr sz="2000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har char="»"/>
              <a:defRPr sz="2000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har char="»"/>
              <a:defRPr sz="2000">
                <a:solidFill>
                  <a:srgbClr val="07DED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fr-FR" sz="1800" dirty="0">
                <a:solidFill>
                  <a:schemeClr val="tx1"/>
                </a:solidFill>
              </a:rPr>
              <a:t>Presentación </a:t>
            </a:r>
            <a:r>
              <a:rPr lang="es-ES" altLang="fr-FR" sz="1800" dirty="0" err="1">
                <a:solidFill>
                  <a:schemeClr val="tx1"/>
                </a:solidFill>
              </a:rPr>
              <a:t>Power</a:t>
            </a:r>
            <a:r>
              <a:rPr lang="es-ES" altLang="fr-FR" sz="1800" dirty="0">
                <a:solidFill>
                  <a:schemeClr val="tx1"/>
                </a:solidFill>
              </a:rPr>
              <a:t> Point de la Unidad </a:t>
            </a:r>
            <a:r>
              <a:rPr lang="es-ES" altLang="fr-FR" sz="1800" dirty="0" smtClean="0">
                <a:solidFill>
                  <a:schemeClr val="tx1"/>
                </a:solidFill>
              </a:rPr>
              <a:t>21</a:t>
            </a:r>
            <a:endParaRPr lang="es-ES" altLang="es-ES_tradnl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es-ES" dirty="0" smtClean="0"/>
              <a:t>El alcance de la ética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381" y="1894841"/>
            <a:ext cx="4669301" cy="3665619"/>
          </a:xfrm>
        </p:spPr>
        <p:txBody>
          <a:bodyPr/>
          <a:lstStyle/>
          <a:p>
            <a:r>
              <a:rPr lang="es-ES" sz="2200" b="0" dirty="0" smtClean="0"/>
              <a:t>Miembros de la comunidad, los que colaboran con la comunidad, y personas externas</a:t>
            </a:r>
          </a:p>
          <a:p>
            <a:r>
              <a:rPr lang="es-ES" sz="2200" b="0" dirty="0" smtClean="0"/>
              <a:t>Ejecutantes</a:t>
            </a:r>
          </a:p>
          <a:p>
            <a:r>
              <a:rPr lang="es-ES" sz="2200" b="0" dirty="0" smtClean="0"/>
              <a:t>Representantes de la comunidad</a:t>
            </a:r>
          </a:p>
          <a:p>
            <a:r>
              <a:rPr lang="es-ES" sz="2200" b="0" dirty="0" smtClean="0"/>
              <a:t>Investigadores</a:t>
            </a:r>
          </a:p>
          <a:p>
            <a:r>
              <a:rPr lang="es-ES" sz="2200" b="0" dirty="0" smtClean="0"/>
              <a:t>Representantes del gobierno</a:t>
            </a:r>
          </a:p>
          <a:p>
            <a:r>
              <a:rPr lang="es-ES" sz="2200" b="0" dirty="0" smtClean="0"/>
              <a:t>Trabajadores culturales</a:t>
            </a:r>
          </a:p>
          <a:p>
            <a:r>
              <a:rPr lang="es-ES" sz="2200" b="0" dirty="0" smtClean="0"/>
              <a:t>Otros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444" y="4416133"/>
            <a:ext cx="34477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>
              <a:defRPr sz="800">
                <a:ea typeface="MS PGothic" panose="020B0600070205080204" pitchFamily="34" charset="-128"/>
              </a:defRPr>
            </a:lvl1pPr>
          </a:lstStyle>
          <a:p>
            <a:r>
              <a:rPr lang="fr-FR" dirty="0"/>
              <a:t>© National Commission of </a:t>
            </a:r>
            <a:r>
              <a:rPr lang="fr-FR" dirty="0" err="1"/>
              <a:t>Uzbekistan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" y="1894841"/>
            <a:ext cx="3708399" cy="24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 smtClean="0"/>
              <a:t>Tipos de participantes comunitarios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873" y="1933839"/>
            <a:ext cx="2765943" cy="2800767"/>
          </a:xfrm>
        </p:spPr>
        <p:txBody>
          <a:bodyPr/>
          <a:lstStyle/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Ejecutantes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Maestros/gurús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Persona específica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Compositores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Poetas/letristas</a:t>
            </a: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es-ES" sz="2200" dirty="0" smtClean="0"/>
              <a:t>Deidades/espíritus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933839"/>
            <a:ext cx="2749550" cy="36660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917" y="5702994"/>
            <a:ext cx="105830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800" dirty="0">
                <a:ea typeface="MS PGothic" panose="020B0600070205080204" pitchFamily="34" charset="-128"/>
              </a:rPr>
              <a:t>© Prof. M. </a:t>
            </a:r>
            <a:r>
              <a:rPr lang="fr-FR" sz="800" dirty="0" err="1">
                <a:ea typeface="MS PGothic" panose="020B0600070205080204" pitchFamily="34" charset="-128"/>
              </a:rPr>
              <a:t>Santova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00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9" y="1905000"/>
            <a:ext cx="6167654" cy="2899255"/>
          </a:xfrm>
        </p:spPr>
        <p:txBody>
          <a:bodyPr/>
          <a:lstStyle/>
          <a:p>
            <a:r>
              <a:rPr lang="es-ES" sz="2200" b="0" dirty="0" smtClean="0"/>
              <a:t>En la actividad de inventariado deben participar todas las comunidades y grupos presentes en la zona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Comunidades o grupos marginados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Comunidades o grupos migrantes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Mujeres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Niños</a:t>
            </a:r>
          </a:p>
          <a:p>
            <a:pPr lvl="3">
              <a:buFont typeface="Wingdings" panose="05000000000000000000" pitchFamily="2" charset="2"/>
              <a:buChar char="v"/>
            </a:pPr>
            <a:endParaRPr lang="es-E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 smtClean="0"/>
              <a:t>La inclusividad: un principio clave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6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 smtClean="0"/>
              <a:t>Valores fundamentales para la confección de inventarios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2846933"/>
          </a:xfrm>
        </p:spPr>
        <p:txBody>
          <a:bodyPr/>
          <a:lstStyle/>
          <a:p>
            <a:r>
              <a:rPr lang="es-ES" sz="2200" b="0" dirty="0" smtClean="0"/>
              <a:t>Valorar la diversidad</a:t>
            </a:r>
          </a:p>
          <a:p>
            <a:r>
              <a:rPr lang="es-ES" sz="2200" b="0" dirty="0" smtClean="0"/>
              <a:t>Valorar la transparencia</a:t>
            </a:r>
          </a:p>
          <a:p>
            <a:r>
              <a:rPr lang="es-ES" sz="2200" b="0" dirty="0" smtClean="0"/>
              <a:t>Valorar la flexibilidad</a:t>
            </a:r>
          </a:p>
          <a:p>
            <a:endParaRPr lang="es-ES" dirty="0" smtClean="0">
              <a:solidFill>
                <a:srgbClr val="7F7F7F"/>
              </a:solidFill>
            </a:endParaRPr>
          </a:p>
          <a:p>
            <a:endParaRPr lang="es-ES" dirty="0" smtClean="0">
              <a:solidFill>
                <a:srgbClr val="7F7F7F"/>
              </a:solidFill>
            </a:endParaRPr>
          </a:p>
          <a:p>
            <a:endParaRPr lang="es-ES" dirty="0"/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1593360"/>
            <a:ext cx="20605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51613" y="5826097"/>
            <a:ext cx="2012950" cy="247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Fuente: http://tinyurl.com/oa5vef</a:t>
            </a:r>
            <a:endParaRPr lang="es-ES" sz="10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3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es-ES" dirty="0" smtClean="0"/>
              <a:t>Solicitud de permisos para recopilar datos</a:t>
            </a:r>
          </a:p>
        </p:txBody>
      </p:sp>
      <p:sp>
        <p:nvSpPr>
          <p:cNvPr id="8195" name="Espace réservé du contenu 2"/>
          <p:cNvSpPr>
            <a:spLocks noGrp="1"/>
          </p:cNvSpPr>
          <p:nvPr>
            <p:ph sz="half" idx="2"/>
          </p:nvPr>
        </p:nvSpPr>
        <p:spPr>
          <a:xfrm>
            <a:off x="4612796" y="1905001"/>
            <a:ext cx="3077308" cy="2668423"/>
          </a:xfrm>
        </p:spPr>
        <p:txBody>
          <a:bodyPr/>
          <a:lstStyle/>
          <a:p>
            <a:pPr marL="434975" lvl="3" indent="-342900" eaLnBrk="1" hangingPunct="1">
              <a:buClr>
                <a:schemeClr val="tx1"/>
              </a:buClr>
            </a:pPr>
            <a:r>
              <a:rPr lang="es-ES" sz="2200" dirty="0" smtClean="0"/>
              <a:t>Para grabar</a:t>
            </a:r>
          </a:p>
          <a:p>
            <a:pPr marL="434975" lvl="3" indent="-342900" eaLnBrk="1" hangingPunct="1">
              <a:buClr>
                <a:schemeClr val="tx1"/>
              </a:buClr>
            </a:pPr>
            <a:r>
              <a:rPr lang="es-ES" sz="2200" dirty="0" smtClean="0"/>
              <a:t>Para fotografiar</a:t>
            </a:r>
          </a:p>
          <a:p>
            <a:pPr marL="434975" lvl="3" indent="-342900" eaLnBrk="1" hangingPunct="1">
              <a:buClr>
                <a:schemeClr val="tx1"/>
              </a:buClr>
            </a:pPr>
            <a:r>
              <a:rPr lang="es-ES" sz="2200" dirty="0" smtClean="0"/>
              <a:t>Para entrevistar</a:t>
            </a:r>
          </a:p>
          <a:p>
            <a:pPr marL="434975" lvl="3" indent="-342900" eaLnBrk="1" hangingPunct="1">
              <a:buClr>
                <a:schemeClr val="tx1"/>
              </a:buClr>
            </a:pPr>
            <a:r>
              <a:rPr lang="es-ES" sz="2200" dirty="0" smtClean="0"/>
              <a:t>Para participar</a:t>
            </a:r>
          </a:p>
          <a:p>
            <a:pPr eaLnBrk="1" hangingPunct="1">
              <a:buFont typeface="Wingdings" pitchFamily="2" charset="2"/>
              <a:buChar char="v"/>
            </a:pPr>
            <a:endParaRPr lang="es-ES" dirty="0" smtClean="0"/>
          </a:p>
          <a:p>
            <a:pPr eaLnBrk="1" hangingPunct="1"/>
            <a:endParaRPr lang="es-E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" y="1934360"/>
            <a:ext cx="3716418" cy="27873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4872272" cy="3570208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es-ES" sz="2200" dirty="0" smtClean="0"/>
              <a:t>Publicaciones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dirty="0" smtClean="0"/>
              <a:t>fines educativos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dirty="0" smtClean="0"/>
              <a:t>publicidad</a:t>
            </a:r>
          </a:p>
          <a:p>
            <a:pPr lvl="3">
              <a:buClr>
                <a:schemeClr val="tx1"/>
              </a:buClr>
            </a:pPr>
            <a:r>
              <a:rPr lang="es-ES" sz="2200" dirty="0" smtClean="0"/>
              <a:t>Emisiones</a:t>
            </a:r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dirty="0" smtClean="0"/>
              <a:t>radio, televisión, internet</a:t>
            </a:r>
          </a:p>
          <a:p>
            <a:pPr lvl="3">
              <a:buClr>
                <a:schemeClr val="tx1"/>
              </a:buClr>
            </a:pPr>
            <a:r>
              <a:rPr lang="es-ES" sz="2200" dirty="0" smtClean="0"/>
              <a:t>Archivado</a:t>
            </a:r>
          </a:p>
          <a:p>
            <a:pPr lvl="3">
              <a:buClr>
                <a:schemeClr val="tx1"/>
              </a:buClr>
            </a:pPr>
            <a:r>
              <a:rPr lang="es-ES" sz="2200" dirty="0" smtClean="0"/>
              <a:t>Intercambios con otras personas</a:t>
            </a:r>
          </a:p>
          <a:p>
            <a:pPr lvl="3">
              <a:buClr>
                <a:schemeClr val="tx1"/>
              </a:buClr>
            </a:pPr>
            <a:r>
              <a:rPr lang="es-ES" sz="2200" dirty="0" smtClean="0"/>
              <a:t>Investigación</a:t>
            </a:r>
          </a:p>
          <a:p>
            <a:pPr lvl="3">
              <a:buClr>
                <a:schemeClr val="tx1"/>
              </a:buClr>
            </a:pPr>
            <a:r>
              <a:rPr lang="es-ES" sz="2200" dirty="0" smtClean="0"/>
              <a:t>Enseñanza/representaciones</a:t>
            </a:r>
            <a:endParaRPr lang="es-ES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282825" y="417513"/>
            <a:ext cx="648017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dirty="0" smtClean="0"/>
              <a:t>Solicitud de permisos para usos futuros</a:t>
            </a:r>
          </a:p>
        </p:txBody>
      </p:sp>
    </p:spTree>
    <p:extLst>
      <p:ext uri="{BB962C8B-B14F-4D97-AF65-F5344CB8AC3E}">
        <p14:creationId xmlns:p14="http://schemas.microsoft.com/office/powerpoint/2010/main" val="221785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1036" y="1905000"/>
            <a:ext cx="3444027" cy="3163943"/>
          </a:xfrm>
        </p:spPr>
        <p:txBody>
          <a:bodyPr/>
          <a:lstStyle/>
          <a:p>
            <a:r>
              <a:rPr lang="es-ES" sz="2200" b="0" dirty="0" smtClean="0"/>
              <a:t>Se debe representar el </a:t>
            </a:r>
            <a:r>
              <a:rPr lang="es-ES" sz="2200" b="0" dirty="0" err="1" smtClean="0"/>
              <a:t>PCI</a:t>
            </a:r>
            <a:r>
              <a:rPr lang="es-ES" sz="2200" b="0" dirty="0" smtClean="0"/>
              <a:t> correctamente</a:t>
            </a:r>
          </a:p>
          <a:p>
            <a:pPr lvl="1"/>
            <a:r>
              <a:rPr lang="es-ES" sz="2200" dirty="0" smtClean="0"/>
              <a:t>Nombres</a:t>
            </a:r>
          </a:p>
          <a:p>
            <a:pPr lvl="1"/>
            <a:r>
              <a:rPr lang="es-ES" sz="2200" dirty="0" smtClean="0"/>
              <a:t>Funciones</a:t>
            </a:r>
          </a:p>
          <a:p>
            <a:pPr lvl="1"/>
            <a:r>
              <a:rPr lang="es-ES" sz="2200" dirty="0" smtClean="0"/>
              <a:t>Procesos</a:t>
            </a:r>
          </a:p>
          <a:p>
            <a:pPr lvl="1"/>
            <a:r>
              <a:rPr lang="es-ES" sz="2200" dirty="0" smtClean="0"/>
              <a:t>Significado e importancia</a:t>
            </a:r>
          </a:p>
          <a:p>
            <a:pPr lvl="2">
              <a:buFont typeface="Wingdings" pitchFamily="2" charset="2"/>
              <a:buChar char="v"/>
            </a:pPr>
            <a:endParaRPr lang="es-E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2825" y="356945"/>
            <a:ext cx="6480175" cy="984885"/>
          </a:xfrm>
        </p:spPr>
        <p:txBody>
          <a:bodyPr/>
          <a:lstStyle/>
          <a:p>
            <a:r>
              <a:rPr lang="es-ES" dirty="0"/>
              <a:t>La ética aplicada a </a:t>
            </a:r>
            <a:r>
              <a:rPr lang="es-ES" dirty="0" smtClean="0"/>
              <a:t>la correcta </a:t>
            </a:r>
            <a:r>
              <a:rPr lang="es-ES" dirty="0"/>
              <a:t>representación del </a:t>
            </a:r>
            <a:r>
              <a:rPr lang="es-ES" dirty="0" err="1"/>
              <a:t>PCI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3" y="1741692"/>
            <a:ext cx="4802973" cy="31858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143" y="4973028"/>
            <a:ext cx="45720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dirty="0">
                <a:ea typeface="MS PGothic" panose="020B0600070205080204" pitchFamily="34" charset="-128"/>
              </a:rPr>
              <a:t>© 2010 by Centre for Research and Development of Culture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77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es-ES" dirty="0" smtClean="0"/>
              <a:t>Derechos y respeto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730874" cy="3231654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es-ES" sz="2000" dirty="0" smtClean="0"/>
              <a:t>Respeto de todos los miembros de la comunidad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Reconocimiento de las aportaciones comunitarias e individuales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Representaciones conformes a la comunidad o ejecutante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Uso apropiado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Reconocimiento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Atribución de la propiedad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Integridad artística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77877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14160"/>
            <a:ext cx="6630807" cy="4124206"/>
          </a:xfrm>
        </p:spPr>
        <p:txBody>
          <a:bodyPr/>
          <a:lstStyle/>
          <a:p>
            <a:r>
              <a:rPr lang="es-ES" sz="2000" b="0" dirty="0" smtClean="0"/>
              <a:t>Informar a la comunidad sobre el proceso y el objetivo del inventariado</a:t>
            </a:r>
          </a:p>
          <a:p>
            <a:r>
              <a:rPr lang="es-ES" sz="2000" b="0" dirty="0" smtClean="0"/>
              <a:t>Fomentar las deliberaciones y el consenso</a:t>
            </a:r>
          </a:p>
          <a:p>
            <a:r>
              <a:rPr lang="es-ES" sz="2000" b="0" dirty="0" smtClean="0"/>
              <a:t>Actuar de manera abierta y transparente</a:t>
            </a:r>
          </a:p>
          <a:p>
            <a:r>
              <a:rPr lang="es-ES" sz="2000" b="0" dirty="0" smtClean="0"/>
              <a:t>Representar el </a:t>
            </a:r>
            <a:r>
              <a:rPr lang="es-ES" sz="2000" b="0" dirty="0" err="1" smtClean="0"/>
              <a:t>PCI</a:t>
            </a:r>
            <a:r>
              <a:rPr lang="es-ES" sz="2000" b="0" dirty="0" smtClean="0"/>
              <a:t> con exactitud</a:t>
            </a:r>
          </a:p>
          <a:p>
            <a:r>
              <a:rPr lang="es-ES" sz="2000" b="0" dirty="0" smtClean="0"/>
              <a:t>No utilizar exclusivamente los conocimientos y las percepciones personales</a:t>
            </a:r>
          </a:p>
          <a:p>
            <a:r>
              <a:rPr lang="es-ES" sz="2000" b="0" dirty="0" smtClean="0"/>
              <a:t>Incluir todo tipo de opiniones</a:t>
            </a:r>
          </a:p>
          <a:p>
            <a:r>
              <a:rPr lang="es-ES" sz="2000" b="0" dirty="0" smtClean="0"/>
              <a:t>¿Qué uso sería justo y leal de acuerdo con los miembros de su comunidad?</a:t>
            </a:r>
          </a:p>
          <a:p>
            <a:r>
              <a:rPr lang="es-ES" sz="2000" b="0" dirty="0" smtClean="0"/>
              <a:t>Respetar los deseos individuales de los ejecutantes</a:t>
            </a:r>
            <a:endParaRPr lang="es-ES" sz="2000" b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/>
              <a:t>Creación de un ambiente de confianza</a:t>
            </a:r>
          </a:p>
        </p:txBody>
      </p:sp>
    </p:spTree>
    <p:extLst>
      <p:ext uri="{BB962C8B-B14F-4D97-AF65-F5344CB8AC3E}">
        <p14:creationId xmlns:p14="http://schemas.microsoft.com/office/powerpoint/2010/main" val="365417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eaLnBrk="1" hangingPunct="1"/>
            <a:r>
              <a:rPr lang="es-ES" dirty="0" smtClean="0"/>
              <a:t>Aspectos éticos y jurídicos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594367" y="1355987"/>
            <a:ext cx="8168632" cy="5016758"/>
            <a:chOff x="594367" y="1355987"/>
            <a:chExt cx="8168632" cy="5016758"/>
          </a:xfrm>
        </p:grpSpPr>
        <p:sp>
          <p:nvSpPr>
            <p:cNvPr id="2" name="TextBox 1"/>
            <p:cNvSpPr txBox="1"/>
            <p:nvPr/>
          </p:nvSpPr>
          <p:spPr>
            <a:xfrm>
              <a:off x="2908138" y="1355987"/>
              <a:ext cx="3956125" cy="50167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200" dirty="0" smtClean="0"/>
                <a:t>Los aspectos éticos y jurídicos suelen solaparse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ES" sz="22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200" dirty="0" smtClean="0"/>
                <a:t>Las normas éticas prevalecen cuando las leyes no protegen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ES" sz="22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200" dirty="0" smtClean="0"/>
                <a:t>Derechos morales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ES" sz="22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200" dirty="0" smtClean="0"/>
                <a:t>Consentimiento libre, previo e informado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ES" sz="22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" sz="2200" dirty="0" smtClean="0"/>
                <a:t>Posibles conflictos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s-ES" sz="2000" dirty="0" smtClean="0"/>
                <a:t>Derechos de autor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s-ES" sz="2000" dirty="0" smtClean="0"/>
                <a:t>Leyes nacionales</a:t>
              </a: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594367" y="2826951"/>
              <a:ext cx="8168632" cy="2159488"/>
              <a:chOff x="594367" y="2826951"/>
              <a:chExt cx="8168632" cy="2159488"/>
            </a:xfrm>
          </p:grpSpPr>
          <p:sp>
            <p:nvSpPr>
              <p:cNvPr id="5" name="Forme libre 4"/>
              <p:cNvSpPr/>
              <p:nvPr/>
            </p:nvSpPr>
            <p:spPr>
              <a:xfrm rot="21600000">
                <a:off x="594367" y="2826951"/>
                <a:ext cx="2214853" cy="2107170"/>
              </a:xfrm>
              <a:custGeom>
                <a:avLst/>
                <a:gdLst>
                  <a:gd name="connsiteX0" fmla="*/ 0 w 2107169"/>
                  <a:gd name="connsiteY0" fmla="*/ 1477343 h 2214852"/>
                  <a:gd name="connsiteX1" fmla="*/ 526792 w 2107169"/>
                  <a:gd name="connsiteY1" fmla="*/ 1477343 h 2214852"/>
                  <a:gd name="connsiteX2" fmla="*/ 526792 w 2107169"/>
                  <a:gd name="connsiteY2" fmla="*/ 0 h 2214852"/>
                  <a:gd name="connsiteX3" fmla="*/ 1580377 w 2107169"/>
                  <a:gd name="connsiteY3" fmla="*/ 0 h 2214852"/>
                  <a:gd name="connsiteX4" fmla="*/ 1580377 w 2107169"/>
                  <a:gd name="connsiteY4" fmla="*/ 1477343 h 2214852"/>
                  <a:gd name="connsiteX5" fmla="*/ 2107169 w 2107169"/>
                  <a:gd name="connsiteY5" fmla="*/ 1477343 h 2214852"/>
                  <a:gd name="connsiteX6" fmla="*/ 1053585 w 2107169"/>
                  <a:gd name="connsiteY6" fmla="*/ 2214852 h 2214852"/>
                  <a:gd name="connsiteX7" fmla="*/ 0 w 2107169"/>
                  <a:gd name="connsiteY7" fmla="*/ 1477343 h 22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07169" h="2214852">
                    <a:moveTo>
                      <a:pt x="1405516" y="2214851"/>
                    </a:moveTo>
                    <a:lnTo>
                      <a:pt x="1405516" y="1661139"/>
                    </a:lnTo>
                    <a:lnTo>
                      <a:pt x="0" y="1661139"/>
                    </a:lnTo>
                    <a:lnTo>
                      <a:pt x="0" y="553713"/>
                    </a:lnTo>
                    <a:lnTo>
                      <a:pt x="1405516" y="553713"/>
                    </a:lnTo>
                    <a:lnTo>
                      <a:pt x="1405516" y="1"/>
                    </a:lnTo>
                    <a:lnTo>
                      <a:pt x="2107169" y="1107425"/>
                    </a:lnTo>
                    <a:lnTo>
                      <a:pt x="1405516" y="2214851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0257" tIns="797049" rIns="639011" bIns="797048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3800" kern="1200" dirty="0" smtClean="0"/>
                  <a:t>Ética</a:t>
                </a:r>
                <a:endParaRPr lang="es-ES" sz="3800" kern="1200" dirty="0"/>
              </a:p>
            </p:txBody>
          </p:sp>
          <p:sp>
            <p:nvSpPr>
              <p:cNvPr id="6" name="Forme libre 5"/>
              <p:cNvSpPr/>
              <p:nvPr/>
            </p:nvSpPr>
            <p:spPr>
              <a:xfrm>
                <a:off x="6452708" y="2867554"/>
                <a:ext cx="2310291" cy="2118885"/>
              </a:xfrm>
              <a:custGeom>
                <a:avLst/>
                <a:gdLst>
                  <a:gd name="connsiteX0" fmla="*/ 0 w 2118885"/>
                  <a:gd name="connsiteY0" fmla="*/ 1568681 h 2310291"/>
                  <a:gd name="connsiteX1" fmla="*/ 529721 w 2118885"/>
                  <a:gd name="connsiteY1" fmla="*/ 1568681 h 2310291"/>
                  <a:gd name="connsiteX2" fmla="*/ 529721 w 2118885"/>
                  <a:gd name="connsiteY2" fmla="*/ 0 h 2310291"/>
                  <a:gd name="connsiteX3" fmla="*/ 1589164 w 2118885"/>
                  <a:gd name="connsiteY3" fmla="*/ 0 h 2310291"/>
                  <a:gd name="connsiteX4" fmla="*/ 1589164 w 2118885"/>
                  <a:gd name="connsiteY4" fmla="*/ 1568681 h 2310291"/>
                  <a:gd name="connsiteX5" fmla="*/ 2118885 w 2118885"/>
                  <a:gd name="connsiteY5" fmla="*/ 1568681 h 2310291"/>
                  <a:gd name="connsiteX6" fmla="*/ 1059443 w 2118885"/>
                  <a:gd name="connsiteY6" fmla="*/ 2310291 h 2310291"/>
                  <a:gd name="connsiteX7" fmla="*/ 0 w 2118885"/>
                  <a:gd name="connsiteY7" fmla="*/ 1568681 h 2310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885" h="2310291">
                    <a:moveTo>
                      <a:pt x="680168" y="0"/>
                    </a:moveTo>
                    <a:lnTo>
                      <a:pt x="680168" y="577572"/>
                    </a:lnTo>
                    <a:lnTo>
                      <a:pt x="2118885" y="577572"/>
                    </a:lnTo>
                    <a:lnTo>
                      <a:pt x="2118885" y="1732719"/>
                    </a:lnTo>
                    <a:lnTo>
                      <a:pt x="680168" y="1732719"/>
                    </a:lnTo>
                    <a:lnTo>
                      <a:pt x="680168" y="2310291"/>
                    </a:lnTo>
                    <a:lnTo>
                      <a:pt x="0" y="1155146"/>
                    </a:lnTo>
                    <a:lnTo>
                      <a:pt x="680168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41062" tIns="799977" rIns="270255" bIns="799977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3800" kern="1200" dirty="0" smtClean="0"/>
                  <a:t>Ley</a:t>
                </a:r>
                <a:endParaRPr lang="es-ES" sz="38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188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125"/>
          </a:xfrm>
        </p:spPr>
        <p:txBody>
          <a:bodyPr/>
          <a:lstStyle/>
          <a:p>
            <a:r>
              <a:rPr lang="es-ES" dirty="0" smtClean="0"/>
              <a:t>Contenido de la presentación</a:t>
            </a:r>
            <a:endParaRPr lang="es-E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3662541"/>
          </a:xfrm>
        </p:spPr>
        <p:txBody>
          <a:bodyPr/>
          <a:lstStyle/>
          <a:p>
            <a:r>
              <a:rPr lang="es-ES" sz="2200" b="0" dirty="0" smtClean="0"/>
              <a:t>Terminología</a:t>
            </a:r>
          </a:p>
          <a:p>
            <a:r>
              <a:rPr lang="es-ES" sz="2200" b="0" dirty="0" smtClean="0"/>
              <a:t>Principios éticos de la salvaguardia del patrimonio cultural inmaterial</a:t>
            </a:r>
          </a:p>
          <a:p>
            <a:r>
              <a:rPr lang="es-ES" sz="2200" b="0" dirty="0" smtClean="0"/>
              <a:t>Identificación del papel que asume cada participante y de las cuestiones éticas que se deben tener en cuenta</a:t>
            </a:r>
          </a:p>
          <a:p>
            <a:r>
              <a:rPr lang="es-ES" sz="2200" b="0" dirty="0" smtClean="0"/>
              <a:t>Cuestiones éticas clave</a:t>
            </a:r>
          </a:p>
          <a:p>
            <a:r>
              <a:rPr lang="es-ES" sz="2200" b="0" dirty="0" smtClean="0"/>
              <a:t>Consejos prácticos para adoptar un enfoque ético durante la confección de inventarios con participación de la comunidad</a:t>
            </a:r>
          </a:p>
        </p:txBody>
      </p:sp>
    </p:spTree>
    <p:extLst>
      <p:ext uri="{BB962C8B-B14F-4D97-AF65-F5344CB8AC3E}">
        <p14:creationId xmlns:p14="http://schemas.microsoft.com/office/powerpoint/2010/main" val="22199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217" y="381001"/>
            <a:ext cx="6480175" cy="492443"/>
          </a:xfrm>
        </p:spPr>
        <p:txBody>
          <a:bodyPr/>
          <a:lstStyle/>
          <a:p>
            <a:r>
              <a:rPr lang="es-ES" dirty="0" smtClean="0"/>
              <a:t>Propiedad del </a:t>
            </a:r>
            <a:r>
              <a:rPr lang="es-ES" dirty="0" err="1" smtClean="0"/>
              <a:t>PCI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6434455" cy="4133439"/>
          </a:xfrm>
        </p:spPr>
        <p:txBody>
          <a:bodyPr/>
          <a:lstStyle/>
          <a:p>
            <a:pPr marL="0" lvl="3" indent="0">
              <a:buClrTx/>
              <a:buNone/>
            </a:pPr>
            <a:r>
              <a:rPr lang="es-ES" sz="2200" dirty="0" smtClean="0"/>
              <a:t>El </a:t>
            </a:r>
            <a:r>
              <a:rPr lang="es-ES" sz="2200" dirty="0" err="1" smtClean="0"/>
              <a:t>PCI</a:t>
            </a:r>
            <a:r>
              <a:rPr lang="es-ES" sz="2200" dirty="0" smtClean="0"/>
              <a:t>…</a:t>
            </a:r>
          </a:p>
          <a:p>
            <a:pPr lvl="3">
              <a:buClrTx/>
            </a:pPr>
            <a:r>
              <a:rPr lang="es-ES" sz="2200" dirty="0" smtClean="0"/>
              <a:t>cambia,</a:t>
            </a:r>
          </a:p>
          <a:p>
            <a:pPr lvl="3">
              <a:buClrTx/>
            </a:pPr>
            <a:r>
              <a:rPr lang="es-ES" sz="2200" dirty="0" smtClean="0"/>
              <a:t>se recrea permanentemente,</a:t>
            </a:r>
          </a:p>
          <a:p>
            <a:pPr lvl="3">
              <a:buClrTx/>
            </a:pPr>
            <a:r>
              <a:rPr lang="es-ES" sz="2200" dirty="0" smtClean="0"/>
              <a:t>se comparte,</a:t>
            </a:r>
          </a:p>
          <a:p>
            <a:pPr lvl="3">
              <a:buClrTx/>
            </a:pPr>
            <a:r>
              <a:rPr lang="es-ES" sz="2200" dirty="0" smtClean="0"/>
              <a:t>es de propiedad colectiva.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s-ES" sz="2200" b="0" dirty="0" smtClean="0"/>
              <a:t>La aplicación de los derechos de propiedad intelectual en el marco legislativo actual no brinda soluciones satisfactorias.</a:t>
            </a:r>
            <a:endParaRPr lang="es-ES" dirty="0" smtClean="0"/>
          </a:p>
          <a:p>
            <a:pPr marL="250825" lvl="3" indent="0">
              <a:buNone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813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04987"/>
            <a:ext cx="6480175" cy="984885"/>
          </a:xfrm>
        </p:spPr>
        <p:txBody>
          <a:bodyPr/>
          <a:lstStyle/>
          <a:p>
            <a:r>
              <a:rPr lang="es-ES" dirty="0" smtClean="0"/>
              <a:t>Derechos individuales y comunitarios</a:t>
            </a:r>
            <a:endParaRPr lang="es-E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637610"/>
              </p:ext>
            </p:extLst>
          </p:nvPr>
        </p:nvGraphicFramePr>
        <p:xfrm>
          <a:off x="1247001" y="2074142"/>
          <a:ext cx="6678296" cy="385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rved Down Arrow 11"/>
          <p:cNvSpPr/>
          <p:nvPr/>
        </p:nvSpPr>
        <p:spPr>
          <a:xfrm>
            <a:off x="4400104" y="1708382"/>
            <a:ext cx="121615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flipH="1">
            <a:off x="2336794" y="3426654"/>
            <a:ext cx="1142647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4586149" y="5427431"/>
            <a:ext cx="1216152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es-ES" dirty="0" smtClean="0"/>
              <a:t>Uso leal y trato leal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2074414"/>
          </a:xfrm>
        </p:spPr>
        <p:txBody>
          <a:bodyPr/>
          <a:lstStyle/>
          <a:p>
            <a:r>
              <a:rPr lang="es-ES" sz="2200" b="0" dirty="0" smtClean="0"/>
              <a:t>Uso leal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Fines educativos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“Por el bien de la sociedad”</a:t>
            </a:r>
            <a:endParaRPr lang="es-ES" dirty="0" smtClean="0"/>
          </a:p>
          <a:p>
            <a:r>
              <a:rPr lang="es-ES" sz="2200" b="0" dirty="0" smtClean="0"/>
              <a:t>Usos no comerciales</a:t>
            </a:r>
          </a:p>
          <a:p>
            <a:pPr>
              <a:buFont typeface="Wingdings" pitchFamily="2" charset="2"/>
              <a:buChar char="v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897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es-ES" dirty="0" smtClean="0"/>
              <a:t>Consejos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495871"/>
            <a:ext cx="6336669" cy="4819781"/>
          </a:xfrm>
        </p:spPr>
        <p:txBody>
          <a:bodyPr/>
          <a:lstStyle/>
          <a:p>
            <a:r>
              <a:rPr lang="es-ES" sz="2000" b="0" dirty="0" smtClean="0"/>
              <a:t>Obtener consentimientos libres, previos e informados</a:t>
            </a:r>
          </a:p>
          <a:p>
            <a:endParaRPr lang="es-ES" sz="2000" b="0" dirty="0" smtClean="0"/>
          </a:p>
          <a:p>
            <a:r>
              <a:rPr lang="es-ES" sz="2000" b="0" dirty="0" smtClean="0"/>
              <a:t>Llevar un registro de todos los acuerdos</a:t>
            </a:r>
          </a:p>
          <a:p>
            <a:endParaRPr lang="es-ES" sz="2000" b="0" dirty="0" smtClean="0"/>
          </a:p>
          <a:p>
            <a:r>
              <a:rPr lang="es-ES" sz="2000" b="0" dirty="0" smtClean="0"/>
              <a:t>Detallar en una lista el tipo de acceso autorizado para materiales específicos</a:t>
            </a:r>
          </a:p>
          <a:p>
            <a:endParaRPr lang="es-ES" sz="2000" b="0" dirty="0" smtClean="0"/>
          </a:p>
          <a:p>
            <a:r>
              <a:rPr lang="es-ES" sz="2000" b="0" dirty="0" smtClean="0"/>
              <a:t>Grabar los acuerdos</a:t>
            </a:r>
          </a:p>
          <a:p>
            <a:endParaRPr lang="es-ES" sz="2000" b="0" dirty="0" smtClean="0"/>
          </a:p>
          <a:p>
            <a:r>
              <a:rPr lang="es-ES" sz="2000" b="0" dirty="0" smtClean="0"/>
              <a:t>Elaborar una lista de las personas a las que se deben enviar grabaciones y fotografías</a:t>
            </a:r>
          </a:p>
          <a:p>
            <a:pPr>
              <a:buFont typeface="Wingdings" pitchFamily="2" charset="2"/>
              <a:buChar char="v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645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42" y="718317"/>
            <a:ext cx="5733193" cy="54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8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la ética?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5746417" cy="2834622"/>
          </a:xfrm>
        </p:spPr>
        <p:txBody>
          <a:bodyPr/>
          <a:lstStyle/>
          <a:p>
            <a:r>
              <a:rPr lang="es-ES" sz="2200" b="0" dirty="0" smtClean="0"/>
              <a:t>Hacer “lo correcto”</a:t>
            </a:r>
          </a:p>
          <a:p>
            <a:r>
              <a:rPr lang="es-ES" sz="2200" b="0" dirty="0" smtClean="0"/>
              <a:t>Sinceridad, transparencia</a:t>
            </a:r>
          </a:p>
          <a:p>
            <a:r>
              <a:rPr lang="es-ES" sz="2200" b="0" dirty="0" smtClean="0"/>
              <a:t>Sensibilización sobre normas culturales</a:t>
            </a:r>
          </a:p>
          <a:p>
            <a:r>
              <a:rPr lang="es-ES" sz="2200" b="0" dirty="0" smtClean="0"/>
              <a:t>No explotación: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Moral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Jurídica </a:t>
            </a:r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Comercial</a:t>
            </a:r>
          </a:p>
        </p:txBody>
      </p:sp>
    </p:spTree>
    <p:extLst>
      <p:ext uri="{BB962C8B-B14F-4D97-AF65-F5344CB8AC3E}">
        <p14:creationId xmlns:p14="http://schemas.microsoft.com/office/powerpoint/2010/main" val="345621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Términos relacionados</a:t>
            </a:r>
            <a:endParaRPr lang="es-E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187707"/>
              </p:ext>
            </p:extLst>
          </p:nvPr>
        </p:nvGraphicFramePr>
        <p:xfrm>
          <a:off x="1689903" y="1689903"/>
          <a:ext cx="5741044" cy="414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4004842" y="1689902"/>
            <a:ext cx="1597306" cy="1383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4259397" y="2239699"/>
            <a:ext cx="1099595" cy="283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dirty="0" smtClean="0"/>
              <a:t>Tradición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2129809" y="3390675"/>
            <a:ext cx="1948209" cy="2037845"/>
          </a:xfrm>
          <a:custGeom>
            <a:avLst/>
            <a:gdLst>
              <a:gd name="connsiteX0" fmla="*/ 0 w 1948209"/>
              <a:gd name="connsiteY0" fmla="*/ 1018923 h 2037845"/>
              <a:gd name="connsiteX1" fmla="*/ 974105 w 1948209"/>
              <a:gd name="connsiteY1" fmla="*/ 0 h 2037845"/>
              <a:gd name="connsiteX2" fmla="*/ 1948210 w 1948209"/>
              <a:gd name="connsiteY2" fmla="*/ 1018923 h 2037845"/>
              <a:gd name="connsiteX3" fmla="*/ 974105 w 1948209"/>
              <a:gd name="connsiteY3" fmla="*/ 2037846 h 2037845"/>
              <a:gd name="connsiteX4" fmla="*/ 0 w 1948209"/>
              <a:gd name="connsiteY4" fmla="*/ 1018923 h 203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209" h="2037845">
                <a:moveTo>
                  <a:pt x="0" y="1018923"/>
                </a:moveTo>
                <a:cubicBezTo>
                  <a:pt x="0" y="456187"/>
                  <a:pt x="436122" y="0"/>
                  <a:pt x="974105" y="0"/>
                </a:cubicBezTo>
                <a:cubicBezTo>
                  <a:pt x="1512088" y="0"/>
                  <a:pt x="1948210" y="456187"/>
                  <a:pt x="1948210" y="1018923"/>
                </a:cubicBezTo>
                <a:cubicBezTo>
                  <a:pt x="1948210" y="1581659"/>
                  <a:pt x="1512088" y="2037846"/>
                  <a:pt x="974105" y="2037846"/>
                </a:cubicBezTo>
                <a:cubicBezTo>
                  <a:pt x="436122" y="2037846"/>
                  <a:pt x="0" y="1581659"/>
                  <a:pt x="0" y="10189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1509" tIns="374635" rIns="361509" bIns="37463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 smtClean="0"/>
              <a:t>Derechos</a:t>
            </a:r>
            <a:endParaRPr lang="es-ES" sz="2000" kern="1200" dirty="0"/>
          </a:p>
        </p:txBody>
      </p:sp>
      <p:sp>
        <p:nvSpPr>
          <p:cNvPr id="17" name="Forme libre 16"/>
          <p:cNvSpPr/>
          <p:nvPr/>
        </p:nvSpPr>
        <p:spPr>
          <a:xfrm>
            <a:off x="5620342" y="3665830"/>
            <a:ext cx="2661701" cy="1886909"/>
          </a:xfrm>
          <a:custGeom>
            <a:avLst/>
            <a:gdLst>
              <a:gd name="connsiteX0" fmla="*/ 0 w 2095210"/>
              <a:gd name="connsiteY0" fmla="*/ 943455 h 1886909"/>
              <a:gd name="connsiteX1" fmla="*/ 1047605 w 2095210"/>
              <a:gd name="connsiteY1" fmla="*/ 0 h 1886909"/>
              <a:gd name="connsiteX2" fmla="*/ 2095210 w 2095210"/>
              <a:gd name="connsiteY2" fmla="*/ 943455 h 1886909"/>
              <a:gd name="connsiteX3" fmla="*/ 1047605 w 2095210"/>
              <a:gd name="connsiteY3" fmla="*/ 1886910 h 1886909"/>
              <a:gd name="connsiteX4" fmla="*/ 0 w 2095210"/>
              <a:gd name="connsiteY4" fmla="*/ 943455 h 18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210" h="1886909">
                <a:moveTo>
                  <a:pt x="0" y="943455"/>
                </a:moveTo>
                <a:cubicBezTo>
                  <a:pt x="0" y="422399"/>
                  <a:pt x="469029" y="0"/>
                  <a:pt x="1047605" y="0"/>
                </a:cubicBezTo>
                <a:cubicBezTo>
                  <a:pt x="1626181" y="0"/>
                  <a:pt x="2095210" y="422399"/>
                  <a:pt x="2095210" y="943455"/>
                </a:cubicBezTo>
                <a:cubicBezTo>
                  <a:pt x="2095210" y="1464511"/>
                  <a:pt x="1626181" y="1886910"/>
                  <a:pt x="1047605" y="1886910"/>
                </a:cubicBezTo>
                <a:cubicBezTo>
                  <a:pt x="469029" y="1886910"/>
                  <a:pt x="0" y="1464511"/>
                  <a:pt x="0" y="94345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83036" tIns="352531" rIns="383036" bIns="35253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700" b="1" kern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983545" y="5936566"/>
            <a:ext cx="5008098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600" b="1" dirty="0" smtClean="0"/>
              <a:t>¿Otros?</a:t>
            </a:r>
            <a:endParaRPr lang="es-ES" sz="2600" dirty="0" smtClean="0"/>
          </a:p>
        </p:txBody>
      </p:sp>
      <p:sp>
        <p:nvSpPr>
          <p:cNvPr id="10" name="Oval 9"/>
          <p:cNvSpPr/>
          <p:nvPr/>
        </p:nvSpPr>
        <p:spPr>
          <a:xfrm>
            <a:off x="4253697" y="4262511"/>
            <a:ext cx="1471854" cy="133643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extBox 10"/>
          <p:cNvSpPr txBox="1"/>
          <p:nvPr/>
        </p:nvSpPr>
        <p:spPr>
          <a:xfrm>
            <a:off x="4430548" y="4803533"/>
            <a:ext cx="12462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 smtClean="0"/>
              <a:t>Creatividad</a:t>
            </a:r>
          </a:p>
        </p:txBody>
      </p:sp>
      <p:sp>
        <p:nvSpPr>
          <p:cNvPr id="12" name="Oval 11"/>
          <p:cNvSpPr/>
          <p:nvPr/>
        </p:nvSpPr>
        <p:spPr>
          <a:xfrm>
            <a:off x="5353292" y="1012874"/>
            <a:ext cx="2077655" cy="181473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Oval 12"/>
          <p:cNvSpPr/>
          <p:nvPr/>
        </p:nvSpPr>
        <p:spPr>
          <a:xfrm>
            <a:off x="594702" y="1401962"/>
            <a:ext cx="2461846" cy="2335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716754" y="2401790"/>
            <a:ext cx="22177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b="1" dirty="0" smtClean="0"/>
              <a:t>Reconocimiento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7874" y="1835675"/>
            <a:ext cx="1788489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700" b="1" dirty="0" smtClean="0"/>
              <a:t>Confidencialidad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5978828" y="4241455"/>
            <a:ext cx="19447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2000" dirty="0" smtClean="0"/>
              <a:t>Usos consuetudinarios</a:t>
            </a:r>
          </a:p>
        </p:txBody>
      </p:sp>
    </p:spTree>
    <p:extLst>
      <p:ext uri="{BB962C8B-B14F-4D97-AF65-F5344CB8AC3E}">
        <p14:creationId xmlns:p14="http://schemas.microsoft.com/office/powerpoint/2010/main" val="67909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 smtClean="0"/>
              <a:t>Principios éticos para la salvaguardia del </a:t>
            </a:r>
            <a:r>
              <a:rPr lang="es-ES" dirty="0" err="1" smtClean="0"/>
              <a:t>PCI</a:t>
            </a:r>
            <a:r>
              <a:rPr lang="es-ES" dirty="0" smtClean="0"/>
              <a:t> (1)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30053"/>
            <a:ext cx="6618591" cy="2566857"/>
          </a:xfrm>
        </p:spPr>
        <p:txBody>
          <a:bodyPr/>
          <a:lstStyle/>
          <a:p>
            <a:r>
              <a:rPr lang="es-ES" sz="2200" b="0" dirty="0" smtClean="0"/>
              <a:t>2015</a:t>
            </a:r>
            <a:r>
              <a:rPr lang="es-ES" sz="2200" b="0" dirty="0"/>
              <a:t>:</a:t>
            </a:r>
            <a:r>
              <a:rPr lang="es-ES" sz="2200" b="0" dirty="0" smtClean="0"/>
              <a:t> reunión en Valencia</a:t>
            </a:r>
          </a:p>
          <a:p>
            <a:pPr lvl="3">
              <a:buClr>
                <a:schemeClr val="tx1"/>
              </a:buClr>
            </a:pPr>
            <a:r>
              <a:rPr lang="es-ES" sz="2000" b="0" dirty="0" smtClean="0"/>
              <a:t>primer paso en el debate mundial sobre un código de ética modelo para el </a:t>
            </a:r>
            <a:r>
              <a:rPr lang="es-ES" sz="2000" b="0" dirty="0" err="1" smtClean="0"/>
              <a:t>PCI</a:t>
            </a:r>
            <a:r>
              <a:rPr lang="es-ES" sz="2000" b="0" dirty="0" smtClean="0"/>
              <a:t> </a:t>
            </a:r>
          </a:p>
          <a:p>
            <a:pPr lvl="1"/>
            <a:r>
              <a:rPr lang="es-ES" sz="2200" dirty="0" smtClean="0"/>
              <a:t>12 principios éticos para la salvaguardia del </a:t>
            </a:r>
            <a:r>
              <a:rPr lang="es-ES" sz="2200" dirty="0" err="1" smtClean="0"/>
              <a:t>PCI</a:t>
            </a:r>
            <a:endParaRPr lang="es-ES" sz="2200" dirty="0" smtClean="0"/>
          </a:p>
          <a:p>
            <a:pPr lvl="3">
              <a:buClr>
                <a:schemeClr val="tx1"/>
              </a:buClr>
            </a:pPr>
            <a:r>
              <a:rPr lang="es-ES" sz="2000" dirty="0" smtClean="0"/>
              <a:t>r</a:t>
            </a:r>
            <a:r>
              <a:rPr lang="es-ES" sz="2000" b="0" dirty="0" smtClean="0"/>
              <a:t>eferencia para la elaboración de otros códigos éticos</a:t>
            </a:r>
            <a:r>
              <a:rPr lang="es-ES" sz="2000" dirty="0" smtClean="0"/>
              <a:t> </a:t>
            </a:r>
          </a:p>
          <a:p>
            <a:pPr lvl="3">
              <a:buClr>
                <a:schemeClr val="tx1"/>
              </a:buClr>
            </a:pPr>
            <a:r>
              <a:rPr lang="es-ES" sz="2000" b="0" dirty="0" smtClean="0"/>
              <a:t>muchos son pertinentes en el ámbito de la confección de inventarios</a:t>
            </a:r>
            <a:endParaRPr lang="es-ES" b="0" dirty="0" smtClean="0"/>
          </a:p>
        </p:txBody>
      </p:sp>
    </p:spTree>
    <p:extLst>
      <p:ext uri="{BB962C8B-B14F-4D97-AF65-F5344CB8AC3E}">
        <p14:creationId xmlns:p14="http://schemas.microsoft.com/office/powerpoint/2010/main" val="100341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/>
              <a:t>Principios éticos para la salvaguardia del </a:t>
            </a:r>
            <a:r>
              <a:rPr lang="es-ES" dirty="0" err="1" smtClean="0"/>
              <a:t>PCI</a:t>
            </a:r>
            <a:r>
              <a:rPr lang="es-ES" dirty="0" smtClean="0"/>
              <a:t> (2)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585602" cy="320395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sz="2200" b="0" dirty="0" smtClean="0"/>
              <a:t>Las comunidades deben asumir la función principal de salvaguardia de su </a:t>
            </a:r>
            <a:r>
              <a:rPr lang="es-ES" sz="2200" b="0" dirty="0" err="1" smtClean="0"/>
              <a:t>PCI</a:t>
            </a:r>
            <a:endParaRPr lang="es-ES" sz="2200" b="0" dirty="0" smtClean="0"/>
          </a:p>
          <a:p>
            <a:pPr marL="514350" indent="-514350">
              <a:buFont typeface="+mj-lt"/>
              <a:buAutoNum type="arabicPeriod"/>
            </a:pPr>
            <a:r>
              <a:rPr lang="es-ES" sz="2200" b="0" dirty="0" smtClean="0"/>
              <a:t>Se debe reconocer el derecho de las comunidades a garantizar la viabilidad de su </a:t>
            </a:r>
            <a:r>
              <a:rPr lang="es-ES" sz="2200" b="0" dirty="0" err="1" smtClean="0"/>
              <a:t>PCI</a:t>
            </a:r>
            <a:endParaRPr lang="es-ES" sz="2200" b="0" dirty="0" smtClean="0"/>
          </a:p>
          <a:p>
            <a:pPr marL="514350" indent="-514350">
              <a:buFont typeface="+mj-lt"/>
              <a:buAutoNum type="arabicPeriod"/>
            </a:pPr>
            <a:r>
              <a:rPr lang="es-ES" sz="2200" b="0" dirty="0" smtClean="0"/>
              <a:t>Las interacciones entre el Estado y la comunidad deben basarse en el respeto mutuo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200" b="0" dirty="0" smtClean="0"/>
              <a:t>Las interacciones con las comunidades siempre deben ser transparentes y se deben firmar consentimientos libres, previos e informados</a:t>
            </a:r>
            <a:endParaRPr lang="es-ES" sz="2200" b="0" dirty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>
              <a:tabLst>
                <a:tab pos="263525" algn="l"/>
              </a:tabLst>
            </a:pPr>
            <a:r>
              <a:rPr lang="es-ES" dirty="0" smtClean="0"/>
              <a:t>Principios éticos para la salvaguardia del </a:t>
            </a:r>
            <a:r>
              <a:rPr lang="es-ES" dirty="0" err="1" smtClean="0"/>
              <a:t>PCI</a:t>
            </a:r>
            <a:r>
              <a:rPr lang="es-ES" dirty="0" smtClean="0"/>
              <a:t> (3)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3203954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s-ES" sz="2200" b="0" dirty="0" smtClean="0"/>
              <a:t>Debe asegurarse el acceso de las comunidades a objetos, espacios y lugares necesarios para la expresión de su </a:t>
            </a:r>
            <a:r>
              <a:rPr lang="es-ES" sz="2200" b="0" dirty="0" err="1" smtClean="0"/>
              <a:t>PCI</a:t>
            </a:r>
            <a:endParaRPr lang="es-ES" sz="2200" b="0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s-ES" sz="2200" b="0" dirty="0" smtClean="0"/>
              <a:t>Las comunidades deben determinar el valor de su </a:t>
            </a:r>
            <a:r>
              <a:rPr lang="es-ES" sz="2200" b="0" dirty="0" err="1" smtClean="0"/>
              <a:t>PCI</a:t>
            </a:r>
            <a:r>
              <a:rPr lang="es-ES" sz="2200" b="0" dirty="0" smtClean="0"/>
              <a:t>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ES" sz="2200" b="0" dirty="0" smtClean="0"/>
              <a:t>Se debe proteger el interés moral y material del </a:t>
            </a:r>
            <a:r>
              <a:rPr lang="es-ES" sz="2200" b="0" dirty="0" err="1" smtClean="0"/>
              <a:t>PCI</a:t>
            </a:r>
            <a:r>
              <a:rPr lang="es-ES" sz="2200" b="0" dirty="0" smtClean="0"/>
              <a:t> que crean las comunidades 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ES" sz="2200" b="0" dirty="0" smtClean="0"/>
              <a:t>Se debe respetar la naturaleza dinámica y cambiante del </a:t>
            </a:r>
            <a:r>
              <a:rPr lang="es-ES" sz="2200" b="0" dirty="0" err="1" smtClean="0"/>
              <a:t>PCI</a:t>
            </a:r>
            <a:endParaRPr lang="es-ES" sz="2200" b="0" dirty="0" smtClean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es-ES" dirty="0" smtClean="0"/>
              <a:t>Principios éticos para la salvaguardia del </a:t>
            </a:r>
            <a:r>
              <a:rPr lang="es-ES" dirty="0" err="1" smtClean="0"/>
              <a:t>PCI</a:t>
            </a:r>
            <a:r>
              <a:rPr lang="es-ES" dirty="0" smtClean="0"/>
              <a:t> (4)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18589"/>
            <a:ext cx="6480175" cy="3508653"/>
          </a:xfrm>
        </p:spPr>
        <p:txBody>
          <a:bodyPr/>
          <a:lstStyle/>
          <a:p>
            <a:pPr marL="450850" indent="-450850">
              <a:buNone/>
              <a:tabLst>
                <a:tab pos="538163" algn="l"/>
                <a:tab pos="630238" algn="l"/>
              </a:tabLst>
            </a:pPr>
            <a:r>
              <a:rPr lang="es-ES" sz="2200" b="0" dirty="0" smtClean="0"/>
              <a:t>9. 	Las comunidades deben evaluar el impacto de cualquier acción sobre la viabilidad de su </a:t>
            </a:r>
            <a:r>
              <a:rPr lang="es-ES" sz="2200" b="0" dirty="0" err="1" smtClean="0"/>
              <a:t>PCI</a:t>
            </a:r>
            <a:r>
              <a:rPr lang="es-ES" sz="2200" b="0" dirty="0" smtClean="0"/>
              <a:t> o de la comunidad misma 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s-ES" sz="2200" b="0" dirty="0" smtClean="0"/>
              <a:t>Las comunidades deben identificar las amenazas a su </a:t>
            </a:r>
            <a:r>
              <a:rPr lang="es-ES" sz="2200" b="0" dirty="0" err="1" smtClean="0"/>
              <a:t>PCI</a:t>
            </a:r>
            <a:r>
              <a:rPr lang="es-ES" sz="2200" b="0" dirty="0" smtClean="0"/>
              <a:t> y decidir cómo prevenirlas y mitigarlas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s-ES" sz="2200" b="0" dirty="0" smtClean="0"/>
              <a:t>Se debe respetar plenamente la diversidad cultural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s-ES" sz="2200" b="0" dirty="0" smtClean="0"/>
              <a:t>Todas las partes interesadas deben participar en la salvaguardia del </a:t>
            </a:r>
            <a:r>
              <a:rPr lang="es-ES" sz="2200" b="0" dirty="0" err="1" smtClean="0"/>
              <a:t>PCI</a:t>
            </a:r>
            <a:endParaRPr lang="es-ES" sz="2200" b="0" dirty="0"/>
          </a:p>
        </p:txBody>
      </p:sp>
    </p:spTree>
    <p:extLst>
      <p:ext uri="{BB962C8B-B14F-4D97-AF65-F5344CB8AC3E}">
        <p14:creationId xmlns:p14="http://schemas.microsoft.com/office/powerpoint/2010/main" val="306563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es-ES" dirty="0" smtClean="0"/>
              <a:t>Cuestiones éticas clave en la confección de inventarios</a:t>
            </a: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2252638" y="1905000"/>
            <a:ext cx="6715997" cy="4118050"/>
          </a:xfrm>
        </p:spPr>
        <p:txBody>
          <a:bodyPr/>
          <a:lstStyle/>
          <a:p>
            <a:pPr eaLnBrk="1" hangingPunct="1"/>
            <a:r>
              <a:rPr lang="es-ES" sz="2000" b="0" dirty="0" smtClean="0"/>
              <a:t>La ética depende de la cultura</a:t>
            </a:r>
          </a:p>
          <a:p>
            <a:pPr eaLnBrk="1" hangingPunct="1"/>
            <a:r>
              <a:rPr lang="es-ES" sz="2000" b="0" dirty="0" smtClean="0"/>
              <a:t>La ética suele implicar un compromiso con “el prójimo”</a:t>
            </a:r>
          </a:p>
          <a:p>
            <a:pPr lvl="3" eaLnBrk="1" hangingPunct="1">
              <a:buClr>
                <a:schemeClr val="tx1"/>
              </a:buClr>
            </a:pPr>
            <a:r>
              <a:rPr lang="es-ES" sz="2000" dirty="0" smtClean="0"/>
              <a:t>Investigación etnográfica</a:t>
            </a:r>
          </a:p>
          <a:p>
            <a:pPr lvl="3" eaLnBrk="1" hangingPunct="1">
              <a:buClr>
                <a:schemeClr val="tx1"/>
              </a:buClr>
            </a:pPr>
            <a:r>
              <a:rPr lang="es-ES" sz="2000" dirty="0" smtClean="0"/>
              <a:t>Declaraciones éticas de organismos profesionales, archivos, museos, etc.</a:t>
            </a:r>
          </a:p>
          <a:p>
            <a:pPr eaLnBrk="1" hangingPunct="1"/>
            <a:r>
              <a:rPr lang="es-ES" sz="2000" b="0" dirty="0" smtClean="0"/>
              <a:t>Pertenencia a la comunidad: miembros vs. personas externas</a:t>
            </a:r>
          </a:p>
          <a:p>
            <a:pPr eaLnBrk="1" hangingPunct="1"/>
            <a:endParaRPr lang="es-ES" dirty="0" smtClean="0"/>
          </a:p>
          <a:p>
            <a:pPr marL="0" indent="0" eaLnBrk="1" hangingPunct="1">
              <a:buNone/>
            </a:pPr>
            <a:endParaRPr lang="es-ES" dirty="0" smtClean="0"/>
          </a:p>
          <a:p>
            <a:pPr eaLnBrk="1" hangingPunct="1"/>
            <a:endParaRPr lang="es-ES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nes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DEDB"/>
      </a:accent1>
      <a:accent2>
        <a:srgbClr val="00D213"/>
      </a:accent2>
      <a:accent3>
        <a:srgbClr val="FF0000"/>
      </a:accent3>
      <a:accent4>
        <a:srgbClr val="FFFF00"/>
      </a:accent4>
      <a:accent5>
        <a:srgbClr val="07DEDB"/>
      </a:accent5>
      <a:accent6>
        <a:srgbClr val="00D213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874</Words>
  <Application>Microsoft Office PowerPoint</Application>
  <PresentationFormat>On-screen Show (4:3)</PresentationFormat>
  <Paragraphs>179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 Bold</vt:lpstr>
      <vt:lpstr>Arial Unicode MS</vt:lpstr>
      <vt:lpstr>ＭＳ Ｐゴシック</vt:lpstr>
      <vt:lpstr>ＭＳ Ｐゴシック</vt:lpstr>
      <vt:lpstr>Arial</vt:lpstr>
      <vt:lpstr>Calibri</vt:lpstr>
      <vt:lpstr>Wingdings</vt:lpstr>
      <vt:lpstr>Thème Office</vt:lpstr>
      <vt:lpstr>La ética en el marco de la confección de inventarios del PCI con participación de la comunidad</vt:lpstr>
      <vt:lpstr>Contenido de la presentación</vt:lpstr>
      <vt:lpstr>¿Qué es la ética?</vt:lpstr>
      <vt:lpstr>Términos relacionados</vt:lpstr>
      <vt:lpstr>Principios éticos para la salvaguardia del PCI (1)</vt:lpstr>
      <vt:lpstr>Principios éticos para la salvaguardia del PCI (2)</vt:lpstr>
      <vt:lpstr>Principios éticos para la salvaguardia del PCI (3)</vt:lpstr>
      <vt:lpstr>Principios éticos para la salvaguardia del PCI (4)</vt:lpstr>
      <vt:lpstr>Cuestiones éticas clave en la confección de inventarios</vt:lpstr>
      <vt:lpstr>El alcance de la ética</vt:lpstr>
      <vt:lpstr>Tipos de participantes comunitarios</vt:lpstr>
      <vt:lpstr>La inclusividad: un principio clave</vt:lpstr>
      <vt:lpstr>Valores fundamentales para la confección de inventarios</vt:lpstr>
      <vt:lpstr>Solicitud de permisos para recopilar datos</vt:lpstr>
      <vt:lpstr>PowerPoint Presentation</vt:lpstr>
      <vt:lpstr>La ética aplicada a la correcta representación del PCI</vt:lpstr>
      <vt:lpstr>Derechos y respeto</vt:lpstr>
      <vt:lpstr>Creación de un ambiente de confianza</vt:lpstr>
      <vt:lpstr>Aspectos éticos y jurídicos</vt:lpstr>
      <vt:lpstr>Propiedad del PCI</vt:lpstr>
      <vt:lpstr>Derechos individuales y comunitarios</vt:lpstr>
      <vt:lpstr>Uso leal y trato leal</vt:lpstr>
      <vt:lpstr>Consejos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**** ****</dc:creator>
  <cp:lastModifiedBy>Kim, Dain</cp:lastModifiedBy>
  <cp:revision>178</cp:revision>
  <cp:lastPrinted>2015-07-03T09:47:22Z</cp:lastPrinted>
  <dcterms:created xsi:type="dcterms:W3CDTF">2013-12-09T15:25:28Z</dcterms:created>
  <dcterms:modified xsi:type="dcterms:W3CDTF">2018-04-23T07:47:18Z</dcterms:modified>
</cp:coreProperties>
</file>