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90" r:id="rId3"/>
    <p:sldId id="263" r:id="rId4"/>
    <p:sldId id="264" r:id="rId5"/>
    <p:sldId id="286" r:id="rId6"/>
    <p:sldId id="287" r:id="rId7"/>
    <p:sldId id="288" r:id="rId8"/>
    <p:sldId id="289" r:id="rId9"/>
    <p:sldId id="259" r:id="rId10"/>
    <p:sldId id="274" r:id="rId11"/>
    <p:sldId id="284" r:id="rId12"/>
    <p:sldId id="285" r:id="rId13"/>
    <p:sldId id="280" r:id="rId14"/>
    <p:sldId id="260" r:id="rId15"/>
    <p:sldId id="268" r:id="rId16"/>
    <p:sldId id="265" r:id="rId17"/>
    <p:sldId id="269" r:id="rId18"/>
    <p:sldId id="277" r:id="rId19"/>
    <p:sldId id="276" r:id="rId20"/>
    <p:sldId id="279" r:id="rId21"/>
    <p:sldId id="267" r:id="rId22"/>
    <p:sldId id="278" r:id="rId23"/>
    <p:sldId id="270" r:id="rId24"/>
    <p:sldId id="291" r:id="rId25"/>
  </p:sldIdLst>
  <p:sldSz cx="9144000" cy="6858000" type="screen4x3"/>
  <p:notesSz cx="6797675" cy="9926638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5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1437">
          <p15:clr>
            <a:srgbClr val="A4A3A4"/>
          </p15:clr>
        </p15:guide>
        <p15:guide id="5" pos="2419">
          <p15:clr>
            <a:srgbClr val="A4A3A4"/>
          </p15:clr>
        </p15:guide>
        <p15:guide id="6" pos="5515">
          <p15:clr>
            <a:srgbClr val="A4A3A4"/>
          </p15:clr>
        </p15:guide>
        <p15:guide id="7" pos="1310">
          <p15:clr>
            <a:srgbClr val="A4A3A4"/>
          </p15:clr>
        </p15:guide>
        <p15:guide id="8" pos="25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nuttgen, Susanne" initials="SS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84" autoAdjust="0"/>
  </p:normalViewPr>
  <p:slideViewPr>
    <p:cSldViewPr snapToGrid="0" snapToObjects="1">
      <p:cViewPr varScale="1">
        <p:scale>
          <a:sx n="52" d="100"/>
          <a:sy n="52" d="100"/>
        </p:scale>
        <p:origin x="96" y="1110"/>
      </p:cViewPr>
      <p:guideLst>
        <p:guide orient="horz" pos="715"/>
        <p:guide orient="horz" pos="1200"/>
        <p:guide orient="horz" pos="2160"/>
        <p:guide pos="1437"/>
        <p:guide pos="2419"/>
        <p:guide pos="5515"/>
        <p:guide pos="1310"/>
        <p:guide pos="25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900D20-8C0A-4B36-A61F-E771E9A5F672}" type="doc">
      <dgm:prSet loTypeId="urn:microsoft.com/office/officeart/2005/8/layout/rings+Icon#1" loCatId="officeonline" qsTypeId="urn:microsoft.com/office/officeart/2005/8/quickstyle/simple1" qsCatId="simple" csTypeId="urn:microsoft.com/office/officeart/2005/8/colors/accent1_2" csCatId="accent1" phldr="1"/>
      <dgm:spPr/>
    </dgm:pt>
    <dgm:pt modelId="{A2531E38-AF4D-4A9D-BCF2-DE50B606CD33}">
      <dgm:prSet phldrT="[Text]" custT="1"/>
      <dgm:spPr/>
      <dgm:t>
        <a:bodyPr/>
        <a:lstStyle/>
        <a:p>
          <a:r>
            <a:rPr lang="ru-RU" sz="1800" dirty="0" smtClean="0"/>
            <a:t>Частная жизнь</a:t>
          </a:r>
          <a:endParaRPr lang="en-US" sz="1800" dirty="0"/>
        </a:p>
      </dgm:t>
    </dgm:pt>
    <dgm:pt modelId="{258E35AE-D93F-4F92-BD81-523403BD7044}" type="parTrans" cxnId="{57228AC7-2297-4CDD-BEA4-378C8CE2E00A}">
      <dgm:prSet/>
      <dgm:spPr/>
      <dgm:t>
        <a:bodyPr/>
        <a:lstStyle/>
        <a:p>
          <a:endParaRPr lang="en-US"/>
        </a:p>
      </dgm:t>
    </dgm:pt>
    <dgm:pt modelId="{4B58D4CD-03B1-46EF-A332-16490E10D2CB}" type="sibTrans" cxnId="{57228AC7-2297-4CDD-BEA4-378C8CE2E00A}">
      <dgm:prSet/>
      <dgm:spPr/>
      <dgm:t>
        <a:bodyPr/>
        <a:lstStyle/>
        <a:p>
          <a:endParaRPr lang="en-US"/>
        </a:p>
      </dgm:t>
    </dgm:pt>
    <dgm:pt modelId="{2E6B8F92-06CD-4C75-A96B-D93A5C017DC6}">
      <dgm:prSet phldrT="[Text]" custT="1"/>
      <dgm:spPr/>
      <dgm:t>
        <a:bodyPr/>
        <a:lstStyle/>
        <a:p>
          <a:r>
            <a:rPr lang="ru-RU" sz="1700" dirty="0" smtClean="0"/>
            <a:t>Разрешение</a:t>
          </a:r>
          <a:endParaRPr lang="en-US" sz="1700" dirty="0"/>
        </a:p>
      </dgm:t>
    </dgm:pt>
    <dgm:pt modelId="{72A77343-8EE4-4622-9EE8-1C029A220156}" type="parTrans" cxnId="{F5E58669-DCB1-44AD-A6EE-C9B3C372E432}">
      <dgm:prSet/>
      <dgm:spPr/>
      <dgm:t>
        <a:bodyPr/>
        <a:lstStyle/>
        <a:p>
          <a:endParaRPr lang="en-US"/>
        </a:p>
      </dgm:t>
    </dgm:pt>
    <dgm:pt modelId="{A6488851-2AAB-44AC-A44A-D3A18E0EEAAE}" type="sibTrans" cxnId="{F5E58669-DCB1-44AD-A6EE-C9B3C372E432}">
      <dgm:prSet/>
      <dgm:spPr/>
      <dgm:t>
        <a:bodyPr/>
        <a:lstStyle/>
        <a:p>
          <a:endParaRPr lang="en-US"/>
        </a:p>
      </dgm:t>
    </dgm:pt>
    <dgm:pt modelId="{2C21D812-CA5C-4A79-9672-CC707693B83B}">
      <dgm:prSet phldrT="[Text]" custT="1"/>
      <dgm:spPr/>
      <dgm:t>
        <a:bodyPr/>
        <a:lstStyle/>
        <a:p>
          <a:r>
            <a:rPr lang="ru-RU" sz="2000" dirty="0" smtClean="0"/>
            <a:t>Уважение</a:t>
          </a:r>
          <a:endParaRPr lang="en-US" sz="2000" dirty="0"/>
        </a:p>
      </dgm:t>
    </dgm:pt>
    <dgm:pt modelId="{A0303FA1-7EFD-497F-8689-CA53ED9F745D}" type="parTrans" cxnId="{BEA0AD66-43A9-4FE4-9E1E-623E40A5A673}">
      <dgm:prSet/>
      <dgm:spPr/>
      <dgm:t>
        <a:bodyPr/>
        <a:lstStyle/>
        <a:p>
          <a:endParaRPr lang="en-US"/>
        </a:p>
      </dgm:t>
    </dgm:pt>
    <dgm:pt modelId="{45CC6430-A827-412B-B88D-E01C0CD3D653}" type="sibTrans" cxnId="{BEA0AD66-43A9-4FE4-9E1E-623E40A5A673}">
      <dgm:prSet/>
      <dgm:spPr/>
      <dgm:t>
        <a:bodyPr/>
        <a:lstStyle/>
        <a:p>
          <a:endParaRPr lang="en-US"/>
        </a:p>
      </dgm:t>
    </dgm:pt>
    <dgm:pt modelId="{EB3479C4-77A7-4BFC-8F05-1ECF787A1E2B}" type="pres">
      <dgm:prSet presAssocID="{CD900D20-8C0A-4B36-A61F-E771E9A5F672}" presName="Name0" presStyleCnt="0">
        <dgm:presLayoutVars>
          <dgm:chMax val="7"/>
          <dgm:dir/>
          <dgm:resizeHandles val="exact"/>
        </dgm:presLayoutVars>
      </dgm:prSet>
      <dgm:spPr/>
    </dgm:pt>
    <dgm:pt modelId="{FBD59299-8423-41BE-86B9-D5B05F5C1AC3}" type="pres">
      <dgm:prSet presAssocID="{CD900D20-8C0A-4B36-A61F-E771E9A5F672}" presName="ellipse1" presStyleLbl="vennNode1" presStyleIdx="0" presStyleCnt="3" custScaleX="68620" custScaleY="56370" custLinFactNeighborX="11175" custLinFactNeighborY="83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F1980E-5B72-42F9-B7B6-5BE431B5F409}" type="pres">
      <dgm:prSet presAssocID="{CD900D20-8C0A-4B36-A61F-E771E9A5F672}" presName="ellipse2" presStyleLbl="vennNode1" presStyleIdx="1" presStyleCnt="3" custScaleX="81551" custScaleY="68171" custLinFactNeighborX="6847" custLinFactNeighborY="-316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DE4EC3-911C-4E7C-9424-9AABAFC52456}" type="pres">
      <dgm:prSet presAssocID="{CD900D20-8C0A-4B36-A61F-E771E9A5F672}" presName="ellipse3" presStyleLbl="vennNode1" presStyleIdx="2" presStyleCnt="3" custScaleX="77167" custScaleY="61024" custLinFactNeighborX="17228" custLinFactNeighborY="74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E58669-DCB1-44AD-A6EE-C9B3C372E432}" srcId="{CD900D20-8C0A-4B36-A61F-E771E9A5F672}" destId="{2E6B8F92-06CD-4C75-A96B-D93A5C017DC6}" srcOrd="1" destOrd="0" parTransId="{72A77343-8EE4-4622-9EE8-1C029A220156}" sibTransId="{A6488851-2AAB-44AC-A44A-D3A18E0EEAAE}"/>
    <dgm:cxn modelId="{4E378E10-62B2-44E6-B9F1-DF2588FF42E3}" type="presOf" srcId="{CD900D20-8C0A-4B36-A61F-E771E9A5F672}" destId="{EB3479C4-77A7-4BFC-8F05-1ECF787A1E2B}" srcOrd="0" destOrd="0" presId="urn:microsoft.com/office/officeart/2005/8/layout/rings+Icon#1"/>
    <dgm:cxn modelId="{C883B00C-8B68-40FE-8458-682D3E1A436B}" type="presOf" srcId="{2E6B8F92-06CD-4C75-A96B-D93A5C017DC6}" destId="{CBF1980E-5B72-42F9-B7B6-5BE431B5F409}" srcOrd="0" destOrd="0" presId="urn:microsoft.com/office/officeart/2005/8/layout/rings+Icon#1"/>
    <dgm:cxn modelId="{BEA0AD66-43A9-4FE4-9E1E-623E40A5A673}" srcId="{CD900D20-8C0A-4B36-A61F-E771E9A5F672}" destId="{2C21D812-CA5C-4A79-9672-CC707693B83B}" srcOrd="2" destOrd="0" parTransId="{A0303FA1-7EFD-497F-8689-CA53ED9F745D}" sibTransId="{45CC6430-A827-412B-B88D-E01C0CD3D653}"/>
    <dgm:cxn modelId="{57228AC7-2297-4CDD-BEA4-378C8CE2E00A}" srcId="{CD900D20-8C0A-4B36-A61F-E771E9A5F672}" destId="{A2531E38-AF4D-4A9D-BCF2-DE50B606CD33}" srcOrd="0" destOrd="0" parTransId="{258E35AE-D93F-4F92-BD81-523403BD7044}" sibTransId="{4B58D4CD-03B1-46EF-A332-16490E10D2CB}"/>
    <dgm:cxn modelId="{A1229D4F-C928-4AB8-BEE0-E5B8AFD276DD}" type="presOf" srcId="{A2531E38-AF4D-4A9D-BCF2-DE50B606CD33}" destId="{FBD59299-8423-41BE-86B9-D5B05F5C1AC3}" srcOrd="0" destOrd="0" presId="urn:microsoft.com/office/officeart/2005/8/layout/rings+Icon#1"/>
    <dgm:cxn modelId="{4CB37515-CC1A-4734-BF03-73F904A6A143}" type="presOf" srcId="{2C21D812-CA5C-4A79-9672-CC707693B83B}" destId="{81DE4EC3-911C-4E7C-9424-9AABAFC52456}" srcOrd="0" destOrd="0" presId="urn:microsoft.com/office/officeart/2005/8/layout/rings+Icon#1"/>
    <dgm:cxn modelId="{7F85C1CE-9706-404A-BD08-948118586EBC}" type="presParOf" srcId="{EB3479C4-77A7-4BFC-8F05-1ECF787A1E2B}" destId="{FBD59299-8423-41BE-86B9-D5B05F5C1AC3}" srcOrd="0" destOrd="0" presId="urn:microsoft.com/office/officeart/2005/8/layout/rings+Icon#1"/>
    <dgm:cxn modelId="{68DCEF2D-6786-4982-AF13-BD8F934860E9}" type="presParOf" srcId="{EB3479C4-77A7-4BFC-8F05-1ECF787A1E2B}" destId="{CBF1980E-5B72-42F9-B7B6-5BE431B5F409}" srcOrd="1" destOrd="0" presId="urn:microsoft.com/office/officeart/2005/8/layout/rings+Icon#1"/>
    <dgm:cxn modelId="{48AD30D8-19F7-4E63-963B-3748423E7356}" type="presParOf" srcId="{EB3479C4-77A7-4BFC-8F05-1ECF787A1E2B}" destId="{81DE4EC3-911C-4E7C-9424-9AABAFC52456}" srcOrd="2" destOrd="0" presId="urn:microsoft.com/office/officeart/2005/8/layout/rings+Icon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F0E729-1F1E-4E79-8BA0-55FD08A11C55}" type="doc">
      <dgm:prSet loTypeId="urn:microsoft.com/office/officeart/2005/8/layout/rings+Icon#2" loCatId="officeonline" qsTypeId="urn:microsoft.com/office/officeart/2005/8/quickstyle/simple1" qsCatId="simple" csTypeId="urn:microsoft.com/office/officeart/2005/8/colors/accent1_2" csCatId="accent1" phldr="1"/>
      <dgm:spPr/>
    </dgm:pt>
    <dgm:pt modelId="{FCEF60E7-2F27-4E33-BF59-D08EF9070CF1}">
      <dgm:prSet phldrT="[Text]" custT="1"/>
      <dgm:spPr>
        <a:solidFill>
          <a:schemeClr val="accent2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ru-RU" sz="2000" dirty="0" smtClean="0"/>
            <a:t>Права</a:t>
          </a:r>
          <a:endParaRPr lang="en-US" sz="2000" dirty="0"/>
        </a:p>
      </dgm:t>
    </dgm:pt>
    <dgm:pt modelId="{8D976C34-7A80-41A2-A6CB-0F87D3F74025}" type="parTrans" cxnId="{89BBD649-D6F1-404F-B644-247393A84D0D}">
      <dgm:prSet/>
      <dgm:spPr/>
      <dgm:t>
        <a:bodyPr/>
        <a:lstStyle/>
        <a:p>
          <a:endParaRPr lang="en-US"/>
        </a:p>
      </dgm:t>
    </dgm:pt>
    <dgm:pt modelId="{48875D1B-6876-436F-A2F1-EF633E9A5BBB}" type="sibTrans" cxnId="{89BBD649-D6F1-404F-B644-247393A84D0D}">
      <dgm:prSet/>
      <dgm:spPr/>
      <dgm:t>
        <a:bodyPr/>
        <a:lstStyle/>
        <a:p>
          <a:endParaRPr lang="en-US"/>
        </a:p>
      </dgm:t>
    </dgm:pt>
    <dgm:pt modelId="{64EEE536-6646-4581-B66E-D2CCC62D6625}">
      <dgm:prSet phldrT="[Text]" custT="1"/>
      <dgm:spPr>
        <a:solidFill>
          <a:schemeClr val="bg1">
            <a:lumMod val="75000"/>
            <a:alpha val="50000"/>
          </a:schemeClr>
        </a:solidFill>
      </dgm:spPr>
      <dgm:t>
        <a:bodyPr/>
        <a:lstStyle/>
        <a:p>
          <a:r>
            <a:rPr lang="ru-RU" sz="2000" dirty="0" smtClean="0"/>
            <a:t>Принятая практика</a:t>
          </a:r>
          <a:endParaRPr lang="en-US" sz="2000" dirty="0"/>
        </a:p>
      </dgm:t>
    </dgm:pt>
    <dgm:pt modelId="{B52130C6-5444-4967-B3DF-35A3B3F3E979}" type="parTrans" cxnId="{BC031A73-6D39-4919-A28D-D762A579ABB8}">
      <dgm:prSet/>
      <dgm:spPr/>
      <dgm:t>
        <a:bodyPr/>
        <a:lstStyle/>
        <a:p>
          <a:endParaRPr lang="en-US"/>
        </a:p>
      </dgm:t>
    </dgm:pt>
    <dgm:pt modelId="{92C27C86-E77E-444F-88A1-FAD9CB6301BE}" type="sibTrans" cxnId="{BC031A73-6D39-4919-A28D-D762A579ABB8}">
      <dgm:prSet/>
      <dgm:spPr/>
      <dgm:t>
        <a:bodyPr/>
        <a:lstStyle/>
        <a:p>
          <a:endParaRPr lang="en-US"/>
        </a:p>
      </dgm:t>
    </dgm:pt>
    <dgm:pt modelId="{13299D1D-500E-45D7-AE73-02A2ED1795F9}" type="pres">
      <dgm:prSet presAssocID="{52F0E729-1F1E-4E79-8BA0-55FD08A11C55}" presName="Name0" presStyleCnt="0">
        <dgm:presLayoutVars>
          <dgm:chMax val="7"/>
          <dgm:dir/>
          <dgm:resizeHandles val="exact"/>
        </dgm:presLayoutVars>
      </dgm:prSet>
      <dgm:spPr/>
    </dgm:pt>
    <dgm:pt modelId="{411A0A0B-685C-4D28-809A-B2399F43E8B7}" type="pres">
      <dgm:prSet presAssocID="{52F0E729-1F1E-4E79-8BA0-55FD08A11C55}" presName="ellipse1" presStyleLbl="vennNode1" presStyleIdx="0" presStyleCnt="2" custScaleX="79916" custScaleY="83587" custLinFactNeighborX="-41780" custLinFactNeighborY="733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B31698-A8B4-4DE3-9DEF-536CD9510947}" type="pres">
      <dgm:prSet presAssocID="{52F0E729-1F1E-4E79-8BA0-55FD08A11C55}" presName="ellipse2" presStyleLbl="vennNode1" presStyleIdx="1" presStyleCnt="2" custScaleX="85946" custScaleY="77396" custLinFactNeighborX="89182" custLinFactNeighborY="84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C031A73-6D39-4919-A28D-D762A579ABB8}" srcId="{52F0E729-1F1E-4E79-8BA0-55FD08A11C55}" destId="{64EEE536-6646-4581-B66E-D2CCC62D6625}" srcOrd="1" destOrd="0" parTransId="{B52130C6-5444-4967-B3DF-35A3B3F3E979}" sibTransId="{92C27C86-E77E-444F-88A1-FAD9CB6301BE}"/>
    <dgm:cxn modelId="{ECB12057-B7D7-49E8-BD8D-DF54E84EFB1B}" type="presOf" srcId="{FCEF60E7-2F27-4E33-BF59-D08EF9070CF1}" destId="{411A0A0B-685C-4D28-809A-B2399F43E8B7}" srcOrd="0" destOrd="0" presId="urn:microsoft.com/office/officeart/2005/8/layout/rings+Icon#2"/>
    <dgm:cxn modelId="{441B887E-72B6-435F-87B1-B882B47C24A4}" type="presOf" srcId="{64EEE536-6646-4581-B66E-D2CCC62D6625}" destId="{F7B31698-A8B4-4DE3-9DEF-536CD9510947}" srcOrd="0" destOrd="0" presId="urn:microsoft.com/office/officeart/2005/8/layout/rings+Icon#2"/>
    <dgm:cxn modelId="{89BBD649-D6F1-404F-B644-247393A84D0D}" srcId="{52F0E729-1F1E-4E79-8BA0-55FD08A11C55}" destId="{FCEF60E7-2F27-4E33-BF59-D08EF9070CF1}" srcOrd="0" destOrd="0" parTransId="{8D976C34-7A80-41A2-A6CB-0F87D3F74025}" sibTransId="{48875D1B-6876-436F-A2F1-EF633E9A5BBB}"/>
    <dgm:cxn modelId="{3C630ECB-3E12-46A8-B672-F92246857E7B}" type="presOf" srcId="{52F0E729-1F1E-4E79-8BA0-55FD08A11C55}" destId="{13299D1D-500E-45D7-AE73-02A2ED1795F9}" srcOrd="0" destOrd="0" presId="urn:microsoft.com/office/officeart/2005/8/layout/rings+Icon#2"/>
    <dgm:cxn modelId="{1BD4758D-709B-4AB8-AAD1-567C8D05E0D1}" type="presParOf" srcId="{13299D1D-500E-45D7-AE73-02A2ED1795F9}" destId="{411A0A0B-685C-4D28-809A-B2399F43E8B7}" srcOrd="0" destOrd="0" presId="urn:microsoft.com/office/officeart/2005/8/layout/rings+Icon#2"/>
    <dgm:cxn modelId="{648D1CD6-940F-4D7D-9F70-EFC6D53FC51E}" type="presParOf" srcId="{13299D1D-500E-45D7-AE73-02A2ED1795F9}" destId="{F7B31698-A8B4-4DE3-9DEF-536CD9510947}" srcOrd="1" destOrd="0" presId="urn:microsoft.com/office/officeart/2005/8/layout/rings+Icon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D9E966-561D-4E7B-B632-A5DF59DC1C80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0DA3CD-37FA-40A9-98FC-FD73DC9C5B7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1300" b="1" dirty="0" smtClean="0"/>
            <a:t>Индивидуум</a:t>
          </a:r>
          <a:endParaRPr lang="en-US" sz="1300" b="1" dirty="0"/>
        </a:p>
      </dgm:t>
    </dgm:pt>
    <dgm:pt modelId="{1183E2F3-E35C-4246-9B9D-4A1B9EAB76AD}" type="parTrans" cxnId="{253875B1-7EAE-49BA-881F-7B76CB558929}">
      <dgm:prSet/>
      <dgm:spPr/>
      <dgm:t>
        <a:bodyPr/>
        <a:lstStyle/>
        <a:p>
          <a:endParaRPr lang="en-US"/>
        </a:p>
      </dgm:t>
    </dgm:pt>
    <dgm:pt modelId="{24B5D8A6-E24A-4AF8-8E9E-861463D02A06}" type="sibTrans" cxnId="{253875B1-7EAE-49BA-881F-7B76CB558929}">
      <dgm:prSet/>
      <dgm:spPr/>
      <dgm:t>
        <a:bodyPr/>
        <a:lstStyle/>
        <a:p>
          <a:endParaRPr lang="en-US"/>
        </a:p>
      </dgm:t>
    </dgm:pt>
    <dgm:pt modelId="{7D789952-C55F-4325-81AA-1B5059B9BE01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/>
            <a:t>Авторское право</a:t>
          </a:r>
          <a:endParaRPr lang="en-US" b="1" dirty="0"/>
        </a:p>
      </dgm:t>
    </dgm:pt>
    <dgm:pt modelId="{5F0B01E3-E7CD-4E92-9AF5-8BF0D3CCCD9D}" type="parTrans" cxnId="{335B9E5E-DACD-4541-BD43-641A08DE0B85}">
      <dgm:prSet/>
      <dgm:spPr/>
      <dgm:t>
        <a:bodyPr/>
        <a:lstStyle/>
        <a:p>
          <a:endParaRPr lang="en-US"/>
        </a:p>
      </dgm:t>
    </dgm:pt>
    <dgm:pt modelId="{43B4C9C8-BD6F-4724-9610-B6A4C9CB48F2}" type="sibTrans" cxnId="{335B9E5E-DACD-4541-BD43-641A08DE0B85}">
      <dgm:prSet/>
      <dgm:spPr/>
      <dgm:t>
        <a:bodyPr/>
        <a:lstStyle/>
        <a:p>
          <a:endParaRPr lang="en-US"/>
        </a:p>
      </dgm:t>
    </dgm:pt>
    <dgm:pt modelId="{830F1EB5-8A71-421D-B022-B48C0D8E52AE}">
      <dgm:prSet phldrT="[Text]"/>
      <dgm:spPr>
        <a:solidFill>
          <a:srgbClr val="002060"/>
        </a:solidFill>
      </dgm:spPr>
      <dgm:t>
        <a:bodyPr/>
        <a:lstStyle/>
        <a:p>
          <a:r>
            <a:rPr lang="ru-RU" b="1" dirty="0" smtClean="0"/>
            <a:t>Традиционные формы культурного самовыражения и права сообществ (</a:t>
          </a:r>
          <a:r>
            <a:rPr lang="ru-RU" b="1" dirty="0" err="1" smtClean="0"/>
            <a:t>ВОИС</a:t>
          </a:r>
          <a:r>
            <a:rPr lang="ru-RU" b="1" dirty="0" smtClean="0"/>
            <a:t>)</a:t>
          </a:r>
          <a:endParaRPr lang="en-US" b="1" dirty="0"/>
        </a:p>
      </dgm:t>
    </dgm:pt>
    <dgm:pt modelId="{8EB734FF-3454-420A-B717-E93F6CBAF1A6}" type="parTrans" cxnId="{165611B4-3F92-447D-A004-59A79838C6C4}">
      <dgm:prSet/>
      <dgm:spPr/>
      <dgm:t>
        <a:bodyPr/>
        <a:lstStyle/>
        <a:p>
          <a:endParaRPr lang="en-US"/>
        </a:p>
      </dgm:t>
    </dgm:pt>
    <dgm:pt modelId="{606769D2-BCA3-40E8-B548-04F9BB8E638D}" type="sibTrans" cxnId="{165611B4-3F92-447D-A004-59A79838C6C4}">
      <dgm:prSet/>
      <dgm:spPr/>
      <dgm:t>
        <a:bodyPr/>
        <a:lstStyle/>
        <a:p>
          <a:endParaRPr lang="en-US"/>
        </a:p>
      </dgm:t>
    </dgm:pt>
    <dgm:pt modelId="{89BB4DBB-2DD4-43B5-AC59-11FFC6A90709}">
      <dgm:prSet phldrT="[Text]"/>
      <dgm:spPr>
        <a:solidFill>
          <a:srgbClr val="FFC000"/>
        </a:solidFill>
      </dgm:spPr>
      <dgm:t>
        <a:bodyPr/>
        <a:lstStyle/>
        <a:p>
          <a:r>
            <a:rPr lang="ru-RU" b="1" dirty="0" smtClean="0"/>
            <a:t>Сообщество</a:t>
          </a:r>
          <a:endParaRPr lang="en-US" b="1" dirty="0"/>
        </a:p>
      </dgm:t>
    </dgm:pt>
    <dgm:pt modelId="{B202A198-C811-4C8D-AE71-84B4A57E01CB}" type="parTrans" cxnId="{80B7E9A6-3395-4592-9A96-87F1844BD199}">
      <dgm:prSet/>
      <dgm:spPr/>
      <dgm:t>
        <a:bodyPr/>
        <a:lstStyle/>
        <a:p>
          <a:endParaRPr lang="en-US"/>
        </a:p>
      </dgm:t>
    </dgm:pt>
    <dgm:pt modelId="{6C07A933-19F8-4818-8830-58888C33F92C}" type="sibTrans" cxnId="{80B7E9A6-3395-4592-9A96-87F1844BD199}">
      <dgm:prSet/>
      <dgm:spPr/>
      <dgm:t>
        <a:bodyPr/>
        <a:lstStyle/>
        <a:p>
          <a:endParaRPr lang="en-US"/>
        </a:p>
      </dgm:t>
    </dgm:pt>
    <dgm:pt modelId="{24B0ADE6-8028-433D-B5ED-096B568001C7}" type="pres">
      <dgm:prSet presAssocID="{A5D9E966-561D-4E7B-B632-A5DF59DC1C80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FCF6BD-77B0-426C-A35D-6DB8505CA6AE}" type="pres">
      <dgm:prSet presAssocID="{A5D9E966-561D-4E7B-B632-A5DF59DC1C80}" presName="diamond" presStyleLbl="bgShp" presStyleIdx="0" presStyleCnt="1" custScaleX="177935"/>
      <dgm:spPr/>
    </dgm:pt>
    <dgm:pt modelId="{18C73974-8D91-4E9C-8F65-9A7354588F0A}" type="pres">
      <dgm:prSet presAssocID="{A5D9E966-561D-4E7B-B632-A5DF59DC1C80}" presName="quad1" presStyleLbl="node1" presStyleIdx="0" presStyleCnt="4" custLinFactNeighborX="19769" custLinFactNeighborY="-1034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30A2B9-6CDC-4842-B1B1-84680B21494D}" type="pres">
      <dgm:prSet presAssocID="{A5D9E966-561D-4E7B-B632-A5DF59DC1C80}" presName="quad2" presStyleLbl="node1" presStyleIdx="1" presStyleCnt="4" custLinFactNeighborX="27029" custLinFactNeighborY="-1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315D9F-C58B-464C-836B-0CB9D6AC874C}" type="pres">
      <dgm:prSet presAssocID="{A5D9E966-561D-4E7B-B632-A5DF59DC1C80}" presName="quad3" presStyleLbl="node1" presStyleIdx="2" presStyleCnt="4" custLinFactX="34638" custLinFactNeighborX="100000" custLinFactNeighborY="-92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F5627-4C78-4CC4-AF10-713D2E11F266}" type="pres">
      <dgm:prSet presAssocID="{A5D9E966-561D-4E7B-B632-A5DF59DC1C80}" presName="quad4" presStyleLbl="node1" presStyleIdx="3" presStyleCnt="4" custLinFactNeighborX="-83202" custLinFactNeighborY="-92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3875B1-7EAE-49BA-881F-7B76CB558929}" srcId="{A5D9E966-561D-4E7B-B632-A5DF59DC1C80}" destId="{5E0DA3CD-37FA-40A9-98FC-FD73DC9C5B74}" srcOrd="0" destOrd="0" parTransId="{1183E2F3-E35C-4246-9B9D-4A1B9EAB76AD}" sibTransId="{24B5D8A6-E24A-4AF8-8E9E-861463D02A06}"/>
    <dgm:cxn modelId="{80B7E9A6-3395-4592-9A96-87F1844BD199}" srcId="{A5D9E966-561D-4E7B-B632-A5DF59DC1C80}" destId="{89BB4DBB-2DD4-43B5-AC59-11FFC6A90709}" srcOrd="3" destOrd="0" parTransId="{B202A198-C811-4C8D-AE71-84B4A57E01CB}" sibTransId="{6C07A933-19F8-4818-8830-58888C33F92C}"/>
    <dgm:cxn modelId="{86EEEA28-DBC4-4A6E-8BEC-4039C4B54470}" type="presOf" srcId="{5E0DA3CD-37FA-40A9-98FC-FD73DC9C5B74}" destId="{18C73974-8D91-4E9C-8F65-9A7354588F0A}" srcOrd="0" destOrd="0" presId="urn:microsoft.com/office/officeart/2005/8/layout/matrix3"/>
    <dgm:cxn modelId="{14FC7BB8-ACD5-4815-B995-1C8E7CD5E82E}" type="presOf" srcId="{89BB4DBB-2DD4-43B5-AC59-11FFC6A90709}" destId="{24FF5627-4C78-4CC4-AF10-713D2E11F266}" srcOrd="0" destOrd="0" presId="urn:microsoft.com/office/officeart/2005/8/layout/matrix3"/>
    <dgm:cxn modelId="{A3E747E9-A77C-4597-A37D-DBC818D909F4}" type="presOf" srcId="{A5D9E966-561D-4E7B-B632-A5DF59DC1C80}" destId="{24B0ADE6-8028-433D-B5ED-096B568001C7}" srcOrd="0" destOrd="0" presId="urn:microsoft.com/office/officeart/2005/8/layout/matrix3"/>
    <dgm:cxn modelId="{165611B4-3F92-447D-A004-59A79838C6C4}" srcId="{A5D9E966-561D-4E7B-B632-A5DF59DC1C80}" destId="{830F1EB5-8A71-421D-B022-B48C0D8E52AE}" srcOrd="2" destOrd="0" parTransId="{8EB734FF-3454-420A-B717-E93F6CBAF1A6}" sibTransId="{606769D2-BCA3-40E8-B548-04F9BB8E638D}"/>
    <dgm:cxn modelId="{39D1E415-DF3A-41D6-A3C5-58AC8FB3D474}" type="presOf" srcId="{830F1EB5-8A71-421D-B022-B48C0D8E52AE}" destId="{98315D9F-C58B-464C-836B-0CB9D6AC874C}" srcOrd="0" destOrd="0" presId="urn:microsoft.com/office/officeart/2005/8/layout/matrix3"/>
    <dgm:cxn modelId="{335B9E5E-DACD-4541-BD43-641A08DE0B85}" srcId="{A5D9E966-561D-4E7B-B632-A5DF59DC1C80}" destId="{7D789952-C55F-4325-81AA-1B5059B9BE01}" srcOrd="1" destOrd="0" parTransId="{5F0B01E3-E7CD-4E92-9AF5-8BF0D3CCCD9D}" sibTransId="{43B4C9C8-BD6F-4724-9610-B6A4C9CB48F2}"/>
    <dgm:cxn modelId="{3A700EFF-A23A-4157-8D11-4928C2E8A45C}" type="presOf" srcId="{7D789952-C55F-4325-81AA-1B5059B9BE01}" destId="{CB30A2B9-6CDC-4842-B1B1-84680B21494D}" srcOrd="0" destOrd="0" presId="urn:microsoft.com/office/officeart/2005/8/layout/matrix3"/>
    <dgm:cxn modelId="{7A068C73-B051-42DB-9CF2-3603234D5B35}" type="presParOf" srcId="{24B0ADE6-8028-433D-B5ED-096B568001C7}" destId="{E6FCF6BD-77B0-426C-A35D-6DB8505CA6AE}" srcOrd="0" destOrd="0" presId="urn:microsoft.com/office/officeart/2005/8/layout/matrix3"/>
    <dgm:cxn modelId="{2D76BF18-855C-48FF-B773-7A50A78B9E51}" type="presParOf" srcId="{24B0ADE6-8028-433D-B5ED-096B568001C7}" destId="{18C73974-8D91-4E9C-8F65-9A7354588F0A}" srcOrd="1" destOrd="0" presId="urn:microsoft.com/office/officeart/2005/8/layout/matrix3"/>
    <dgm:cxn modelId="{C8387723-983A-4827-BF7F-A8B6244F47A9}" type="presParOf" srcId="{24B0ADE6-8028-433D-B5ED-096B568001C7}" destId="{CB30A2B9-6CDC-4842-B1B1-84680B21494D}" srcOrd="2" destOrd="0" presId="urn:microsoft.com/office/officeart/2005/8/layout/matrix3"/>
    <dgm:cxn modelId="{6D97D56D-5304-42E2-B349-C4D3BBCC83FF}" type="presParOf" srcId="{24B0ADE6-8028-433D-B5ED-096B568001C7}" destId="{98315D9F-C58B-464C-836B-0CB9D6AC874C}" srcOrd="3" destOrd="0" presId="urn:microsoft.com/office/officeart/2005/8/layout/matrix3"/>
    <dgm:cxn modelId="{5538DD44-41A3-4D07-8B73-3D512500DB28}" type="presParOf" srcId="{24B0ADE6-8028-433D-B5ED-096B568001C7}" destId="{24FF5627-4C78-4CC4-AF10-713D2E11F266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59299-8423-41BE-86B9-D5B05F5C1AC3}">
      <dsp:nvSpPr>
        <dsp:cNvPr id="0" name=""/>
        <dsp:cNvSpPr/>
      </dsp:nvSpPr>
      <dsp:spPr>
        <a:xfrm>
          <a:off x="963561" y="706205"/>
          <a:ext cx="1705799" cy="14012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Частная жизнь</a:t>
          </a:r>
          <a:endParaRPr lang="en-US" sz="1800" kern="1200" dirty="0"/>
        </a:p>
      </dsp:txBody>
      <dsp:txXfrm>
        <a:off x="1213369" y="911415"/>
        <a:ext cx="1206183" cy="990841"/>
      </dsp:txXfrm>
    </dsp:sp>
    <dsp:sp modelId="{CBF1980E-5B72-42F9-B7B6-5BE431B5F409}">
      <dsp:nvSpPr>
        <dsp:cNvPr id="0" name=""/>
        <dsp:cNvSpPr/>
      </dsp:nvSpPr>
      <dsp:spPr>
        <a:xfrm>
          <a:off x="1974745" y="1222013"/>
          <a:ext cx="2027246" cy="169461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Разрешение</a:t>
          </a:r>
          <a:endParaRPr lang="en-US" sz="1700" kern="1200" dirty="0"/>
        </a:p>
      </dsp:txBody>
      <dsp:txXfrm>
        <a:off x="2271628" y="1470183"/>
        <a:ext cx="1433480" cy="1198273"/>
      </dsp:txXfrm>
    </dsp:sp>
    <dsp:sp modelId="{81DE4EC3-911C-4E7C-9424-9AABAFC52456}">
      <dsp:nvSpPr>
        <dsp:cNvPr id="0" name=""/>
        <dsp:cNvSpPr/>
      </dsp:nvSpPr>
      <dsp:spPr>
        <a:xfrm>
          <a:off x="3565276" y="624694"/>
          <a:ext cx="1918266" cy="151695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Уважение</a:t>
          </a:r>
          <a:endParaRPr lang="en-US" sz="2000" kern="1200" dirty="0"/>
        </a:p>
      </dsp:txBody>
      <dsp:txXfrm>
        <a:off x="3846200" y="846846"/>
        <a:ext cx="1356418" cy="10726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A0A0B-685C-4D28-809A-B2399F43E8B7}">
      <dsp:nvSpPr>
        <dsp:cNvPr id="0" name=""/>
        <dsp:cNvSpPr/>
      </dsp:nvSpPr>
      <dsp:spPr>
        <a:xfrm>
          <a:off x="391258" y="2026149"/>
          <a:ext cx="1948209" cy="2037845"/>
        </a:xfrm>
        <a:prstGeom prst="ellipse">
          <a:avLst/>
        </a:prstGeom>
        <a:solidFill>
          <a:schemeClr val="accent2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Права</a:t>
          </a:r>
          <a:endParaRPr lang="en-US" sz="2000" kern="1200" dirty="0"/>
        </a:p>
      </dsp:txBody>
      <dsp:txXfrm>
        <a:off x="676567" y="2324584"/>
        <a:ext cx="1377591" cy="1440975"/>
      </dsp:txXfrm>
    </dsp:sp>
    <dsp:sp modelId="{F7B31698-A8B4-4DE3-9DEF-536CD9510947}">
      <dsp:nvSpPr>
        <dsp:cNvPr id="0" name=""/>
        <dsp:cNvSpPr/>
      </dsp:nvSpPr>
      <dsp:spPr>
        <a:xfrm>
          <a:off x="4000789" y="2144098"/>
          <a:ext cx="2095210" cy="1886909"/>
        </a:xfrm>
        <a:prstGeom prst="ellipse">
          <a:avLst/>
        </a:prstGeom>
        <a:solidFill>
          <a:schemeClr val="bg1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Принятая практика</a:t>
          </a:r>
          <a:endParaRPr lang="en-US" sz="2000" kern="1200" dirty="0"/>
        </a:p>
      </dsp:txBody>
      <dsp:txXfrm>
        <a:off x="4307625" y="2420429"/>
        <a:ext cx="1481538" cy="13342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CF6BD-77B0-426C-A35D-6DB8505CA6AE}">
      <dsp:nvSpPr>
        <dsp:cNvPr id="0" name=""/>
        <dsp:cNvSpPr/>
      </dsp:nvSpPr>
      <dsp:spPr>
        <a:xfrm>
          <a:off x="-94753" y="0"/>
          <a:ext cx="6867803" cy="3859726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73974-8D91-4E9C-8F65-9A7354588F0A}">
      <dsp:nvSpPr>
        <dsp:cNvPr id="0" name=""/>
        <dsp:cNvSpPr/>
      </dsp:nvSpPr>
      <dsp:spPr>
        <a:xfrm>
          <a:off x="2073540" y="211011"/>
          <a:ext cx="1505293" cy="150529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/>
            <a:t>Индивидуум</a:t>
          </a:r>
          <a:endParaRPr lang="en-US" sz="1300" b="1" kern="1200" dirty="0"/>
        </a:p>
      </dsp:txBody>
      <dsp:txXfrm>
        <a:off x="2147022" y="284493"/>
        <a:ext cx="1358329" cy="1358329"/>
      </dsp:txXfrm>
    </dsp:sp>
    <dsp:sp modelId="{CB30A2B9-6CDC-4842-B1B1-84680B21494D}">
      <dsp:nvSpPr>
        <dsp:cNvPr id="0" name=""/>
        <dsp:cNvSpPr/>
      </dsp:nvSpPr>
      <dsp:spPr>
        <a:xfrm>
          <a:off x="3803909" y="216144"/>
          <a:ext cx="1505293" cy="1505293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Авторское право</a:t>
          </a:r>
          <a:endParaRPr lang="en-US" sz="1200" b="1" kern="1200" dirty="0"/>
        </a:p>
      </dsp:txBody>
      <dsp:txXfrm>
        <a:off x="3877391" y="289626"/>
        <a:ext cx="1358329" cy="1358329"/>
      </dsp:txXfrm>
    </dsp:sp>
    <dsp:sp modelId="{98315D9F-C58B-464C-836B-0CB9D6AC874C}">
      <dsp:nvSpPr>
        <dsp:cNvPr id="0" name=""/>
        <dsp:cNvSpPr/>
      </dsp:nvSpPr>
      <dsp:spPr>
        <a:xfrm>
          <a:off x="3802655" y="1847992"/>
          <a:ext cx="1505293" cy="1505293"/>
        </a:xfrm>
        <a:prstGeom prst="roundRect">
          <a:avLst/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Традиционные формы культурного самовыражения и права сообществ (</a:t>
          </a:r>
          <a:r>
            <a:rPr lang="ru-RU" sz="1200" b="1" kern="1200" dirty="0" err="1" smtClean="0"/>
            <a:t>ВОИС</a:t>
          </a:r>
          <a:r>
            <a:rPr lang="ru-RU" sz="1200" b="1" kern="1200" dirty="0" smtClean="0"/>
            <a:t>)</a:t>
          </a:r>
          <a:endParaRPr lang="en-US" sz="1200" b="1" kern="1200" dirty="0"/>
        </a:p>
      </dsp:txBody>
      <dsp:txXfrm>
        <a:off x="3876137" y="1921474"/>
        <a:ext cx="1358329" cy="1358329"/>
      </dsp:txXfrm>
    </dsp:sp>
    <dsp:sp modelId="{24FF5627-4C78-4CC4-AF10-713D2E11F266}">
      <dsp:nvSpPr>
        <dsp:cNvPr id="0" name=""/>
        <dsp:cNvSpPr/>
      </dsp:nvSpPr>
      <dsp:spPr>
        <a:xfrm>
          <a:off x="2144609" y="1847992"/>
          <a:ext cx="1505293" cy="1505293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Сообщество</a:t>
          </a:r>
          <a:endParaRPr lang="en-US" sz="1200" b="1" kern="1200" dirty="0"/>
        </a:p>
      </dsp:txBody>
      <dsp:txXfrm>
        <a:off x="2218091" y="1921474"/>
        <a:ext cx="1358329" cy="1358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#1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#2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B9F7291-F2C0-4BFA-AFFC-6A957222175D}" type="datetimeFigureOut">
              <a:rPr lang="fr-FR"/>
              <a:pPr>
                <a:defRPr/>
              </a:pPr>
              <a:t>23/04/2018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28D866C-E71B-4EFB-A325-FB481F3448A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63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E268AB4-346A-4937-ABDD-76054E148253}" type="datetimeFigureOut">
              <a:rPr lang="fr-FR"/>
              <a:pPr>
                <a:defRPr/>
              </a:pPr>
              <a:t>23/04/2018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648265A-8D21-4F3F-B4E1-BDEBDF18480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2723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© 2000 by Cultural Heritage Administration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408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National Commission of </a:t>
            </a:r>
            <a:r>
              <a:rPr lang="fr-F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Uzbekistan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92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© Prof. M. </a:t>
            </a:r>
            <a:r>
              <a:rPr lang="fr-FR" dirty="0" err="1" smtClean="0"/>
              <a:t>Santova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108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P1110958 Digital Audio Workshops</a:t>
            </a: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</a:t>
            </a:r>
            <a:endParaRPr lang="fr-F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[https://www.flickr.com/photos/dalejarvis/4459686103/] by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Dale Jarvis </a:t>
            </a: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[https://www.flickr.com/photos/dalejarvis/]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licensed under </a:t>
            </a:r>
            <a:r>
              <a:rPr 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CC BY-NC-SA 2.0 </a:t>
            </a:r>
            <a:r>
              <a:rPr lang="en-GB" altLang="fr-F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[https://creativecommons.org/licenses/by-nc-sa/2.0/]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3162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2010 by Centre for Research and Development of Culture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48265A-8D21-4F3F-B4E1-BDEBDF184805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784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6477000" cy="68627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10B"/>
              </a:solidFill>
            </a:endParaRPr>
          </a:p>
        </p:txBody>
      </p:sp>
      <p:cxnSp>
        <p:nvCxnSpPr>
          <p:cNvPr id="7" name="Straight Connector 9"/>
          <p:cNvCxnSpPr/>
          <p:nvPr userDrawn="1"/>
        </p:nvCxnSpPr>
        <p:spPr>
          <a:xfrm>
            <a:off x="381000" y="1371600"/>
            <a:ext cx="5715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81000" y="1692000"/>
            <a:ext cx="5715000" cy="1169551"/>
          </a:xfrm>
        </p:spPr>
        <p:txBody>
          <a:bodyPr/>
          <a:lstStyle>
            <a:lvl1pPr algn="l">
              <a:defRPr sz="3800" b="1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81000" y="4212000"/>
            <a:ext cx="5715000" cy="166527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9" name="Espace réservé pour une image  10"/>
          <p:cNvSpPr>
            <a:spLocks noGrp="1"/>
          </p:cNvSpPr>
          <p:nvPr>
            <p:ph type="pic" sz="quarter" idx="10"/>
          </p:nvPr>
        </p:nvSpPr>
        <p:spPr>
          <a:xfrm>
            <a:off x="6477000" y="0"/>
            <a:ext cx="2664000" cy="6858000"/>
          </a:xfrm>
        </p:spPr>
        <p:txBody>
          <a:bodyPr rtlCol="0"/>
          <a:lstStyle/>
          <a:p>
            <a:pPr lvl="0"/>
            <a:endParaRPr lang="fr-FR" noProof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5" y="190500"/>
            <a:ext cx="1925793" cy="118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18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112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/>
          <p:cNvCxnSpPr/>
          <p:nvPr userDrawn="1"/>
        </p:nvCxnSpPr>
        <p:spPr>
          <a:xfrm>
            <a:off x="2286000" y="228600"/>
            <a:ext cx="6477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3"/>
          <p:cNvCxnSpPr/>
          <p:nvPr userDrawn="1"/>
        </p:nvCxnSpPr>
        <p:spPr>
          <a:xfrm flipV="1">
            <a:off x="406400" y="228600"/>
            <a:ext cx="1676400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5998" y="375262"/>
            <a:ext cx="6476999" cy="1846659"/>
          </a:xfrm>
        </p:spPr>
        <p:txBody>
          <a:bodyPr/>
          <a:lstStyle>
            <a:lvl1pPr algn="l">
              <a:defRPr sz="6000" b="1" cap="none"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2824" y="2427807"/>
            <a:ext cx="6480173" cy="1118255"/>
          </a:xfrm>
        </p:spPr>
        <p:txBody>
          <a:bodyPr/>
          <a:lstStyle>
            <a:lvl1pPr marL="0" indent="0">
              <a:buNone/>
              <a:defRPr sz="4000" b="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17189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600000" y="1836000"/>
            <a:ext cx="5162998" cy="421760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Espace réservé pour une image  8"/>
          <p:cNvSpPr>
            <a:spLocks noGrp="1"/>
          </p:cNvSpPr>
          <p:nvPr>
            <p:ph type="pic" sz="quarter" idx="10"/>
          </p:nvPr>
        </p:nvSpPr>
        <p:spPr>
          <a:xfrm>
            <a:off x="416560" y="1908000"/>
            <a:ext cx="2880000" cy="3672206"/>
          </a:xfrm>
        </p:spPr>
        <p:txBody>
          <a:bodyPr rtlCol="0"/>
          <a:lstStyle/>
          <a:p>
            <a:pPr lvl="0"/>
            <a:endParaRPr lang="fr-FR" noProof="0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1"/>
          </p:nvPr>
        </p:nvSpPr>
        <p:spPr>
          <a:xfrm>
            <a:off x="416560" y="5647094"/>
            <a:ext cx="2879725" cy="2340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3987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11" name="Espace réservé pour une image  10"/>
          <p:cNvSpPr>
            <a:spLocks noGrp="1"/>
          </p:cNvSpPr>
          <p:nvPr>
            <p:ph type="pic" sz="quarter" idx="10"/>
          </p:nvPr>
        </p:nvSpPr>
        <p:spPr>
          <a:xfrm>
            <a:off x="2282825" y="1908001"/>
            <a:ext cx="6480175" cy="4248960"/>
          </a:xfrm>
        </p:spPr>
        <p:txBody>
          <a:bodyPr rtlCol="0"/>
          <a:lstStyle/>
          <a:p>
            <a:pPr lvl="0"/>
            <a:endParaRPr lang="fr-FR" noProof="0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1"/>
          </p:nvPr>
        </p:nvSpPr>
        <p:spPr>
          <a:xfrm>
            <a:off x="2282825" y="6156325"/>
            <a:ext cx="6480175" cy="234000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000000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2pPr>
            <a:lvl3pPr marL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4pPr>
            <a:lvl5pPr marL="0">
              <a:lnSpc>
                <a:spcPct val="100000"/>
              </a:lnSpc>
              <a:spcBef>
                <a:spcPts val="0"/>
              </a:spcBef>
              <a:buFontTx/>
              <a:buNone/>
              <a:defRPr sz="800">
                <a:solidFill>
                  <a:srgbClr val="0000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1398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500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605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228600" cy="686276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10B"/>
              </a:solidFill>
            </a:endParaRPr>
          </a:p>
        </p:txBody>
      </p:sp>
      <p:cxnSp>
        <p:nvCxnSpPr>
          <p:cNvPr id="18" name="Straight Connector 8"/>
          <p:cNvCxnSpPr/>
          <p:nvPr userDrawn="1"/>
        </p:nvCxnSpPr>
        <p:spPr>
          <a:xfrm>
            <a:off x="2286000" y="228600"/>
            <a:ext cx="6477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1"/>
          <p:cNvCxnSpPr/>
          <p:nvPr userDrawn="1"/>
        </p:nvCxnSpPr>
        <p:spPr>
          <a:xfrm>
            <a:off x="2286000" y="6629400"/>
            <a:ext cx="6477000" cy="1588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3"/>
          <p:cNvCxnSpPr/>
          <p:nvPr userDrawn="1"/>
        </p:nvCxnSpPr>
        <p:spPr>
          <a:xfrm flipV="1">
            <a:off x="406400" y="228600"/>
            <a:ext cx="1676400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8915400" y="0"/>
            <a:ext cx="228600" cy="686276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10B"/>
              </a:solidFill>
            </a:endParaRPr>
          </a:p>
        </p:txBody>
      </p:sp>
      <p:sp>
        <p:nvSpPr>
          <p:cNvPr id="103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2282825" y="417513"/>
            <a:ext cx="64801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103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2282825" y="2016125"/>
            <a:ext cx="6480175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cxnSp>
        <p:nvCxnSpPr>
          <p:cNvPr id="13" name="Straight Connector 17"/>
          <p:cNvCxnSpPr/>
          <p:nvPr userDrawn="1"/>
        </p:nvCxnSpPr>
        <p:spPr>
          <a:xfrm flipV="1">
            <a:off x="406400" y="6629400"/>
            <a:ext cx="1676400" cy="0"/>
          </a:xfrm>
          <a:prstGeom prst="line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 userDrawn="1"/>
        </p:nvSpPr>
        <p:spPr>
          <a:xfrm>
            <a:off x="406400" y="6338888"/>
            <a:ext cx="1041400" cy="2159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20A48A0-0D61-464C-8D55-A0C153C4A69E}" type="slidenum">
              <a:rPr lang="fr-FR" sz="1400" b="1">
                <a:solidFill>
                  <a:srgbClr val="000000"/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fr-FR" sz="1400" b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73" y="329830"/>
            <a:ext cx="1435254" cy="881433"/>
          </a:xfrm>
          <a:prstGeom prst="rect">
            <a:avLst/>
          </a:prstGeom>
        </p:spPr>
      </p:pic>
      <p:pic>
        <p:nvPicPr>
          <p:cNvPr id="22" name="Picture 16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6667500"/>
            <a:ext cx="542925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9" r:id="rId2"/>
    <p:sldLayoutId id="2147483674" r:id="rId3"/>
    <p:sldLayoutId id="2147483670" r:id="rId4"/>
    <p:sldLayoutId id="2147483671" r:id="rId5"/>
    <p:sldLayoutId id="2147483672" r:id="rId6"/>
    <p:sldLayoutId id="2147483675" r:id="rId7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9pPr>
    </p:titleStyle>
    <p:bodyStyle>
      <a:lvl1pPr marL="215900" indent="-215900" algn="l" defTabSz="457200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215900" indent="-215900" algn="l" defTabSz="457200" rtl="0" eaLnBrk="0" fontAlgn="base" hangingPunct="0">
        <a:spcBef>
          <a:spcPts val="12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457200" rtl="0" eaLnBrk="0" fontAlgn="base" hangingPunct="0">
        <a:spcBef>
          <a:spcPts val="1200"/>
        </a:spcBef>
        <a:spcAft>
          <a:spcPct val="0"/>
        </a:spcAft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466725" indent="-215900" algn="l" defTabSz="457200" rtl="0" eaLnBrk="0" fontAlgn="base" hangingPunct="0">
        <a:spcBef>
          <a:spcPts val="600"/>
        </a:spcBef>
        <a:spcAft>
          <a:spcPct val="0"/>
        </a:spcAft>
        <a:buClr>
          <a:srgbClr val="FFFF00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466725" algn="l" defTabSz="457200" rtl="0" eaLnBrk="0" fontAlgn="base" hangingPunct="0">
        <a:spcBef>
          <a:spcPts val="600"/>
        </a:spcBef>
        <a:spcAft>
          <a:spcPct val="0"/>
        </a:spcAft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5"/>
          <p:cNvSpPr>
            <a:spLocks noGrp="1"/>
          </p:cNvSpPr>
          <p:nvPr>
            <p:ph type="ctrTitle"/>
          </p:nvPr>
        </p:nvSpPr>
        <p:spPr>
          <a:xfrm>
            <a:off x="381000" y="1692275"/>
            <a:ext cx="5715000" cy="1754326"/>
          </a:xfrm>
        </p:spPr>
        <p:txBody>
          <a:bodyPr/>
          <a:lstStyle/>
          <a:p>
            <a:pPr eaLnBrk="1" hangingPunct="1"/>
            <a:r>
              <a:rPr lang="ru-RU" dirty="0" smtClean="0"/>
              <a:t>Этика в инвентаризации НКН с участием сообществ</a:t>
            </a:r>
            <a:endParaRPr lang="en-US" dirty="0" smtClean="0"/>
          </a:p>
        </p:txBody>
      </p:sp>
      <p:sp>
        <p:nvSpPr>
          <p:cNvPr id="5123" name="Sous-titre 6"/>
          <p:cNvSpPr>
            <a:spLocks noGrp="1"/>
          </p:cNvSpPr>
          <p:nvPr>
            <p:ph type="subTitle" idx="1"/>
          </p:nvPr>
        </p:nvSpPr>
        <p:spPr>
          <a:xfrm>
            <a:off x="381000" y="4211638"/>
            <a:ext cx="5715000" cy="747897"/>
          </a:xfrm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dirty="0" smtClean="0">
                <a:solidFill>
                  <a:prstClr val="black"/>
                </a:solidFill>
                <a:latin typeface="Arial Unicode MS" charset="0"/>
                <a:cs typeface="Arial Unicode MS" charset="0"/>
              </a:rPr>
              <a:t>ЮНЕСКО</a:t>
            </a:r>
            <a:r>
              <a:rPr lang="en-US" dirty="0" smtClean="0">
                <a:solidFill>
                  <a:prstClr val="black"/>
                </a:solidFill>
                <a:latin typeface="Arial Unicode MS" charset="0"/>
                <a:cs typeface="Arial Unicode MS" charset="0"/>
              </a:rPr>
              <a:t> </a:t>
            </a:r>
            <a:endParaRPr lang="en-US" sz="2400" dirty="0">
              <a:solidFill>
                <a:prstClr val="black"/>
              </a:solidFill>
              <a:latin typeface="Arial Unicode MS" charset="0"/>
              <a:cs typeface="Arial Unicode MS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dirty="0" smtClean="0">
                <a:solidFill>
                  <a:prstClr val="black"/>
                </a:solidFill>
                <a:cs typeface="Arial Unicode MS" charset="0"/>
              </a:rPr>
              <a:t>Секция нематериального культурного наследия</a:t>
            </a:r>
            <a:endParaRPr lang="en-US" dirty="0">
              <a:solidFill>
                <a:prstClr val="black"/>
              </a:solidFill>
              <a:cs typeface="Arial Unicode MS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pic>
        <p:nvPicPr>
          <p:cNvPr id="5124" name="Espace réservé pour une image  8" descr="funambule2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7"/>
          <a:stretch>
            <a:fillRect/>
          </a:stretch>
        </p:blipFill>
        <p:spPr>
          <a:xfrm>
            <a:off x="6477000" y="0"/>
            <a:ext cx="2663825" cy="6858000"/>
          </a:xfrm>
        </p:spPr>
      </p:pic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381000" y="5967413"/>
            <a:ext cx="1303338" cy="276225"/>
          </a:xfrm>
          <a:prstGeom prst="rect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GB" sz="1200" b="1">
              <a:latin typeface="Arial Bold"/>
              <a:ea typeface="Arial Bold"/>
              <a:cs typeface="Arial 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6243638"/>
            <a:ext cx="1303338" cy="276225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00" b="1" dirty="0">
              <a:solidFill>
                <a:schemeClr val="accent4"/>
              </a:solidFill>
              <a:latin typeface="Arial Bold"/>
              <a:cs typeface="Arial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ru-RU" dirty="0" smtClean="0"/>
              <a:t>Все, кого касаются этические вопросы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3242" y="1894841"/>
            <a:ext cx="4479757" cy="3665619"/>
          </a:xfrm>
        </p:spPr>
        <p:txBody>
          <a:bodyPr/>
          <a:lstStyle/>
          <a:p>
            <a:r>
              <a:rPr lang="ru-RU" sz="2200" b="0" dirty="0" smtClean="0"/>
              <a:t>Члены сообщества, участвующие в деятельности сообщества, и лица из вне</a:t>
            </a:r>
            <a:endParaRPr lang="en-US" sz="2200" b="0" dirty="0"/>
          </a:p>
          <a:p>
            <a:r>
              <a:rPr lang="ru-RU" sz="2200" b="0" dirty="0" smtClean="0"/>
              <a:t>Практические выразители</a:t>
            </a:r>
            <a:endParaRPr lang="en-US" sz="2200" b="0" dirty="0"/>
          </a:p>
          <a:p>
            <a:r>
              <a:rPr lang="ru-RU" sz="2200" b="0" dirty="0" smtClean="0"/>
              <a:t>Представители сообщества</a:t>
            </a:r>
            <a:endParaRPr lang="en-US" sz="2200" b="0" dirty="0"/>
          </a:p>
          <a:p>
            <a:r>
              <a:rPr lang="ru-RU" sz="2200" b="0" dirty="0" smtClean="0"/>
              <a:t>Исследователи</a:t>
            </a:r>
            <a:endParaRPr lang="en-US" sz="2200" b="0" dirty="0"/>
          </a:p>
          <a:p>
            <a:r>
              <a:rPr lang="ru-RU" sz="2200" b="0" dirty="0" smtClean="0"/>
              <a:t>Представители правительства</a:t>
            </a:r>
            <a:endParaRPr lang="en-US" sz="2200" b="0" dirty="0"/>
          </a:p>
          <a:p>
            <a:r>
              <a:rPr lang="ru-RU" sz="2200" b="0" dirty="0" smtClean="0"/>
              <a:t>Культурные работники</a:t>
            </a:r>
            <a:endParaRPr lang="en-IN" sz="2200" b="0" dirty="0" smtClean="0"/>
          </a:p>
          <a:p>
            <a:r>
              <a:rPr lang="en-IN" sz="2200" b="0" dirty="0" smtClean="0"/>
              <a:t>….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444" y="4416133"/>
            <a:ext cx="344771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defPPr>
              <a:defRPr lang="fr-FR"/>
            </a:defPPr>
            <a:lvl1pPr>
              <a:defRPr sz="800">
                <a:ea typeface="MS PGothic" panose="020B0600070205080204" pitchFamily="34" charset="-128"/>
              </a:defRPr>
            </a:lvl1pPr>
          </a:lstStyle>
          <a:p>
            <a:r>
              <a:rPr lang="fr-FR" dirty="0"/>
              <a:t>© National Commission of </a:t>
            </a:r>
            <a:r>
              <a:rPr lang="fr-FR" dirty="0" err="1"/>
              <a:t>Uzbekistan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4" y="1894841"/>
            <a:ext cx="3708399" cy="245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68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ru-RU" dirty="0" smtClean="0"/>
              <a:t>Различные категории участников сообществ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4665" y="1933839"/>
            <a:ext cx="2938155" cy="3477875"/>
          </a:xfrm>
        </p:spPr>
        <p:txBody>
          <a:bodyPr/>
          <a:lstStyle/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ru-RU" sz="2200" dirty="0" smtClean="0"/>
              <a:t>Практические выразители</a:t>
            </a:r>
            <a:endParaRPr lang="en-US" sz="2200" dirty="0" smtClean="0"/>
          </a:p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ru-RU" sz="2200" dirty="0" smtClean="0"/>
              <a:t>Учителя/авторитеты</a:t>
            </a:r>
            <a:endParaRPr lang="en-US" sz="2200" dirty="0" smtClean="0"/>
          </a:p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ru-RU" sz="2200" dirty="0" smtClean="0"/>
              <a:t>Покровители</a:t>
            </a:r>
            <a:endParaRPr lang="en-US" sz="2200" dirty="0" smtClean="0"/>
          </a:p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ru-RU" sz="2200" dirty="0" smtClean="0"/>
              <a:t>Авторы</a:t>
            </a:r>
            <a:endParaRPr lang="en-US" sz="2200" dirty="0" smtClean="0"/>
          </a:p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ru-RU" sz="2200" dirty="0" smtClean="0"/>
              <a:t>Поэты</a:t>
            </a:r>
            <a:r>
              <a:rPr lang="en-US" sz="2200" dirty="0" smtClean="0"/>
              <a:t>/</a:t>
            </a:r>
            <a:r>
              <a:rPr lang="ru-RU" sz="2200" dirty="0" smtClean="0"/>
              <a:t>авторы песен</a:t>
            </a:r>
            <a:endParaRPr lang="en-US" sz="2200" dirty="0" smtClean="0"/>
          </a:p>
          <a:p>
            <a:pPr marL="265113" lvl="2" indent="-265113">
              <a:buFont typeface="Arial" panose="020B0604020202020204" pitchFamily="34" charset="0"/>
              <a:buChar char="•"/>
            </a:pPr>
            <a:r>
              <a:rPr lang="ru-RU" sz="2200" dirty="0" smtClean="0"/>
              <a:t>Божества</a:t>
            </a:r>
            <a:r>
              <a:rPr lang="en-US" sz="2200" dirty="0" smtClean="0"/>
              <a:t>/</a:t>
            </a:r>
            <a:r>
              <a:rPr lang="ru-RU" sz="2200" dirty="0" smtClean="0"/>
              <a:t>духи</a:t>
            </a:r>
            <a:r>
              <a:rPr lang="en-US" sz="2200" dirty="0" smtClean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1933839"/>
            <a:ext cx="2749550" cy="36660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94917" y="5702994"/>
            <a:ext cx="1058303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fr-FR" sz="800" dirty="0">
                <a:ea typeface="MS PGothic" panose="020B0600070205080204" pitchFamily="34" charset="-128"/>
              </a:rPr>
              <a:t>© Prof. M. </a:t>
            </a:r>
            <a:r>
              <a:rPr lang="fr-FR" sz="800" dirty="0" err="1">
                <a:ea typeface="MS PGothic" panose="020B0600070205080204" pitchFamily="34" charset="-128"/>
              </a:rPr>
              <a:t>Santova</a:t>
            </a:r>
            <a:endParaRPr lang="fr-FR" sz="80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9004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536385"/>
            <a:ext cx="6480175" cy="492443"/>
          </a:xfrm>
        </p:spPr>
        <p:txBody>
          <a:bodyPr/>
          <a:lstStyle/>
          <a:p>
            <a:r>
              <a:rPr lang="ru-RU" dirty="0" smtClean="0"/>
              <a:t>Включение</a:t>
            </a:r>
            <a:r>
              <a:rPr lang="en-IN" dirty="0" smtClean="0"/>
              <a:t>: </a:t>
            </a:r>
            <a:r>
              <a:rPr lang="ru-RU" dirty="0" smtClean="0"/>
              <a:t>ключевой принцип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888" y="1905000"/>
            <a:ext cx="6480175" cy="2899255"/>
          </a:xfrm>
        </p:spPr>
        <p:txBody>
          <a:bodyPr/>
          <a:lstStyle/>
          <a:p>
            <a:r>
              <a:rPr lang="ru-RU" sz="2200" b="0" dirty="0" smtClean="0"/>
              <a:t>Инвентаризация должна охватывать все сообщества и группы, представленные в регионе</a:t>
            </a:r>
            <a:endParaRPr lang="en-IN" sz="2200" b="0" dirty="0" smtClean="0"/>
          </a:p>
          <a:p>
            <a:pPr lvl="3">
              <a:buClr>
                <a:schemeClr val="tx1"/>
              </a:buClr>
            </a:pPr>
            <a:r>
              <a:rPr lang="ru-RU" sz="2000" dirty="0" smtClean="0"/>
              <a:t>Маргинальные сообщества или группы</a:t>
            </a:r>
            <a:endParaRPr lang="en-IN" sz="2000" dirty="0" smtClean="0"/>
          </a:p>
          <a:p>
            <a:pPr lvl="3">
              <a:buClr>
                <a:schemeClr val="tx1"/>
              </a:buClr>
            </a:pPr>
            <a:r>
              <a:rPr lang="ru-RU" sz="2000" dirty="0" smtClean="0"/>
              <a:t>Сообщества или группы мигрантов</a:t>
            </a:r>
            <a:endParaRPr lang="en-IN" sz="2000" dirty="0" smtClean="0"/>
          </a:p>
          <a:p>
            <a:pPr lvl="3">
              <a:buClr>
                <a:schemeClr val="tx1"/>
              </a:buClr>
            </a:pPr>
            <a:r>
              <a:rPr lang="ru-RU" sz="2000" dirty="0" smtClean="0"/>
              <a:t>Женщин</a:t>
            </a:r>
            <a:endParaRPr lang="en-IN" sz="2000" dirty="0" smtClean="0"/>
          </a:p>
          <a:p>
            <a:pPr lvl="3">
              <a:buClr>
                <a:schemeClr val="tx1"/>
              </a:buClr>
            </a:pPr>
            <a:r>
              <a:rPr lang="ru-RU" sz="2000" dirty="0" smtClean="0"/>
              <a:t>Детей</a:t>
            </a:r>
            <a:endParaRPr lang="en-IN" sz="2000" dirty="0" smtClean="0"/>
          </a:p>
          <a:p>
            <a:pPr lvl="3">
              <a:buFont typeface="Wingdings" panose="05000000000000000000" pitchFamily="2" charset="2"/>
              <a:buChar char="v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461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1477328"/>
          </a:xfrm>
        </p:spPr>
        <p:txBody>
          <a:bodyPr/>
          <a:lstStyle/>
          <a:p>
            <a:r>
              <a:rPr lang="ru-RU" dirty="0" smtClean="0"/>
              <a:t>Основные ценности инвентаризации с участием сообществ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2313305"/>
            <a:ext cx="6480175" cy="2846933"/>
          </a:xfrm>
        </p:spPr>
        <p:txBody>
          <a:bodyPr/>
          <a:lstStyle/>
          <a:p>
            <a:r>
              <a:rPr lang="ru-RU" sz="2200" b="0" dirty="0" smtClean="0"/>
              <a:t>Оценка разнообразия</a:t>
            </a:r>
            <a:endParaRPr lang="en-US" sz="2200" b="0" dirty="0" smtClean="0"/>
          </a:p>
          <a:p>
            <a:r>
              <a:rPr lang="ru-RU" sz="2200" b="0" dirty="0" smtClean="0"/>
              <a:t>Оценка прозрачности</a:t>
            </a:r>
            <a:endParaRPr lang="en-US" sz="2200" b="0" dirty="0"/>
          </a:p>
          <a:p>
            <a:r>
              <a:rPr lang="ru-RU" sz="2200" b="0" dirty="0" smtClean="0"/>
              <a:t>Оценка гибкости</a:t>
            </a:r>
            <a:endParaRPr lang="en-US" sz="2200" b="0" dirty="0"/>
          </a:p>
          <a:p>
            <a:endParaRPr lang="en-US" dirty="0" smtClean="0">
              <a:solidFill>
                <a:srgbClr val="7F7F7F"/>
              </a:solidFill>
            </a:endParaRPr>
          </a:p>
          <a:p>
            <a:endParaRPr lang="en-US" dirty="0">
              <a:solidFill>
                <a:srgbClr val="7F7F7F"/>
              </a:solidFill>
            </a:endParaRPr>
          </a:p>
          <a:p>
            <a:endParaRPr lang="de-DE" dirty="0"/>
          </a:p>
        </p:txBody>
      </p:sp>
      <p:pic>
        <p:nvPicPr>
          <p:cNvPr id="5" name="Picture 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88" y="1593360"/>
            <a:ext cx="2060575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503988" y="5948825"/>
            <a:ext cx="2012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0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>Источник</a:t>
            </a:r>
            <a:r>
              <a:rPr lang="en-US" sz="10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>: </a:t>
            </a:r>
            <a:r>
              <a:rPr lang="en-US" sz="1000" dirty="0">
                <a:solidFill>
                  <a:prstClr val="black"/>
                </a:solidFill>
                <a:latin typeface="Arial" charset="0"/>
                <a:ea typeface="ＭＳ Ｐゴシック" pitchFamily="34" charset="-128"/>
                <a:cs typeface="+mn-cs"/>
              </a:rPr>
              <a:t>http://tinyurl.com/oa5vef</a:t>
            </a:r>
          </a:p>
        </p:txBody>
      </p:sp>
    </p:spTree>
    <p:extLst>
      <p:ext uri="{BB962C8B-B14F-4D97-AF65-F5344CB8AC3E}">
        <p14:creationId xmlns:p14="http://schemas.microsoft.com/office/powerpoint/2010/main" val="1852234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pPr eaLnBrk="1" hangingPunct="1"/>
            <a:r>
              <a:rPr lang="ru-RU" dirty="0" smtClean="0"/>
              <a:t>Разрешение требуется на сбор данных</a:t>
            </a:r>
            <a:endParaRPr lang="en-US" dirty="0" smtClean="0"/>
          </a:p>
        </p:txBody>
      </p:sp>
      <p:sp>
        <p:nvSpPr>
          <p:cNvPr id="8195" name="Espace réservé du contenu 2"/>
          <p:cNvSpPr>
            <a:spLocks noGrp="1"/>
          </p:cNvSpPr>
          <p:nvPr>
            <p:ph sz="half" idx="2"/>
          </p:nvPr>
        </p:nvSpPr>
        <p:spPr>
          <a:xfrm>
            <a:off x="4612796" y="1905001"/>
            <a:ext cx="3077308" cy="2668423"/>
          </a:xfrm>
        </p:spPr>
        <p:txBody>
          <a:bodyPr/>
          <a:lstStyle/>
          <a:p>
            <a:pPr marL="434975" lvl="3" indent="-342900" eaLnBrk="1" hangingPunct="1">
              <a:buClr>
                <a:schemeClr val="tx1"/>
              </a:buClr>
            </a:pPr>
            <a:r>
              <a:rPr lang="ru-RU" sz="2200" dirty="0" smtClean="0"/>
              <a:t>На запись</a:t>
            </a:r>
            <a:endParaRPr lang="en-US" sz="2200" dirty="0" smtClean="0"/>
          </a:p>
          <a:p>
            <a:pPr marL="434975" lvl="3" indent="-342900" eaLnBrk="1" hangingPunct="1">
              <a:buClr>
                <a:schemeClr val="tx1"/>
              </a:buClr>
            </a:pPr>
            <a:r>
              <a:rPr lang="ru-RU" sz="2200" dirty="0" smtClean="0"/>
              <a:t>На фотосъёмку</a:t>
            </a:r>
            <a:endParaRPr lang="en-US" sz="2200" dirty="0" smtClean="0"/>
          </a:p>
          <a:p>
            <a:pPr marL="434975" lvl="3" indent="-342900" eaLnBrk="1" hangingPunct="1">
              <a:buClr>
                <a:schemeClr val="tx1"/>
              </a:buClr>
            </a:pPr>
            <a:r>
              <a:rPr lang="ru-RU" sz="2200" dirty="0" smtClean="0"/>
              <a:t>На интервью</a:t>
            </a:r>
            <a:endParaRPr lang="en-US" sz="2200" dirty="0" smtClean="0"/>
          </a:p>
          <a:p>
            <a:pPr marL="434975" lvl="3" indent="-342900" eaLnBrk="1" hangingPunct="1">
              <a:buClr>
                <a:schemeClr val="tx1"/>
              </a:buClr>
            </a:pPr>
            <a:r>
              <a:rPr lang="ru-RU" sz="2200" dirty="0" smtClean="0"/>
              <a:t>На участие</a:t>
            </a:r>
            <a:endParaRPr lang="en-US" sz="2200" dirty="0" smtClean="0"/>
          </a:p>
          <a:p>
            <a:pPr eaLnBrk="1" hangingPunct="1">
              <a:buFont typeface="Wingdings" pitchFamily="2" charset="2"/>
              <a:buChar char="v"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6" y="1934360"/>
            <a:ext cx="3716418" cy="27873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356945"/>
            <a:ext cx="6480175" cy="984885"/>
          </a:xfrm>
        </p:spPr>
        <p:txBody>
          <a:bodyPr/>
          <a:lstStyle/>
          <a:p>
            <a:r>
              <a:rPr lang="ru-RU" dirty="0" smtClean="0"/>
              <a:t>Разрешение требуется на использование в будущем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905000"/>
            <a:ext cx="4872272" cy="4696670"/>
          </a:xfrm>
        </p:spPr>
        <p:txBody>
          <a:bodyPr/>
          <a:lstStyle/>
          <a:p>
            <a:pPr lvl="3">
              <a:buClr>
                <a:schemeClr val="tx1"/>
              </a:buClr>
            </a:pPr>
            <a:r>
              <a:rPr lang="ru-RU" sz="2200" dirty="0" smtClean="0"/>
              <a:t>Публикация</a:t>
            </a:r>
            <a:endParaRPr lang="en-US" sz="2200" dirty="0" smtClean="0"/>
          </a:p>
          <a:p>
            <a:pPr marL="809625" lvl="4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Использование в образовании</a:t>
            </a:r>
            <a:endParaRPr lang="en-US" dirty="0" smtClean="0"/>
          </a:p>
          <a:p>
            <a:pPr marL="809625" lvl="4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Известность</a:t>
            </a:r>
            <a:endParaRPr lang="en-US" dirty="0" smtClean="0"/>
          </a:p>
          <a:p>
            <a:pPr lvl="3">
              <a:buClr>
                <a:schemeClr val="tx1"/>
              </a:buClr>
            </a:pPr>
            <a:r>
              <a:rPr lang="ru-RU" sz="2200" dirty="0" smtClean="0"/>
              <a:t>Вещание</a:t>
            </a:r>
            <a:endParaRPr lang="en-US" sz="2200" dirty="0" smtClean="0"/>
          </a:p>
          <a:p>
            <a:pPr marL="809625" lvl="4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dirty="0" smtClean="0"/>
              <a:t>Радио</a:t>
            </a:r>
            <a:r>
              <a:rPr lang="en-US" dirty="0" smtClean="0"/>
              <a:t>, </a:t>
            </a:r>
            <a:r>
              <a:rPr lang="ru-RU" dirty="0" smtClean="0"/>
              <a:t>телевидение, интернет ..</a:t>
            </a:r>
            <a:r>
              <a:rPr lang="en-US" dirty="0" smtClean="0"/>
              <a:t>.</a:t>
            </a:r>
          </a:p>
          <a:p>
            <a:pPr lvl="3">
              <a:buClr>
                <a:schemeClr val="tx1"/>
              </a:buClr>
            </a:pPr>
            <a:r>
              <a:rPr lang="ru-RU" sz="2200" dirty="0" smtClean="0"/>
              <a:t>Архив</a:t>
            </a:r>
            <a:endParaRPr lang="en-US" sz="2200" dirty="0" smtClean="0"/>
          </a:p>
          <a:p>
            <a:pPr lvl="3">
              <a:buClr>
                <a:schemeClr val="tx1"/>
              </a:buClr>
            </a:pPr>
            <a:r>
              <a:rPr lang="ru-RU" sz="2200" dirty="0" smtClean="0"/>
              <a:t>Обмен с другими людьми</a:t>
            </a:r>
            <a:endParaRPr lang="en-US" sz="2200" dirty="0" smtClean="0"/>
          </a:p>
          <a:p>
            <a:pPr lvl="3">
              <a:buClr>
                <a:schemeClr val="tx1"/>
              </a:buClr>
            </a:pPr>
            <a:r>
              <a:rPr lang="ru-RU" sz="2200" dirty="0" smtClean="0"/>
              <a:t>Исследование</a:t>
            </a:r>
            <a:endParaRPr lang="en-US" sz="2200" dirty="0" smtClean="0"/>
          </a:p>
          <a:p>
            <a:pPr lvl="3">
              <a:buClr>
                <a:schemeClr val="tx1"/>
              </a:buClr>
            </a:pPr>
            <a:r>
              <a:rPr lang="ru-RU" sz="2200" dirty="0" smtClean="0"/>
              <a:t>Обучение</a:t>
            </a:r>
            <a:r>
              <a:rPr lang="en-US" sz="2200" dirty="0" smtClean="0"/>
              <a:t>/</a:t>
            </a:r>
            <a:r>
              <a:rPr lang="ru-RU" sz="2200" dirty="0" smtClean="0"/>
              <a:t>представление</a:t>
            </a:r>
            <a:endParaRPr lang="en-US" dirty="0" smtClean="0"/>
          </a:p>
          <a:p>
            <a:pPr lvl="1">
              <a:buFont typeface="Wingdings" pitchFamily="2" charset="2"/>
              <a:buChar char="v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851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ru-RU" dirty="0" smtClean="0"/>
              <a:t>Этика в отношении адекватного представления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2253" y="1741692"/>
            <a:ext cx="3300747" cy="2859244"/>
          </a:xfrm>
        </p:spPr>
        <p:txBody>
          <a:bodyPr/>
          <a:lstStyle/>
          <a:p>
            <a:r>
              <a:rPr lang="ru-RU" sz="2200" b="0" dirty="0" smtClean="0"/>
              <a:t>Правильное представление</a:t>
            </a:r>
            <a:endParaRPr lang="en-US" sz="2200" b="0" dirty="0" smtClean="0"/>
          </a:p>
          <a:p>
            <a:pPr lvl="1"/>
            <a:r>
              <a:rPr lang="ru-RU" sz="2200" dirty="0" smtClean="0"/>
              <a:t>Названия и имена</a:t>
            </a:r>
            <a:endParaRPr lang="en-US" sz="2200" dirty="0"/>
          </a:p>
          <a:p>
            <a:pPr lvl="1"/>
            <a:r>
              <a:rPr lang="ru-RU" sz="2200" dirty="0" smtClean="0"/>
              <a:t>Функция</a:t>
            </a:r>
            <a:endParaRPr lang="en-US" sz="2200" dirty="0"/>
          </a:p>
          <a:p>
            <a:pPr lvl="1"/>
            <a:r>
              <a:rPr lang="ru-RU" sz="2200" dirty="0" smtClean="0"/>
              <a:t>Процесс</a:t>
            </a:r>
            <a:endParaRPr lang="en-US" sz="2200" dirty="0"/>
          </a:p>
          <a:p>
            <a:pPr lvl="1"/>
            <a:r>
              <a:rPr lang="ru-RU" sz="2200" dirty="0" smtClean="0"/>
              <a:t>Значение и важность</a:t>
            </a:r>
            <a:endParaRPr lang="en-US" sz="2200" dirty="0"/>
          </a:p>
          <a:p>
            <a:pPr lvl="2">
              <a:buFont typeface="Wingdings" pitchFamily="2" charset="2"/>
              <a:buChar char="v"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43" y="1741692"/>
            <a:ext cx="4802973" cy="31858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3143" y="4973028"/>
            <a:ext cx="457200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sz="800" dirty="0">
                <a:ea typeface="MS PGothic" panose="020B0600070205080204" pitchFamily="34" charset="-128"/>
              </a:rPr>
              <a:t>© 2010 by Centre for Research and Development of Culture</a:t>
            </a:r>
            <a:endParaRPr lang="fr-FR" sz="80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0778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492443"/>
          </a:xfrm>
        </p:spPr>
        <p:txBody>
          <a:bodyPr/>
          <a:lstStyle/>
          <a:p>
            <a:r>
              <a:rPr lang="ru-RU" dirty="0" smtClean="0"/>
              <a:t>Права и уважение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905000"/>
            <a:ext cx="5967516" cy="3847207"/>
          </a:xfrm>
        </p:spPr>
        <p:txBody>
          <a:bodyPr/>
          <a:lstStyle/>
          <a:p>
            <a:pPr lvl="3">
              <a:buClr>
                <a:schemeClr val="tx1"/>
              </a:buClr>
            </a:pPr>
            <a:r>
              <a:rPr lang="ru-RU" sz="2200" dirty="0" smtClean="0"/>
              <a:t>Уважение ко всем членам сообщества</a:t>
            </a:r>
            <a:endParaRPr lang="en-US" sz="2200" dirty="0" smtClean="0"/>
          </a:p>
          <a:p>
            <a:pPr lvl="3">
              <a:buClr>
                <a:schemeClr val="tx1"/>
              </a:buClr>
            </a:pPr>
            <a:r>
              <a:rPr lang="ru-RU" sz="2200" dirty="0" smtClean="0"/>
              <a:t>Признание вклада сообщества и отдельных лиц</a:t>
            </a:r>
            <a:endParaRPr lang="en-US" sz="2200" dirty="0"/>
          </a:p>
          <a:p>
            <a:pPr lvl="3">
              <a:buClr>
                <a:schemeClr val="tx1"/>
              </a:buClr>
            </a:pPr>
            <a:r>
              <a:rPr lang="ru-RU" sz="2200" dirty="0" smtClean="0"/>
              <a:t>Представление согласно мнению сообщества или практического выразителя</a:t>
            </a:r>
            <a:r>
              <a:rPr lang="en-US" sz="2200" dirty="0" smtClean="0"/>
              <a:t> </a:t>
            </a:r>
            <a:endParaRPr lang="en-US" sz="2200" dirty="0"/>
          </a:p>
          <a:p>
            <a:pPr lvl="3">
              <a:buClr>
                <a:schemeClr val="tx1"/>
              </a:buClr>
            </a:pPr>
            <a:r>
              <a:rPr lang="ru-RU" sz="2200" dirty="0" smtClean="0"/>
              <a:t>Надлежащее использование</a:t>
            </a:r>
            <a:endParaRPr lang="en-US" sz="2200" dirty="0" smtClean="0"/>
          </a:p>
          <a:p>
            <a:pPr lvl="3">
              <a:buClr>
                <a:schemeClr val="tx1"/>
              </a:buClr>
            </a:pPr>
            <a:r>
              <a:rPr lang="ru-RU" sz="2200" dirty="0" smtClean="0"/>
              <a:t>Признание</a:t>
            </a:r>
            <a:endParaRPr lang="en-US" sz="2200" dirty="0" smtClean="0"/>
          </a:p>
          <a:p>
            <a:pPr lvl="3">
              <a:buClr>
                <a:schemeClr val="tx1"/>
              </a:buClr>
            </a:pPr>
            <a:r>
              <a:rPr lang="ru-RU" sz="2200" dirty="0" smtClean="0"/>
              <a:t>Установление авторства</a:t>
            </a:r>
            <a:endParaRPr lang="en-US" sz="2200" dirty="0" smtClean="0"/>
          </a:p>
          <a:p>
            <a:pPr lvl="3">
              <a:buClr>
                <a:schemeClr val="tx1"/>
              </a:buClr>
            </a:pPr>
            <a:r>
              <a:rPr lang="ru-RU" sz="2200" dirty="0" smtClean="0"/>
              <a:t>Художественная целостность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77877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569913"/>
            <a:ext cx="6480175" cy="984885"/>
          </a:xfrm>
        </p:spPr>
        <p:txBody>
          <a:bodyPr/>
          <a:lstStyle/>
          <a:p>
            <a:r>
              <a:rPr lang="ru-RU" dirty="0" smtClean="0"/>
              <a:t>Создание атмосферы доверия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554798"/>
            <a:ext cx="6630807" cy="4678204"/>
          </a:xfrm>
        </p:spPr>
        <p:txBody>
          <a:bodyPr/>
          <a:lstStyle/>
          <a:p>
            <a:r>
              <a:rPr lang="ru-RU" sz="2000" b="0" dirty="0" smtClean="0"/>
              <a:t>Информируйте сообщество о процессе инвентаризации и значении перечня</a:t>
            </a:r>
            <a:endParaRPr lang="en-US" sz="2000" b="0" dirty="0" smtClean="0"/>
          </a:p>
          <a:p>
            <a:r>
              <a:rPr lang="ru-RU" sz="2000" b="0" dirty="0" smtClean="0"/>
              <a:t>Разрешите дискуссии и находите консенсус</a:t>
            </a:r>
            <a:r>
              <a:rPr lang="en-US" sz="2000" b="0" dirty="0" smtClean="0"/>
              <a:t> </a:t>
            </a:r>
          </a:p>
          <a:p>
            <a:r>
              <a:rPr lang="ru-RU" sz="2000" b="0" dirty="0" smtClean="0"/>
              <a:t>Будьте открытыми и прозрачными</a:t>
            </a:r>
            <a:endParaRPr lang="en-US" sz="2000" b="0" dirty="0"/>
          </a:p>
          <a:p>
            <a:r>
              <a:rPr lang="ru-RU" sz="2000" b="0" dirty="0" smtClean="0"/>
              <a:t>Аккуратно представляйте своё НКН</a:t>
            </a:r>
            <a:endParaRPr lang="en-IN" sz="2000" b="0" dirty="0" smtClean="0"/>
          </a:p>
          <a:p>
            <a:r>
              <a:rPr lang="ru-RU" sz="2000" b="0" dirty="0" smtClean="0"/>
              <a:t>Не полагайтесь на ваши собственные внутренние представления и знания</a:t>
            </a:r>
            <a:endParaRPr lang="en-US" sz="2000" b="0" dirty="0"/>
          </a:p>
          <a:p>
            <a:r>
              <a:rPr lang="ru-RU" sz="2000" b="0" dirty="0" smtClean="0"/>
              <a:t>Учитывайте все оттенки мнений</a:t>
            </a:r>
            <a:endParaRPr lang="en-IN" sz="2000" b="0" dirty="0" smtClean="0"/>
          </a:p>
          <a:p>
            <a:r>
              <a:rPr lang="ru-RU" sz="2000" b="0" dirty="0" smtClean="0"/>
              <a:t>Какого рода использование будет считаться справедливым с точки зрения членов вашего сообщества</a:t>
            </a:r>
            <a:r>
              <a:rPr lang="en-IN" sz="2000" b="0" dirty="0" smtClean="0"/>
              <a:t>?</a:t>
            </a:r>
            <a:endParaRPr lang="en-US" sz="2000" b="0" dirty="0"/>
          </a:p>
          <a:p>
            <a:r>
              <a:rPr lang="ru-RU" sz="2000" b="0" dirty="0" smtClean="0"/>
              <a:t>Уважайте личные пожелания практических выразителей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654179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pPr eaLnBrk="1" hangingPunct="1"/>
            <a:r>
              <a:rPr lang="ru-RU" dirty="0" smtClean="0"/>
              <a:t>Этические и правовые проблемы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438400" y="1554798"/>
            <a:ext cx="4747259" cy="50167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Этические и правовые проблемы часто взаимосвязаны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Этические нормы часто выходят на первый план, когда правовая защита неэффективна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Моральные права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Свободное, предварительное, информированное согласие</a:t>
            </a: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 smtClean="0"/>
              <a:t>Возможные конфликты</a:t>
            </a:r>
            <a:endParaRPr lang="en-US" sz="22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Авторское право</a:t>
            </a:r>
            <a:endParaRPr lang="en-US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Государственное право</a:t>
            </a:r>
            <a:endParaRPr lang="en-US" sz="2000" dirty="0" smtClean="0"/>
          </a:p>
        </p:txBody>
      </p:sp>
      <p:grpSp>
        <p:nvGrpSpPr>
          <p:cNvPr id="6" name="Группа 5"/>
          <p:cNvGrpSpPr/>
          <p:nvPr/>
        </p:nvGrpSpPr>
        <p:grpSpPr>
          <a:xfrm>
            <a:off x="279414" y="2962309"/>
            <a:ext cx="2214852" cy="2107169"/>
            <a:chOff x="187968" y="1226525"/>
            <a:chExt cx="2214852" cy="2107169"/>
          </a:xfrm>
        </p:grpSpPr>
        <p:sp>
          <p:nvSpPr>
            <p:cNvPr id="7" name="Стрелка вниз 6"/>
            <p:cNvSpPr/>
            <p:nvPr/>
          </p:nvSpPr>
          <p:spPr>
            <a:xfrm rot="16200000">
              <a:off x="241809" y="1172684"/>
              <a:ext cx="2107169" cy="2214852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трелка вниз 4"/>
            <p:cNvSpPr/>
            <p:nvPr/>
          </p:nvSpPr>
          <p:spPr>
            <a:xfrm rot="21600000">
              <a:off x="187968" y="1753318"/>
              <a:ext cx="1846097" cy="10535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44" tIns="263144" rIns="263144" bIns="263144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700" dirty="0" smtClean="0"/>
                <a:t>Этика</a:t>
              </a:r>
              <a:endParaRPr lang="en-US" sz="3700" kern="1200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609634" y="2899278"/>
            <a:ext cx="2310292" cy="2118885"/>
            <a:chOff x="6046308" y="1267128"/>
            <a:chExt cx="2310292" cy="2118885"/>
          </a:xfrm>
        </p:grpSpPr>
        <p:sp>
          <p:nvSpPr>
            <p:cNvPr id="10" name="Стрелка вниз 9"/>
            <p:cNvSpPr/>
            <p:nvPr/>
          </p:nvSpPr>
          <p:spPr>
            <a:xfrm rot="5400000">
              <a:off x="6142011" y="1171425"/>
              <a:ext cx="2118885" cy="2310291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Стрелка вниз 4"/>
            <p:cNvSpPr/>
            <p:nvPr/>
          </p:nvSpPr>
          <p:spPr>
            <a:xfrm>
              <a:off x="6417114" y="1796849"/>
              <a:ext cx="1939486" cy="10594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3144" tIns="263144" rIns="263144" bIns="263144" numCol="1" spcCol="1270" anchor="ctr" anchorCtr="0">
              <a:noAutofit/>
            </a:bodyPr>
            <a:lstStyle/>
            <a:p>
              <a:pPr lvl="0" algn="ctr" defTabSz="1644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700" kern="1200" dirty="0" smtClean="0"/>
                <a:t>Право</a:t>
              </a:r>
              <a:endParaRPr lang="en-US" sz="37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81889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492443"/>
          </a:xfrm>
        </p:spPr>
        <p:txBody>
          <a:bodyPr/>
          <a:lstStyle/>
          <a:p>
            <a:r>
              <a:rPr lang="ru-RU" dirty="0" smtClean="0"/>
              <a:t>В этой презентации</a:t>
            </a:r>
            <a:r>
              <a:rPr lang="en-US" dirty="0" smtClean="0"/>
              <a:t> …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74888" y="1905000"/>
            <a:ext cx="6480175" cy="4121128"/>
          </a:xfrm>
        </p:spPr>
        <p:txBody>
          <a:bodyPr/>
          <a:lstStyle/>
          <a:p>
            <a:r>
              <a:rPr lang="ru-RU" sz="2200" b="0" dirty="0" smtClean="0"/>
              <a:t>Разъяснение терминологии</a:t>
            </a:r>
            <a:endParaRPr lang="en-US" sz="2200" b="0" dirty="0" smtClean="0"/>
          </a:p>
          <a:p>
            <a:r>
              <a:rPr lang="ru-RU" sz="2200" b="0" dirty="0" smtClean="0"/>
              <a:t>Этические принципы охраны нематериального культурного наследия</a:t>
            </a:r>
            <a:endParaRPr lang="en-US" sz="2200" b="0" dirty="0" smtClean="0"/>
          </a:p>
          <a:p>
            <a:r>
              <a:rPr lang="ru-RU" sz="2200" b="0" dirty="0" smtClean="0"/>
              <a:t>Определение ролей различных исполнителей и этических вопросов, которые им необходимо учитывать</a:t>
            </a:r>
            <a:endParaRPr lang="en-US" sz="2200" b="0" dirty="0" smtClean="0"/>
          </a:p>
          <a:p>
            <a:r>
              <a:rPr lang="ru-RU" sz="2200" b="0" dirty="0" smtClean="0"/>
              <a:t>Ключевые этические вопросы</a:t>
            </a:r>
            <a:endParaRPr lang="en-US" sz="2200" b="0" dirty="0" smtClean="0"/>
          </a:p>
          <a:p>
            <a:r>
              <a:rPr lang="ru-RU" sz="2200" b="0" dirty="0" smtClean="0"/>
              <a:t>Практические рекомендации относительно этического подхода к инвентаризации с участием сообществ</a:t>
            </a:r>
            <a:endParaRPr lang="en-US" sz="2200" b="0" dirty="0" smtClean="0"/>
          </a:p>
          <a:p>
            <a:endParaRPr lang="en-US" sz="2200" b="0" dirty="0" smtClean="0"/>
          </a:p>
        </p:txBody>
      </p:sp>
    </p:spTree>
    <p:extLst>
      <p:ext uri="{BB962C8B-B14F-4D97-AF65-F5344CB8AC3E}">
        <p14:creationId xmlns:p14="http://schemas.microsoft.com/office/powerpoint/2010/main" val="221991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4425" y="381001"/>
            <a:ext cx="6480175" cy="984885"/>
          </a:xfrm>
        </p:spPr>
        <p:txBody>
          <a:bodyPr/>
          <a:lstStyle/>
          <a:p>
            <a:r>
              <a:rPr lang="ru-RU" dirty="0" smtClean="0"/>
              <a:t>Право собственности на НКН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905000"/>
            <a:ext cx="6434455" cy="4502771"/>
          </a:xfrm>
        </p:spPr>
        <p:txBody>
          <a:bodyPr/>
          <a:lstStyle/>
          <a:p>
            <a:pPr marL="0" lvl="3" indent="0">
              <a:buClrTx/>
              <a:buNone/>
            </a:pPr>
            <a:r>
              <a:rPr lang="ru-RU" sz="2200" dirty="0" smtClean="0"/>
              <a:t>НКН</a:t>
            </a:r>
            <a:r>
              <a:rPr lang="en-US" sz="2200" dirty="0" smtClean="0"/>
              <a:t> …</a:t>
            </a:r>
          </a:p>
          <a:p>
            <a:pPr lvl="3">
              <a:buClrTx/>
            </a:pPr>
            <a:r>
              <a:rPr lang="ru-RU" sz="2200" dirty="0" smtClean="0"/>
              <a:t>развивается</a:t>
            </a:r>
            <a:r>
              <a:rPr lang="en-US" sz="2200" dirty="0" smtClean="0"/>
              <a:t> </a:t>
            </a:r>
          </a:p>
          <a:p>
            <a:pPr lvl="3">
              <a:buClrTx/>
            </a:pPr>
            <a:r>
              <a:rPr lang="ru-RU" sz="2200" dirty="0" smtClean="0"/>
              <a:t>постоянно воспроизводится</a:t>
            </a:r>
            <a:endParaRPr lang="en-US" sz="2200" dirty="0" smtClean="0"/>
          </a:p>
          <a:p>
            <a:pPr lvl="3">
              <a:buClrTx/>
            </a:pPr>
            <a:r>
              <a:rPr lang="ru-RU" sz="2200" dirty="0" smtClean="0"/>
              <a:t>имеет общий характер</a:t>
            </a:r>
            <a:endParaRPr lang="en-US" sz="2200" dirty="0" smtClean="0"/>
          </a:p>
          <a:p>
            <a:pPr lvl="3">
              <a:buClrTx/>
            </a:pPr>
            <a:r>
              <a:rPr lang="ru-RU" sz="2200" dirty="0" smtClean="0"/>
              <a:t>находится в коллективном владении</a:t>
            </a:r>
            <a:endParaRPr lang="en-US" sz="2200" dirty="0" smtClean="0"/>
          </a:p>
          <a:p>
            <a:pPr marL="0" indent="0">
              <a:buNone/>
            </a:pPr>
            <a:r>
              <a:rPr lang="ru-RU" sz="2200" b="0" dirty="0" smtClean="0"/>
              <a:t>Поэтому применение прав интеллектуальной собственности в существующих правовых рамках не является удовлетворительным</a:t>
            </a:r>
            <a:endParaRPr lang="de-DE" sz="2200" b="0" dirty="0"/>
          </a:p>
          <a:p>
            <a:pPr marL="250825" lvl="3" indent="0">
              <a:buNone/>
            </a:pPr>
            <a:endParaRPr lang="en-US" dirty="0" smtClean="0"/>
          </a:p>
          <a:p>
            <a:pPr marL="250825" lvl="3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138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ru-RU" dirty="0" smtClean="0"/>
              <a:t>Индивидуальные права</a:t>
            </a:r>
            <a:r>
              <a:rPr lang="en-US" dirty="0" smtClean="0"/>
              <a:t> </a:t>
            </a:r>
            <a:r>
              <a:rPr lang="ru-RU" dirty="0" smtClean="0"/>
              <a:t>и права сообществ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158956"/>
              </p:ext>
            </p:extLst>
          </p:nvPr>
        </p:nvGraphicFramePr>
        <p:xfrm>
          <a:off x="1221949" y="1823622"/>
          <a:ext cx="6678296" cy="3859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Curved Down Arrow 11"/>
          <p:cNvSpPr/>
          <p:nvPr/>
        </p:nvSpPr>
        <p:spPr>
          <a:xfrm>
            <a:off x="4375052" y="1457862"/>
            <a:ext cx="1216152" cy="73152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 flipH="1">
            <a:off x="2311742" y="3176134"/>
            <a:ext cx="1142647" cy="1216152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Up Arrow 13"/>
          <p:cNvSpPr/>
          <p:nvPr/>
        </p:nvSpPr>
        <p:spPr>
          <a:xfrm>
            <a:off x="4561097" y="5176911"/>
            <a:ext cx="1216152" cy="73152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84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ru-RU" dirty="0" smtClean="0"/>
              <a:t>Добросовестное использование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2016125"/>
            <a:ext cx="6480175" cy="1532727"/>
          </a:xfrm>
        </p:spPr>
        <p:txBody>
          <a:bodyPr/>
          <a:lstStyle/>
          <a:p>
            <a:r>
              <a:rPr lang="ru-RU" sz="2200" b="0" dirty="0" smtClean="0"/>
              <a:t>Добросовестное использование</a:t>
            </a:r>
            <a:endParaRPr lang="en-US" sz="2200" b="0" dirty="0" smtClean="0"/>
          </a:p>
          <a:p>
            <a:pPr lvl="3">
              <a:buClr>
                <a:schemeClr val="tx1"/>
              </a:buClr>
            </a:pPr>
            <a:r>
              <a:rPr lang="ru-RU" sz="2000" dirty="0" smtClean="0"/>
              <a:t>В </a:t>
            </a:r>
            <a:r>
              <a:rPr lang="ru-RU" sz="2000" smtClean="0"/>
              <a:t>образовательных целях</a:t>
            </a:r>
            <a:endParaRPr lang="en-US" sz="2000" dirty="0" smtClean="0"/>
          </a:p>
          <a:p>
            <a:pPr lvl="3">
              <a:buClr>
                <a:schemeClr val="tx1"/>
              </a:buClr>
            </a:pPr>
            <a:r>
              <a:rPr lang="ru-RU" sz="2000" dirty="0" smtClean="0"/>
              <a:t>«На благо всего общества»</a:t>
            </a:r>
            <a:endParaRPr lang="en-US" dirty="0" smtClean="0"/>
          </a:p>
          <a:p>
            <a:r>
              <a:rPr lang="ru-RU" sz="2200" b="0" dirty="0" smtClean="0"/>
              <a:t>Некоммерческое использование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971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ru-RU" dirty="0" smtClean="0"/>
              <a:t>Несколько подсказок</a:t>
            </a:r>
            <a:r>
              <a:rPr lang="en-US" dirty="0" smtClean="0"/>
              <a:t> …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238" y="1389509"/>
            <a:ext cx="4683369" cy="5373779"/>
          </a:xfrm>
        </p:spPr>
        <p:txBody>
          <a:bodyPr/>
          <a:lstStyle/>
          <a:p>
            <a:r>
              <a:rPr lang="ru-RU" sz="2000" b="0" dirty="0" smtClean="0"/>
              <a:t>Обеспечьте свободное, предварительное и информированное согласие</a:t>
            </a:r>
            <a:endParaRPr lang="en-US" sz="2000" b="0" dirty="0" smtClean="0"/>
          </a:p>
          <a:p>
            <a:endParaRPr lang="en-US" sz="2000" b="0" dirty="0" smtClean="0"/>
          </a:p>
          <a:p>
            <a:r>
              <a:rPr lang="ru-RU" sz="2000" b="0" dirty="0" smtClean="0"/>
              <a:t>Сохраняйте записи всех соглашений</a:t>
            </a:r>
            <a:endParaRPr lang="en-US" sz="2000" b="0" dirty="0" smtClean="0"/>
          </a:p>
          <a:p>
            <a:endParaRPr lang="en-US" sz="2000" b="0" dirty="0" smtClean="0"/>
          </a:p>
          <a:p>
            <a:r>
              <a:rPr lang="ru-RU" sz="2000" b="0" dirty="0" smtClean="0"/>
              <a:t>Составьте список степеней доступа к определённым материалам</a:t>
            </a:r>
            <a:endParaRPr lang="en-US" sz="2000" b="0" dirty="0" smtClean="0"/>
          </a:p>
          <a:p>
            <a:endParaRPr lang="en-US" sz="2000" b="0" dirty="0" smtClean="0"/>
          </a:p>
          <a:p>
            <a:r>
              <a:rPr lang="ru-RU" sz="2000" b="0" dirty="0" smtClean="0"/>
              <a:t>Записывайте соглашения</a:t>
            </a:r>
            <a:endParaRPr lang="en-US" sz="2000" b="0" dirty="0" smtClean="0"/>
          </a:p>
          <a:p>
            <a:endParaRPr lang="en-US" sz="2000" b="0" dirty="0" smtClean="0"/>
          </a:p>
          <a:p>
            <a:r>
              <a:rPr lang="ru-RU" sz="2000" b="0" dirty="0" smtClean="0"/>
              <a:t>Составьте список тех, кому должны быть высланы записи и фотоснимки</a:t>
            </a:r>
            <a:endParaRPr lang="en-US" sz="2000" b="0" dirty="0" smtClean="0"/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453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109" y="409437"/>
            <a:ext cx="5733193" cy="603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36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492443"/>
          </a:xfrm>
        </p:spPr>
        <p:txBody>
          <a:bodyPr/>
          <a:lstStyle/>
          <a:p>
            <a:r>
              <a:rPr lang="ru-RU" dirty="0" smtClean="0"/>
              <a:t>Этика</a:t>
            </a:r>
            <a:r>
              <a:rPr lang="en-US" dirty="0" smtClean="0"/>
              <a:t>: </a:t>
            </a:r>
            <a:r>
              <a:rPr lang="ru-RU" dirty="0" smtClean="0"/>
              <a:t>что это значит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905000"/>
            <a:ext cx="5746417" cy="2834622"/>
          </a:xfrm>
        </p:spPr>
        <p:txBody>
          <a:bodyPr/>
          <a:lstStyle/>
          <a:p>
            <a:r>
              <a:rPr lang="ru-RU" sz="2200" b="0" dirty="0" smtClean="0"/>
              <a:t>Поступать правильно</a:t>
            </a:r>
            <a:endParaRPr lang="en-US" sz="2200" b="0" dirty="0" smtClean="0"/>
          </a:p>
          <a:p>
            <a:r>
              <a:rPr lang="ru-RU" sz="2200" b="0" dirty="0" smtClean="0"/>
              <a:t>Честность</a:t>
            </a:r>
            <a:r>
              <a:rPr lang="en-US" sz="2200" b="0" dirty="0" smtClean="0"/>
              <a:t>, </a:t>
            </a:r>
            <a:r>
              <a:rPr lang="ru-RU" sz="2200" b="0" dirty="0" smtClean="0"/>
              <a:t>прозрачность</a:t>
            </a:r>
            <a:endParaRPr lang="en-US" sz="2200" b="0" dirty="0" smtClean="0"/>
          </a:p>
          <a:p>
            <a:r>
              <a:rPr lang="ru-RU" sz="2200" b="0" dirty="0" smtClean="0"/>
              <a:t>Чувствительность к культурным нормам</a:t>
            </a:r>
            <a:endParaRPr lang="en-US" sz="2200" b="0" dirty="0" smtClean="0"/>
          </a:p>
          <a:p>
            <a:r>
              <a:rPr lang="ru-RU" sz="2200" b="0" dirty="0" smtClean="0"/>
              <a:t>Избегание эксплуатации</a:t>
            </a:r>
            <a:r>
              <a:rPr lang="en-US" sz="2200" b="0" dirty="0" smtClean="0"/>
              <a:t> </a:t>
            </a:r>
          </a:p>
          <a:p>
            <a:pPr lvl="3">
              <a:buClr>
                <a:schemeClr val="tx1"/>
              </a:buClr>
            </a:pPr>
            <a:r>
              <a:rPr lang="ru-RU" sz="2000" dirty="0" smtClean="0"/>
              <a:t>Моральной</a:t>
            </a:r>
            <a:endParaRPr lang="en-US" sz="2000" dirty="0" smtClean="0"/>
          </a:p>
          <a:p>
            <a:pPr lvl="3">
              <a:buClr>
                <a:schemeClr val="tx1"/>
              </a:buClr>
            </a:pPr>
            <a:r>
              <a:rPr lang="ru-RU" sz="2000" dirty="0" smtClean="0"/>
              <a:t>Правовой </a:t>
            </a:r>
            <a:r>
              <a:rPr lang="en-US" sz="2000" dirty="0" smtClean="0"/>
              <a:t> </a:t>
            </a:r>
          </a:p>
          <a:p>
            <a:pPr lvl="3">
              <a:buClr>
                <a:schemeClr val="tx1"/>
              </a:buClr>
            </a:pPr>
            <a:r>
              <a:rPr lang="ru-RU" sz="2000" dirty="0" smtClean="0"/>
              <a:t>Коммерческой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456210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Родственные термины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6100793"/>
              </p:ext>
            </p:extLst>
          </p:nvPr>
        </p:nvGraphicFramePr>
        <p:xfrm>
          <a:off x="1689903" y="1689903"/>
          <a:ext cx="5741044" cy="4143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val 5"/>
          <p:cNvSpPr/>
          <p:nvPr/>
        </p:nvSpPr>
        <p:spPr>
          <a:xfrm>
            <a:off x="4004842" y="1689902"/>
            <a:ext cx="1597306" cy="13831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53697" y="2286000"/>
            <a:ext cx="10995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T</a:t>
            </a:r>
            <a:r>
              <a:rPr lang="ru-RU" dirty="0" err="1" smtClean="0"/>
              <a:t>радиция</a:t>
            </a:r>
            <a:endParaRPr lang="en-US" dirty="0" smtClean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502456640"/>
              </p:ext>
            </p:extLst>
          </p:nvPr>
        </p:nvGraphicFramePr>
        <p:xfrm>
          <a:off x="1755495" y="153494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83545" y="5936566"/>
            <a:ext cx="50080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/>
              <a:t>Добавьте ещё</a:t>
            </a:r>
            <a:r>
              <a:rPr lang="en-US" sz="2400" b="1" dirty="0" smtClean="0"/>
              <a:t> …</a:t>
            </a:r>
            <a:endParaRPr lang="en-US" sz="2400" dirty="0" smtClean="0"/>
          </a:p>
        </p:txBody>
      </p:sp>
      <p:sp>
        <p:nvSpPr>
          <p:cNvPr id="10" name="Oval 9"/>
          <p:cNvSpPr/>
          <p:nvPr/>
        </p:nvSpPr>
        <p:spPr>
          <a:xfrm>
            <a:off x="4253697" y="4262511"/>
            <a:ext cx="1471854" cy="133643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377267" y="4740812"/>
            <a:ext cx="122488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 smtClean="0"/>
              <a:t>Творчество</a:t>
            </a:r>
            <a:endParaRPr lang="en-US" dirty="0" smtClean="0"/>
          </a:p>
        </p:txBody>
      </p:sp>
      <p:sp>
        <p:nvSpPr>
          <p:cNvPr id="12" name="Oval 11"/>
          <p:cNvSpPr/>
          <p:nvPr/>
        </p:nvSpPr>
        <p:spPr>
          <a:xfrm>
            <a:off x="5353292" y="1012874"/>
            <a:ext cx="1921597" cy="1814732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94702" y="1401962"/>
            <a:ext cx="2461846" cy="233523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16754" y="2292581"/>
            <a:ext cx="221774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 smtClean="0"/>
              <a:t>Признание</a:t>
            </a:r>
            <a:endParaRPr lang="en-US" b="1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419845" y="1643241"/>
            <a:ext cx="17884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 err="1" smtClean="0"/>
              <a:t>Конфиденци-альность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679090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660" y="417513"/>
            <a:ext cx="6911341" cy="984885"/>
          </a:xfrm>
        </p:spPr>
        <p:txBody>
          <a:bodyPr/>
          <a:lstStyle/>
          <a:p>
            <a:r>
              <a:rPr lang="ru-RU" dirty="0" smtClean="0"/>
              <a:t>Этические принципы охраны НКН</a:t>
            </a:r>
            <a:r>
              <a:rPr lang="en-GB" dirty="0" smtClean="0"/>
              <a:t> 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888" y="1905001"/>
            <a:ext cx="6480175" cy="4770537"/>
          </a:xfrm>
        </p:spPr>
        <p:txBody>
          <a:bodyPr/>
          <a:lstStyle/>
          <a:p>
            <a:r>
              <a:rPr lang="ru-RU" sz="2200" b="0" dirty="0" smtClean="0"/>
              <a:t>Встреча в Валенсии в </a:t>
            </a:r>
            <a:r>
              <a:rPr lang="en-GB" sz="2200" b="0" dirty="0" smtClean="0"/>
              <a:t>2015 </a:t>
            </a:r>
            <a:r>
              <a:rPr lang="ru-RU" sz="2200" b="0" dirty="0" smtClean="0"/>
              <a:t>г.</a:t>
            </a:r>
            <a:endParaRPr lang="en-GB" sz="2200" b="0" dirty="0" smtClean="0"/>
          </a:p>
          <a:p>
            <a:pPr lvl="3">
              <a:buClr>
                <a:schemeClr val="tx1"/>
              </a:buClr>
            </a:pPr>
            <a:r>
              <a:rPr lang="ru-RU" b="0" dirty="0" smtClean="0"/>
              <a:t>первый шаг в рамках глобальной дискуссии о типовом этическом кодексе для НКН</a:t>
            </a:r>
            <a:r>
              <a:rPr lang="en-US" b="0" dirty="0" smtClean="0"/>
              <a:t> </a:t>
            </a:r>
          </a:p>
          <a:p>
            <a:pPr lvl="1"/>
            <a:r>
              <a:rPr lang="en-GB" sz="2200" dirty="0" smtClean="0"/>
              <a:t>12 </a:t>
            </a:r>
            <a:r>
              <a:rPr lang="ru-RU" sz="2200" dirty="0" smtClean="0"/>
              <a:t>этических принципов по охране НКН</a:t>
            </a:r>
            <a:endParaRPr lang="en-GB" sz="2200" dirty="0" smtClean="0"/>
          </a:p>
          <a:p>
            <a:pPr lvl="3">
              <a:buClr>
                <a:schemeClr val="tx1"/>
              </a:buClr>
            </a:pPr>
            <a:r>
              <a:rPr lang="ru-RU" sz="2000" dirty="0" smtClean="0"/>
              <a:t>выступают в качестве основы для разработки специальных кодексов этики</a:t>
            </a:r>
            <a:r>
              <a:rPr lang="en-US" sz="2000" dirty="0" smtClean="0"/>
              <a:t> </a:t>
            </a:r>
            <a:r>
              <a:rPr lang="en-GB" sz="2000" dirty="0" smtClean="0"/>
              <a:t> </a:t>
            </a:r>
          </a:p>
          <a:p>
            <a:pPr lvl="3">
              <a:buClr>
                <a:schemeClr val="tx1"/>
              </a:buClr>
            </a:pPr>
            <a:r>
              <a:rPr lang="ru-RU" sz="2000" b="0" dirty="0" smtClean="0"/>
              <a:t>многие применимы при инвентаризации</a:t>
            </a:r>
            <a:endParaRPr lang="en-GB" sz="2000" b="0" dirty="0" smtClean="0"/>
          </a:p>
          <a:p>
            <a:pPr lvl="1"/>
            <a:endParaRPr lang="en-GB" b="0" dirty="0" smtClean="0"/>
          </a:p>
          <a:p>
            <a:pPr lvl="1"/>
            <a:endParaRPr lang="en-GB" b="0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3410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ru-RU" dirty="0" smtClean="0"/>
              <a:t>Этические принципы охраны НКН</a:t>
            </a:r>
            <a:r>
              <a:rPr lang="en-GB" dirty="0" smtClean="0"/>
              <a:t> 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905000"/>
            <a:ext cx="6480175" cy="381335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sz="2200" b="0" dirty="0" smtClean="0"/>
              <a:t>Сообщества должны играть главную роль в охране своего НКН</a:t>
            </a:r>
            <a:endParaRPr lang="en-US" sz="2200" b="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200" b="0" dirty="0" smtClean="0"/>
              <a:t>Необходимо признать право сообществ на обеспечение жизнеспособности своего НКН</a:t>
            </a:r>
            <a:r>
              <a:rPr lang="en-US" sz="2200" b="0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200" b="0" dirty="0" smtClean="0"/>
              <a:t>Во взаимоотношениях между государством и сообществами должно превалировать взаимоуважение к НКН</a:t>
            </a:r>
            <a:endParaRPr lang="en-US" sz="2200" b="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200" b="0" dirty="0" smtClean="0"/>
              <a:t>Все взаимоотношения между сообществами должны быть прозрачными и основываться на свободном, предварительном и информированном согласии</a:t>
            </a:r>
            <a:endParaRPr lang="en-US" sz="2200" b="0" dirty="0"/>
          </a:p>
        </p:txBody>
      </p:sp>
    </p:spTree>
    <p:extLst>
      <p:ext uri="{BB962C8B-B14F-4D97-AF65-F5344CB8AC3E}">
        <p14:creationId xmlns:p14="http://schemas.microsoft.com/office/powerpoint/2010/main" val="1991608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ru-RU" dirty="0" smtClean="0"/>
              <a:t>Этические принципы охраны НКН (продолжение)</a:t>
            </a:r>
            <a:r>
              <a:rPr lang="en-GB" dirty="0" smtClean="0"/>
              <a:t> 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2825" y="1905000"/>
            <a:ext cx="6480175" cy="3813352"/>
          </a:xfrm>
        </p:spPr>
        <p:txBody>
          <a:bodyPr/>
          <a:lstStyle/>
          <a:p>
            <a:pPr marL="514350" indent="-514350">
              <a:buFont typeface="+mj-lt"/>
              <a:buAutoNum type="arabicPeriod" startAt="5"/>
            </a:pPr>
            <a:r>
              <a:rPr lang="ru-RU" sz="2200" b="0" dirty="0" smtClean="0"/>
              <a:t>Необходимо обеспечить доступ сообществ к предметам, пространствам и местам, необходимым для выражения НКН</a:t>
            </a:r>
            <a:endParaRPr lang="en-US" sz="2200" b="0" dirty="0" smtClean="0"/>
          </a:p>
          <a:p>
            <a:pPr marL="514350" indent="-514350">
              <a:buFont typeface="+mj-lt"/>
              <a:buAutoNum type="arabicPeriod" startAt="5"/>
            </a:pPr>
            <a:r>
              <a:rPr lang="ru-RU" sz="2200" b="0" dirty="0" smtClean="0"/>
              <a:t>Сообщества должны определять ценность своего НКН</a:t>
            </a:r>
            <a:endParaRPr lang="en-US" sz="2200" b="0" dirty="0"/>
          </a:p>
          <a:p>
            <a:pPr marL="514350" indent="-514350">
              <a:buFont typeface="+mj-lt"/>
              <a:buAutoNum type="arabicPeriod" startAt="5"/>
            </a:pPr>
            <a:r>
              <a:rPr lang="ru-RU" sz="2200" b="0" dirty="0" smtClean="0"/>
              <a:t>Сообщества, создающие НКН, должны получать преимущества от защиты моральных и материальных выгод, вытекающих из их НКН</a:t>
            </a:r>
            <a:r>
              <a:rPr lang="en-US" sz="2200" b="0" dirty="0" smtClean="0"/>
              <a:t>  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ru-RU" sz="2200" b="0" dirty="0" smtClean="0"/>
              <a:t>Необходимо уважать динамичную и живую природу НКН</a:t>
            </a:r>
            <a:endParaRPr lang="en-US" sz="2200" b="0" dirty="0" smtClean="0"/>
          </a:p>
        </p:txBody>
      </p:sp>
    </p:spTree>
    <p:extLst>
      <p:ext uri="{BB962C8B-B14F-4D97-AF65-F5344CB8AC3E}">
        <p14:creationId xmlns:p14="http://schemas.microsoft.com/office/powerpoint/2010/main" val="1991608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984885"/>
          </a:xfrm>
        </p:spPr>
        <p:txBody>
          <a:bodyPr/>
          <a:lstStyle/>
          <a:p>
            <a:r>
              <a:rPr lang="ru-RU" dirty="0" smtClean="0"/>
              <a:t>Этические принципы охраны НКН (продолжение)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74888" y="1918589"/>
            <a:ext cx="6480175" cy="3813352"/>
          </a:xfrm>
        </p:spPr>
        <p:txBody>
          <a:bodyPr/>
          <a:lstStyle/>
          <a:p>
            <a:pPr marL="0" indent="0">
              <a:buNone/>
              <a:tabLst>
                <a:tab pos="539750" algn="l"/>
                <a:tab pos="630238" algn="l"/>
              </a:tabLst>
            </a:pPr>
            <a:r>
              <a:rPr lang="en-US" sz="2200" b="0" dirty="0" smtClean="0"/>
              <a:t>9. 	</a:t>
            </a:r>
            <a:r>
              <a:rPr lang="ru-RU" sz="2200" b="0" dirty="0" smtClean="0"/>
              <a:t>Сообщества должны давать оценку любой деятельности, затрагивающей жизнеспособность их НКН и самих сообществ</a:t>
            </a:r>
            <a:r>
              <a:rPr lang="en-US" sz="2200" b="0" dirty="0" smtClean="0"/>
              <a:t> </a:t>
            </a:r>
            <a:endParaRPr lang="en-US" sz="2200" b="0" dirty="0"/>
          </a:p>
          <a:p>
            <a:pPr marL="514350" indent="-514350">
              <a:buFont typeface="+mj-lt"/>
              <a:buAutoNum type="arabicPeriod" startAt="10"/>
            </a:pPr>
            <a:r>
              <a:rPr lang="ru-RU" sz="2200" b="0" dirty="0" smtClean="0"/>
              <a:t>Сообщества должны определять угрозы НКН и решать, как их можно предотвратить и смягчить</a:t>
            </a:r>
            <a:r>
              <a:rPr lang="en-US" sz="2200" b="0" dirty="0" smtClean="0"/>
              <a:t>  </a:t>
            </a:r>
            <a:endParaRPr lang="en-US" sz="2200" b="0" dirty="0"/>
          </a:p>
          <a:p>
            <a:pPr marL="514350" indent="-514350">
              <a:buFont typeface="+mj-lt"/>
              <a:buAutoNum type="arabicPeriod" startAt="10"/>
            </a:pPr>
            <a:r>
              <a:rPr lang="ru-RU" sz="2200" b="0" dirty="0" smtClean="0"/>
              <a:t>Необходимо в полной мере уважать культурное разнообразие</a:t>
            </a:r>
            <a:endParaRPr lang="en-US" sz="2200" b="0" dirty="0" smtClean="0"/>
          </a:p>
          <a:p>
            <a:pPr marL="514350" indent="-514350">
              <a:buFont typeface="+mj-lt"/>
              <a:buAutoNum type="arabicPeriod" startAt="10"/>
            </a:pPr>
            <a:r>
              <a:rPr lang="ru-RU" sz="2200" b="0" dirty="0" smtClean="0"/>
              <a:t>Охрана НКН должна осуществляться в тесном сотрудничестве со всеми заинтересованными сторонами</a:t>
            </a:r>
            <a:endParaRPr lang="fr-FR" sz="2200" b="0" dirty="0"/>
          </a:p>
        </p:txBody>
      </p:sp>
    </p:spTree>
    <p:extLst>
      <p:ext uri="{BB962C8B-B14F-4D97-AF65-F5344CB8AC3E}">
        <p14:creationId xmlns:p14="http://schemas.microsoft.com/office/powerpoint/2010/main" val="3065630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>
          <a:xfrm>
            <a:off x="2282825" y="417513"/>
            <a:ext cx="6480175" cy="1477328"/>
          </a:xfrm>
        </p:spPr>
        <p:txBody>
          <a:bodyPr/>
          <a:lstStyle/>
          <a:p>
            <a:pPr eaLnBrk="1" hangingPunct="1"/>
            <a:r>
              <a:rPr lang="ru-RU" dirty="0"/>
              <a:t>К</a:t>
            </a:r>
            <a:r>
              <a:rPr lang="ru-RU" dirty="0" smtClean="0"/>
              <a:t>лючевые этические аспекты инвентаризации с участием сообществ</a:t>
            </a:r>
            <a:endParaRPr lang="en-US" dirty="0" smtClean="0"/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2282825" y="1996440"/>
            <a:ext cx="6502425" cy="4228850"/>
          </a:xfrm>
        </p:spPr>
        <p:txBody>
          <a:bodyPr/>
          <a:lstStyle/>
          <a:p>
            <a:pPr eaLnBrk="1" hangingPunct="1"/>
            <a:r>
              <a:rPr lang="ru-RU" sz="2200" b="0" dirty="0" smtClean="0"/>
              <a:t>Этика имеет культурную специфику</a:t>
            </a:r>
            <a:endParaRPr lang="en-US" sz="2200" b="0" dirty="0" smtClean="0"/>
          </a:p>
          <a:p>
            <a:pPr eaLnBrk="1" hangingPunct="1"/>
            <a:r>
              <a:rPr lang="ru-RU" sz="2200" b="0" dirty="0" smtClean="0"/>
              <a:t>Обычно этика подразумевает контакт с «другим»</a:t>
            </a:r>
            <a:endParaRPr lang="en-US" sz="2200" b="0" dirty="0" smtClean="0"/>
          </a:p>
          <a:p>
            <a:pPr lvl="3" eaLnBrk="1" hangingPunct="1">
              <a:buClr>
                <a:schemeClr val="tx1"/>
              </a:buClr>
            </a:pPr>
            <a:r>
              <a:rPr lang="ru-RU" sz="2000" dirty="0" smtClean="0"/>
              <a:t>Этнографическое исследование</a:t>
            </a:r>
            <a:endParaRPr lang="en-US" sz="2000" dirty="0" smtClean="0"/>
          </a:p>
          <a:p>
            <a:pPr lvl="3" eaLnBrk="1" hangingPunct="1">
              <a:buClr>
                <a:schemeClr val="tx1"/>
              </a:buClr>
            </a:pPr>
            <a:r>
              <a:rPr lang="ru-RU" sz="2000" dirty="0" smtClean="0"/>
              <a:t>Этические формулировки профессиональных органов, архивов, музеев</a:t>
            </a:r>
            <a:r>
              <a:rPr lang="en-US" sz="2000" dirty="0" smtClean="0"/>
              <a:t> …</a:t>
            </a:r>
          </a:p>
          <a:p>
            <a:pPr eaLnBrk="1" hangingPunct="1"/>
            <a:r>
              <a:rPr lang="ru-RU" sz="2200" b="0" dirty="0" smtClean="0"/>
              <a:t>Вопросы взаимоотношений «свой» – «чужой»</a:t>
            </a:r>
            <a:endParaRPr lang="en-US" sz="2200" b="0" dirty="0" smtClean="0"/>
          </a:p>
          <a:p>
            <a:pPr eaLnBrk="1" hangingPunct="1"/>
            <a:endParaRPr lang="en-US" dirty="0" smtClean="0"/>
          </a:p>
          <a:p>
            <a:pPr marL="0" indent="0" eaLnBrk="1" hangingPunct="1"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Unesc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7DEDB"/>
      </a:accent1>
      <a:accent2>
        <a:srgbClr val="00D213"/>
      </a:accent2>
      <a:accent3>
        <a:srgbClr val="FF0000"/>
      </a:accent3>
      <a:accent4>
        <a:srgbClr val="FFFF00"/>
      </a:accent4>
      <a:accent5>
        <a:srgbClr val="07DEDB"/>
      </a:accent5>
      <a:accent6>
        <a:srgbClr val="00D213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2926</TotalTime>
  <Words>722</Words>
  <Application>Microsoft Office PowerPoint</Application>
  <PresentationFormat>On-screen Show (4:3)</PresentationFormat>
  <Paragraphs>179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 Bold</vt:lpstr>
      <vt:lpstr>Arial Unicode MS</vt:lpstr>
      <vt:lpstr>ＭＳ Ｐゴシック</vt:lpstr>
      <vt:lpstr>ＭＳ Ｐゴシック</vt:lpstr>
      <vt:lpstr>Arial</vt:lpstr>
      <vt:lpstr>Calibri</vt:lpstr>
      <vt:lpstr>Wingdings</vt:lpstr>
      <vt:lpstr>Thème Office</vt:lpstr>
      <vt:lpstr>Этика в инвентаризации НКН с участием сообществ</vt:lpstr>
      <vt:lpstr>В этой презентации …</vt:lpstr>
      <vt:lpstr>Этика: что это значит?</vt:lpstr>
      <vt:lpstr>Родственные термины</vt:lpstr>
      <vt:lpstr>Этические принципы охраны НКН </vt:lpstr>
      <vt:lpstr>Этические принципы охраны НКН </vt:lpstr>
      <vt:lpstr>Этические принципы охраны НКН (продолжение) </vt:lpstr>
      <vt:lpstr>Этические принципы охраны НКН (продолжение)</vt:lpstr>
      <vt:lpstr>Ключевые этические аспекты инвентаризации с участием сообществ</vt:lpstr>
      <vt:lpstr>Все, кого касаются этические вопросы</vt:lpstr>
      <vt:lpstr>Различные категории участников сообществ</vt:lpstr>
      <vt:lpstr>Включение: ключевой принцип</vt:lpstr>
      <vt:lpstr>Основные ценности инвентаризации с участием сообществ</vt:lpstr>
      <vt:lpstr>Разрешение требуется на сбор данных</vt:lpstr>
      <vt:lpstr>Разрешение требуется на использование в будущем</vt:lpstr>
      <vt:lpstr>Этика в отношении адекватного представления</vt:lpstr>
      <vt:lpstr>Права и уважение</vt:lpstr>
      <vt:lpstr>Создание атмосферы доверия </vt:lpstr>
      <vt:lpstr>Этические и правовые проблемы</vt:lpstr>
      <vt:lpstr>Право собственности на НКН </vt:lpstr>
      <vt:lpstr>Индивидуальные права и права сообществ</vt:lpstr>
      <vt:lpstr>Добросовестное использование</vt:lpstr>
      <vt:lpstr>Несколько подсказок …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**** ****</dc:creator>
  <cp:lastModifiedBy>Kim, Dain</cp:lastModifiedBy>
  <cp:revision>203</cp:revision>
  <cp:lastPrinted>2015-07-03T09:47:22Z</cp:lastPrinted>
  <dcterms:created xsi:type="dcterms:W3CDTF">2013-12-09T15:25:28Z</dcterms:created>
  <dcterms:modified xsi:type="dcterms:W3CDTF">2018-04-23T07:46:47Z</dcterms:modified>
</cp:coreProperties>
</file>