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6" r:id="rId3"/>
    <p:sldId id="268" r:id="rId4"/>
    <p:sldId id="272" r:id="rId5"/>
    <p:sldId id="292" r:id="rId6"/>
    <p:sldId id="293" r:id="rId7"/>
    <p:sldId id="294" r:id="rId8"/>
    <p:sldId id="295" r:id="rId9"/>
    <p:sldId id="296" r:id="rId10"/>
    <p:sldId id="297" r:id="rId11"/>
    <p:sldId id="308" r:id="rId12"/>
    <p:sldId id="285" r:id="rId13"/>
    <p:sldId id="309" r:id="rId14"/>
    <p:sldId id="310" r:id="rId15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94" autoAdjust="0"/>
  </p:normalViewPr>
  <p:slideViewPr>
    <p:cSldViewPr snapToGrid="0" snapToObjects="1">
      <p:cViewPr varScale="1">
        <p:scale>
          <a:sx n="95" d="100"/>
          <a:sy n="95" d="100"/>
        </p:scale>
        <p:origin x="366" y="78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35CC30A-2343-4BCD-8475-EBC61EBAA659}" type="datetime1">
              <a:rPr lang="fr-FR" altLang="fr-FR"/>
              <a:pPr>
                <a:defRPr/>
              </a:pPr>
              <a:t>26/04/2018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8A5984-F41E-4071-B84F-6EE4523B3E5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0302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177D046-685E-414D-B59A-D273728AACB6}" type="datetime1">
              <a:rPr lang="fr-FR" altLang="fr-FR"/>
              <a:pPr>
                <a:defRPr/>
              </a:pPr>
              <a:t>26/04/2018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079B431-C667-4BFE-A545-C4F09ABF4DC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267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© 2009 by Chen Ming/Beijing Bureau of Culture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9B431-C667-4BFE-A545-C4F09ABF4DC8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882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 smtClean="0"/>
              <a:t>Source: </a:t>
            </a:r>
            <a:r>
              <a:rPr lang="fr-FR" altLang="fr-FR" dirty="0" err="1" smtClean="0"/>
              <a:t>Muchemi</a:t>
            </a:r>
            <a:r>
              <a:rPr lang="fr-FR" altLang="fr-FR" dirty="0" smtClean="0"/>
              <a:t> J. (ERMIS </a:t>
            </a:r>
            <a:r>
              <a:rPr lang="fr-FR" altLang="fr-FR" dirty="0" err="1" smtClean="0"/>
              <a:t>Africa</a:t>
            </a:r>
            <a:r>
              <a:rPr lang="fr-FR" altLang="fr-FR" dirty="0" smtClean="0"/>
              <a:t>), </a:t>
            </a:r>
            <a:r>
              <a:rPr lang="fr-FR" altLang="fr-FR" i="1" dirty="0" smtClean="0"/>
              <a:t>PPT No. 1: Introduction to Ground and Sketch </a:t>
            </a:r>
            <a:r>
              <a:rPr lang="fr-FR" altLang="fr-FR" i="1" dirty="0" err="1" smtClean="0"/>
              <a:t>Mapping</a:t>
            </a:r>
            <a:r>
              <a:rPr lang="fr-FR" altLang="fr-FR" dirty="0" smtClean="0"/>
              <a:t>. Unit M08U01, Module M08: Ground and Sketch </a:t>
            </a:r>
            <a:r>
              <a:rPr lang="fr-FR" altLang="fr-FR" dirty="0" err="1" smtClean="0"/>
              <a:t>Mapping</a:t>
            </a:r>
            <a:r>
              <a:rPr lang="fr-FR" altLang="fr-FR" dirty="0" smtClean="0"/>
              <a:t>; in "Training Kit on </a:t>
            </a:r>
            <a:r>
              <a:rPr lang="fr-FR" altLang="fr-FR" dirty="0" err="1" smtClean="0"/>
              <a:t>Participatory</a:t>
            </a:r>
            <a:r>
              <a:rPr lang="fr-FR" altLang="fr-FR" dirty="0" smtClean="0"/>
              <a:t> Spatial Information Management and Communication". CTA, The </a:t>
            </a:r>
            <a:r>
              <a:rPr lang="fr-FR" altLang="fr-FR" dirty="0" err="1" smtClean="0"/>
              <a:t>Netherlands</a:t>
            </a:r>
            <a:r>
              <a:rPr lang="fr-FR" altLang="fr-FR" dirty="0" smtClean="0"/>
              <a:t> and IFAD, </a:t>
            </a:r>
            <a:r>
              <a:rPr lang="fr-FR" altLang="fr-FR" dirty="0" err="1" smtClean="0"/>
              <a:t>Italy</a:t>
            </a:r>
            <a:r>
              <a:rPr lang="fr-FR" alt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9B431-C667-4BFE-A545-C4F09ABF4DC8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4475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9B431-C667-4BFE-A545-C4F09ABF4DC8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118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9B431-C667-4BFE-A545-C4F09ABF4DC8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6655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9B431-C667-4BFE-A545-C4F09ABF4DC8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150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9B431-C667-4BFE-A545-C4F09ABF4DC8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742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9B431-C667-4BFE-A545-C4F09ABF4DC8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01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dirty="0" smtClean="0"/>
              <a:t>Picture from PPT on Ground and Sketch Mapping from Module 8, Unit 1 of the Training Kit on Participatory Spatial Information Management and Communication by Julius </a:t>
            </a:r>
            <a:r>
              <a:rPr lang="en-US" altLang="fr-FR" dirty="0" err="1" smtClean="0"/>
              <a:t>Muchemi</a:t>
            </a:r>
            <a:r>
              <a:rPr lang="en-US" altLang="fr-FR" dirty="0" smtClean="0"/>
              <a:t> (ERMIS Africa) is licensed under CC BY-NC-SA 3.0</a:t>
            </a:r>
            <a:endParaRPr lang="fr-FR" alt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9B431-C667-4BFE-A545-C4F09ABF4DC8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161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231783"/>
            <a:ext cx="1676400" cy="10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5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81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920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3629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932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59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92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BE9D1B-02CD-407B-84CA-CC7B76C85513}" type="slidenum">
              <a:rPr lang="fr-FR" altLang="fr-FR" sz="1400" b="1">
                <a:solidFill>
                  <a:schemeClr val="accent1"/>
                </a:solidFill>
              </a:rPr>
              <a:pPr eaLnBrk="1" hangingPunct="1"/>
              <a:t>‹#›</a:t>
            </a:fld>
            <a:endParaRPr lang="fr-FR" altLang="fr-FR" sz="1400" b="1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0" y="315406"/>
            <a:ext cx="1141540" cy="733755"/>
          </a:xfrm>
          <a:prstGeom prst="rect">
            <a:avLst/>
          </a:prstGeom>
        </p:spPr>
      </p:pic>
      <p:pic>
        <p:nvPicPr>
          <p:cNvPr id="23" name="Image 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6664325"/>
            <a:ext cx="565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3" r:id="rId2"/>
    <p:sldLayoutId id="2147483889" r:id="rId3"/>
    <p:sldLayoutId id="2147483884" r:id="rId4"/>
    <p:sldLayoutId id="2147483885" r:id="rId5"/>
    <p:sldLayoutId id="2147483886" r:id="rId6"/>
    <p:sldLayoutId id="2147483887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accent1"/>
              </a:solidFill>
              <a:latin typeface="Arial Bold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695" y="1901227"/>
            <a:ext cx="4454305" cy="1568122"/>
          </a:xfrm>
        </p:spPr>
        <p:txBody>
          <a:bodyPr/>
          <a:lstStyle/>
          <a:p>
            <a:pPr lvl="0" algn="r" rtl="1" eaLnBrk="1" hangingPunct="1">
              <a:lnSpc>
                <a:spcPct val="90000"/>
              </a:lnSpc>
              <a:buClr>
                <a:prstClr val="black"/>
              </a:buClr>
            </a:pPr>
            <a:r>
              <a:rPr lang="ar-SA" altLang="en-US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رسم الخرائط التشاركي</a:t>
            </a:r>
            <a:r>
              <a:rPr lang="en-US" altLang="en-US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sz="4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de-DE" altLang="en-US" sz="20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AE" altLang="en-US" sz="24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 تقديمي، الوحدة </a:t>
            </a:r>
            <a:r>
              <a:rPr lang="fr-FR" altLang="en-US" sz="20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28</a:t>
            </a:r>
            <a:r>
              <a:rPr lang="ar-JO" altLang="en-US" sz="20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JO" altLang="en-US" sz="20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sz="4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94227"/>
            <a:ext cx="5715000" cy="1883120"/>
          </a:xfrm>
        </p:spPr>
        <p:txBody>
          <a:bodyPr/>
          <a:lstStyle/>
          <a:p>
            <a:pPr algn="ctr" rtl="1" eaLnBrk="1" hangingPunct="1">
              <a:spcBef>
                <a:spcPct val="0"/>
              </a:spcBef>
            </a:pPr>
            <a:endParaRPr lang="en-US" altLang="en-US" sz="2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 eaLnBrk="1" hangingPunct="1">
              <a:spcBef>
                <a:spcPct val="0"/>
              </a:spcBef>
            </a:pPr>
            <a:r>
              <a:rPr lang="ar-SA" altLang="en-US" sz="2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اليونسكو</a:t>
            </a:r>
            <a:endParaRPr lang="en-US" altLang="en-US" sz="2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 rtl="1" eaLnBrk="1" hangingPunct="1">
              <a:spcBef>
                <a:spcPct val="0"/>
              </a:spcBef>
              <a:buClr>
                <a:prstClr val="black"/>
              </a:buClr>
            </a:pPr>
            <a:r>
              <a:rPr lang="ar-TN" altLang="ar-TN" sz="2400" dirty="0">
                <a:solidFill>
                  <a:prstClr val="black"/>
                </a:solidFill>
                <a:latin typeface="Traditional Arabic" pitchFamily="18" charset="-78"/>
                <a:ea typeface="ＭＳ Ｐゴシック" pitchFamily="34" charset="-128"/>
                <a:cs typeface="Traditional Arabic" pitchFamily="18" charset="-78"/>
              </a:rPr>
              <a:t>شعبة</a:t>
            </a:r>
            <a:r>
              <a:rPr lang="ar-SA" altLang="ar-TN" sz="2400" dirty="0">
                <a:solidFill>
                  <a:prstClr val="black"/>
                </a:solidFill>
                <a:latin typeface="Traditional Arabic" pitchFamily="18" charset="-78"/>
                <a:ea typeface="ＭＳ Ｐゴシック" pitchFamily="34" charset="-128"/>
                <a:cs typeface="Traditional Arabic" pitchFamily="18" charset="-78"/>
              </a:rPr>
              <a:t> التراث الثقافي غير المادي</a:t>
            </a:r>
            <a:endParaRPr lang="fr-FR" altLang="ar-TN" sz="2400" dirty="0">
              <a:solidFill>
                <a:prstClr val="black"/>
              </a:solidFill>
              <a:latin typeface="Traditional Arabic" pitchFamily="18" charset="-78"/>
              <a:ea typeface="ＭＳ Ｐゴシック" pitchFamily="34" charset="-128"/>
              <a:cs typeface="Traditional Arabic" pitchFamily="18" charset="-78"/>
            </a:endParaRPr>
          </a:p>
          <a:p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231106"/>
          </a:xfrm>
        </p:spPr>
        <p:txBody>
          <a:bodyPr/>
          <a:lstStyle/>
          <a:p>
            <a:pPr algn="r"/>
            <a:r>
              <a:rPr lang="ar-SA" alt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التحليل الذهني للخرائط</a:t>
            </a:r>
            <a:r>
              <a:rPr lang="en-US" alt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7318" y="1648619"/>
            <a:ext cx="7015679" cy="3958007"/>
          </a:xfrm>
        </p:spPr>
        <p:txBody>
          <a:bodyPr/>
          <a:lstStyle/>
          <a:p>
            <a:pPr algn="r" rtl="1" eaLnBrk="1" hangingPunct="1">
              <a:spcBef>
                <a:spcPct val="0"/>
              </a:spcBef>
            </a:pPr>
            <a:r>
              <a:rPr lang="ar-SA" altLang="en-US" sz="3200" b="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التحليل الذهني للخرائط يستعمل لـ</a:t>
            </a:r>
            <a:r>
              <a:rPr lang="ar-SA" altLang="en-US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ar-JO" altLang="en-US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 eaLnBrk="1" hangingPunct="1">
              <a:spcBef>
                <a:spcPct val="0"/>
              </a:spcBef>
              <a:buFont typeface="Arial" charset="0"/>
              <a:buNone/>
            </a:pP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2" algn="just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بيان أن جماعات الناس المختلفة في إطار المجتمعات أو المنظمات قد يكون لديهم تصورات مختلفة حول نفس الحيز المكاني الذي قٌصِِد برسم الخرائط</a:t>
            </a:r>
            <a:endParaRPr lang="ar-JO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2" algn="just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2" algn="just" rt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ar-JO" altLang="en-US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تحديد معالم الخارطة والتعرف على وصفاتها  ومكانتها وأشكالها وعلاقاتها</a:t>
            </a: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algn="r"/>
            <a:r>
              <a:rPr lang="ar-SA" alt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نقاط القوة</a:t>
            </a:r>
            <a: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32507" y="1525508"/>
            <a:ext cx="7830491" cy="4616648"/>
          </a:xfrm>
          <a:ln>
            <a:noFill/>
          </a:ln>
        </p:spPr>
        <p:txBody>
          <a:bodyPr/>
          <a:lstStyle/>
          <a:p>
            <a:pPr lvl="1" algn="r" rt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5000"/>
              <a:defRPr/>
            </a:pPr>
            <a: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JO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َُ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</a:t>
            </a:r>
            <a:r>
              <a:rPr lang="ar-JO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</a:t>
            </a:r>
            <a:r>
              <a:rPr lang="ar-JO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ِ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 المجتمعات بزمام القيادة في: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5000"/>
              <a:defRPr/>
            </a:pP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توليد المعارف المحلية والأهلية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5000"/>
              <a:defRPr/>
            </a:pP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جعل التصورات المكانية حول عناصر التراث الثقافي غير المادي مرئية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5000"/>
              <a:defRPr/>
            </a:pP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إتاحة المجال لانخراط مستخدمين غير خبراء في المجال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5000"/>
              <a:defRPr/>
            </a:pP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خلق علاقة </a:t>
            </a:r>
            <a:r>
              <a:rPr lang="ar-JO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بين أصحاب المصالح والنتائج </a:t>
            </a:r>
            <a:r>
              <a:rPr lang="ar-SA" altLang="en-US" sz="24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المتمخضة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عن رسم الخرائط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5000"/>
              <a:defRPr/>
            </a:pPr>
            <a: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أنه منحى منخفض التكاليف في رسم الخرائط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5000"/>
              <a:defRPr/>
            </a:pPr>
            <a: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يعتمد على التكنولوجيا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5000"/>
              <a:defRPr/>
            </a:pPr>
            <a: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يتيسر بسهولة لأن طريقة إنتاجه حسية وملموسة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8" y="375263"/>
            <a:ext cx="6476999" cy="1600438"/>
          </a:xfrm>
        </p:spPr>
        <p:txBody>
          <a:bodyPr/>
          <a:lstStyle/>
          <a:p>
            <a:pPr algn="r"/>
            <a:r>
              <a:rPr lang="ar-AE" sz="4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نقاط الضعف</a:t>
            </a:r>
            <a:r>
              <a:rPr lang="ar-AE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AE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0" y="1520989"/>
            <a:ext cx="7596000" cy="435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4158820" cy="1618905"/>
          </a:xfrm>
        </p:spPr>
        <p:txBody>
          <a:bodyPr/>
          <a:lstStyle/>
          <a:p>
            <a:pPr lvl="1" algn="r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الفرص</a:t>
            </a: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المخاطر</a:t>
            </a: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231106"/>
          </a:xfrm>
        </p:spPr>
        <p:txBody>
          <a:bodyPr/>
          <a:lstStyle/>
          <a:p>
            <a:pPr algn="r"/>
            <a:r>
              <a:rPr lang="ar-SA" alt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رسم الخرائط التشاركي</a:t>
            </a:r>
            <a:r>
              <a:rPr lang="en-US" alt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90" y="466496"/>
            <a:ext cx="6121910" cy="59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0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2289" y="2427807"/>
            <a:ext cx="6480173" cy="3662541"/>
          </a:xfrm>
        </p:spPr>
        <p:txBody>
          <a:bodyPr/>
          <a:lstStyle/>
          <a:p>
            <a:pPr marL="215900" lvl="1" indent="-215900" algn="r" rtl="1" eaLnBrk="1" hangingPunct="1">
              <a:spcBef>
                <a:spcPct val="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رسم الخرائط على الأرض</a:t>
            </a:r>
            <a:endParaRPr lang="en-US" altLang="en-US" sz="24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15900" lvl="1" indent="-215900" algn="r" rtl="1" eaLnBrk="1" hangingPunct="1">
              <a:spcBef>
                <a:spcPct val="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الرسم التخطي</a:t>
            </a:r>
            <a:r>
              <a:rPr lang="ar-JO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ــــ</a:t>
            </a: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طي الأولي</a:t>
            </a:r>
            <a:endParaRPr lang="ar-JO" altLang="en-US" sz="24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15900" lvl="1" indent="-215900" algn="r" rtl="1" eaLnBrk="1" hangingPunct="1">
              <a:spcBef>
                <a:spcPct val="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15900" lvl="1" indent="-215900" algn="r" rtl="1" eaLnBrk="1" hangingPunct="1">
              <a:spcBef>
                <a:spcPct val="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ar-JO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مفــــــتاح الــــخريــــطة </a:t>
            </a:r>
          </a:p>
          <a:p>
            <a:pPr marL="215900" lvl="1" indent="-215900" algn="r" rtl="1" eaLnBrk="1" hangingPunct="1">
              <a:spcBef>
                <a:spcPct val="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المسح </a:t>
            </a:r>
            <a:r>
              <a:rPr lang="ar-JO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الاستعراضي</a:t>
            </a: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سيرا على الأقدام (</a:t>
            </a:r>
            <a:r>
              <a:rPr lang="en-US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Transect walk</a:t>
            </a: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15900" lvl="1" indent="-215900" algn="r" rtl="1" eaLnBrk="1" hangingPunct="1">
              <a:spcBef>
                <a:spcPct val="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التحليل الذهني للخرائط</a:t>
            </a:r>
            <a:endParaRPr lang="en-US" altLang="en-US" sz="24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15900" lvl="1" indent="-215900" algn="r" rtl="1" eaLnBrk="1" hangingPunct="1">
              <a:spcBef>
                <a:spcPct val="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</a:t>
            </a:r>
            <a:r>
              <a:rPr lang="ar-JO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ـــــــــــــ</a:t>
            </a:r>
            <a:r>
              <a:rPr lang="ar-SA" altLang="en-US" sz="2400" dirty="0" err="1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اط</a:t>
            </a: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الق</a:t>
            </a:r>
            <a:r>
              <a:rPr lang="ar-JO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ــــــــ</a:t>
            </a:r>
            <a:r>
              <a:rPr lang="ar-SA" altLang="en-US" sz="2400" dirty="0" err="1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وة</a:t>
            </a:r>
            <a:endParaRPr lang="en-US" altLang="en-US" sz="24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215900" lvl="1" indent="-215900" algn="r" rtl="1" eaLnBrk="1" hangingPunct="1">
              <a:spcBef>
                <a:spcPct val="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</a:t>
            </a:r>
            <a:r>
              <a:rPr lang="ar-JO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ـــــــــــ</a:t>
            </a:r>
            <a:r>
              <a:rPr lang="ar-SA" altLang="en-US" sz="2400" dirty="0" err="1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اط</a:t>
            </a: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</a:t>
            </a:r>
            <a:r>
              <a:rPr lang="ar-JO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ـــــ</a:t>
            </a:r>
            <a:r>
              <a:rPr lang="ar-SA" altLang="en-US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ضعف</a:t>
            </a:r>
            <a:endParaRPr lang="en-US" altLang="en-US" sz="24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081" y="375262"/>
            <a:ext cx="5023916" cy="1846659"/>
          </a:xfrm>
        </p:spPr>
        <p:txBody>
          <a:bodyPr/>
          <a:lstStyle/>
          <a:p>
            <a:pPr algn="r"/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هذا العرض ...</a:t>
            </a:r>
            <a:b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046" y="375262"/>
            <a:ext cx="1981950" cy="923330"/>
          </a:xfrm>
        </p:spPr>
        <p:txBody>
          <a:bodyPr/>
          <a:lstStyle/>
          <a:p>
            <a:pPr algn="r"/>
            <a:r>
              <a:rPr lang="ar-SA" altLang="en-US" dirty="0">
                <a:latin typeface="Traditional Arabic" panose="02020603050405020304" pitchFamily="18" charset="-78"/>
                <a:ea typeface="Times New Roman" pitchFamily="18" charset="0"/>
                <a:cs typeface="Traditional Arabic" panose="02020603050405020304" pitchFamily="18" charset="-78"/>
              </a:rPr>
              <a:t>مقدمة</a:t>
            </a: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Karima eco-mapping 4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32" y="1728843"/>
            <a:ext cx="4278187" cy="324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algn="r"/>
            <a:r>
              <a:rPr lang="ar-SA" alt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رسم الخرائط والرسوم التخطيطية على الأرض</a:t>
            </a:r>
            <a: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417275" y="1836000"/>
            <a:ext cx="6345723" cy="2522229"/>
          </a:xfrm>
        </p:spPr>
        <p:txBody>
          <a:bodyPr/>
          <a:lstStyle/>
          <a:p>
            <a:pPr marL="457200" lvl="1" indent="0" algn="r" defTabSz="914400" rtl="1" eaLnBrk="1" hangingPunct="1">
              <a:spcBef>
                <a:spcPct val="0"/>
              </a:spcBef>
              <a:buFont typeface="Arial" charset="0"/>
              <a:buChar char="•"/>
            </a:pPr>
            <a:endParaRPr lang="fr-FR" altLang="en-US" b="1" dirty="0" smtClean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lvl="1" indent="0" algn="r" defTabSz="914400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ar-SA" altLang="en-US" dirty="0">
                <a:solidFill>
                  <a:prstClr val="black"/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رسم الخرائط والرسوم التخطيطية على الأرض</a:t>
            </a:r>
            <a:endParaRPr lang="en-US" altLang="en-US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1371600" lvl="3" indent="0" algn="r" defTabSz="914400" rt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ar-SA" altLang="en-US" dirty="0">
                <a:solidFill>
                  <a:prstClr val="black"/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منهج شائع الاستخدام</a:t>
            </a:r>
            <a:endParaRPr lang="en-US" altLang="en-US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1371600" lvl="3" indent="0" algn="r" defTabSz="914400" rt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ar-SA" altLang="en-US" dirty="0">
                <a:solidFill>
                  <a:prstClr val="black"/>
                </a:solidFill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مناسب عند تعريف المجتمع برسم الخرائط</a:t>
            </a:r>
            <a:endParaRPr lang="en-US" altLang="en-US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457200" lvl="1" indent="0" algn="r" defTabSz="914400" rtl="1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prstClr val="black"/>
              </a:solidFill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algn="r"/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046440"/>
          </a:xfrm>
        </p:spPr>
        <p:txBody>
          <a:bodyPr/>
          <a:lstStyle/>
          <a:p>
            <a:pPr algn="r"/>
            <a:r>
              <a:rPr lang="fr-FR" altLang="en-US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(1)</a:t>
            </a:r>
            <a:r>
              <a:rPr lang="ar-SA" altLang="en-US" sz="3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رسم </a:t>
            </a:r>
            <a:r>
              <a:rPr lang="ar-SA" altLang="en-US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الخرائط على الأرض </a:t>
            </a:r>
            <a: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04095" y="1463953"/>
            <a:ext cx="3158902" cy="2768450"/>
          </a:xfrm>
        </p:spPr>
        <p:txBody>
          <a:bodyPr/>
          <a:lstStyle/>
          <a:p>
            <a:pPr lvl="1" algn="r" rtl="1" eaLnBrk="1" hangingPunct="1">
              <a:spcBef>
                <a:spcPct val="0"/>
              </a:spcBef>
              <a:buFontTx/>
              <a:buChar char="•"/>
            </a:pP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أبسط طريقة لرسم الخرائط</a:t>
            </a:r>
            <a:endParaRPr lang="ar-JO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تُرسم (تُخطٌّ) عل</a:t>
            </a:r>
            <a:r>
              <a:rPr lang="ar-JO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ــ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ى الأرض </a:t>
            </a:r>
            <a:endParaRPr lang="ar-JO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None/>
            </a:pP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تستخدم مواد خام (نحو التراب، الحصى، والعصي وأوراق الشجر)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 descr="IM00029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5" y="1463953"/>
            <a:ext cx="4646613" cy="325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5348" y="4879819"/>
            <a:ext cx="4419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/>
              <a:t>صورة: ممارسة تشاركية في الصومال </a:t>
            </a:r>
            <a:r>
              <a:rPr lang="ar-AE" dirty="0" smtClean="0"/>
              <a:t>2003. </a:t>
            </a:r>
            <a:endParaRPr lang="fr-FR" dirty="0" smtClean="0"/>
          </a:p>
          <a:p>
            <a:r>
              <a:rPr lang="fr-FR" sz="1400" dirty="0" smtClean="0"/>
              <a:t>Picture </a:t>
            </a:r>
            <a:r>
              <a:rPr lang="fr-FR" sz="1400" dirty="0" err="1" smtClean="0"/>
              <a:t>courtesy</a:t>
            </a:r>
            <a:r>
              <a:rPr lang="fr-FR" sz="1400" dirty="0" smtClean="0"/>
              <a:t> </a:t>
            </a:r>
            <a:r>
              <a:rPr lang="fr-FR" sz="1400" dirty="0"/>
              <a:t>of Julius </a:t>
            </a:r>
            <a:r>
              <a:rPr lang="fr-FR" sz="1400" dirty="0" err="1"/>
              <a:t>Muchemi</a:t>
            </a:r>
            <a:r>
              <a:rPr lang="fr-FR" sz="1400" dirty="0"/>
              <a:t>, ERMIS </a:t>
            </a:r>
            <a:r>
              <a:rPr lang="fr-FR" sz="1400" dirty="0" err="1"/>
              <a:t>Africa</a:t>
            </a:r>
            <a:r>
              <a:rPr lang="fr-FR" sz="1400" dirty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1588" y="1525509"/>
            <a:ext cx="4091409" cy="3956468"/>
          </a:xfrm>
        </p:spPr>
        <p:txBody>
          <a:bodyPr/>
          <a:lstStyle/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ar-JO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يحفظ</a:t>
            </a: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المشاركون المعارف المكتسبة كخرائط ذهنية يمكن إعادة تكوينها وتأليفها عند الحاجة</a:t>
            </a:r>
            <a:endParaRPr lang="ar-JO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تستخدم لصناعة خرائط للمشاهد والمناظر الطبيعية والثقافية كما تراها (او تفهمها) المجتمعات المحلية</a:t>
            </a: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algn="r"/>
            <a:r>
              <a:rPr lang="fr-FR" altLang="en-US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(2)</a:t>
            </a:r>
            <a:r>
              <a:rPr lang="ar-SA" altLang="en-US" sz="4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رسم </a:t>
            </a:r>
            <a:r>
              <a:rPr lang="ar-SA" alt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الخرائط على الأرض</a:t>
            </a:r>
            <a: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6" descr="MlingotiniPRA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/>
          <a:stretch>
            <a:fillRect/>
          </a:stretch>
        </p:blipFill>
        <p:spPr bwMode="auto">
          <a:xfrm>
            <a:off x="762000" y="1447800"/>
            <a:ext cx="3246438" cy="35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algn="r"/>
            <a:r>
              <a:rPr lang="ar-SA" alt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الرسم التخطيطي الأولي للخرائط</a:t>
            </a:r>
            <a: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97101" y="1358020"/>
            <a:ext cx="3602522" cy="4210383"/>
          </a:xfrm>
        </p:spPr>
        <p:txBody>
          <a:bodyPr/>
          <a:lstStyle/>
          <a:p>
            <a:pPr algn="r" rtl="1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وهي طريقة أكثر تفصيلا وتستخدم ف</a:t>
            </a:r>
            <a:r>
              <a:rPr lang="ar-JO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ها قطع كبيرة من الورق المقوى</a:t>
            </a:r>
            <a:endParaRPr lang="ar-JO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ترسم عليها المعالم بمواد طبيعية أو بأقلام ملونة أو طباشير</a:t>
            </a:r>
            <a:endParaRPr lang="ar-JO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تتيح مجالا للتأويل</a:t>
            </a:r>
            <a:endParaRPr lang="ar-JO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التحضير التقني واللوجستي</a:t>
            </a: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3" descr="Karima eco-mapping 4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25900" cy="319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5346" y="4852657"/>
            <a:ext cx="3431263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rtl="1">
              <a:spcBef>
                <a:spcPct val="50000"/>
              </a:spcBef>
            </a:pPr>
            <a:r>
              <a:rPr lang="ar-JO" alt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صورة تظهر تطوير إدارة الغابات في </a:t>
            </a:r>
            <a:r>
              <a:rPr lang="ar-JO" altLang="en-US" dirty="0" err="1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في</a:t>
            </a:r>
            <a:r>
              <a:rPr lang="ar-JO" alt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ar-JO" altLang="en-US" dirty="0" err="1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كاريماز</a:t>
            </a:r>
            <a:r>
              <a:rPr lang="ar-JO" alt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كينيا </a:t>
            </a:r>
            <a:r>
              <a:rPr lang="ar-JO" altLang="en-US" sz="16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2007</a:t>
            </a:r>
            <a:r>
              <a:rPr lang="ar-JO" altLang="en-US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en-GB" altLang="en-US" dirty="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  <a:p>
            <a:pPr lvl="0" defTabSz="914400">
              <a:spcBef>
                <a:spcPct val="50000"/>
              </a:spcBef>
            </a:pPr>
            <a:r>
              <a:rPr lang="en-GB" altLang="en-US" sz="14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Picture courtesy Julius </a:t>
            </a:r>
            <a:r>
              <a:rPr lang="en-GB" altLang="en-US" sz="1400" dirty="0" err="1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Muchemi</a:t>
            </a:r>
            <a:r>
              <a:rPr lang="en-GB" altLang="en-US" sz="140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, ERMIS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81464" y="1836000"/>
            <a:ext cx="4091409" cy="2706895"/>
          </a:xfrm>
        </p:spPr>
        <p:txBody>
          <a:bodyPr/>
          <a:lstStyle/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تحفظ المعلومات خلال عملية الجمع</a:t>
            </a:r>
            <a:endParaRPr lang="ar-JO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تحفظ القيود في قائمة مفتاح الخارطة وتفسر باستخدام رموز مرسومة</a:t>
            </a:r>
            <a:endParaRPr lang="en-US" altLang="en-US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algn="just" rtl="1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algn="r"/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2825" y="417512"/>
            <a:ext cx="6480175" cy="1107996"/>
          </a:xfrm>
        </p:spPr>
        <p:txBody>
          <a:bodyPr/>
          <a:lstStyle/>
          <a:p>
            <a:pPr algn="r"/>
            <a:r>
              <a:rPr lang="ar-SA" altLang="en-US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مفتاح الخارطة</a:t>
            </a:r>
            <a: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4" descr="Karima eco-mapping 6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9375" r="6944" b="11458"/>
          <a:stretch>
            <a:fillRect/>
          </a:stretch>
        </p:blipFill>
        <p:spPr bwMode="auto">
          <a:xfrm>
            <a:off x="648493" y="1297663"/>
            <a:ext cx="3353139" cy="337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7652" y="4897925"/>
            <a:ext cx="3286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1400" dirty="0"/>
              <a:t>مفتاح خارطة أنشأته المجتمعات المحلية. رسم تخطيطي لخارطة تعنى بالإدارة التشاركية للغابة في كينيا ز كينيا.</a:t>
            </a:r>
          </a:p>
          <a:p>
            <a:r>
              <a:rPr lang="ar-AE" sz="1400" dirty="0"/>
              <a:t> </a:t>
            </a:r>
            <a:r>
              <a:rPr lang="fr-FR" sz="1400" dirty="0"/>
              <a:t>Picture  </a:t>
            </a:r>
            <a:r>
              <a:rPr lang="fr-FR" sz="1400" dirty="0" err="1"/>
              <a:t>courtesy</a:t>
            </a:r>
            <a:r>
              <a:rPr lang="fr-FR" sz="1400" dirty="0"/>
              <a:t> Julius </a:t>
            </a:r>
            <a:r>
              <a:rPr lang="fr-FR" sz="1400" dirty="0" err="1"/>
              <a:t>Muchemi</a:t>
            </a:r>
            <a:r>
              <a:rPr lang="fr-FR" sz="1400" dirty="0"/>
              <a:t>, ERMIS </a:t>
            </a:r>
            <a:r>
              <a:rPr lang="fr-FR" sz="1400" dirty="0" err="1"/>
              <a:t>Africa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85163" y="1421394"/>
            <a:ext cx="2977831" cy="4541243"/>
          </a:xfrm>
        </p:spPr>
        <p:txBody>
          <a:bodyPr/>
          <a:lstStyle/>
          <a:p>
            <a:pPr algn="just" rtl="1" eaLnBrk="1" hangingPunct="1">
              <a:spcBef>
                <a:spcPct val="0"/>
              </a:spcBef>
            </a:pPr>
            <a:r>
              <a:rPr lang="ar-SA" altLang="en-US" sz="2400" b="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وهو طريقة تمكن من التحقق من مقطع عرضي من الأرض</a:t>
            </a:r>
            <a:endParaRPr lang="ar-JO" altLang="en-US" sz="2400" b="0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 eaLnBrk="1" hangingPunct="1">
              <a:spcBef>
                <a:spcPct val="0"/>
              </a:spcBef>
            </a:pPr>
            <a:endParaRPr lang="en-US" altLang="en-US" sz="2400" b="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 eaLnBrk="1" hangingPunct="1">
              <a:spcBef>
                <a:spcPct val="0"/>
              </a:spcBef>
            </a:pPr>
            <a:r>
              <a:rPr lang="en-US" altLang="en-US" sz="2400" b="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altLang="en-US" sz="2400" b="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sz="2400" b="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يعمل على استعراض المشهد بأكمله</a:t>
            </a:r>
            <a:endParaRPr lang="ar-JO" altLang="en-US" sz="2400" b="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 eaLnBrk="1" hangingPunct="1">
              <a:spcBef>
                <a:spcPct val="0"/>
              </a:spcBef>
            </a:pPr>
            <a:endParaRPr lang="en-US" altLang="en-US" sz="2400" b="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 eaLnBrk="1" hangingPunct="1">
              <a:spcBef>
                <a:spcPct val="0"/>
              </a:spcBef>
            </a:pPr>
            <a:r>
              <a:rPr lang="en-US" altLang="en-US" sz="2400" b="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JO" altLang="en-US" sz="2400" b="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altLang="en-US" sz="2400" b="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يغطي السياقات البيئية والاجتماعية والإنتاجية على طول الطريق المختارة والخاصة بالتراث الثقافي غير المادي</a:t>
            </a:r>
            <a:endParaRPr lang="ar-JO" altLang="en-US" sz="2400" b="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 eaLnBrk="1" hangingPunct="1">
              <a:spcBef>
                <a:spcPct val="0"/>
              </a:spcBef>
            </a:pPr>
            <a:endParaRPr lang="en-US" altLang="en-US" sz="2400" b="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 eaLnBrk="1" hangingPunct="1">
              <a:spcBef>
                <a:spcPct val="0"/>
              </a:spcBef>
            </a:pPr>
            <a:r>
              <a:rPr lang="en-US" altLang="en-US" sz="2400" b="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  <a:r>
              <a:rPr lang="ar-SA" altLang="en-US" sz="2400" b="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ويساعد </a:t>
            </a:r>
            <a:r>
              <a:rPr lang="ar-JO" altLang="en-US" sz="2400" b="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</a:t>
            </a:r>
            <a:r>
              <a:rPr lang="ar-SA" altLang="en-US" sz="2400" b="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...</a:t>
            </a:r>
            <a:endParaRPr lang="en-US" altLang="en-US" sz="2400" b="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/>
            <a:endParaRPr lang="en-GB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82801" y="417514"/>
            <a:ext cx="6680196" cy="1107996"/>
          </a:xfrm>
        </p:spPr>
        <p:txBody>
          <a:bodyPr/>
          <a:lstStyle/>
          <a:p>
            <a:pPr algn="r"/>
            <a:r>
              <a:rPr lang="ar-SA" altLang="en-US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المسح </a:t>
            </a:r>
            <a:r>
              <a:rPr lang="ar-JO" altLang="en-US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الاستعراضي </a:t>
            </a:r>
            <a:r>
              <a:rPr lang="ar-SA" altLang="en-US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الشامل سيرا على الأقدام</a:t>
            </a:r>
            <a:r>
              <a:rPr lang="en-US" altLang="en-US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altLang="en-US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GB"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Picture 6" descr="MANLA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1" y="1421394"/>
            <a:ext cx="4771177" cy="3287571"/>
          </a:xfrm>
          <a:prstGeom prst="rect">
            <a:avLst/>
          </a:prstGeom>
          <a:noFill/>
          <a:ln w="63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5224" y="4943192"/>
            <a:ext cx="43185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400" dirty="0"/>
              <a:t>RRA conducted in El </a:t>
            </a:r>
            <a:r>
              <a:rPr lang="en-GB" altLang="en-US" sz="1400" dirty="0" err="1"/>
              <a:t>Nido</a:t>
            </a:r>
            <a:r>
              <a:rPr lang="en-GB" altLang="en-US" sz="1400" dirty="0"/>
              <a:t>, Palawan in January – February 1997, National Integrated Protected Areas Programme (NIPAP). Adapted from G. </a:t>
            </a:r>
            <a:r>
              <a:rPr lang="en-GB" altLang="en-US" sz="1400" dirty="0" err="1"/>
              <a:t>Rambaldi</a:t>
            </a:r>
            <a:endParaRPr lang="en-GB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735</Words>
  <Application>Microsoft Office PowerPoint</Application>
  <PresentationFormat>On-screen Show (4:3)</PresentationFormat>
  <Paragraphs>94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Bold</vt:lpstr>
      <vt:lpstr>ＭＳ Ｐゴシック</vt:lpstr>
      <vt:lpstr>Arial</vt:lpstr>
      <vt:lpstr>Calibri</vt:lpstr>
      <vt:lpstr>Times New Roman</vt:lpstr>
      <vt:lpstr>Traditional Arabic</vt:lpstr>
      <vt:lpstr>Thème Office</vt:lpstr>
      <vt:lpstr>رسم الخرائط التشاركي  عرض تقديمي، الوحدة 28 </vt:lpstr>
      <vt:lpstr>في هذا العرض ... </vt:lpstr>
      <vt:lpstr>مقدمة</vt:lpstr>
      <vt:lpstr>رسم الخرائط والرسوم التخطيطية على الأرض </vt:lpstr>
      <vt:lpstr>(1)رسم الخرائط على الأرض  </vt:lpstr>
      <vt:lpstr> (2)رسم الخرائط على الأرض </vt:lpstr>
      <vt:lpstr>الرسم التخطيطي الأولي للخرائط </vt:lpstr>
      <vt:lpstr>مفتاح الخارطة </vt:lpstr>
      <vt:lpstr>المسح الاستعراضي الشامل سيرا على الأقدام </vt:lpstr>
      <vt:lpstr>التحليل الذهني للخرائط </vt:lpstr>
      <vt:lpstr>نقاط القوة </vt:lpstr>
      <vt:lpstr>نقاط الضعف </vt:lpstr>
      <vt:lpstr>رسم الخرائط التشاركي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132</cp:revision>
  <dcterms:created xsi:type="dcterms:W3CDTF">2013-10-26T17:46:30Z</dcterms:created>
  <dcterms:modified xsi:type="dcterms:W3CDTF">2018-04-26T12:33:25Z</dcterms:modified>
</cp:coreProperties>
</file>