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81" r:id="rId3"/>
    <p:sldId id="260" r:id="rId4"/>
    <p:sldId id="262" r:id="rId5"/>
    <p:sldId id="263" r:id="rId6"/>
    <p:sldId id="265" r:id="rId7"/>
    <p:sldId id="264" r:id="rId8"/>
    <p:sldId id="266" r:id="rId9"/>
    <p:sldId id="271" r:id="rId10"/>
    <p:sldId id="267" r:id="rId11"/>
    <p:sldId id="274" r:id="rId12"/>
    <p:sldId id="268" r:id="rId13"/>
    <p:sldId id="277" r:id="rId14"/>
    <p:sldId id="279" r:id="rId15"/>
    <p:sldId id="270" r:id="rId16"/>
    <p:sldId id="276" r:id="rId17"/>
    <p:sldId id="269" r:id="rId18"/>
    <p:sldId id="272" r:id="rId19"/>
    <p:sldId id="275" r:id="rId20"/>
    <p:sldId id="280" r:id="rId21"/>
    <p:sldId id="273" r:id="rId22"/>
    <p:sldId id="282" r:id="rId23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5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1437">
          <p15:clr>
            <a:srgbClr val="A4A3A4"/>
          </p15:clr>
        </p15:guide>
        <p15:guide id="5" pos="2419">
          <p15:clr>
            <a:srgbClr val="A4A3A4"/>
          </p15:clr>
        </p15:guide>
        <p15:guide id="6" pos="5515">
          <p15:clr>
            <a:srgbClr val="A4A3A4"/>
          </p15:clr>
        </p15:guide>
        <p15:guide id="7" pos="1310">
          <p15:clr>
            <a:srgbClr val="A4A3A4"/>
          </p15:clr>
        </p15:guide>
        <p15:guide id="8" pos="2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08" autoAdjust="0"/>
  </p:normalViewPr>
  <p:slideViewPr>
    <p:cSldViewPr snapToGrid="0" snapToObjects="1">
      <p:cViewPr varScale="1">
        <p:scale>
          <a:sx n="52" d="100"/>
          <a:sy n="52" d="100"/>
        </p:scale>
        <p:origin x="96" y="954"/>
      </p:cViewPr>
      <p:guideLst>
        <p:guide orient="horz" pos="715"/>
        <p:guide orient="horz" pos="1200"/>
        <p:guide orient="horz" pos="2160"/>
        <p:guide pos="1437"/>
        <p:guide pos="2419"/>
        <p:guide pos="5515"/>
        <p:guide pos="1310"/>
        <p:guide pos="2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196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9F2D44-157E-479B-B1A2-EB548D6E397F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928E1956-79B6-4C89-A020-F27B4FBEDC15}">
      <dgm:prSet phldrT="[Text]"/>
      <dgm:spPr>
        <a:solidFill>
          <a:srgbClr val="C00000"/>
        </a:solidFill>
      </dgm:spPr>
      <dgm:t>
        <a:bodyPr/>
        <a:lstStyle/>
        <a:p>
          <a:r>
            <a:rPr lang="fr-FR" noProof="0" dirty="0" smtClean="0"/>
            <a:t>Inventaire</a:t>
          </a:r>
          <a:endParaRPr lang="fr-FR" noProof="0" dirty="0"/>
        </a:p>
      </dgm:t>
    </dgm:pt>
    <dgm:pt modelId="{F3B7A281-5B78-4CDA-8EE2-E0DB9493053E}" type="parTrans" cxnId="{8DE120BE-2DBE-45F0-A549-CE88CAAF8A16}">
      <dgm:prSet/>
      <dgm:spPr/>
      <dgm:t>
        <a:bodyPr/>
        <a:lstStyle/>
        <a:p>
          <a:endParaRPr lang="en-US"/>
        </a:p>
      </dgm:t>
    </dgm:pt>
    <dgm:pt modelId="{AFEDF131-0237-4093-904C-A1CEEC1B0A35}" type="sibTrans" cxnId="{8DE120BE-2DBE-45F0-A549-CE88CAAF8A16}">
      <dgm:prSet/>
      <dgm:spPr/>
      <dgm:t>
        <a:bodyPr/>
        <a:lstStyle/>
        <a:p>
          <a:endParaRPr lang="en-US"/>
        </a:p>
      </dgm:t>
    </dgm:pt>
    <dgm:pt modelId="{D1D81CCB-BD86-4853-A773-E2D2D390284F}">
      <dgm:prSet phldrT="[Text]"/>
      <dgm:spPr>
        <a:solidFill>
          <a:srgbClr val="FF9900"/>
        </a:solidFill>
      </dgm:spPr>
      <dgm:t>
        <a:bodyPr/>
        <a:lstStyle/>
        <a:p>
          <a:r>
            <a:rPr lang="en-US" b="1" dirty="0" smtClean="0"/>
            <a:t>Documentation</a:t>
          </a:r>
          <a:endParaRPr lang="en-US" b="1" dirty="0"/>
        </a:p>
      </dgm:t>
    </dgm:pt>
    <dgm:pt modelId="{C64287C8-6139-4EFE-B723-C0C82FC8CD9E}" type="parTrans" cxnId="{1B22D72F-0C70-4B4B-A126-9E4418953691}">
      <dgm:prSet/>
      <dgm:spPr/>
      <dgm:t>
        <a:bodyPr/>
        <a:lstStyle/>
        <a:p>
          <a:endParaRPr lang="en-US"/>
        </a:p>
      </dgm:t>
    </dgm:pt>
    <dgm:pt modelId="{3546CCF0-27E4-4770-A9F1-16A29D0EC3A1}" type="sibTrans" cxnId="{1B22D72F-0C70-4B4B-A126-9E4418953691}">
      <dgm:prSet/>
      <dgm:spPr/>
      <dgm:t>
        <a:bodyPr/>
        <a:lstStyle/>
        <a:p>
          <a:endParaRPr lang="en-US"/>
        </a:p>
      </dgm:t>
    </dgm:pt>
    <dgm:pt modelId="{05438D53-23CB-4AE6-9A50-596FB40492DC}">
      <dgm:prSet phldrT="[Text]"/>
      <dgm:spPr>
        <a:solidFill>
          <a:srgbClr val="FFC000"/>
        </a:solidFill>
      </dgm:spPr>
      <dgm:t>
        <a:bodyPr/>
        <a:lstStyle/>
        <a:p>
          <a:r>
            <a:rPr lang="fr-FR" noProof="0" dirty="0" smtClean="0"/>
            <a:t>Recherche</a:t>
          </a:r>
          <a:endParaRPr lang="fr-FR" noProof="0" dirty="0"/>
        </a:p>
      </dgm:t>
    </dgm:pt>
    <dgm:pt modelId="{BC4D9D39-4996-4153-93DC-B14276418288}" type="parTrans" cxnId="{B94763E8-E683-4BB8-820A-2415EF1B4BC2}">
      <dgm:prSet/>
      <dgm:spPr/>
      <dgm:t>
        <a:bodyPr/>
        <a:lstStyle/>
        <a:p>
          <a:endParaRPr lang="en-US"/>
        </a:p>
      </dgm:t>
    </dgm:pt>
    <dgm:pt modelId="{A758166D-E4CB-4EAD-ABB4-6207251330B3}" type="sibTrans" cxnId="{B94763E8-E683-4BB8-820A-2415EF1B4BC2}">
      <dgm:prSet/>
      <dgm:spPr/>
      <dgm:t>
        <a:bodyPr/>
        <a:lstStyle/>
        <a:p>
          <a:endParaRPr lang="en-US"/>
        </a:p>
      </dgm:t>
    </dgm:pt>
    <dgm:pt modelId="{9E0C3D83-BE28-4783-9EF9-98811B224B8B}" type="pres">
      <dgm:prSet presAssocID="{C69F2D44-157E-479B-B1A2-EB548D6E397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D4FE4AE-D8E6-4075-845F-C77C9A94BBED}" type="pres">
      <dgm:prSet presAssocID="{928E1956-79B6-4C89-A020-F27B4FBEDC15}" presName="gear1" presStyleLbl="node1" presStyleIdx="0" presStyleCnt="3" custScaleX="123218" custScaleY="124594" custLinFactNeighborX="-8381" custLinFactNeighborY="79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1C38A-588A-4768-8B0D-93F486F455C8}" type="pres">
      <dgm:prSet presAssocID="{928E1956-79B6-4C89-A020-F27B4FBEDC15}" presName="gear1srcNode" presStyleLbl="node1" presStyleIdx="0" presStyleCnt="3"/>
      <dgm:spPr/>
      <dgm:t>
        <a:bodyPr/>
        <a:lstStyle/>
        <a:p>
          <a:endParaRPr lang="en-US"/>
        </a:p>
      </dgm:t>
    </dgm:pt>
    <dgm:pt modelId="{C368945D-D3EF-4315-82D2-6132C80EC9F5}" type="pres">
      <dgm:prSet presAssocID="{928E1956-79B6-4C89-A020-F27B4FBEDC15}" presName="gear1dstNode" presStyleLbl="node1" presStyleIdx="0" presStyleCnt="3"/>
      <dgm:spPr/>
      <dgm:t>
        <a:bodyPr/>
        <a:lstStyle/>
        <a:p>
          <a:endParaRPr lang="en-US"/>
        </a:p>
      </dgm:t>
    </dgm:pt>
    <dgm:pt modelId="{37A3BA0C-BC69-4C05-B34D-88EA1E2D8AE7}" type="pres">
      <dgm:prSet presAssocID="{D1D81CCB-BD86-4853-A773-E2D2D390284F}" presName="gear2" presStyleLbl="node1" presStyleIdx="1" presStyleCnt="3" custScaleX="166548" custScaleY="183153" custLinFactNeighborX="-59665" custLinFactNeighborY="1081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1B0AF7-66E5-4B48-BE42-30D3BF39A80F}" type="pres">
      <dgm:prSet presAssocID="{D1D81CCB-BD86-4853-A773-E2D2D390284F}" presName="gear2srcNode" presStyleLbl="node1" presStyleIdx="1" presStyleCnt="3"/>
      <dgm:spPr/>
      <dgm:t>
        <a:bodyPr/>
        <a:lstStyle/>
        <a:p>
          <a:endParaRPr lang="en-US"/>
        </a:p>
      </dgm:t>
    </dgm:pt>
    <dgm:pt modelId="{7D506B9B-F4AB-4DB1-BD65-97A1C8051307}" type="pres">
      <dgm:prSet presAssocID="{D1D81CCB-BD86-4853-A773-E2D2D390284F}" presName="gear2dstNode" presStyleLbl="node1" presStyleIdx="1" presStyleCnt="3"/>
      <dgm:spPr/>
      <dgm:t>
        <a:bodyPr/>
        <a:lstStyle/>
        <a:p>
          <a:endParaRPr lang="en-US"/>
        </a:p>
      </dgm:t>
    </dgm:pt>
    <dgm:pt modelId="{FE20B133-5CEC-4E3C-96B5-5EAC4AF6ABEF}" type="pres">
      <dgm:prSet presAssocID="{05438D53-23CB-4AE6-9A50-596FB40492DC}" presName="gear3" presStyleLbl="node1" presStyleIdx="2" presStyleCnt="3" custScaleX="151572" custScaleY="156619" custLinFactNeighborX="-12804" custLinFactNeighborY="3201"/>
      <dgm:spPr/>
      <dgm:t>
        <a:bodyPr/>
        <a:lstStyle/>
        <a:p>
          <a:endParaRPr lang="en-US"/>
        </a:p>
      </dgm:t>
    </dgm:pt>
    <dgm:pt modelId="{E7C8FB3C-4BCC-4F65-9EEA-A8E26A9FBD8C}" type="pres">
      <dgm:prSet presAssocID="{05438D53-23CB-4AE6-9A50-596FB40492D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1438A7-828E-4004-B8F4-BD75A9DC94C8}" type="pres">
      <dgm:prSet presAssocID="{05438D53-23CB-4AE6-9A50-596FB40492DC}" presName="gear3srcNode" presStyleLbl="node1" presStyleIdx="2" presStyleCnt="3"/>
      <dgm:spPr/>
      <dgm:t>
        <a:bodyPr/>
        <a:lstStyle/>
        <a:p>
          <a:endParaRPr lang="en-US"/>
        </a:p>
      </dgm:t>
    </dgm:pt>
    <dgm:pt modelId="{1CEC287D-0609-4A9A-BB89-BEB1668A3B7D}" type="pres">
      <dgm:prSet presAssocID="{05438D53-23CB-4AE6-9A50-596FB40492DC}" presName="gear3dstNode" presStyleLbl="node1" presStyleIdx="2" presStyleCnt="3"/>
      <dgm:spPr/>
      <dgm:t>
        <a:bodyPr/>
        <a:lstStyle/>
        <a:p>
          <a:endParaRPr lang="en-US"/>
        </a:p>
      </dgm:t>
    </dgm:pt>
    <dgm:pt modelId="{08A6D9FD-BA5F-4040-9BE7-778DCA99DE19}" type="pres">
      <dgm:prSet presAssocID="{AFEDF131-0237-4093-904C-A1CEEC1B0A35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B3A604C-C2D7-4CB5-AFE2-E7366B163588}" type="pres">
      <dgm:prSet presAssocID="{3546CCF0-27E4-4770-A9F1-16A29D0EC3A1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3E548ABE-F13C-4BF4-95FB-59E0F7869E42}" type="pres">
      <dgm:prSet presAssocID="{A758166D-E4CB-4EAD-ABB4-6207251330B3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08816F47-6139-4CE8-A56A-EFAFF0722A3C}" type="presOf" srcId="{928E1956-79B6-4C89-A020-F27B4FBEDC15}" destId="{7C01C38A-588A-4768-8B0D-93F486F455C8}" srcOrd="1" destOrd="0" presId="urn:microsoft.com/office/officeart/2005/8/layout/gear1"/>
    <dgm:cxn modelId="{DE9D6DCE-9EB1-405A-88CE-50FFC8FB45D7}" type="presOf" srcId="{3546CCF0-27E4-4770-A9F1-16A29D0EC3A1}" destId="{4B3A604C-C2D7-4CB5-AFE2-E7366B163588}" srcOrd="0" destOrd="0" presId="urn:microsoft.com/office/officeart/2005/8/layout/gear1"/>
    <dgm:cxn modelId="{CA36E6B9-2DAE-4670-8354-CD0E604285FC}" type="presOf" srcId="{D1D81CCB-BD86-4853-A773-E2D2D390284F}" destId="{EA1B0AF7-66E5-4B48-BE42-30D3BF39A80F}" srcOrd="1" destOrd="0" presId="urn:microsoft.com/office/officeart/2005/8/layout/gear1"/>
    <dgm:cxn modelId="{790C5B1E-BE71-4131-8383-A861605D4881}" type="presOf" srcId="{AFEDF131-0237-4093-904C-A1CEEC1B0A35}" destId="{08A6D9FD-BA5F-4040-9BE7-778DCA99DE19}" srcOrd="0" destOrd="0" presId="urn:microsoft.com/office/officeart/2005/8/layout/gear1"/>
    <dgm:cxn modelId="{8404102E-993F-4C1E-9006-59F7F6A970B1}" type="presOf" srcId="{05438D53-23CB-4AE6-9A50-596FB40492DC}" destId="{FE20B133-5CEC-4E3C-96B5-5EAC4AF6ABEF}" srcOrd="0" destOrd="0" presId="urn:microsoft.com/office/officeart/2005/8/layout/gear1"/>
    <dgm:cxn modelId="{1B22D72F-0C70-4B4B-A126-9E4418953691}" srcId="{C69F2D44-157E-479B-B1A2-EB548D6E397F}" destId="{D1D81CCB-BD86-4853-A773-E2D2D390284F}" srcOrd="1" destOrd="0" parTransId="{C64287C8-6139-4EFE-B723-C0C82FC8CD9E}" sibTransId="{3546CCF0-27E4-4770-A9F1-16A29D0EC3A1}"/>
    <dgm:cxn modelId="{C1B335AC-0727-4372-B67F-553BE74B8807}" type="presOf" srcId="{05438D53-23CB-4AE6-9A50-596FB40492DC}" destId="{E7C8FB3C-4BCC-4F65-9EEA-A8E26A9FBD8C}" srcOrd="1" destOrd="0" presId="urn:microsoft.com/office/officeart/2005/8/layout/gear1"/>
    <dgm:cxn modelId="{AB1E1E1F-A9E0-4D81-B24B-E3B251740905}" type="presOf" srcId="{05438D53-23CB-4AE6-9A50-596FB40492DC}" destId="{E71438A7-828E-4004-B8F4-BD75A9DC94C8}" srcOrd="2" destOrd="0" presId="urn:microsoft.com/office/officeart/2005/8/layout/gear1"/>
    <dgm:cxn modelId="{41743DEB-084D-4769-8A56-3B048D9B9218}" type="presOf" srcId="{928E1956-79B6-4C89-A020-F27B4FBEDC15}" destId="{9D4FE4AE-D8E6-4075-845F-C77C9A94BBED}" srcOrd="0" destOrd="0" presId="urn:microsoft.com/office/officeart/2005/8/layout/gear1"/>
    <dgm:cxn modelId="{ED8957A4-8411-428F-92C1-43536B7D1BEA}" type="presOf" srcId="{D1D81CCB-BD86-4853-A773-E2D2D390284F}" destId="{7D506B9B-F4AB-4DB1-BD65-97A1C8051307}" srcOrd="2" destOrd="0" presId="urn:microsoft.com/office/officeart/2005/8/layout/gear1"/>
    <dgm:cxn modelId="{CEC10FEF-BFEA-4836-BE51-41D26166FA77}" type="presOf" srcId="{05438D53-23CB-4AE6-9A50-596FB40492DC}" destId="{1CEC287D-0609-4A9A-BB89-BEB1668A3B7D}" srcOrd="3" destOrd="0" presId="urn:microsoft.com/office/officeart/2005/8/layout/gear1"/>
    <dgm:cxn modelId="{A014AF43-2041-47B1-B2AC-0237D8F8A4E5}" type="presOf" srcId="{C69F2D44-157E-479B-B1A2-EB548D6E397F}" destId="{9E0C3D83-BE28-4783-9EF9-98811B224B8B}" srcOrd="0" destOrd="0" presId="urn:microsoft.com/office/officeart/2005/8/layout/gear1"/>
    <dgm:cxn modelId="{71B0A072-C86D-415E-B991-2031489B0E15}" type="presOf" srcId="{928E1956-79B6-4C89-A020-F27B4FBEDC15}" destId="{C368945D-D3EF-4315-82D2-6132C80EC9F5}" srcOrd="2" destOrd="0" presId="urn:microsoft.com/office/officeart/2005/8/layout/gear1"/>
    <dgm:cxn modelId="{8DE120BE-2DBE-45F0-A549-CE88CAAF8A16}" srcId="{C69F2D44-157E-479B-B1A2-EB548D6E397F}" destId="{928E1956-79B6-4C89-A020-F27B4FBEDC15}" srcOrd="0" destOrd="0" parTransId="{F3B7A281-5B78-4CDA-8EE2-E0DB9493053E}" sibTransId="{AFEDF131-0237-4093-904C-A1CEEC1B0A35}"/>
    <dgm:cxn modelId="{41C9331B-EFBA-4B36-952D-FC3FCC15483E}" type="presOf" srcId="{D1D81CCB-BD86-4853-A773-E2D2D390284F}" destId="{37A3BA0C-BC69-4C05-B34D-88EA1E2D8AE7}" srcOrd="0" destOrd="0" presId="urn:microsoft.com/office/officeart/2005/8/layout/gear1"/>
    <dgm:cxn modelId="{8B066A5E-C3A5-461F-821D-51ECFEE1196D}" type="presOf" srcId="{A758166D-E4CB-4EAD-ABB4-6207251330B3}" destId="{3E548ABE-F13C-4BF4-95FB-59E0F7869E42}" srcOrd="0" destOrd="0" presId="urn:microsoft.com/office/officeart/2005/8/layout/gear1"/>
    <dgm:cxn modelId="{B94763E8-E683-4BB8-820A-2415EF1B4BC2}" srcId="{C69F2D44-157E-479B-B1A2-EB548D6E397F}" destId="{05438D53-23CB-4AE6-9A50-596FB40492DC}" srcOrd="2" destOrd="0" parTransId="{BC4D9D39-4996-4153-93DC-B14276418288}" sibTransId="{A758166D-E4CB-4EAD-ABB4-6207251330B3}"/>
    <dgm:cxn modelId="{CF817C07-5ADC-4CF7-A2E6-3C4FAD5B0564}" type="presParOf" srcId="{9E0C3D83-BE28-4783-9EF9-98811B224B8B}" destId="{9D4FE4AE-D8E6-4075-845F-C77C9A94BBED}" srcOrd="0" destOrd="0" presId="urn:microsoft.com/office/officeart/2005/8/layout/gear1"/>
    <dgm:cxn modelId="{4932338D-3293-4963-89D1-C9A909887A16}" type="presParOf" srcId="{9E0C3D83-BE28-4783-9EF9-98811B224B8B}" destId="{7C01C38A-588A-4768-8B0D-93F486F455C8}" srcOrd="1" destOrd="0" presId="urn:microsoft.com/office/officeart/2005/8/layout/gear1"/>
    <dgm:cxn modelId="{A78C9902-7346-40A8-A206-4AD865ACA366}" type="presParOf" srcId="{9E0C3D83-BE28-4783-9EF9-98811B224B8B}" destId="{C368945D-D3EF-4315-82D2-6132C80EC9F5}" srcOrd="2" destOrd="0" presId="urn:microsoft.com/office/officeart/2005/8/layout/gear1"/>
    <dgm:cxn modelId="{2DF8489C-8784-4C03-9BA5-2093355622E5}" type="presParOf" srcId="{9E0C3D83-BE28-4783-9EF9-98811B224B8B}" destId="{37A3BA0C-BC69-4C05-B34D-88EA1E2D8AE7}" srcOrd="3" destOrd="0" presId="urn:microsoft.com/office/officeart/2005/8/layout/gear1"/>
    <dgm:cxn modelId="{18D29E86-501D-46E0-B5BE-3138864D6415}" type="presParOf" srcId="{9E0C3D83-BE28-4783-9EF9-98811B224B8B}" destId="{EA1B0AF7-66E5-4B48-BE42-30D3BF39A80F}" srcOrd="4" destOrd="0" presId="urn:microsoft.com/office/officeart/2005/8/layout/gear1"/>
    <dgm:cxn modelId="{6D4C565F-7854-4660-A1E9-23766FD5ABE4}" type="presParOf" srcId="{9E0C3D83-BE28-4783-9EF9-98811B224B8B}" destId="{7D506B9B-F4AB-4DB1-BD65-97A1C8051307}" srcOrd="5" destOrd="0" presId="urn:microsoft.com/office/officeart/2005/8/layout/gear1"/>
    <dgm:cxn modelId="{95F4E706-8315-4514-93D6-74C710F4E4BC}" type="presParOf" srcId="{9E0C3D83-BE28-4783-9EF9-98811B224B8B}" destId="{FE20B133-5CEC-4E3C-96B5-5EAC4AF6ABEF}" srcOrd="6" destOrd="0" presId="urn:microsoft.com/office/officeart/2005/8/layout/gear1"/>
    <dgm:cxn modelId="{1199E2B4-9F89-48BE-9833-BD20A1407860}" type="presParOf" srcId="{9E0C3D83-BE28-4783-9EF9-98811B224B8B}" destId="{E7C8FB3C-4BCC-4F65-9EEA-A8E26A9FBD8C}" srcOrd="7" destOrd="0" presId="urn:microsoft.com/office/officeart/2005/8/layout/gear1"/>
    <dgm:cxn modelId="{C27E07D6-C1C0-47CB-9682-74C05CE70339}" type="presParOf" srcId="{9E0C3D83-BE28-4783-9EF9-98811B224B8B}" destId="{E71438A7-828E-4004-B8F4-BD75A9DC94C8}" srcOrd="8" destOrd="0" presId="urn:microsoft.com/office/officeart/2005/8/layout/gear1"/>
    <dgm:cxn modelId="{D856CFA4-1B32-4531-AA61-BACDFAE58A0E}" type="presParOf" srcId="{9E0C3D83-BE28-4783-9EF9-98811B224B8B}" destId="{1CEC287D-0609-4A9A-BB89-BEB1668A3B7D}" srcOrd="9" destOrd="0" presId="urn:microsoft.com/office/officeart/2005/8/layout/gear1"/>
    <dgm:cxn modelId="{843FD8D6-E5A0-4C18-A352-019F95D46148}" type="presParOf" srcId="{9E0C3D83-BE28-4783-9EF9-98811B224B8B}" destId="{08A6D9FD-BA5F-4040-9BE7-778DCA99DE19}" srcOrd="10" destOrd="0" presId="urn:microsoft.com/office/officeart/2005/8/layout/gear1"/>
    <dgm:cxn modelId="{B0C060AE-283D-436A-B37F-9226EC80F322}" type="presParOf" srcId="{9E0C3D83-BE28-4783-9EF9-98811B224B8B}" destId="{4B3A604C-C2D7-4CB5-AFE2-E7366B163588}" srcOrd="11" destOrd="0" presId="urn:microsoft.com/office/officeart/2005/8/layout/gear1"/>
    <dgm:cxn modelId="{AE6AC59F-5DBF-4646-A091-FBE2A9AA8ED9}" type="presParOf" srcId="{9E0C3D83-BE28-4783-9EF9-98811B224B8B}" destId="{3E548ABE-F13C-4BF4-95FB-59E0F7869E4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FE4AE-D8E6-4075-845F-C77C9A94BBED}">
      <dsp:nvSpPr>
        <dsp:cNvPr id="0" name=""/>
        <dsp:cNvSpPr/>
      </dsp:nvSpPr>
      <dsp:spPr>
        <a:xfrm>
          <a:off x="3363839" y="1906757"/>
          <a:ext cx="3102594" cy="3137241"/>
        </a:xfrm>
        <a:prstGeom prst="gear9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noProof="0" dirty="0" smtClean="0"/>
            <a:t>Inventaire</a:t>
          </a:r>
          <a:endParaRPr lang="fr-FR" sz="1500" kern="1200" noProof="0" dirty="0"/>
        </a:p>
      </dsp:txBody>
      <dsp:txXfrm>
        <a:off x="3987598" y="2639339"/>
        <a:ext cx="1855076" cy="1617059"/>
      </dsp:txXfrm>
    </dsp:sp>
    <dsp:sp modelId="{37A3BA0C-BC69-4C05-B34D-88EA1E2D8AE7}">
      <dsp:nvSpPr>
        <dsp:cNvPr id="0" name=""/>
        <dsp:cNvSpPr/>
      </dsp:nvSpPr>
      <dsp:spPr>
        <a:xfrm>
          <a:off x="700232" y="1057859"/>
          <a:ext cx="3049913" cy="3353992"/>
        </a:xfrm>
        <a:prstGeom prst="gear6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Documentation</a:t>
          </a:r>
          <a:endParaRPr lang="en-US" sz="1500" b="1" kern="1200" dirty="0"/>
        </a:p>
      </dsp:txBody>
      <dsp:txXfrm>
        <a:off x="1468057" y="1875187"/>
        <a:ext cx="1514263" cy="1719336"/>
      </dsp:txXfrm>
    </dsp:sp>
    <dsp:sp modelId="{FE20B133-5CEC-4E3C-96B5-5EAC4AF6ABEF}">
      <dsp:nvSpPr>
        <dsp:cNvPr id="0" name=""/>
        <dsp:cNvSpPr/>
      </dsp:nvSpPr>
      <dsp:spPr>
        <a:xfrm rot="20700000">
          <a:off x="2700406" y="-96316"/>
          <a:ext cx="2686439" cy="2843287"/>
        </a:xfrm>
        <a:prstGeom prst="gear6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noProof="0" dirty="0" smtClean="0"/>
            <a:t>Recherche</a:t>
          </a:r>
          <a:endParaRPr lang="fr-FR" sz="1500" kern="1200" noProof="0" dirty="0"/>
        </a:p>
      </dsp:txBody>
      <dsp:txXfrm rot="-20700000">
        <a:off x="3280318" y="536602"/>
        <a:ext cx="1526615" cy="1577448"/>
      </dsp:txXfrm>
    </dsp:sp>
    <dsp:sp modelId="{08A6D9FD-BA5F-4040-9BE7-778DCA99DE19}">
      <dsp:nvSpPr>
        <dsp:cNvPr id="0" name=""/>
        <dsp:cNvSpPr/>
      </dsp:nvSpPr>
      <dsp:spPr>
        <a:xfrm>
          <a:off x="3677799" y="1834023"/>
          <a:ext cx="3223003" cy="3223003"/>
        </a:xfrm>
        <a:prstGeom prst="circularArrow">
          <a:avLst>
            <a:gd name="adj1" fmla="val 4688"/>
            <a:gd name="adj2" fmla="val 299029"/>
            <a:gd name="adj3" fmla="val 2524640"/>
            <a:gd name="adj4" fmla="val 1584314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A604C-C2D7-4CB5-AFE2-E7366B163588}">
      <dsp:nvSpPr>
        <dsp:cNvPr id="0" name=""/>
        <dsp:cNvSpPr/>
      </dsp:nvSpPr>
      <dsp:spPr>
        <a:xfrm>
          <a:off x="2077868" y="1214401"/>
          <a:ext cx="2341713" cy="234171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48ABE-F13C-4BF4-95FB-59E0F7869E42}">
      <dsp:nvSpPr>
        <dsp:cNvPr id="0" name=""/>
        <dsp:cNvSpPr/>
      </dsp:nvSpPr>
      <dsp:spPr>
        <a:xfrm>
          <a:off x="3012838" y="-36798"/>
          <a:ext cx="2524838" cy="252483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835E74D-DD2F-4F6C-90A9-C5FDC91BA1D6}" type="datetimeFigureOut">
              <a:rPr lang="fr-FR"/>
              <a:pPr>
                <a:defRPr/>
              </a:pPr>
              <a:t>23/04/2018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EB3AB10-006D-4387-9C27-FA838BBD104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3927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3520EE-88A0-460D-A6A6-7E80C10032EB}" type="datetimeFigureOut">
              <a:rPr lang="fr-FR"/>
              <a:pPr>
                <a:defRPr/>
              </a:pPr>
              <a:t>23/04/2018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7F6158-ADEB-4C02-9550-2095D3D6438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2110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© 2000 by Cultural Heritage Administration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F6158-ADEB-4C02-9550-2095D3D64389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591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fr-FR" dirty="0" smtClean="0"/>
              <a:t>"Documenting the work of Mr Andrzej </a:t>
            </a:r>
            <a:r>
              <a:rPr lang="en-GB" altLang="fr-FR" dirty="0" err="1" smtClean="0"/>
              <a:t>Wojtas</a:t>
            </a:r>
            <a:r>
              <a:rPr lang="en-GB" altLang="fr-FR" dirty="0" smtClean="0"/>
              <a:t> over highland </a:t>
            </a:r>
            <a:r>
              <a:rPr lang="en-GB" altLang="fr-FR" dirty="0" err="1" smtClean="0"/>
              <a:t>jewelery</a:t>
            </a:r>
            <a:r>
              <a:rPr lang="en-GB" altLang="fr-FR" dirty="0" smtClean="0"/>
              <a:t> in </a:t>
            </a:r>
            <a:r>
              <a:rPr lang="en-GB" altLang="fr-FR" dirty="0" err="1" smtClean="0"/>
              <a:t>Bukowina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Tatrzanska</a:t>
            </a:r>
            <a:r>
              <a:rPr lang="en-GB" altLang="fr-FR" dirty="0" smtClean="0"/>
              <a:t>" [https://commons.wikimedia.org/wiki/File:Documenting_the_work_of_Mr_Andrzej_Wojtas_over_highland_jewelery_in_Bukowina_Tatrzanska.jpg] by </a:t>
            </a:r>
            <a:r>
              <a:rPr lang="en-GB" altLang="fr-FR" dirty="0" err="1" smtClean="0"/>
              <a:t>Klarqa</a:t>
            </a:r>
            <a:r>
              <a:rPr lang="en-GB" altLang="fr-FR" dirty="0" smtClean="0"/>
              <a:t>[https://commons.wikimedia.org/wiki/User:Klarqa]</a:t>
            </a:r>
          </a:p>
          <a:p>
            <a:r>
              <a:rPr lang="en-GB" altLang="fr-FR" dirty="0" smtClean="0"/>
              <a:t> is licensed under</a:t>
            </a:r>
            <a:r>
              <a:rPr lang="fr-FR" altLang="fr-FR" dirty="0" smtClean="0"/>
              <a:t> CC BY-SA 4.0</a:t>
            </a:r>
            <a:r>
              <a:rPr lang="en-GB" altLang="fr-FR" dirty="0" smtClean="0"/>
              <a:t>[https://creativecommons.org/licenses/by-sa/4.0/deed.en]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F6158-ADEB-4C02-9550-2095D3D64389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35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dirty="0" smtClean="0"/>
              <a:t>© 2015 by Sanjay </a:t>
            </a:r>
            <a:r>
              <a:rPr lang="en-US" altLang="fr-FR" dirty="0" err="1" smtClean="0"/>
              <a:t>Jagtap</a:t>
            </a:r>
            <a:r>
              <a:rPr lang="en-US" altLang="fr-FR" dirty="0" smtClean="0"/>
              <a:t>, India</a:t>
            </a:r>
            <a:endParaRPr lang="fr-FR" alt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F6158-ADEB-4C02-9550-2095D3D64389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13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 smtClean="0"/>
              <a:t>© UNESCO / James </a:t>
            </a:r>
            <a:r>
              <a:rPr lang="fr-FR" altLang="fr-FR" dirty="0" err="1" smtClean="0"/>
              <a:t>Muriuki</a:t>
            </a:r>
            <a:endParaRPr lang="fr-FR" alt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F6158-ADEB-4C02-9550-2095D3D6438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62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dirty="0" smtClean="0"/>
              <a:t>© Ministry of Culture of Bulgaria/</a:t>
            </a:r>
            <a:r>
              <a:rPr lang="en-US" altLang="fr-FR" dirty="0" err="1" smtClean="0"/>
              <a:t>Tsvetan</a:t>
            </a:r>
            <a:r>
              <a:rPr lang="en-US" altLang="fr-FR" dirty="0" smtClean="0"/>
              <a:t> </a:t>
            </a:r>
            <a:r>
              <a:rPr lang="en-US" altLang="fr-FR" dirty="0" err="1" smtClean="0"/>
              <a:t>Nedkov</a:t>
            </a:r>
            <a:r>
              <a:rPr lang="en-US" altLang="fr-FR" dirty="0" smtClean="0"/>
              <a:t>, 2013</a:t>
            </a:r>
            <a:endParaRPr lang="fr-FR" alt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F6158-ADEB-4C02-9550-2095D3D64389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90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dirty="0" smtClean="0"/>
              <a:t>© 2009 by E. </a:t>
            </a:r>
            <a:r>
              <a:rPr lang="en-GB" altLang="fr-FR" dirty="0" err="1" smtClean="0"/>
              <a:t>Sacayón</a:t>
            </a:r>
            <a:r>
              <a:rPr lang="en-GB" altLang="fr-FR" dirty="0" smtClean="0"/>
              <a:t> / FLAAR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7F6158-ADEB-4C02-9550-2095D3D64389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369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477000" cy="68627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cxnSp>
        <p:nvCxnSpPr>
          <p:cNvPr id="7" name="Straight Connector 9"/>
          <p:cNvCxnSpPr/>
          <p:nvPr userDrawn="1"/>
        </p:nvCxnSpPr>
        <p:spPr>
          <a:xfrm>
            <a:off x="381000" y="1371600"/>
            <a:ext cx="5715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1000" y="1692000"/>
            <a:ext cx="5715000" cy="1169551"/>
          </a:xfrm>
        </p:spPr>
        <p:txBody>
          <a:bodyPr/>
          <a:lstStyle>
            <a:lvl1pPr algn="l">
              <a:defRPr sz="38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1000" y="4212000"/>
            <a:ext cx="5715000" cy="166527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pour une image  10"/>
          <p:cNvSpPr>
            <a:spLocks noGrp="1"/>
          </p:cNvSpPr>
          <p:nvPr>
            <p:ph type="pic" sz="quarter" idx="10"/>
          </p:nvPr>
        </p:nvSpPr>
        <p:spPr>
          <a:xfrm>
            <a:off x="6477000" y="0"/>
            <a:ext cx="2664000" cy="6858000"/>
          </a:xfrm>
        </p:spPr>
        <p:txBody>
          <a:bodyPr rtlCol="0"/>
          <a:lstStyle/>
          <a:p>
            <a:pPr lvl="0"/>
            <a:endParaRPr lang="fr-FR" noProof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28599"/>
            <a:ext cx="1318873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00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79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 userDrawn="1"/>
        </p:nvCxnSpPr>
        <p:spPr>
          <a:xfrm>
            <a:off x="2286000" y="2286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/>
          <p:cNvCxnSpPr/>
          <p:nvPr userDrawn="1"/>
        </p:nvCxnSpPr>
        <p:spPr>
          <a:xfrm flipV="1">
            <a:off x="406400" y="2286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5998" y="375262"/>
            <a:ext cx="6476999" cy="1846659"/>
          </a:xfrm>
        </p:spPr>
        <p:txBody>
          <a:bodyPr/>
          <a:lstStyle>
            <a:lvl1pPr algn="l">
              <a:defRPr sz="6000" b="1" cap="none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2824" y="2427807"/>
            <a:ext cx="6480173" cy="1118255"/>
          </a:xfrm>
        </p:spPr>
        <p:txBody>
          <a:bodyPr/>
          <a:lstStyle>
            <a:lvl1pPr marL="0" indent="0">
              <a:buNone/>
              <a:defRPr sz="4000" b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627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00000" y="1836000"/>
            <a:ext cx="5162998" cy="42176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0"/>
          </p:nvPr>
        </p:nvSpPr>
        <p:spPr>
          <a:xfrm>
            <a:off x="416560" y="1908000"/>
            <a:ext cx="2880000" cy="3672206"/>
          </a:xfrm>
        </p:spPr>
        <p:txBody>
          <a:bodyPr rtlCol="0"/>
          <a:lstStyle/>
          <a:p>
            <a:pPr lvl="0"/>
            <a:endParaRPr lang="fr-FR" noProof="0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1"/>
          </p:nvPr>
        </p:nvSpPr>
        <p:spPr>
          <a:xfrm>
            <a:off x="416560" y="5647094"/>
            <a:ext cx="2879725" cy="2340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3595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1" name="Espace réservé pour une image  10"/>
          <p:cNvSpPr>
            <a:spLocks noGrp="1"/>
          </p:cNvSpPr>
          <p:nvPr>
            <p:ph type="pic" sz="quarter" idx="10"/>
          </p:nvPr>
        </p:nvSpPr>
        <p:spPr>
          <a:xfrm>
            <a:off x="2282825" y="1908001"/>
            <a:ext cx="6480175" cy="4248960"/>
          </a:xfrm>
        </p:spPr>
        <p:txBody>
          <a:bodyPr rtlCol="0"/>
          <a:lstStyle/>
          <a:p>
            <a:pPr lvl="0"/>
            <a:endParaRPr lang="fr-FR" noProof="0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1"/>
          </p:nvPr>
        </p:nvSpPr>
        <p:spPr>
          <a:xfrm>
            <a:off x="2282825" y="6156325"/>
            <a:ext cx="6480175" cy="2340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00000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2pPr>
            <a:lvl3pPr marL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20770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33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58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228600" cy="68627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cxnSp>
        <p:nvCxnSpPr>
          <p:cNvPr id="18" name="Straight Connector 8"/>
          <p:cNvCxnSpPr/>
          <p:nvPr userDrawn="1"/>
        </p:nvCxnSpPr>
        <p:spPr>
          <a:xfrm>
            <a:off x="2286000" y="2286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1"/>
          <p:cNvCxnSpPr/>
          <p:nvPr userDrawn="1"/>
        </p:nvCxnSpPr>
        <p:spPr>
          <a:xfrm>
            <a:off x="2286000" y="66294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3"/>
          <p:cNvCxnSpPr/>
          <p:nvPr userDrawn="1"/>
        </p:nvCxnSpPr>
        <p:spPr>
          <a:xfrm flipV="1">
            <a:off x="406400" y="2286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8915400" y="0"/>
            <a:ext cx="228600" cy="68627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sp>
        <p:nvSpPr>
          <p:cNvPr id="103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282825" y="417513"/>
            <a:ext cx="64801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3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282825" y="2016125"/>
            <a:ext cx="64801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cxnSp>
        <p:nvCxnSpPr>
          <p:cNvPr id="13" name="Straight Connector 17"/>
          <p:cNvCxnSpPr/>
          <p:nvPr userDrawn="1"/>
        </p:nvCxnSpPr>
        <p:spPr>
          <a:xfrm flipV="1">
            <a:off x="406400" y="66294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5" name="ZoneTexte 13"/>
          <p:cNvSpPr txBox="1">
            <a:spLocks noChangeArrowheads="1"/>
          </p:cNvSpPr>
          <p:nvPr userDrawn="1"/>
        </p:nvSpPr>
        <p:spPr bwMode="auto">
          <a:xfrm>
            <a:off x="406400" y="6338888"/>
            <a:ext cx="1041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ACFA838-188B-455D-8F53-CA4770EC7A9C}" type="slidenum">
              <a:rPr lang="fr-FR" sz="1400" b="1">
                <a:solidFill>
                  <a:srgbClr val="000000"/>
                </a:solidFill>
              </a:rPr>
              <a:pPr eaLnBrk="1" hangingPunct="1"/>
              <a:t>‹#›</a:t>
            </a:fld>
            <a:endParaRPr lang="fr-FR" sz="1400" b="1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" y="341313"/>
            <a:ext cx="10429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6667500"/>
            <a:ext cx="5429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9" r:id="rId2"/>
    <p:sldLayoutId id="2147483684" r:id="rId3"/>
    <p:sldLayoutId id="2147483680" r:id="rId4"/>
    <p:sldLayoutId id="2147483681" r:id="rId5"/>
    <p:sldLayoutId id="2147483682" r:id="rId6"/>
    <p:sldLayoutId id="2147483685" r:id="rId7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215900" indent="-215900" algn="l" defTabSz="457200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15900" indent="-215900" algn="l" defTabSz="457200" rtl="0" eaLnBrk="0" fontAlgn="base" hangingPunct="0">
        <a:spcBef>
          <a:spcPts val="12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2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466725" indent="-215900" algn="l" defTabSz="457200" rtl="0" eaLnBrk="0" fontAlgn="base" hangingPunct="0">
        <a:spcBef>
          <a:spcPts val="600"/>
        </a:spcBef>
        <a:spcAft>
          <a:spcPct val="0"/>
        </a:spcAft>
        <a:buClr>
          <a:srgbClr val="FFFF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66725" indent="1362075" algn="l" defTabSz="457200" rtl="0" eaLnBrk="0" fontAlgn="base" hangingPunct="0">
        <a:spcBef>
          <a:spcPts val="600"/>
        </a:spcBef>
        <a:spcAft>
          <a:spcPct val="0"/>
        </a:spcAft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5"/>
          <p:cNvSpPr>
            <a:spLocks noGrp="1"/>
          </p:cNvSpPr>
          <p:nvPr>
            <p:ph type="ctrTitle"/>
          </p:nvPr>
        </p:nvSpPr>
        <p:spPr>
          <a:xfrm>
            <a:off x="381000" y="1692275"/>
            <a:ext cx="5715000" cy="2646878"/>
          </a:xfrm>
        </p:spPr>
        <p:txBody>
          <a:bodyPr/>
          <a:lstStyle/>
          <a:p>
            <a:pPr eaLnBrk="1" hangingPunct="1"/>
            <a:r>
              <a:rPr lang="fr-FR" dirty="0" smtClean="0"/>
              <a:t>Documentation et inventaire</a:t>
            </a:r>
            <a:br>
              <a:rPr lang="fr-FR" dirty="0" smtClean="0"/>
            </a:br>
            <a:r>
              <a:rPr lang="en-ZA" altLang="fr-FR" sz="1800" dirty="0" err="1">
                <a:solidFill>
                  <a:prstClr val="black"/>
                </a:solidFill>
                <a:ea typeface="ＭＳ Ｐゴシック" pitchFamily="34" charset="-128"/>
              </a:rPr>
              <a:t>Présentation</a:t>
            </a:r>
            <a:r>
              <a:rPr lang="en-ZA" altLang="fr-FR" sz="1800" dirty="0">
                <a:solidFill>
                  <a:prstClr val="black"/>
                </a:solidFill>
                <a:ea typeface="ＭＳ Ｐゴシック" pitchFamily="34" charset="-128"/>
              </a:rPr>
              <a:t> PowerPoint de </a:t>
            </a:r>
            <a:r>
              <a:rPr lang="en-ZA" altLang="fr-FR" sz="1800" dirty="0" err="1">
                <a:solidFill>
                  <a:prstClr val="black"/>
                </a:solidFill>
                <a:ea typeface="ＭＳ Ｐゴシック" pitchFamily="34" charset="-128"/>
              </a:rPr>
              <a:t>l’Unité</a:t>
            </a:r>
            <a:r>
              <a:rPr lang="en-ZA" altLang="fr-FR" sz="1800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ZA" altLang="fr-FR" sz="1800" dirty="0" smtClean="0">
                <a:solidFill>
                  <a:prstClr val="black"/>
                </a:solidFill>
                <a:ea typeface="ＭＳ Ｐゴシック" pitchFamily="34" charset="-128"/>
              </a:rPr>
              <a:t>36</a:t>
            </a:r>
            <a:r>
              <a:rPr lang="en-ZA" altLang="fr-FR" sz="1800" dirty="0">
                <a:solidFill>
                  <a:prstClr val="black"/>
                </a:solidFill>
                <a:ea typeface="ＭＳ Ｐゴシック" pitchFamily="34" charset="-128"/>
              </a:rPr>
              <a:t/>
            </a:r>
            <a:br>
              <a:rPr lang="en-ZA" altLang="fr-FR" sz="1800" dirty="0">
                <a:solidFill>
                  <a:prstClr val="black"/>
                </a:solidFill>
                <a:ea typeface="ＭＳ Ｐゴシック" pitchFamily="34" charset="-128"/>
              </a:rPr>
            </a:br>
            <a:r>
              <a:rPr lang="en-ZA" altLang="fr-FR" sz="4000" dirty="0">
                <a:solidFill>
                  <a:prstClr val="black"/>
                </a:solidFill>
                <a:ea typeface="ＭＳ Ｐゴシック" pitchFamily="34" charset="-128"/>
              </a:rPr>
              <a:t/>
            </a:r>
            <a:br>
              <a:rPr lang="en-ZA" altLang="fr-FR" sz="4000" dirty="0">
                <a:solidFill>
                  <a:prstClr val="black"/>
                </a:solidFill>
                <a:ea typeface="ＭＳ Ｐゴシック" pitchFamily="34" charset="-128"/>
              </a:rPr>
            </a:br>
            <a:endParaRPr lang="fr-FR" dirty="0" smtClean="0"/>
          </a:p>
        </p:txBody>
      </p:sp>
      <p:sp>
        <p:nvSpPr>
          <p:cNvPr id="5123" name="Sous-titre 6"/>
          <p:cNvSpPr>
            <a:spLocks noGrp="1"/>
          </p:cNvSpPr>
          <p:nvPr>
            <p:ph type="subTitle" idx="1"/>
          </p:nvPr>
        </p:nvSpPr>
        <p:spPr>
          <a:xfrm>
            <a:off x="381000" y="4430713"/>
            <a:ext cx="6096000" cy="996950"/>
          </a:xfr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Arial Unicode MS" charset="0"/>
                <a:cs typeface="Arial Unicode MS" charset="0"/>
              </a:rPr>
              <a:t>UNESCO </a:t>
            </a:r>
            <a:endParaRPr lang="en-US" sz="2400" dirty="0">
              <a:solidFill>
                <a:prstClr val="black"/>
              </a:solidFill>
              <a:latin typeface="Arial Unicode MS" charset="0"/>
              <a:cs typeface="Arial Unicode MS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dirty="0" smtClean="0">
                <a:solidFill>
                  <a:prstClr val="black"/>
                </a:solidFill>
                <a:cs typeface="Arial Unicode MS" charset="0"/>
              </a:rPr>
              <a:t>Section du patrimoine culturel immatériel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/>
          </a:p>
          <a:p>
            <a:pPr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pic>
        <p:nvPicPr>
          <p:cNvPr id="5124" name="Espace réservé pour une image  8" descr="funambule2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>
            <a:fillRect/>
          </a:stretch>
        </p:blipFill>
        <p:spPr>
          <a:xfrm>
            <a:off x="6477000" y="0"/>
            <a:ext cx="2663825" cy="6858000"/>
          </a:xfrm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381000" y="5967413"/>
            <a:ext cx="1303338" cy="276225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GB" sz="1200" b="1">
              <a:latin typeface="Arial Bold"/>
              <a:ea typeface="Arial Bold"/>
              <a:cs typeface="Arial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243638"/>
            <a:ext cx="1303338" cy="276225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b="1" dirty="0">
              <a:solidFill>
                <a:schemeClr val="accent4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1477328"/>
          </a:xfrm>
        </p:spPr>
        <p:txBody>
          <a:bodyPr/>
          <a:lstStyle/>
          <a:p>
            <a:r>
              <a:rPr lang="fr-FR" dirty="0" smtClean="0"/>
              <a:t>Le contexte – le pilier de la documentation du PCI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357" y="1923122"/>
            <a:ext cx="4066896" cy="3834896"/>
          </a:xfrm>
        </p:spPr>
        <p:txBody>
          <a:bodyPr/>
          <a:lstStyle/>
          <a:p>
            <a:r>
              <a:rPr lang="fr-FR" sz="2000" b="0" dirty="0" smtClean="0"/>
              <a:t>Quel est le nom de l’élément ?</a:t>
            </a:r>
          </a:p>
          <a:p>
            <a:r>
              <a:rPr lang="fr-FR" sz="2000" b="0" dirty="0" smtClean="0"/>
              <a:t>Par qui ?</a:t>
            </a:r>
          </a:p>
          <a:p>
            <a:r>
              <a:rPr lang="fr-FR" sz="2000" b="0" dirty="0" smtClean="0"/>
              <a:t>Pourquoi ?</a:t>
            </a:r>
          </a:p>
          <a:p>
            <a:r>
              <a:rPr lang="fr-FR" sz="2000" b="0" dirty="0" smtClean="0"/>
              <a:t>Pour qui ?</a:t>
            </a:r>
          </a:p>
          <a:p>
            <a:r>
              <a:rPr lang="fr-FR" sz="2000" b="0" dirty="0" smtClean="0"/>
              <a:t>Quand ?</a:t>
            </a:r>
          </a:p>
          <a:p>
            <a:r>
              <a:rPr lang="fr-FR" sz="2000" b="0" dirty="0" smtClean="0"/>
              <a:t>Où ?</a:t>
            </a:r>
          </a:p>
          <a:p>
            <a:r>
              <a:rPr lang="fr-FR" sz="2000" b="0" dirty="0" smtClean="0"/>
              <a:t>…</a:t>
            </a:r>
          </a:p>
          <a:p>
            <a:r>
              <a:rPr lang="fr-FR" sz="2000" b="0" dirty="0" smtClean="0"/>
              <a:t>…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15925" y="4402138"/>
            <a:ext cx="1624013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© 2015 by Sanjay Jagtap, India</a:t>
            </a:r>
            <a:endParaRPr lang="fr-FR" altLang="fr-FR" sz="80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928813"/>
            <a:ext cx="3592513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403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 smtClean="0"/>
              <a:t>Documentation: primaire et secondaire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6480175" cy="3600986"/>
          </a:xfrm>
        </p:spPr>
        <p:txBody>
          <a:bodyPr/>
          <a:lstStyle/>
          <a:p>
            <a:r>
              <a:rPr lang="en-US" sz="2000" b="0" dirty="0" smtClean="0"/>
              <a:t> </a:t>
            </a:r>
            <a:r>
              <a:rPr lang="fr-FR" sz="2000" b="0" dirty="0" smtClean="0"/>
              <a:t>Primaire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Observation et expérience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Dans le contexte réel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Dans un contexte « organisé »</a:t>
            </a:r>
          </a:p>
          <a:p>
            <a:r>
              <a:rPr lang="fr-FR" sz="2000" b="0" dirty="0" smtClean="0"/>
              <a:t>Secondaire ou supplémentaire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Entretiens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Références</a:t>
            </a:r>
          </a:p>
          <a:p>
            <a:pPr lvl="2">
              <a:buFont typeface="Wingdings" pitchFamily="2" charset="2"/>
              <a:buChar char="v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8516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641351"/>
            <a:ext cx="6480175" cy="492125"/>
          </a:xfrm>
        </p:spPr>
        <p:txBody>
          <a:bodyPr/>
          <a:lstStyle/>
          <a:p>
            <a:r>
              <a:rPr lang="fr-FR" dirty="0" smtClean="0"/>
              <a:t>Le processus, pas le produit final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15160"/>
            <a:ext cx="4610684" cy="2542234"/>
          </a:xfrm>
        </p:spPr>
        <p:txBody>
          <a:bodyPr/>
          <a:lstStyle/>
          <a:p>
            <a:r>
              <a:rPr lang="fr-FR" sz="2000" b="0" dirty="0" smtClean="0"/>
              <a:t>Connaissances</a:t>
            </a:r>
          </a:p>
          <a:p>
            <a:r>
              <a:rPr lang="fr-FR" sz="2000" b="0" dirty="0" smtClean="0"/>
              <a:t>Technique</a:t>
            </a:r>
          </a:p>
          <a:p>
            <a:r>
              <a:rPr lang="fr-FR" sz="2000" b="0" dirty="0" smtClean="0"/>
              <a:t>Compétences</a:t>
            </a:r>
          </a:p>
          <a:p>
            <a:r>
              <a:rPr lang="fr-FR" sz="2000" b="0" dirty="0" smtClean="0"/>
              <a:t>Processus</a:t>
            </a:r>
          </a:p>
          <a:p>
            <a:r>
              <a:rPr lang="fr-FR" sz="2000" b="0" dirty="0" smtClean="0"/>
              <a:t>Formation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291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42938"/>
            <a:ext cx="6480175" cy="492125"/>
          </a:xfrm>
        </p:spPr>
        <p:txBody>
          <a:bodyPr/>
          <a:lstStyle/>
          <a:p>
            <a:r>
              <a:rPr lang="fr-FR" dirty="0" smtClean="0"/>
              <a:t>Documenter le processus</a:t>
            </a:r>
            <a:endParaRPr lang="fr-FR" dirty="0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3035300"/>
            <a:ext cx="2598738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3005138"/>
            <a:ext cx="26416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3005138"/>
            <a:ext cx="26416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174750"/>
            <a:ext cx="2620962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1187450"/>
            <a:ext cx="2601913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1163638"/>
            <a:ext cx="2643187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851400"/>
            <a:ext cx="2598738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845050"/>
            <a:ext cx="2589213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4845050"/>
            <a:ext cx="259715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278688" y="6654800"/>
            <a:ext cx="14763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800"/>
              <a:t>© UNESCO / James Muriuki</a:t>
            </a:r>
          </a:p>
        </p:txBody>
      </p:sp>
    </p:spTree>
    <p:extLst>
      <p:ext uri="{BB962C8B-B14F-4D97-AF65-F5344CB8AC3E}">
        <p14:creationId xmlns:p14="http://schemas.microsoft.com/office/powerpoint/2010/main" val="2722858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 smtClean="0"/>
              <a:t>Documenter les liens entre éléments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6647571" cy="4519831"/>
          </a:xfrm>
        </p:spPr>
        <p:txBody>
          <a:bodyPr/>
          <a:lstStyle/>
          <a:p>
            <a:r>
              <a:rPr lang="fr-FR" sz="2400" b="0" dirty="0" smtClean="0"/>
              <a:t>Les éléments du PCI peuvent être liés les uns aux autres et un genre peut intégrer plusieurs activités du PCI</a:t>
            </a:r>
          </a:p>
          <a:p>
            <a:r>
              <a:rPr lang="fr-FR" sz="2400" b="0" dirty="0" smtClean="0"/>
              <a:t>Exemples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Chansons interprétées en tressant des vanneries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Chansons interprétées lors d’activités agricoles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Calligraphie sur parchemin et chant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Danse et création de motifs</a:t>
            </a:r>
          </a:p>
          <a:p>
            <a:pPr lvl="2">
              <a:buFont typeface="Wingdings" pitchFamily="2" charset="2"/>
              <a:buChar char="v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06984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42938"/>
            <a:ext cx="6480175" cy="492125"/>
          </a:xfrm>
        </p:spPr>
        <p:txBody>
          <a:bodyPr/>
          <a:lstStyle/>
          <a:p>
            <a:r>
              <a:rPr lang="fr-FR" dirty="0" smtClean="0"/>
              <a:t>Formation et transmission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895475"/>
            <a:ext cx="6472238" cy="4493538"/>
          </a:xfrm>
        </p:spPr>
        <p:txBody>
          <a:bodyPr/>
          <a:lstStyle/>
          <a:p>
            <a:r>
              <a:rPr lang="fr-FR" sz="2000" b="0" dirty="0" smtClean="0"/>
              <a:t>Méthodes traditionnelles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De père à fils, de mère à fille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D’enseignant à élève/disciple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Apprentissage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École ou institution</a:t>
            </a:r>
          </a:p>
          <a:p>
            <a:r>
              <a:rPr lang="fr-FR" sz="2000" b="0" dirty="0" smtClean="0"/>
              <a:t>Méthodes contemporaines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Institutionnelles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Soutien aux méthodes traditionnelles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000" dirty="0" smtClean="0"/>
              <a:t>Présentation de l’élément dans les écoles/collèges </a:t>
            </a:r>
          </a:p>
          <a:p>
            <a:pPr lvl="2">
              <a:buFont typeface="Wingdings" pitchFamily="2" charset="2"/>
              <a:buChar char="v"/>
            </a:pP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863207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 smtClean="0"/>
              <a:t>Prendre note des noms, des rôles, des fonctions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891525"/>
            <a:ext cx="6566908" cy="2985275"/>
          </a:xfrm>
        </p:spPr>
        <p:txBody>
          <a:bodyPr/>
          <a:lstStyle/>
          <a:p>
            <a:r>
              <a:rPr lang="fr-FR" sz="2000" b="0" dirty="0" smtClean="0"/>
              <a:t>Interprète(s)/praticiens(s)</a:t>
            </a:r>
          </a:p>
          <a:p>
            <a:r>
              <a:rPr lang="fr-FR" sz="2000" b="0" dirty="0" smtClean="0"/>
              <a:t>Participants</a:t>
            </a:r>
          </a:p>
          <a:p>
            <a:r>
              <a:rPr lang="fr-FR" sz="2000" b="0" dirty="0" smtClean="0"/>
              <a:t>Public/consommateur</a:t>
            </a:r>
          </a:p>
          <a:p>
            <a:r>
              <a:rPr lang="fr-FR" sz="2000" b="0" dirty="0" smtClean="0"/>
              <a:t>Processus</a:t>
            </a:r>
          </a:p>
          <a:p>
            <a:r>
              <a:rPr lang="fr-FR" sz="2000" b="0" dirty="0" smtClean="0"/>
              <a:t>Objets concernés</a:t>
            </a:r>
          </a:p>
          <a:p>
            <a:r>
              <a:rPr lang="fr-FR" sz="2000" b="0" dirty="0" smtClean="0"/>
              <a:t>Parties d’objets (instruments de musique, outils, etc.)</a:t>
            </a:r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 lvl="1"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015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41351"/>
            <a:ext cx="6480175" cy="492125"/>
          </a:xfrm>
        </p:spPr>
        <p:txBody>
          <a:bodyPr/>
          <a:lstStyle/>
          <a:p>
            <a:r>
              <a:rPr lang="fr-FR" dirty="0" smtClean="0"/>
              <a:t>Documenter la viabilité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2893" y="1771650"/>
            <a:ext cx="4572169" cy="3096232"/>
          </a:xfrm>
        </p:spPr>
        <p:txBody>
          <a:bodyPr/>
          <a:lstStyle/>
          <a:p>
            <a:r>
              <a:rPr lang="fr-FR" sz="2000" b="0" dirty="0" smtClean="0"/>
              <a:t>Dans quelle mesure la tradition est-elle active?</a:t>
            </a:r>
          </a:p>
          <a:p>
            <a:r>
              <a:rPr lang="fr-FR" sz="2000" b="0" dirty="0" smtClean="0"/>
              <a:t>Interprétation dans son contexte d’origine ?</a:t>
            </a:r>
          </a:p>
          <a:p>
            <a:r>
              <a:rPr lang="fr-FR" sz="2000" b="0" dirty="0" smtClean="0"/>
              <a:t>Soutien à la pratique ?</a:t>
            </a:r>
          </a:p>
          <a:p>
            <a:r>
              <a:rPr lang="fr-FR" sz="2000" b="0" dirty="0" smtClean="0"/>
              <a:t>Transmission</a:t>
            </a:r>
          </a:p>
          <a:p>
            <a:r>
              <a:rPr lang="fr-FR" sz="2000" b="0" dirty="0" smtClean="0"/>
              <a:t>Problèmes liés aux moyens de subsistance des praticiens ?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771650"/>
            <a:ext cx="35750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71488" y="4543425"/>
            <a:ext cx="26066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© Ministry of Culture of Bulgaria/Tsvetan Nedkov, 2013</a:t>
            </a:r>
            <a:endParaRPr lang="en-GB" altLang="fr-FR" sz="800"/>
          </a:p>
        </p:txBody>
      </p:sp>
    </p:spTree>
    <p:extLst>
      <p:ext uri="{BB962C8B-B14F-4D97-AF65-F5344CB8AC3E}">
        <p14:creationId xmlns:p14="http://schemas.microsoft.com/office/powerpoint/2010/main" val="1927428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 smtClean="0"/>
              <a:t>Situer l’élément dans </a:t>
            </a:r>
            <a:br>
              <a:rPr lang="fr-FR" dirty="0" smtClean="0"/>
            </a:br>
            <a:r>
              <a:rPr lang="fr-FR" dirty="0" smtClean="0"/>
              <a:t>le contexte local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888" y="1927225"/>
            <a:ext cx="6480175" cy="2587625"/>
          </a:xfrm>
        </p:spPr>
        <p:txBody>
          <a:bodyPr/>
          <a:lstStyle/>
          <a:p>
            <a:r>
              <a:rPr lang="fr-FR" sz="2000" b="0" dirty="0" smtClean="0"/>
              <a:t>Accepter les variantes et toutes les versions</a:t>
            </a:r>
          </a:p>
          <a:p>
            <a:r>
              <a:rPr lang="fr-FR" sz="2000" b="0" dirty="0" smtClean="0"/>
              <a:t>Vérifier les infos auprès de différentes sources</a:t>
            </a:r>
          </a:p>
          <a:p>
            <a:r>
              <a:rPr lang="fr-FR" sz="2000" b="0" dirty="0" smtClean="0"/>
              <a:t>Appartenance/propriété d’un élément à une communauté plutôt qu’authenticité</a:t>
            </a:r>
          </a:p>
          <a:p>
            <a:r>
              <a:rPr lang="fr-FR" sz="2000" b="0" dirty="0" smtClean="0"/>
              <a:t>Éviter la classification et les catégories</a:t>
            </a:r>
          </a:p>
          <a:p>
            <a:r>
              <a:rPr lang="fr-FR" sz="2000" b="0" dirty="0" smtClean="0"/>
              <a:t>Utiliser des termes locaux, pas généraux</a:t>
            </a:r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19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1477328"/>
          </a:xfrm>
        </p:spPr>
        <p:txBody>
          <a:bodyPr/>
          <a:lstStyle/>
          <a:p>
            <a:r>
              <a:rPr lang="fr-FR" dirty="0" smtClean="0"/>
              <a:t>Le contexte général: immatériel et matériel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7674" y="1894841"/>
            <a:ext cx="4505325" cy="3908762"/>
          </a:xfrm>
        </p:spPr>
        <p:txBody>
          <a:bodyPr/>
          <a:lstStyle/>
          <a:p>
            <a:pPr marL="180975" lvl="2" indent="-180975">
              <a:buFont typeface="Arial" panose="020B0604020202020204" pitchFamily="34" charset="0"/>
              <a:buChar char="•"/>
            </a:pPr>
            <a:r>
              <a:rPr lang="fr-FR" sz="2000" dirty="0" smtClean="0"/>
              <a:t>Artisanat</a:t>
            </a:r>
          </a:p>
          <a:p>
            <a:pPr marL="180975" lvl="2" indent="-180975">
              <a:buFont typeface="Arial" panose="020B0604020202020204" pitchFamily="34" charset="0"/>
              <a:buChar char="•"/>
            </a:pPr>
            <a:r>
              <a:rPr lang="fr-FR" sz="2000" dirty="0" smtClean="0"/>
              <a:t>Objets</a:t>
            </a:r>
          </a:p>
          <a:p>
            <a:pPr marL="542925" lvl="5" indent="-180975">
              <a:buFont typeface="Arial" panose="020B0604020202020204" pitchFamily="34" charset="0"/>
              <a:buChar char="•"/>
            </a:pPr>
            <a:r>
              <a:rPr lang="fr-FR" dirty="0" smtClean="0"/>
              <a:t>Instruments de musique</a:t>
            </a:r>
          </a:p>
          <a:p>
            <a:pPr marL="542925" lvl="5" indent="-180975">
              <a:buFont typeface="Arial" panose="020B0604020202020204" pitchFamily="34" charset="0"/>
              <a:buChar char="•"/>
            </a:pPr>
            <a:r>
              <a:rPr lang="fr-FR" dirty="0" smtClean="0"/>
              <a:t>Parchemins</a:t>
            </a:r>
          </a:p>
          <a:p>
            <a:pPr marL="542925" lvl="5" indent="-180975">
              <a:buFont typeface="Arial" panose="020B0604020202020204" pitchFamily="34" charset="0"/>
              <a:buChar char="•"/>
            </a:pPr>
            <a:r>
              <a:rPr lang="fr-FR" dirty="0" smtClean="0"/>
              <a:t>Masques</a:t>
            </a:r>
          </a:p>
          <a:p>
            <a:pPr marL="542925" lvl="5" indent="-180975">
              <a:buFont typeface="Arial" panose="020B0604020202020204" pitchFamily="34" charset="0"/>
              <a:buChar char="•"/>
            </a:pPr>
            <a:r>
              <a:rPr lang="fr-FR" dirty="0" smtClean="0"/>
              <a:t>Objets rituels</a:t>
            </a:r>
          </a:p>
          <a:p>
            <a:pPr marL="180975" lvl="2" indent="-180975">
              <a:buFont typeface="Arial" panose="020B0604020202020204" pitchFamily="34" charset="0"/>
              <a:buChar char="•"/>
            </a:pPr>
            <a:r>
              <a:rPr lang="fr-FR" sz="2000" dirty="0"/>
              <a:t>E</a:t>
            </a:r>
            <a:r>
              <a:rPr lang="fr-FR" sz="2000" dirty="0" smtClean="0"/>
              <a:t>spaces</a:t>
            </a:r>
          </a:p>
          <a:p>
            <a:pPr marL="180975" lvl="2" indent="-180975">
              <a:buFont typeface="Arial" panose="020B0604020202020204" pitchFamily="34" charset="0"/>
              <a:buChar char="•"/>
            </a:pPr>
            <a:r>
              <a:rPr lang="fr-FR" sz="2000" dirty="0" smtClean="0"/>
              <a:t>Patrimoine bâti</a:t>
            </a:r>
          </a:p>
          <a:p>
            <a:pPr marL="542925" lvl="5" indent="-180975">
              <a:buFont typeface="Arial" panose="020B0604020202020204" pitchFamily="34" charset="0"/>
              <a:buChar char="•"/>
            </a:pPr>
            <a:r>
              <a:rPr lang="fr-FR" dirty="0" smtClean="0"/>
              <a:t>Monuments, lieux de culte</a:t>
            </a:r>
          </a:p>
          <a:p>
            <a:pPr lvl="5">
              <a:buFont typeface="Wingdings" pitchFamily="2" charset="2"/>
              <a:buChar char="v"/>
            </a:pPr>
            <a:endParaRPr lang="en-US" dirty="0" smtClean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927225"/>
            <a:ext cx="36004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71488" y="4667250"/>
            <a:ext cx="26066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fr-FR" sz="800"/>
              <a:t>© 2009 by E. Sacayón / FLAAR</a:t>
            </a:r>
          </a:p>
        </p:txBody>
      </p:sp>
    </p:spTree>
    <p:extLst>
      <p:ext uri="{BB962C8B-B14F-4D97-AF65-F5344CB8AC3E}">
        <p14:creationId xmlns:p14="http://schemas.microsoft.com/office/powerpoint/2010/main" val="4065552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642938"/>
            <a:ext cx="6480175" cy="492125"/>
          </a:xfrm>
        </p:spPr>
        <p:txBody>
          <a:bodyPr/>
          <a:lstStyle/>
          <a:p>
            <a:r>
              <a:rPr lang="fr-FR" dirty="0" smtClean="0"/>
              <a:t>Dans cette présentation…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282825" y="1938979"/>
            <a:ext cx="5162998" cy="3865674"/>
          </a:xfrm>
        </p:spPr>
        <p:txBody>
          <a:bodyPr/>
          <a:lstStyle/>
          <a:p>
            <a:pPr lvl="0"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es-ES_tradnl" sz="1800" b="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Documentation, </a:t>
            </a: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recherche</a:t>
            </a: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et </a:t>
            </a: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inventaire</a:t>
            </a:r>
            <a:endParaRPr lang="en-US" altLang="es-ES_tradnl" sz="1800" b="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Formes</a:t>
            </a: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de documentation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Informations</a:t>
            </a: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sur le </a:t>
            </a: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contexte</a:t>
            </a:r>
            <a:endParaRPr lang="en-US" altLang="es-ES_tradnl" sz="1800" b="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Les questions </a:t>
            </a: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essentielles</a:t>
            </a: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: le </a:t>
            </a: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contexte</a:t>
            </a:r>
            <a:endParaRPr lang="en-US" altLang="es-ES_tradnl" sz="1800" b="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es-ES_tradnl" sz="1800" b="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Documentation: </a:t>
            </a: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primaire</a:t>
            </a: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et </a:t>
            </a: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secondaire</a:t>
            </a:r>
            <a:endParaRPr lang="en-US" altLang="es-ES_tradnl" sz="1800" b="0" dirty="0" smtClean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Situer</a:t>
            </a: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l’élément</a:t>
            </a: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dans</a:t>
            </a: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le </a:t>
            </a: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contexte</a:t>
            </a: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local</a:t>
            </a:r>
            <a:endParaRPr lang="en-US" altLang="es-ES_tradnl" sz="1800" b="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Le </a:t>
            </a: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contexte</a:t>
            </a: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altLang="es-ES_tradnl" sz="1800" b="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général</a:t>
            </a:r>
            <a:r>
              <a:rPr lang="en-US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</a:t>
            </a:r>
            <a:endParaRPr lang="en-US" altLang="es-ES_tradnl" sz="1800" b="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fr-FR" altLang="es-ES_tradnl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Pour un usage ultérieur </a:t>
            </a:r>
            <a:endParaRPr lang="es-ES_tradnl" altLang="es-ES_tradnl" sz="1800" b="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3190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 smtClean="0"/>
              <a:t>Documents nécessaires à la documentation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7" y="1790700"/>
            <a:ext cx="6473825" cy="4805931"/>
          </a:xfrm>
        </p:spPr>
        <p:txBody>
          <a:bodyPr/>
          <a:lstStyle/>
          <a:p>
            <a:r>
              <a:rPr lang="fr-FR" sz="1900" b="0" dirty="0" smtClean="0">
                <a:latin typeface="Arial" pitchFamily="34" charset="0"/>
                <a:cs typeface="Arial" pitchFamily="34" charset="0"/>
              </a:rPr>
              <a:t>Questionnaires</a:t>
            </a:r>
          </a:p>
          <a:p>
            <a:r>
              <a:rPr lang="fr-FR" sz="1900" b="0" dirty="0" smtClean="0">
                <a:latin typeface="Arial" pitchFamily="34" charset="0"/>
                <a:cs typeface="Arial" pitchFamily="34" charset="0"/>
              </a:rPr>
              <a:t>Données structurées, exhaustives, cohérentes</a:t>
            </a:r>
          </a:p>
          <a:p>
            <a:r>
              <a:rPr lang="fr-FR" sz="1900" b="0" dirty="0" smtClean="0">
                <a:latin typeface="Arial" pitchFamily="34" charset="0"/>
                <a:cs typeface="Arial" pitchFamily="34" charset="0"/>
              </a:rPr>
              <a:t>Formulaire libre </a:t>
            </a:r>
          </a:p>
          <a:p>
            <a:r>
              <a:rPr lang="fr-FR" sz="1900" b="0" dirty="0" smtClean="0">
                <a:latin typeface="Arial" pitchFamily="34" charset="0"/>
                <a:cs typeface="Arial" pitchFamily="34" charset="0"/>
              </a:rPr>
              <a:t>Dialogue et échange libres et non contraints, guidés par la communauté et ses perceptions</a:t>
            </a:r>
          </a:p>
          <a:p>
            <a:r>
              <a:rPr lang="fr-FR" sz="1900" b="0" dirty="0" smtClean="0">
                <a:latin typeface="Arial" pitchFamily="34" charset="0"/>
                <a:cs typeface="Arial" pitchFamily="34" charset="0"/>
              </a:rPr>
              <a:t>Formulaires pour les enregistrements</a:t>
            </a:r>
          </a:p>
          <a:p>
            <a:r>
              <a:rPr lang="fr-FR" sz="1900" b="0" dirty="0" smtClean="0">
                <a:latin typeface="Arial" pitchFamily="34" charset="0"/>
                <a:cs typeface="Arial" pitchFamily="34" charset="0"/>
              </a:rPr>
              <a:t>Contenu et détails techniques des enregistrements réalisés</a:t>
            </a:r>
          </a:p>
          <a:p>
            <a:r>
              <a:rPr lang="fr-FR" sz="1900" b="0" dirty="0" smtClean="0">
                <a:latin typeface="Arial" pitchFamily="34" charset="0"/>
                <a:cs typeface="Arial" pitchFamily="34" charset="0"/>
              </a:rPr>
              <a:t>Système d’indexation numérique</a:t>
            </a:r>
          </a:p>
          <a:p>
            <a:r>
              <a:rPr lang="fr-FR" sz="1900" b="0" dirty="0" smtClean="0">
                <a:latin typeface="Arial" pitchFamily="34" charset="0"/>
                <a:cs typeface="Arial" pitchFamily="34" charset="0"/>
              </a:rPr>
              <a:t>Formulaires pour le consentement libre, préalable </a:t>
            </a:r>
            <a:r>
              <a:rPr lang="fr-FR" sz="1900" b="0" smtClean="0">
                <a:latin typeface="Arial" pitchFamily="34" charset="0"/>
                <a:cs typeface="Arial" pitchFamily="34" charset="0"/>
              </a:rPr>
              <a:t>et éclairé/accès </a:t>
            </a:r>
            <a:r>
              <a:rPr lang="fr-FR" sz="1900" b="0" dirty="0" smtClean="0">
                <a:latin typeface="Arial" pitchFamily="34" charset="0"/>
                <a:cs typeface="Arial" pitchFamily="34" charset="0"/>
              </a:rPr>
              <a:t>aux matériels documentés/inventoriés</a:t>
            </a:r>
          </a:p>
          <a:p>
            <a:r>
              <a:rPr lang="fr-FR" sz="1900" b="0" dirty="0" smtClean="0">
                <a:latin typeface="Arial" pitchFamily="34" charset="0"/>
                <a:cs typeface="Arial" pitchFamily="34" charset="0"/>
              </a:rPr>
              <a:t>Dans la langue locale, sans jargon</a:t>
            </a:r>
          </a:p>
          <a:p>
            <a:r>
              <a:rPr lang="fr-FR" sz="1900" b="0" dirty="0" smtClean="0">
                <a:latin typeface="Arial" pitchFamily="34" charset="0"/>
                <a:cs typeface="Arial" pitchFamily="34" charset="0"/>
              </a:rPr>
              <a:t>Rédigés avec les membres de la communauté </a:t>
            </a:r>
          </a:p>
        </p:txBody>
      </p:sp>
    </p:spTree>
    <p:extLst>
      <p:ext uri="{BB962C8B-B14F-4D97-AF65-F5344CB8AC3E}">
        <p14:creationId xmlns:p14="http://schemas.microsoft.com/office/powerpoint/2010/main" val="2381262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fr-FR" dirty="0" smtClean="0"/>
              <a:t>Documentation: pour un usage ultérieur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05000"/>
            <a:ext cx="6473825" cy="4431983"/>
          </a:xfrm>
        </p:spPr>
        <p:txBody>
          <a:bodyPr/>
          <a:lstStyle/>
          <a:p>
            <a:r>
              <a:rPr lang="fr-FR" sz="2000" b="0" dirty="0" smtClean="0"/>
              <a:t>Annoter les enregistrements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Date et lieu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Éléments enregistrés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Équipement utilisé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Personne en charge de l’enregistrement, caméraman, etc.</a:t>
            </a:r>
          </a:p>
          <a:p>
            <a:r>
              <a:rPr lang="fr-FR" sz="2000" b="0" dirty="0" smtClean="0"/>
              <a:t> Rédiger des rapports, des descriptions et des résumés</a:t>
            </a:r>
          </a:p>
          <a:p>
            <a:r>
              <a:rPr lang="fr-FR" sz="2000" b="0" dirty="0" smtClean="0"/>
              <a:t>Informations sur les autorisations, les éventuelles restrictions coutumières, les instructions particulières</a:t>
            </a:r>
          </a:p>
          <a:p>
            <a:r>
              <a:rPr lang="fr-FR" sz="2000" b="0" dirty="0" smtClean="0"/>
              <a:t>Personne(s) à contacter pour de futures autorisations</a:t>
            </a:r>
          </a:p>
          <a:p>
            <a:pPr>
              <a:buFont typeface="Wingdings" pitchFamily="2" charset="2"/>
              <a:buChar char="v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067562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50" y="615611"/>
            <a:ext cx="5759107" cy="56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46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eaLnBrk="1" hangingPunct="1"/>
            <a:r>
              <a:rPr lang="fr-FR" dirty="0" smtClean="0"/>
              <a:t>Documentation, recherche et inventaire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1139655"/>
              </p:ext>
            </p:extLst>
          </p:nvPr>
        </p:nvGraphicFramePr>
        <p:xfrm>
          <a:off x="406400" y="1703998"/>
          <a:ext cx="8470314" cy="4578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0009" y="5249425"/>
            <a:ext cx="152199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 smtClean="0"/>
              <a:t>Collecte d’informations et de données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5212" y="2204273"/>
            <a:ext cx="2166425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 smtClean="0"/>
              <a:t>Analyse et interprétation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0455" y="4023360"/>
            <a:ext cx="160254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 smtClean="0"/>
              <a:t>Intègre documentation et recherche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41351"/>
            <a:ext cx="6480175" cy="492125"/>
          </a:xfrm>
        </p:spPr>
        <p:txBody>
          <a:bodyPr/>
          <a:lstStyle/>
          <a:p>
            <a:r>
              <a:rPr lang="fr-FR" dirty="0" smtClean="0"/>
              <a:t>Documentation et recherche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281238" y="1905000"/>
            <a:ext cx="647382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fr-FR" b="1" dirty="0" smtClean="0"/>
              <a:t>Recherche : </a:t>
            </a:r>
            <a:r>
              <a:rPr lang="fr-FR" dirty="0" smtClean="0"/>
              <a:t> </a:t>
            </a:r>
            <a:endParaRPr lang="fr-FR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Au delà de la documentation</a:t>
            </a:r>
          </a:p>
          <a:p>
            <a:pPr lvl="1">
              <a:buFont typeface="Wingdings" pitchFamily="2" charset="2"/>
              <a:buChar char="v"/>
            </a:pPr>
            <a:endParaRPr lang="fr-FR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Utilise la documentation pour analyser et interpréter</a:t>
            </a:r>
          </a:p>
          <a:p>
            <a:pPr lvl="1">
              <a:buFont typeface="Wingdings" pitchFamily="2" charset="2"/>
              <a:buChar char="v"/>
            </a:pPr>
            <a:endParaRPr lang="fr-FR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La recherche est un des éléments de la sauvegarde</a:t>
            </a:r>
          </a:p>
          <a:p>
            <a:pPr lvl="1">
              <a:buFont typeface="Wingdings" pitchFamily="2" charset="2"/>
              <a:buChar char="v"/>
            </a:pPr>
            <a:endParaRPr lang="fr-FR" sz="2400" dirty="0" smtClean="0"/>
          </a:p>
          <a:p>
            <a:pPr lvl="1"/>
            <a:r>
              <a:rPr lang="fr-FR" dirty="0" smtClean="0"/>
              <a:t>« En ce qui concerne le patrimoine culturel immatériel (PCI), la recherche vise à mieux comprendre un élément donné du PCI, son histoire, sa signification, ses caractéristiques artistiques et esthétiques, ses </a:t>
            </a:r>
            <a:r>
              <a:rPr lang="fr-FR" dirty="0"/>
              <a:t>f</a:t>
            </a:r>
            <a:r>
              <a:rPr lang="fr-FR" dirty="0" smtClean="0"/>
              <a:t>onctions sociales, culturelles et économiques, ses modes de transmission, et les dynamiques de sa création et de sa recréation. La recherche est menée de façon systématique et progressive 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71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42620"/>
            <a:ext cx="6480175" cy="492443"/>
          </a:xfrm>
        </p:spPr>
        <p:txBody>
          <a:bodyPr/>
          <a:lstStyle/>
          <a:p>
            <a:r>
              <a:rPr lang="fr-FR" dirty="0" smtClean="0"/>
              <a:t>Documentation et PCI</a:t>
            </a:r>
            <a:endParaRPr lang="fr-F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74888" y="1905000"/>
            <a:ext cx="6480175" cy="4031873"/>
          </a:xfrm>
        </p:spPr>
        <p:txBody>
          <a:bodyPr/>
          <a:lstStyle/>
          <a:p>
            <a:pPr marL="179388" indent="-179388" eaLnBrk="1" hangingPunct="1">
              <a:spcBef>
                <a:spcPts val="600"/>
              </a:spcBef>
              <a:buFont typeface="Arial" charset="0"/>
              <a:buChar char="•"/>
            </a:pPr>
            <a:r>
              <a:rPr lang="fr-FR" sz="2000" b="0" dirty="0">
                <a:latin typeface="Arial" charset="0"/>
                <a:ea typeface="ＭＳ Ｐゴシック" pitchFamily="34" charset="-128"/>
              </a:rPr>
              <a:t>La Convention </a:t>
            </a:r>
            <a:r>
              <a:rPr lang="fr-FR" sz="2000" b="0" dirty="0" smtClean="0">
                <a:latin typeface="Arial" charset="0"/>
                <a:ea typeface="ＭＳ Ｐゴシック" pitchFamily="34" charset="-128"/>
              </a:rPr>
              <a:t>et les DO font référence à la documentation comme faisant partie des mesures de sauvegarde </a:t>
            </a:r>
          </a:p>
          <a:p>
            <a:pPr marL="179388" indent="-179388" eaLnBrk="1" hangingPunct="1">
              <a:spcBef>
                <a:spcPts val="600"/>
              </a:spcBef>
              <a:buFont typeface="Arial" charset="0"/>
              <a:buChar char="•"/>
            </a:pPr>
            <a:r>
              <a:rPr lang="fr-FR" sz="2000" b="0" dirty="0" smtClean="0">
                <a:latin typeface="Arial" charset="0"/>
                <a:ea typeface="ＭＳ Ｐゴシック" pitchFamily="34" charset="-128"/>
              </a:rPr>
              <a:t>Afin </a:t>
            </a:r>
            <a:r>
              <a:rPr lang="fr-FR" sz="2000" b="0" dirty="0">
                <a:latin typeface="Arial" charset="0"/>
                <a:ea typeface="ＭＳ Ｐゴシック" pitchFamily="34" charset="-128"/>
              </a:rPr>
              <a:t>d’établir des inventaires</a:t>
            </a:r>
          </a:p>
          <a:p>
            <a:pPr marL="179388" lvl="1" indent="-179388" eaLnBrk="1" hangingPunct="1">
              <a:spcBef>
                <a:spcPts val="600"/>
              </a:spcBef>
              <a:buFont typeface="Arial" charset="0"/>
              <a:buChar char="•"/>
            </a:pPr>
            <a:r>
              <a:rPr lang="fr-FR" sz="2000" dirty="0">
                <a:latin typeface="Arial" charset="0"/>
                <a:ea typeface="ＭＳ Ｐゴシック" pitchFamily="34" charset="-128"/>
              </a:rPr>
              <a:t>Encourage les institutions à entreprendre des travaux de documentation dans le cadre de la sauvegarde</a:t>
            </a:r>
          </a:p>
          <a:p>
            <a:pPr marL="179388" lvl="1" indent="-179388" eaLnBrk="1" hangingPunct="1">
              <a:spcBef>
                <a:spcPts val="600"/>
              </a:spcBef>
              <a:buFont typeface="Arial" charset="0"/>
              <a:buChar char="•"/>
            </a:pPr>
            <a:r>
              <a:rPr lang="fr-FR" sz="2000" dirty="0">
                <a:latin typeface="Arial" charset="0"/>
                <a:ea typeface="ＭＳ Ｐゴシック" pitchFamily="34" charset="-128"/>
              </a:rPr>
              <a:t>Exige une documentation lors de la soumission d’une candidature</a:t>
            </a:r>
          </a:p>
          <a:p>
            <a:pPr marL="179388" lvl="1" indent="-179388" eaLnBrk="1" hangingPunct="1">
              <a:spcBef>
                <a:spcPts val="600"/>
              </a:spcBef>
              <a:buFont typeface="Arial" charset="0"/>
              <a:buChar char="•"/>
            </a:pPr>
            <a:r>
              <a:rPr lang="fr-FR" sz="2000" dirty="0">
                <a:latin typeface="Arial" charset="0"/>
                <a:ea typeface="ＭＳ Ｐゴシック" pitchFamily="34" charset="-128"/>
              </a:rPr>
              <a:t>La documentation fournit des données aux inventaires</a:t>
            </a:r>
          </a:p>
          <a:p>
            <a:pPr marL="0" lvl="1" indent="0">
              <a:buNone/>
            </a:pPr>
            <a:r>
              <a:rPr lang="fr-FR" sz="2000" b="1" dirty="0" smtClean="0"/>
              <a:t>« La documentation consiste à enregistrer le PCI sous une forme matérielle, dans son état actuel, et à recueillir des documents qui s’y rapportent. »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262208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642938"/>
            <a:ext cx="6480175" cy="492125"/>
          </a:xfrm>
        </p:spPr>
        <p:txBody>
          <a:bodyPr/>
          <a:lstStyle/>
          <a:p>
            <a:r>
              <a:rPr lang="en-US" dirty="0" smtClean="0"/>
              <a:t>Documentation et </a:t>
            </a:r>
            <a:r>
              <a:rPr lang="fr-FR" dirty="0" smtClean="0"/>
              <a:t>inventaire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6472238" cy="4241161"/>
          </a:xfrm>
        </p:spPr>
        <p:txBody>
          <a:bodyPr/>
          <a:lstStyle/>
          <a:p>
            <a:r>
              <a:rPr lang="fr-FR" sz="2400" b="0" dirty="0" smtClean="0"/>
              <a:t>Format des inventaires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Structuré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Limité pour faciliter la publication et l’accès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Constitue la base d’une sauvegarde</a:t>
            </a:r>
          </a:p>
          <a:p>
            <a:r>
              <a:rPr lang="fr-FR" sz="2400" b="0" dirty="0" smtClean="0"/>
              <a:t>La documentation précise le contexte, les pratiques et croyances associées, la viabilité et d’autres faits utiles à l’établissement d’un inventaire.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5578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238" y="642938"/>
            <a:ext cx="6480175" cy="492125"/>
          </a:xfrm>
        </p:spPr>
        <p:txBody>
          <a:bodyPr/>
          <a:lstStyle/>
          <a:p>
            <a:r>
              <a:rPr lang="fr-FR" dirty="0" smtClean="0"/>
              <a:t>Formes de documentation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163" y="1586231"/>
            <a:ext cx="4914900" cy="4985980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 smtClean="0"/>
              <a:t>Les nombreuses formes de la documentation </a:t>
            </a:r>
          </a:p>
          <a:p>
            <a:pPr lvl="1"/>
            <a:r>
              <a:rPr lang="fr-FR" sz="1800" dirty="0" smtClean="0"/>
              <a:t>Enregistrements</a:t>
            </a:r>
          </a:p>
          <a:p>
            <a:pPr lvl="1"/>
            <a:r>
              <a:rPr lang="fr-FR" sz="1800" dirty="0" smtClean="0"/>
              <a:t>Photographies</a:t>
            </a:r>
          </a:p>
          <a:p>
            <a:pPr lvl="1"/>
            <a:r>
              <a:rPr lang="fr-FR" sz="1800" dirty="0" smtClean="0"/>
              <a:t>Notes, transcriptions </a:t>
            </a:r>
          </a:p>
          <a:p>
            <a:pPr lvl="1"/>
            <a:r>
              <a:rPr lang="fr-FR" sz="1800" dirty="0" smtClean="0"/>
              <a:t>Formes traditionnelles</a:t>
            </a:r>
          </a:p>
          <a:p>
            <a:pPr lvl="1"/>
            <a:r>
              <a:rPr lang="fr-FR" sz="1800" dirty="0" smtClean="0"/>
              <a:t>Manuscrits, recueils de chansons, textes rituels </a:t>
            </a:r>
          </a:p>
          <a:p>
            <a:pPr marL="0" indent="0">
              <a:buNone/>
            </a:pPr>
            <a:r>
              <a:rPr lang="fr-FR" sz="2000" dirty="0" smtClean="0"/>
              <a:t>La documentation peut être consultée et stockée </a:t>
            </a:r>
          </a:p>
          <a:p>
            <a:pPr lvl="1"/>
            <a:r>
              <a:rPr lang="fr-FR" sz="1800" dirty="0" smtClean="0"/>
              <a:t>Archives, bibliothèques et musées</a:t>
            </a:r>
          </a:p>
          <a:p>
            <a:pPr lvl="1"/>
            <a:r>
              <a:rPr lang="fr-FR" sz="1800" dirty="0" smtClean="0"/>
              <a:t>Bases de données</a:t>
            </a:r>
          </a:p>
          <a:p>
            <a:pPr lvl="1"/>
            <a:r>
              <a:rPr lang="fr-FR" sz="1800" dirty="0" smtClean="0"/>
              <a:t>Internet</a:t>
            </a:r>
            <a:endParaRPr lang="fr-FR" sz="1800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586231"/>
            <a:ext cx="32893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77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42938"/>
            <a:ext cx="6480175" cy="492125"/>
          </a:xfrm>
        </p:spPr>
        <p:txBody>
          <a:bodyPr/>
          <a:lstStyle/>
          <a:p>
            <a:r>
              <a:rPr lang="fr-FR" dirty="0" smtClean="0"/>
              <a:t>Documenter un élément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1"/>
            <a:ext cx="6480175" cy="2895600"/>
          </a:xfrm>
        </p:spPr>
        <p:txBody>
          <a:bodyPr/>
          <a:lstStyle/>
          <a:p>
            <a:r>
              <a:rPr lang="fr-FR" sz="2000" b="0" dirty="0" smtClean="0"/>
              <a:t>Un élément est une partie d’un ensemble culturel plus vaste</a:t>
            </a:r>
          </a:p>
          <a:p>
            <a:r>
              <a:rPr lang="fr-FR" sz="2000" b="0" dirty="0" smtClean="0"/>
              <a:t>La documentation est un processus continu</a:t>
            </a:r>
          </a:p>
          <a:p>
            <a:r>
              <a:rPr lang="fr-FR" sz="2000" b="0" dirty="0" smtClean="0"/>
              <a:t>La documentation a pour but de décrire et de comprendre, pas de « figer »</a:t>
            </a:r>
          </a:p>
          <a:p>
            <a:r>
              <a:rPr lang="fr-FR" sz="2000" b="0" dirty="0" smtClean="0"/>
              <a:t>Descriptive, pas prescriptive</a:t>
            </a:r>
          </a:p>
          <a:p>
            <a:r>
              <a:rPr lang="fr-FR" sz="2000" b="0" dirty="0" smtClean="0"/>
              <a:t>Objectivité et point de vue</a:t>
            </a:r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79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88" y="660401"/>
            <a:ext cx="6480175" cy="492125"/>
          </a:xfrm>
        </p:spPr>
        <p:txBody>
          <a:bodyPr/>
          <a:lstStyle/>
          <a:p>
            <a:r>
              <a:rPr lang="fr-FR" dirty="0" smtClean="0"/>
              <a:t>Information sur le contexte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6588"/>
            <a:ext cx="5585460" cy="3945696"/>
          </a:xfrm>
        </p:spPr>
        <p:txBody>
          <a:bodyPr/>
          <a:lstStyle/>
          <a:p>
            <a:r>
              <a:rPr lang="fr-FR" sz="2000" b="0" dirty="0" smtClean="0"/>
              <a:t>Origine</a:t>
            </a:r>
          </a:p>
          <a:p>
            <a:r>
              <a:rPr lang="fr-FR" sz="2000" b="0" dirty="0" smtClean="0"/>
              <a:t>Histoire</a:t>
            </a:r>
          </a:p>
          <a:p>
            <a:r>
              <a:rPr lang="fr-FR" sz="2000" b="0" dirty="0" smtClean="0"/>
              <a:t>Variantes, différentes écoles de représentation </a:t>
            </a:r>
          </a:p>
          <a:p>
            <a:r>
              <a:rPr lang="fr-FR" sz="2000" b="0" dirty="0" smtClean="0"/>
              <a:t>Lieu(x) de pratique</a:t>
            </a:r>
          </a:p>
          <a:p>
            <a:r>
              <a:rPr lang="fr-FR" sz="2000" b="0" dirty="0" smtClean="0"/>
              <a:t>Signification de l’élément pour la communauté</a:t>
            </a:r>
          </a:p>
          <a:p>
            <a:r>
              <a:rPr lang="fr-FR" sz="2000" b="0" dirty="0" smtClean="0"/>
              <a:t>Mythes, histoires, textes associés</a:t>
            </a:r>
          </a:p>
          <a:p>
            <a:r>
              <a:rPr lang="fr-FR" sz="2000" b="0" dirty="0" smtClean="0"/>
              <a:t>Croyances associées</a:t>
            </a:r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472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Unesc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DEDB"/>
      </a:accent1>
      <a:accent2>
        <a:srgbClr val="00D213"/>
      </a:accent2>
      <a:accent3>
        <a:srgbClr val="FF0000"/>
      </a:accent3>
      <a:accent4>
        <a:srgbClr val="FFFF00"/>
      </a:accent4>
      <a:accent5>
        <a:srgbClr val="07DEDB"/>
      </a:accent5>
      <a:accent6>
        <a:srgbClr val="00D213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790</Words>
  <Application>Microsoft Office PowerPoint</Application>
  <PresentationFormat>On-screen Show (4:3)</PresentationFormat>
  <Paragraphs>178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 Unicode MS</vt:lpstr>
      <vt:lpstr>ＭＳ Ｐゴシック</vt:lpstr>
      <vt:lpstr>ＭＳ Ｐゴシック</vt:lpstr>
      <vt:lpstr>Arial</vt:lpstr>
      <vt:lpstr>Arial Bold</vt:lpstr>
      <vt:lpstr>Calibri</vt:lpstr>
      <vt:lpstr>Wingdings</vt:lpstr>
      <vt:lpstr>Thème Office</vt:lpstr>
      <vt:lpstr>Documentation et inventaire Présentation PowerPoint de l’Unité 36  </vt:lpstr>
      <vt:lpstr>Dans cette présentation…</vt:lpstr>
      <vt:lpstr>Documentation, recherche et inventaire</vt:lpstr>
      <vt:lpstr>Documentation et recherche</vt:lpstr>
      <vt:lpstr>Documentation et PCI</vt:lpstr>
      <vt:lpstr>Documentation et inventaire</vt:lpstr>
      <vt:lpstr>Formes de documentation</vt:lpstr>
      <vt:lpstr>Documenter un élément</vt:lpstr>
      <vt:lpstr>Information sur le contexte</vt:lpstr>
      <vt:lpstr>Le contexte – le pilier de la documentation du PCI </vt:lpstr>
      <vt:lpstr>Documentation: primaire et secondaire </vt:lpstr>
      <vt:lpstr>Le processus, pas le produit final</vt:lpstr>
      <vt:lpstr>Documenter le processus</vt:lpstr>
      <vt:lpstr>Documenter les liens entre éléments </vt:lpstr>
      <vt:lpstr>Formation et transmission</vt:lpstr>
      <vt:lpstr>Prendre note des noms, des rôles, des fonctions</vt:lpstr>
      <vt:lpstr>Documenter la viabilité</vt:lpstr>
      <vt:lpstr>Situer l’élément dans  le contexte local</vt:lpstr>
      <vt:lpstr>Le contexte général: immatériel et matériel </vt:lpstr>
      <vt:lpstr>Documents nécessaires à la documentation</vt:lpstr>
      <vt:lpstr>Documentation: pour un usage ultérieur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**** ****</dc:creator>
  <cp:lastModifiedBy>Kim, Dain</cp:lastModifiedBy>
  <cp:revision>150</cp:revision>
  <dcterms:created xsi:type="dcterms:W3CDTF">2013-12-06T21:24:29Z</dcterms:created>
  <dcterms:modified xsi:type="dcterms:W3CDTF">2018-04-23T09:50:21Z</dcterms:modified>
</cp:coreProperties>
</file>