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4"/>
  </p:notesMasterIdLst>
  <p:sldIdLst>
    <p:sldId id="347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9900"/>
    <a:srgbClr val="0099FF"/>
    <a:srgbClr val="DDDDDD"/>
    <a:srgbClr val="C0C0C0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5274" autoAdjust="0"/>
  </p:normalViewPr>
  <p:slideViewPr>
    <p:cSldViewPr>
      <p:cViewPr varScale="1">
        <p:scale>
          <a:sx n="55" d="100"/>
          <a:sy n="55" d="100"/>
        </p:scale>
        <p:origin x="78" y="10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5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49CB37-5E69-4EEE-9C35-143F41901B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27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© 2009 by Chen Ming/Beijing Bureau of Culture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49CB37-5E69-4EEE-9C35-143F41901BD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113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64770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10B"/>
              </a:solidFill>
            </a:endParaRPr>
          </a:p>
        </p:txBody>
      </p:sp>
      <p:cxnSp>
        <p:nvCxnSpPr>
          <p:cNvPr id="6" name="Straight Connector 9"/>
          <p:cNvCxnSpPr/>
          <p:nvPr userDrawn="1"/>
        </p:nvCxnSpPr>
        <p:spPr>
          <a:xfrm>
            <a:off x="381000" y="1371600"/>
            <a:ext cx="5715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1000" y="1692000"/>
            <a:ext cx="5715000" cy="1169551"/>
          </a:xfrm>
        </p:spPr>
        <p:txBody>
          <a:bodyPr/>
          <a:lstStyle>
            <a:lvl1pPr algn="l">
              <a:defRPr sz="38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1000" y="4212000"/>
            <a:ext cx="5715000" cy="166527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9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6478200" y="0"/>
            <a:ext cx="2667600" cy="685800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7814"/>
            <a:ext cx="1656184" cy="12015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5998" y="375262"/>
            <a:ext cx="6476999" cy="1846659"/>
          </a:xfrm>
        </p:spPr>
        <p:txBody>
          <a:bodyPr/>
          <a:lstStyle>
            <a:lvl1pPr algn="l">
              <a:defRPr sz="6000" b="1" cap="none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2824" y="2427807"/>
            <a:ext cx="6480173" cy="1118255"/>
          </a:xfrm>
        </p:spPr>
        <p:txBody>
          <a:bodyPr/>
          <a:lstStyle>
            <a:lvl1pPr marL="0" indent="0">
              <a:buNone/>
              <a:defRPr sz="4000" b="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000" y="1836000"/>
            <a:ext cx="5162998" cy="42176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10"/>
          </p:nvPr>
        </p:nvSpPr>
        <p:spPr>
          <a:xfrm>
            <a:off x="416560" y="1908000"/>
            <a:ext cx="2880000" cy="3672206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1"/>
          </p:nvPr>
        </p:nvSpPr>
        <p:spPr>
          <a:xfrm>
            <a:off x="416560" y="5647094"/>
            <a:ext cx="287972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2282825" y="1908001"/>
            <a:ext cx="6480175" cy="424896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1"/>
          </p:nvPr>
        </p:nvSpPr>
        <p:spPr>
          <a:xfrm>
            <a:off x="2282825" y="6156325"/>
            <a:ext cx="648017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000000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2286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10B"/>
              </a:solidFill>
            </a:endParaRPr>
          </a:p>
        </p:txBody>
      </p:sp>
      <p:cxnSp>
        <p:nvCxnSpPr>
          <p:cNvPr id="18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1"/>
          <p:cNvCxnSpPr/>
          <p:nvPr userDrawn="1"/>
        </p:nvCxnSpPr>
        <p:spPr>
          <a:xfrm>
            <a:off x="2286000" y="66294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 userDrawn="1"/>
        </p:nvSpPr>
        <p:spPr>
          <a:xfrm>
            <a:off x="8915400" y="0"/>
            <a:ext cx="2286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10B"/>
              </a:solidFill>
            </a:endParaRPr>
          </a:p>
        </p:txBody>
      </p:sp>
      <p:sp>
        <p:nvSpPr>
          <p:cNvPr id="1031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282825" y="417513"/>
            <a:ext cx="64801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32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282825" y="2016125"/>
            <a:ext cx="6480175" cy="277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cxnSp>
        <p:nvCxnSpPr>
          <p:cNvPr id="13" name="Straight Connector 17"/>
          <p:cNvCxnSpPr/>
          <p:nvPr userDrawn="1"/>
        </p:nvCxnSpPr>
        <p:spPr>
          <a:xfrm flipV="1">
            <a:off x="406400" y="66294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5" name="ZoneTexte 13"/>
          <p:cNvSpPr txBox="1">
            <a:spLocks noChangeArrowheads="1"/>
          </p:cNvSpPr>
          <p:nvPr userDrawn="1"/>
        </p:nvSpPr>
        <p:spPr bwMode="auto">
          <a:xfrm>
            <a:off x="406400" y="6338888"/>
            <a:ext cx="1041400" cy="2159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457200" eaLnBrk="1" hangingPunct="1">
              <a:defRPr/>
            </a:pPr>
            <a:fld id="{C9137FDD-FFC3-43B3-B5C1-9FA59EBFD227}" type="slidenum">
              <a:rPr lang="fr-FR" altLang="en-US" sz="1400" b="1" smtClean="0">
                <a:solidFill>
                  <a:srgbClr val="07DEDB"/>
                </a:solidFill>
                <a:ea typeface="+mn-ea"/>
                <a:cs typeface="+mn-cs"/>
              </a:rPr>
              <a:pPr defTabSz="457200" eaLnBrk="1" hangingPunct="1">
                <a:defRPr/>
              </a:pPr>
              <a:t>‹#›</a:t>
            </a:fld>
            <a:endParaRPr lang="fr-FR" altLang="en-US" sz="1400" b="1" dirty="0" smtClean="0">
              <a:solidFill>
                <a:srgbClr val="07DEDB"/>
              </a:solidFill>
              <a:ea typeface="+mn-ea"/>
              <a:cs typeface="+mn-cs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1065088" cy="7727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6667500"/>
            <a:ext cx="5429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9pPr>
    </p:titleStyle>
    <p:bodyStyle>
      <a:lvl1pPr marL="215900" indent="-215900" algn="l" defTabSz="457200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tx1"/>
        </a:buClr>
        <a:buFont typeface="Arial" charset="0"/>
        <a:buChar char="•"/>
        <a:defRPr sz="2800" b="1" kern="1200">
          <a:solidFill>
            <a:srgbClr val="07DEDB"/>
          </a:solidFill>
          <a:latin typeface="+mn-lt"/>
          <a:ea typeface="+mn-ea"/>
          <a:cs typeface="+mn-cs"/>
        </a:defRPr>
      </a:lvl1pPr>
      <a:lvl2pPr marL="215900" indent="-215900" algn="l" defTabSz="457200" rtl="0" eaLnBrk="0" fontAlgn="base" hangingPunct="0">
        <a:spcBef>
          <a:spcPts val="12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rtl="0" eaLnBrk="0" fontAlgn="base" hangingPunct="0">
        <a:spcBef>
          <a:spcPts val="12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466725" indent="-215900" algn="l" defTabSz="457200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466725" algn="l" defTabSz="457200" rtl="0" eaLnBrk="0" fontAlgn="base" hangingPunct="0">
        <a:spcBef>
          <a:spcPts val="600"/>
        </a:spcBef>
        <a:spcAft>
          <a:spcPct val="0"/>
        </a:spcAft>
        <a:defRPr sz="2000" kern="1200">
          <a:solidFill>
            <a:srgbClr val="07DEDB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5"/>
          <p:cNvSpPr>
            <a:spLocks noGrp="1"/>
          </p:cNvSpPr>
          <p:nvPr>
            <p:ph type="ctrTitle"/>
          </p:nvPr>
        </p:nvSpPr>
        <p:spPr>
          <a:xfrm>
            <a:off x="381000" y="1692275"/>
            <a:ext cx="5715000" cy="2585323"/>
          </a:xfrm>
        </p:spPr>
        <p:txBody>
          <a:bodyPr/>
          <a:lstStyle/>
          <a:p>
            <a:r>
              <a:rPr lang="es-ES" altLang="en-US" sz="4400" dirty="0" smtClean="0"/>
              <a:t>Introducción a los formularios de candidatura</a:t>
            </a:r>
            <a:br>
              <a:rPr lang="es-ES" altLang="en-US" sz="4400" dirty="0" smtClean="0"/>
            </a:br>
            <a:r>
              <a:rPr lang="es-ES_tradnl" altLang="en-US" sz="1800" dirty="0" smtClean="0"/>
              <a:t>Presentación PowerPoint de la Unidad 40</a:t>
            </a:r>
            <a:r>
              <a:rPr lang="fr-FR" altLang="en-US" sz="1800" dirty="0" smtClean="0"/>
              <a:t/>
            </a:r>
            <a:br>
              <a:rPr lang="fr-FR" altLang="en-US" sz="1800" dirty="0" smtClean="0"/>
            </a:br>
            <a:endParaRPr lang="en-ZA" altLang="en-US" sz="1800" i="1" dirty="0" smtClean="0"/>
          </a:p>
        </p:txBody>
      </p:sp>
      <p:sp>
        <p:nvSpPr>
          <p:cNvPr id="4099" name="Sous-titre 6"/>
          <p:cNvSpPr>
            <a:spLocks noGrp="1"/>
          </p:cNvSpPr>
          <p:nvPr>
            <p:ph type="subTitle" idx="1"/>
          </p:nvPr>
        </p:nvSpPr>
        <p:spPr>
          <a:xfrm>
            <a:off x="381000" y="4954588"/>
            <a:ext cx="5715000" cy="749300"/>
          </a:xfrm>
        </p:spPr>
        <p:txBody>
          <a:bodyPr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s-ES" altLang="en-US" sz="2000" dirty="0" smtClean="0"/>
              <a:t>Sección de Patrimonio Cultural Inmaterial de la UNESCO</a:t>
            </a:r>
            <a:r>
              <a:rPr lang="en-US" altLang="en-US" sz="2000" dirty="0" smtClean="0"/>
              <a:t> </a:t>
            </a:r>
          </a:p>
        </p:txBody>
      </p:sp>
      <p:pic>
        <p:nvPicPr>
          <p:cNvPr id="4100" name="Espace réservé pour une image  8" descr="danseuse.jpg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rcRect t="32" b="32"/>
          <a:stretch>
            <a:fillRect/>
          </a:stretch>
        </p:blipFill>
        <p:spPr>
          <a:xfrm>
            <a:off x="6478588" y="0"/>
            <a:ext cx="2667000" cy="6858000"/>
          </a:xfrm>
        </p:spPr>
      </p:pic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381000" y="5967413"/>
            <a:ext cx="1598613" cy="276225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defTabSz="457200"/>
            <a:endParaRPr lang="en-GB" altLang="en-US" sz="1200" b="1" dirty="0" smtClean="0">
              <a:solidFill>
                <a:prstClr val="black"/>
              </a:solidFill>
              <a:latin typeface="Arial Bold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381000" y="6243638"/>
            <a:ext cx="1598613" cy="27781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defTabSz="457200"/>
            <a:endParaRPr lang="en-GB" altLang="en-US" sz="1200" b="1" dirty="0" smtClean="0">
              <a:solidFill>
                <a:srgbClr val="07DEDB"/>
              </a:solidFill>
              <a:latin typeface="Arial Bold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763688" y="332657"/>
            <a:ext cx="6999313" cy="1080120"/>
          </a:xfrm>
        </p:spPr>
        <p:txBody>
          <a:bodyPr/>
          <a:lstStyle/>
          <a:p>
            <a:r>
              <a:rPr lang="es-ES_tradnl" altLang="en-US" sz="3600" dirty="0" smtClean="0">
                <a:ea typeface="ＭＳ Ｐゴシック" pitchFamily="34" charset="-128"/>
              </a:rPr>
              <a:t>Formulario de candidatura</a:t>
            </a:r>
            <a:br>
              <a:rPr lang="es-ES_tradnl" altLang="en-US" sz="3600" dirty="0" smtClean="0">
                <a:ea typeface="ＭＳ Ｐゴシック" pitchFamily="34" charset="-128"/>
              </a:rPr>
            </a:br>
            <a:r>
              <a:rPr lang="es-ES_tradnl" altLang="en-US" sz="3600" dirty="0" smtClean="0">
                <a:ea typeface="ＭＳ Ｐゴシック" pitchFamily="34" charset="-128"/>
              </a:rPr>
              <a:t>Inventario</a:t>
            </a:r>
            <a:endParaRPr lang="en-GB" altLang="en-US" sz="3600" dirty="0" smtClean="0"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7" y="1556792"/>
            <a:ext cx="6552727" cy="5153399"/>
          </a:xfrm>
        </p:spPr>
        <p:txBody>
          <a:bodyPr/>
          <a:lstStyle/>
          <a:p>
            <a:pPr>
              <a:defRPr/>
            </a:pPr>
            <a:r>
              <a:rPr lang="es-ES_tradnl" altLang="en-US" sz="1900" b="0" dirty="0" smtClean="0">
                <a:solidFill>
                  <a:schemeClr val="tx1"/>
                </a:solidFill>
              </a:rPr>
              <a:t>Datos que se deben consignar en los formularios con respecto al inventario:</a:t>
            </a:r>
          </a:p>
          <a:p>
            <a:pPr marL="625475" lvl="2" indent="-260350" defTabSz="533400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s-ES_tradnl" altLang="en-US" sz="1900" dirty="0" smtClean="0"/>
              <a:t>Fecha de inclusión del elemento del PCI en un inventario.</a:t>
            </a:r>
          </a:p>
          <a:p>
            <a:pPr marL="625475" lvl="2" indent="-260350" defTabSz="533400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s-ES_tradnl" altLang="en-US" sz="1900" dirty="0" smtClean="0"/>
              <a:t>Referencia del inventario.</a:t>
            </a:r>
          </a:p>
          <a:p>
            <a:pPr marL="625475" lvl="2" indent="-260350" defTabSz="533400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s-ES_tradnl" altLang="en-US" sz="1900" dirty="0" smtClean="0"/>
              <a:t>Nombre del inventario.</a:t>
            </a:r>
          </a:p>
          <a:p>
            <a:pPr marL="625475" lvl="2" indent="-260350" defTabSz="533400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s-ES_tradnl" altLang="en-US" sz="1900" dirty="0" smtClean="0"/>
              <a:t>Oficina o entidad responsable del mantenimiento del inventario.</a:t>
            </a:r>
          </a:p>
          <a:p>
            <a:pPr marL="625475" lvl="2" indent="-260350" defTabSz="533400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s-ES_tradnl" altLang="en-US" sz="1900" dirty="0" smtClean="0"/>
              <a:t>Prueba de la participación de las comunidades interesadas en la confección del inventario.</a:t>
            </a:r>
          </a:p>
          <a:p>
            <a:pPr marL="625475" lvl="2" indent="-260350" defTabSz="533400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s-ES_tradnl" altLang="en-US" sz="1900" dirty="0" smtClean="0"/>
              <a:t>Prueba de la actualización periódica del inventario.</a:t>
            </a:r>
          </a:p>
          <a:p>
            <a:pPr marL="182563" lvl="2" indent="-182563" defTabSz="533400">
              <a:buFont typeface="Arial" pitchFamily="34" charset="0"/>
              <a:buChar char="•"/>
              <a:defRPr/>
            </a:pPr>
            <a:r>
              <a:rPr lang="es-ES_tradnl" altLang="en-US" sz="1900" dirty="0" smtClean="0"/>
              <a:t>Prueba documental de la inclusión del elemento del PCI en un inventario :</a:t>
            </a:r>
            <a:endParaRPr lang="es-ES_tradnl" altLang="en-US" sz="1900" dirty="0" smtClean="0">
              <a:solidFill>
                <a:schemeClr val="tx1"/>
              </a:solidFill>
            </a:endParaRPr>
          </a:p>
          <a:p>
            <a:pPr marL="625475" lvl="2" indent="-260350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s-ES_tradnl" altLang="en-US" sz="1900" dirty="0" smtClean="0"/>
              <a:t>Extracto del inventario. </a:t>
            </a:r>
          </a:p>
          <a:p>
            <a:pPr marL="625475" lvl="2" indent="-260350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s-ES_tradnl" altLang="en-US" sz="1900" dirty="0" smtClean="0"/>
              <a:t>Se puede adjuntar una referencia a un hipertexto operativo.</a:t>
            </a:r>
            <a:endParaRPr lang="es-ES_tradnl" altLang="en-US" sz="19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907705" y="417513"/>
            <a:ext cx="6855296" cy="1107996"/>
          </a:xfrm>
        </p:spPr>
        <p:txBody>
          <a:bodyPr/>
          <a:lstStyle/>
          <a:p>
            <a:r>
              <a:rPr lang="es-ES_tradnl" altLang="en-US" sz="3600" dirty="0" smtClean="0">
                <a:ea typeface="ＭＳ Ｐゴシック" pitchFamily="34" charset="-128"/>
              </a:rPr>
              <a:t>Formulario de candidatura</a:t>
            </a:r>
            <a:br>
              <a:rPr lang="es-ES_tradnl" altLang="en-US" sz="3600" dirty="0" smtClean="0">
                <a:ea typeface="ＭＳ Ｐゴシック" pitchFamily="34" charset="-128"/>
              </a:rPr>
            </a:br>
            <a:r>
              <a:rPr lang="es-ES_tradnl" altLang="en-US" sz="3600" dirty="0" smtClean="0">
                <a:ea typeface="ＭＳ Ｐゴシック" pitchFamily="34" charset="-128"/>
              </a:rPr>
              <a:t>Documentación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898651"/>
            <a:ext cx="6775351" cy="5004447"/>
          </a:xfrm>
        </p:spPr>
        <p:txBody>
          <a:bodyPr/>
          <a:lstStyle/>
          <a:p>
            <a:pPr marL="179388" indent="-179388">
              <a:lnSpc>
                <a:spcPct val="100000"/>
              </a:lnSpc>
              <a:spcBef>
                <a:spcPts val="600"/>
              </a:spcBef>
              <a:defRPr/>
            </a:pPr>
            <a:r>
              <a:rPr lang="es-ES_tradnl" altLang="en-US" sz="2000" b="0" dirty="0" smtClean="0">
                <a:solidFill>
                  <a:schemeClr val="tx1"/>
                </a:solidFill>
              </a:rPr>
              <a:t>Documentación que se debe adjuntar obligatoriamente:</a:t>
            </a:r>
          </a:p>
          <a:p>
            <a:pPr marL="619125" lvl="2" indent="-179388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s-ES_tradnl" altLang="en-US" sz="2000" dirty="0" smtClean="0"/>
              <a:t>Prueba documental del consentimiento de la comunidad interesada.</a:t>
            </a:r>
          </a:p>
          <a:p>
            <a:pPr marL="619125" lvl="2" indent="-179388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s-ES_tradnl" altLang="en-US" sz="2000" dirty="0" smtClean="0"/>
              <a:t>Prueba documental de la inclusión del elemento del PCI en un inventario.</a:t>
            </a:r>
          </a:p>
          <a:p>
            <a:pPr marL="619125" lvl="2" indent="-179388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s-ES_tradnl" altLang="en-US" sz="2000" dirty="0" smtClean="0"/>
              <a:t>Diez fotografías recientes, acompañadas de las correspondientes cesiones de derechos (Formulario ICH-07-Foto).</a:t>
            </a:r>
          </a:p>
          <a:p>
            <a:pPr marL="619125" lvl="2" indent="-179388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s-ES_tradnl" altLang="en-US" sz="2000" dirty="0" smtClean="0"/>
              <a:t>Una película en vídeo, montada, de 5 a 10 minutos de duración, acompañada de la correspondiente cesión de derechos (Formulario ICH-07-Vídeo).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es-ES_tradnl" altLang="en-US" sz="2000" b="0" dirty="0" smtClean="0">
                <a:solidFill>
                  <a:schemeClr val="tx1"/>
                </a:solidFill>
              </a:rPr>
              <a:t>Lista de las principales obras de referencia publicadas.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es-ES_tradnl" altLang="en-US" sz="2000" b="0" dirty="0" smtClean="0">
                <a:solidFill>
                  <a:schemeClr val="tx1"/>
                </a:solidFill>
              </a:rPr>
              <a:t>Firma(s) del (de los) Estado(s) Parte(s).</a:t>
            </a: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692696"/>
            <a:ext cx="5757583" cy="549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951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1763688" y="374650"/>
            <a:ext cx="6999312" cy="1107996"/>
          </a:xfrm>
        </p:spPr>
        <p:txBody>
          <a:bodyPr/>
          <a:lstStyle/>
          <a:p>
            <a:pPr eaLnBrk="1" hangingPunct="1"/>
            <a:r>
              <a:rPr lang="es-CR" sz="3600" dirty="0" smtClean="0">
                <a:latin typeface="Arial" pitchFamily="34" charset="0"/>
                <a:cs typeface="Arial" pitchFamily="34" charset="0"/>
              </a:rPr>
              <a:t>Esta presentación se refiere a</a:t>
            </a:r>
            <a:r>
              <a:rPr lang="en-GB" sz="3600" dirty="0" smtClean="0">
                <a:latin typeface="Arial" pitchFamily="34" charset="0"/>
                <a:cs typeface="Arial" pitchFamily="34" charset="0"/>
              </a:rPr>
              <a:t>…</a:t>
            </a:r>
            <a:endParaRPr lang="fr-FR" altLang="en-US" sz="3600" dirty="0" smtClean="0">
              <a:ea typeface="ＭＳ Ｐゴシック" pitchFamily="34" charset="-128"/>
            </a:endParaRPr>
          </a:p>
        </p:txBody>
      </p:sp>
      <p:sp>
        <p:nvSpPr>
          <p:cNvPr id="5123" name="Espace réservé du texte 2"/>
          <p:cNvSpPr>
            <a:spLocks noGrp="1"/>
          </p:cNvSpPr>
          <p:nvPr>
            <p:ph type="body" idx="1"/>
          </p:nvPr>
        </p:nvSpPr>
        <p:spPr>
          <a:xfrm>
            <a:off x="1835697" y="1924050"/>
            <a:ext cx="6696744" cy="2477601"/>
          </a:xfrm>
        </p:spPr>
        <p:txBody>
          <a:bodyPr/>
          <a:lstStyle/>
          <a:p>
            <a:pPr marL="182563" indent="-182563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Los criterios para la inscripción de un elemento del PCI en las Listas de la Convención.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Los formularios de candidatura para la inscripción en la Lista de Salvaguardia Urgente (ICH-01) y la Lista Representativa (ICH-02) .</a:t>
            </a:r>
          </a:p>
          <a:p>
            <a:pPr marL="182563" indent="-182563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El cumplimiento de los criterios.</a:t>
            </a:r>
          </a:p>
          <a:p>
            <a:pPr marL="179388" indent="-179388" eaLnBrk="1" hangingPunct="1">
              <a:lnSpc>
                <a:spcPct val="100000"/>
              </a:lnSpc>
              <a:spcBef>
                <a:spcPct val="0"/>
              </a:spcBef>
              <a:buClrTx/>
              <a:buFont typeface="Arial" charset="0"/>
              <a:buChar char="•"/>
            </a:pPr>
            <a:endParaRPr lang="en-US" alt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1835696" y="404664"/>
            <a:ext cx="6927304" cy="1661993"/>
          </a:xfrm>
        </p:spPr>
        <p:txBody>
          <a:bodyPr/>
          <a:lstStyle/>
          <a:p>
            <a:pPr eaLnBrk="1" hangingPunct="1"/>
            <a:r>
              <a:rPr lang="es-ES" sz="3600" dirty="0" smtClean="0">
                <a:latin typeface="Arial" pitchFamily="34" charset="0"/>
                <a:cs typeface="Arial" pitchFamily="34" charset="0"/>
              </a:rPr>
              <a:t>Criterios para la inscripción</a:t>
            </a:r>
            <a:br>
              <a:rPr lang="es-ES" sz="3600" dirty="0" smtClean="0">
                <a:latin typeface="Arial" pitchFamily="34" charset="0"/>
                <a:cs typeface="Arial" pitchFamily="34" charset="0"/>
              </a:rPr>
            </a:br>
            <a:r>
              <a:rPr lang="es-ES" sz="3600" dirty="0" smtClean="0">
                <a:latin typeface="Arial" pitchFamily="34" charset="0"/>
                <a:cs typeface="Arial" pitchFamily="34" charset="0"/>
              </a:rPr>
              <a:t>en las dos Listas de la Convención</a:t>
            </a:r>
            <a:endParaRPr lang="fr-FR" altLang="en-US" sz="3600" dirty="0" smtClean="0">
              <a:ea typeface="ＭＳ Ｐゴシック" pitchFamily="34" charset="-128"/>
            </a:endParaRPr>
          </a:p>
        </p:txBody>
      </p:sp>
      <p:sp>
        <p:nvSpPr>
          <p:cNvPr id="6147" name="Espace réservé du texte 2"/>
          <p:cNvSpPr>
            <a:spLocks noGrp="1"/>
          </p:cNvSpPr>
          <p:nvPr>
            <p:ph type="body" idx="1"/>
          </p:nvPr>
        </p:nvSpPr>
        <p:spPr>
          <a:xfrm>
            <a:off x="1835696" y="2492897"/>
            <a:ext cx="6624737" cy="372409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Los elementos presentados deben ajustarse a los criterios establecidos en las Directrices Operativas: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Un conjunto de cinco o seis criterios para la LSU (DO 1).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Un conjunto de cinco criterios para la LR (DO 2).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Los dos conjuntos de criterios coinciden en gran parte.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Se debe cumplir la totalidad de los cinco o seis criterios.</a:t>
            </a:r>
          </a:p>
          <a:p>
            <a:pPr marL="179388" indent="-179388" eaLnBrk="1" hangingPunct="1">
              <a:lnSpc>
                <a:spcPct val="100000"/>
              </a:lnSpc>
              <a:spcBef>
                <a:spcPts val="600"/>
              </a:spcBef>
              <a:buClrTx/>
              <a:buFont typeface="Arial" charset="0"/>
              <a:buChar char="•"/>
              <a:defRPr/>
            </a:pPr>
            <a:endParaRPr lang="en-US" altLang="en-US" sz="2000" dirty="0" smtClean="0">
              <a:solidFill>
                <a:schemeClr val="tx1"/>
              </a:solidFill>
            </a:endParaRPr>
          </a:p>
          <a:p>
            <a:pPr marL="179388" indent="-179388" eaLnBrk="1" hangingPunct="1">
              <a:lnSpc>
                <a:spcPct val="100000"/>
              </a:lnSpc>
              <a:spcBef>
                <a:spcPts val="600"/>
              </a:spcBef>
              <a:buClrTx/>
              <a:defRPr/>
            </a:pPr>
            <a:endParaRPr lang="en-US" altLang="en-US" sz="2000" dirty="0" smtClean="0">
              <a:solidFill>
                <a:schemeClr val="tx1"/>
              </a:solidFill>
            </a:endParaRPr>
          </a:p>
          <a:p>
            <a:pPr marL="179388" indent="-179388" eaLnBrk="1" hangingPunct="1">
              <a:lnSpc>
                <a:spcPct val="100000"/>
              </a:lnSpc>
              <a:spcBef>
                <a:spcPts val="600"/>
              </a:spcBef>
              <a:buClrTx/>
              <a:defRPr/>
            </a:pPr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1979712" y="374650"/>
            <a:ext cx="6783288" cy="1108075"/>
          </a:xfrm>
        </p:spPr>
        <p:txBody>
          <a:bodyPr/>
          <a:lstStyle/>
          <a:p>
            <a:pPr lvl="0" fontAlgn="auto">
              <a:spcAft>
                <a:spcPts val="0"/>
              </a:spcAft>
              <a:defRPr/>
            </a:pPr>
            <a:r>
              <a:rPr lang="es-ES_tradnl" altLang="en-US" sz="3600" dirty="0" smtClean="0">
                <a:ea typeface="ＭＳ Ｐゴシック" pitchFamily="34" charset="-128"/>
              </a:rPr>
              <a:t>Formulario de candidatura</a:t>
            </a:r>
            <a:br>
              <a:rPr lang="es-ES_tradnl" altLang="en-US" sz="3600" dirty="0" smtClean="0">
                <a:ea typeface="ＭＳ Ｐゴシック" pitchFamily="34" charset="-128"/>
              </a:rPr>
            </a:br>
            <a:r>
              <a:rPr lang="es-ES_tradnl" altLang="en-US" sz="3600" dirty="0" smtClean="0">
                <a:ea typeface="ＭＳ Ｐゴシック" pitchFamily="34" charset="-128"/>
              </a:rPr>
              <a:t>Parte introductoria</a:t>
            </a:r>
            <a:endParaRPr lang="es-ES_tradnl" sz="360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Espace réservé du texte 2"/>
          <p:cNvSpPr>
            <a:spLocks noGrp="1"/>
          </p:cNvSpPr>
          <p:nvPr>
            <p:ph type="body" idx="1"/>
          </p:nvPr>
        </p:nvSpPr>
        <p:spPr>
          <a:xfrm>
            <a:off x="2051721" y="1905000"/>
            <a:ext cx="6480719" cy="3816429"/>
          </a:xfrm>
        </p:spPr>
        <p:txBody>
          <a:bodyPr/>
          <a:lstStyle/>
          <a:p>
            <a:pPr marL="342900" lvl="0" indent="-342900">
              <a:buFont typeface="Arial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Estado(s) Parte (s) solicitante(s) [Sección A].</a:t>
            </a:r>
          </a:p>
          <a:p>
            <a:pPr marL="342900" lvl="0" indent="-342900">
              <a:buFont typeface="Arial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Nombre del elemento [Sección B].</a:t>
            </a:r>
          </a:p>
          <a:p>
            <a:pPr marL="342900" lvl="0" indent="-342900">
              <a:buFont typeface="Arial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Nombre de las comunidades, grupos o, si procede, individuos interesados [Sección C].</a:t>
            </a:r>
          </a:p>
          <a:p>
            <a:pPr marL="342900" lvl="0" indent="-342900">
              <a:buFont typeface="Arial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Ubicación y extensión geográficas del elemento [Sección D].</a:t>
            </a:r>
          </a:p>
          <a:p>
            <a:pPr marL="342900" lvl="0" indent="-342900">
              <a:buFont typeface="Arial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Ámbito(s ) representado(s) por el elemento [Sección E del formulario ICH-01 y Sección 1 del formulario ICH-2].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Contacto para la correspondencia [Sección F.1 del formulario ICH-01 y Sección E.1 del formulario ICH-2].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051721" y="417513"/>
            <a:ext cx="6711280" cy="1107996"/>
          </a:xfrm>
        </p:spPr>
        <p:txBody>
          <a:bodyPr/>
          <a:lstStyle/>
          <a:p>
            <a:pPr lvl="0" fontAlgn="auto">
              <a:spcAft>
                <a:spcPts val="0"/>
              </a:spcAft>
              <a:defRPr/>
            </a:pPr>
            <a:r>
              <a:rPr lang="es-ES_tradnl" altLang="en-US" sz="3600" dirty="0" smtClean="0">
                <a:ea typeface="ＭＳ Ｐゴシック" pitchFamily="34" charset="-128"/>
              </a:rPr>
              <a:t>Formulario de candidatura</a:t>
            </a:r>
            <a:br>
              <a:rPr lang="es-ES_tradnl" altLang="en-US" sz="3600" dirty="0" smtClean="0">
                <a:ea typeface="ＭＳ Ｐゴシック" pitchFamily="34" charset="-128"/>
              </a:rPr>
            </a:br>
            <a:r>
              <a:rPr lang="es-ES_tradnl" altLang="en-US" sz="3600" dirty="0" smtClean="0">
                <a:ea typeface="ＭＳ Ｐゴシック" pitchFamily="34" charset="-128"/>
              </a:rPr>
              <a:t>Descripción del elemento</a:t>
            </a:r>
            <a:endParaRPr lang="es-ES_tradnl" sz="360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051721" y="2420888"/>
            <a:ext cx="6336704" cy="2304256"/>
          </a:xfrm>
        </p:spPr>
        <p:txBody>
          <a:bodyPr/>
          <a:lstStyle/>
          <a:p>
            <a:pPr marL="342900" lvl="0" indent="-342900">
              <a:buFont typeface="Arial"/>
              <a:buChar char="•"/>
            </a:pPr>
            <a:r>
              <a:rPr lang="es-E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Características de los depositarios del elemento y sus funciones.</a:t>
            </a:r>
          </a:p>
          <a:p>
            <a:pPr marL="342900" lvl="0" indent="-342900">
              <a:buFont typeface="Arial"/>
              <a:buChar char="•"/>
            </a:pPr>
            <a:r>
              <a:rPr lang="es-E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Modos de transmisión.</a:t>
            </a:r>
          </a:p>
          <a:p>
            <a:pPr marL="342900" lvl="0" indent="-342900">
              <a:buFont typeface="Arial"/>
              <a:buChar char="•"/>
            </a:pPr>
            <a:r>
              <a:rPr lang="es-E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Funciones sociales y culturales actuales.</a:t>
            </a:r>
          </a:p>
          <a:p>
            <a:pPr marL="342900" lvl="0" indent="-342900">
              <a:buFont typeface="Arial"/>
              <a:buChar char="•"/>
            </a:pPr>
            <a:r>
              <a:rPr lang="es-ES" sz="20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Conformidad con la definición del PCI que se da en la Convención.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979713" y="417513"/>
            <a:ext cx="6783288" cy="1107996"/>
          </a:xfrm>
        </p:spPr>
        <p:txBody>
          <a:bodyPr/>
          <a:lstStyle/>
          <a:p>
            <a:r>
              <a:rPr lang="es-ES_tradnl" altLang="en-US" sz="3600" dirty="0" smtClean="0">
                <a:ea typeface="ＭＳ Ｐゴシック" pitchFamily="34" charset="-128"/>
              </a:rPr>
              <a:t>Formulario de candidatura</a:t>
            </a:r>
            <a:br>
              <a:rPr lang="es-ES_tradnl" altLang="en-US" sz="3600" dirty="0" smtClean="0">
                <a:ea typeface="ＭＳ Ｐゴシック" pitchFamily="34" charset="-128"/>
              </a:rPr>
            </a:br>
            <a:r>
              <a:rPr lang="es-ES_tradnl" altLang="en-US" sz="3600" dirty="0" smtClean="0">
                <a:ea typeface="ＭＳ Ｐゴシック" pitchFamily="34" charset="-128"/>
              </a:rPr>
              <a:t>Viabilidad </a:t>
            </a:r>
            <a:r>
              <a:rPr lang="en-US" altLang="en-US" sz="3600" dirty="0" smtClean="0">
                <a:ea typeface="ＭＳ Ｐゴシック" pitchFamily="34" charset="-128"/>
              </a:rPr>
              <a:t>(ICH-01)</a:t>
            </a:r>
            <a:endParaRPr lang="en-GB" altLang="en-US" sz="3600" dirty="0" smtClean="0"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1" y="2420887"/>
            <a:ext cx="6264695" cy="2537581"/>
          </a:xfrm>
        </p:spPr>
        <p:txBody>
          <a:bodyPr/>
          <a:lstStyle/>
          <a:p>
            <a:pPr>
              <a:defRPr/>
            </a:pPr>
            <a:r>
              <a:rPr lang="es-ES_tradnl" altLang="en-US" sz="2000" b="0" dirty="0" smtClean="0">
                <a:solidFill>
                  <a:schemeClr val="tx1"/>
                </a:solidFill>
              </a:rPr>
              <a:t>Descripción clara de la viabilidad del elemento del PCI.</a:t>
            </a:r>
          </a:p>
          <a:p>
            <a:pPr>
              <a:defRPr/>
            </a:pPr>
            <a:r>
              <a:rPr lang="es-ES_tradnl" altLang="en-US" sz="2000" b="0" dirty="0" smtClean="0">
                <a:solidFill>
                  <a:schemeClr val="tx1"/>
                </a:solidFill>
              </a:rPr>
              <a:t>Frecuencia y extensión de la práctica del elemento.</a:t>
            </a:r>
          </a:p>
          <a:p>
            <a:pPr>
              <a:defRPr/>
            </a:pPr>
            <a:r>
              <a:rPr lang="es-ES_tradnl" altLang="en-US" sz="2000" b="0" dirty="0" smtClean="0">
                <a:solidFill>
                  <a:schemeClr val="tx1"/>
                </a:solidFill>
              </a:rPr>
              <a:t>Vigor de los modos tradicionales de transmisión del elemento.</a:t>
            </a:r>
          </a:p>
          <a:p>
            <a:pPr>
              <a:defRPr/>
            </a:pPr>
            <a:r>
              <a:rPr lang="es-ES_tradnl" altLang="en-US" sz="2000" b="0" dirty="0" smtClean="0">
                <a:solidFill>
                  <a:schemeClr val="tx1"/>
                </a:solidFill>
              </a:rPr>
              <a:t>Amenazas que pesan actualmente sobre la viabilidad del elemento.</a:t>
            </a:r>
          </a:p>
          <a:p>
            <a:pPr>
              <a:defRPr/>
            </a:pP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835697" y="417513"/>
            <a:ext cx="6927304" cy="2215991"/>
          </a:xfrm>
        </p:spPr>
        <p:txBody>
          <a:bodyPr/>
          <a:lstStyle/>
          <a:p>
            <a:r>
              <a:rPr lang="es-ES_tradnl" altLang="en-US" sz="3600" dirty="0" smtClean="0">
                <a:ea typeface="ＭＳ Ｐゴシック" pitchFamily="34" charset="-128"/>
              </a:rPr>
              <a:t>Formulario de candidatura</a:t>
            </a:r>
            <a:br>
              <a:rPr lang="es-ES_tradnl" altLang="en-US" sz="3600" dirty="0" smtClean="0">
                <a:ea typeface="ＭＳ Ｐゴシック" pitchFamily="34" charset="-128"/>
              </a:rPr>
            </a:br>
            <a:r>
              <a:rPr lang="es-ES_tradnl" altLang="en-US" sz="3600" dirty="0" smtClean="0">
                <a:ea typeface="ＭＳ Ｐゴシック" pitchFamily="34" charset="-128"/>
              </a:rPr>
              <a:t>Notoriedad, sensibilización al valor e importancia del PCI y fomento del diálogo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907705" y="3140968"/>
            <a:ext cx="6367616" cy="1944216"/>
          </a:xfrm>
        </p:spPr>
        <p:txBody>
          <a:bodyPr/>
          <a:lstStyle/>
          <a:p>
            <a:r>
              <a:rPr lang="es-ES_tradnl" altLang="en-US" sz="2000" b="0" dirty="0" smtClean="0">
                <a:solidFill>
                  <a:schemeClr val="tx1"/>
                </a:solidFill>
                <a:ea typeface="ＭＳ Ｐゴシック" pitchFamily="34" charset="-128"/>
              </a:rPr>
              <a:t>Contribución a la notoriedad del PCI en general.</a:t>
            </a:r>
          </a:p>
          <a:p>
            <a:r>
              <a:rPr lang="es-ES_tradnl" altLang="en-US" sz="2000" b="0" dirty="0" smtClean="0">
                <a:solidFill>
                  <a:schemeClr val="tx1"/>
                </a:solidFill>
                <a:ea typeface="ＭＳ Ｐゴシック" pitchFamily="34" charset="-128"/>
              </a:rPr>
              <a:t>Fomento del diálogo entre comunidades, grupos</a:t>
            </a:r>
            <a:br>
              <a:rPr lang="es-ES_tradnl" altLang="en-US" sz="2000" b="0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s-ES_tradnl" altLang="en-US" sz="2000" b="0" dirty="0" smtClean="0">
                <a:solidFill>
                  <a:schemeClr val="tx1"/>
                </a:solidFill>
                <a:ea typeface="ＭＳ Ｐゴシック" pitchFamily="34" charset="-128"/>
              </a:rPr>
              <a:t>e individuos.</a:t>
            </a:r>
          </a:p>
          <a:p>
            <a:r>
              <a:rPr lang="es-ES_tradnl" altLang="en-US" sz="2000" b="0" dirty="0" smtClean="0">
                <a:solidFill>
                  <a:schemeClr val="tx1"/>
                </a:solidFill>
                <a:ea typeface="ＭＳ Ｐゴシック" pitchFamily="34" charset="-128"/>
              </a:rPr>
              <a:t>Fomento del respeto de la diversidad cultural y la creatividad humana.</a:t>
            </a:r>
          </a:p>
          <a:p>
            <a:endParaRPr lang="en-GB" alt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835696" y="404664"/>
            <a:ext cx="6949441" cy="1661993"/>
          </a:xfrm>
        </p:spPr>
        <p:txBody>
          <a:bodyPr/>
          <a:lstStyle/>
          <a:p>
            <a:r>
              <a:rPr lang="es-ES_tradnl" altLang="en-US" sz="3600" dirty="0" smtClean="0">
                <a:ea typeface="ＭＳ Ｐゴシック" pitchFamily="34" charset="-128"/>
              </a:rPr>
              <a:t>Formulario de candidatura</a:t>
            </a:r>
            <a:br>
              <a:rPr lang="es-ES_tradnl" altLang="en-US" sz="3600" dirty="0" smtClean="0">
                <a:ea typeface="ＭＳ Ｐゴシック" pitchFamily="34" charset="-128"/>
              </a:rPr>
            </a:br>
            <a:r>
              <a:rPr lang="es-ES_tradnl" altLang="en-US" sz="3600" dirty="0" smtClean="0">
                <a:ea typeface="ＭＳ Ｐゴシック" pitchFamily="34" charset="-128"/>
              </a:rPr>
              <a:t>Plan de salvaguardia / Medidas de salvaguardia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813561" y="2348879"/>
            <a:ext cx="6790887" cy="4176465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</a:pPr>
            <a:r>
              <a:rPr lang="es-ES_tradnl" altLang="en-US" sz="2000" b="0" dirty="0" smtClean="0">
                <a:solidFill>
                  <a:schemeClr val="tx1"/>
                </a:solidFill>
                <a:ea typeface="ＭＳ Ｐゴシック" pitchFamily="34" charset="-128"/>
              </a:rPr>
              <a:t>Plan de salvaguardia (para el ICH-01).</a:t>
            </a:r>
          </a:p>
          <a:p>
            <a:pPr marL="533400" lvl="2" indent="-168275" defTabSz="533400">
              <a:spcBef>
                <a:spcPts val="600"/>
              </a:spcBef>
              <a:buFont typeface="Arial" pitchFamily="34" charset="0"/>
              <a:buChar char="•"/>
            </a:pPr>
            <a:r>
              <a:rPr lang="es-ES_tradnl" altLang="en-US" sz="2000" dirty="0" smtClean="0">
                <a:ea typeface="ＭＳ Ｐゴシック" pitchFamily="34" charset="-128"/>
              </a:rPr>
              <a:t>Objetivos y resultados esperados del plan.</a:t>
            </a:r>
          </a:p>
          <a:p>
            <a:pPr marL="533400" lvl="2" indent="-168275" defTabSz="533400">
              <a:spcBef>
                <a:spcPts val="600"/>
              </a:spcBef>
              <a:buFont typeface="Arial" pitchFamily="34" charset="0"/>
              <a:buChar char="•"/>
            </a:pPr>
            <a:r>
              <a:rPr lang="es-ES_tradnl" altLang="en-US" sz="2000" dirty="0" smtClean="0">
                <a:ea typeface="ＭＳ Ｐゴシック" pitchFamily="34" charset="-128"/>
              </a:rPr>
              <a:t>Mecanismos de participación de las comunidades en la preparación y aplicación del plan.</a:t>
            </a:r>
          </a:p>
          <a:p>
            <a:pPr marL="533400" lvl="2" indent="-168275" defTabSz="533400">
              <a:spcBef>
                <a:spcPts val="600"/>
              </a:spcBef>
              <a:buFont typeface="Arial" pitchFamily="34" charset="0"/>
              <a:buChar char="•"/>
            </a:pPr>
            <a:r>
              <a:rPr lang="es-ES_tradnl" altLang="en-US" sz="2000" dirty="0" smtClean="0">
                <a:ea typeface="ＭＳ Ｐゴシック" pitchFamily="34" charset="-128"/>
              </a:rPr>
              <a:t>Organismo competente responsable del plan.</a:t>
            </a:r>
          </a:p>
          <a:p>
            <a:pPr marL="533400" lvl="2" indent="-168275" defTabSz="533400">
              <a:spcBef>
                <a:spcPts val="600"/>
              </a:spcBef>
              <a:buFont typeface="Arial" pitchFamily="34" charset="0"/>
              <a:buChar char="•"/>
            </a:pPr>
            <a:r>
              <a:rPr lang="es-ES_tradnl" altLang="en-US" sz="2000" dirty="0" smtClean="0">
                <a:ea typeface="ＭＳ Ｐゴシック" pitchFamily="34" charset="-128"/>
              </a:rPr>
              <a:t>Grado de compromiso del (de los) Estado(s) Parte(s) con el apoyo al plan.</a:t>
            </a:r>
          </a:p>
          <a:p>
            <a:pPr marL="533400" lvl="2" indent="-16827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s-ES_tradnl" altLang="en-US" sz="2000" dirty="0" smtClean="0">
                <a:ea typeface="ＭＳ Ｐゴシック" pitchFamily="34" charset="-128"/>
              </a:rPr>
              <a:t>Calendario de ejecución del plan. </a:t>
            </a:r>
          </a:p>
          <a:p>
            <a:pPr>
              <a:spcBef>
                <a:spcPts val="600"/>
              </a:spcBef>
            </a:pPr>
            <a:r>
              <a:rPr lang="es-ES_tradnl" altLang="en-US" sz="2000" b="0" dirty="0" smtClean="0">
                <a:solidFill>
                  <a:schemeClr val="tx1"/>
                </a:solidFill>
                <a:ea typeface="ＭＳ Ｐゴシック" pitchFamily="34" charset="-128"/>
              </a:rPr>
              <a:t>Medidas de salvaguardia (para el ICH-02).</a:t>
            </a:r>
          </a:p>
          <a:p>
            <a:pPr marL="533400" lvl="2" indent="-168275">
              <a:spcBef>
                <a:spcPts val="600"/>
              </a:spcBef>
              <a:buFont typeface="Arial" pitchFamily="34" charset="0"/>
              <a:buChar char="•"/>
            </a:pPr>
            <a:r>
              <a:rPr lang="es-ES_tradnl" altLang="en-US" sz="2000" dirty="0" smtClean="0">
                <a:ea typeface="ＭＳ Ｐゴシック" pitchFamily="34" charset="-128"/>
              </a:rPr>
              <a:t>Descripción de las medidas.</a:t>
            </a:r>
          </a:p>
          <a:p>
            <a:pPr marL="533400" lvl="2" indent="-168275">
              <a:spcBef>
                <a:spcPts val="600"/>
              </a:spcBef>
              <a:buFont typeface="Arial" pitchFamily="34" charset="0"/>
              <a:buChar char="•"/>
            </a:pPr>
            <a:r>
              <a:rPr lang="es-ES_tradnl" altLang="en-US" sz="2000" dirty="0" smtClean="0">
                <a:ea typeface="ＭＳ Ｐゴシック" pitchFamily="34" charset="-128"/>
              </a:rPr>
              <a:t>Participación de las comunidades en la preparación y aplicación de las medidas.</a:t>
            </a:r>
          </a:p>
          <a:p>
            <a:pPr marL="533400" lvl="2" indent="-168275">
              <a:spcBef>
                <a:spcPts val="600"/>
              </a:spcBef>
              <a:buFont typeface="Arial" pitchFamily="34" charset="0"/>
              <a:buChar char="•"/>
            </a:pPr>
            <a:r>
              <a:rPr lang="es-ES_tradnl" altLang="en-US" sz="2000" dirty="0" smtClean="0">
                <a:ea typeface="ＭＳ Ｐゴシック" pitchFamily="34" charset="-128"/>
              </a:rPr>
              <a:t>Grado de compromiso del (de los) Estado(s) Parte(s) con el apoyo a las medidas.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835696" y="417513"/>
            <a:ext cx="6927305" cy="1661993"/>
          </a:xfrm>
        </p:spPr>
        <p:txBody>
          <a:bodyPr/>
          <a:lstStyle/>
          <a:p>
            <a:r>
              <a:rPr lang="es-ES_tradnl" altLang="en-US" sz="3600" dirty="0" smtClean="0">
                <a:ea typeface="ＭＳ Ｐゴシック" pitchFamily="34" charset="-128"/>
              </a:rPr>
              <a:t>Formulario de candidatura</a:t>
            </a:r>
            <a:br>
              <a:rPr lang="es-ES_tradnl" altLang="en-US" sz="3600" dirty="0" smtClean="0">
                <a:ea typeface="ＭＳ Ｐゴシック" pitchFamily="34" charset="-128"/>
              </a:rPr>
            </a:br>
            <a:r>
              <a:rPr lang="es-ES_tradnl" altLang="en-US" sz="3600" dirty="0" smtClean="0">
                <a:ea typeface="ＭＳ Ｐゴシック" pitchFamily="34" charset="-128"/>
              </a:rPr>
              <a:t>Participación y consentimiento de las comunidades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907704" y="2636913"/>
            <a:ext cx="6480721" cy="3496342"/>
          </a:xfrm>
        </p:spPr>
        <p:txBody>
          <a:bodyPr/>
          <a:lstStyle/>
          <a:p>
            <a:r>
              <a:rPr lang="es-ES_tradnl" altLang="en-US" sz="2000" b="0" dirty="0" smtClean="0">
                <a:solidFill>
                  <a:schemeClr val="tx1"/>
                </a:solidFill>
                <a:ea typeface="ＭＳ Ｐゴシック" pitchFamily="34" charset="-128"/>
              </a:rPr>
              <a:t>Participación de las comunidades en todas las etapas de preparación y presentación de la candidatura.</a:t>
            </a:r>
          </a:p>
          <a:p>
            <a:r>
              <a:rPr lang="es-ES_tradnl" altLang="en-US" sz="2000" b="0" dirty="0" smtClean="0">
                <a:solidFill>
                  <a:schemeClr val="tx1"/>
                </a:solidFill>
                <a:ea typeface="ＭＳ Ｐゴシック" pitchFamily="34" charset="-128"/>
              </a:rPr>
              <a:t>Consentimiento libre, previo e informado de las comunidades a la presentación de candidatura.</a:t>
            </a:r>
          </a:p>
          <a:p>
            <a:r>
              <a:rPr lang="es-ES_tradnl" altLang="en-US" sz="2000" b="0" dirty="0" smtClean="0">
                <a:solidFill>
                  <a:schemeClr val="tx1"/>
                </a:solidFill>
                <a:ea typeface="ＭＳ Ｐゴシック" pitchFamily="34" charset="-128"/>
              </a:rPr>
              <a:t>Respeto de las prácticas consuetudinarias que rigen el acceso al elemento.</a:t>
            </a:r>
          </a:p>
          <a:p>
            <a:r>
              <a:rPr lang="es-ES_tradnl" altLang="en-US" sz="2000" b="0" dirty="0" smtClean="0">
                <a:solidFill>
                  <a:schemeClr val="tx1"/>
                </a:solidFill>
                <a:ea typeface="ＭＳ Ｐゴシック" pitchFamily="34" charset="-128"/>
              </a:rPr>
              <a:t>Información para estar en contacto con el(los) organismo(s) o representante(s) de las comunidades interesadas.</a:t>
            </a:r>
          </a:p>
          <a:p>
            <a:endParaRPr lang="en-GB" alt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Unesc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DEDB"/>
      </a:accent1>
      <a:accent2>
        <a:srgbClr val="00D213"/>
      </a:accent2>
      <a:accent3>
        <a:srgbClr val="FF0000"/>
      </a:accent3>
      <a:accent4>
        <a:srgbClr val="FFFF00"/>
      </a:accent4>
      <a:accent5>
        <a:srgbClr val="07DEDB"/>
      </a:accent5>
      <a:accent6>
        <a:srgbClr val="00D213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5268</TotalTime>
  <Words>674</Words>
  <Application>Microsoft Office PowerPoint</Application>
  <PresentationFormat>On-screen Show (4:3)</PresentationFormat>
  <Paragraphs>71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 Unicode MS</vt:lpstr>
      <vt:lpstr>ＭＳ Ｐゴシック</vt:lpstr>
      <vt:lpstr>Arial</vt:lpstr>
      <vt:lpstr>Arial Bold</vt:lpstr>
      <vt:lpstr>Thème Office</vt:lpstr>
      <vt:lpstr>Introducción a los formularios de candidatura Presentación PowerPoint de la Unidad 40 </vt:lpstr>
      <vt:lpstr>Esta presentación se refiere a…</vt:lpstr>
      <vt:lpstr>Criterios para la inscripción en las dos Listas de la Convención</vt:lpstr>
      <vt:lpstr>Formulario de candidatura Parte introductoria</vt:lpstr>
      <vt:lpstr>Formulario de candidatura Descripción del elemento</vt:lpstr>
      <vt:lpstr>Formulario de candidatura Viabilidad (ICH-01)</vt:lpstr>
      <vt:lpstr>Formulario de candidatura Notoriedad, sensibilización al valor e importancia del PCI y fomento del diálogo</vt:lpstr>
      <vt:lpstr>Formulario de candidatura Plan de salvaguardia / Medidas de salvaguardia</vt:lpstr>
      <vt:lpstr>Formulario de candidatura Participación y consentimiento de las comunidades</vt:lpstr>
      <vt:lpstr>Formulario de candidatura Inventario</vt:lpstr>
      <vt:lpstr>Formulario de candidatura Documentación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Frank Proschan</dc:creator>
  <cp:lastModifiedBy>Kim, Dain</cp:lastModifiedBy>
  <cp:revision>433</cp:revision>
  <dcterms:created xsi:type="dcterms:W3CDTF">2012-09-20T11:10:59Z</dcterms:created>
  <dcterms:modified xsi:type="dcterms:W3CDTF">2018-04-23T09:56:05Z</dcterms:modified>
</cp:coreProperties>
</file>