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291" r:id="rId40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nuttgen, Susann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18" autoAdjust="0"/>
  </p:normalViewPr>
  <p:slideViewPr>
    <p:cSldViewPr snapToGrid="0" snapToObjects="1">
      <p:cViewPr>
        <p:scale>
          <a:sx n="75" d="100"/>
          <a:sy n="75" d="100"/>
        </p:scale>
        <p:origin x="-342" y="516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8A7099-FDCD-4990-9C3C-EE815F8BBF41}" type="datetimeFigureOut">
              <a:rPr lang="fr-FR"/>
              <a:pPr>
                <a:defRPr/>
              </a:pPr>
              <a:t>11/03/2020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96A216-54EE-43D5-871C-C20E8C7D82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149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9C5D9D-1662-4804-B2B4-34A51F70D189}" type="datetimeFigureOut">
              <a:rPr lang="fr-FR"/>
              <a:pPr>
                <a:defRPr/>
              </a:pPr>
              <a:t>11/03/2020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C9F83B-FE81-4B94-B76A-316AAA7679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405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000000"/>
                </a:solidFill>
              </a:rPr>
              <a:t>© 2000 </a:t>
            </a:r>
            <a:r>
              <a:rPr lang="fr-FR" dirty="0" err="1">
                <a:solidFill>
                  <a:srgbClr val="000000"/>
                </a:solidFill>
              </a:rPr>
              <a:t>Administración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del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Patrimonio</a:t>
            </a:r>
            <a:r>
              <a:rPr lang="fr-FR" dirty="0">
                <a:solidFill>
                  <a:srgbClr val="000000"/>
                </a:solidFill>
              </a:rPr>
              <a:t> Cultural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7258CF4D-9588-4CE4-9BF1-7BF2DF6D9C30}" type="slidenum">
              <a:rPr lang="fr-FR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7000" y="0"/>
            <a:ext cx="26640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127406"/>
            <a:ext cx="1626743" cy="11801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buSzPct val="100000"/>
            </a:pPr>
            <a:fld id="{6A2F9EF9-A457-4D72-B323-741C246F1C7B}" type="slidenum">
              <a:rPr lang="fr-FR" sz="1400" b="1">
                <a:solidFill>
                  <a:srgbClr val="000000"/>
                </a:solidFill>
              </a:rPr>
              <a:pPr>
                <a:buSzPct val="100000"/>
              </a:pPr>
              <a:t>‹#›</a:t>
            </a:fld>
            <a:endParaRPr lang="fr-FR" sz="1400" b="1">
              <a:solidFill>
                <a:srgbClr val="000000"/>
              </a:solidFill>
            </a:endParaRPr>
          </a:p>
        </p:txBody>
      </p:sp>
      <p:pic>
        <p:nvPicPr>
          <p:cNvPr id="1036" name="Picture 16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3" y="475441"/>
            <a:ext cx="1196975" cy="868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57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rgbClr val="FFFF0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5"/>
          <p:cNvSpPr>
            <a:spLocks noGrp="1"/>
          </p:cNvSpPr>
          <p:nvPr>
            <p:ph type="ctrTitle"/>
          </p:nvPr>
        </p:nvSpPr>
        <p:spPr>
          <a:xfrm>
            <a:off x="715543" y="1692275"/>
            <a:ext cx="5715000" cy="3016210"/>
          </a:xfrm>
        </p:spPr>
        <p:txBody>
          <a:bodyPr/>
          <a:lstStyle/>
          <a:p>
            <a:r>
              <a:rPr lang="fr-FR" sz="3200" dirty="0" err="1"/>
              <a:t>Presentación</a:t>
            </a:r>
            <a:r>
              <a:rPr lang="fr-FR" sz="3200" dirty="0"/>
              <a:t> de informes </a:t>
            </a:r>
            <a:r>
              <a:rPr lang="fr-FR" sz="3200" dirty="0" err="1"/>
              <a:t>periódicos</a:t>
            </a:r>
            <a:r>
              <a:rPr lang="fr-FR" sz="3200" dirty="0"/>
              <a:t> - </a:t>
            </a:r>
            <a:r>
              <a:rPr lang="fr-FR" sz="3200" dirty="0" err="1"/>
              <a:t>Cumplimentación</a:t>
            </a:r>
            <a:r>
              <a:rPr lang="fr-FR" sz="3200" dirty="0"/>
              <a:t> </a:t>
            </a:r>
            <a:r>
              <a:rPr lang="fr-FR" sz="3200" dirty="0" err="1"/>
              <a:t>del</a:t>
            </a:r>
            <a:r>
              <a:rPr lang="fr-FR" sz="3200" dirty="0"/>
              <a:t> </a:t>
            </a:r>
            <a:r>
              <a:rPr lang="fr-FR" sz="3200" dirty="0" err="1"/>
              <a:t>formulario</a:t>
            </a:r>
            <a:r>
              <a:rPr lang="fr-FR" sz="3200" dirty="0"/>
              <a:t> en </a:t>
            </a:r>
            <a:r>
              <a:rPr lang="fr-FR" sz="3200" dirty="0" err="1"/>
              <a:t>línea</a:t>
            </a:r>
            <a:r>
              <a:rPr lang="fr-FR" sz="3200" dirty="0"/>
              <a:t> </a:t>
            </a:r>
            <a:br>
              <a:rPr lang="fr-FR" sz="3200" dirty="0"/>
            </a:br>
            <a:br>
              <a:rPr lang="fr-FR" sz="3200" dirty="0"/>
            </a:br>
            <a:r>
              <a:rPr lang="fr-FR" sz="1800" dirty="0" err="1">
                <a:solidFill>
                  <a:srgbClr val="000000"/>
                </a:solidFill>
              </a:rPr>
              <a:t>Presentación</a:t>
            </a:r>
            <a:r>
              <a:rPr lang="fr-FR" sz="1800" dirty="0">
                <a:solidFill>
                  <a:srgbClr val="000000"/>
                </a:solidFill>
              </a:rPr>
              <a:t> en PowerPoint </a:t>
            </a:r>
            <a:r>
              <a:rPr lang="fr-FR" sz="1800" dirty="0" err="1">
                <a:solidFill>
                  <a:srgbClr val="000000"/>
                </a:solidFill>
              </a:rPr>
              <a:t>correspondiente</a:t>
            </a:r>
            <a:r>
              <a:rPr lang="fr-FR" sz="1800" dirty="0">
                <a:solidFill>
                  <a:srgbClr val="000000"/>
                </a:solidFill>
              </a:rPr>
              <a:t> a la </a:t>
            </a:r>
            <a:r>
              <a:rPr lang="fr-FR" sz="1800" dirty="0" err="1">
                <a:solidFill>
                  <a:srgbClr val="000000"/>
                </a:solidFill>
              </a:rPr>
              <a:t>Unidad</a:t>
            </a:r>
            <a:r>
              <a:rPr lang="fr-FR" sz="1800" dirty="0">
                <a:solidFill>
                  <a:srgbClr val="000000"/>
                </a:solidFill>
              </a:rPr>
              <a:t> 61</a:t>
            </a:r>
          </a:p>
        </p:txBody>
      </p:sp>
      <p:sp>
        <p:nvSpPr>
          <p:cNvPr id="5123" name="Sous-titre 6"/>
          <p:cNvSpPr>
            <a:spLocks noGrp="1"/>
          </p:cNvSpPr>
          <p:nvPr>
            <p:ph type="subTitle" idx="1"/>
          </p:nvPr>
        </p:nvSpPr>
        <p:spPr>
          <a:xfrm>
            <a:off x="484517" y="4943476"/>
            <a:ext cx="5715000" cy="747712"/>
          </a:xfr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Tx/>
            </a:pPr>
            <a:r>
              <a:rPr lang="fr-FR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UNESCO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Tx/>
            </a:pPr>
            <a:r>
              <a:rPr lang="fr-FR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Entidad</a:t>
            </a:r>
            <a:r>
              <a:rPr lang="fr-FR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del</a:t>
            </a:r>
            <a:r>
              <a:rPr lang="fr-FR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Patrimonio</a:t>
            </a:r>
            <a:r>
              <a:rPr lang="fr-FR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Vivo</a:t>
            </a:r>
          </a:p>
        </p:txBody>
      </p:sp>
      <p:pic>
        <p:nvPicPr>
          <p:cNvPr id="11267" name="Espace réservé pour une image  8" descr="funambule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7" r="27"/>
          <a:stretch>
            <a:fillRect/>
          </a:stretch>
        </p:blipFill>
        <p:spPr>
          <a:xfrm>
            <a:off x="6477000" y="0"/>
            <a:ext cx="2663825" cy="6858000"/>
          </a:xfrm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81000" y="5967413"/>
            <a:ext cx="1303338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 sz="1200" b="1">
              <a:latin typeface="Arial Bold"/>
              <a:ea typeface="Arial Bold"/>
              <a:cs typeface="Arial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243638"/>
            <a:ext cx="1303338" cy="27622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4"/>
              </a:solidFill>
              <a:latin typeface="Arial Bold"/>
              <a:cs typeface="Arial Bold"/>
            </a:endParaRPr>
          </a:p>
        </p:txBody>
      </p:sp>
      <p:pic>
        <p:nvPicPr>
          <p:cNvPr id="11270" name="Espace réservé pour une image  8" descr="danseuse.jpg"/>
          <p:cNvPicPr>
            <a:picLocks noChangeAspect="1"/>
          </p:cNvPicPr>
          <p:nvPr/>
        </p:nvPicPr>
        <p:blipFill>
          <a:blip r:embed="rId4"/>
          <a:srcRect t="32" b="32"/>
          <a:stretch>
            <a:fillRect/>
          </a:stretch>
        </p:blipFill>
        <p:spPr bwMode="auto">
          <a:xfrm>
            <a:off x="6478588" y="0"/>
            <a:ext cx="266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Preguntas combinadas (1)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7B4E6BFC-FB7D-41A1-A75E-C5E9719BE1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1337616"/>
            <a:ext cx="5931703" cy="45429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Preguntas combinadas (2)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66F3D140-AD79-4206-8F57-FF223A5A67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07" y="1259894"/>
            <a:ext cx="5422452" cy="49626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fr-FR" sz="2700" err="1"/>
              <a:t>Tipos</a:t>
            </a:r>
            <a:r>
              <a:rPr lang="fr-FR" sz="2700"/>
              <a:t> </a:t>
            </a:r>
            <a:r>
              <a:rPr lang="fr-FR" sz="2700" err="1"/>
              <a:t>más</a:t>
            </a:r>
            <a:r>
              <a:rPr lang="fr-FR" sz="2700"/>
              <a:t> </a:t>
            </a:r>
            <a:r>
              <a:rPr lang="fr-FR" sz="2700" err="1"/>
              <a:t>complejos</a:t>
            </a:r>
            <a:r>
              <a:rPr lang="fr-FR" sz="2700"/>
              <a:t> de </a:t>
            </a:r>
            <a:r>
              <a:rPr lang="fr-FR" sz="2700" err="1"/>
              <a:t>preguntas</a:t>
            </a:r>
            <a:r>
              <a:rPr lang="fr-FR" sz="2700"/>
              <a:t> (1)</a:t>
            </a:r>
          </a:p>
        </p:txBody>
      </p:sp>
      <p:pic>
        <p:nvPicPr>
          <p:cNvPr id="5" name="0 Imagen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D2D48E3-9F52-4DB4-BB0E-245340D0AB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4" y="1385504"/>
            <a:ext cx="5568403" cy="5178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Indicador 4 – Pregunta general</a:t>
            </a: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400300"/>
            <a:ext cx="7134225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76600" y="2708275"/>
            <a:ext cx="18954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fr-FR" sz="4000" b="1">
                <a:solidFill>
                  <a:srgbClr val="000000"/>
                </a:solidFill>
              </a:rPr>
              <a:t>Ejercicio</a:t>
            </a:r>
          </a:p>
          <a:p>
            <a:pPr>
              <a:buSzPct val="100000"/>
            </a:pPr>
            <a:endParaRPr lang="fr-FR" sz="4000" b="1">
              <a:solidFill>
                <a:srgbClr val="000000"/>
              </a:solidFill>
            </a:endParaRPr>
          </a:p>
        </p:txBody>
      </p:sp>
      <p:pic>
        <p:nvPicPr>
          <p:cNvPr id="25602" name="Picture 2" descr="C:\Users\ae_cunningham\AppData\Local\Microsoft\Windows\Temporary Internet Files\Content.IE5\0LYUBDWZ\pencil-silhouett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789363"/>
            <a:ext cx="72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 sz="2900">
                <a:solidFill>
                  <a:srgbClr val="000000"/>
                </a:solidFill>
              </a:rPr>
              <a:t>Sección A – Información general y resumen ejecutivo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4A06E88B-A6BC-4E79-B869-ABEFD5B737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7" y="1864654"/>
            <a:ext cx="7356705" cy="41393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Sección A.2 – Información de contacto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790701"/>
            <a:ext cx="80391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 sz="2900">
                <a:solidFill>
                  <a:srgbClr val="000000"/>
                </a:solidFill>
              </a:rPr>
              <a:t>Sección A.3 – Instituciones y organizaciones que participan en la preparación del informe</a:t>
            </a: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1571624"/>
            <a:ext cx="4980676" cy="50103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Sección A.4 – ONG acreditadas</a:t>
            </a:r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704339"/>
            <a:ext cx="6953250" cy="41725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 sz="2900">
                <a:solidFill>
                  <a:srgbClr val="000000"/>
                </a:solidFill>
              </a:rPr>
              <a:t>Sección A.5 – Participación en mecanismos internacionales </a:t>
            </a:r>
          </a:p>
        </p:txBody>
      </p:sp>
      <p:pic>
        <p:nvPicPr>
          <p:cNvPr id="8" name="0 Imagen">
            <a:extLst>
              <a:ext uri="{FF2B5EF4-FFF2-40B4-BE49-F238E27FC236}">
                <a16:creationId xmlns:a16="http://schemas.microsoft.com/office/drawing/2014/main" id="{DE33F0A8-6C2C-49E8-87D4-BD4EFCA713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1426691"/>
            <a:ext cx="5384812" cy="3304507"/>
          </a:xfrm>
          <a:prstGeom prst="rect">
            <a:avLst/>
          </a:prstGeom>
        </p:spPr>
      </p:pic>
      <p:pic>
        <p:nvPicPr>
          <p:cNvPr id="9" name="0 Imagen">
            <a:extLst>
              <a:ext uri="{FF2B5EF4-FFF2-40B4-BE49-F238E27FC236}">
                <a16:creationId xmlns:a16="http://schemas.microsoft.com/office/drawing/2014/main" id="{7615AF3D-6A07-42DC-84EE-73AA443B8D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824884"/>
            <a:ext cx="5731510" cy="1212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 sz="2900">
                <a:solidFill>
                  <a:srgbClr val="000000"/>
                </a:solidFill>
              </a:rPr>
              <a:t>Generalidades de la herramienta en línea para la presentación de informes periódicos: Sección A: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1" y="1920211"/>
            <a:ext cx="8148210" cy="353570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Sección A.6 – Inventarios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45" y="982980"/>
            <a:ext cx="5731510" cy="55511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Sección A.6 – Inventarios (2)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998219"/>
            <a:ext cx="5572125" cy="54883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 sz="2900">
                <a:solidFill>
                  <a:srgbClr val="000000"/>
                </a:solidFill>
              </a:rPr>
              <a:t>Sección A.7 – Sinergias con otros programas y tratados de la UNESCO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593F02E2-39D2-4A15-B307-22569CA23D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77" y="1677352"/>
            <a:ext cx="6809423" cy="44474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76600" y="2708275"/>
            <a:ext cx="18954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fr-FR" sz="4000" b="1">
                <a:solidFill>
                  <a:srgbClr val="000000"/>
                </a:solidFill>
              </a:rPr>
              <a:t>Ejercicio</a:t>
            </a:r>
          </a:p>
          <a:p>
            <a:pPr>
              <a:buSzPct val="100000"/>
            </a:pPr>
            <a:endParaRPr lang="fr-FR" sz="4000" b="1">
              <a:solidFill>
                <a:srgbClr val="000000"/>
              </a:solidFill>
            </a:endParaRPr>
          </a:p>
        </p:txBody>
      </p:sp>
      <p:pic>
        <p:nvPicPr>
          <p:cNvPr id="34818" name="Picture 2" descr="C:\Users\ae_cunningham\AppData\Local\Microsoft\Windows\Temporary Internet Files\Content.IE5\0LYUBDWZ\pencil-silhouett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789363"/>
            <a:ext cx="72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77962"/>
          </a:xfrm>
        </p:spPr>
        <p:txBody>
          <a:bodyPr/>
          <a:lstStyle/>
          <a:p>
            <a:pPr>
              <a:buSzPct val="100000"/>
            </a:pPr>
            <a:r>
              <a:rPr lang="fr-FR" dirty="0" err="1">
                <a:solidFill>
                  <a:srgbClr val="000000"/>
                </a:solidFill>
              </a:rPr>
              <a:t>Área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temática</a:t>
            </a:r>
            <a:r>
              <a:rPr lang="fr-FR" dirty="0">
                <a:solidFill>
                  <a:srgbClr val="000000"/>
                </a:solidFill>
              </a:rPr>
              <a:t> II: </a:t>
            </a:r>
            <a:r>
              <a:rPr lang="fr-FR" dirty="0" err="1">
                <a:solidFill>
                  <a:srgbClr val="000000"/>
                </a:solidFill>
              </a:rPr>
              <a:t>Transmisión</a:t>
            </a:r>
            <a:r>
              <a:rPr lang="fr-FR" dirty="0">
                <a:solidFill>
                  <a:srgbClr val="000000"/>
                </a:solidFill>
              </a:rPr>
              <a:t> y </a:t>
            </a:r>
            <a:r>
              <a:rPr lang="fr-FR" dirty="0" err="1">
                <a:solidFill>
                  <a:srgbClr val="000000"/>
                </a:solidFill>
              </a:rPr>
              <a:t>educación</a:t>
            </a:r>
            <a:r>
              <a:rPr lang="fr-FR" dirty="0">
                <a:solidFill>
                  <a:srgbClr val="000000"/>
                </a:solidFill>
              </a:rPr>
              <a:t> – </a:t>
            </a:r>
            <a:r>
              <a:rPr lang="fr-FR" dirty="0" err="1">
                <a:solidFill>
                  <a:srgbClr val="000000"/>
                </a:solidFill>
              </a:rPr>
              <a:t>Pregunta</a:t>
            </a:r>
            <a:r>
              <a:rPr lang="fr-FR" dirty="0">
                <a:solidFill>
                  <a:srgbClr val="000000"/>
                </a:solidFill>
              </a:rPr>
              <a:t> 5.1:</a:t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604009"/>
            <a:ext cx="7334250" cy="472059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77962"/>
          </a:xfrm>
        </p:spPr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Área temática II: Transmisión y educación – Pregunta 6.1:</a:t>
            </a:r>
            <a:br>
              <a:rPr lang="fr-FR">
                <a:solidFill>
                  <a:srgbClr val="000000"/>
                </a:solidFill>
              </a:rPr>
            </a:br>
            <a:endParaRPr lang="fr-FR">
              <a:solidFill>
                <a:srgbClr val="000000"/>
              </a:solidFill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78597"/>
            <a:ext cx="6143625" cy="475075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77962"/>
          </a:xfrm>
        </p:spPr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Área temática III: Elaboración de inventarios e investigación – Pregunta 7.1a:</a:t>
            </a:r>
            <a:br>
              <a:rPr lang="fr-FR">
                <a:solidFill>
                  <a:srgbClr val="000000"/>
                </a:solidFill>
              </a:rPr>
            </a:br>
            <a:endParaRPr lang="fr-FR">
              <a:solidFill>
                <a:srgbClr val="000000"/>
              </a:solidFill>
            </a:endParaRP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86F27389-05C3-47C0-8585-0F19868490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2122312"/>
            <a:ext cx="6211802" cy="39474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77962"/>
          </a:xfrm>
        </p:spPr>
        <p:txBody>
          <a:bodyPr/>
          <a:lstStyle/>
          <a:p>
            <a:pPr>
              <a:buSzPct val="100000"/>
            </a:pPr>
            <a:r>
              <a:rPr lang="fr-FR" dirty="0" err="1">
                <a:solidFill>
                  <a:srgbClr val="000000"/>
                </a:solidFill>
              </a:rPr>
              <a:t>Área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temática</a:t>
            </a:r>
            <a:r>
              <a:rPr lang="fr-FR" dirty="0">
                <a:solidFill>
                  <a:srgbClr val="000000"/>
                </a:solidFill>
              </a:rPr>
              <a:t> III: </a:t>
            </a:r>
            <a:r>
              <a:rPr lang="fr-FR" dirty="0" err="1">
                <a:solidFill>
                  <a:srgbClr val="000000"/>
                </a:solidFill>
              </a:rPr>
              <a:t>Elaboración</a:t>
            </a:r>
            <a:r>
              <a:rPr lang="fr-FR" dirty="0">
                <a:solidFill>
                  <a:srgbClr val="000000"/>
                </a:solidFill>
              </a:rPr>
              <a:t> de </a:t>
            </a:r>
            <a:r>
              <a:rPr lang="fr-FR" dirty="0" err="1">
                <a:solidFill>
                  <a:srgbClr val="000000"/>
                </a:solidFill>
              </a:rPr>
              <a:t>inventarios</a:t>
            </a:r>
            <a:r>
              <a:rPr lang="fr-FR" dirty="0">
                <a:solidFill>
                  <a:srgbClr val="000000"/>
                </a:solidFill>
              </a:rPr>
              <a:t> e </a:t>
            </a:r>
            <a:r>
              <a:rPr lang="fr-FR" dirty="0" err="1">
                <a:solidFill>
                  <a:srgbClr val="000000"/>
                </a:solidFill>
              </a:rPr>
              <a:t>investigación</a:t>
            </a:r>
            <a:r>
              <a:rPr lang="fr-FR" dirty="0">
                <a:solidFill>
                  <a:srgbClr val="000000"/>
                </a:solidFill>
              </a:rPr>
              <a:t> – </a:t>
            </a:r>
            <a:r>
              <a:rPr lang="fr-FR" dirty="0" err="1">
                <a:solidFill>
                  <a:srgbClr val="000000"/>
                </a:solidFill>
              </a:rPr>
              <a:t>Pregunta</a:t>
            </a:r>
            <a:r>
              <a:rPr lang="fr-FR" dirty="0">
                <a:solidFill>
                  <a:srgbClr val="000000"/>
                </a:solidFill>
              </a:rPr>
              <a:t> 8.1:</a:t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BC16BC7A-802C-487A-A700-4F0D5EE56B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2066607"/>
            <a:ext cx="6256157" cy="38454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77962"/>
          </a:xfrm>
        </p:spPr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Área temática III: Elaboración de inventarios e investigación – Pregunta 10.1:</a:t>
            </a:r>
            <a:br>
              <a:rPr lang="fr-FR">
                <a:solidFill>
                  <a:srgbClr val="000000"/>
                </a:solidFill>
              </a:rPr>
            </a:br>
            <a:endParaRPr lang="fr-FR">
              <a:solidFill>
                <a:srgbClr val="000000"/>
              </a:solidFill>
            </a:endParaRP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2BBDB827-28C6-40A0-8E1B-BA022BF43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2237741"/>
            <a:ext cx="5851737" cy="37216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77962"/>
          </a:xfrm>
        </p:spPr>
        <p:txBody>
          <a:bodyPr/>
          <a:lstStyle/>
          <a:p>
            <a:pPr>
              <a:buSzPct val="100000"/>
            </a:pPr>
            <a:r>
              <a:rPr lang="fr-FR" dirty="0" err="1">
                <a:solidFill>
                  <a:srgbClr val="000000"/>
                </a:solidFill>
              </a:rPr>
              <a:t>Área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temática</a:t>
            </a:r>
            <a:r>
              <a:rPr lang="fr-FR" dirty="0">
                <a:solidFill>
                  <a:srgbClr val="000000"/>
                </a:solidFill>
              </a:rPr>
              <a:t> III: </a:t>
            </a:r>
            <a:r>
              <a:rPr lang="fr-FR" dirty="0" err="1">
                <a:solidFill>
                  <a:srgbClr val="000000"/>
                </a:solidFill>
              </a:rPr>
              <a:t>Elaboración</a:t>
            </a:r>
            <a:r>
              <a:rPr lang="fr-FR" dirty="0">
                <a:solidFill>
                  <a:srgbClr val="000000"/>
                </a:solidFill>
              </a:rPr>
              <a:t> de </a:t>
            </a:r>
            <a:r>
              <a:rPr lang="fr-FR" dirty="0" err="1">
                <a:solidFill>
                  <a:srgbClr val="000000"/>
                </a:solidFill>
              </a:rPr>
              <a:t>inventarios</a:t>
            </a:r>
            <a:r>
              <a:rPr lang="fr-FR" dirty="0">
                <a:solidFill>
                  <a:srgbClr val="000000"/>
                </a:solidFill>
              </a:rPr>
              <a:t> e </a:t>
            </a:r>
            <a:r>
              <a:rPr lang="fr-FR" dirty="0" err="1">
                <a:solidFill>
                  <a:srgbClr val="000000"/>
                </a:solidFill>
              </a:rPr>
              <a:t>investigación</a:t>
            </a:r>
            <a:r>
              <a:rPr lang="fr-FR" dirty="0">
                <a:solidFill>
                  <a:srgbClr val="000000"/>
                </a:solidFill>
              </a:rPr>
              <a:t> – </a:t>
            </a:r>
            <a:r>
              <a:rPr lang="fr-FR" dirty="0" err="1">
                <a:solidFill>
                  <a:srgbClr val="000000"/>
                </a:solidFill>
              </a:rPr>
              <a:t>Pregunta</a:t>
            </a:r>
            <a:r>
              <a:rPr lang="fr-FR" dirty="0">
                <a:solidFill>
                  <a:srgbClr val="000000"/>
                </a:solidFill>
              </a:rPr>
              <a:t> 11.1:</a:t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83D2C45C-1A94-420A-BC66-33B8BEF258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92" y="1895475"/>
            <a:ext cx="6205298" cy="58928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 sz="2900">
                <a:solidFill>
                  <a:srgbClr val="000000"/>
                </a:solidFill>
              </a:rPr>
              <a:t>Generalidades de la herramienta en línea para la presentación de informes periódicos: Sección B (1)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99" y="2066660"/>
            <a:ext cx="7670301" cy="399886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477962"/>
          </a:xfrm>
        </p:spPr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Área temática IV: Políticas y medidas administrativas y legales – Pregunta 13.2: 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D408468A-1711-4033-951C-D20D827671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2255783"/>
            <a:ext cx="5760516" cy="36405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724025"/>
          </a:xfrm>
        </p:spPr>
        <p:txBody>
          <a:bodyPr/>
          <a:lstStyle/>
          <a:p>
            <a:pPr>
              <a:buSzPct val="100000"/>
            </a:pPr>
            <a:r>
              <a:rPr lang="fr-FR" sz="2800">
                <a:solidFill>
                  <a:srgbClr val="000000"/>
                </a:solidFill>
              </a:rPr>
              <a:t>ÁREA TEMÁTICA IV: POLÍTICAS Y MEDIDAS LEGALES Y ADMINISTRATIVAS – INDICADOR 14, PREGUNTA 1: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F4CAE2D0-0DC3-42D8-8945-FB8CC1D805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3" y="2382202"/>
            <a:ext cx="6690719" cy="356139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292225"/>
          </a:xfrm>
        </p:spPr>
        <p:txBody>
          <a:bodyPr/>
          <a:lstStyle/>
          <a:p>
            <a:pPr>
              <a:buSzPct val="100000"/>
            </a:pPr>
            <a:r>
              <a:rPr lang="fr-FR" sz="2800">
                <a:solidFill>
                  <a:srgbClr val="000000"/>
                </a:solidFill>
              </a:rPr>
              <a:t>ÁREA TEMÁTICA V: FUNCIÓN DEL PATRIMONIO CULTURAL INMATERIAL Y SU SALVAGUARDIA EN LA SOCIEDAD – INDICADOR 15, PREGUNTA 15.1: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B668EE2C-870F-4BE4-A40D-C25341D9B9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4" y="2883348"/>
            <a:ext cx="6105845" cy="324943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23330"/>
          </a:xfrm>
        </p:spPr>
        <p:txBody>
          <a:bodyPr/>
          <a:lstStyle/>
          <a:p>
            <a:pPr>
              <a:buSzPct val="100000"/>
            </a:pPr>
            <a:r>
              <a:rPr lang="fr-FR" sz="2000" dirty="0">
                <a:solidFill>
                  <a:srgbClr val="000000"/>
                </a:solidFill>
              </a:rPr>
              <a:t>ÁREA TEMÁTICA V: FUNCIÓN DEL PATRIMONIO CULTURAL INMATERIAL Y SU SALVAGUARDIA EN LA SOCIEDAD – INDICADOR 16, PREGUNTA 16.1:</a:t>
            </a: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59" y="1304288"/>
            <a:ext cx="7057171" cy="493395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5" y="417513"/>
            <a:ext cx="6867525" cy="1970087"/>
          </a:xfrm>
        </p:spPr>
        <p:txBody>
          <a:bodyPr/>
          <a:lstStyle/>
          <a:p>
            <a:pPr>
              <a:buSzPct val="100000"/>
            </a:pPr>
            <a:r>
              <a:rPr lang="fr-FR" dirty="0">
                <a:solidFill>
                  <a:srgbClr val="000000"/>
                </a:solidFill>
              </a:rPr>
              <a:t>ÁREA TEMÁTICA VI: SENSIBILIZACIÓN – </a:t>
            </a:r>
            <a:br>
              <a:rPr lang="fr-FR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INDICADOR 17, PREGUNTA 17.4:</a:t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FFCA170A-38B8-44EA-B611-9C2A6E4700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4" y="2158786"/>
            <a:ext cx="6318359" cy="415531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2278062"/>
          </a:xfrm>
        </p:spPr>
        <p:txBody>
          <a:bodyPr/>
          <a:lstStyle/>
          <a:p>
            <a:pPr>
              <a:buSzPct val="100000"/>
            </a:pPr>
            <a:r>
              <a:rPr lang="fr-FR" sz="2800">
                <a:solidFill>
                  <a:srgbClr val="000000"/>
                </a:solidFill>
              </a:rPr>
              <a:t>ÁREA TEMÁTICA VII: PARTICIPACIÓN DE LAS PARTES INTERESADAS – INDICADOR 21, PREGUNTA 21.1:</a:t>
            </a:r>
            <a:br>
              <a:rPr lang="fr-FR" sz="2800">
                <a:solidFill>
                  <a:srgbClr val="000000"/>
                </a:solidFill>
              </a:rPr>
            </a:br>
            <a:br>
              <a:rPr lang="fr-FR" sz="2800">
                <a:solidFill>
                  <a:srgbClr val="000000"/>
                </a:solidFill>
              </a:rPr>
            </a:br>
            <a:endParaRPr lang="fr-FR" sz="2800">
              <a:solidFill>
                <a:srgbClr val="000000"/>
              </a:solidFill>
            </a:endParaRP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CDFC3C50-965C-4DE5-807C-146705BBC4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1985108"/>
            <a:ext cx="4890485" cy="44757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970087"/>
          </a:xfrm>
        </p:spPr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ÁREA TEMÁTICA VIII: PARTICIPACIÓN INTERNACIONAL – INDICADORES 23 Y 26:</a:t>
            </a:r>
            <a:br>
              <a:rPr lang="fr-FR">
                <a:solidFill>
                  <a:srgbClr val="000000"/>
                </a:solidFill>
              </a:rPr>
            </a:br>
            <a:endParaRPr lang="fr-FR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2924175"/>
            <a:ext cx="7086600" cy="9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4314825"/>
            <a:ext cx="6962776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417513"/>
            <a:ext cx="6905625" cy="1970087"/>
          </a:xfrm>
        </p:spPr>
        <p:txBody>
          <a:bodyPr/>
          <a:lstStyle/>
          <a:p>
            <a:pPr>
              <a:buSzPct val="100000"/>
            </a:pPr>
            <a:r>
              <a:rPr lang="fr-FR" dirty="0">
                <a:solidFill>
                  <a:srgbClr val="000000"/>
                </a:solidFill>
              </a:rPr>
              <a:t>ÁREA TEMÁTICA VIII: PARTICIPACIÓN INTERNACIONAL – INDICADOR 24, PREGUNTA 24.1:</a:t>
            </a:r>
            <a:br>
              <a:rPr lang="fr-FR" dirty="0">
                <a:solidFill>
                  <a:srgbClr val="000000"/>
                </a:solidFill>
              </a:rPr>
            </a:b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4" y="2095500"/>
            <a:ext cx="6346825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724025"/>
          </a:xfrm>
        </p:spPr>
        <p:txBody>
          <a:bodyPr/>
          <a:lstStyle/>
          <a:p>
            <a:pPr>
              <a:buSzPct val="100000"/>
            </a:pPr>
            <a:r>
              <a:rPr lang="fr-FR" sz="2800">
                <a:solidFill>
                  <a:srgbClr val="000000"/>
                </a:solidFill>
              </a:rPr>
              <a:t>ÁREA TEMÁTICA VIII: PARTICIPACIÓN INTERNACIONAL – INDICADOR 25, PREGUNTA 25.3:</a:t>
            </a:r>
            <a:br>
              <a:rPr lang="fr-FR" sz="2800">
                <a:solidFill>
                  <a:srgbClr val="000000"/>
                </a:solidFill>
              </a:rPr>
            </a:br>
            <a:endParaRPr lang="fr-FR" sz="2800">
              <a:solidFill>
                <a:srgbClr val="000000"/>
              </a:solidFill>
            </a:endParaRP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AECE1979-71C9-41DA-A533-B64EF40B4A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25" y="1917339"/>
            <a:ext cx="5820651" cy="471746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67" y="1261260"/>
            <a:ext cx="7294711" cy="5031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 sz="2900">
                <a:solidFill>
                  <a:srgbClr val="000000"/>
                </a:solidFill>
              </a:rPr>
              <a:t>Generalidades de la herramienta en línea para la presentación de informes periódicos: Sección B (2)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5" y="1866307"/>
            <a:ext cx="7917179" cy="64283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2" y="2362390"/>
            <a:ext cx="7820346" cy="93634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" y="3298735"/>
            <a:ext cx="7863839" cy="3067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 sz="2900">
                <a:solidFill>
                  <a:srgbClr val="000000"/>
                </a:solidFill>
              </a:rPr>
              <a:t>Generalidades de la herramienta en línea para la presentación de informes periódicos: Sección B (3)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874610"/>
            <a:ext cx="7665721" cy="67047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2337475"/>
            <a:ext cx="7665721" cy="2354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 sz="2900">
                <a:solidFill>
                  <a:srgbClr val="000000"/>
                </a:solidFill>
              </a:rPr>
              <a:t>Tipos de preguntas en la herramienta en línea para la presentación de informes periódicos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2825" y="1811338"/>
            <a:ext cx="6480175" cy="4398962"/>
          </a:xfrm>
        </p:spPr>
        <p:txBody>
          <a:bodyPr/>
          <a:lstStyle/>
          <a:p>
            <a:pPr>
              <a:buClrTx/>
              <a:buFont typeface="Arial" charset="0"/>
              <a:buNone/>
            </a:pPr>
            <a:r>
              <a:rPr lang="fr-FR" sz="1800" dirty="0">
                <a:solidFill>
                  <a:srgbClr val="000000"/>
                </a:solidFill>
              </a:rPr>
              <a:t>Los </a:t>
            </a:r>
            <a:r>
              <a:rPr lang="fr-FR" sz="1800" dirty="0" err="1">
                <a:solidFill>
                  <a:srgbClr val="000000"/>
                </a:solidFill>
              </a:rPr>
              <a:t>tres</a:t>
            </a:r>
            <a:r>
              <a:rPr lang="fr-FR" sz="1800" dirty="0">
                <a:solidFill>
                  <a:srgbClr val="000000"/>
                </a:solidFill>
              </a:rPr>
              <a:t> principales </a:t>
            </a:r>
            <a:r>
              <a:rPr lang="fr-FR" sz="1800" dirty="0" err="1">
                <a:solidFill>
                  <a:srgbClr val="000000"/>
                </a:solidFill>
              </a:rPr>
              <a:t>tipos</a:t>
            </a:r>
            <a:r>
              <a:rPr lang="fr-FR" sz="1800" dirty="0">
                <a:solidFill>
                  <a:srgbClr val="000000"/>
                </a:solidFill>
              </a:rPr>
              <a:t> de </a:t>
            </a:r>
            <a:r>
              <a:rPr lang="fr-FR" sz="1800" dirty="0" err="1">
                <a:solidFill>
                  <a:srgbClr val="000000"/>
                </a:solidFill>
              </a:rPr>
              <a:t>preguntas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empleadas</a:t>
            </a:r>
            <a:r>
              <a:rPr lang="fr-FR" sz="1800" dirty="0">
                <a:solidFill>
                  <a:srgbClr val="000000"/>
                </a:solidFill>
              </a:rPr>
              <a:t> en </a:t>
            </a:r>
            <a:r>
              <a:rPr lang="fr-FR" sz="1800" dirty="0" err="1">
                <a:solidFill>
                  <a:srgbClr val="000000"/>
                </a:solidFill>
              </a:rPr>
              <a:t>formulario</a:t>
            </a:r>
            <a:r>
              <a:rPr lang="fr-FR" sz="1800" dirty="0">
                <a:solidFill>
                  <a:srgbClr val="000000"/>
                </a:solidFill>
              </a:rPr>
              <a:t> en </a:t>
            </a:r>
            <a:r>
              <a:rPr lang="fr-FR" sz="1800" dirty="0" err="1">
                <a:solidFill>
                  <a:srgbClr val="000000"/>
                </a:solidFill>
              </a:rPr>
              <a:t>línea</a:t>
            </a:r>
            <a:r>
              <a:rPr lang="fr-FR" sz="1800" dirty="0">
                <a:solidFill>
                  <a:srgbClr val="000000"/>
                </a:solidFill>
              </a:rPr>
              <a:t>:</a:t>
            </a:r>
          </a:p>
          <a:p>
            <a:pPr>
              <a:buClrTx/>
              <a:buFont typeface="Arial" charset="0"/>
              <a:buNone/>
            </a:pPr>
            <a:endParaRPr lang="fr-FR" sz="18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fr-FR" sz="1800" dirty="0" err="1">
                <a:solidFill>
                  <a:srgbClr val="000000"/>
                </a:solidFill>
              </a:rPr>
              <a:t>Comentarios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abiertos</a:t>
            </a:r>
            <a:endParaRPr lang="fr-FR" sz="18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fr-FR" sz="1800" dirty="0" err="1">
                <a:solidFill>
                  <a:srgbClr val="000000"/>
                </a:solidFill>
              </a:rPr>
              <a:t>Respuestas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cerradas</a:t>
            </a:r>
            <a:r>
              <a:rPr lang="fr-FR" sz="1800" dirty="0">
                <a:solidFill>
                  <a:srgbClr val="000000"/>
                </a:solidFill>
              </a:rPr>
              <a:t> (</a:t>
            </a:r>
            <a:r>
              <a:rPr lang="fr-FR" sz="1800" dirty="0" err="1">
                <a:solidFill>
                  <a:srgbClr val="000000"/>
                </a:solidFill>
              </a:rPr>
              <a:t>por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sí</a:t>
            </a:r>
            <a:r>
              <a:rPr lang="fr-FR" sz="1800" dirty="0">
                <a:solidFill>
                  <a:srgbClr val="000000"/>
                </a:solidFill>
              </a:rPr>
              <a:t> o </a:t>
            </a:r>
            <a:r>
              <a:rPr lang="fr-FR" sz="1800" dirty="0" err="1">
                <a:solidFill>
                  <a:srgbClr val="000000"/>
                </a:solidFill>
              </a:rPr>
              <a:t>por</a:t>
            </a:r>
            <a:r>
              <a:rPr lang="fr-FR" sz="1800" dirty="0">
                <a:solidFill>
                  <a:srgbClr val="000000"/>
                </a:solidFill>
              </a:rPr>
              <a:t> no, con </a:t>
            </a:r>
            <a:r>
              <a:rPr lang="fr-FR" sz="1800" dirty="0" err="1">
                <a:solidFill>
                  <a:srgbClr val="000000"/>
                </a:solidFill>
              </a:rPr>
              <a:t>uno</a:t>
            </a:r>
            <a:r>
              <a:rPr lang="fr-FR" sz="1800" dirty="0">
                <a:solidFill>
                  <a:srgbClr val="000000"/>
                </a:solidFill>
              </a:rPr>
              <a:t> o </a:t>
            </a:r>
            <a:r>
              <a:rPr lang="fr-FR" sz="1800" dirty="0" err="1">
                <a:solidFill>
                  <a:srgbClr val="000000"/>
                </a:solidFill>
              </a:rPr>
              <a:t>más</a:t>
            </a:r>
            <a:r>
              <a:rPr lang="fr-FR" sz="1800" dirty="0">
                <a:solidFill>
                  <a:srgbClr val="000000"/>
                </a:solidFill>
              </a:rPr>
              <a:t> cuadros </a:t>
            </a:r>
            <a:r>
              <a:rPr lang="fr-FR" sz="1800" dirty="0" err="1">
                <a:solidFill>
                  <a:srgbClr val="000000"/>
                </a:solidFill>
              </a:rPr>
              <a:t>emergentes</a:t>
            </a:r>
            <a:r>
              <a:rPr lang="fr-FR" sz="1800" dirty="0">
                <a:solidFill>
                  <a:srgbClr val="000000"/>
                </a:solidFill>
              </a:rPr>
              <a:t>)</a:t>
            </a:r>
          </a:p>
          <a:p>
            <a:pPr>
              <a:buClr>
                <a:srgbClr val="000000"/>
              </a:buClr>
            </a:pPr>
            <a:r>
              <a:rPr lang="fr-FR" sz="1800" dirty="0" err="1">
                <a:solidFill>
                  <a:srgbClr val="000000"/>
                </a:solidFill>
              </a:rPr>
              <a:t>Casilleros</a:t>
            </a:r>
            <a:r>
              <a:rPr lang="fr-FR" sz="1800" dirty="0">
                <a:solidFill>
                  <a:srgbClr val="000000"/>
                </a:solidFill>
              </a:rPr>
              <a:t> para </a:t>
            </a:r>
            <a:r>
              <a:rPr lang="fr-FR" sz="1800" dirty="0" err="1">
                <a:solidFill>
                  <a:srgbClr val="000000"/>
                </a:solidFill>
              </a:rPr>
              <a:t>tildar</a:t>
            </a:r>
            <a:endParaRPr lang="fr-FR" sz="18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fr-FR" sz="1800" dirty="0">
                <a:solidFill>
                  <a:srgbClr val="000000"/>
                </a:solidFill>
              </a:rPr>
              <a:t>Escalas de </a:t>
            </a:r>
            <a:r>
              <a:rPr lang="fr-FR" sz="1800" dirty="0" err="1">
                <a:solidFill>
                  <a:srgbClr val="000000"/>
                </a:solidFill>
              </a:rPr>
              <a:t>valoración</a:t>
            </a:r>
            <a:endParaRPr lang="fr-FR" sz="18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fr-FR" sz="1800" dirty="0" err="1">
                <a:solidFill>
                  <a:srgbClr val="000000"/>
                </a:solidFill>
              </a:rPr>
              <a:t>Combinadas</a:t>
            </a:r>
            <a:endParaRPr lang="fr-FR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pPr>
              <a:buSzPct val="100000"/>
            </a:pPr>
            <a:r>
              <a:rPr lang="fr-FR" dirty="0" err="1">
                <a:solidFill>
                  <a:srgbClr val="000000"/>
                </a:solidFill>
              </a:rPr>
              <a:t>Preguntas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cerradas</a:t>
            </a:r>
            <a:r>
              <a:rPr lang="fr-FR" dirty="0">
                <a:solidFill>
                  <a:srgbClr val="000000"/>
                </a:solidFill>
              </a:rPr>
              <a:t> </a:t>
            </a:r>
            <a:br>
              <a:rPr lang="fr-FR" dirty="0">
                <a:solidFill>
                  <a:srgbClr val="000000"/>
                </a:solidFill>
              </a:rPr>
            </a:br>
            <a:r>
              <a:rPr lang="fr-FR" dirty="0">
                <a:solidFill>
                  <a:srgbClr val="000000"/>
                </a:solidFill>
              </a:rPr>
              <a:t>(</a:t>
            </a:r>
            <a:r>
              <a:rPr lang="fr-FR" dirty="0" err="1">
                <a:solidFill>
                  <a:srgbClr val="000000"/>
                </a:solidFill>
              </a:rPr>
              <a:t>por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sí</a:t>
            </a:r>
            <a:r>
              <a:rPr lang="fr-FR" dirty="0">
                <a:solidFill>
                  <a:srgbClr val="000000"/>
                </a:solidFill>
              </a:rPr>
              <a:t> o </a:t>
            </a:r>
            <a:r>
              <a:rPr lang="fr-FR" dirty="0" err="1">
                <a:solidFill>
                  <a:srgbClr val="000000"/>
                </a:solidFill>
              </a:rPr>
              <a:t>por</a:t>
            </a:r>
            <a:r>
              <a:rPr lang="fr-FR" dirty="0">
                <a:solidFill>
                  <a:srgbClr val="000000"/>
                </a:solidFill>
              </a:rPr>
              <a:t> no)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9BBD65A6-2898-4390-9741-846FCE0F4F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62" y="1900270"/>
            <a:ext cx="7088076" cy="3728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Preguntas para tildar casilleros</a:t>
            </a: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0" y="1349057"/>
            <a:ext cx="6134099" cy="47698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pPr>
              <a:buSzPct val="100000"/>
            </a:pPr>
            <a:r>
              <a:rPr lang="fr-FR" dirty="0" err="1">
                <a:solidFill>
                  <a:srgbClr val="000000"/>
                </a:solidFill>
              </a:rPr>
              <a:t>Preguntas</a:t>
            </a:r>
            <a:r>
              <a:rPr lang="fr-FR" dirty="0">
                <a:solidFill>
                  <a:srgbClr val="000000"/>
                </a:solidFill>
              </a:rPr>
              <a:t> con escala de </a:t>
            </a:r>
            <a:r>
              <a:rPr lang="fr-FR" dirty="0" err="1">
                <a:solidFill>
                  <a:srgbClr val="000000"/>
                </a:solidFill>
              </a:rPr>
              <a:t>valoración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C90B4AA4-423A-4825-883B-061AB18A59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56" y="1605443"/>
            <a:ext cx="6834363" cy="46216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464</Words>
  <Application>Microsoft Office PowerPoint</Application>
  <PresentationFormat>On-screen Show (4:3)</PresentationFormat>
  <Paragraphs>49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 Unicode MS</vt:lpstr>
      <vt:lpstr>Arial</vt:lpstr>
      <vt:lpstr>Arial Bold</vt:lpstr>
      <vt:lpstr>Calibri</vt:lpstr>
      <vt:lpstr>Thème Office</vt:lpstr>
      <vt:lpstr>Presentación de informes periódicos - Cumplimentación del formulario en línea   Presentación en PowerPoint correspondiente a la Unidad 61</vt:lpstr>
      <vt:lpstr>Generalidades de la herramienta en línea para la presentación de informes periódicos: Sección A:</vt:lpstr>
      <vt:lpstr>Generalidades de la herramienta en línea para la presentación de informes periódicos: Sección B (1)</vt:lpstr>
      <vt:lpstr>Generalidades de la herramienta en línea para la presentación de informes periódicos: Sección B (2)</vt:lpstr>
      <vt:lpstr>Generalidades de la herramienta en línea para la presentación de informes periódicos: Sección B (3)</vt:lpstr>
      <vt:lpstr>Tipos de preguntas en la herramienta en línea para la presentación de informes periódicos</vt:lpstr>
      <vt:lpstr>Preguntas cerradas  (por sí o por no)</vt:lpstr>
      <vt:lpstr>Preguntas para tildar casilleros</vt:lpstr>
      <vt:lpstr>Preguntas con escala de valoración</vt:lpstr>
      <vt:lpstr>Preguntas combinadas (1)</vt:lpstr>
      <vt:lpstr>Preguntas combinadas (2)</vt:lpstr>
      <vt:lpstr>Tipos más complejos de preguntas (1)</vt:lpstr>
      <vt:lpstr>Indicador 4 – Pregunta general</vt:lpstr>
      <vt:lpstr>PowerPoint Presentation</vt:lpstr>
      <vt:lpstr>Sección A – Información general y resumen ejecutivo</vt:lpstr>
      <vt:lpstr>Sección A.2 – Información de contacto</vt:lpstr>
      <vt:lpstr>Sección A.3 – Instituciones y organizaciones que participan en la preparación del informe</vt:lpstr>
      <vt:lpstr>Sección A.4 – ONG acreditadas</vt:lpstr>
      <vt:lpstr>Sección A.5 – Participación en mecanismos internacionales </vt:lpstr>
      <vt:lpstr>Sección A.6 – Inventarios</vt:lpstr>
      <vt:lpstr>Sección A.6 – Inventarios (2)</vt:lpstr>
      <vt:lpstr>Sección A.7 – Sinergias con otros programas y tratados de la UNESCO</vt:lpstr>
      <vt:lpstr>PowerPoint Presentation</vt:lpstr>
      <vt:lpstr>Área temática II: Transmisión y educación – Pregunta 5.1: </vt:lpstr>
      <vt:lpstr>Área temática II: Transmisión y educación – Pregunta 6.1: </vt:lpstr>
      <vt:lpstr>Área temática III: Elaboración de inventarios e investigación – Pregunta 7.1a: </vt:lpstr>
      <vt:lpstr>Área temática III: Elaboración de inventarios e investigación – Pregunta 8.1: </vt:lpstr>
      <vt:lpstr>Área temática III: Elaboración de inventarios e investigación – Pregunta 10.1: </vt:lpstr>
      <vt:lpstr>Área temática III: Elaboración de inventarios e investigación – Pregunta 11.1: </vt:lpstr>
      <vt:lpstr>Área temática IV: Políticas y medidas administrativas y legales – Pregunta 13.2: </vt:lpstr>
      <vt:lpstr>ÁREA TEMÁTICA IV: POLÍTICAS Y MEDIDAS LEGALES Y ADMINISTRATIVAS – INDICADOR 14, PREGUNTA 1:</vt:lpstr>
      <vt:lpstr>ÁREA TEMÁTICA V: FUNCIÓN DEL PATRIMONIO CULTURAL INMATERIAL Y SU SALVAGUARDIA EN LA SOCIEDAD – INDICADOR 15, PREGUNTA 15.1:</vt:lpstr>
      <vt:lpstr>ÁREA TEMÁTICA V: FUNCIÓN DEL PATRIMONIO CULTURAL INMATERIAL Y SU SALVAGUARDIA EN LA SOCIEDAD – INDICADOR 16, PREGUNTA 16.1:</vt:lpstr>
      <vt:lpstr>ÁREA TEMÁTICA VI: SENSIBILIZACIÓN –  INDICADOR 17, PREGUNTA 17.4: </vt:lpstr>
      <vt:lpstr>ÁREA TEMÁTICA VII: PARTICIPACIÓN DE LAS PARTES INTERESADAS – INDICADOR 21, PREGUNTA 21.1:  </vt:lpstr>
      <vt:lpstr>ÁREA TEMÁTICA VIII: PARTICIPACIÓN INTERNACIONAL – INDICADORES 23 Y 26: </vt:lpstr>
      <vt:lpstr>ÁREA TEMÁTICA VIII: PARTICIPACIÓN INTERNACIONAL – INDICADOR 24, PREGUNTA 24.1: </vt:lpstr>
      <vt:lpstr>ÁREA TEMÁTICA VIII: PARTICIPACIÓN INTERNACIONAL – INDICADOR 25, PREGUNTA 25.3: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informes periódicos - Cumplimentación del formulario en línea   Presentación en PowerPoint correspondiente a la Unidad 61</dc:title>
  <dc:creator>Hopkins, Juliette</dc:creator>
  <cp:lastModifiedBy>Hopkins, Juliette</cp:lastModifiedBy>
  <cp:revision>3</cp:revision>
  <dcterms:created xsi:type="dcterms:W3CDTF">2020-03-11T09:04:56Z</dcterms:created>
  <dcterms:modified xsi:type="dcterms:W3CDTF">2020-03-11T09:08:03Z</dcterms:modified>
</cp:coreProperties>
</file>