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5" r:id="rId3"/>
    <p:sldId id="309" r:id="rId4"/>
    <p:sldId id="310" r:id="rId5"/>
    <p:sldId id="311" r:id="rId6"/>
    <p:sldId id="312" r:id="rId7"/>
    <p:sldId id="314" r:id="rId8"/>
    <p:sldId id="316" r:id="rId9"/>
    <p:sldId id="317" r:id="rId10"/>
    <p:sldId id="318" r:id="rId11"/>
    <p:sldId id="319" r:id="rId12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D CLT/ITH " initials="H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DFC"/>
    <a:srgbClr val="9CF2E8"/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06" autoAdjust="0"/>
  </p:normalViewPr>
  <p:slideViewPr>
    <p:cSldViewPr snapToGrid="0" snapToObjects="1">
      <p:cViewPr varScale="1">
        <p:scale>
          <a:sx n="75" d="100"/>
          <a:sy n="75" d="100"/>
        </p:scale>
        <p:origin x="78" y="264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5CF58CC-28A7-41BB-B628-93294EDBA7DE}" type="datetime1">
              <a:rPr lang="fr-FR" altLang="fr-FR"/>
              <a:pPr>
                <a:defRPr/>
              </a:pPr>
              <a:t>24/04/2018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61D6BF-626D-46C3-8DEC-4E7C129C7EE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20446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1C06E4F-073B-449F-AC53-99C07E28984F}" type="datetime1">
              <a:rPr lang="fr-FR" altLang="fr-FR"/>
              <a:pPr>
                <a:defRPr/>
              </a:pPr>
              <a:t>24/04/2018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5EC15F3-3FC3-4285-A2A4-A1C08A31C5D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866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mtClean="0">
                <a:ea typeface="ＭＳ Ｐゴシック" pitchFamily="34" charset="-128"/>
              </a:rPr>
              <a:t>© 2009 by Chen Ming/Beijing Bureau of Culture</a:t>
            </a:r>
            <a:endParaRPr lang="fr-FR" altLang="fr-F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1D1B39C-849D-43B8-B3C7-9C7560134054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"</a:t>
            </a:r>
            <a:r>
              <a:rPr lang="en-US" dirty="0" err="1" smtClean="0"/>
              <a:t>LocationCroatia.svg</a:t>
            </a:r>
            <a:r>
              <a:rPr lang="en-US" dirty="0" smtClean="0"/>
              <a:t>" [https://commons.wikimedia.org/wiki/File:LocationCroatia.svg] by Rei-</a:t>
            </a:r>
            <a:r>
              <a:rPr lang="en-US" dirty="0" err="1" smtClean="0"/>
              <a:t>artur</a:t>
            </a:r>
            <a:r>
              <a:rPr lang="en-US" dirty="0" smtClean="0"/>
              <a:t> [https://commons.wikimedia.org/wiki/User:Rei-artur] is licensed under CC BY-SA 2.5 [https://</a:t>
            </a:r>
            <a:r>
              <a:rPr lang="en-US" smtClean="0"/>
              <a:t>creativecommons.org/licenses/by-sa/2.5/deed.en]</a:t>
            </a: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EC15F3-3FC3-4285-A2A4-A1C08A31C5D7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20748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"Brazil-Pos.png“ [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http://commons.wikimedia.org/wiki/File:Brazil-Pos.png</a:t>
            </a:r>
            <a:r>
              <a:rPr lang="en-US" dirty="0" smtClean="0"/>
              <a:t>] by </a:t>
            </a:r>
            <a:r>
              <a:rPr lang="en-US" dirty="0" err="1" smtClean="0"/>
              <a:t>Tzzzpfff~commonswiki</a:t>
            </a:r>
            <a:r>
              <a:rPr lang="en-US" dirty="0" smtClean="0"/>
              <a:t> [https://commons.wikimedia.org/w/index.php?title=User:Tzzzpfff~commonswiki&amp;action=edit&amp;redlink=1] is available under the </a:t>
            </a:r>
            <a:r>
              <a:rPr lang="en-US" smtClean="0"/>
              <a:t>Public Domain</a:t>
            </a: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EC15F3-3FC3-4285-A2A4-A1C08A31C5D7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491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"LocationKenya.png" [https://commons.wikimedia.org/wiki/File:LocationKenya.png] by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Vardion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[https://commons.wikimedia.org/wiki/User:Vardion] is available under the Public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Domain</a:t>
            </a:r>
            <a:r>
              <a:rPr lang="en-US" smtClean="0"/>
              <a:t> </a:t>
            </a: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EC15F3-3FC3-4285-A2A4-A1C08A31C5D7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851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pic>
        <p:nvPicPr>
          <p:cNvPr id="6" name="Picture 7" descr="logos_partners_noir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66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3675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377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0856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4919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747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01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88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pic>
        <p:nvPicPr>
          <p:cNvPr id="1027" name="Picture 6" descr="logos_partners_noir.psd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57200"/>
            <a:ext cx="1217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E286136B-0ABF-4B39-8EDC-1C6919A2F587}" type="slidenum">
              <a:rPr lang="fr-FR" altLang="fr-FR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chemeClr val="accent1"/>
              </a:solidFill>
            </a:endParaRPr>
          </a:p>
        </p:txBody>
      </p:sp>
      <p:pic>
        <p:nvPicPr>
          <p:cNvPr id="12" name="Picture 16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667500"/>
            <a:ext cx="5429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0" r:id="rId2"/>
    <p:sldLayoutId id="2147483826" r:id="rId3"/>
    <p:sldLayoutId id="2147483821" r:id="rId4"/>
    <p:sldLayoutId id="2147483822" r:id="rId5"/>
    <p:sldLayoutId id="2147483823" r:id="rId6"/>
    <p:sldLayoutId id="2147483824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2738438"/>
          </a:xfrm>
        </p:spPr>
        <p:txBody>
          <a:bodyPr/>
          <a:lstStyle/>
          <a:p>
            <a:pPr defTabSz="914400" eaLnBrk="1" hangingPunct="1"/>
            <a:r>
              <a:rPr lang="ru-RU" altLang="en-US" sz="4000" smtClean="0"/>
              <a:t>Ратификация Конвенции</a:t>
            </a:r>
            <a:r>
              <a:rPr lang="fr-FR" altLang="en-US" sz="4000" smtClean="0"/>
              <a:t/>
            </a:r>
            <a:br>
              <a:rPr lang="fr-FR" altLang="en-US" sz="4000" smtClean="0"/>
            </a:br>
            <a:r>
              <a:rPr lang="ru-RU" altLang="en-US" sz="1800" smtClean="0"/>
              <a:t>Раздел</a:t>
            </a:r>
            <a:r>
              <a:rPr lang="en-GB" altLang="en-US" sz="1800" smtClean="0"/>
              <a:t> 17</a:t>
            </a:r>
            <a:r>
              <a:rPr lang="ru-RU" altLang="en-US" sz="1800" smtClean="0"/>
              <a:t>, презентация </a:t>
            </a:r>
            <a:r>
              <a:rPr lang="en-GB" altLang="en-US" sz="1800" smtClean="0"/>
              <a:t>PowerPoint </a:t>
            </a:r>
            <a:r>
              <a:rPr lang="en-GB" altLang="fr-FR" sz="4000" smtClean="0"/>
              <a:t/>
            </a:r>
            <a:br>
              <a:rPr lang="en-GB" altLang="fr-FR" sz="4000" smtClean="0"/>
            </a:br>
            <a:r>
              <a:rPr lang="en-ZA" altLang="fr-FR" sz="4000" smtClean="0"/>
              <a:t/>
            </a:r>
            <a:br>
              <a:rPr lang="en-ZA" altLang="fr-FR" sz="4000" smtClean="0"/>
            </a:br>
            <a:r>
              <a:rPr lang="en-ZA" altLang="fr-FR" sz="4000" smtClean="0"/>
              <a:t> </a:t>
            </a: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95288" y="4330700"/>
            <a:ext cx="5715000" cy="800100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fr-FR" sz="2000" smtClean="0"/>
              <a:t>ЮНЕСКО</a:t>
            </a:r>
            <a:r>
              <a:rPr lang="en-US" altLang="fr-FR" sz="2000" smtClean="0"/>
              <a:t>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fr-FR" sz="2000" smtClean="0"/>
              <a:t>Секция нематериального культурного наследия</a:t>
            </a:r>
            <a:endParaRPr lang="en-US" altLang="fr-FR" sz="2000" smtClean="0"/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tx1"/>
              </a:solidFill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Стратегии ратификации</a:t>
            </a:r>
            <a:r>
              <a:rPr lang="en-ZA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: </a:t>
            </a:r>
            <a:br>
              <a:rPr lang="en-ZA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</a:b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Кения</a:t>
            </a:r>
            <a:endParaRPr lang="fr-FR" altLang="fr-FR" sz="3600" dirty="0" smtClean="0"/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>
          <a:xfrm>
            <a:off x="4716463" y="1905000"/>
            <a:ext cx="4038600" cy="2846388"/>
          </a:xfr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600"/>
              </a:spcBef>
              <a:buClr>
                <a:srgbClr val="EA157A"/>
              </a:buClr>
              <a:buSzPct val="85000"/>
            </a:pPr>
            <a:r>
              <a:rPr lang="ru-RU" altLang="fr-FR" sz="2000" smtClean="0">
                <a:cs typeface="Arial Unicode MS" charset="0"/>
              </a:rPr>
              <a:t>«Итак, пришлось много лоббировать, много совещаться, привлекать большое число как простых людей, так и высоких представителей органов государственного управления» для того, чтобы Конвенция была ратифицирована</a:t>
            </a:r>
            <a:r>
              <a:rPr lang="en-US" altLang="fr-FR" sz="2000" smtClean="0">
                <a:cs typeface="Arial Unicode MS" charset="0"/>
              </a:rPr>
              <a:t>.</a:t>
            </a:r>
            <a:endParaRPr lang="en-ZA" altLang="fr-FR" sz="2000" smtClean="0"/>
          </a:p>
          <a:p>
            <a:pPr defTabSz="914400" eaLnBrk="1" hangingPunct="1"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endParaRPr lang="en-US" altLang="fr-FR" sz="2000" smtClean="0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905000"/>
            <a:ext cx="40005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691" y="333359"/>
            <a:ext cx="5614291" cy="619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ru-RU" altLang="fr-FR" sz="3600" smtClean="0"/>
              <a:t>В этой презентации</a:t>
            </a:r>
            <a:r>
              <a:rPr lang="en-ZA" altLang="fr-FR" sz="3600" smtClean="0"/>
              <a:t> ...</a:t>
            </a:r>
            <a:endParaRPr lang="fr-FR" altLang="fr-FR" sz="3600" b="0" smtClean="0"/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>
          <a:xfrm>
            <a:off x="2281238" y="1922463"/>
            <a:ext cx="5807075" cy="2386012"/>
          </a:xfrm>
        </p:spPr>
        <p:txBody>
          <a:bodyPr/>
          <a:lstStyle/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Процесс ратификации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На пути к ратификации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Модели ратификации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Примеры</a:t>
            </a:r>
            <a:endParaRPr lang="en-ZA" sz="2000" dirty="0">
              <a:solidFill>
                <a:prstClr val="black"/>
              </a:solidFill>
            </a:endParaRPr>
          </a:p>
          <a:p>
            <a:pPr defTabSz="914400" eaLnBrk="1" hangingPunct="1">
              <a:lnSpc>
                <a:spcPct val="100000"/>
              </a:lnSpc>
              <a:spcBef>
                <a:spcPts val="600"/>
              </a:spcBef>
              <a:buClrTx/>
              <a:buSzPct val="85000"/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Процесс ратификации</a:t>
            </a:r>
            <a:endParaRPr lang="fr-FR" altLang="fr-FR" sz="3600" dirty="0" smtClean="0"/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>
          <a:xfrm>
            <a:off x="2281238" y="1919288"/>
            <a:ext cx="6138862" cy="4462462"/>
          </a:xfrm>
        </p:spPr>
        <p:txBody>
          <a:bodyPr/>
          <a:lstStyle/>
          <a:p>
            <a:pPr defTabSz="914400">
              <a:lnSpc>
                <a:spcPct val="100000"/>
              </a:lnSpc>
              <a:spcAft>
                <a:spcPts val="600"/>
              </a:spcAft>
              <a:buClrTx/>
              <a:buSzPct val="85000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Государства-члены ЮНЕСКО</a:t>
            </a:r>
            <a:endParaRPr lang="en-ZA" sz="2000" dirty="0" smtClean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>
                <a:prstClr val="black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Ратифицируют, принимают или утверждают Конвенцию, следуя своим конституционным процедурам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>
                <a:prstClr val="black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Посылают ратификационную грамоту Генеральному директору ЮНЕСКО</a:t>
            </a:r>
            <a:r>
              <a:rPr lang="en-ZA" sz="2000" dirty="0" smtClean="0">
                <a:solidFill>
                  <a:prstClr val="black"/>
                </a:solidFill>
              </a:rPr>
              <a:t> 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>
                <a:prstClr val="black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Подписанную главой государства, главой правительства или Министром иностранных дел</a:t>
            </a:r>
            <a:endParaRPr lang="en-GB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>
                <a:prstClr val="black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Становятся государствами-участниками спустя три месяца со дня принятия их грамоты</a:t>
            </a:r>
            <a:endParaRPr lang="en-GB" sz="2000" dirty="0">
              <a:solidFill>
                <a:prstClr val="black"/>
              </a:solidFill>
            </a:endParaRPr>
          </a:p>
          <a:p>
            <a:pPr defTabSz="914400" eaLnBrk="1" hangingPunct="1">
              <a:lnSpc>
                <a:spcPct val="100000"/>
              </a:lnSpc>
              <a:spcBef>
                <a:spcPts val="600"/>
              </a:spcBef>
              <a:buClrTx/>
              <a:buSzPct val="85000"/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На пути к ратификации</a:t>
            </a:r>
            <a:endParaRPr lang="fr-FR" altLang="fr-FR" sz="3600" dirty="0" smtClean="0"/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>
          <a:xfrm>
            <a:off x="2281238" y="1905000"/>
            <a:ext cx="5807075" cy="4308475"/>
          </a:xfrm>
        </p:spPr>
        <p:txBody>
          <a:bodyPr/>
          <a:lstStyle/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Tx/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Перевод Конвенции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Tx/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Консультации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Tx/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Информационные кампании</a:t>
            </a:r>
            <a:r>
              <a:rPr lang="en-ZA" sz="2000" dirty="0" smtClean="0">
                <a:solidFill>
                  <a:prstClr val="black"/>
                </a:solidFill>
              </a:rPr>
              <a:t> </a:t>
            </a:r>
            <a:r>
              <a:rPr lang="en-ZA" sz="2000" dirty="0">
                <a:solidFill>
                  <a:prstClr val="black"/>
                </a:solidFill>
              </a:rPr>
              <a:t>/ </a:t>
            </a:r>
            <a:r>
              <a:rPr lang="ru-RU" sz="2000" dirty="0" smtClean="0">
                <a:solidFill>
                  <a:prstClr val="black"/>
                </a:solidFill>
              </a:rPr>
              <a:t>Лоббирование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Tx/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Учреждение консультативного или совещательного органа по вопросам НКН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Tx/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Обзор/пересмотр законодательства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Tx/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Одобрение правительства и парламента</a:t>
            </a:r>
            <a:endParaRPr lang="en-ZA" sz="20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ClrTx/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Подписание ратификационной грамоты</a:t>
            </a:r>
            <a:endParaRPr lang="en-ZA" sz="2000" dirty="0">
              <a:solidFill>
                <a:prstClr val="black"/>
              </a:solidFill>
            </a:endParaRPr>
          </a:p>
          <a:p>
            <a:pPr defTabSz="914400" eaLnBrk="1" hangingPunct="1">
              <a:lnSpc>
                <a:spcPct val="100000"/>
              </a:lnSpc>
              <a:spcBef>
                <a:spcPts val="600"/>
              </a:spcBef>
              <a:buClrTx/>
              <a:buSzPct val="85000"/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Ратификация по годам</a:t>
            </a:r>
            <a:endParaRPr lang="fr-FR" altLang="fr-FR" sz="3600" dirty="0" smtClean="0"/>
          </a:p>
        </p:txBody>
      </p:sp>
      <p:graphicFrame>
        <p:nvGraphicFramePr>
          <p:cNvPr id="8196" name="Content Placeholder 4"/>
          <p:cNvGraphicFramePr>
            <a:graphicFrameLocks/>
          </p:cNvGraphicFramePr>
          <p:nvPr/>
        </p:nvGraphicFramePr>
        <p:xfrm>
          <a:off x="946150" y="1925638"/>
          <a:ext cx="6953250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r:id="rId3" imgW="6956139" imgH="3920068" progId="Excel.Chart.8">
                  <p:embed/>
                </p:oleObj>
              </mc:Choice>
              <mc:Fallback>
                <p:oleObj r:id="rId3" imgW="6956139" imgH="3920068" progId="Excel.Chart.8">
                  <p:embed/>
                  <p:pic>
                    <p:nvPicPr>
                      <p:cNvPr id="0" name="Content Placeholder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1925638"/>
                        <a:ext cx="6953250" cy="391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Карта ратификации</a:t>
            </a:r>
            <a:endParaRPr lang="fr-FR" altLang="fr-FR" sz="3600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1905000"/>
            <a:ext cx="5991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6400" y="3087688"/>
            <a:ext cx="2230438" cy="1938337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ru-RU" altLang="ru-RU" sz="2000">
                <a:solidFill>
                  <a:srgbClr val="000000"/>
                </a:solidFill>
                <a:cs typeface="Arial Unicode MS" charset="0"/>
              </a:rPr>
              <a:t>Государства-участники Конвенции нематериаль-ного наследия</a:t>
            </a:r>
            <a:endParaRPr lang="en-ZA" altLang="ru-RU" sz="2000">
              <a:solidFill>
                <a:srgbClr val="000000"/>
              </a:solidFill>
              <a:cs typeface="Arial Unicode MS" charset="0"/>
            </a:endParaRPr>
          </a:p>
          <a:p>
            <a:pPr defTabSz="914400" eaLnBrk="1" hangingPunct="1"/>
            <a:r>
              <a:rPr lang="en-ZA" altLang="ru-RU" sz="2000">
                <a:solidFill>
                  <a:srgbClr val="000000"/>
                </a:solidFill>
                <a:cs typeface="Arial Unicode MS" charset="0"/>
              </a:rPr>
              <a:t>(</a:t>
            </a:r>
            <a:r>
              <a:rPr lang="ru-RU" altLang="ru-RU" sz="2000">
                <a:solidFill>
                  <a:srgbClr val="000000"/>
                </a:solidFill>
                <a:cs typeface="Arial Unicode MS" charset="0"/>
              </a:rPr>
              <a:t>декабрь</a:t>
            </a:r>
            <a:r>
              <a:rPr lang="en-ZA" altLang="ru-RU" sz="2000">
                <a:solidFill>
                  <a:srgbClr val="000000"/>
                </a:solidFill>
                <a:cs typeface="Arial Unicode MS" charset="0"/>
              </a:rPr>
              <a:t> 2013</a:t>
            </a:r>
            <a:r>
              <a:rPr lang="ru-RU" altLang="ru-RU" sz="2000">
                <a:solidFill>
                  <a:srgbClr val="000000"/>
                </a:solidFill>
                <a:cs typeface="Arial Unicode MS" charset="0"/>
              </a:rPr>
              <a:t> г.</a:t>
            </a:r>
            <a:r>
              <a:rPr lang="en-ZA" altLang="ru-RU" sz="2000">
                <a:solidFill>
                  <a:srgbClr val="000000"/>
                </a:solidFill>
                <a:cs typeface="Arial Unicode MS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Стратегии ратификации</a:t>
            </a:r>
            <a:r>
              <a:rPr lang="en-ZA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: </a:t>
            </a: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Примеры</a:t>
            </a:r>
            <a:endParaRPr lang="fr-FR" altLang="fr-FR" sz="3600" dirty="0" smtClean="0"/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1914525"/>
            <a:ext cx="5807075" cy="2032000"/>
          </a:xfrm>
        </p:spPr>
        <p:txBody>
          <a:bodyPr/>
          <a:lstStyle/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Хорватия</a:t>
            </a:r>
            <a:endParaRPr lang="en-ZA" sz="24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Бразилия</a:t>
            </a:r>
            <a:endParaRPr lang="en-ZA" sz="2400" dirty="0">
              <a:solidFill>
                <a:prstClr val="black"/>
              </a:solidFill>
            </a:endParaRPr>
          </a:p>
          <a:p>
            <a:pPr marL="273050" indent="-273050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Кения</a:t>
            </a:r>
            <a:endParaRPr lang="en-ZA" sz="2400" dirty="0">
              <a:solidFill>
                <a:prstClr val="black"/>
              </a:solidFill>
            </a:endParaRPr>
          </a:p>
          <a:p>
            <a:pPr defTabSz="914400" eaLnBrk="1" hangingPunct="1">
              <a:lnSpc>
                <a:spcPct val="100000"/>
              </a:lnSpc>
              <a:spcBef>
                <a:spcPts val="600"/>
              </a:spcBef>
              <a:buClrTx/>
              <a:buSzPct val="85000"/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Стратегии ратификации</a:t>
            </a:r>
            <a:r>
              <a:rPr lang="en-ZA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: </a:t>
            </a:r>
            <a:br>
              <a:rPr lang="en-ZA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</a:b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Хорватия</a:t>
            </a:r>
            <a:endParaRPr lang="fr-FR" altLang="fr-FR" sz="3600" dirty="0" smtClean="0"/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>
          <a:xfrm>
            <a:off x="5273675" y="1911350"/>
            <a:ext cx="3587750" cy="3386138"/>
          </a:xfrm>
        </p:spPr>
        <p:txBody>
          <a:bodyPr/>
          <a:lstStyle/>
          <a:p>
            <a:pPr marL="182563" indent="-182563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История научных исследований НКН</a:t>
            </a:r>
            <a:endParaRPr lang="en-ZA" sz="2000" dirty="0">
              <a:solidFill>
                <a:prstClr val="black"/>
              </a:solidFill>
            </a:endParaRPr>
          </a:p>
          <a:p>
            <a:pPr marL="182563" indent="-182563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Заинтересованное министерство учредило Национальный комитет по НКН</a:t>
            </a:r>
            <a:r>
              <a:rPr lang="en-ZA" sz="2000" dirty="0" smtClean="0">
                <a:solidFill>
                  <a:prstClr val="black"/>
                </a:solidFill>
              </a:rPr>
              <a:t> </a:t>
            </a:r>
            <a:endParaRPr lang="en-ZA" sz="2000" dirty="0">
              <a:solidFill>
                <a:prstClr val="black"/>
              </a:solidFill>
            </a:endParaRPr>
          </a:p>
          <a:p>
            <a:pPr marL="182563" indent="-182563" defTabSz="914400">
              <a:lnSpc>
                <a:spcPct val="100000"/>
              </a:lnSpc>
              <a:spcAft>
                <a:spcPts val="600"/>
              </a:spcAft>
              <a:buSzPct val="85000"/>
              <a:buFont typeface="Wingdings 2" pitchFamily="18" charset="2"/>
              <a:buChar char="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Ратифицировала Конвенцию в 2005 г.</a:t>
            </a:r>
            <a:endParaRPr lang="en-ZA" sz="2000" dirty="0">
              <a:solidFill>
                <a:prstClr val="black"/>
              </a:solidFill>
            </a:endParaRPr>
          </a:p>
          <a:p>
            <a:pPr defTabSz="914400" eaLnBrk="1" hangingPunct="1">
              <a:lnSpc>
                <a:spcPct val="100000"/>
              </a:lnSpc>
              <a:spcBef>
                <a:spcPts val="600"/>
              </a:spcBef>
              <a:buClrTx/>
              <a:buSzPct val="85000"/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898650"/>
            <a:ext cx="46736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Стратегии ратификации</a:t>
            </a:r>
            <a:r>
              <a:rPr lang="en-ZA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: </a:t>
            </a:r>
            <a:br>
              <a:rPr lang="en-ZA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</a:br>
            <a:r>
              <a:rPr lang="ru-RU" sz="3600" spc="-100" dirty="0" smtClean="0">
                <a:ln w="3200">
                  <a:solidFill>
                    <a:srgbClr val="D6ECF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Бразилия</a:t>
            </a:r>
            <a:endParaRPr lang="fr-FR" altLang="fr-FR" sz="3600" dirty="0" smtClean="0"/>
          </a:p>
        </p:txBody>
      </p:sp>
      <p:sp>
        <p:nvSpPr>
          <p:cNvPr id="12291" name="Espace réservé du texte 2"/>
          <p:cNvSpPr>
            <a:spLocks noGrp="1"/>
          </p:cNvSpPr>
          <p:nvPr>
            <p:ph type="body" idx="1"/>
          </p:nvPr>
        </p:nvSpPr>
        <p:spPr>
          <a:xfrm>
            <a:off x="3840163" y="1887538"/>
            <a:ext cx="4906962" cy="2538412"/>
          </a:xfr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600"/>
              </a:spcBef>
              <a:buClr>
                <a:srgbClr val="EA157A"/>
              </a:buClr>
              <a:buSzPct val="85000"/>
            </a:pPr>
            <a:r>
              <a:rPr lang="ru-RU" altLang="fr-FR" sz="2000" smtClean="0"/>
              <a:t>«Бразилия проводит политику в области нематериального культурного наследия с 2000 г. и занималась этим вопросом ещё до начала обсуждения разработки Конвенции … конечно, это было поводом для того, чтобы Бразилия ратифицировала Конвенцию».</a:t>
            </a:r>
            <a:endParaRPr lang="en-ZA" altLang="fr-FR" sz="2000" smtClean="0"/>
          </a:p>
          <a:p>
            <a:pPr defTabSz="914400" eaLnBrk="1" hangingPunct="1"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endParaRPr lang="en-US" altLang="fr-FR" sz="2000" smtClean="0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912938"/>
            <a:ext cx="314325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10057</TotalTime>
  <Words>287</Words>
  <Application>Microsoft Office PowerPoint</Application>
  <PresentationFormat>On-screen Show (4:3)</PresentationFormat>
  <Paragraphs>46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Bold</vt:lpstr>
      <vt:lpstr>Arial Unicode MS</vt:lpstr>
      <vt:lpstr>ＭＳ Ｐゴシック</vt:lpstr>
      <vt:lpstr>Arial</vt:lpstr>
      <vt:lpstr>Calibri</vt:lpstr>
      <vt:lpstr>Wingdings 2</vt:lpstr>
      <vt:lpstr>Thème Office</vt:lpstr>
      <vt:lpstr>Microsoft Excel Chart</vt:lpstr>
      <vt:lpstr>Ратификация Конвенции Раздел 17, презентация PowerPoint    </vt:lpstr>
      <vt:lpstr>В этой презентации ...</vt:lpstr>
      <vt:lpstr>Процесс ратификации</vt:lpstr>
      <vt:lpstr>На пути к ратификации</vt:lpstr>
      <vt:lpstr>Ратификация по годам</vt:lpstr>
      <vt:lpstr>Карта ратификации</vt:lpstr>
      <vt:lpstr>Стратегии ратификации: Примеры</vt:lpstr>
      <vt:lpstr>Стратегии ратификации:  Хорватия</vt:lpstr>
      <vt:lpstr>Стратегии ратификации:  Бразилия</vt:lpstr>
      <vt:lpstr>Стратегии ратификации:  Кения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130</cp:revision>
  <dcterms:created xsi:type="dcterms:W3CDTF">2013-10-08T08:22:11Z</dcterms:created>
  <dcterms:modified xsi:type="dcterms:W3CDTF">2018-04-24T08:50:35Z</dcterms:modified>
</cp:coreProperties>
</file>