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92" r:id="rId3"/>
    <p:sldId id="263" r:id="rId4"/>
    <p:sldId id="272" r:id="rId5"/>
    <p:sldId id="274" r:id="rId6"/>
    <p:sldId id="284" r:id="rId7"/>
    <p:sldId id="266" r:id="rId8"/>
    <p:sldId id="285" r:id="rId9"/>
    <p:sldId id="290" r:id="rId10"/>
    <p:sldId id="288" r:id="rId11"/>
    <p:sldId id="289" r:id="rId12"/>
    <p:sldId id="276" r:id="rId13"/>
    <p:sldId id="293" r:id="rId1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96" y="1122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B363CC7-ADCE-477F-B86F-549A54EB0FA6}" type="datetime1">
              <a:rPr lang="fr-FR" altLang="fr-FR"/>
              <a:pPr>
                <a:defRPr/>
              </a:pPr>
              <a:t>23/04/2018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98FAF00-DDA1-4B51-BE1D-DF546212616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3757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BB241D2-F6E7-49D3-ACB1-9A2B3D4E6603}" type="datetime1">
              <a:rPr lang="fr-FR" altLang="fr-FR"/>
              <a:pPr>
                <a:defRPr/>
              </a:pPr>
              <a:t>23/04/2018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6A5209-E965-4E51-B1FC-A632419232D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7210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© 2000 by Cultural Heritage Administration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A5209-E965-4E51-B1FC-A632419232DC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955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by </a:t>
            </a:r>
            <a:r>
              <a:rPr lang="en-US" dirty="0" err="1" smtClean="0"/>
              <a:t>geralt</a:t>
            </a:r>
            <a:r>
              <a:rPr lang="en-US" dirty="0" smtClean="0"/>
              <a:t> [https://pixabay.com/fr/users/geralt-9301/] is licensed under CC0</a:t>
            </a:r>
            <a:endParaRPr lang="fr-FR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A5209-E965-4E51-B1FC-A632419232DC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119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smtClean="0"/>
              <a:t>2013_11_07_Radio_Mogadishu_I.jpg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[https://www.flickr.com/photos/au_unistphotostream/10795982973/in/photostream/] by </a:t>
            </a:r>
            <a:r>
              <a:rPr lang="fr-FR" altLang="fr-FR" dirty="0" smtClean="0"/>
              <a:t>AMISOM Public Information</a:t>
            </a:r>
          </a:p>
          <a:p>
            <a:r>
              <a:rPr lang="en-GB" altLang="fr-FR" dirty="0" smtClean="0"/>
              <a:t>[https://www.flickr.com/photos/au_unistphotostream/]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CC0 1.0 </a:t>
            </a:r>
            <a:r>
              <a:rPr lang="en-GB" altLang="fr-FR" dirty="0" smtClean="0"/>
              <a:t>[https://creativecommons.org/publicdomain/zero/1.0/]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A5209-E965-4E51-B1FC-A632419232DC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422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by </a:t>
            </a:r>
            <a:r>
              <a:rPr lang="en-US" dirty="0" err="1" smtClean="0"/>
              <a:t>geralt</a:t>
            </a:r>
            <a:r>
              <a:rPr lang="en-US" dirty="0" smtClean="0"/>
              <a:t> [https://pixabay.com/fr/users/geralt-9301/] is licensed under CC0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A5209-E965-4E51-B1FC-A632419232DC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13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smtClean="0"/>
              <a:t>cd </a:t>
            </a:r>
            <a:r>
              <a:rPr lang="fr-FR" altLang="fr-FR" dirty="0" err="1" smtClean="0"/>
              <a:t>shelves</a:t>
            </a:r>
            <a:r>
              <a:rPr lang="fr-FR" altLang="fr-FR" dirty="0" smtClean="0"/>
              <a:t> 08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www.flickr.com/photos/charlottel/2272695236/in/photolist-4sQa7C-iGhAZq-GF1pF-iGhEeb-5iD56u-8tFeaB-9aah7w-4sL8uH-hBE5TD-4Za5HP-664B7D-9MG6rY-nds8sF-83bVwd-ohKVZR-8jrehH-4Qmjjj-3rHpdJ-71LJBM-4Za5xT-PaLkR-baYYAP-zrxXC-8diteB-HjK7z3-44hNFa-86EYrE-2JFN9y-9Jqka-auTv9m-bV45wt-F1wJ6w-3GVpsE-oyfAQW-3GQdBz-ksUTo-nT89oM-6ZemSC-e6dEZm-4FuHkz-7qbiaH-7XqBTZ-cz8XRo-9RA8pF-Fhqg5A-8QNzxL-9d9cKr-6e6Tda-4fp5TW-7Vf7SV] by Charlotte L[https://www.flickr.com/photos/charlottel/] </a:t>
            </a:r>
          </a:p>
          <a:p>
            <a:r>
              <a:rPr lang="en-GB" altLang="fr-FR" dirty="0" smtClean="0"/>
              <a:t> is licensed under CC BY 2.0 [https://creativecommons.org/licenses/by/2.0/]</a:t>
            </a:r>
          </a:p>
          <a:p>
            <a:endParaRPr lang="fr-FR" alt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A5209-E965-4E51-B1FC-A632419232DC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6465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by </a:t>
            </a:r>
            <a:r>
              <a:rPr lang="en-US" dirty="0" err="1" smtClean="0"/>
              <a:t>Gratisography</a:t>
            </a:r>
            <a:r>
              <a:rPr lang="en-US" dirty="0" smtClean="0"/>
              <a:t> [https://www.pexels.com/u/gratisography/] is licensed under CC0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A5209-E965-4E51-B1FC-A632419232DC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058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190500"/>
            <a:ext cx="1925793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80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465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335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1134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24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76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B4749DE-C0AB-4432-BF60-3AC1F4669689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5" y="374306"/>
            <a:ext cx="1286030" cy="7897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9" r:id="rId2"/>
    <p:sldLayoutId id="2147483925" r:id="rId3"/>
    <p:sldLayoutId id="2147483920" r:id="rId4"/>
    <p:sldLayoutId id="2147483921" r:id="rId5"/>
    <p:sldLayoutId id="2147483922" r:id="rId6"/>
    <p:sldLayoutId id="2147483923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1631216"/>
          </a:xfrm>
        </p:spPr>
        <p:txBody>
          <a:bodyPr/>
          <a:lstStyle/>
          <a:p>
            <a:pPr eaLnBrk="1" hangingPunct="1"/>
            <a:r>
              <a:rPr lang="ru-RU" altLang="fr-FR" sz="4400" dirty="0" smtClean="0">
                <a:ea typeface="ＭＳ Ｐゴシック" pitchFamily="34" charset="-128"/>
              </a:rPr>
              <a:t>Доступ и распространение</a:t>
            </a:r>
            <a:r>
              <a:rPr lang="fr-FR" altLang="fr-FR" sz="4400" dirty="0" smtClean="0">
                <a:ea typeface="ＭＳ Ｐゴシック" pitchFamily="34" charset="-128"/>
              </a:rPr>
              <a:t/>
            </a:r>
            <a:br>
              <a:rPr lang="fr-FR" altLang="fr-FR" sz="4400" dirty="0" smtClean="0">
                <a:ea typeface="ＭＳ Ｐゴシック" pitchFamily="34" charset="-128"/>
              </a:rPr>
            </a:br>
            <a:r>
              <a:rPr lang="ru-RU" altLang="fr-FR" sz="1800" dirty="0" smtClean="0">
                <a:ea typeface="ＭＳ Ｐゴシック" pitchFamily="34" charset="-128"/>
              </a:rPr>
              <a:t>Презентация</a:t>
            </a:r>
            <a:r>
              <a:rPr lang="fr-FR" altLang="fr-FR" sz="1800" dirty="0" smtClean="0">
                <a:ea typeface="ＭＳ Ｐゴシック" pitchFamily="34" charset="-128"/>
              </a:rPr>
              <a:t> PowerPoint </a:t>
            </a:r>
            <a:r>
              <a:rPr lang="ru-RU" altLang="fr-FR" sz="1800" dirty="0" smtClean="0">
                <a:ea typeface="ＭＳ Ｐゴシック" pitchFamily="34" charset="-128"/>
              </a:rPr>
              <a:t>к разделу 35</a:t>
            </a:r>
            <a:endParaRPr lang="en-ZA" altLang="fr-FR" sz="1800" dirty="0" smtClean="0">
              <a:ea typeface="ＭＳ Ｐゴシック" pitchFamily="34" charset="-128"/>
            </a:endParaRP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211638"/>
            <a:ext cx="5715000" cy="1046440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>
                <a:ea typeface="ＭＳ Ｐゴシック" pitchFamily="34" charset="-128"/>
              </a:rPr>
              <a:t/>
            </a:r>
            <a:br>
              <a:rPr lang="en-US" altLang="fr-FR" sz="2000" dirty="0" smtClean="0">
                <a:ea typeface="ＭＳ Ｐゴシック" pitchFamily="34" charset="-128"/>
              </a:rPr>
            </a:br>
            <a:r>
              <a:rPr lang="ru-RU" altLang="fr-FR" sz="2000" dirty="0" smtClean="0">
                <a:ea typeface="ＭＳ Ｐゴシック" pitchFamily="34" charset="-128"/>
              </a:rPr>
              <a:t>ЮНЕСКО</a:t>
            </a:r>
            <a:r>
              <a:rPr lang="en-US" altLang="fr-FR" sz="2000" dirty="0" smtClean="0">
                <a:ea typeface="ＭＳ Ｐゴシック" pitchFamily="34" charset="-128"/>
              </a:rPr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Секция нематериального культурного наследия</a:t>
            </a:r>
            <a:endParaRPr lang="en-US" altLang="fr-FR" sz="2000" dirty="0" smtClean="0">
              <a:ea typeface="ＭＳ Ｐゴシック" pitchFamily="34" charset="-128"/>
            </a:endParaRPr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accent1"/>
              </a:solidFill>
              <a:latin typeface="Arial Bold" charset="0"/>
            </a:endParaRPr>
          </a:p>
        </p:txBody>
      </p:sp>
      <p:pic>
        <p:nvPicPr>
          <p:cNvPr id="4103" name="Espace réservé pour une image  8" descr="funambu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 bwMode="auto">
          <a:xfrm>
            <a:off x="6477000" y="0"/>
            <a:ext cx="266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47732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Разработка планов вещания</a:t>
            </a:r>
            <a:r>
              <a:rPr lang="en-ZA" altLang="fr-FR" sz="3600" dirty="0" smtClean="0">
                <a:ea typeface="ＭＳ Ｐゴシック" pitchFamily="34" charset="-128"/>
              </a:rPr>
              <a:t/>
            </a:r>
            <a:br>
              <a:rPr lang="en-ZA" altLang="fr-FR" sz="3600" dirty="0" smtClean="0">
                <a:ea typeface="ＭＳ Ｐゴシック" pitchFamily="34" charset="-128"/>
              </a:rPr>
            </a:br>
            <a:endParaRPr lang="fr-FR" altLang="fr-FR" sz="2400" dirty="0" smtClean="0">
              <a:ea typeface="ＭＳ Ｐゴシック" pitchFamily="34" charset="-128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5001369"/>
          </a:xfrm>
        </p:spPr>
        <p:txBody>
          <a:bodyPr/>
          <a:lstStyle/>
          <a:p>
            <a:pPr marL="179388" indent="-179388">
              <a:spcBef>
                <a:spcPts val="600"/>
              </a:spcBef>
              <a:buFont typeface="Arial" pitchFamily="34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Телевидение</a:t>
            </a:r>
            <a:endParaRPr lang="en-US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lvl="2" indent="-179388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Пригласить местный канал сделать программу, репортаж о событии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2" indent="-179388">
              <a:spcBef>
                <a:spcPts val="600"/>
              </a:spcBef>
            </a:pPr>
            <a:r>
              <a:rPr lang="en-US" altLang="fr-FR" sz="2000" dirty="0" smtClean="0">
                <a:ea typeface="ＭＳ Ｐゴシック" pitchFamily="34" charset="-128"/>
              </a:rPr>
              <a:t> </a:t>
            </a:r>
          </a:p>
          <a:p>
            <a:pPr marL="179388" indent="-179388">
              <a:spcBef>
                <a:spcPts val="600"/>
              </a:spcBef>
              <a:buFont typeface="Arial" pitchFamily="34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Радио сообщества</a:t>
            </a:r>
            <a:endParaRPr lang="en-US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lvl="2" indent="-179388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Инструмент для решения проблем сообщества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2" indent="-179388">
              <a:spcBef>
                <a:spcPts val="600"/>
              </a:spcBef>
            </a:pP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  <a:buFont typeface="Arial" pitchFamily="34" charset="0"/>
              <a:buNone/>
            </a:pPr>
            <a:r>
              <a:rPr lang="en-US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FM</a:t>
            </a:r>
          </a:p>
          <a:p>
            <a:pPr marL="179388" lvl="2" indent="-179388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Музыка</a:t>
            </a:r>
            <a:r>
              <a:rPr lang="en-US" altLang="fr-FR" sz="2000" dirty="0" smtClean="0">
                <a:ea typeface="ＭＳ Ｐゴシック" pitchFamily="34" charset="-128"/>
              </a:rPr>
              <a:t> ? </a:t>
            </a:r>
            <a:r>
              <a:rPr lang="ru-RU" altLang="fr-FR" sz="2000" dirty="0" smtClean="0">
                <a:ea typeface="ＭＳ Ｐゴシック" pitchFamily="34" charset="-128"/>
              </a:rPr>
              <a:t>Интервью</a:t>
            </a:r>
            <a:r>
              <a:rPr lang="en-US" altLang="fr-FR" sz="2000" dirty="0" smtClean="0">
                <a:ea typeface="ＭＳ Ｐゴシック" pitchFamily="34" charset="-128"/>
              </a:rPr>
              <a:t> ?</a:t>
            </a:r>
          </a:p>
          <a:p>
            <a:pPr marL="179388" lvl="2" indent="-179388">
              <a:spcBef>
                <a:spcPts val="600"/>
              </a:spcBef>
            </a:pP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  <a:buFont typeface="Arial" pitchFamily="34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Интернет радио</a:t>
            </a:r>
            <a:endParaRPr lang="en-US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lvl="2" indent="-179388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Создание собственного контента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</a:pPr>
            <a:endParaRPr lang="en-US" altLang="fr-FR" sz="2000" dirty="0" smtClean="0">
              <a:ea typeface="ＭＳ Ｐゴシック" pitchFamily="34" charset="-128"/>
            </a:endParaRPr>
          </a:p>
        </p:txBody>
      </p:sp>
      <p:pic>
        <p:nvPicPr>
          <p:cNvPr id="8" name="Picture 10" descr="C:\Users\c_sagnier\Downloads\sound-speaker-radio-micro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933700"/>
            <a:ext cx="3138554" cy="209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Использование интернета для распространения</a:t>
            </a:r>
            <a:endParaRPr lang="fr-FR" altLang="fr-FR" sz="2400" dirty="0" smtClean="0">
              <a:ea typeface="ＭＳ Ｐゴシック" pitchFamily="34" charset="-128"/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sz="half" idx="2"/>
          </p:nvPr>
        </p:nvSpPr>
        <p:spPr>
          <a:xfrm>
            <a:off x="1504950" y="2055813"/>
            <a:ext cx="5162550" cy="2462213"/>
          </a:xfrm>
        </p:spPr>
        <p:txBody>
          <a:bodyPr/>
          <a:lstStyle/>
          <a:p>
            <a:pPr marL="179388" indent="-179388"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</a:rPr>
              <a:t>Веб-сайты</a:t>
            </a:r>
            <a:endParaRPr lang="en-US" altLang="fr-FR" sz="20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</a:rPr>
              <a:t>Блоги</a:t>
            </a:r>
            <a:endParaRPr lang="en-US" altLang="fr-FR" sz="20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</a:rPr>
              <a:t>Продажи и распространение онлайн</a:t>
            </a:r>
            <a:endParaRPr lang="en-US" altLang="fr-FR" sz="20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</a:rPr>
              <a:t>Социальные сети</a:t>
            </a:r>
            <a:endParaRPr lang="en-US" altLang="fr-FR" sz="20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3" indent="-179388">
              <a:buClrTx/>
            </a:pPr>
            <a:r>
              <a:rPr lang="ru-RU" altLang="fr-FR" sz="2000" dirty="0" err="1" smtClean="0">
                <a:ea typeface="ＭＳ Ｐゴシック" pitchFamily="34" charset="-128"/>
              </a:rPr>
              <a:t>Фейсбук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719138" lvl="3" indent="-179388">
              <a:buClrTx/>
            </a:pPr>
            <a:r>
              <a:rPr lang="en-US" altLang="fr-FR" sz="2000" dirty="0" smtClean="0">
                <a:ea typeface="ＭＳ Ｐゴシック" pitchFamily="34" charset="-128"/>
              </a:rPr>
              <a:t>You Tube</a:t>
            </a:r>
          </a:p>
          <a:p>
            <a:pPr marL="179388" indent="-179388">
              <a:spcBef>
                <a:spcPts val="600"/>
              </a:spcBef>
              <a:buClrTx/>
            </a:pPr>
            <a:endParaRPr lang="en-US" altLang="fr-FR" sz="20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3323987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Упражнение</a:t>
            </a:r>
            <a:r>
              <a:rPr lang="fr-FR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составление планов распространения материалов сообществом с целью охраны НКН</a:t>
            </a:r>
            <a:r>
              <a:rPr lang="en-US" altLang="fr-FR" sz="3600" dirty="0" smtClean="0">
                <a:ea typeface="ＭＳ Ｐゴシック" pitchFamily="34" charset="-128"/>
              </a:rPr>
              <a:t/>
            </a:r>
            <a:br>
              <a:rPr lang="en-US" altLang="fr-FR" sz="3600" dirty="0" smtClean="0">
                <a:ea typeface="ＭＳ Ｐゴシック" pitchFamily="34" charset="-128"/>
              </a:rPr>
            </a:br>
            <a:r>
              <a:rPr lang="fr-FR" altLang="fr-FR" sz="3600" dirty="0" smtClean="0">
                <a:ea typeface="ＭＳ Ｐゴシック" pitchFamily="34" charset="-128"/>
              </a:rPr>
              <a:t/>
            </a:r>
            <a:br>
              <a:rPr lang="fr-FR" altLang="fr-FR" sz="3600" dirty="0" smtClean="0">
                <a:ea typeface="ＭＳ Ｐゴシック" pitchFamily="34" charset="-128"/>
              </a:rPr>
            </a:b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7412" name="Text Placeholder 8"/>
          <p:cNvSpPr txBox="1">
            <a:spLocks/>
          </p:cNvSpPr>
          <p:nvPr/>
        </p:nvSpPr>
        <p:spPr bwMode="auto">
          <a:xfrm>
            <a:off x="2286000" y="2668905"/>
            <a:ext cx="6477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179388" indent="-179388" eaLnBrk="0" hangingPunct="0">
              <a:spcBef>
                <a:spcPts val="1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Выбрать элемент</a:t>
            </a:r>
            <a:endParaRPr lang="en-US" altLang="fr-FR" sz="20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Составить план с участниками, представляющими сообщество</a:t>
            </a:r>
            <a:endParaRPr lang="en-US" altLang="fr-FR" sz="20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Какую форму вы выбрали</a:t>
            </a:r>
            <a:r>
              <a:rPr lang="en-US" altLang="fr-FR" sz="2000" dirty="0" smtClean="0">
                <a:solidFill>
                  <a:srgbClr val="000000"/>
                </a:solidFill>
              </a:rPr>
              <a:t> </a:t>
            </a:r>
            <a:r>
              <a:rPr lang="en-US" altLang="fr-FR" sz="2000" dirty="0">
                <a:solidFill>
                  <a:srgbClr val="000000"/>
                </a:solidFill>
              </a:rPr>
              <a:t>? </a:t>
            </a:r>
            <a:r>
              <a:rPr lang="ru-RU" altLang="fr-FR" sz="2000" dirty="0" smtClean="0">
                <a:solidFill>
                  <a:srgbClr val="000000"/>
                </a:solidFill>
              </a:rPr>
              <a:t>Книгу</a:t>
            </a:r>
            <a:r>
              <a:rPr lang="en-US" altLang="fr-FR" sz="2000" dirty="0" smtClean="0">
                <a:solidFill>
                  <a:srgbClr val="000000"/>
                </a:solidFill>
              </a:rPr>
              <a:t> </a:t>
            </a:r>
            <a:r>
              <a:rPr lang="en-US" altLang="fr-FR" sz="2000" dirty="0">
                <a:solidFill>
                  <a:srgbClr val="000000"/>
                </a:solidFill>
              </a:rPr>
              <a:t>? </a:t>
            </a:r>
            <a:r>
              <a:rPr lang="ru-RU" altLang="fr-FR" sz="2000" dirty="0" smtClean="0">
                <a:solidFill>
                  <a:srgbClr val="000000"/>
                </a:solidFill>
              </a:rPr>
              <a:t>Видео</a:t>
            </a:r>
            <a:r>
              <a:rPr lang="en-US" altLang="fr-FR" sz="2000" dirty="0" smtClean="0">
                <a:solidFill>
                  <a:srgbClr val="000000"/>
                </a:solidFill>
              </a:rPr>
              <a:t> </a:t>
            </a:r>
            <a:r>
              <a:rPr lang="en-US" altLang="fr-FR" sz="2000" dirty="0">
                <a:solidFill>
                  <a:srgbClr val="000000"/>
                </a:solidFill>
              </a:rPr>
              <a:t>?</a:t>
            </a:r>
          </a:p>
          <a:p>
            <a:pPr lvl="1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Какое средство вы используете</a:t>
            </a:r>
            <a:r>
              <a:rPr lang="en-US" altLang="fr-FR" sz="2000" dirty="0" smtClean="0">
                <a:solidFill>
                  <a:srgbClr val="000000"/>
                </a:solidFill>
              </a:rPr>
              <a:t> </a:t>
            </a:r>
            <a:r>
              <a:rPr lang="en-US" altLang="fr-FR" sz="2000" dirty="0">
                <a:solidFill>
                  <a:srgbClr val="000000"/>
                </a:solidFill>
              </a:rPr>
              <a:t>?</a:t>
            </a:r>
          </a:p>
          <a:p>
            <a:pPr lvl="1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Каких людей вам следует привлечь</a:t>
            </a:r>
            <a:r>
              <a:rPr lang="en-US" altLang="fr-FR" sz="2000" dirty="0" smtClean="0">
                <a:solidFill>
                  <a:srgbClr val="000000"/>
                </a:solidFill>
              </a:rPr>
              <a:t> </a:t>
            </a:r>
            <a:r>
              <a:rPr lang="en-US" altLang="fr-FR" sz="2000" dirty="0">
                <a:solidFill>
                  <a:srgbClr val="000000"/>
                </a:solidFill>
              </a:rPr>
              <a:t>?</a:t>
            </a:r>
          </a:p>
          <a:p>
            <a:pPr lvl="1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Как вы профинансируете это</a:t>
            </a:r>
            <a:r>
              <a:rPr lang="en-US" altLang="fr-FR" sz="2000" dirty="0" smtClean="0">
                <a:solidFill>
                  <a:srgbClr val="000000"/>
                </a:solidFill>
              </a:rPr>
              <a:t> </a:t>
            </a:r>
            <a:r>
              <a:rPr lang="en-US" altLang="fr-FR" sz="20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Используйте фотоснимки и записи, сделанные во время полевой практики</a:t>
            </a:r>
            <a:endParaRPr lang="en-US" altLang="fr-FR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70" y="216198"/>
            <a:ext cx="5614291" cy="64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3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492443"/>
          </a:xfrm>
        </p:spPr>
        <p:txBody>
          <a:bodyPr/>
          <a:lstStyle/>
          <a:p>
            <a:r>
              <a:rPr lang="ru-RU" altLang="es-ES_tradnl" dirty="0" smtClean="0">
                <a:ea typeface="ＭＳ Ｐゴシック" pitchFamily="34" charset="-128"/>
              </a:rPr>
              <a:t>В этой презентации</a:t>
            </a:r>
            <a:r>
              <a:rPr lang="en-US" altLang="es-ES_tradnl" dirty="0" smtClean="0">
                <a:ea typeface="ＭＳ Ｐゴシック" pitchFamily="34" charset="-128"/>
              </a:rPr>
              <a:t> …</a:t>
            </a:r>
            <a:endParaRPr lang="es-ES_tradnl" altLang="es-ES_tradnl" dirty="0" smtClean="0">
              <a:ea typeface="ＭＳ Ｐゴシック" pitchFamily="34" charset="-128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282824" y="1569720"/>
            <a:ext cx="6308725" cy="45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ru-RU" altLang="es-ES_tradnl" sz="2200" b="0" dirty="0" smtClean="0">
                <a:solidFill>
                  <a:schemeClr val="tx1"/>
                </a:solidFill>
              </a:rPr>
              <a:t>Доступ и распространение</a:t>
            </a:r>
            <a:endParaRPr lang="en-US" altLang="es-ES_tradnl" sz="22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ru-RU" altLang="es-ES_tradnl" sz="2200" b="0" dirty="0" smtClean="0">
                <a:solidFill>
                  <a:schemeClr val="tx1"/>
                </a:solidFill>
              </a:rPr>
              <a:t>Планы относительно доступа сообщества</a:t>
            </a:r>
            <a:endParaRPr lang="en-US" altLang="es-ES_tradnl" sz="22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ru-RU" altLang="es-ES_tradnl" sz="2200" b="0" dirty="0" smtClean="0">
                <a:solidFill>
                  <a:schemeClr val="tx1"/>
                </a:solidFill>
              </a:rPr>
              <a:t>Разработка планов по распространению</a:t>
            </a:r>
            <a:endParaRPr lang="en-US" altLang="es-ES_tradnl" sz="22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ru-RU" altLang="es-ES_tradnl" sz="2200" b="0" dirty="0" smtClean="0">
                <a:solidFill>
                  <a:schemeClr val="tx1"/>
                </a:solidFill>
              </a:rPr>
              <a:t>Планы сообщества: варианты</a:t>
            </a:r>
            <a:endParaRPr lang="en-US" altLang="es-ES_tradnl" sz="22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ru-RU" altLang="es-ES_tradnl" sz="2200" b="0" dirty="0" smtClean="0">
                <a:solidFill>
                  <a:schemeClr val="tx1"/>
                </a:solidFill>
              </a:rPr>
              <a:t>Публикации</a:t>
            </a:r>
            <a:endParaRPr lang="en-US" altLang="es-ES_tradnl" sz="22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ru-RU" altLang="es-ES_tradnl" sz="2200" b="0" dirty="0" smtClean="0">
                <a:solidFill>
                  <a:schemeClr val="tx1"/>
                </a:solidFill>
              </a:rPr>
              <a:t>Песни и рассказы из Уганды</a:t>
            </a:r>
            <a:endParaRPr lang="en-US" altLang="es-ES_tradnl" sz="22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ru-RU" altLang="es-ES_tradnl" sz="2200" b="0" dirty="0" smtClean="0">
                <a:solidFill>
                  <a:schemeClr val="tx1"/>
                </a:solidFill>
              </a:rPr>
              <a:t>Разработка планов вещания</a:t>
            </a:r>
            <a:endParaRPr lang="en-US" altLang="es-ES_tradnl" sz="22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ru-RU" altLang="es-ES_tradnl" sz="2200" b="0" dirty="0" smtClean="0">
                <a:solidFill>
                  <a:schemeClr val="tx1"/>
                </a:solidFill>
              </a:rPr>
              <a:t>Использование интернета для распространения</a:t>
            </a:r>
            <a:endParaRPr lang="es-ES_tradnl" altLang="es-ES_tradnl" sz="2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После инвентаризации</a:t>
            </a:r>
            <a:r>
              <a:rPr lang="en-US" altLang="fr-FR" sz="3600" dirty="0" smtClean="0">
                <a:ea typeface="ＭＳ Ｐゴシック" pitchFamily="34" charset="-128"/>
              </a:rPr>
              <a:t> …</a:t>
            </a:r>
            <a:br>
              <a:rPr lang="en-US" altLang="fr-FR" sz="3600" dirty="0" smtClean="0">
                <a:ea typeface="ＭＳ Ｐゴシック" pitchFamily="34" charset="-128"/>
              </a:rPr>
            </a:br>
            <a:r>
              <a:rPr lang="ru-RU" altLang="fr-FR" sz="3600" dirty="0" smtClean="0">
                <a:ea typeface="ＭＳ Ｐゴシック" pitchFamily="34" charset="-128"/>
              </a:rPr>
              <a:t>доступ и распространение</a:t>
            </a:r>
            <a:r>
              <a:rPr lang="en-US" altLang="fr-FR" sz="3600" dirty="0" smtClean="0">
                <a:ea typeface="ＭＳ Ｐゴシック" pitchFamily="34" charset="-128"/>
              </a:rPr>
              <a:t> 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916113"/>
            <a:ext cx="5162550" cy="3293209"/>
          </a:xfrm>
        </p:spPr>
        <p:txBody>
          <a:bodyPr/>
          <a:lstStyle/>
          <a:p>
            <a:pPr marL="179388" indent="-179388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Доступ</a:t>
            </a:r>
            <a:endParaRPr lang="en-US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lvl="2" indent="-179388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Обращение, проникновение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2" indent="-179388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Возможность смотреть или использовать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Распространение</a:t>
            </a:r>
            <a:endParaRPr lang="en-US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lvl="1" indent="-179388" eaLnBrk="1" hangingPunct="1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Для сообщения информации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1" indent="-179388" eaLnBrk="1" hangingPunct="1">
              <a:spcBef>
                <a:spcPts val="600"/>
              </a:spcBef>
            </a:pPr>
            <a:r>
              <a:rPr lang="ru-RU" altLang="fr-FR" sz="2000" smtClean="0">
                <a:ea typeface="ＭＳ Ｐゴシック" pitchFamily="34" charset="-128"/>
              </a:rPr>
              <a:t>Для распространения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1" indent="-179388" eaLnBrk="1" hangingPunct="1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Для обмена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1" indent="-179388" eaLnBrk="1" hangingPunct="1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Для публикации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 eaLnBrk="1" hangingPunct="1">
              <a:spcBef>
                <a:spcPts val="600"/>
              </a:spcBef>
              <a:buFont typeface="Wingdings" pitchFamily="2" charset="2"/>
              <a:buChar char="v"/>
            </a:pPr>
            <a:endParaRPr lang="en-US" altLang="fr-FR" sz="2000" dirty="0" smtClean="0">
              <a:ea typeface="ＭＳ Ｐゴシック" pitchFamily="34" charset="-128"/>
            </a:endParaRPr>
          </a:p>
        </p:txBody>
      </p:sp>
      <p:pic>
        <p:nvPicPr>
          <p:cNvPr id="6" name="Picture 6" descr="C:\Users\c_sagnier\Download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441574"/>
            <a:ext cx="303656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8075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Цель</a:t>
            </a:r>
            <a:r>
              <a:rPr lang="en-US" altLang="fr-FR" sz="3600" dirty="0" smtClean="0">
                <a:ea typeface="ＭＳ Ｐゴシック" pitchFamily="34" charset="-128"/>
              </a:rPr>
              <a:t/>
            </a:r>
            <a:br>
              <a:rPr lang="en-US" altLang="fr-FR" sz="3600" dirty="0" smtClean="0">
                <a:ea typeface="ＭＳ Ｐゴシック" pitchFamily="34" charset="-128"/>
              </a:rPr>
            </a:b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sz="half" idx="2"/>
          </p:nvPr>
        </p:nvSpPr>
        <p:spPr>
          <a:xfrm>
            <a:off x="1914525" y="1836738"/>
            <a:ext cx="5162550" cy="4154984"/>
          </a:xfrm>
        </p:spPr>
        <p:txBody>
          <a:bodyPr/>
          <a:lstStyle/>
          <a:p>
            <a:pPr marL="179388" lvl="3" indent="-179388">
              <a:buFont typeface="Arial" pitchFamily="34" charset="0"/>
              <a:buNone/>
            </a:pPr>
            <a:r>
              <a:rPr lang="ru-RU" altLang="fr-FR" sz="2000" b="1" dirty="0" smtClean="0">
                <a:ea typeface="ＭＳ Ｐゴシック" pitchFamily="34" charset="-128"/>
              </a:rPr>
              <a:t>В чём их смысл</a:t>
            </a:r>
            <a:r>
              <a:rPr lang="en-US" altLang="fr-FR" sz="2000" b="1" dirty="0" smtClean="0">
                <a:ea typeface="ＭＳ Ｐゴシック" pitchFamily="34" charset="-128"/>
              </a:rPr>
              <a:t> ?</a:t>
            </a:r>
          </a:p>
          <a:p>
            <a:pPr marL="179388" lvl="3" indent="-179388">
              <a:buFont typeface="Wingdings" pitchFamily="2" charset="2"/>
              <a:buChar char="v"/>
            </a:pPr>
            <a:endParaRPr lang="en-US" altLang="fr-FR" sz="2000" dirty="0" smtClean="0">
              <a:ea typeface="ＭＳ Ｐゴシック" pitchFamily="34" charset="-128"/>
            </a:endParaRPr>
          </a:p>
          <a:p>
            <a:pPr marL="179388" lvl="3" indent="-179388">
              <a:buClrTx/>
            </a:pPr>
            <a:r>
              <a:rPr lang="ru-RU" altLang="fr-FR" sz="2000" dirty="0" smtClean="0">
                <a:ea typeface="ＭＳ Ｐゴシック" pitchFamily="34" charset="-128"/>
              </a:rPr>
              <a:t>Увеличивают ценность перечня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3" indent="-179388">
              <a:buClrTx/>
            </a:pPr>
            <a:r>
              <a:rPr lang="ru-RU" altLang="fr-FR" sz="2000" dirty="0" smtClean="0">
                <a:ea typeface="ＭＳ Ｐゴシック" pitchFamily="34" charset="-128"/>
              </a:rPr>
              <a:t>Повышают осведомлённость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3" indent="-179388">
              <a:buClrTx/>
            </a:pPr>
            <a:r>
              <a:rPr lang="ru-RU" altLang="fr-FR" sz="2000" dirty="0" smtClean="0">
                <a:ea typeface="ＭＳ Ｐゴシック" pitchFamily="34" charset="-128"/>
              </a:rPr>
              <a:t>Вносят вклад в устойчивое развитие НКН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3" indent="-179388">
              <a:buClrTx/>
            </a:pPr>
            <a:r>
              <a:rPr lang="ru-RU" altLang="fr-FR" sz="2000" dirty="0" smtClean="0">
                <a:ea typeface="ＭＳ Ｐゴシック" pitchFamily="34" charset="-128"/>
              </a:rPr>
              <a:t>Являются частью охраны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3" indent="-179388">
              <a:buClrTx/>
            </a:pPr>
            <a:r>
              <a:rPr lang="ru-RU" altLang="fr-FR" sz="2000" dirty="0" smtClean="0">
                <a:ea typeface="ＭＳ Ｐゴシック" pitchFamily="34" charset="-128"/>
              </a:rPr>
              <a:t>Дают возможность участия в НКН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719138" lvl="4" indent="-179388">
              <a:buFont typeface="Arial" pitchFamily="34" charset="0"/>
              <a:buChar char="•"/>
            </a:pPr>
            <a:r>
              <a:rPr lang="ru-RU" altLang="fr-FR" dirty="0" smtClean="0">
                <a:solidFill>
                  <a:schemeClr val="tx1"/>
                </a:solidFill>
                <a:ea typeface="ＭＳ Ｐゴシック" pitchFamily="34" charset="-128"/>
              </a:rPr>
              <a:t>Внутри сообщества</a:t>
            </a:r>
            <a:endParaRPr lang="en-US" altLang="fr-FR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4" indent="-179388">
              <a:buFont typeface="Arial" pitchFamily="34" charset="0"/>
              <a:buChar char="•"/>
            </a:pPr>
            <a:r>
              <a:rPr lang="ru-RU" altLang="fr-FR" dirty="0" smtClean="0">
                <a:solidFill>
                  <a:schemeClr val="tx1"/>
                </a:solidFill>
                <a:ea typeface="ＭＳ Ｐゴシック" pitchFamily="34" charset="-128"/>
              </a:rPr>
              <a:t>За пределами сообщества</a:t>
            </a:r>
            <a:endParaRPr lang="en-US" altLang="fr-FR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lvl="3" indent="-179388">
              <a:buFont typeface="Wingdings" pitchFamily="2" charset="2"/>
              <a:buChar char="v"/>
            </a:pPr>
            <a:endParaRPr lang="en-US" altLang="fr-FR" sz="2000" dirty="0" smtClean="0">
              <a:ea typeface="ＭＳ Ｐゴシック" pitchFamily="34" charset="-128"/>
            </a:endParaRPr>
          </a:p>
          <a:p>
            <a:pPr marL="179388" lvl="3" indent="-179388">
              <a:buFont typeface="Wingdings" pitchFamily="2" charset="2"/>
              <a:buChar char="v"/>
            </a:pPr>
            <a:endParaRPr lang="en-US" altLang="fr-FR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Планы относительно доступа сообщества</a:t>
            </a:r>
            <a:endParaRPr lang="fr-FR" altLang="fr-FR" sz="2400" dirty="0" smtClean="0">
              <a:ea typeface="ＭＳ Ｐゴシック" pitchFamily="34" charset="-128"/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sz="half" idx="2"/>
          </p:nvPr>
        </p:nvSpPr>
        <p:spPr>
          <a:xfrm>
            <a:off x="3604260" y="1684338"/>
            <a:ext cx="5162550" cy="4708981"/>
          </a:xfrm>
        </p:spPr>
        <p:txBody>
          <a:bodyPr/>
          <a:lstStyle/>
          <a:p>
            <a:pPr marL="179388" indent="-179388">
              <a:spcBef>
                <a:spcPts val="0"/>
              </a:spcBef>
              <a:buFont typeface="Arial" pitchFamily="34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  <a:latin typeface="Arial (Corps)" charset="0"/>
                <a:ea typeface="ＭＳ Ｐゴシック" pitchFamily="34" charset="-128"/>
              </a:rPr>
              <a:t>Как можно обеспечить доступ</a:t>
            </a:r>
            <a:r>
              <a:rPr lang="en-US" altLang="fr-FR" sz="2000" dirty="0" smtClean="0">
                <a:solidFill>
                  <a:schemeClr val="tx1"/>
                </a:solidFill>
                <a:latin typeface="Arial (Corps)" charset="0"/>
                <a:ea typeface="ＭＳ Ｐゴシック" pitchFamily="34" charset="-128"/>
              </a:rPr>
              <a:t>?</a:t>
            </a:r>
          </a:p>
          <a:p>
            <a:pPr marL="179388" indent="-179388">
              <a:spcBef>
                <a:spcPts val="0"/>
              </a:spcBef>
              <a:buFont typeface="Arial" pitchFamily="34" charset="0"/>
              <a:buNone/>
            </a:pPr>
            <a:endParaRPr lang="en-US" altLang="fr-FR" sz="2000" dirty="0" smtClean="0">
              <a:solidFill>
                <a:schemeClr val="accent1"/>
              </a:solidFill>
              <a:latin typeface="Arial (Corps)" charset="0"/>
              <a:ea typeface="ＭＳ Ｐゴシック" pitchFamily="34" charset="-128"/>
            </a:endParaRPr>
          </a:p>
          <a:p>
            <a:pPr marL="179388" indent="-179388">
              <a:spcBef>
                <a:spcPts val="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latin typeface="Arial (Corps)" charset="0"/>
                <a:ea typeface="ＭＳ Ｐゴシック" pitchFamily="34" charset="-128"/>
              </a:rPr>
              <a:t>Заключив</a:t>
            </a:r>
            <a:r>
              <a:rPr lang="en-US" altLang="fr-FR" sz="2000" b="0" dirty="0" smtClean="0">
                <a:solidFill>
                  <a:srgbClr val="000000"/>
                </a:solidFill>
                <a:latin typeface="Arial (Corps)" charset="0"/>
                <a:ea typeface="ＭＳ Ｐゴシック" pitchFamily="34" charset="-128"/>
              </a:rPr>
              <a:t> </a:t>
            </a:r>
            <a:r>
              <a:rPr lang="ru-RU" altLang="fr-FR" sz="2000" b="0" dirty="0" smtClean="0">
                <a:solidFill>
                  <a:srgbClr val="000000"/>
                </a:solidFill>
                <a:latin typeface="Arial (Corps)" charset="0"/>
                <a:ea typeface="ＭＳ Ｐゴシック" pitchFamily="34" charset="-128"/>
              </a:rPr>
              <a:t>правовые соглашения, позволяющие организовать доступ согласно обычаям сообщества</a:t>
            </a:r>
            <a:endParaRPr lang="en-US" altLang="fr-FR" sz="2000" b="0" dirty="0" smtClean="0">
              <a:solidFill>
                <a:srgbClr val="000000"/>
              </a:solidFill>
              <a:latin typeface="Arial (Corps)" charset="0"/>
              <a:ea typeface="ＭＳ Ｐゴシック" pitchFamily="34" charset="-128"/>
            </a:endParaRPr>
          </a:p>
          <a:p>
            <a:pPr marL="179388" indent="-179388">
              <a:spcBef>
                <a:spcPts val="0"/>
              </a:spcBef>
            </a:pPr>
            <a:endParaRPr lang="en-US" altLang="fr-FR" sz="2000" b="0" dirty="0" smtClean="0">
              <a:solidFill>
                <a:srgbClr val="000000"/>
              </a:solidFill>
              <a:latin typeface="Arial (Corps)" charset="0"/>
              <a:ea typeface="ＭＳ Ｐゴシック" pitchFamily="34" charset="-128"/>
            </a:endParaRPr>
          </a:p>
          <a:p>
            <a:pPr marL="179388" indent="-179388">
              <a:spcBef>
                <a:spcPts val="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latin typeface="Arial (Corps)" charset="0"/>
                <a:ea typeface="ＭＳ Ｐゴシック" pitchFamily="34" charset="-128"/>
              </a:rPr>
              <a:t>Предоставив копии практическим выразителям и другим заинтересованным лицам</a:t>
            </a:r>
            <a:endParaRPr lang="en-US" altLang="fr-FR" sz="2000" b="0" dirty="0" smtClean="0">
              <a:solidFill>
                <a:srgbClr val="000000"/>
              </a:solidFill>
              <a:latin typeface="Arial (Corps)" charset="0"/>
              <a:ea typeface="ＭＳ Ｐゴシック" pitchFamily="34" charset="-128"/>
            </a:endParaRPr>
          </a:p>
          <a:p>
            <a:pPr marL="179388" indent="-179388">
              <a:spcBef>
                <a:spcPts val="0"/>
              </a:spcBef>
            </a:pPr>
            <a:endParaRPr lang="en-US" altLang="fr-FR" sz="2000" b="0" dirty="0" smtClean="0">
              <a:solidFill>
                <a:srgbClr val="000000"/>
              </a:solidFill>
              <a:latin typeface="Arial (Corps)" charset="0"/>
              <a:ea typeface="ＭＳ Ｐゴシック" pitchFamily="34" charset="-128"/>
            </a:endParaRPr>
          </a:p>
          <a:p>
            <a:pPr marL="179388" indent="-179388">
              <a:spcBef>
                <a:spcPts val="0"/>
              </a:spcBef>
            </a:pPr>
            <a:r>
              <a:rPr lang="en-US" altLang="fr-FR" sz="2000" b="0" dirty="0" smtClean="0">
                <a:solidFill>
                  <a:srgbClr val="000000"/>
                </a:solidFill>
                <a:latin typeface="Arial (Corps)" charset="0"/>
                <a:ea typeface="ＭＳ Ｐゴシック" pitchFamily="34" charset="-128"/>
              </a:rPr>
              <a:t> </a:t>
            </a:r>
            <a:r>
              <a:rPr lang="ru-RU" altLang="fr-FR" sz="2000" b="0" dirty="0" smtClean="0">
                <a:solidFill>
                  <a:srgbClr val="000000"/>
                </a:solidFill>
                <a:latin typeface="Arial (Corps)" charset="0"/>
                <a:ea typeface="ＭＳ Ｐゴシック" pitchFamily="34" charset="-128"/>
              </a:rPr>
              <a:t>Сдавая материалы на хранение в архивы, музеи или центры сообществ</a:t>
            </a:r>
            <a:r>
              <a:rPr lang="en-US" altLang="fr-FR" sz="2000" b="0" dirty="0" smtClean="0">
                <a:solidFill>
                  <a:srgbClr val="000000"/>
                </a:solidFill>
                <a:latin typeface="Arial (Corps)" charset="0"/>
                <a:ea typeface="ＭＳ Ｐゴシック" pitchFamily="34" charset="-128"/>
              </a:rPr>
              <a:t> </a:t>
            </a:r>
          </a:p>
          <a:p>
            <a:pPr marL="179388" indent="-179388">
              <a:spcBef>
                <a:spcPts val="0"/>
              </a:spcBef>
            </a:pPr>
            <a:endParaRPr lang="en-US" altLang="fr-FR" sz="2000" b="0" dirty="0" smtClean="0">
              <a:solidFill>
                <a:srgbClr val="000000"/>
              </a:solidFill>
              <a:latin typeface="Arial (Corps)" charset="0"/>
              <a:ea typeface="ＭＳ Ｐゴシック" pitchFamily="34" charset="-128"/>
            </a:endParaRPr>
          </a:p>
          <a:p>
            <a:pPr marL="179388" indent="-179388">
              <a:spcBef>
                <a:spcPts val="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latin typeface="Arial (Corps)" charset="0"/>
                <a:ea typeface="ＭＳ Ｐゴシック" pitchFamily="34" charset="-128"/>
              </a:rPr>
              <a:t>Разместив материалы перечня в архивах, музеях и т.п. с условием обеспечения доступа сообществ и надлежащего использования</a:t>
            </a:r>
            <a:endParaRPr lang="en-US" altLang="fr-FR" sz="2000" b="0" dirty="0" smtClean="0">
              <a:solidFill>
                <a:srgbClr val="000000"/>
              </a:solidFill>
              <a:latin typeface="Arial (Corps)" charset="0"/>
              <a:ea typeface="ＭＳ Ｐゴシック" pitchFamily="34" charset="-128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" y="1933192"/>
            <a:ext cx="3138323" cy="208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Разработка планов распространения</a:t>
            </a:r>
            <a:endParaRPr lang="fr-FR" altLang="fr-FR" sz="2400" dirty="0" smtClean="0">
              <a:ea typeface="ＭＳ Ｐゴシック" pitchFamily="34" charset="-128"/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944688"/>
            <a:ext cx="5162550" cy="4247317"/>
          </a:xfrm>
        </p:spPr>
        <p:txBody>
          <a:bodyPr/>
          <a:lstStyle/>
          <a:p>
            <a:pPr marL="179388" indent="-179388">
              <a:spcBef>
                <a:spcPts val="600"/>
              </a:spcBef>
              <a:buFont typeface="Arial" pitchFamily="34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Что необходимо</a:t>
            </a:r>
            <a:r>
              <a:rPr lang="en-US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 ?</a:t>
            </a:r>
          </a:p>
          <a:p>
            <a:pPr marL="179388" indent="-179388">
              <a:spcBef>
                <a:spcPts val="600"/>
              </a:spcBef>
            </a:pPr>
            <a:endParaRPr lang="en-US" altLang="fr-FR" sz="2000" b="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Согласие, разрешение и участие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Бюджеты и ресурсы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Соглашения о гонорарах и доходах (если таковые имеются)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Установление партнёрских отношений с консультантами, экспертами, советниками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6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Разработка планов и проектов</a:t>
            </a:r>
            <a:r>
              <a:rPr lang="en-US" altLang="fr-FR" sz="2000" dirty="0" smtClean="0">
                <a:ea typeface="ＭＳ Ｐゴシック" pitchFamily="34" charset="-128"/>
              </a:rPr>
              <a:t> </a:t>
            </a:r>
          </a:p>
          <a:p>
            <a:pPr marL="179388" lvl="1" indent="-179388">
              <a:spcBef>
                <a:spcPts val="600"/>
              </a:spcBef>
            </a:pPr>
            <a:endParaRPr lang="en-US" altLang="fr-FR" sz="20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600"/>
              </a:spcBef>
            </a:pPr>
            <a:endParaRPr lang="en-US" altLang="fr-FR" sz="2000" dirty="0" smtClean="0">
              <a:ea typeface="ＭＳ Ｐゴシック" pitchFamily="34" charset="-128"/>
            </a:endParaRPr>
          </a:p>
        </p:txBody>
      </p:sp>
      <p:pic>
        <p:nvPicPr>
          <p:cNvPr id="6" name="Picture 6" descr="C:\Users\c_sagnier\Download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795588"/>
            <a:ext cx="3020861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2462213"/>
          </a:xfrm>
        </p:spPr>
        <p:txBody>
          <a:bodyPr/>
          <a:lstStyle/>
          <a:p>
            <a:pPr eaLnBrk="1" hangingPunct="1"/>
            <a:r>
              <a:rPr lang="ru-RU" altLang="fr-FR" sz="3200" dirty="0" smtClean="0">
                <a:ea typeface="ＭＳ Ｐゴシック" pitchFamily="34" charset="-128"/>
              </a:rPr>
              <a:t>Планы сообщества по распространению</a:t>
            </a:r>
            <a:r>
              <a:rPr lang="en-US" altLang="fr-FR" sz="3200" dirty="0" smtClean="0">
                <a:ea typeface="ＭＳ Ｐゴシック" pitchFamily="34" charset="-128"/>
              </a:rPr>
              <a:t>: </a:t>
            </a:r>
            <a:r>
              <a:rPr lang="ru-RU" altLang="fr-FR" sz="3200" dirty="0" smtClean="0">
                <a:ea typeface="ＭＳ Ｐゴシック" pitchFamily="34" charset="-128"/>
              </a:rPr>
              <a:t>варианты</a:t>
            </a:r>
            <a:r>
              <a:rPr lang="en-US" altLang="fr-FR" sz="3200" dirty="0" smtClean="0">
                <a:ea typeface="ＭＳ Ｐゴシック" pitchFamily="34" charset="-128"/>
              </a:rPr>
              <a:t/>
            </a:r>
            <a:br>
              <a:rPr lang="en-US" altLang="fr-FR" sz="3200" dirty="0" smtClean="0">
                <a:ea typeface="ＭＳ Ｐゴシック" pitchFamily="34" charset="-128"/>
              </a:rPr>
            </a:br>
            <a:r>
              <a:rPr lang="en-US" altLang="fr-FR" sz="3200" b="0" dirty="0" smtClean="0">
                <a:ea typeface="ＭＳ Ｐゴシック" pitchFamily="34" charset="-128"/>
              </a:rPr>
              <a:t/>
            </a:r>
            <a:br>
              <a:rPr lang="en-US" altLang="fr-FR" sz="3200" b="0" dirty="0" smtClean="0">
                <a:ea typeface="ＭＳ Ｐゴシック" pitchFamily="34" charset="-128"/>
              </a:rPr>
            </a:br>
            <a:r>
              <a:rPr lang="en-US" altLang="fr-FR" sz="3200" b="0" dirty="0" smtClean="0">
                <a:ea typeface="ＭＳ Ｐゴシック" pitchFamily="34" charset="-128"/>
              </a:rPr>
              <a:t/>
            </a:r>
            <a:br>
              <a:rPr lang="en-US" altLang="fr-FR" sz="3200" b="0" dirty="0" smtClean="0">
                <a:ea typeface="ＭＳ Ｐゴシック" pitchFamily="34" charset="-128"/>
              </a:rPr>
            </a:br>
            <a:endParaRPr lang="fr-FR" altLang="fr-FR" sz="3200" dirty="0" smtClean="0">
              <a:ea typeface="ＭＳ Ｐゴシック" pitchFamily="34" charset="-128"/>
            </a:endParaRPr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05000"/>
            <a:ext cx="6480175" cy="4499693"/>
          </a:xfrm>
        </p:spPr>
        <p:txBody>
          <a:bodyPr/>
          <a:lstStyle/>
          <a:p>
            <a:pPr marL="179388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Публикация</a:t>
            </a:r>
            <a:endParaRPr lang="en-US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Может доходить до людей внутри сообщества и вне его</a:t>
            </a: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Вопрос языка и грамотности</a:t>
            </a: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Дорогостоящая, но может приносить доход</a:t>
            </a: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Вещание</a:t>
            </a:r>
            <a:endParaRPr lang="en-US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Телевидение может быть местным или международным</a:t>
            </a: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Повышает наглядность</a:t>
            </a: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Радио сообщества и местные </a:t>
            </a:r>
            <a:r>
              <a:rPr lang="en-US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FM </a:t>
            </a: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станции</a:t>
            </a:r>
            <a:r>
              <a:rPr lang="en-US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Нет барьера грамотности, способность доходить до любых сообществ</a:t>
            </a:r>
            <a:r>
              <a:rPr lang="en-US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Интернет</a:t>
            </a:r>
            <a:endParaRPr lang="en-US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Местный и международный доступ</a:t>
            </a: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Много бесплатных опций</a:t>
            </a: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Низкие затраты</a:t>
            </a: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71913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fr-FR" sz="1600" dirty="0" smtClean="0">
                <a:solidFill>
                  <a:schemeClr val="tx1"/>
                </a:solidFill>
                <a:ea typeface="ＭＳ Ｐゴシック" pitchFamily="34" charset="-128"/>
              </a:rPr>
              <a:t>Требуется выход в интернет внутри сообщества</a:t>
            </a: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>
              <a:spcBef>
                <a:spcPct val="0"/>
              </a:spcBef>
              <a:buFont typeface="Arial" pitchFamily="34" charset="0"/>
              <a:buChar char="•"/>
            </a:pPr>
            <a:endParaRPr lang="en-US" altLang="fr-FR" sz="16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856581" y="417513"/>
            <a:ext cx="6906419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Использование информации для публикаций</a:t>
            </a:r>
            <a:endParaRPr lang="fr-FR" altLang="fr-FR" sz="2400" dirty="0" smtClean="0">
              <a:ea typeface="ＭＳ Ｐゴシック" pitchFamily="34" charset="-128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4811712"/>
          </a:xfrm>
        </p:spPr>
        <p:txBody>
          <a:bodyPr/>
          <a:lstStyle/>
          <a:p>
            <a:pPr marL="179388" lvl="1" indent="-179388">
              <a:spcBef>
                <a:spcPts val="300"/>
              </a:spcBef>
              <a:buFont typeface="Arial" pitchFamily="34" charset="0"/>
              <a:buNone/>
            </a:pPr>
            <a:r>
              <a:rPr lang="ru-RU" altLang="fr-FR" sz="1800" b="1" dirty="0" smtClean="0">
                <a:ea typeface="ＭＳ Ｐゴシック" pitchFamily="34" charset="-128"/>
              </a:rPr>
              <a:t>Печатные средства информации</a:t>
            </a:r>
            <a:endParaRPr lang="en-US" altLang="fr-FR" sz="1800" b="1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</a:pPr>
            <a:r>
              <a:rPr lang="ru-RU" altLang="fr-FR" sz="1800" dirty="0" smtClean="0">
                <a:ea typeface="ＭＳ Ｐゴシック" pitchFamily="34" charset="-128"/>
              </a:rPr>
              <a:t>Книги </a:t>
            </a:r>
            <a:endParaRPr lang="en-US" altLang="fr-FR" sz="18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</a:pPr>
            <a:r>
              <a:rPr lang="ru-RU" altLang="fr-FR" sz="1800" dirty="0" smtClean="0">
                <a:ea typeface="ＭＳ Ｐゴシック" pitchFamily="34" charset="-128"/>
              </a:rPr>
              <a:t>Брошюры</a:t>
            </a:r>
            <a:endParaRPr lang="en-US" altLang="fr-FR" sz="18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</a:pPr>
            <a:r>
              <a:rPr lang="ru-RU" altLang="fr-FR" sz="1800" dirty="0" smtClean="0">
                <a:ea typeface="ＭＳ Ｐゴシック" pitchFamily="34" charset="-128"/>
              </a:rPr>
              <a:t>Обучающие материалы</a:t>
            </a:r>
            <a:endParaRPr lang="en-US" altLang="fr-FR" sz="18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</a:pPr>
            <a:r>
              <a:rPr lang="ru-RU" altLang="fr-FR" sz="1800" dirty="0" smtClean="0">
                <a:ea typeface="ＭＳ Ｐゴシック" pitchFamily="34" charset="-128"/>
              </a:rPr>
              <a:t>Учебные пособия</a:t>
            </a:r>
            <a:endParaRPr lang="en-US" altLang="fr-FR" sz="18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</a:pPr>
            <a:r>
              <a:rPr lang="ru-RU" altLang="fr-FR" sz="1800" dirty="0" smtClean="0">
                <a:ea typeface="ＭＳ Ｐゴシック" pitchFamily="34" charset="-128"/>
              </a:rPr>
              <a:t>Научные книги и статьи</a:t>
            </a:r>
            <a:endParaRPr lang="en-US" altLang="fr-FR" sz="1800" b="1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  <a:buFont typeface="Arial" pitchFamily="34" charset="0"/>
              <a:buNone/>
            </a:pPr>
            <a:r>
              <a:rPr lang="ru-RU" altLang="fr-FR" sz="1800" b="1" dirty="0" smtClean="0">
                <a:ea typeface="ＭＳ Ｐゴシック" pitchFamily="34" charset="-128"/>
              </a:rPr>
              <a:t>Электронные средства информации</a:t>
            </a:r>
            <a:endParaRPr lang="en-US" altLang="fr-FR" sz="18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</a:pPr>
            <a:r>
              <a:rPr lang="ru-RU" altLang="fr-FR" sz="1800" dirty="0" smtClean="0">
                <a:ea typeface="ＭＳ Ｐゴシック" pitchFamily="34" charset="-128"/>
              </a:rPr>
              <a:t>Видеосюжеты</a:t>
            </a:r>
            <a:endParaRPr lang="en-US" altLang="fr-FR" sz="18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</a:pPr>
            <a:r>
              <a:rPr lang="en-US" altLang="fr-FR" sz="1800" dirty="0" smtClean="0">
                <a:ea typeface="ＭＳ Ｐゴシック" pitchFamily="34" charset="-128"/>
              </a:rPr>
              <a:t>CD</a:t>
            </a:r>
            <a:r>
              <a:rPr lang="ru-RU" altLang="fr-FR" sz="1800" dirty="0" smtClean="0">
                <a:ea typeface="ＭＳ Ｐゴシック" pitchFamily="34" charset="-128"/>
              </a:rPr>
              <a:t>-диски</a:t>
            </a:r>
            <a:endParaRPr lang="en-US" altLang="fr-FR" sz="18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</a:pPr>
            <a:r>
              <a:rPr lang="ru-RU" altLang="fr-FR" sz="1800" dirty="0" smtClean="0">
                <a:ea typeface="ＭＳ Ｐゴシック" pitchFamily="34" charset="-128"/>
              </a:rPr>
              <a:t>Публикации, в которых текст дополняется аудио- или видеозаписями</a:t>
            </a:r>
            <a:endParaRPr lang="en-US" altLang="fr-FR" sz="18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  <a:buFont typeface="Arial" pitchFamily="34" charset="0"/>
              <a:buNone/>
            </a:pPr>
            <a:r>
              <a:rPr lang="ru-RU" altLang="fr-FR" sz="1800" b="1" dirty="0" smtClean="0">
                <a:ea typeface="ＭＳ Ｐゴシック" pitchFamily="34" charset="-128"/>
              </a:rPr>
              <a:t>Какими они могут быть </a:t>
            </a:r>
            <a:r>
              <a:rPr lang="en-US" altLang="fr-FR" sz="1800" b="1" dirty="0" smtClean="0">
                <a:ea typeface="ＭＳ Ｐゴシック" pitchFamily="34" charset="-128"/>
              </a:rPr>
              <a:t>?</a:t>
            </a:r>
          </a:p>
          <a:p>
            <a:pPr marL="179388" lvl="1" indent="-179388">
              <a:spcBef>
                <a:spcPts val="300"/>
              </a:spcBef>
            </a:pPr>
            <a:r>
              <a:rPr lang="ru-RU" altLang="fr-FR" sz="1800" dirty="0" smtClean="0">
                <a:ea typeface="ＭＳ Ｐゴシック" pitchFamily="34" charset="-128"/>
              </a:rPr>
              <a:t>Совместные видеосюжеты</a:t>
            </a:r>
            <a:endParaRPr lang="en-US" altLang="fr-FR" sz="18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</a:pPr>
            <a:r>
              <a:rPr lang="ru-RU" altLang="fr-FR" sz="1800" dirty="0" smtClean="0">
                <a:ea typeface="ＭＳ Ｐゴシック" pitchFamily="34" charset="-128"/>
              </a:rPr>
              <a:t>Исполнение танца</a:t>
            </a:r>
            <a:endParaRPr lang="en-US" altLang="fr-FR" sz="18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</a:pPr>
            <a:r>
              <a:rPr lang="ru-RU" altLang="fr-FR" sz="1800" dirty="0" smtClean="0">
                <a:ea typeface="ＭＳ Ｐゴシック" pitchFamily="34" charset="-128"/>
              </a:rPr>
              <a:t>Музыкальные </a:t>
            </a:r>
            <a:r>
              <a:rPr lang="en-US" altLang="fr-FR" sz="1800" dirty="0" smtClean="0">
                <a:ea typeface="ＭＳ Ｐゴシック" pitchFamily="34" charset="-128"/>
              </a:rPr>
              <a:t>CD</a:t>
            </a:r>
            <a:r>
              <a:rPr lang="ru-RU" altLang="fr-FR" sz="1800" dirty="0" smtClean="0">
                <a:ea typeface="ＭＳ Ｐゴシック" pitchFamily="34" charset="-128"/>
              </a:rPr>
              <a:t>-диски</a:t>
            </a:r>
            <a:r>
              <a:rPr lang="en-US" altLang="fr-FR" sz="1800" dirty="0" smtClean="0">
                <a:ea typeface="ＭＳ Ｐゴシック" pitchFamily="34" charset="-128"/>
              </a:rPr>
              <a:t>.</a:t>
            </a:r>
          </a:p>
          <a:p>
            <a:pPr marL="179388" lvl="1" indent="-179388">
              <a:spcBef>
                <a:spcPts val="300"/>
              </a:spcBef>
            </a:pPr>
            <a:endParaRPr lang="en-US" altLang="fr-FR" sz="1800" dirty="0" smtClean="0">
              <a:ea typeface="ＭＳ Ｐゴシック" pitchFamily="34" charset="-128"/>
            </a:endParaRPr>
          </a:p>
          <a:p>
            <a:pPr marL="179388" indent="-179388">
              <a:spcBef>
                <a:spcPts val="300"/>
              </a:spcBef>
            </a:pPr>
            <a:endParaRPr lang="en-US" altLang="fr-FR" sz="1800" dirty="0" smtClean="0">
              <a:ea typeface="ＭＳ Ｐゴシック" pitchFamily="34" charset="-128"/>
            </a:endParaRPr>
          </a:p>
          <a:p>
            <a:pPr marL="179388" lvl="1" indent="-179388">
              <a:spcBef>
                <a:spcPts val="300"/>
              </a:spcBef>
              <a:buFont typeface="Wingdings" pitchFamily="2" charset="2"/>
              <a:buChar char="v"/>
            </a:pPr>
            <a:endParaRPr lang="en-US" altLang="fr-FR" sz="1800" dirty="0" smtClean="0">
              <a:ea typeface="ＭＳ Ｐゴシック" pitchFamily="34" charset="-128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53" y="1836738"/>
            <a:ext cx="2951655" cy="22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Пример</a:t>
            </a:r>
            <a:r>
              <a:rPr lang="en-US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песни и рассказы из </a:t>
            </a:r>
            <a:r>
              <a:rPr lang="ru-RU" altLang="fr-FR" sz="3600" dirty="0">
                <a:ea typeface="ＭＳ Ｐゴシック" pitchFamily="34" charset="-128"/>
              </a:rPr>
              <a:t>У</a:t>
            </a:r>
            <a:r>
              <a:rPr lang="ru-RU" altLang="fr-FR" sz="3600" dirty="0" smtClean="0">
                <a:ea typeface="ＭＳ Ｐゴシック" pitchFamily="34" charset="-128"/>
              </a:rPr>
              <a:t>ганды 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2278063" y="194945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altLang="fr-FR" sz="2000" b="0" dirty="0">
                <a:solidFill>
                  <a:schemeClr val="tx1"/>
                </a:solidFill>
              </a:rPr>
              <a:t> 13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рассказов, песен, колыбельных и игровых песен народа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баганда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 южной Уганды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Тексты на языке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луганда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 с нотными записями, чтобы любой мог их исполнять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Перевод на английский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Фонетическая транскрипция, чтобы можно было произносить слова на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луганда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00D213"/>
      </a:accent2>
      <a:accent3>
        <a:srgbClr val="FF0000"/>
      </a:accent3>
      <a:accent4>
        <a:srgbClr val="FFFF00"/>
      </a:accent4>
      <a:accent5>
        <a:srgbClr val="FFFF00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7039</TotalTime>
  <Words>543</Words>
  <Application>Microsoft Office PowerPoint</Application>
  <PresentationFormat>On-screen Show (4:3)</PresentationFormat>
  <Paragraphs>132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(Corps)</vt:lpstr>
      <vt:lpstr>Arial Bold</vt:lpstr>
      <vt:lpstr>ＭＳ Ｐゴシック</vt:lpstr>
      <vt:lpstr>Arial</vt:lpstr>
      <vt:lpstr>Calibri</vt:lpstr>
      <vt:lpstr>Wingdings</vt:lpstr>
      <vt:lpstr>Thème Office</vt:lpstr>
      <vt:lpstr>Доступ и распространение Презентация PowerPoint к разделу 35</vt:lpstr>
      <vt:lpstr>В этой презентации …</vt:lpstr>
      <vt:lpstr>После инвентаризации … доступ и распространение </vt:lpstr>
      <vt:lpstr>Цель </vt:lpstr>
      <vt:lpstr>Планы относительно доступа сообщества</vt:lpstr>
      <vt:lpstr>Разработка планов распространения</vt:lpstr>
      <vt:lpstr>Планы сообщества по распространению: варианты   </vt:lpstr>
      <vt:lpstr>Использование информации для публикаций</vt:lpstr>
      <vt:lpstr>Пример: песни и рассказы из Уганды </vt:lpstr>
      <vt:lpstr>Разработка планов вещания </vt:lpstr>
      <vt:lpstr>Использование интернета для распространения</vt:lpstr>
      <vt:lpstr>Упражнение: составление планов распространения материалов сообществом с целью охраны НКН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126</cp:revision>
  <dcterms:created xsi:type="dcterms:W3CDTF">2013-11-15T14:11:42Z</dcterms:created>
  <dcterms:modified xsi:type="dcterms:W3CDTF">2018-04-23T09:48:25Z</dcterms:modified>
</cp:coreProperties>
</file>