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7" r:id="rId2"/>
    <p:sldId id="262" r:id="rId3"/>
    <p:sldId id="258" r:id="rId4"/>
    <p:sldId id="264" r:id="rId5"/>
    <p:sldId id="265" r:id="rId6"/>
    <p:sldId id="266" r:id="rId7"/>
    <p:sldId id="267" r:id="rId8"/>
    <p:sldId id="268" r:id="rId9"/>
    <p:sldId id="269" r:id="rId10"/>
    <p:sldId id="270" r:id="rId11"/>
    <p:sldId id="271" r:id="rId12"/>
    <p:sldId id="272" r:id="rId13"/>
    <p:sldId id="273" r:id="rId14"/>
    <p:sldId id="274" r:id="rId15"/>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55" autoAdjust="0"/>
    <p:restoredTop sz="93848" autoAdjust="0"/>
  </p:normalViewPr>
  <p:slideViewPr>
    <p:cSldViewPr snapToGrid="0" snapToObjects="1">
      <p:cViewPr varScale="1">
        <p:scale>
          <a:sx n="57" d="100"/>
          <a:sy n="57" d="100"/>
        </p:scale>
        <p:origin x="66" y="990"/>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3E168DC-C2A5-41F2-96FA-F5A69FE845A2}" type="datetimeFigureOut">
              <a:rPr lang="fr-FR" altLang="es-ES_tradnl"/>
              <a:pPr>
                <a:defRPr/>
              </a:pPr>
              <a:t>20/04/2018</a:t>
            </a:fld>
            <a:endParaRPr lang="fr-FR" altLang="es-ES_tradnl"/>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8E202C0-6F17-4D81-B3EF-35B4F553B918}" type="slidenum">
              <a:rPr lang="fr-FR" altLang="es-ES_tradnl"/>
              <a:pPr/>
              <a:t>‹#›</a:t>
            </a:fld>
            <a:endParaRPr lang="fr-FR" altLang="es-ES_tradnl"/>
          </a:p>
        </p:txBody>
      </p:sp>
    </p:spTree>
    <p:extLst>
      <p:ext uri="{BB962C8B-B14F-4D97-AF65-F5344CB8AC3E}">
        <p14:creationId xmlns:p14="http://schemas.microsoft.com/office/powerpoint/2010/main" val="39746457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F12D040-1D25-4FC6-901B-99E7348AD3C1}" type="datetimeFigureOut">
              <a:rPr lang="fr-FR" altLang="es-ES_tradnl"/>
              <a:pPr>
                <a:defRPr/>
              </a:pPr>
              <a:t>20/04/2018</a:t>
            </a:fld>
            <a:endParaRPr lang="fr-FR" altLang="es-ES_tradnl"/>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fr-FR" altLang="es-ES_tradnl" noProof="0" smtClean="0"/>
              <a:t>Cliquez pour modifier les styles du texte du masque</a:t>
            </a:r>
          </a:p>
          <a:p>
            <a:pPr lvl="1"/>
            <a:r>
              <a:rPr lang="fr-FR" altLang="es-ES_tradnl" noProof="0" smtClean="0"/>
              <a:t>Deuxième niveau</a:t>
            </a:r>
          </a:p>
          <a:p>
            <a:pPr lvl="2"/>
            <a:r>
              <a:rPr lang="fr-FR" altLang="es-ES_tradnl" noProof="0" smtClean="0"/>
              <a:t>Troisième niveau</a:t>
            </a:r>
          </a:p>
          <a:p>
            <a:pPr lvl="3"/>
            <a:r>
              <a:rPr lang="fr-FR" altLang="es-ES_tradnl" noProof="0" smtClean="0"/>
              <a:t>Quatrième niveau</a:t>
            </a:r>
          </a:p>
          <a:p>
            <a:pPr lvl="4"/>
            <a:r>
              <a:rPr lang="fr-FR" altLang="es-ES_tradnl"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8532572-A97C-40B2-BFA9-510414A22CDC}" type="slidenum">
              <a:rPr lang="fr-FR" altLang="es-ES_tradnl"/>
              <a:pPr/>
              <a:t>‹#›</a:t>
            </a:fld>
            <a:endParaRPr lang="fr-FR" altLang="es-ES_tradnl"/>
          </a:p>
        </p:txBody>
      </p:sp>
    </p:spTree>
    <p:extLst>
      <p:ext uri="{BB962C8B-B14F-4D97-AF65-F5344CB8AC3E}">
        <p14:creationId xmlns:p14="http://schemas.microsoft.com/office/powerpoint/2010/main" val="304225623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mtClean="0"/>
              <a:t>© 2009 by Chen Ming/Beijing Bureau of Culture</a:t>
            </a:r>
            <a:endParaRPr lang="fr-FR"/>
          </a:p>
        </p:txBody>
      </p:sp>
      <p:sp>
        <p:nvSpPr>
          <p:cNvPr id="4" name="Espace réservé du numéro de diapositive 3"/>
          <p:cNvSpPr>
            <a:spLocks noGrp="1"/>
          </p:cNvSpPr>
          <p:nvPr>
            <p:ph type="sldNum" sz="quarter" idx="10"/>
          </p:nvPr>
        </p:nvSpPr>
        <p:spPr/>
        <p:txBody>
          <a:bodyPr/>
          <a:lstStyle/>
          <a:p>
            <a:fld id="{18532572-A97C-40B2-BFA9-510414A22CDC}" type="slidenum">
              <a:rPr lang="fr-FR" altLang="es-ES_tradnl" smtClean="0"/>
              <a:pPr/>
              <a:t>1</a:t>
            </a:fld>
            <a:endParaRPr lang="fr-FR" altLang="es-ES_tradnl"/>
          </a:p>
        </p:txBody>
      </p:sp>
    </p:spTree>
    <p:extLst>
      <p:ext uri="{BB962C8B-B14F-4D97-AF65-F5344CB8AC3E}">
        <p14:creationId xmlns:p14="http://schemas.microsoft.com/office/powerpoint/2010/main" val="2351869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8200" y="0"/>
            <a:ext cx="2667600" cy="6858000"/>
          </a:xfrm>
        </p:spPr>
        <p:txBody>
          <a:bodyPr rtlCol="0"/>
          <a:lstStyle/>
          <a:p>
            <a:pPr lvl="0"/>
            <a:endParaRPr lang="fr-FR" noProof="0"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7820" y="266917"/>
            <a:ext cx="1541805" cy="991035"/>
          </a:xfrm>
          <a:prstGeom prst="rect">
            <a:avLst/>
          </a:prstGeom>
        </p:spPr>
      </p:pic>
    </p:spTree>
    <p:extLst>
      <p:ext uri="{BB962C8B-B14F-4D97-AF65-F5344CB8AC3E}">
        <p14:creationId xmlns:p14="http://schemas.microsoft.com/office/powerpoint/2010/main" val="406384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68132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extLst>
      <p:ext uri="{BB962C8B-B14F-4D97-AF65-F5344CB8AC3E}">
        <p14:creationId xmlns:p14="http://schemas.microsoft.com/office/powerpoint/2010/main" val="1200688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319497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dirty="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extLst>
      <p:ext uri="{BB962C8B-B14F-4D97-AF65-F5344CB8AC3E}">
        <p14:creationId xmlns:p14="http://schemas.microsoft.com/office/powerpoint/2010/main" val="109843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extLst>
      <p:ext uri="{BB962C8B-B14F-4D97-AF65-F5344CB8AC3E}">
        <p14:creationId xmlns:p14="http://schemas.microsoft.com/office/powerpoint/2010/main" val="245256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0416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smtClean="0"/>
              <a:t>Cliquez pour modifier les styles du texte du masque</a:t>
            </a:r>
          </a:p>
          <a:p>
            <a:pPr lvl="1"/>
            <a:r>
              <a:rPr lang="fr-FR" altLang="es-ES_tradnl" smtClean="0"/>
              <a:t>Deuxième niveau</a:t>
            </a:r>
          </a:p>
          <a:p>
            <a:pPr lvl="2"/>
            <a:r>
              <a:rPr lang="fr-FR" altLang="es-ES_tradnl" smtClean="0"/>
              <a:t>Troisième niveau</a:t>
            </a:r>
          </a:p>
          <a:p>
            <a:pPr lvl="3"/>
            <a:r>
              <a:rPr lang="fr-FR" altLang="es-ES_tradnl" smtClean="0"/>
              <a:t>Quatrième niveau</a:t>
            </a:r>
          </a:p>
          <a:p>
            <a:pPr lvl="4"/>
            <a:r>
              <a:rPr lang="fr-FR" altLang="es-ES_tradnl"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userDrawn="1"/>
        </p:nvSpPr>
        <p:spPr bwMode="auto">
          <a:xfrm>
            <a:off x="406400" y="6338888"/>
            <a:ext cx="1041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F80E9996-C62D-4966-A150-76AD787E64C1}" type="slidenum">
              <a:rPr lang="fr-FR" altLang="es-ES_tradnl" sz="1400" b="1">
                <a:solidFill>
                  <a:schemeClr val="accent1"/>
                </a:solidFill>
              </a:rPr>
              <a:pPr eaLnBrk="1" hangingPunct="1"/>
              <a:t>‹#›</a:t>
            </a:fld>
            <a:endParaRPr lang="fr-FR" altLang="es-ES_tradnl" sz="1400" b="1">
              <a:solidFill>
                <a:schemeClr val="accent1"/>
              </a:solidFill>
            </a:endParaRPr>
          </a:p>
        </p:txBody>
      </p:sp>
      <p:pic>
        <p:nvPicPr>
          <p:cNvPr id="14" name="Picture 1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06668" y="352175"/>
            <a:ext cx="1072663" cy="689482"/>
          </a:xfrm>
          <a:prstGeom prst="rect">
            <a:avLst/>
          </a:prstGeom>
        </p:spPr>
      </p:pic>
      <p:pic>
        <p:nvPicPr>
          <p:cNvPr id="22" name="Picture 16"/>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904875" y="6667500"/>
            <a:ext cx="5429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8" r:id="rId1"/>
    <p:sldLayoutId id="2147483793" r:id="rId2"/>
    <p:sldLayoutId id="2147483799" r:id="rId3"/>
    <p:sldLayoutId id="2147483794" r:id="rId4"/>
    <p:sldLayoutId id="2147483795" r:id="rId5"/>
    <p:sldLayoutId id="2147483796" r:id="rId6"/>
    <p:sldLayoutId id="2147483797"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200" b="1">
          <a:solidFill>
            <a:schemeClr val="tx1"/>
          </a:solidFill>
          <a:latin typeface="Arial" pitchFamily="34" charset="0"/>
          <a:ea typeface="MS PGothic" pitchFamily="34" charset="-128"/>
        </a:defRPr>
      </a:lvl2pPr>
      <a:lvl3pPr algn="l" defTabSz="457200" rtl="0" eaLnBrk="0" fontAlgn="base" hangingPunct="0">
        <a:spcBef>
          <a:spcPct val="0"/>
        </a:spcBef>
        <a:spcAft>
          <a:spcPct val="0"/>
        </a:spcAft>
        <a:defRPr sz="3200" b="1">
          <a:solidFill>
            <a:schemeClr val="tx1"/>
          </a:solidFill>
          <a:latin typeface="Arial" pitchFamily="34" charset="0"/>
          <a:ea typeface="MS PGothic" pitchFamily="34" charset="-128"/>
        </a:defRPr>
      </a:lvl3pPr>
      <a:lvl4pPr algn="l" defTabSz="457200" rtl="0" eaLnBrk="0" fontAlgn="base" hangingPunct="0">
        <a:spcBef>
          <a:spcPct val="0"/>
        </a:spcBef>
        <a:spcAft>
          <a:spcPct val="0"/>
        </a:spcAft>
        <a:defRPr sz="3200" b="1">
          <a:solidFill>
            <a:schemeClr val="tx1"/>
          </a:solidFill>
          <a:latin typeface="Arial" pitchFamily="34" charset="0"/>
          <a:ea typeface="MS PGothic" pitchFamily="34" charset="-128"/>
        </a:defRPr>
      </a:lvl4pPr>
      <a:lvl5pPr algn="l" defTabSz="457200" rtl="0" eaLnBrk="0" fontAlgn="base" hangingPunct="0">
        <a:spcBef>
          <a:spcPct val="0"/>
        </a:spcBef>
        <a:spcAft>
          <a:spcPct val="0"/>
        </a:spcAft>
        <a:defRPr sz="3200" b="1">
          <a:solidFill>
            <a:schemeClr val="tx1"/>
          </a:solidFill>
          <a:latin typeface="Arial" pitchFamily="34" charset="0"/>
          <a:ea typeface="MS PGothic" pitchFamily="34" charset="-128"/>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S PGothic" pitchFamily="34" charset="-128"/>
          <a:cs typeface="+mn-cs"/>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ts val="1200"/>
        </a:spcBef>
        <a:spcAft>
          <a:spcPct val="0"/>
        </a:spcAft>
        <a:defRPr sz="2800" kern="1200">
          <a:solidFill>
            <a:schemeClr val="tx1"/>
          </a:solidFill>
          <a:latin typeface="+mn-lt"/>
          <a:ea typeface="MS PGothic" pitchFamily="34" charset="-128"/>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S PGothic" pitchFamily="34" charset="-128"/>
          <a:cs typeface="+mn-cs"/>
        </a:defRPr>
      </a:lvl4pPr>
      <a:lvl5pPr marL="466725" indent="1362075" algn="l" defTabSz="457200" rtl="0" eaLnBrk="0" fontAlgn="base" hangingPunct="0">
        <a:spcBef>
          <a:spcPts val="600"/>
        </a:spcBef>
        <a:spcAft>
          <a:spcPct val="0"/>
        </a:spcAft>
        <a:defRPr sz="2000" kern="1200">
          <a:solidFill>
            <a:srgbClr val="07DEDB"/>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5"/>
          <p:cNvSpPr>
            <a:spLocks noGrp="1"/>
          </p:cNvSpPr>
          <p:nvPr>
            <p:ph type="ctrTitle"/>
          </p:nvPr>
        </p:nvSpPr>
        <p:spPr>
          <a:xfrm>
            <a:off x="0" y="1744663"/>
            <a:ext cx="6097588" cy="2308324"/>
          </a:xfrm>
        </p:spPr>
        <p:txBody>
          <a:bodyPr/>
          <a:lstStyle/>
          <a:p>
            <a:pPr algn="r" rtl="1" eaLnBrk="1" hangingPunct="1">
              <a:spcAft>
                <a:spcPts val="1200"/>
              </a:spcAft>
            </a:pPr>
            <a:r>
              <a:rPr lang="ar-IQ" altLang="es-ES_tradnl" sz="4400" dirty="0" smtClean="0"/>
              <a:t>نهج لصون التراث الثقافي</a:t>
            </a:r>
            <a:r>
              <a:rPr lang="ar-SA" altLang="es-ES_tradnl" sz="4400" dirty="0" smtClean="0"/>
              <a:t/>
            </a:r>
            <a:br>
              <a:rPr lang="ar-SA" altLang="es-ES_tradnl" sz="4400" dirty="0" smtClean="0"/>
            </a:br>
            <a:r>
              <a:rPr lang="ar-IQ" altLang="es-ES_tradnl" sz="4400" dirty="0" smtClean="0"/>
              <a:t>غير المادي</a:t>
            </a:r>
            <a:r>
              <a:rPr lang="ar-SA" altLang="es-ES_tradnl" sz="4400" dirty="0" smtClean="0"/>
              <a:t/>
            </a:r>
            <a:br>
              <a:rPr lang="ar-SA" altLang="es-ES_tradnl" sz="4400" dirty="0" smtClean="0"/>
            </a:br>
            <a:r>
              <a:rPr lang="ar-IQ" altLang="es-ES_tradnl" sz="4400" dirty="0" smtClean="0"/>
              <a:t>يراعي المنظور الجنساني</a:t>
            </a:r>
            <a:r>
              <a:rPr lang="ar-SA" altLang="es-ES_tradnl" sz="4400" dirty="0" smtClean="0"/>
              <a:t/>
            </a:r>
            <a:br>
              <a:rPr lang="ar-SA" altLang="es-ES_tradnl" sz="4400" dirty="0" smtClean="0"/>
            </a:br>
            <a:r>
              <a:rPr lang="ar-IQ" altLang="es-ES_tradnl" sz="1800" dirty="0" smtClean="0"/>
              <a:t>الوحدة 49: عرض تقديمي</a:t>
            </a:r>
            <a:endParaRPr lang="es-ES_tradnl" altLang="es-ES_tradnl" dirty="0" smtClean="0"/>
          </a:p>
        </p:txBody>
      </p:sp>
      <p:sp>
        <p:nvSpPr>
          <p:cNvPr id="4099" name="Sous-titre 6"/>
          <p:cNvSpPr>
            <a:spLocks noGrp="1"/>
          </p:cNvSpPr>
          <p:nvPr>
            <p:ph type="subTitle" idx="1"/>
          </p:nvPr>
        </p:nvSpPr>
        <p:spPr>
          <a:xfrm>
            <a:off x="381000" y="5113337"/>
            <a:ext cx="5715000" cy="498475"/>
          </a:xfrm>
        </p:spPr>
        <p:txBody>
          <a:bodyPr>
            <a:spAutoFit/>
          </a:bodyPr>
          <a:lstStyle/>
          <a:p>
            <a:pPr algn="ctr" eaLnBrk="1" hangingPunct="1">
              <a:spcBef>
                <a:spcPct val="0"/>
              </a:spcBef>
            </a:pPr>
            <a:r>
              <a:rPr lang="ar-IQ" altLang="es-ES_tradnl" dirty="0" smtClean="0"/>
              <a:t>اليونسكو</a:t>
            </a:r>
          </a:p>
          <a:p>
            <a:pPr algn="ctr" eaLnBrk="1" hangingPunct="1">
              <a:spcBef>
                <a:spcPct val="0"/>
              </a:spcBef>
            </a:pPr>
            <a:r>
              <a:rPr lang="ar-IQ" altLang="es-ES_tradnl" dirty="0" smtClean="0"/>
              <a:t>شعبة التراث الثقافي غير المادي</a:t>
            </a:r>
            <a:endParaRPr lang="es-ES_tradnl" altLang="es-ES_tradnl" dirty="0" smtClean="0"/>
          </a:p>
        </p:txBody>
      </p:sp>
      <p:pic>
        <p:nvPicPr>
          <p:cNvPr id="4100" name="Espace réservé pour une image  8" descr="danseuse.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2" b="32"/>
          <a:stretch>
            <a:fillRect/>
          </a:stretch>
        </p:blipFill>
        <p:spPr>
          <a:xfrm>
            <a:off x="6478588" y="0"/>
            <a:ext cx="2667000" cy="6858000"/>
          </a:xfrm>
        </p:spPr>
      </p:pic>
      <p:sp>
        <p:nvSpPr>
          <p:cNvPr id="4101" name="Rectangle 3"/>
          <p:cNvSpPr>
            <a:spLocks noChangeArrowheads="1"/>
          </p:cNvSpPr>
          <p:nvPr/>
        </p:nvSpPr>
        <p:spPr bwMode="auto">
          <a:xfrm>
            <a:off x="381000" y="5967413"/>
            <a:ext cx="1598613" cy="276225"/>
          </a:xfrm>
          <a:prstGeom prst="rect">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eaLnBrk="1" hangingPunct="1">
              <a:lnSpc>
                <a:spcPct val="100000"/>
              </a:lnSpc>
              <a:spcBef>
                <a:spcPct val="0"/>
              </a:spcBef>
              <a:buClrTx/>
              <a:buFontTx/>
              <a:buNone/>
            </a:pPr>
            <a:endParaRPr lang="en-GB" altLang="es-ES_tradnl" sz="1200">
              <a:solidFill>
                <a:schemeClr val="tx1"/>
              </a:solidFill>
              <a:latin typeface="Arial Bold"/>
              <a:ea typeface="Arial Bold"/>
              <a:cs typeface="Arial Bold"/>
            </a:endParaRPr>
          </a:p>
        </p:txBody>
      </p:sp>
      <p:sp>
        <p:nvSpPr>
          <p:cNvPr id="4102" name="Rectangle 4"/>
          <p:cNvSpPr>
            <a:spLocks noChangeArrowheads="1"/>
          </p:cNvSpPr>
          <p:nvPr/>
        </p:nvSpPr>
        <p:spPr bwMode="auto">
          <a:xfrm>
            <a:off x="381000" y="6243638"/>
            <a:ext cx="1598613" cy="277812"/>
          </a:xfrm>
          <a:prstGeom prst="rect">
            <a:avLst/>
          </a:prstGeom>
          <a:solidFill>
            <a:schemeClr val="tx1"/>
          </a:solidFill>
          <a:ln w="25400">
            <a:solidFill>
              <a:schemeClr val="tx1"/>
            </a:solidFill>
            <a:round/>
            <a:headEnd/>
            <a:tailEnd/>
          </a:ln>
        </p:spPr>
        <p:txBody>
          <a:bodyPr>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eaLnBrk="1" hangingPunct="1">
              <a:lnSpc>
                <a:spcPct val="100000"/>
              </a:lnSpc>
              <a:spcBef>
                <a:spcPct val="0"/>
              </a:spcBef>
              <a:buClrTx/>
              <a:buFontTx/>
              <a:buNone/>
            </a:pPr>
            <a:endParaRPr lang="en-GB" altLang="es-ES_tradnl" sz="1200">
              <a:solidFill>
                <a:schemeClr val="accent1"/>
              </a:solidFill>
              <a:latin typeface="Arial Bold"/>
              <a:ea typeface="Arial Bold"/>
              <a:cs typeface="Arial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74825" y="544513"/>
            <a:ext cx="6480175" cy="492125"/>
          </a:xfrm>
        </p:spPr>
        <p:txBody>
          <a:bodyPr/>
          <a:lstStyle/>
          <a:p>
            <a:pPr algn="r" rtl="1"/>
            <a:r>
              <a:rPr lang="ar-IQ" altLang="es-ES_tradnl" dirty="0" smtClean="0"/>
              <a:t>ترشيح عناصر للقائمة التمثيلية</a:t>
            </a:r>
            <a:endParaRPr lang="en-US" altLang="es-ES_tradnl" dirty="0" smtClean="0"/>
          </a:p>
        </p:txBody>
      </p:sp>
      <p:sp>
        <p:nvSpPr>
          <p:cNvPr id="13316" name="TextBox 5"/>
          <p:cNvSpPr txBox="1">
            <a:spLocks noChangeArrowheads="1"/>
          </p:cNvSpPr>
          <p:nvPr/>
        </p:nvSpPr>
        <p:spPr bwMode="auto">
          <a:xfrm>
            <a:off x="1801813" y="1568450"/>
            <a:ext cx="6480175"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spcAft>
                <a:spcPts val="1200"/>
              </a:spcAft>
              <a:buClrTx/>
              <a:buFontTx/>
              <a:buNone/>
            </a:pPr>
            <a:r>
              <a:rPr lang="ar-IQ" altLang="es-ES_tradnl" sz="1800" b="0" dirty="0">
                <a:solidFill>
                  <a:schemeClr val="tx1"/>
                </a:solidFill>
              </a:rPr>
              <a:t>لقد وجهت انتقادات لعملية ترشيح </a:t>
            </a:r>
            <a:r>
              <a:rPr lang="ar-IQ" altLang="es-ES_tradnl" sz="1800" b="0" dirty="0" err="1" smtClean="0">
                <a:solidFill>
                  <a:schemeClr val="tx1"/>
                </a:solidFill>
              </a:rPr>
              <a:t>واختيا</a:t>
            </a:r>
            <a:r>
              <a:rPr lang="ar-SA" altLang="es-ES_tradnl" sz="1800" b="0" dirty="0" smtClean="0">
                <a:solidFill>
                  <a:schemeClr val="tx1"/>
                </a:solidFill>
              </a:rPr>
              <a:t>ر </a:t>
            </a:r>
            <a:r>
              <a:rPr lang="ar-IQ" altLang="es-ES_tradnl" sz="1800" b="0" dirty="0" smtClean="0">
                <a:solidFill>
                  <a:schemeClr val="tx1"/>
                </a:solidFill>
              </a:rPr>
              <a:t>عناصر </a:t>
            </a:r>
            <a:r>
              <a:rPr lang="ar-IQ" altLang="es-ES_tradnl" sz="1800" b="0" dirty="0">
                <a:solidFill>
                  <a:schemeClr val="tx1"/>
                </a:solidFill>
              </a:rPr>
              <a:t>التراث الثقافي غير المادي للقائمة التمثيلية بسبب افتقارها للمنظور الجنساني. </a:t>
            </a:r>
            <a:endParaRPr lang="en-US" altLang="es-ES_tradnl" sz="1200" b="0" dirty="0">
              <a:solidFill>
                <a:schemeClr val="tx1"/>
              </a:solidFill>
            </a:endParaRPr>
          </a:p>
          <a:p>
            <a:pPr algn="r" rtl="1" eaLnBrk="1" hangingPunct="1">
              <a:lnSpc>
                <a:spcPct val="100000"/>
              </a:lnSpc>
              <a:spcBef>
                <a:spcPct val="0"/>
              </a:spcBef>
              <a:spcAft>
                <a:spcPts val="1200"/>
              </a:spcAft>
              <a:buClrTx/>
              <a:buFontTx/>
              <a:buNone/>
            </a:pPr>
            <a:r>
              <a:rPr lang="ar-SA" altLang="es-ES_tradnl" sz="1800" b="0" dirty="0" smtClean="0">
                <a:solidFill>
                  <a:schemeClr val="tx1"/>
                </a:solidFill>
              </a:rPr>
              <a:t>ا</a:t>
            </a:r>
            <a:r>
              <a:rPr lang="ar-IQ" altLang="es-ES_tradnl" sz="1800" b="0" dirty="0" smtClean="0">
                <a:solidFill>
                  <a:schemeClr val="tx1"/>
                </a:solidFill>
              </a:rPr>
              <a:t>نظر</a:t>
            </a:r>
            <a:r>
              <a:rPr lang="ar-IQ" altLang="es-ES_tradnl" sz="1800" b="0" dirty="0">
                <a:solidFill>
                  <a:schemeClr val="tx1"/>
                </a:solidFill>
              </a:rPr>
              <a:t>، على سبيل المثال، معايير الترشيح للقائمة التمثيلية</a:t>
            </a:r>
            <a:r>
              <a:rPr lang="ar-IQ" altLang="es-ES_tradnl" sz="1800" b="0" dirty="0" smtClean="0">
                <a:solidFill>
                  <a:schemeClr val="tx1"/>
                </a:solidFill>
              </a:rPr>
              <a:t>:</a:t>
            </a:r>
            <a:endParaRPr lang="en-US" altLang="es-ES_tradnl" sz="1800" b="0" dirty="0">
              <a:solidFill>
                <a:schemeClr val="tx1"/>
              </a:solidFill>
            </a:endParaRPr>
          </a:p>
          <a:p>
            <a:pPr algn="r" rtl="1" eaLnBrk="1" hangingPunct="1">
              <a:lnSpc>
                <a:spcPct val="100000"/>
              </a:lnSpc>
              <a:spcBef>
                <a:spcPct val="0"/>
              </a:spcBef>
              <a:spcAft>
                <a:spcPts val="1200"/>
              </a:spcAft>
              <a:buClrTx/>
              <a:buFontTx/>
              <a:buNone/>
            </a:pPr>
            <a:r>
              <a:rPr lang="ar-IQ" altLang="es-ES_tradnl" sz="1800" dirty="0">
                <a:solidFill>
                  <a:schemeClr val="tx1"/>
                </a:solidFill>
              </a:rPr>
              <a:t>ت 1</a:t>
            </a:r>
            <a:r>
              <a:rPr lang="ar-IQ" altLang="es-ES_tradnl" sz="1800" b="0" dirty="0">
                <a:solidFill>
                  <a:schemeClr val="tx1"/>
                </a:solidFill>
              </a:rPr>
              <a:t>: أن يشكّل العنصر تراثاً ثقافياً غير مادي، وفقاً لتعريفه في المادة 2 من الاتفاقية.</a:t>
            </a:r>
          </a:p>
          <a:p>
            <a:pPr algn="r" rtl="1" eaLnBrk="1" hangingPunct="1">
              <a:lnSpc>
                <a:spcPct val="100000"/>
              </a:lnSpc>
              <a:spcBef>
                <a:spcPct val="0"/>
              </a:spcBef>
              <a:spcAft>
                <a:spcPts val="1200"/>
              </a:spcAft>
              <a:buClrTx/>
              <a:buFontTx/>
              <a:buNone/>
            </a:pPr>
            <a:r>
              <a:rPr lang="ar-IQ" altLang="es-ES_tradnl" sz="1800" dirty="0">
                <a:solidFill>
                  <a:schemeClr val="tx1"/>
                </a:solidFill>
              </a:rPr>
              <a:t>ت 2</a:t>
            </a:r>
            <a:r>
              <a:rPr lang="ar-IQ" altLang="es-ES_tradnl" sz="1800" b="0" dirty="0">
                <a:solidFill>
                  <a:schemeClr val="tx1"/>
                </a:solidFill>
              </a:rPr>
              <a:t>: أن يسهم إدراج العنصر في تأمين إبراز التراث الثقافي غير المادي وزيادة الوعي بأهميته وتشجيع الحوار، وبذلك يعبّر عن التنوّع الثقافي في العالم كلّه وينهض دليلاً على الإبداع البشري.</a:t>
            </a:r>
          </a:p>
          <a:p>
            <a:pPr algn="r" rtl="1" eaLnBrk="1" hangingPunct="1">
              <a:lnSpc>
                <a:spcPct val="100000"/>
              </a:lnSpc>
              <a:spcBef>
                <a:spcPct val="0"/>
              </a:spcBef>
              <a:spcAft>
                <a:spcPts val="1200"/>
              </a:spcAft>
              <a:buClrTx/>
              <a:buFontTx/>
              <a:buNone/>
            </a:pPr>
            <a:r>
              <a:rPr lang="ar-IQ" altLang="es-ES_tradnl" sz="1800" dirty="0">
                <a:solidFill>
                  <a:schemeClr val="tx1"/>
                </a:solidFill>
              </a:rPr>
              <a:t>ت 3</a:t>
            </a:r>
            <a:r>
              <a:rPr lang="ar-IQ" altLang="es-ES_tradnl" sz="1800" b="0" dirty="0">
                <a:solidFill>
                  <a:schemeClr val="tx1"/>
                </a:solidFill>
              </a:rPr>
              <a:t>: أن تكون قد وُضعت تدابير للصون من شأنها أن تحمي العنصر وتكفل الترويج له.</a:t>
            </a:r>
          </a:p>
          <a:p>
            <a:pPr algn="r" rtl="1" eaLnBrk="1" hangingPunct="1">
              <a:lnSpc>
                <a:spcPct val="100000"/>
              </a:lnSpc>
              <a:spcBef>
                <a:spcPct val="0"/>
              </a:spcBef>
              <a:spcAft>
                <a:spcPts val="1200"/>
              </a:spcAft>
              <a:buClrTx/>
              <a:buFontTx/>
              <a:buNone/>
            </a:pPr>
            <a:r>
              <a:rPr lang="ar-IQ" altLang="es-ES_tradnl" sz="1800" dirty="0">
                <a:solidFill>
                  <a:schemeClr val="tx1"/>
                </a:solidFill>
              </a:rPr>
              <a:t>ت 4</a:t>
            </a:r>
            <a:r>
              <a:rPr lang="ar-IQ" altLang="es-ES_tradnl" sz="1800" b="0" dirty="0">
                <a:solidFill>
                  <a:schemeClr val="tx1"/>
                </a:solidFill>
              </a:rPr>
              <a:t>: أن يكون العنصر قد رُشّح عقب مشاركة على أوسع نطاق ممكن من جانب الجماعة أو المجموعة أو الأفراد المعنيين، بحسب الحالة، وبموافقتهم الحرّة والمسبقة والواعية.</a:t>
            </a:r>
          </a:p>
          <a:p>
            <a:pPr algn="r" rtl="1" eaLnBrk="1" hangingPunct="1">
              <a:lnSpc>
                <a:spcPct val="100000"/>
              </a:lnSpc>
              <a:spcBef>
                <a:spcPct val="0"/>
              </a:spcBef>
              <a:spcAft>
                <a:spcPts val="1200"/>
              </a:spcAft>
              <a:buClrTx/>
              <a:buFontTx/>
              <a:buNone/>
            </a:pPr>
            <a:r>
              <a:rPr lang="ar-IQ" altLang="es-ES_tradnl" sz="1800" dirty="0">
                <a:solidFill>
                  <a:schemeClr val="tx1"/>
                </a:solidFill>
              </a:rPr>
              <a:t>ت 5</a:t>
            </a:r>
            <a:r>
              <a:rPr lang="ar-IQ" altLang="es-ES_tradnl" sz="1800" b="0" dirty="0">
                <a:solidFill>
                  <a:schemeClr val="tx1"/>
                </a:solidFill>
              </a:rPr>
              <a:t>: أن يكون العنصر قد أدرج في قائمة لحصر التراث الثقافي غير المادي الموجود في أراضي الدولة الطرف (الدول الأطراف) التي قدّمت الترشيح، وفقاً للمادتَين 11 و12 من الاتفاقية.</a:t>
            </a:r>
          </a:p>
          <a:p>
            <a:pPr algn="r" rtl="1" eaLnBrk="1" hangingPunct="1">
              <a:lnSpc>
                <a:spcPct val="100000"/>
              </a:lnSpc>
              <a:spcBef>
                <a:spcPct val="0"/>
              </a:spcBef>
              <a:buClrTx/>
              <a:buFontTx/>
              <a:buNone/>
            </a:pPr>
            <a:endParaRPr lang="en-US" altLang="es-ES_tradnl" sz="1800" b="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74825" y="511759"/>
            <a:ext cx="6480175" cy="984250"/>
          </a:xfrm>
        </p:spPr>
        <p:txBody>
          <a:bodyPr/>
          <a:lstStyle/>
          <a:p>
            <a:pPr algn="r" rtl="1"/>
            <a:r>
              <a:rPr lang="ar-IQ" altLang="es-ES_tradnl" smtClean="0"/>
              <a:t>مشاركة المجتمع المحلي/الجماعة في تصميم خطط صون التراث الثقافي غير المادي</a:t>
            </a:r>
            <a:endParaRPr lang="en-US" altLang="es-ES_tradnl" smtClean="0"/>
          </a:p>
        </p:txBody>
      </p:sp>
      <p:sp>
        <p:nvSpPr>
          <p:cNvPr id="14341" name="TextBox 5"/>
          <p:cNvSpPr txBox="1">
            <a:spLocks noChangeArrowheads="1"/>
          </p:cNvSpPr>
          <p:nvPr/>
        </p:nvSpPr>
        <p:spPr bwMode="auto">
          <a:xfrm>
            <a:off x="1774825" y="2311400"/>
            <a:ext cx="6480175" cy="220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spcBef>
                <a:spcPct val="0"/>
              </a:spcBef>
              <a:buFontTx/>
              <a:buNone/>
            </a:pPr>
            <a:r>
              <a:rPr lang="ar-IQ" altLang="es-ES_tradnl" sz="1800" b="0" dirty="0">
                <a:solidFill>
                  <a:schemeClr val="tx1"/>
                </a:solidFill>
              </a:rPr>
              <a:t>بعض السيناريوهات المحتملة لمشاركة المجتمعات المحلية/الجماعات في تصميم خطط لصون عنصر تراثها الثقافي غير المادي:</a:t>
            </a:r>
            <a:endParaRPr lang="en-US" altLang="es-ES_tradnl" sz="1800" b="0" dirty="0">
              <a:solidFill>
                <a:schemeClr val="tx1"/>
              </a:solidFill>
            </a:endParaRPr>
          </a:p>
          <a:p>
            <a:pPr marL="360000" indent="-252000" algn="r" rtl="1" eaLnBrk="1" hangingPunct="1">
              <a:lnSpc>
                <a:spcPct val="100000"/>
              </a:lnSpc>
              <a:spcBef>
                <a:spcPts val="300"/>
              </a:spcBef>
              <a:spcAft>
                <a:spcPts val="300"/>
              </a:spcAft>
              <a:buClrTx/>
            </a:pPr>
            <a:r>
              <a:rPr lang="ar-IQ" altLang="es-ES_tradnl" sz="1800" b="0" dirty="0">
                <a:solidFill>
                  <a:schemeClr val="tx1"/>
                </a:solidFill>
              </a:rPr>
              <a:t> جماعة ثقافية حضرية</a:t>
            </a:r>
          </a:p>
          <a:p>
            <a:pPr marL="360000" indent="-252000" algn="r" rtl="1" eaLnBrk="1" hangingPunct="1">
              <a:lnSpc>
                <a:spcPct val="100000"/>
              </a:lnSpc>
              <a:spcBef>
                <a:spcPts val="300"/>
              </a:spcBef>
              <a:spcAft>
                <a:spcPts val="300"/>
              </a:spcAft>
              <a:buClrTx/>
            </a:pPr>
            <a:r>
              <a:rPr lang="ar-IQ" altLang="es-ES_tradnl" sz="1800" b="0" dirty="0">
                <a:solidFill>
                  <a:schemeClr val="tx1"/>
                </a:solidFill>
              </a:rPr>
              <a:t> جماعة من السكان الأصليين أو جماعة قبلية لديها مؤسساتها وقواعدها العرفية</a:t>
            </a:r>
          </a:p>
          <a:p>
            <a:pPr marL="360000" indent="-252000" algn="r" rtl="1" eaLnBrk="1" hangingPunct="1">
              <a:lnSpc>
                <a:spcPct val="100000"/>
              </a:lnSpc>
              <a:spcBef>
                <a:spcPts val="300"/>
              </a:spcBef>
              <a:spcAft>
                <a:spcPts val="300"/>
              </a:spcAft>
              <a:buClrTx/>
            </a:pPr>
            <a:r>
              <a:rPr lang="ar-IQ" altLang="es-ES_tradnl" sz="1800" b="0" dirty="0">
                <a:solidFill>
                  <a:schemeClr val="tx1"/>
                </a:solidFill>
              </a:rPr>
              <a:t> جماعة ريفية تقليدية</a:t>
            </a:r>
          </a:p>
          <a:p>
            <a:pPr marL="360000" indent="-252000" algn="r" rtl="1" eaLnBrk="1" hangingPunct="1">
              <a:lnSpc>
                <a:spcPct val="100000"/>
              </a:lnSpc>
              <a:spcBef>
                <a:spcPts val="300"/>
              </a:spcBef>
              <a:spcAft>
                <a:spcPts val="300"/>
              </a:spcAft>
              <a:buClrTx/>
            </a:pPr>
            <a:r>
              <a:rPr lang="ar-IQ" altLang="es-ES_tradnl" sz="1800" b="0" dirty="0">
                <a:solidFill>
                  <a:schemeClr val="tx1"/>
                </a:solidFill>
              </a:rPr>
              <a:t> مجموعة مهنية تقوم على أدوار جنسانية محددة (مثل النساء الغواصات بحثاً عن اللؤلؤ في اليابان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74825" y="544513"/>
            <a:ext cx="6480175" cy="492125"/>
          </a:xfrm>
        </p:spPr>
        <p:txBody>
          <a:bodyPr/>
          <a:lstStyle/>
          <a:p>
            <a:pPr algn="r" rtl="1"/>
            <a:r>
              <a:rPr lang="ar-IQ" altLang="en-US" dirty="0" smtClean="0"/>
              <a:t>"الجماعات والمجموعات و...الأفراد"</a:t>
            </a:r>
            <a:endParaRPr lang="en-US" altLang="es-ES_tradnl" dirty="0" smtClean="0"/>
          </a:p>
        </p:txBody>
      </p:sp>
      <p:sp>
        <p:nvSpPr>
          <p:cNvPr id="15365" name="TextBox 5"/>
          <p:cNvSpPr txBox="1">
            <a:spLocks noChangeArrowheads="1"/>
          </p:cNvSpPr>
          <p:nvPr/>
        </p:nvSpPr>
        <p:spPr bwMode="auto">
          <a:xfrm>
            <a:off x="1774825" y="1708150"/>
            <a:ext cx="6480175"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spcAft>
                <a:spcPts val="1200"/>
              </a:spcAft>
              <a:buClrTx/>
              <a:buFontTx/>
              <a:buNone/>
            </a:pPr>
            <a:r>
              <a:rPr lang="ar-IQ" altLang="es-ES_tradnl" sz="1800" b="0" dirty="0">
                <a:solidFill>
                  <a:schemeClr val="tx1"/>
                </a:solidFill>
              </a:rPr>
              <a:t>فيما يلي بعض القضايا المهمة التي ينبغي أن تؤخذ في عين الاعتبار:</a:t>
            </a:r>
            <a:endParaRPr lang="en-US" altLang="es-ES_tradnl" sz="1800" b="0" dirty="0">
              <a:solidFill>
                <a:schemeClr val="tx1"/>
              </a:solidFill>
            </a:endParaRPr>
          </a:p>
          <a:p>
            <a:pPr marL="360000" indent="-288000" algn="r" rtl="1" eaLnBrk="1" hangingPunct="1">
              <a:lnSpc>
                <a:spcPct val="100000"/>
              </a:lnSpc>
              <a:spcBef>
                <a:spcPct val="0"/>
              </a:spcBef>
              <a:spcAft>
                <a:spcPts val="1200"/>
              </a:spcAft>
              <a:buClrTx/>
            </a:pPr>
            <a:r>
              <a:rPr lang="ar-IQ" altLang="es-ES_tradnl" sz="1800" b="0" dirty="0">
                <a:solidFill>
                  <a:schemeClr val="tx1"/>
                </a:solidFill>
              </a:rPr>
              <a:t> التوازن الجنساني المرجح وجوده داخل الكيانات الحكومية (وبضمنه التوزيع الجنساني للمسؤوليات الإدارية العليا).</a:t>
            </a:r>
          </a:p>
          <a:p>
            <a:pPr marL="360000" indent="-288000" algn="r" rtl="1" eaLnBrk="1" hangingPunct="1">
              <a:lnSpc>
                <a:spcPct val="100000"/>
              </a:lnSpc>
              <a:spcBef>
                <a:spcPct val="0"/>
              </a:spcBef>
              <a:spcAft>
                <a:spcPts val="1200"/>
              </a:spcAft>
              <a:buClrTx/>
            </a:pPr>
            <a:r>
              <a:rPr lang="ar-IQ" altLang="es-ES_tradnl" sz="1800" b="0" dirty="0">
                <a:solidFill>
                  <a:schemeClr val="tx1"/>
                </a:solidFill>
              </a:rPr>
              <a:t> كيف يؤثر هذا الأمر على رؤية الأدوار الجنسانية في التراث الثقافي غير المادي؟</a:t>
            </a:r>
          </a:p>
          <a:p>
            <a:pPr marL="360000" indent="-288000" algn="r" rtl="1" eaLnBrk="1" hangingPunct="1">
              <a:lnSpc>
                <a:spcPct val="100000"/>
              </a:lnSpc>
              <a:spcBef>
                <a:spcPct val="0"/>
              </a:spcBef>
              <a:spcAft>
                <a:spcPts val="1200"/>
              </a:spcAft>
              <a:buClrTx/>
            </a:pPr>
            <a:r>
              <a:rPr lang="ar-IQ" altLang="es-ES_tradnl" sz="1800" b="0" dirty="0">
                <a:solidFill>
                  <a:schemeClr val="tx1"/>
                </a:solidFill>
              </a:rPr>
              <a:t> دور المنظمات غير الحكومية ومنظمات المجتمع المدني في هذه العملية.</a:t>
            </a:r>
          </a:p>
          <a:p>
            <a:pPr marL="360000" indent="-288000" algn="r" rtl="1" eaLnBrk="1" hangingPunct="1">
              <a:lnSpc>
                <a:spcPct val="100000"/>
              </a:lnSpc>
              <a:spcBef>
                <a:spcPct val="0"/>
              </a:spcBef>
              <a:spcAft>
                <a:spcPts val="1200"/>
              </a:spcAft>
              <a:buClrTx/>
            </a:pPr>
            <a:r>
              <a:rPr lang="ar-IQ" altLang="es-ES_tradnl" sz="1800" b="0" dirty="0">
                <a:solidFill>
                  <a:schemeClr val="tx1"/>
                </a:solidFill>
              </a:rPr>
              <a:t> ماهي الاستراتيجيات المحددة التي تكفل وجود نهج جنساني جامع وشامل </a:t>
            </a:r>
            <a:r>
              <a:rPr lang="ar-IQ" altLang="es-ES_tradnl" sz="1800" b="0" dirty="0" smtClean="0">
                <a:solidFill>
                  <a:schemeClr val="tx1"/>
                </a:solidFill>
              </a:rPr>
              <a:t>للجميع</a:t>
            </a:r>
            <a:r>
              <a:rPr lang="ar-SA" altLang="es-ES_tradnl" sz="1800" b="0" dirty="0" smtClean="0">
                <a:solidFill>
                  <a:schemeClr val="tx1"/>
                </a:solidFill>
              </a:rPr>
              <a:t/>
            </a:r>
            <a:br>
              <a:rPr lang="ar-SA" altLang="es-ES_tradnl" sz="1800" b="0" dirty="0" smtClean="0">
                <a:solidFill>
                  <a:schemeClr val="tx1"/>
                </a:solidFill>
              </a:rPr>
            </a:br>
            <a:r>
              <a:rPr lang="ar-IQ" altLang="es-ES_tradnl" sz="1800" b="0" dirty="0" smtClean="0">
                <a:solidFill>
                  <a:schemeClr val="tx1"/>
                </a:solidFill>
              </a:rPr>
              <a:t>فيما </a:t>
            </a:r>
            <a:r>
              <a:rPr lang="ar-IQ" altLang="es-ES_tradnl" sz="1800" b="0" dirty="0">
                <a:solidFill>
                  <a:schemeClr val="tx1"/>
                </a:solidFill>
              </a:rPr>
              <a:t>يتعلق بتصميم وتنفيذ خطط الصون؟</a:t>
            </a:r>
            <a:endParaRPr lang="en-US" altLang="es-ES_tradnl" sz="1800" b="0" dirty="0">
              <a:solidFill>
                <a:schemeClr val="tx1"/>
              </a:solidFill>
            </a:endParaRPr>
          </a:p>
          <a:p>
            <a:pPr algn="r" rtl="1" eaLnBrk="1" hangingPunct="1">
              <a:lnSpc>
                <a:spcPct val="100000"/>
              </a:lnSpc>
              <a:spcBef>
                <a:spcPct val="0"/>
              </a:spcBef>
              <a:spcAft>
                <a:spcPts val="1200"/>
              </a:spcAft>
              <a:buClrTx/>
              <a:buFontTx/>
              <a:buNone/>
            </a:pPr>
            <a:r>
              <a:rPr lang="ar-IQ" altLang="es-ES_tradnl" sz="1800" dirty="0">
                <a:solidFill>
                  <a:schemeClr val="tx1"/>
                </a:solidFill>
              </a:rPr>
              <a:t>نقطة نقاش:</a:t>
            </a:r>
            <a:r>
              <a:rPr lang="en-US" altLang="es-ES_tradnl" sz="1800" b="0" dirty="0">
                <a:solidFill>
                  <a:schemeClr val="tx1"/>
                </a:solidFill>
              </a:rPr>
              <a:t> </a:t>
            </a:r>
            <a:r>
              <a:rPr lang="ar-IQ" altLang="es-ES_tradnl" sz="1800" b="0" dirty="0">
                <a:solidFill>
                  <a:schemeClr val="tx1"/>
                </a:solidFill>
              </a:rPr>
              <a:t>يتردد في اتفاقية عام 2003 ذكر «الجماعات والمجموعات ، </a:t>
            </a:r>
            <a:r>
              <a:rPr lang="ar-IQ" altLang="es-ES_tradnl" sz="1800" b="0" dirty="0" smtClean="0">
                <a:solidFill>
                  <a:schemeClr val="tx1"/>
                </a:solidFill>
              </a:rPr>
              <a:t>وأحيانا</a:t>
            </a:r>
            <a:r>
              <a:rPr lang="ar-SA" altLang="es-ES_tradnl" sz="1800" b="0" dirty="0" smtClean="0">
                <a:solidFill>
                  <a:schemeClr val="tx1"/>
                </a:solidFill>
              </a:rPr>
              <a:t>ً</a:t>
            </a:r>
            <a:r>
              <a:rPr lang="ar-IQ" altLang="es-ES_tradnl" sz="1800" b="0" dirty="0" smtClean="0">
                <a:solidFill>
                  <a:schemeClr val="tx1"/>
                </a:solidFill>
              </a:rPr>
              <a:t>، </a:t>
            </a:r>
            <a:r>
              <a:rPr lang="ar-IQ" altLang="es-ES_tradnl" sz="1800" b="0" dirty="0">
                <a:solidFill>
                  <a:schemeClr val="tx1"/>
                </a:solidFill>
              </a:rPr>
              <a:t>الأفراد» بوصفهم الأطراف الفاعلة في صون التراث الثقافي غير المادي، ولكن لا يرد في الاتفاقية ذكر واضح وصريح لجماعات جنسانية محددة. فهل تعتقد أن هذا يكفي للأخذ في الاعتبار </a:t>
            </a:r>
            <a:r>
              <a:rPr lang="ar-IQ" altLang="es-ES_tradnl" sz="1800" b="0" dirty="0" err="1">
                <a:solidFill>
                  <a:schemeClr val="tx1"/>
                </a:solidFill>
              </a:rPr>
              <a:t>الديناميات</a:t>
            </a:r>
            <a:r>
              <a:rPr lang="ar-IQ" altLang="es-ES_tradnl" sz="1800" b="0" dirty="0">
                <a:solidFill>
                  <a:schemeClr val="tx1"/>
                </a:solidFill>
              </a:rPr>
              <a:t> الجنسانية لصون التراث الثقافي غير المادي؟</a:t>
            </a:r>
            <a:endParaRPr lang="en-US" altLang="es-ES_tradnl" sz="1800" b="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74825" y="544513"/>
            <a:ext cx="6480175" cy="492125"/>
          </a:xfrm>
        </p:spPr>
        <p:txBody>
          <a:bodyPr/>
          <a:lstStyle/>
          <a:p>
            <a:pPr algn="r" rtl="1"/>
            <a:r>
              <a:rPr lang="ar-IQ" altLang="es-ES_tradnl" dirty="0" smtClean="0"/>
              <a:t>مراجعة خطة الصون الوطنية في </a:t>
            </a:r>
            <a:r>
              <a:rPr lang="ar-IQ" altLang="es-ES_tradnl" dirty="0" err="1" smtClean="0"/>
              <a:t>فيروزستان</a:t>
            </a:r>
            <a:endParaRPr lang="en-US" altLang="es-ES_tradnl" dirty="0" smtClean="0"/>
          </a:p>
        </p:txBody>
      </p:sp>
      <p:sp>
        <p:nvSpPr>
          <p:cNvPr id="16388" name="TextBox 5"/>
          <p:cNvSpPr txBox="1">
            <a:spLocks noChangeArrowheads="1"/>
          </p:cNvSpPr>
          <p:nvPr/>
        </p:nvSpPr>
        <p:spPr bwMode="auto">
          <a:xfrm>
            <a:off x="1766888" y="1905000"/>
            <a:ext cx="6480175"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spcAft>
                <a:spcPts val="1200"/>
              </a:spcAft>
              <a:buClrTx/>
              <a:buFontTx/>
              <a:buNone/>
            </a:pPr>
            <a:r>
              <a:rPr lang="ar-IQ" altLang="es-ES_tradnl" sz="1800" b="0" dirty="0">
                <a:solidFill>
                  <a:schemeClr val="tx1"/>
                </a:solidFill>
              </a:rPr>
              <a:t>وضعت </a:t>
            </a:r>
            <a:r>
              <a:rPr lang="ar-IQ" altLang="es-ES_tradnl" sz="1800" b="0" dirty="0" err="1">
                <a:solidFill>
                  <a:schemeClr val="tx1"/>
                </a:solidFill>
              </a:rPr>
              <a:t>فيروزستان</a:t>
            </a:r>
            <a:r>
              <a:rPr lang="ar-IQ" altLang="es-ES_tradnl" sz="1800" b="0" dirty="0">
                <a:solidFill>
                  <a:schemeClr val="tx1"/>
                </a:solidFill>
              </a:rPr>
              <a:t>، وهي دولة طرف في اتفاقية عام 2003 منذ عام 2004، خطتها الوطنية لصون التراث الثقافي غير المادي في عام 2005. وتبلغ مدة تنفيذ الخطة 15 عاماً يُقيَّم خلالها العمل كل خمس سنوات. </a:t>
            </a:r>
            <a:endParaRPr lang="en-US" altLang="es-ES_tradnl" sz="1800" b="0" dirty="0">
              <a:solidFill>
                <a:schemeClr val="tx1"/>
              </a:solidFill>
            </a:endParaRPr>
          </a:p>
          <a:p>
            <a:pPr algn="r" rtl="1" eaLnBrk="1" hangingPunct="1">
              <a:lnSpc>
                <a:spcPct val="100000"/>
              </a:lnSpc>
              <a:spcBef>
                <a:spcPct val="0"/>
              </a:spcBef>
              <a:spcAft>
                <a:spcPts val="1200"/>
              </a:spcAft>
              <a:buClrTx/>
              <a:buFontTx/>
              <a:buNone/>
            </a:pPr>
            <a:r>
              <a:rPr lang="ar-IQ" altLang="es-ES_tradnl" sz="1800" b="0" dirty="0">
                <a:solidFill>
                  <a:schemeClr val="tx1"/>
                </a:solidFill>
              </a:rPr>
              <a:t>وقد انقضى التقييم الخماسي الأول ودخلنا في مرحلة التقييم الخماسي الثاني الذي تجري مراجعته من أجل جعل هذه الوثيقة أكثر توافقاً مع النمط الحالي للتفكير بشأن تنفيذ اتفاقية عام 2003.</a:t>
            </a:r>
          </a:p>
          <a:p>
            <a:pPr algn="r" rtl="1" eaLnBrk="1" hangingPunct="1">
              <a:lnSpc>
                <a:spcPct val="100000"/>
              </a:lnSpc>
              <a:spcBef>
                <a:spcPct val="0"/>
              </a:spcBef>
              <a:spcAft>
                <a:spcPts val="1200"/>
              </a:spcAft>
              <a:buClrTx/>
              <a:buFontTx/>
              <a:buNone/>
            </a:pPr>
            <a:r>
              <a:rPr lang="ar-IQ" altLang="es-ES_tradnl" sz="1800" b="0" dirty="0">
                <a:solidFill>
                  <a:schemeClr val="tx1"/>
                </a:solidFill>
              </a:rPr>
              <a:t>وتتألف اللجنة الوطنية للتراث الثقافي غير المادي من وزير الثقافة، وممثلي المتحف </a:t>
            </a:r>
            <a:r>
              <a:rPr lang="ar-IQ" altLang="es-ES_tradnl" sz="1800" b="0" dirty="0" err="1">
                <a:solidFill>
                  <a:schemeClr val="tx1"/>
                </a:solidFill>
              </a:rPr>
              <a:t>الإثنوغرافي</a:t>
            </a:r>
            <a:r>
              <a:rPr lang="ar-IQ" altLang="es-ES_tradnl" sz="1800" b="0" dirty="0">
                <a:solidFill>
                  <a:schemeClr val="tx1"/>
                </a:solidFill>
              </a:rPr>
              <a:t> والهيئات الحكومية الإقليمية والسلطات الحكومية المحلية وإحدى الجامعات المرموقة والمنظمات غير الحكومية، وما إلى ذلك. ومن مهامها جعل هذه الخطة أكثر مراعاة للمنظور </a:t>
            </a:r>
            <a:r>
              <a:rPr lang="ar-IQ" altLang="es-ES_tradnl" sz="1800" b="0">
                <a:solidFill>
                  <a:schemeClr val="tx1"/>
                </a:solidFill>
              </a:rPr>
              <a:t>الجنساني</a:t>
            </a:r>
            <a:r>
              <a:rPr lang="ar-IQ" altLang="es-ES_tradnl" sz="1800" b="0" smtClean="0">
                <a:solidFill>
                  <a:schemeClr val="tx1"/>
                </a:solidFill>
              </a:rPr>
              <a:t>.</a:t>
            </a:r>
            <a:endParaRPr lang="en-US" altLang="es-ES_tradnl" sz="1800" b="0" dirty="0">
              <a:solidFill>
                <a:schemeClr val="tx1"/>
              </a:solidFill>
            </a:endParaRPr>
          </a:p>
          <a:p>
            <a:pPr algn="r" rtl="1" eaLnBrk="1" hangingPunct="1">
              <a:lnSpc>
                <a:spcPct val="100000"/>
              </a:lnSpc>
              <a:spcBef>
                <a:spcPct val="0"/>
              </a:spcBef>
              <a:spcAft>
                <a:spcPts val="1200"/>
              </a:spcAft>
              <a:buClrTx/>
              <a:buFontTx/>
              <a:buNone/>
            </a:pPr>
            <a:r>
              <a:rPr lang="ar-IQ" altLang="es-ES_tradnl" sz="1800" b="0" dirty="0">
                <a:solidFill>
                  <a:schemeClr val="tx1"/>
                </a:solidFill>
              </a:rPr>
              <a:t>واللجنة الوطنية للتراث الثقافي غير المادي هي أنتم...</a:t>
            </a:r>
            <a:endParaRPr lang="en-US" altLang="es-ES_tradnl" sz="1800" b="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94779" y="265649"/>
            <a:ext cx="6121910" cy="6326702"/>
          </a:xfrm>
          <a:prstGeom prst="rect">
            <a:avLst/>
          </a:prstGeom>
        </p:spPr>
      </p:pic>
    </p:spTree>
    <p:extLst>
      <p:ext uri="{BB962C8B-B14F-4D97-AF65-F5344CB8AC3E}">
        <p14:creationId xmlns:p14="http://schemas.microsoft.com/office/powerpoint/2010/main" val="425384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1778000" y="501650"/>
            <a:ext cx="6477000" cy="554038"/>
          </a:xfrm>
        </p:spPr>
        <p:txBody>
          <a:bodyPr/>
          <a:lstStyle/>
          <a:p>
            <a:pPr algn="r" rtl="1" eaLnBrk="1" hangingPunct="1"/>
            <a:r>
              <a:rPr lang="ar-IQ" altLang="es-ES_tradnl" sz="3600" dirty="0" smtClean="0"/>
              <a:t>يشمل هذا العرض:</a:t>
            </a:r>
            <a:endParaRPr lang="es-ES_tradnl" altLang="es-ES_tradnl" sz="3600" dirty="0" smtClean="0"/>
          </a:p>
        </p:txBody>
      </p:sp>
      <p:sp>
        <p:nvSpPr>
          <p:cNvPr id="5123" name="Espace réservé du texte 2"/>
          <p:cNvSpPr>
            <a:spLocks noGrp="1"/>
          </p:cNvSpPr>
          <p:nvPr>
            <p:ph type="body" idx="1"/>
          </p:nvPr>
        </p:nvSpPr>
        <p:spPr>
          <a:xfrm>
            <a:off x="1766888" y="1905000"/>
            <a:ext cx="6480175" cy="3108325"/>
          </a:xfrm>
        </p:spPr>
        <p:txBody>
          <a:bodyPr/>
          <a:lstStyle/>
          <a:p>
            <a:pPr algn="r" rtl="1" eaLnBrk="1" hangingPunct="1"/>
            <a:r>
              <a:rPr lang="ar-IQ" altLang="es-ES_tradnl" sz="2000" dirty="0" smtClean="0"/>
              <a:t>تتوزع مادة هذه الوحدة على الجلسات الأربع التالية:</a:t>
            </a:r>
            <a:endParaRPr lang="en-GB" altLang="es-ES_tradnl" sz="2000" i="1" dirty="0" smtClean="0"/>
          </a:p>
          <a:p>
            <a:pPr algn="r" rtl="1" eaLnBrk="1" hangingPunct="1"/>
            <a:r>
              <a:rPr lang="ar-IQ" altLang="es-ES_tradnl" sz="2000" b="1" i="1" dirty="0" smtClean="0"/>
              <a:t>الجلسة الأولى: </a:t>
            </a:r>
            <a:r>
              <a:rPr lang="ar-IQ" altLang="es-ES_tradnl" sz="2000" dirty="0" smtClean="0"/>
              <a:t>عرض </a:t>
            </a:r>
            <a:r>
              <a:rPr lang="ar-IQ" altLang="es-ES_tradnl" sz="2000" dirty="0" err="1" smtClean="0"/>
              <a:t>الديناميات</a:t>
            </a:r>
            <a:r>
              <a:rPr lang="ar-IQ" altLang="es-ES_tradnl" sz="2000" dirty="0" smtClean="0"/>
              <a:t> الجنسانية للتراث الثقافي غير المادي ونهوج السياسات</a:t>
            </a:r>
          </a:p>
          <a:p>
            <a:pPr algn="r" rtl="1" eaLnBrk="1" hangingPunct="1"/>
            <a:r>
              <a:rPr lang="ar-IQ" altLang="es-ES_tradnl" sz="2000" b="1" i="1" dirty="0" smtClean="0"/>
              <a:t>الجلسة الثانية</a:t>
            </a:r>
            <a:r>
              <a:rPr lang="ar-IQ" altLang="es-ES_tradnl" sz="2000" dirty="0" smtClean="0"/>
              <a:t>: اعتماد نهج مراع للمنظور الجنساني في إطار تدابير الصون (القسمان الأول والثاني)</a:t>
            </a:r>
            <a:endParaRPr lang="en-GB" altLang="es-ES_tradnl" sz="2000" dirty="0" smtClean="0"/>
          </a:p>
          <a:p>
            <a:pPr algn="r" rtl="1" eaLnBrk="1" hangingPunct="1"/>
            <a:r>
              <a:rPr lang="ar-IQ" altLang="es-ES_tradnl" sz="2000" b="1" i="1" dirty="0" smtClean="0"/>
              <a:t>الجلسة الثالثة: </a:t>
            </a:r>
            <a:r>
              <a:rPr lang="ar-IQ" altLang="es-ES_tradnl" sz="2000" dirty="0" smtClean="0"/>
              <a:t>العمل مع المجتمعات المحلية/الجماعات والمجموعات على وضع السياسات والبرمجة</a:t>
            </a:r>
            <a:endParaRPr lang="en-GB" altLang="es-ES_tradnl" sz="2000" dirty="0" smtClean="0"/>
          </a:p>
          <a:p>
            <a:pPr algn="r" rtl="1" eaLnBrk="1" hangingPunct="1"/>
            <a:r>
              <a:rPr lang="ar-IQ" altLang="es-ES_tradnl" sz="2000" b="1" i="1" dirty="0" smtClean="0"/>
              <a:t>الجلسة الرابعة: </a:t>
            </a:r>
            <a:r>
              <a:rPr lang="ar-IQ" altLang="es-ES_tradnl" sz="2000" dirty="0" smtClean="0"/>
              <a:t>محاكاة اجتماع تعقده لجنة وطنية وهمية للتراث الثقافي غير المادي</a:t>
            </a:r>
            <a:endParaRPr lang="es-ES_tradnl" altLang="es-ES_tradnl"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774825" y="544513"/>
            <a:ext cx="6480175" cy="1108075"/>
          </a:xfrm>
        </p:spPr>
        <p:txBody>
          <a:bodyPr/>
          <a:lstStyle/>
          <a:p>
            <a:pPr algn="r" rtl="1" eaLnBrk="1" hangingPunct="1"/>
            <a:r>
              <a:rPr lang="ar-IQ" altLang="es-ES_tradnl" sz="3600" dirty="0" smtClean="0"/>
              <a:t>استخدام النهج المراعي للمنظور الجنساني في عملية صون التراث الثقافي غير المادي</a:t>
            </a:r>
            <a:endParaRPr lang="es-ES_tradnl" altLang="es-ES_tradnl" sz="3600" dirty="0" smtClean="0"/>
          </a:p>
        </p:txBody>
      </p:sp>
      <p:sp>
        <p:nvSpPr>
          <p:cNvPr id="6147" name="Espace réservé du contenu 2"/>
          <p:cNvSpPr>
            <a:spLocks noGrp="1"/>
          </p:cNvSpPr>
          <p:nvPr>
            <p:ph idx="1"/>
          </p:nvPr>
        </p:nvSpPr>
        <p:spPr>
          <a:xfrm>
            <a:off x="1757363" y="2298700"/>
            <a:ext cx="6480175" cy="2554288"/>
          </a:xfrm>
        </p:spPr>
        <p:txBody>
          <a:bodyPr/>
          <a:lstStyle/>
          <a:p>
            <a:pPr marL="0" indent="0" algn="r" rtl="1" eaLnBrk="1" hangingPunct="1">
              <a:buFont typeface="Arial" panose="020B0604020202020204" pitchFamily="34" charset="0"/>
              <a:buNone/>
            </a:pPr>
            <a:r>
              <a:rPr lang="ar-IQ" altLang="es-ES_tradnl" sz="2000" dirty="0" smtClean="0">
                <a:solidFill>
                  <a:schemeClr val="tx1"/>
                </a:solidFill>
              </a:rPr>
              <a:t>سؤال: </a:t>
            </a:r>
            <a:r>
              <a:rPr lang="ar-IQ" altLang="es-ES_tradnl" sz="2000" b="0" dirty="0" smtClean="0">
                <a:solidFill>
                  <a:schemeClr val="tx1"/>
                </a:solidFill>
              </a:rPr>
              <a:t>كيف نطبق النهج النظري للجنسانية والتراث الثقافي غير المادي من الوحدة 48 على سياسات وتدابير صون التراث الثقافي غير المادي؟</a:t>
            </a:r>
            <a:endParaRPr lang="es-ES_tradnl" altLang="es-ES_tradnl" sz="2000" b="0" dirty="0" smtClean="0">
              <a:solidFill>
                <a:schemeClr val="tx1"/>
              </a:solidFill>
            </a:endParaRPr>
          </a:p>
          <a:p>
            <a:pPr marL="0" indent="0" eaLnBrk="1" hangingPunct="1">
              <a:buFont typeface="Arial" panose="020B0604020202020204" pitchFamily="34" charset="0"/>
              <a:buNone/>
            </a:pPr>
            <a:endParaRPr lang="es-ES_tradnl" altLang="es-ES_tradnl" sz="2000" b="0" dirty="0" smtClean="0">
              <a:solidFill>
                <a:schemeClr val="tx1"/>
              </a:solidFill>
            </a:endParaRPr>
          </a:p>
          <a:p>
            <a:pPr marL="0" indent="0" algn="r" rtl="1" eaLnBrk="1" hangingPunct="1">
              <a:buFont typeface="Arial" panose="020B0604020202020204" pitchFamily="34" charset="0"/>
              <a:buNone/>
            </a:pPr>
            <a:r>
              <a:rPr lang="ar-IQ" altLang="es-ES_tradnl" sz="2000" b="0" dirty="0" smtClean="0">
                <a:solidFill>
                  <a:schemeClr val="tx1"/>
                </a:solidFill>
              </a:rPr>
              <a:t>النصوص الأساسية المتعلقة بما يلي:</a:t>
            </a:r>
            <a:endParaRPr lang="es-ES_tradnl" altLang="es-ES_tradnl" sz="2000" b="0" dirty="0" smtClean="0">
              <a:solidFill>
                <a:schemeClr val="tx1"/>
              </a:solidFill>
            </a:endParaRPr>
          </a:p>
          <a:p>
            <a:pPr marL="360000" indent="-360000" algn="r" rtl="1" eaLnBrk="1" hangingPunct="1"/>
            <a:r>
              <a:rPr lang="ar-IQ" altLang="es-ES_tradnl" sz="2000" b="0" dirty="0" smtClean="0">
                <a:solidFill>
                  <a:schemeClr val="tx1"/>
                </a:solidFill>
              </a:rPr>
              <a:t>تعميم مراعاة المنظور </a:t>
            </a:r>
            <a:r>
              <a:rPr lang="ar-IQ" altLang="es-ES_tradnl" sz="2000" b="0" dirty="0" smtClean="0">
                <a:solidFill>
                  <a:schemeClr val="tx1"/>
                </a:solidFill>
                <a:latin typeface="Arial" panose="020B0604020202020204" pitchFamily="34" charset="0"/>
                <a:ea typeface="+mn-ea"/>
              </a:rPr>
              <a:t>الجنساني</a:t>
            </a:r>
            <a:r>
              <a:rPr lang="ar-IQ" altLang="es-ES_tradnl" sz="2000" b="0" dirty="0" smtClean="0">
                <a:solidFill>
                  <a:schemeClr val="tx1"/>
                </a:solidFill>
              </a:rPr>
              <a:t> في قطاع الثقافة في اليونسكو</a:t>
            </a:r>
            <a:endParaRPr lang="es-ES_tradnl" altLang="es-ES_tradnl" sz="2000" b="0" dirty="0" smtClean="0">
              <a:solidFill>
                <a:schemeClr val="tx1"/>
              </a:solidFill>
            </a:endParaRPr>
          </a:p>
          <a:p>
            <a:pPr marL="360000" indent="-360000" algn="r" rtl="1" eaLnBrk="1" hangingPunct="1"/>
            <a:r>
              <a:rPr lang="ar-IQ" altLang="es-ES_tradnl" sz="2000" b="0" dirty="0" smtClean="0">
                <a:solidFill>
                  <a:schemeClr val="tx1"/>
                </a:solidFill>
              </a:rPr>
              <a:t>تضمين مراعاة المنظور </a:t>
            </a:r>
            <a:r>
              <a:rPr lang="ar-IQ" altLang="es-ES_tradnl" sz="2000" b="0" dirty="0" smtClean="0">
                <a:solidFill>
                  <a:schemeClr val="tx1"/>
                </a:solidFill>
                <a:latin typeface="Arial" panose="020B0604020202020204" pitchFamily="34" charset="0"/>
                <a:ea typeface="+mn-ea"/>
              </a:rPr>
              <a:t>الجنساني</a:t>
            </a:r>
            <a:r>
              <a:rPr lang="ar-IQ" altLang="es-ES_tradnl" sz="2000" b="0" dirty="0" smtClean="0">
                <a:solidFill>
                  <a:schemeClr val="tx1"/>
                </a:solidFill>
              </a:rPr>
              <a:t> في التوجيهات التنفيذية وغيرها من الوثائق الأساسية</a:t>
            </a:r>
            <a:endParaRPr lang="es-ES_tradnl" altLang="es-ES_tradnl" sz="2000" b="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1774825" y="544513"/>
            <a:ext cx="6480175" cy="554037"/>
          </a:xfrm>
        </p:spPr>
        <p:txBody>
          <a:bodyPr/>
          <a:lstStyle/>
          <a:p>
            <a:pPr algn="r" rtl="1" eaLnBrk="1" hangingPunct="1"/>
            <a:r>
              <a:rPr lang="ar-IQ" altLang="es-ES_tradnl" sz="3600" dirty="0" smtClean="0"/>
              <a:t>مراجعة التوجيهات التنفيذية</a:t>
            </a:r>
            <a:endParaRPr lang="es-ES_tradnl" altLang="es-ES_tradnl" sz="3600" dirty="0" smtClean="0"/>
          </a:p>
        </p:txBody>
      </p:sp>
      <p:sp>
        <p:nvSpPr>
          <p:cNvPr id="7173" name="TextBox 3"/>
          <p:cNvSpPr txBox="1">
            <a:spLocks noChangeArrowheads="1"/>
          </p:cNvSpPr>
          <p:nvPr/>
        </p:nvSpPr>
        <p:spPr bwMode="auto">
          <a:xfrm>
            <a:off x="1774825" y="2032000"/>
            <a:ext cx="64801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buFontTx/>
              <a:buNone/>
            </a:pPr>
            <a:r>
              <a:rPr lang="ar-IQ" altLang="es-ES_tradnl" sz="2000" b="0" dirty="0">
                <a:solidFill>
                  <a:schemeClr val="tx1"/>
                </a:solidFill>
              </a:rPr>
              <a:t>هناك نصان أساسيان يتعين النظر فيهما هنا:</a:t>
            </a:r>
            <a:endParaRPr lang="en-US" altLang="es-ES_tradnl" sz="2000" b="0" dirty="0">
              <a:solidFill>
                <a:schemeClr val="tx1"/>
              </a:solidFill>
            </a:endParaRPr>
          </a:p>
          <a:p>
            <a:pPr eaLnBrk="1" hangingPunct="1">
              <a:lnSpc>
                <a:spcPct val="100000"/>
              </a:lnSpc>
              <a:spcBef>
                <a:spcPct val="0"/>
              </a:spcBef>
              <a:buClrTx/>
              <a:buFontTx/>
              <a:buNone/>
            </a:pPr>
            <a:endParaRPr lang="en-US" altLang="es-ES_tradnl" sz="2000" b="0" dirty="0">
              <a:solidFill>
                <a:schemeClr val="tx1"/>
              </a:solidFill>
            </a:endParaRPr>
          </a:p>
          <a:p>
            <a:pPr algn="r" rtl="1" eaLnBrk="1" hangingPunct="1">
              <a:lnSpc>
                <a:spcPct val="100000"/>
              </a:lnSpc>
              <a:spcBef>
                <a:spcPct val="0"/>
              </a:spcBef>
              <a:spcAft>
                <a:spcPts val="1200"/>
              </a:spcAft>
              <a:buClrTx/>
              <a:buFontTx/>
              <a:buNone/>
            </a:pPr>
            <a:r>
              <a:rPr lang="ar-IQ" altLang="es-ES_tradnl" sz="2000" b="0" dirty="0" smtClean="0">
                <a:solidFill>
                  <a:schemeClr val="tx1"/>
                </a:solidFill>
              </a:rPr>
              <a:t>القرار</a:t>
            </a:r>
            <a:r>
              <a:rPr lang="ar-SA" altLang="es-ES_tradnl" sz="2000" b="0" dirty="0" smtClean="0">
                <a:solidFill>
                  <a:schemeClr val="tx1"/>
                </a:solidFill>
              </a:rPr>
              <a:t> </a:t>
            </a:r>
            <a:r>
              <a:rPr lang="en-US" altLang="es-ES_tradnl" sz="2000" b="0" dirty="0" smtClean="0">
                <a:solidFill>
                  <a:schemeClr val="tx1"/>
                </a:solidFill>
              </a:rPr>
              <a:t>8.COM </a:t>
            </a:r>
            <a:r>
              <a:rPr lang="en-US" altLang="es-ES_tradnl" sz="2000" b="0" dirty="0">
                <a:solidFill>
                  <a:schemeClr val="tx1"/>
                </a:solidFill>
              </a:rPr>
              <a:t>5c.1 at 11(b)</a:t>
            </a:r>
            <a:r>
              <a:rPr lang="ar-IQ" altLang="es-ES_tradnl" sz="2000" b="0" dirty="0">
                <a:solidFill>
                  <a:schemeClr val="tx1"/>
                </a:solidFill>
              </a:rPr>
              <a:t> الذي اعتمدته اللجنة الدولية الحكومية في دورتها الثامنة عام 2013.</a:t>
            </a:r>
          </a:p>
          <a:p>
            <a:pPr algn="r" rtl="1" eaLnBrk="1" hangingPunct="1">
              <a:lnSpc>
                <a:spcPct val="100000"/>
              </a:lnSpc>
              <a:spcBef>
                <a:spcPct val="0"/>
              </a:spcBef>
              <a:spcAft>
                <a:spcPts val="1200"/>
              </a:spcAft>
              <a:buClrTx/>
              <a:buFontTx/>
              <a:buNone/>
            </a:pPr>
            <a:r>
              <a:rPr lang="ar-IQ" altLang="es-ES_tradnl" sz="2000" b="0" dirty="0">
                <a:solidFill>
                  <a:schemeClr val="tx1"/>
                </a:solidFill>
              </a:rPr>
              <a:t>الفقرة 14 من مشروع التوجيهات التنفيذية بشأن "صون التراث الثقافي غير المادي والتنمية المستدامة"(ملحق الوثيقة  </a:t>
            </a:r>
            <a:r>
              <a:rPr lang="en-US" altLang="es-ES_tradnl" sz="2000" b="0" dirty="0">
                <a:solidFill>
                  <a:schemeClr val="tx1"/>
                </a:solidFill>
              </a:rPr>
              <a:t>ITH/14/9.COM/13.b)</a:t>
            </a:r>
            <a:r>
              <a:rPr lang="ar-IQ" altLang="es-ES_tradnl" sz="2000" b="0" dirty="0">
                <a:solidFill>
                  <a:schemeClr val="tx1"/>
                </a:solidFill>
              </a:rPr>
              <a:t>) التي اعتمدتها اللجنة الدولية الحكومية في دورتها التاسعة عام </a:t>
            </a:r>
            <a:r>
              <a:rPr lang="ar-IQ" altLang="es-ES_tradnl" sz="2000" b="0" dirty="0" smtClean="0">
                <a:solidFill>
                  <a:schemeClr val="tx1"/>
                </a:solidFill>
              </a:rPr>
              <a:t>2014</a:t>
            </a:r>
            <a:r>
              <a:rPr lang="ar-SA" altLang="es-ES_tradnl" sz="2000" b="0" dirty="0" smtClean="0">
                <a:solidFill>
                  <a:schemeClr val="tx1"/>
                </a:solidFill>
              </a:rPr>
              <a:t>)</a:t>
            </a:r>
            <a:r>
              <a:rPr lang="ar-IQ" altLang="es-ES_tradnl" sz="2000" b="0" dirty="0" smtClean="0">
                <a:solidFill>
                  <a:schemeClr val="tx1"/>
                </a:solidFill>
              </a:rPr>
              <a:t>.</a:t>
            </a:r>
            <a:endParaRPr lang="en-US" altLang="es-ES_tradnl" sz="2000" b="0" dirty="0">
              <a:solidFill>
                <a:schemeClr val="tx1"/>
              </a:solidFill>
            </a:endParaRPr>
          </a:p>
          <a:p>
            <a:pPr algn="r" rtl="1" eaLnBrk="1" hangingPunct="1">
              <a:lnSpc>
                <a:spcPct val="100000"/>
              </a:lnSpc>
              <a:spcBef>
                <a:spcPct val="0"/>
              </a:spcBef>
              <a:spcAft>
                <a:spcPts val="1200"/>
              </a:spcAft>
              <a:buClrTx/>
              <a:buFontTx/>
              <a:buNone/>
            </a:pPr>
            <a:r>
              <a:rPr lang="ar-IQ" altLang="es-ES_tradnl" sz="2000" b="0" dirty="0" smtClean="0">
                <a:solidFill>
                  <a:schemeClr val="tx1"/>
                </a:solidFill>
              </a:rPr>
              <a:t>بات </a:t>
            </a:r>
            <a:r>
              <a:rPr lang="ar-IQ" altLang="es-ES_tradnl" sz="2000" b="0" dirty="0">
                <a:solidFill>
                  <a:schemeClr val="tx1"/>
                </a:solidFill>
              </a:rPr>
              <a:t>النهج المراعي للمنظور الجنساني يتجلى أكثر فأكثر في التقارير الدورية وملفات الترشيح التي تقدمها الدول الأطراف.</a:t>
            </a:r>
            <a:endParaRPr lang="en-US" altLang="es-ES_tradnl" sz="2000" b="0" dirty="0">
              <a:solidFill>
                <a:schemeClr val="tx1"/>
              </a:solidFill>
            </a:endParaRPr>
          </a:p>
          <a:p>
            <a:pPr eaLnBrk="1" hangingPunct="1">
              <a:lnSpc>
                <a:spcPct val="100000"/>
              </a:lnSpc>
              <a:spcBef>
                <a:spcPct val="0"/>
              </a:spcBef>
              <a:buClrTx/>
              <a:buFontTx/>
              <a:buNone/>
            </a:pPr>
            <a:endParaRPr lang="en-US" altLang="es-ES_tradnl" sz="2000" b="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74825" y="544513"/>
            <a:ext cx="6480175" cy="1108075"/>
          </a:xfrm>
        </p:spPr>
        <p:txBody>
          <a:bodyPr/>
          <a:lstStyle/>
          <a:p>
            <a:pPr algn="r" rtl="1" eaLnBrk="1" hangingPunct="1"/>
            <a:r>
              <a:rPr lang="ar-IQ" altLang="es-ES_tradnl" sz="3600" dirty="0" smtClean="0"/>
              <a:t>اعتماد نهج لصون التراث الثقافي غير المادي يراعي المنظور الجنساني</a:t>
            </a:r>
            <a:endParaRPr lang="es-ES_tradnl" altLang="es-ES_tradnl" sz="3600" dirty="0" smtClean="0"/>
          </a:p>
        </p:txBody>
      </p:sp>
      <p:sp>
        <p:nvSpPr>
          <p:cNvPr id="2" name="TextBox 1"/>
          <p:cNvSpPr txBox="1"/>
          <p:nvPr/>
        </p:nvSpPr>
        <p:spPr>
          <a:xfrm>
            <a:off x="1774825" y="2243138"/>
            <a:ext cx="6480175" cy="2846933"/>
          </a:xfrm>
          <a:prstGeom prst="rect">
            <a:avLst/>
          </a:prstGeom>
          <a:noFill/>
        </p:spPr>
        <p:txBody>
          <a:bodyPr lIns="0" tIns="0" rIns="0" bIns="0">
            <a:spAutoFit/>
          </a:bodyPr>
          <a:lstStyle/>
          <a:p>
            <a:pPr algn="r" rtl="1">
              <a:spcAft>
                <a:spcPts val="600"/>
              </a:spcAft>
              <a:defRPr/>
            </a:pPr>
            <a:r>
              <a:rPr lang="ar-IQ" sz="2000" dirty="0">
                <a:latin typeface="Arial" charset="0"/>
                <a:ea typeface="ＭＳ Ｐゴシック" charset="0"/>
              </a:rPr>
              <a:t>بعض المجالات التي تنطوي عليها عملية صون التراث الثقافي غير المادي حيث يمكن للبعد الجنساني أن يشكل فيها عاملاً مهماً:</a:t>
            </a:r>
            <a:endParaRPr lang="en-US" sz="2000" dirty="0">
              <a:latin typeface="Arial" charset="0"/>
              <a:ea typeface="ＭＳ Ｐゴシック" charset="0"/>
            </a:endParaRPr>
          </a:p>
          <a:p>
            <a:pPr marL="360000" indent="-360000" algn="r" rtl="1">
              <a:spcAft>
                <a:spcPts val="600"/>
              </a:spcAft>
              <a:buFont typeface="Arial" panose="020B0604020202020204" pitchFamily="34" charset="0"/>
              <a:buChar char="•"/>
              <a:defRPr/>
            </a:pPr>
            <a:r>
              <a:rPr lang="ar-IQ" sz="2000" dirty="0">
                <a:latin typeface="Arial" charset="0"/>
                <a:ea typeface="ＭＳ Ｐゴシック" charset="0"/>
              </a:rPr>
              <a:t>	تحديد العنصر التراثي وحصره</a:t>
            </a:r>
          </a:p>
          <a:p>
            <a:pPr marL="360000" indent="-360000" algn="r" rtl="1">
              <a:spcAft>
                <a:spcPts val="600"/>
              </a:spcAft>
              <a:buFont typeface="Arial"/>
              <a:buChar char="•"/>
              <a:defRPr/>
            </a:pPr>
            <a:r>
              <a:rPr lang="ar-IQ" sz="2000" dirty="0">
                <a:latin typeface="Arial" charset="0"/>
                <a:ea typeface="ＭＳ Ｐゴシック" charset="0"/>
              </a:rPr>
              <a:t>البحوث والتوثيق</a:t>
            </a:r>
          </a:p>
          <a:p>
            <a:pPr marL="360000" indent="-360000" algn="r" rtl="1">
              <a:spcAft>
                <a:spcPts val="600"/>
              </a:spcAft>
              <a:buFont typeface="Arial"/>
              <a:buChar char="•"/>
              <a:defRPr/>
            </a:pPr>
            <a:r>
              <a:rPr lang="ar-IQ" sz="2000" dirty="0">
                <a:latin typeface="Arial" charset="0"/>
                <a:ea typeface="ＭＳ Ｐゴシック" charset="0"/>
              </a:rPr>
              <a:t>	دعم عملية النقل</a:t>
            </a:r>
          </a:p>
          <a:p>
            <a:pPr marL="360000" indent="-360000" algn="r" rtl="1">
              <a:spcAft>
                <a:spcPts val="600"/>
              </a:spcAft>
              <a:buFont typeface="Arial"/>
              <a:buChar char="•"/>
              <a:defRPr/>
            </a:pPr>
            <a:r>
              <a:rPr lang="ar-IQ" sz="2000" dirty="0">
                <a:latin typeface="Arial" charset="0"/>
                <a:ea typeface="ＭＳ Ｐゴシック" charset="0"/>
              </a:rPr>
              <a:t>	إعداد ملفات الترشيح للقائمة التمثيلية</a:t>
            </a:r>
          </a:p>
          <a:p>
            <a:pPr algn="r" rtl="1">
              <a:spcAft>
                <a:spcPts val="600"/>
              </a:spcAft>
              <a:defRPr/>
            </a:pPr>
            <a:r>
              <a:rPr lang="ar-IQ" sz="2000" b="1" dirty="0" smtClean="0">
                <a:latin typeface="Arial" charset="0"/>
                <a:ea typeface="ＭＳ Ｐゴシック" charset="0"/>
              </a:rPr>
              <a:t>ملاحظة</a:t>
            </a:r>
            <a:r>
              <a:rPr lang="ar-IQ" sz="2000" b="1" dirty="0">
                <a:latin typeface="Arial" charset="0"/>
                <a:ea typeface="ＭＳ Ｐゴシック" charset="0"/>
              </a:rPr>
              <a:t>: </a:t>
            </a:r>
            <a:r>
              <a:rPr lang="ar-IQ" sz="2000" dirty="0">
                <a:latin typeface="Arial" charset="0"/>
                <a:ea typeface="ＭＳ Ｐゴシック" charset="0"/>
              </a:rPr>
              <a:t>تُعالج مسألة إشراك المجتمعات المحلية/الجماعات والمجموعات في تصميم وتنفيذ خطط الصون في سياق آخر.</a:t>
            </a:r>
            <a:endParaRPr lang="en-US" sz="2000" i="1" dirty="0">
              <a:latin typeface="Arial" charset="0"/>
              <a:ea typeface="ＭＳ Ｐゴシック"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3"/>
          <p:cNvSpPr>
            <a:spLocks noGrp="1"/>
          </p:cNvSpPr>
          <p:nvPr>
            <p:ph sz="quarter" idx="11"/>
          </p:nvPr>
        </p:nvSpPr>
        <p:spPr>
          <a:xfrm>
            <a:off x="1800225" y="731838"/>
            <a:ext cx="6480175" cy="234950"/>
          </a:xfrm>
        </p:spPr>
        <p:txBody>
          <a:bodyPr/>
          <a:lstStyle/>
          <a:p>
            <a:pPr algn="r" rtl="1" eaLnBrk="1" hangingPunct="1">
              <a:spcBef>
                <a:spcPct val="0"/>
              </a:spcBef>
            </a:pPr>
            <a:r>
              <a:rPr lang="ar-IQ" altLang="es-ES_tradnl" sz="3600" b="1" dirty="0" smtClean="0"/>
              <a:t>تحديد العنصر التراثي وحصره</a:t>
            </a:r>
            <a:endParaRPr lang="es-ES_tradnl" altLang="es-ES_tradnl" sz="3600" b="1" dirty="0" smtClean="0"/>
          </a:p>
        </p:txBody>
      </p:sp>
      <p:sp>
        <p:nvSpPr>
          <p:cNvPr id="9220" name="TextBox 2"/>
          <p:cNvSpPr txBox="1">
            <a:spLocks noChangeArrowheads="1"/>
          </p:cNvSpPr>
          <p:nvPr/>
        </p:nvSpPr>
        <p:spPr bwMode="auto">
          <a:xfrm>
            <a:off x="1900238" y="1611313"/>
            <a:ext cx="636905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buFontTx/>
              <a:buNone/>
            </a:pPr>
            <a:r>
              <a:rPr lang="ar-IQ" altLang="es-ES_tradnl" sz="2000" b="0" dirty="0">
                <a:solidFill>
                  <a:schemeClr val="tx1"/>
                </a:solidFill>
              </a:rPr>
              <a:t>القضايا المهمة التي ينبغي الوقوف عندها:</a:t>
            </a:r>
            <a:endParaRPr lang="en-US" altLang="es-ES_tradnl" sz="2000" b="0" dirty="0">
              <a:solidFill>
                <a:schemeClr val="tx1"/>
              </a:solidFill>
            </a:endParaRPr>
          </a:p>
          <a:p>
            <a:pPr eaLnBrk="1" hangingPunct="1">
              <a:lnSpc>
                <a:spcPct val="100000"/>
              </a:lnSpc>
              <a:spcBef>
                <a:spcPct val="0"/>
              </a:spcBef>
              <a:buClrTx/>
              <a:buFontTx/>
              <a:buNone/>
            </a:pPr>
            <a:endParaRPr lang="en-US" altLang="es-ES_tradnl" sz="2000" b="0" dirty="0">
              <a:solidFill>
                <a:schemeClr val="tx1"/>
              </a:solidFill>
            </a:endParaRPr>
          </a:p>
          <a:p>
            <a:pPr marL="360000" indent="-360000" algn="r" rtl="1" eaLnBrk="1" hangingPunct="1">
              <a:lnSpc>
                <a:spcPct val="100000"/>
              </a:lnSpc>
              <a:spcBef>
                <a:spcPct val="0"/>
              </a:spcBef>
              <a:spcAft>
                <a:spcPts val="1200"/>
              </a:spcAft>
              <a:buClrTx/>
            </a:pPr>
            <a:r>
              <a:rPr lang="ar-IQ" altLang="es-ES_tradnl" sz="2000" b="0" dirty="0">
                <a:solidFill>
                  <a:schemeClr val="tx1"/>
                </a:solidFill>
              </a:rPr>
              <a:t> ضرورة الأخذ في الاعتبار </a:t>
            </a:r>
            <a:r>
              <a:rPr lang="ar-IQ" altLang="es-ES_tradnl" sz="2000" b="0" dirty="0" err="1">
                <a:solidFill>
                  <a:schemeClr val="tx1"/>
                </a:solidFill>
              </a:rPr>
              <a:t>الديناميات</a:t>
            </a:r>
            <a:r>
              <a:rPr lang="ar-IQ" altLang="es-ES_tradnl" sz="2000" b="0" dirty="0">
                <a:solidFill>
                  <a:schemeClr val="tx1"/>
                </a:solidFill>
              </a:rPr>
              <a:t> الجنسانية لعناصر التراث الثقافي غير المادي في إطار عملية تحديد هذه العناصر وحصرها.</a:t>
            </a:r>
          </a:p>
          <a:p>
            <a:pPr marL="360000" indent="-360000" algn="r" rtl="1" eaLnBrk="1" hangingPunct="1">
              <a:lnSpc>
                <a:spcPct val="100000"/>
              </a:lnSpc>
              <a:spcBef>
                <a:spcPct val="0"/>
              </a:spcBef>
              <a:spcAft>
                <a:spcPts val="1200"/>
              </a:spcAft>
              <a:buClrTx/>
            </a:pPr>
            <a:r>
              <a:rPr lang="ar-IQ" altLang="es-ES_tradnl" sz="2000" b="0" dirty="0">
                <a:solidFill>
                  <a:schemeClr val="tx1"/>
                </a:solidFill>
              </a:rPr>
              <a:t> ضرورة تشجيع الحوار مع المجتمعات المحلية/الجماعات بشأن الجنسانية وعنصر أو عناصر تراثها الثقافي غير المادي.</a:t>
            </a:r>
          </a:p>
          <a:p>
            <a:pPr marL="360000" indent="-360000" algn="r" rtl="1" eaLnBrk="1" hangingPunct="1">
              <a:lnSpc>
                <a:spcPct val="100000"/>
              </a:lnSpc>
              <a:spcBef>
                <a:spcPct val="0"/>
              </a:spcBef>
              <a:spcAft>
                <a:spcPts val="1200"/>
              </a:spcAft>
              <a:buClrTx/>
            </a:pPr>
            <a:r>
              <a:rPr lang="ar-IQ" altLang="es-ES_tradnl" sz="2000" b="0" dirty="0">
                <a:solidFill>
                  <a:schemeClr val="tx1"/>
                </a:solidFill>
              </a:rPr>
              <a:t> يجري أحياناً تجاهل إسهام المجموعات </a:t>
            </a:r>
            <a:r>
              <a:rPr lang="ar-IQ" altLang="es-ES_tradnl" sz="2000" b="0" dirty="0" err="1" smtClean="0">
                <a:solidFill>
                  <a:schemeClr val="tx1"/>
                </a:solidFill>
              </a:rPr>
              <a:t>المحد</a:t>
            </a:r>
            <a:r>
              <a:rPr lang="ar-SA" altLang="es-ES_tradnl" sz="2000" b="0" dirty="0" smtClean="0">
                <a:solidFill>
                  <a:schemeClr val="tx1"/>
                </a:solidFill>
              </a:rPr>
              <a:t>َّد</a:t>
            </a:r>
            <a:r>
              <a:rPr lang="ar-IQ" altLang="es-ES_tradnl" sz="2000" b="0" dirty="0" smtClean="0">
                <a:solidFill>
                  <a:schemeClr val="tx1"/>
                </a:solidFill>
              </a:rPr>
              <a:t>ة </a:t>
            </a:r>
            <a:r>
              <a:rPr lang="ar-IQ" altLang="es-ES_tradnl" sz="2000" b="0" dirty="0">
                <a:solidFill>
                  <a:schemeClr val="tx1"/>
                </a:solidFill>
              </a:rPr>
              <a:t>بحسب نوع الجنس في التراث الثقافي غير المادي باعتبار أن ما تمثله من تراث لا يستحق التقدير والصون.</a:t>
            </a:r>
          </a:p>
          <a:p>
            <a:pPr marL="360000" indent="-360000" algn="r" rtl="1" eaLnBrk="1" hangingPunct="1">
              <a:lnSpc>
                <a:spcPct val="100000"/>
              </a:lnSpc>
              <a:spcBef>
                <a:spcPct val="0"/>
              </a:spcBef>
              <a:spcAft>
                <a:spcPts val="1200"/>
              </a:spcAft>
              <a:buClrTx/>
            </a:pPr>
            <a:r>
              <a:rPr lang="ar-IQ" altLang="es-ES_tradnl" sz="2000" b="0" dirty="0">
                <a:solidFill>
                  <a:schemeClr val="tx1"/>
                </a:solidFill>
              </a:rPr>
              <a:t> هل يحظى البعد الجنساني باهتمام مناسب في إطار التعاون والتشاور بين الدول الأطراف والمجتمعات المحلية/الجماعات وحاملي العناصر التراثية؟ </a:t>
            </a:r>
            <a:endParaRPr lang="en-US" altLang="es-ES_tradnl" sz="2000" b="0" dirty="0">
              <a:solidFill>
                <a:schemeClr val="tx1"/>
              </a:solidFill>
            </a:endParaRPr>
          </a:p>
          <a:p>
            <a:pPr algn="r" rtl="1" eaLnBrk="1" hangingPunct="1">
              <a:lnSpc>
                <a:spcPct val="100000"/>
              </a:lnSpc>
              <a:spcBef>
                <a:spcPct val="0"/>
              </a:spcBef>
              <a:buClrTx/>
            </a:pPr>
            <a:endParaRPr lang="en-US" altLang="es-ES_tradnl" sz="2000" b="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6"/>
          <p:cNvSpPr>
            <a:spLocks noGrp="1"/>
          </p:cNvSpPr>
          <p:nvPr>
            <p:ph type="title"/>
          </p:nvPr>
        </p:nvSpPr>
        <p:spPr>
          <a:xfrm>
            <a:off x="1766888" y="654050"/>
            <a:ext cx="6480175" cy="554038"/>
          </a:xfrm>
        </p:spPr>
        <p:txBody>
          <a:bodyPr/>
          <a:lstStyle/>
          <a:p>
            <a:pPr algn="r" rtl="1" eaLnBrk="1" hangingPunct="1"/>
            <a:r>
              <a:rPr lang="ar-IQ" altLang="es-ES_tradnl" sz="3600" dirty="0" smtClean="0"/>
              <a:t>البحوث والتوثيق</a:t>
            </a:r>
            <a:endParaRPr lang="es-ES_tradnl" altLang="es-ES_tradnl" sz="3600" dirty="0" smtClean="0"/>
          </a:p>
        </p:txBody>
      </p:sp>
      <p:sp>
        <p:nvSpPr>
          <p:cNvPr id="10244" name="TextBox 1"/>
          <p:cNvSpPr txBox="1">
            <a:spLocks noChangeArrowheads="1"/>
          </p:cNvSpPr>
          <p:nvPr/>
        </p:nvSpPr>
        <p:spPr bwMode="auto">
          <a:xfrm>
            <a:off x="1766888" y="1590675"/>
            <a:ext cx="6480175"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buFontTx/>
              <a:buNone/>
            </a:pPr>
            <a:r>
              <a:rPr lang="ar-IQ" altLang="es-ES_tradnl" sz="2000" b="0" dirty="0">
                <a:solidFill>
                  <a:schemeClr val="tx1"/>
                </a:solidFill>
              </a:rPr>
              <a:t>تؤكد اتفاقية عام 2003 على المشاركة الفعالة للجماعات والمجموعات، </a:t>
            </a:r>
            <a:r>
              <a:rPr lang="ar-IQ" altLang="es-ES_tradnl" sz="2000" b="0" dirty="0" smtClean="0">
                <a:solidFill>
                  <a:schemeClr val="tx1"/>
                </a:solidFill>
              </a:rPr>
              <a:t>و</a:t>
            </a:r>
            <a:r>
              <a:rPr lang="ar-SA" altLang="es-ES_tradnl" sz="2000" b="0" dirty="0" smtClean="0">
                <a:solidFill>
                  <a:schemeClr val="tx1"/>
                </a:solidFill>
              </a:rPr>
              <a:t>أ</a:t>
            </a:r>
            <a:r>
              <a:rPr lang="ar-IQ" altLang="es-ES_tradnl" sz="2000" b="0" dirty="0" smtClean="0">
                <a:solidFill>
                  <a:schemeClr val="tx1"/>
                </a:solidFill>
              </a:rPr>
              <a:t>حياناً </a:t>
            </a:r>
            <a:r>
              <a:rPr lang="ar-IQ" altLang="es-ES_tradnl" sz="2000" b="0" dirty="0">
                <a:solidFill>
                  <a:schemeClr val="tx1"/>
                </a:solidFill>
              </a:rPr>
              <a:t>الأفراد، في أنشطة الصون (المادة 15).</a:t>
            </a:r>
          </a:p>
          <a:p>
            <a:pPr algn="r" rtl="1" eaLnBrk="1" hangingPunct="1">
              <a:lnSpc>
                <a:spcPct val="100000"/>
              </a:lnSpc>
              <a:spcBef>
                <a:spcPct val="0"/>
              </a:spcBef>
              <a:buClrTx/>
              <a:buFontTx/>
              <a:buNone/>
            </a:pPr>
            <a:endParaRPr lang="en-US"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ينبغي للخبراء </a:t>
            </a:r>
            <a:r>
              <a:rPr lang="ar-IQ" altLang="es-ES_tradnl" sz="2000" b="0" dirty="0" smtClean="0">
                <a:solidFill>
                  <a:schemeClr val="tx1"/>
                </a:solidFill>
              </a:rPr>
              <a:t>وال</a:t>
            </a:r>
            <a:r>
              <a:rPr lang="ar-SA" altLang="es-ES_tradnl" sz="2000" b="0" dirty="0" smtClean="0">
                <a:solidFill>
                  <a:schemeClr val="tx1"/>
                </a:solidFill>
              </a:rPr>
              <a:t>أ</a:t>
            </a:r>
            <a:r>
              <a:rPr lang="ar-IQ" altLang="es-ES_tradnl" sz="2000" b="0" dirty="0" err="1" smtClean="0">
                <a:solidFill>
                  <a:schemeClr val="tx1"/>
                </a:solidFill>
              </a:rPr>
              <a:t>كاديميين</a:t>
            </a:r>
            <a:r>
              <a:rPr lang="ar-IQ" altLang="es-ES_tradnl" sz="2000" b="0" dirty="0" smtClean="0">
                <a:solidFill>
                  <a:schemeClr val="tx1"/>
                </a:solidFill>
              </a:rPr>
              <a:t> </a:t>
            </a:r>
            <a:r>
              <a:rPr lang="ar-IQ" altLang="es-ES_tradnl" sz="2000" b="0" dirty="0">
                <a:solidFill>
                  <a:schemeClr val="tx1"/>
                </a:solidFill>
              </a:rPr>
              <a:t>وغيرهم من الباحثين في التراث الثقافي غير المادي (ويشمل ذلك الباحثين من المجتمع المحلي المعني أو الجماعة المعنية) أن يأخذوا حذرهم من إمكانية وجود تحيز جنساني في تصاميم بحوثهم.</a:t>
            </a:r>
          </a:p>
          <a:p>
            <a:pPr algn="r" rtl="1" eaLnBrk="1" hangingPunct="1">
              <a:lnSpc>
                <a:spcPct val="100000"/>
              </a:lnSpc>
              <a:spcBef>
                <a:spcPct val="0"/>
              </a:spcBef>
              <a:buClrTx/>
              <a:buFontTx/>
              <a:buNone/>
            </a:pPr>
            <a:endParaRPr lang="en-US"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إن الفروق بين دوري الذكر والأنثى في مجال التراث الثقافي غير المادي تشكل بحد ذاتها </a:t>
            </a:r>
            <a:r>
              <a:rPr lang="ar-IQ" altLang="es-ES_tradnl" sz="2000" b="0" dirty="0" smtClean="0">
                <a:solidFill>
                  <a:schemeClr val="tx1"/>
                </a:solidFill>
              </a:rPr>
              <a:t>مجالا</a:t>
            </a:r>
            <a:r>
              <a:rPr lang="ar-SA" altLang="es-ES_tradnl" sz="2000" b="0" dirty="0" smtClean="0">
                <a:solidFill>
                  <a:schemeClr val="tx1"/>
                </a:solidFill>
              </a:rPr>
              <a:t>ً</a:t>
            </a:r>
            <a:r>
              <a:rPr lang="ar-IQ" altLang="es-ES_tradnl" sz="2000" b="0" dirty="0" smtClean="0">
                <a:solidFill>
                  <a:schemeClr val="tx1"/>
                </a:solidFill>
              </a:rPr>
              <a:t> </a:t>
            </a:r>
            <a:r>
              <a:rPr lang="ar-IQ" altLang="es-ES_tradnl" sz="2000" b="0" dirty="0">
                <a:solidFill>
                  <a:schemeClr val="tx1"/>
                </a:solidFill>
              </a:rPr>
              <a:t>مهماً للبحث، لم يأخذ نصيبه المناسب من الاستقصاء. </a:t>
            </a:r>
          </a:p>
          <a:p>
            <a:pPr algn="r" rtl="1" eaLnBrk="1" hangingPunct="1">
              <a:lnSpc>
                <a:spcPct val="100000"/>
              </a:lnSpc>
              <a:spcBef>
                <a:spcPct val="0"/>
              </a:spcBef>
              <a:buClrTx/>
              <a:buFontTx/>
              <a:buNone/>
            </a:pPr>
            <a:endParaRPr lang="ar-IQ" altLang="es-ES_tradnl" sz="2000" b="0" dirty="0">
              <a:solidFill>
                <a:schemeClr val="tx1"/>
              </a:solidFill>
            </a:endParaRPr>
          </a:p>
          <a:p>
            <a:pPr algn="r" rtl="1" eaLnBrk="1" hangingPunct="1">
              <a:lnSpc>
                <a:spcPct val="100000"/>
              </a:lnSpc>
              <a:spcBef>
                <a:spcPct val="0"/>
              </a:spcBef>
              <a:buClrTx/>
              <a:buFontTx/>
              <a:buNone/>
            </a:pPr>
            <a:r>
              <a:rPr lang="ar-IQ" altLang="es-ES_tradnl" sz="2000" b="0" dirty="0">
                <a:solidFill>
                  <a:schemeClr val="tx1"/>
                </a:solidFill>
              </a:rPr>
              <a:t>قد تسيء البرامج المعنية بتوثيق التراث الثقافي غير المادي فهم الأدوار الجنسانية التقليدية وتتجاهل أوجه التكامل فيما بينها.</a:t>
            </a:r>
            <a:endParaRPr lang="en-US" altLang="es-ES_tradnl" sz="2000" b="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74825" y="544513"/>
            <a:ext cx="6480175" cy="554037"/>
          </a:xfrm>
        </p:spPr>
        <p:txBody>
          <a:bodyPr/>
          <a:lstStyle/>
          <a:p>
            <a:pPr algn="r" rtl="1" eaLnBrk="1" hangingPunct="1"/>
            <a:r>
              <a:rPr lang="ar-IQ" altLang="es-ES_tradnl" sz="3600" dirty="0" smtClean="0"/>
              <a:t>دعم عملية نقل التراث الثقافي غير المادي</a:t>
            </a:r>
            <a:endParaRPr lang="es-ES_tradnl" altLang="es-ES_tradnl" sz="3600" dirty="0" smtClean="0"/>
          </a:p>
        </p:txBody>
      </p:sp>
      <p:sp>
        <p:nvSpPr>
          <p:cNvPr id="11269" name="TextBox 1"/>
          <p:cNvSpPr txBox="1">
            <a:spLocks noChangeArrowheads="1"/>
          </p:cNvSpPr>
          <p:nvPr/>
        </p:nvSpPr>
        <p:spPr bwMode="auto">
          <a:xfrm>
            <a:off x="1766888" y="1905000"/>
            <a:ext cx="648017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spcAft>
                <a:spcPts val="1200"/>
              </a:spcAft>
              <a:buClrTx/>
              <a:buFontTx/>
              <a:buNone/>
            </a:pPr>
            <a:r>
              <a:rPr lang="ar-IQ" altLang="es-ES_tradnl" sz="2000" b="0" dirty="0">
                <a:solidFill>
                  <a:schemeClr val="tx1"/>
                </a:solidFill>
              </a:rPr>
              <a:t>تجري عملية نقل التراث الثقافي غير المادي في حالات كثيرة بطريقة </a:t>
            </a:r>
            <a:r>
              <a:rPr lang="ar-IQ" altLang="es-ES_tradnl" sz="2000" b="0" dirty="0" smtClean="0">
                <a:solidFill>
                  <a:schemeClr val="tx1"/>
                </a:solidFill>
              </a:rPr>
              <a:t>عرفية</a:t>
            </a:r>
            <a:r>
              <a:rPr lang="ar-SA" altLang="es-ES_tradnl" sz="2000" b="0" dirty="0" smtClean="0">
                <a:solidFill>
                  <a:schemeClr val="tx1"/>
                </a:solidFill>
              </a:rPr>
              <a:t/>
            </a:r>
            <a:br>
              <a:rPr lang="ar-SA" altLang="es-ES_tradnl" sz="2000" b="0" dirty="0" smtClean="0">
                <a:solidFill>
                  <a:schemeClr val="tx1"/>
                </a:solidFill>
              </a:rPr>
            </a:br>
            <a:r>
              <a:rPr lang="ar-IQ" altLang="es-ES_tradnl" sz="2000" b="0" dirty="0" smtClean="0">
                <a:solidFill>
                  <a:schemeClr val="tx1"/>
                </a:solidFill>
              </a:rPr>
              <a:t>(</a:t>
            </a:r>
            <a:r>
              <a:rPr lang="ar-IQ" altLang="es-ES_tradnl" sz="2000" b="0" dirty="0">
                <a:solidFill>
                  <a:schemeClr val="tx1"/>
                </a:solidFill>
              </a:rPr>
              <a:t>غير رسمية) على أساس تماثل نوع الجنس بين الناقل والمنقول إليه، وكثيراً ما يكون ذلك من الأب إلى الابن ومن الأم إلى البنت ومن </a:t>
            </a:r>
            <a:r>
              <a:rPr lang="ar-IQ" altLang="es-ES_tradnl" sz="2000" b="0" dirty="0" smtClean="0">
                <a:solidFill>
                  <a:schemeClr val="tx1"/>
                </a:solidFill>
              </a:rPr>
              <a:t>الأستاذ/</a:t>
            </a:r>
            <a:r>
              <a:rPr lang="ar-IQ" altLang="es-ES_tradnl" sz="2000" b="0" dirty="0" err="1" smtClean="0">
                <a:solidFill>
                  <a:schemeClr val="tx1"/>
                </a:solidFill>
              </a:rPr>
              <a:t>ال</a:t>
            </a:r>
            <a:r>
              <a:rPr lang="ar-SA" altLang="es-ES_tradnl" sz="2000" b="0" dirty="0" smtClean="0">
                <a:solidFill>
                  <a:schemeClr val="tx1"/>
                </a:solidFill>
              </a:rPr>
              <a:t>أ</a:t>
            </a:r>
            <a:r>
              <a:rPr lang="ar-IQ" altLang="es-ES_tradnl" sz="2000" b="0" dirty="0" err="1" smtClean="0">
                <a:solidFill>
                  <a:schemeClr val="tx1"/>
                </a:solidFill>
              </a:rPr>
              <a:t>ستاذة</a:t>
            </a:r>
            <a:r>
              <a:rPr lang="ar-IQ" altLang="es-ES_tradnl" sz="2000" b="0" dirty="0" smtClean="0">
                <a:solidFill>
                  <a:schemeClr val="tx1"/>
                </a:solidFill>
              </a:rPr>
              <a:t> </a:t>
            </a:r>
            <a:r>
              <a:rPr lang="ar-IQ" altLang="es-ES_tradnl" sz="2000" b="0" dirty="0">
                <a:solidFill>
                  <a:schemeClr val="tx1"/>
                </a:solidFill>
              </a:rPr>
              <a:t>إلى المتدرب/المتدربة.</a:t>
            </a:r>
            <a:endParaRPr lang="en-US" altLang="es-ES_tradnl" sz="2000" b="0" dirty="0">
              <a:solidFill>
                <a:schemeClr val="tx1"/>
              </a:solidFill>
            </a:endParaRPr>
          </a:p>
          <a:p>
            <a:pPr algn="r" rtl="1" eaLnBrk="1" hangingPunct="1">
              <a:lnSpc>
                <a:spcPct val="100000"/>
              </a:lnSpc>
              <a:spcBef>
                <a:spcPct val="0"/>
              </a:spcBef>
              <a:spcAft>
                <a:spcPts val="1200"/>
              </a:spcAft>
              <a:buClrTx/>
              <a:buFontTx/>
              <a:buNone/>
            </a:pPr>
            <a:r>
              <a:rPr lang="ar-IQ" altLang="es-ES_tradnl" sz="2000" b="0" dirty="0">
                <a:solidFill>
                  <a:schemeClr val="tx1"/>
                </a:solidFill>
              </a:rPr>
              <a:t>في حالة ضعف طرق النقل التقليدية، يجدر النظر فيما إذ كان تماثل نوع الجنس بين الناقل والمنقول ينطوي على تعقيدات </a:t>
            </a:r>
            <a:r>
              <a:rPr lang="ar-IQ" altLang="es-ES_tradnl" sz="2000" b="0" dirty="0" smtClean="0">
                <a:solidFill>
                  <a:schemeClr val="tx1"/>
                </a:solidFill>
              </a:rPr>
              <a:t>أو </a:t>
            </a:r>
            <a:r>
              <a:rPr lang="ar-IQ" altLang="es-ES_tradnl" sz="2000" b="0" dirty="0">
                <a:solidFill>
                  <a:schemeClr val="tx1"/>
                </a:solidFill>
              </a:rPr>
              <a:t>إشكاليات  تؤثر سلباً على عملية النقل. </a:t>
            </a:r>
            <a:endParaRPr lang="en-US" altLang="es-ES_tradnl" sz="2000" b="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74825" y="544513"/>
            <a:ext cx="6480175" cy="523220"/>
          </a:xfrm>
        </p:spPr>
        <p:txBody>
          <a:bodyPr/>
          <a:lstStyle/>
          <a:p>
            <a:pPr algn="r" rtl="1" eaLnBrk="1" hangingPunct="1"/>
            <a:r>
              <a:rPr lang="ar-IQ" altLang="es-ES_tradnl" sz="3400" dirty="0" smtClean="0"/>
              <a:t>دعم عملية نقل التراث الثقافي غير المادي (2)</a:t>
            </a:r>
            <a:endParaRPr lang="es-ES_tradnl" altLang="es-ES_tradnl" sz="3400" dirty="0" smtClean="0"/>
          </a:p>
        </p:txBody>
      </p:sp>
      <p:sp>
        <p:nvSpPr>
          <p:cNvPr id="12293" name="TextBox 1"/>
          <p:cNvSpPr txBox="1">
            <a:spLocks noChangeArrowheads="1"/>
          </p:cNvSpPr>
          <p:nvPr/>
        </p:nvSpPr>
        <p:spPr bwMode="auto">
          <a:xfrm>
            <a:off x="1766888" y="1892300"/>
            <a:ext cx="6480175"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ea typeface="MS PGothic" panose="020B0600070205080204" pitchFamily="34" charset="-128"/>
              </a:defRPr>
            </a:lvl1pPr>
            <a:lvl2pPr marL="742950" indent="-285750" eaLnBrk="0" hangingPunct="0">
              <a:spcBef>
                <a:spcPts val="12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ts val="1200"/>
              </a:spcBef>
              <a:defRPr sz="2800">
                <a:solidFill>
                  <a:schemeClr val="tx1"/>
                </a:solidFill>
                <a:latin typeface="Arial" panose="020B0604020202020204" pitchFamily="34" charset="0"/>
                <a:ea typeface="MS PGothic" panose="020B0600070205080204" pitchFamily="34" charset="-128"/>
              </a:defRPr>
            </a:lvl3pPr>
            <a:lvl4pPr marL="1600200" indent="-228600" eaLnBrk="0" hangingPunct="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4pPr>
            <a:lvl5pPr marL="2057400" indent="-228600" eaLnBrk="0" hangingPunct="0">
              <a:spcBef>
                <a:spcPts val="600"/>
              </a:spcBef>
              <a:defRPr sz="2000">
                <a:solidFill>
                  <a:srgbClr val="07DEDB"/>
                </a:solidFill>
                <a:latin typeface="Arial" panose="020B0604020202020204" pitchFamily="34" charset="0"/>
                <a:ea typeface="MS PGothic" panose="020B0600070205080204" pitchFamily="34" charset="-128"/>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ea typeface="MS PGothic" panose="020B0600070205080204" pitchFamily="34" charset="-128"/>
              </a:defRPr>
            </a:lvl9pPr>
          </a:lstStyle>
          <a:p>
            <a:pPr algn="r" rtl="1" eaLnBrk="1" hangingPunct="1">
              <a:lnSpc>
                <a:spcPct val="100000"/>
              </a:lnSpc>
              <a:spcBef>
                <a:spcPct val="0"/>
              </a:spcBef>
              <a:buClrTx/>
              <a:buFontTx/>
              <a:buNone/>
            </a:pPr>
            <a:r>
              <a:rPr lang="ar-IQ" altLang="es-ES_tradnl" sz="2000" b="0" dirty="0">
                <a:solidFill>
                  <a:schemeClr val="tx1"/>
                </a:solidFill>
              </a:rPr>
              <a:t>طرح الأسئلة التالية عند النظر في حالات محددة:</a:t>
            </a:r>
            <a:endParaRPr lang="en-US" altLang="es-ES_tradnl" sz="2000" b="0" dirty="0">
              <a:solidFill>
                <a:schemeClr val="tx1"/>
              </a:solidFill>
            </a:endParaRPr>
          </a:p>
          <a:p>
            <a:pPr eaLnBrk="1" hangingPunct="1">
              <a:lnSpc>
                <a:spcPct val="100000"/>
              </a:lnSpc>
              <a:spcBef>
                <a:spcPct val="0"/>
              </a:spcBef>
              <a:buClrTx/>
              <a:buFontTx/>
              <a:buNone/>
            </a:pPr>
            <a:endParaRPr lang="en-US" altLang="es-ES_tradnl" sz="2000" b="0" dirty="0">
              <a:solidFill>
                <a:schemeClr val="tx1"/>
              </a:solidFill>
            </a:endParaRPr>
          </a:p>
          <a:p>
            <a:pPr marL="360000" indent="-360000" algn="r" rtl="1" eaLnBrk="1" hangingPunct="1">
              <a:lnSpc>
                <a:spcPct val="100000"/>
              </a:lnSpc>
              <a:spcBef>
                <a:spcPct val="0"/>
              </a:spcBef>
              <a:spcAft>
                <a:spcPts val="1200"/>
              </a:spcAft>
              <a:buClrTx/>
            </a:pPr>
            <a:r>
              <a:rPr lang="ar-IQ" altLang="es-ES_tradnl" sz="2000" b="0" dirty="0">
                <a:solidFill>
                  <a:schemeClr val="tx1"/>
                </a:solidFill>
              </a:rPr>
              <a:t> ما هي الخصوصية الجنسانية للعنصر (إن وجدت) وأهميتها الاجتماعية؟</a:t>
            </a:r>
            <a:endParaRPr lang="en-US" altLang="es-ES_tradnl" sz="2000" b="0" dirty="0">
              <a:solidFill>
                <a:schemeClr val="tx1"/>
              </a:solidFill>
            </a:endParaRPr>
          </a:p>
          <a:p>
            <a:pPr marL="360000" indent="-360000" algn="r" rtl="1" eaLnBrk="1" hangingPunct="1">
              <a:lnSpc>
                <a:spcPct val="100000"/>
              </a:lnSpc>
              <a:spcBef>
                <a:spcPct val="0"/>
              </a:spcBef>
              <a:spcAft>
                <a:spcPts val="1200"/>
              </a:spcAft>
              <a:buClrTx/>
            </a:pPr>
            <a:r>
              <a:rPr lang="ar-IQ" altLang="es-ES_tradnl" sz="2000" b="0" dirty="0">
                <a:solidFill>
                  <a:schemeClr val="tx1"/>
                </a:solidFill>
              </a:rPr>
              <a:t> كيف نشأت وتحددت الجوانب الجنسانية لعملية نقل العنصر وهل تغيرت مع الوقت ولماذا؟</a:t>
            </a:r>
            <a:endParaRPr lang="en-US" altLang="es-ES_tradnl" sz="2000" b="0" dirty="0">
              <a:solidFill>
                <a:schemeClr val="tx1"/>
              </a:solidFill>
            </a:endParaRPr>
          </a:p>
          <a:p>
            <a:pPr marL="360000" indent="-360000" algn="r" rtl="1" eaLnBrk="1" hangingPunct="1">
              <a:lnSpc>
                <a:spcPct val="100000"/>
              </a:lnSpc>
              <a:spcBef>
                <a:spcPct val="0"/>
              </a:spcBef>
              <a:spcAft>
                <a:spcPts val="1200"/>
              </a:spcAft>
              <a:buClrTx/>
            </a:pPr>
            <a:r>
              <a:rPr lang="ar-IQ" altLang="es-ES_tradnl" sz="2000" b="0" dirty="0">
                <a:solidFill>
                  <a:schemeClr val="tx1"/>
                </a:solidFill>
              </a:rPr>
              <a:t> كيف وفي أي سياقات يمكن أن تؤثر عملية نقل التراث الثقافي غير المادي ذات الجوانب الجنسانية المحددة على استدامة العنصر؟</a:t>
            </a:r>
            <a:endParaRPr lang="en-US" altLang="es-ES_tradnl" sz="2000" b="0" dirty="0">
              <a:solidFill>
                <a:schemeClr val="tx1"/>
              </a:solidFill>
            </a:endParaRPr>
          </a:p>
          <a:p>
            <a:pPr marL="360000" indent="-360000" algn="r" rtl="1" eaLnBrk="1" hangingPunct="1">
              <a:lnSpc>
                <a:spcPct val="100000"/>
              </a:lnSpc>
              <a:spcBef>
                <a:spcPct val="0"/>
              </a:spcBef>
              <a:spcAft>
                <a:spcPts val="1200"/>
              </a:spcAft>
              <a:buClrTx/>
            </a:pPr>
            <a:r>
              <a:rPr lang="ar-IQ" altLang="es-ES_tradnl" sz="2000" b="0" dirty="0">
                <a:solidFill>
                  <a:schemeClr val="tx1"/>
                </a:solidFill>
              </a:rPr>
              <a:t> هل يُصان العنصر صوناً أفضل إذا كانت عملية النقل أكثر انفتاحاً واتساعاً، ما يزيد عدد الأشخاص الممارسين له؟</a:t>
            </a:r>
            <a:endParaRPr lang="en-US" altLang="es-ES_tradnl" sz="2000" b="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7269</TotalTime>
  <Words>1006</Words>
  <Application>Microsoft Office PowerPoint</Application>
  <PresentationFormat>On-screen Show (4:3)</PresentationFormat>
  <Paragraphs>81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MS PGothic</vt:lpstr>
      <vt:lpstr>MS PGothic</vt:lpstr>
      <vt:lpstr>Arial</vt:lpstr>
      <vt:lpstr>Arial Bold</vt:lpstr>
      <vt:lpstr>Calibri</vt:lpstr>
      <vt:lpstr>Thème Office</vt:lpstr>
      <vt:lpstr>نهج لصون التراث الثقافي غير المادي يراعي المنظور الجنساني الوحدة 49: عرض تقديمي</vt:lpstr>
      <vt:lpstr>يشمل هذا العرض:</vt:lpstr>
      <vt:lpstr>استخدام النهج المراعي للمنظور الجنساني في عملية صون التراث الثقافي غير المادي</vt:lpstr>
      <vt:lpstr>مراجعة التوجيهات التنفيذية</vt:lpstr>
      <vt:lpstr>اعتماد نهج لصون التراث الثقافي غير المادي يراعي المنظور الجنساني</vt:lpstr>
      <vt:lpstr>PowerPoint Presentation</vt:lpstr>
      <vt:lpstr>البحوث والتوثيق</vt:lpstr>
      <vt:lpstr>دعم عملية نقل التراث الثقافي غير المادي</vt:lpstr>
      <vt:lpstr>دعم عملية نقل التراث الثقافي غير المادي (2)</vt:lpstr>
      <vt:lpstr>ترشيح عناصر للقائمة التمثيلية</vt:lpstr>
      <vt:lpstr>مشاركة المجتمع المحلي/الجماعة في تصميم خطط صون التراث الثقافي غير المادي</vt:lpstr>
      <vt:lpstr>"الجماعات والمجموعات و...الأفراد"</vt:lpstr>
      <vt:lpstr>مراجعة خطة الصون الوطنية في فيروزستان</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Kim, Dain</cp:lastModifiedBy>
  <cp:revision>111</cp:revision>
  <dcterms:created xsi:type="dcterms:W3CDTF">2013-04-24T00:14:44Z</dcterms:created>
  <dcterms:modified xsi:type="dcterms:W3CDTF">2018-04-20T12:34:52Z</dcterms:modified>
</cp:coreProperties>
</file>