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72" r:id="rId3"/>
    <p:sldId id="292" r:id="rId4"/>
    <p:sldId id="283" r:id="rId5"/>
    <p:sldId id="293" r:id="rId6"/>
    <p:sldId id="294" r:id="rId7"/>
    <p:sldId id="295" r:id="rId8"/>
    <p:sldId id="268" r:id="rId9"/>
    <p:sldId id="285" r:id="rId10"/>
    <p:sldId id="286" r:id="rId11"/>
    <p:sldId id="287" r:id="rId12"/>
    <p:sldId id="277" r:id="rId13"/>
    <p:sldId id="296" r:id="rId14"/>
    <p:sldId id="297" r:id="rId15"/>
    <p:sldId id="298" r:id="rId16"/>
    <p:sldId id="299" r:id="rId17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5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1437">
          <p15:clr>
            <a:srgbClr val="A4A3A4"/>
          </p15:clr>
        </p15:guide>
        <p15:guide id="5" pos="2419">
          <p15:clr>
            <a:srgbClr val="A4A3A4"/>
          </p15:clr>
        </p15:guide>
        <p15:guide id="6" pos="5515">
          <p15:clr>
            <a:srgbClr val="A4A3A4"/>
          </p15:clr>
        </p15:guide>
        <p15:guide id="7" pos="1310">
          <p15:clr>
            <a:srgbClr val="A4A3A4"/>
          </p15:clr>
        </p15:guide>
        <p15:guide id="8" pos="2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3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079" autoAdjust="0"/>
  </p:normalViewPr>
  <p:slideViewPr>
    <p:cSldViewPr snapToGrid="0" snapToObjects="1">
      <p:cViewPr varScale="1">
        <p:scale>
          <a:sx n="52" d="100"/>
          <a:sy n="52" d="100"/>
        </p:scale>
        <p:origin x="96" y="720"/>
      </p:cViewPr>
      <p:guideLst>
        <p:guide orient="horz" pos="715"/>
        <p:guide orient="horz" pos="1200"/>
        <p:guide orient="horz" pos="2160"/>
        <p:guide pos="1437"/>
        <p:guide pos="2419"/>
        <p:guide pos="5515"/>
        <p:guide pos="1310"/>
        <p:guide pos="2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0E3959E-BBD0-4364-80A9-FBD466BD95A6}" type="datetime1">
              <a:rPr lang="fr-FR" altLang="fr-FR"/>
              <a:pPr>
                <a:defRPr/>
              </a:pPr>
              <a:t>23/04/2018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D98F06C-7245-4B14-93F6-AF2C87912472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380514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9DE78C9C-6183-4BE5-AF08-59DAC533B4FC}" type="datetime1">
              <a:rPr lang="fr-FR" altLang="fr-FR"/>
              <a:pPr>
                <a:defRPr/>
              </a:pPr>
              <a:t>23/04/2018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alt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A8F79734-0799-45BF-8117-E791ED211296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34449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fr-FR" smtClean="0">
                <a:ea typeface="ＭＳ Ｐゴシック" pitchFamily="34" charset="-128"/>
              </a:rPr>
              <a:t>© 2009 by Chen Ming/Beijing Bureau of Culture</a:t>
            </a:r>
            <a:endParaRPr lang="fr-FR" altLang="fr-FR" smtClean="0">
              <a:ea typeface="ＭＳ Ｐゴシック" pitchFamily="34" charset="-128"/>
            </a:endParaRPr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CD864532-E06D-42B2-ACDF-70F5B160DC5F}" type="slidenum">
              <a:rPr lang="fr-FR" altLang="fr-FR" smtClean="0">
                <a:latin typeface="Calibri" pitchFamily="34" charset="0"/>
              </a:rPr>
              <a:pPr eaLnBrk="1" hangingPunct="1"/>
              <a:t>1</a:t>
            </a:fld>
            <a:endParaRPr lang="fr-FR" altLang="fr-FR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fr-FR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This unit is adapted </a:t>
            </a:r>
            <a:r>
              <a:rPr lang="en-GB" altLang="fr-FR" dirty="0" smtClean="0">
                <a:ea typeface="ＭＳ Ｐゴシック" pitchFamily="34" charset="-128"/>
                <a:cs typeface="Arial" charset="0"/>
              </a:rPr>
              <a:t>from Corbett J. and White K. 2010. </a:t>
            </a:r>
            <a:r>
              <a:rPr lang="en-GB" altLang="fr-FR" i="1" dirty="0" smtClean="0">
                <a:ea typeface="ＭＳ Ｐゴシック" pitchFamily="34" charset="-128"/>
                <a:cs typeface="Arial" charset="0"/>
              </a:rPr>
              <a:t>PPT No. 1: Documentation: Interviewing Techniques</a:t>
            </a:r>
            <a:r>
              <a:rPr lang="en-GB" altLang="fr-FR" dirty="0" smtClean="0">
                <a:ea typeface="ＭＳ Ｐゴシック" pitchFamily="34" charset="-128"/>
                <a:cs typeface="Arial" charset="0"/>
              </a:rPr>
              <a:t>. Unit M14U02, Module M14: Interviewing Techniques; in “Training Kit on Participatory Spatial Information Management and Communication”. CTA, The Netherlands and IFAD, Italy.</a:t>
            </a:r>
            <a:endParaRPr lang="es-ES_tradnl" altLang="es-ES_tradnl" dirty="0" smtClean="0">
              <a:ea typeface="ＭＳ Ｐゴシック" pitchFamily="34" charset="-128"/>
            </a:endParaRP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F79734-0799-45BF-8117-E791ED211296}" type="slidenum">
              <a:rPr lang="fr-FR" altLang="fr-FR" smtClean="0"/>
              <a:pPr>
                <a:defRPr/>
              </a:pPr>
              <a:t>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58303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64770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fr-FR" sz="1800" smtClean="0">
              <a:solidFill>
                <a:srgbClr val="FFF10B"/>
              </a:solidFill>
            </a:endParaRPr>
          </a:p>
        </p:txBody>
      </p:sp>
      <p:pic>
        <p:nvPicPr>
          <p:cNvPr id="6" name="Picture 7" descr="logos_partners_noir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16605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9"/>
          <p:cNvCxnSpPr/>
          <p:nvPr userDrawn="1"/>
        </p:nvCxnSpPr>
        <p:spPr>
          <a:xfrm>
            <a:off x="381000" y="1371600"/>
            <a:ext cx="5715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1000" y="1692000"/>
            <a:ext cx="5715000" cy="1169551"/>
          </a:xfrm>
        </p:spPr>
        <p:txBody>
          <a:bodyPr/>
          <a:lstStyle>
            <a:lvl1pPr algn="l">
              <a:defRPr sz="3800" b="1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1000" y="4212000"/>
            <a:ext cx="5715000" cy="166527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9" name="Espace réservé pour une image  10"/>
          <p:cNvSpPr>
            <a:spLocks noGrp="1"/>
          </p:cNvSpPr>
          <p:nvPr>
            <p:ph type="pic" sz="quarter" idx="10"/>
          </p:nvPr>
        </p:nvSpPr>
        <p:spPr>
          <a:xfrm>
            <a:off x="6478200" y="0"/>
            <a:ext cx="2667600" cy="6858000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78021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905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/>
          <p:cNvCxnSpPr/>
          <p:nvPr userDrawn="1"/>
        </p:nvCxnSpPr>
        <p:spPr>
          <a:xfrm>
            <a:off x="2286000" y="2286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3"/>
          <p:cNvCxnSpPr/>
          <p:nvPr userDrawn="1"/>
        </p:nvCxnSpPr>
        <p:spPr>
          <a:xfrm flipV="1">
            <a:off x="406400" y="2286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5998" y="375262"/>
            <a:ext cx="6476999" cy="1846659"/>
          </a:xfrm>
        </p:spPr>
        <p:txBody>
          <a:bodyPr/>
          <a:lstStyle>
            <a:lvl1pPr algn="l">
              <a:defRPr sz="6000" b="1" cap="none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2824" y="2427807"/>
            <a:ext cx="6480173" cy="1118255"/>
          </a:xfrm>
        </p:spPr>
        <p:txBody>
          <a:bodyPr/>
          <a:lstStyle>
            <a:lvl1pPr marL="0" indent="0">
              <a:buNone/>
              <a:defRPr sz="4000" b="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748615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00000" y="1836000"/>
            <a:ext cx="5162998" cy="42176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pour une image  8"/>
          <p:cNvSpPr>
            <a:spLocks noGrp="1"/>
          </p:cNvSpPr>
          <p:nvPr>
            <p:ph type="pic" sz="quarter" idx="10"/>
          </p:nvPr>
        </p:nvSpPr>
        <p:spPr>
          <a:xfrm>
            <a:off x="416560" y="1908000"/>
            <a:ext cx="2880000" cy="3672206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1"/>
          </p:nvPr>
        </p:nvSpPr>
        <p:spPr>
          <a:xfrm>
            <a:off x="416560" y="5647094"/>
            <a:ext cx="2879725" cy="23400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175066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11" name="Espace réservé pour une image  10"/>
          <p:cNvSpPr>
            <a:spLocks noGrp="1"/>
          </p:cNvSpPr>
          <p:nvPr>
            <p:ph type="pic" sz="quarter" idx="10"/>
          </p:nvPr>
        </p:nvSpPr>
        <p:spPr>
          <a:xfrm>
            <a:off x="2282825" y="1908001"/>
            <a:ext cx="6480175" cy="4248960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1"/>
          </p:nvPr>
        </p:nvSpPr>
        <p:spPr>
          <a:xfrm>
            <a:off x="2282825" y="6156325"/>
            <a:ext cx="6480175" cy="23400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000000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2pPr>
            <a:lvl3pPr marL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030092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818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4646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2286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fr-FR" sz="1800" smtClean="0">
              <a:solidFill>
                <a:srgbClr val="FFF10B"/>
              </a:solidFill>
            </a:endParaRPr>
          </a:p>
        </p:txBody>
      </p:sp>
      <p:pic>
        <p:nvPicPr>
          <p:cNvPr id="1027" name="Picture 6" descr="logos_partners_noir.psd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457200"/>
            <a:ext cx="121761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Connector 8"/>
          <p:cNvCxnSpPr/>
          <p:nvPr userDrawn="1"/>
        </p:nvCxnSpPr>
        <p:spPr>
          <a:xfrm>
            <a:off x="2286000" y="2286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1"/>
          <p:cNvCxnSpPr/>
          <p:nvPr userDrawn="1"/>
        </p:nvCxnSpPr>
        <p:spPr>
          <a:xfrm>
            <a:off x="2286000" y="66294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3"/>
          <p:cNvCxnSpPr/>
          <p:nvPr userDrawn="1"/>
        </p:nvCxnSpPr>
        <p:spPr>
          <a:xfrm flipV="1">
            <a:off x="406400" y="2286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 userDrawn="1"/>
        </p:nvSpPr>
        <p:spPr>
          <a:xfrm>
            <a:off x="8915400" y="0"/>
            <a:ext cx="2286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fr-FR" sz="1800" smtClean="0">
              <a:solidFill>
                <a:srgbClr val="FFF10B"/>
              </a:solidFill>
            </a:endParaRPr>
          </a:p>
        </p:txBody>
      </p:sp>
      <p:sp>
        <p:nvSpPr>
          <p:cNvPr id="103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282825" y="417513"/>
            <a:ext cx="64801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3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282825" y="2016125"/>
            <a:ext cx="6480175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dirty="0" smtClean="0"/>
              <a:t>Cliquez pour modifier les styles du texte du masque</a:t>
            </a:r>
          </a:p>
          <a:p>
            <a:pPr lvl="1"/>
            <a:r>
              <a:rPr lang="fr-FR" altLang="fr-FR" dirty="0" smtClean="0"/>
              <a:t>Deuxième niveau</a:t>
            </a:r>
          </a:p>
          <a:p>
            <a:pPr lvl="2"/>
            <a:r>
              <a:rPr lang="fr-FR" altLang="fr-FR" dirty="0" smtClean="0"/>
              <a:t>Troisième niveau</a:t>
            </a:r>
          </a:p>
          <a:p>
            <a:pPr lvl="3"/>
            <a:r>
              <a:rPr lang="fr-FR" altLang="fr-FR" dirty="0" smtClean="0"/>
              <a:t>Quatrième niveau</a:t>
            </a:r>
          </a:p>
          <a:p>
            <a:pPr lvl="4"/>
            <a:r>
              <a:rPr lang="fr-FR" altLang="fr-FR" dirty="0" smtClean="0"/>
              <a:t>Cinquième niveau</a:t>
            </a:r>
          </a:p>
        </p:txBody>
      </p:sp>
      <p:cxnSp>
        <p:nvCxnSpPr>
          <p:cNvPr id="13" name="Straight Connector 17"/>
          <p:cNvCxnSpPr/>
          <p:nvPr userDrawn="1"/>
        </p:nvCxnSpPr>
        <p:spPr>
          <a:xfrm flipV="1">
            <a:off x="406400" y="66294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 userDrawn="1"/>
        </p:nvSpPr>
        <p:spPr>
          <a:xfrm>
            <a:off x="406400" y="6338888"/>
            <a:ext cx="1041400" cy="215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fld id="{04B22C8F-8FCC-4BA8-A8A3-A9D6B6763383}" type="slidenum">
              <a:rPr lang="fr-FR" altLang="fr-FR" sz="1400" b="1" smtClean="0">
                <a:solidFill>
                  <a:schemeClr val="accent1"/>
                </a:solidFill>
              </a:rPr>
              <a:pPr eaLnBrk="1" hangingPunct="1">
                <a:defRPr/>
              </a:pPr>
              <a:t>‹#›</a:t>
            </a:fld>
            <a:endParaRPr lang="fr-FR" altLang="fr-FR" sz="1400" b="1" smtClean="0">
              <a:solidFill>
                <a:schemeClr val="accent1"/>
              </a:solidFill>
            </a:endParaRPr>
          </a:p>
        </p:txBody>
      </p:sp>
      <p:pic>
        <p:nvPicPr>
          <p:cNvPr id="15" name="Image 1"/>
          <p:cNvPicPr/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50" y="6664008"/>
            <a:ext cx="565150" cy="19875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39" r:id="rId2"/>
    <p:sldLayoutId id="2147484042" r:id="rId3"/>
    <p:sldLayoutId id="2147484043" r:id="rId4"/>
    <p:sldLayoutId id="2147484040" r:id="rId5"/>
    <p:sldLayoutId id="2147484044" r:id="rId6"/>
    <p:sldLayoutId id="2147484045" r:id="rId7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215900" indent="-215900" algn="l" defTabSz="457200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chemeClr val="tx1"/>
        </a:buClr>
        <a:buFont typeface="Arial" charset="0"/>
        <a:buChar char="•"/>
        <a:defRPr sz="2800" b="1" kern="1200">
          <a:solidFill>
            <a:srgbClr val="07DEDB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defTabSz="457200" rtl="0" eaLnBrk="0" fontAlgn="base" hangingPunct="0">
        <a:spcBef>
          <a:spcPts val="12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ts val="12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466725" indent="-215900" algn="l" defTabSz="457200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466725" indent="1362075" algn="l" defTabSz="457200" rtl="0" eaLnBrk="0" fontAlgn="base" hangingPunct="0">
        <a:spcBef>
          <a:spcPts val="600"/>
        </a:spcBef>
        <a:spcAft>
          <a:spcPct val="0"/>
        </a:spcAft>
        <a:buChar char="»"/>
        <a:defRPr sz="2000" kern="1200">
          <a:solidFill>
            <a:srgbClr val="07DEDB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5"/>
          <p:cNvSpPr>
            <a:spLocks noGrp="1"/>
          </p:cNvSpPr>
          <p:nvPr>
            <p:ph type="ctrTitle"/>
          </p:nvPr>
        </p:nvSpPr>
        <p:spPr>
          <a:xfrm>
            <a:off x="381000" y="1692275"/>
            <a:ext cx="6000750" cy="1938338"/>
          </a:xfrm>
        </p:spPr>
        <p:txBody>
          <a:bodyPr/>
          <a:lstStyle/>
          <a:p>
            <a:pPr eaLnBrk="1" hangingPunct="1"/>
            <a:r>
              <a:rPr lang="en-US" altLang="fr-FR" sz="3600" smtClean="0">
                <a:ea typeface="ＭＳ Ｐゴシック" pitchFamily="34" charset="-128"/>
              </a:rPr>
              <a:t>Interviewing in inventorying</a:t>
            </a:r>
            <a:br>
              <a:rPr lang="en-US" altLang="fr-FR" sz="3600" smtClean="0">
                <a:ea typeface="ＭＳ Ｐゴシック" pitchFamily="34" charset="-128"/>
              </a:rPr>
            </a:br>
            <a:r>
              <a:rPr lang="en-US" altLang="fr-FR" sz="1800" smtClean="0">
                <a:ea typeface="ＭＳ Ｐゴシック" pitchFamily="34" charset="-128"/>
              </a:rPr>
              <a:t>Unit 25 PowerPoint presentation </a:t>
            </a:r>
            <a:r>
              <a:rPr lang="en-ZA" altLang="fr-FR" sz="3600" smtClean="0">
                <a:ea typeface="ＭＳ Ｐゴシック" pitchFamily="34" charset="-128"/>
              </a:rPr>
              <a:t/>
            </a:r>
            <a:br>
              <a:rPr lang="en-ZA" altLang="fr-FR" sz="3600" smtClean="0">
                <a:ea typeface="ＭＳ Ｐゴシック" pitchFamily="34" charset="-128"/>
              </a:rPr>
            </a:br>
            <a:endParaRPr lang="en-ZA" altLang="fr-FR" sz="3600" smtClean="0">
              <a:ea typeface="ＭＳ Ｐゴシック" pitchFamily="34" charset="-128"/>
            </a:endParaRPr>
          </a:p>
        </p:txBody>
      </p:sp>
      <p:sp>
        <p:nvSpPr>
          <p:cNvPr id="7171" name="Sous-titre 6"/>
          <p:cNvSpPr>
            <a:spLocks noGrp="1"/>
          </p:cNvSpPr>
          <p:nvPr>
            <p:ph type="subTitle" idx="1"/>
          </p:nvPr>
        </p:nvSpPr>
        <p:spPr>
          <a:xfrm>
            <a:off x="381000" y="5092700"/>
            <a:ext cx="5715000" cy="800100"/>
          </a:xfrm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fr-FR" sz="2000" smtClean="0">
                <a:ea typeface="ＭＳ Ｐゴシック" pitchFamily="34" charset="-128"/>
              </a:rPr>
              <a:t/>
            </a:r>
            <a:br>
              <a:rPr lang="en-US" altLang="fr-FR" sz="2000" smtClean="0">
                <a:ea typeface="ＭＳ Ｐゴシック" pitchFamily="34" charset="-128"/>
              </a:rPr>
            </a:br>
            <a:r>
              <a:rPr lang="en-US" altLang="fr-FR" sz="2000" smtClean="0">
                <a:ea typeface="ＭＳ Ｐゴシック" pitchFamily="34" charset="-128"/>
              </a:rPr>
              <a:t>UNESCO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fr-FR" sz="2000" smtClean="0">
                <a:ea typeface="ＭＳ Ｐゴシック" pitchFamily="34" charset="-128"/>
              </a:rPr>
              <a:t>Intangible Cultural Heritage Section</a:t>
            </a:r>
          </a:p>
        </p:txBody>
      </p:sp>
      <p:pic>
        <p:nvPicPr>
          <p:cNvPr id="7172" name="Espace réservé pour une image  8" descr="danseuse.jpg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" b="32"/>
          <a:stretch>
            <a:fillRect/>
          </a:stretch>
        </p:blipFill>
        <p:spPr>
          <a:xfrm>
            <a:off x="6478588" y="0"/>
            <a:ext cx="2667000" cy="6858000"/>
          </a:xfrm>
        </p:spPr>
      </p:pic>
      <p:sp>
        <p:nvSpPr>
          <p:cNvPr id="7173" name="Rectangle 3"/>
          <p:cNvSpPr>
            <a:spLocks noChangeArrowheads="1"/>
          </p:cNvSpPr>
          <p:nvPr/>
        </p:nvSpPr>
        <p:spPr bwMode="auto">
          <a:xfrm>
            <a:off x="381000" y="5967413"/>
            <a:ext cx="1598613" cy="276225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GB" altLang="fr-FR" sz="1200">
              <a:solidFill>
                <a:schemeClr val="tx1"/>
              </a:solidFill>
              <a:latin typeface="Arial Bold" charset="0"/>
            </a:endParaRP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381000" y="6243638"/>
            <a:ext cx="1598613" cy="27781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GB" altLang="fr-FR" sz="1200">
              <a:solidFill>
                <a:schemeClr val="accent1"/>
              </a:solidFill>
              <a:latin typeface="Arial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2281238" y="525463"/>
            <a:ext cx="64738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s-ES_tradnl" sz="3600">
                <a:solidFill>
                  <a:schemeClr val="tx1"/>
                </a:solidFill>
              </a:rPr>
              <a:t>Open-ended vs. closed questions</a:t>
            </a:r>
            <a:endParaRPr lang="es-ES_tradnl" altLang="es-ES_tradnl" sz="3600">
              <a:solidFill>
                <a:schemeClr val="tx1"/>
              </a:solidFill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2281238" y="1914525"/>
            <a:ext cx="6473825" cy="358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ClrTx/>
            </a:pPr>
            <a:r>
              <a:rPr lang="en-CA" altLang="fr-FR" sz="2200" b="0">
                <a:solidFill>
                  <a:schemeClr val="tx1"/>
                </a:solidFill>
                <a:latin typeface="Arial Unicode MS" pitchFamily="34" charset="-128"/>
                <a:cs typeface="Arial" charset="0"/>
              </a:rPr>
              <a:t>Open-ended:</a:t>
            </a:r>
          </a:p>
          <a:p>
            <a:pPr lvl="1" eaLnBrk="1" hangingPunct="1">
              <a:spcBef>
                <a:spcPct val="20000"/>
              </a:spcBef>
              <a:buFont typeface="Courier New" pitchFamily="49" charset="0"/>
              <a:buChar char="o"/>
            </a:pPr>
            <a:r>
              <a:rPr lang="en-CA" altLang="fr-FR" sz="2200">
                <a:latin typeface="Arial Unicode MS" pitchFamily="34" charset="-128"/>
                <a:cs typeface="Arial" charset="0"/>
              </a:rPr>
              <a:t>cannot be answered with a ‘yes’ or ‘no’,</a:t>
            </a:r>
          </a:p>
          <a:p>
            <a:pPr lvl="1" eaLnBrk="1" hangingPunct="1">
              <a:spcBef>
                <a:spcPct val="20000"/>
              </a:spcBef>
              <a:buFont typeface="Courier New" pitchFamily="49" charset="0"/>
              <a:buChar char="o"/>
            </a:pPr>
            <a:r>
              <a:rPr lang="en-CA" altLang="fr-FR" sz="2200">
                <a:latin typeface="Arial Unicode MS" pitchFamily="34" charset="-128"/>
                <a:cs typeface="Arial" charset="0"/>
              </a:rPr>
              <a:t>are more conversational, and</a:t>
            </a:r>
          </a:p>
          <a:p>
            <a:pPr lvl="1" eaLnBrk="1" hangingPunct="1">
              <a:spcBef>
                <a:spcPct val="20000"/>
              </a:spcBef>
              <a:buFont typeface="Courier New" pitchFamily="49" charset="0"/>
              <a:buChar char="o"/>
            </a:pPr>
            <a:r>
              <a:rPr lang="en-CA" altLang="fr-FR" sz="2200">
                <a:latin typeface="Arial Unicode MS" pitchFamily="34" charset="-128"/>
                <a:cs typeface="Arial" charset="0"/>
              </a:rPr>
              <a:t>can help an interviewee to open up.</a:t>
            </a:r>
          </a:p>
          <a:p>
            <a:pPr lvl="3" eaLnBrk="1" hangingPunct="1">
              <a:spcBef>
                <a:spcPct val="20000"/>
              </a:spcBef>
              <a:buClrTx/>
              <a:buFont typeface="Arial" charset="0"/>
              <a:buChar char="–"/>
            </a:pPr>
            <a:endParaRPr lang="en-CA" altLang="fr-FR" sz="2200">
              <a:latin typeface="Arial Unicode MS" pitchFamily="34" charset="-128"/>
              <a:cs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Tx/>
            </a:pPr>
            <a:r>
              <a:rPr lang="en-CA" altLang="fr-FR" sz="2200" b="0">
                <a:solidFill>
                  <a:schemeClr val="tx1"/>
                </a:solidFill>
                <a:latin typeface="Arial Unicode MS" pitchFamily="34" charset="-128"/>
                <a:cs typeface="Arial" charset="0"/>
              </a:rPr>
              <a:t>Closed:</a:t>
            </a:r>
          </a:p>
          <a:p>
            <a:pPr lvl="1" eaLnBrk="1" hangingPunct="1">
              <a:spcBef>
                <a:spcPct val="20000"/>
              </a:spcBef>
              <a:buFont typeface="Courier New" pitchFamily="49" charset="0"/>
              <a:buChar char="o"/>
            </a:pPr>
            <a:r>
              <a:rPr lang="en-CA" altLang="fr-FR" sz="2200">
                <a:latin typeface="Arial Unicode MS" pitchFamily="34" charset="-128"/>
                <a:cs typeface="Arial" charset="0"/>
              </a:rPr>
              <a:t>can be answered with a ‘yes’ or ‘no’,</a:t>
            </a:r>
          </a:p>
          <a:p>
            <a:pPr lvl="1" eaLnBrk="1" hangingPunct="1">
              <a:spcBef>
                <a:spcPct val="20000"/>
              </a:spcBef>
              <a:buFont typeface="Courier New" pitchFamily="49" charset="0"/>
              <a:buChar char="o"/>
            </a:pPr>
            <a:r>
              <a:rPr lang="en-CA" altLang="fr-FR" sz="2200">
                <a:latin typeface="Arial Unicode MS" pitchFamily="34" charset="-128"/>
                <a:cs typeface="Arial" charset="0"/>
              </a:rPr>
              <a:t>provide specific information, and</a:t>
            </a:r>
          </a:p>
          <a:p>
            <a:pPr lvl="1" eaLnBrk="1" hangingPunct="1">
              <a:spcBef>
                <a:spcPct val="20000"/>
              </a:spcBef>
              <a:buFont typeface="Courier New" pitchFamily="49" charset="0"/>
              <a:buChar char="o"/>
            </a:pPr>
            <a:r>
              <a:rPr lang="en-CA" altLang="fr-FR" sz="2200">
                <a:latin typeface="Arial Unicode MS" pitchFamily="34" charset="-128"/>
                <a:cs typeface="Arial" charset="0"/>
              </a:rPr>
              <a:t>can help warm up an interviewee at the outset.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>
                <a:ea typeface="ＭＳ Ｐゴシック" pitchFamily="34" charset="-128"/>
              </a:rPr>
              <a:t>Wording of questions</a:t>
            </a:r>
          </a:p>
        </p:txBody>
      </p:sp>
      <p:sp>
        <p:nvSpPr>
          <p:cNvPr id="17411" name="TextBox 1"/>
          <p:cNvSpPr txBox="1">
            <a:spLocks noChangeArrowheads="1"/>
          </p:cNvSpPr>
          <p:nvPr/>
        </p:nvSpPr>
        <p:spPr bwMode="auto">
          <a:xfrm>
            <a:off x="2290763" y="1933575"/>
            <a:ext cx="6472237" cy="338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</a:pPr>
            <a:r>
              <a:rPr lang="en-US" altLang="fr-FR" sz="2200" b="0">
                <a:solidFill>
                  <a:schemeClr val="tx1"/>
                </a:solidFill>
                <a:latin typeface="Arial Unicode MS" pitchFamily="34" charset="-128"/>
              </a:rPr>
              <a:t>The wording of questions shapes the way an interviewee   will answer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</a:pPr>
            <a:endParaRPr lang="en-US" altLang="fr-FR" sz="2200" b="0">
              <a:solidFill>
                <a:schemeClr val="tx1"/>
              </a:solidFill>
              <a:latin typeface="Arial Unicode MS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</a:pPr>
            <a:r>
              <a:rPr lang="en-US" altLang="fr-FR" sz="2200" b="0">
                <a:solidFill>
                  <a:schemeClr val="tx1"/>
                </a:solidFill>
                <a:latin typeface="Arial Unicode MS" pitchFamily="34" charset="-128"/>
              </a:rPr>
              <a:t>Use neutral phrasing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</a:pPr>
            <a:endParaRPr lang="en-US" altLang="fr-FR" sz="2200" b="0">
              <a:solidFill>
                <a:schemeClr val="tx1"/>
              </a:solidFill>
              <a:latin typeface="Arial Unicode MS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</a:pPr>
            <a:r>
              <a:rPr lang="en-US" altLang="fr-FR" sz="2200" b="0">
                <a:solidFill>
                  <a:schemeClr val="tx1"/>
                </a:solidFill>
                <a:latin typeface="Arial Unicode MS" pitchFamily="34" charset="-128"/>
              </a:rPr>
              <a:t>Avoid leading questions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</a:pPr>
            <a:endParaRPr lang="en-US" altLang="fr-FR" sz="2200" b="0">
              <a:solidFill>
                <a:schemeClr val="tx1"/>
              </a:solidFill>
              <a:latin typeface="Arial Unicode MS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</a:pPr>
            <a:r>
              <a:rPr lang="en-US" altLang="fr-FR" sz="2200" b="0">
                <a:solidFill>
                  <a:schemeClr val="tx1"/>
                </a:solidFill>
                <a:latin typeface="Arial Unicode MS" pitchFamily="34" charset="-128"/>
              </a:rPr>
              <a:t>As questions one at a time in a manner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</a:pPr>
            <a:endParaRPr lang="en-US" altLang="fr-FR" sz="2200" b="0">
              <a:solidFill>
                <a:schemeClr val="tx1"/>
              </a:solidFill>
              <a:latin typeface="Arial Unicode MS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</a:pPr>
            <a:r>
              <a:rPr lang="en-US" altLang="fr-FR" sz="2200" b="0">
                <a:solidFill>
                  <a:schemeClr val="tx1"/>
                </a:solidFill>
                <a:latin typeface="Arial Unicode MS" pitchFamily="34" charset="-128"/>
              </a:rPr>
              <a:t>Use ‘why’ questions with caution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2281238" y="390525"/>
            <a:ext cx="6403975" cy="554038"/>
          </a:xfrm>
        </p:spPr>
        <p:txBody>
          <a:bodyPr/>
          <a:lstStyle/>
          <a:p>
            <a:pPr eaLnBrk="1" hangingPunct="1"/>
            <a:r>
              <a:rPr lang="fr-FR" altLang="fr-FR" sz="3600" smtClean="0">
                <a:ea typeface="ＭＳ Ｐゴシック" pitchFamily="34" charset="-128"/>
              </a:rPr>
              <a:t>Active listening</a:t>
            </a:r>
          </a:p>
        </p:txBody>
      </p:sp>
      <p:sp>
        <p:nvSpPr>
          <p:cNvPr id="18435" name="Text Placeholder 8"/>
          <p:cNvSpPr txBox="1">
            <a:spLocks/>
          </p:cNvSpPr>
          <p:nvPr/>
        </p:nvSpPr>
        <p:spPr bwMode="auto">
          <a:xfrm>
            <a:off x="2281238" y="1914525"/>
            <a:ext cx="6148387" cy="409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914400" eaLnBrk="1" hangingPunct="1">
              <a:lnSpc>
                <a:spcPct val="100000"/>
              </a:lnSpc>
              <a:spcAft>
                <a:spcPts val="600"/>
              </a:spcAft>
              <a:buClrTx/>
            </a:pPr>
            <a:endParaRPr lang="en-US" altLang="fr-FR" sz="1800" b="0">
              <a:solidFill>
                <a:schemeClr val="tx1"/>
              </a:solidFill>
            </a:endParaRPr>
          </a:p>
        </p:txBody>
      </p:sp>
      <p:sp>
        <p:nvSpPr>
          <p:cNvPr id="18436" name="TextBox 1"/>
          <p:cNvSpPr txBox="1">
            <a:spLocks noChangeArrowheads="1"/>
          </p:cNvSpPr>
          <p:nvPr/>
        </p:nvSpPr>
        <p:spPr bwMode="auto">
          <a:xfrm>
            <a:off x="2281238" y="1914525"/>
            <a:ext cx="6473825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en-CA" altLang="fr-FR" sz="2200" b="0">
                <a:solidFill>
                  <a:srgbClr val="000000"/>
                </a:solidFill>
                <a:latin typeface="Arial Unicode MS" pitchFamily="34" charset="-128"/>
                <a:cs typeface="Arial" charset="0"/>
              </a:rPr>
              <a:t>Refers to the way the interviewer listens to and interacts with the interviewee.</a:t>
            </a:r>
          </a:p>
          <a:p>
            <a:pPr eaLnBrk="1" hangingPunct="1">
              <a:lnSpc>
                <a:spcPct val="100000"/>
              </a:lnSpc>
              <a:buClrTx/>
            </a:pPr>
            <a:r>
              <a:rPr lang="en-CA" altLang="fr-FR" sz="2200" b="0">
                <a:solidFill>
                  <a:srgbClr val="000000"/>
                </a:solidFill>
                <a:latin typeface="Arial Unicode MS" pitchFamily="34" charset="-128"/>
                <a:cs typeface="Arial" charset="0"/>
              </a:rPr>
              <a:t>Active listening is achieved by: 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CA" altLang="fr-FR" sz="2200">
                <a:solidFill>
                  <a:srgbClr val="000000"/>
                </a:solidFill>
                <a:latin typeface="Arial Unicode MS" pitchFamily="34" charset="-128"/>
                <a:cs typeface="Arial" charset="0"/>
              </a:rPr>
              <a:t>facing the interviewee,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CA" altLang="fr-FR" sz="2200">
                <a:solidFill>
                  <a:srgbClr val="000000"/>
                </a:solidFill>
                <a:latin typeface="Arial Unicode MS" pitchFamily="34" charset="-128"/>
                <a:cs typeface="Arial" charset="0"/>
              </a:rPr>
              <a:t>maintaining eye contact,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CA" altLang="fr-FR" sz="2200">
                <a:solidFill>
                  <a:srgbClr val="000000"/>
                </a:solidFill>
                <a:latin typeface="Arial Unicode MS" pitchFamily="34" charset="-128"/>
                <a:cs typeface="Arial" charset="0"/>
              </a:rPr>
              <a:t>responding appropriately,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CA" altLang="fr-FR" sz="2200">
                <a:solidFill>
                  <a:srgbClr val="000000"/>
                </a:solidFill>
                <a:latin typeface="Arial Unicode MS" pitchFamily="34" charset="-128"/>
                <a:cs typeface="Arial" charset="0"/>
              </a:rPr>
              <a:t>focusing on what is being said,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CA" altLang="fr-FR" sz="2200">
                <a:solidFill>
                  <a:srgbClr val="000000"/>
                </a:solidFill>
                <a:latin typeface="Arial Unicode MS" pitchFamily="34" charset="-128"/>
                <a:cs typeface="Arial" charset="0"/>
              </a:rPr>
              <a:t>keeping an open mind,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CA" altLang="fr-FR" sz="2200">
                <a:solidFill>
                  <a:srgbClr val="000000"/>
                </a:solidFill>
                <a:latin typeface="Arial Unicode MS" pitchFamily="34" charset="-128"/>
                <a:cs typeface="Arial" charset="0"/>
              </a:rPr>
              <a:t>avoiding personal opinions, and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CA" altLang="fr-FR" sz="2200">
                <a:solidFill>
                  <a:srgbClr val="000000"/>
                </a:solidFill>
                <a:latin typeface="Arial Unicode MS" pitchFamily="34" charset="-128"/>
                <a:cs typeface="Arial" charset="0"/>
              </a:rPr>
              <a:t>not interrupting.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4038"/>
          </a:xfrm>
        </p:spPr>
        <p:txBody>
          <a:bodyPr/>
          <a:lstStyle/>
          <a:p>
            <a:pPr eaLnBrk="1" hangingPunct="1"/>
            <a:r>
              <a:rPr lang="fr-FR" altLang="fr-FR" sz="3600" smtClean="0">
                <a:ea typeface="ＭＳ Ｐゴシック" pitchFamily="34" charset="-128"/>
              </a:rPr>
              <a:t>Acknowledging answers</a:t>
            </a:r>
          </a:p>
        </p:txBody>
      </p:sp>
      <p:sp>
        <p:nvSpPr>
          <p:cNvPr id="23556" name="Text Placeholder 8"/>
          <p:cNvSpPr txBox="1">
            <a:spLocks/>
          </p:cNvSpPr>
          <p:nvPr/>
        </p:nvSpPr>
        <p:spPr bwMode="auto">
          <a:xfrm>
            <a:off x="3268663" y="1903413"/>
            <a:ext cx="54864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defTabSz="914400" eaLnBrk="1" hangingPunct="1">
              <a:spcBef>
                <a:spcPts val="900"/>
              </a:spcBef>
              <a:defRPr/>
            </a:pPr>
            <a:endParaRPr lang="fr-FR" altLang="fr-FR" sz="1800" dirty="0" smtClean="0">
              <a:cs typeface="Arial" charset="0"/>
            </a:endParaRPr>
          </a:p>
          <a:p>
            <a:pPr defTabSz="914400" eaLnBrk="1" hangingPunct="1">
              <a:spcBef>
                <a:spcPts val="900"/>
              </a:spcBef>
              <a:buFont typeface="Arial" charset="0"/>
              <a:buChar char="•"/>
              <a:defRPr/>
            </a:pPr>
            <a:endParaRPr lang="fr-FR" altLang="fr-FR" sz="1800" dirty="0" smtClean="0">
              <a:cs typeface="Arial" charset="0"/>
            </a:endParaRPr>
          </a:p>
          <a:p>
            <a:pPr defTabSz="914400" eaLnBrk="1" hangingPunct="1">
              <a:spcBef>
                <a:spcPts val="900"/>
              </a:spcBef>
              <a:buFont typeface="Arial" charset="0"/>
              <a:buChar char="•"/>
              <a:defRPr/>
            </a:pPr>
            <a:endParaRPr lang="fr-FR" altLang="fr-FR" sz="1800" dirty="0" smtClean="0">
              <a:cs typeface="Arial" charset="0"/>
            </a:endParaRPr>
          </a:p>
          <a:p>
            <a:pPr defTabSz="914400" eaLnBrk="1" hangingPunct="1">
              <a:spcBef>
                <a:spcPts val="900"/>
              </a:spcBef>
              <a:buFont typeface="Arial" charset="0"/>
              <a:buChar char="•"/>
              <a:defRPr/>
            </a:pPr>
            <a:endParaRPr lang="fr-FR" altLang="fr-FR" sz="1800" dirty="0" smtClean="0">
              <a:cs typeface="Arial" charset="0"/>
            </a:endParaRPr>
          </a:p>
        </p:txBody>
      </p:sp>
      <p:sp>
        <p:nvSpPr>
          <p:cNvPr id="19460" name="TextBox 1"/>
          <p:cNvSpPr txBox="1">
            <a:spLocks noChangeArrowheads="1"/>
          </p:cNvSpPr>
          <p:nvPr/>
        </p:nvSpPr>
        <p:spPr bwMode="auto">
          <a:xfrm>
            <a:off x="2286000" y="1905000"/>
            <a:ext cx="6469063" cy="352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ClrTx/>
            </a:pPr>
            <a:r>
              <a:rPr lang="en-CA" altLang="fr-FR" sz="2200" b="0">
                <a:solidFill>
                  <a:srgbClr val="000000"/>
                </a:solidFill>
                <a:latin typeface="Arial Unicode MS" pitchFamily="34" charset="-128"/>
                <a:cs typeface="Arial" charset="0"/>
              </a:rPr>
              <a:t>Acknowledging answers can be distracting and will be heard on the final recording.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Tx/>
            </a:pPr>
            <a:endParaRPr lang="en-CA" altLang="fr-FR" sz="2200" b="0">
              <a:solidFill>
                <a:srgbClr val="000000"/>
              </a:solidFill>
              <a:latin typeface="Arial Unicode MS" pitchFamily="34" charset="-128"/>
              <a:cs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Tx/>
            </a:pPr>
            <a:r>
              <a:rPr lang="en-CA" altLang="fr-FR" sz="2200" b="0">
                <a:solidFill>
                  <a:srgbClr val="000000"/>
                </a:solidFill>
                <a:latin typeface="Arial Unicode MS" pitchFamily="34" charset="-128"/>
                <a:cs typeface="Arial" charset="0"/>
              </a:rPr>
              <a:t>They should be timely and kept to a minimum.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Tx/>
              <a:buFontTx/>
              <a:buNone/>
            </a:pPr>
            <a:endParaRPr lang="en-CA" altLang="fr-FR" sz="2200" b="0">
              <a:solidFill>
                <a:srgbClr val="000000"/>
              </a:solidFill>
              <a:latin typeface="Arial Unicode MS" pitchFamily="34" charset="-128"/>
              <a:cs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Tx/>
            </a:pPr>
            <a:r>
              <a:rPr lang="en-CA" altLang="fr-FR" sz="2200" b="0">
                <a:solidFill>
                  <a:srgbClr val="000000"/>
                </a:solidFill>
                <a:latin typeface="Arial Unicode MS" pitchFamily="34" charset="-128"/>
                <a:cs typeface="Arial" charset="0"/>
              </a:rPr>
              <a:t>Try to use non-verbal cues:</a:t>
            </a:r>
          </a:p>
          <a:p>
            <a:pPr lvl="1" eaLnBrk="1" hangingPunct="1">
              <a:spcBef>
                <a:spcPct val="20000"/>
              </a:spcBef>
              <a:buFont typeface="Courier New" pitchFamily="49" charset="0"/>
              <a:buChar char="o"/>
            </a:pPr>
            <a:r>
              <a:rPr lang="en-CA" altLang="fr-FR" sz="2200">
                <a:solidFill>
                  <a:srgbClr val="000000"/>
                </a:solidFill>
                <a:latin typeface="Arial Unicode MS" pitchFamily="34" charset="-128"/>
                <a:cs typeface="Arial" charset="0"/>
              </a:rPr>
              <a:t>head nodding,</a:t>
            </a:r>
          </a:p>
          <a:p>
            <a:pPr lvl="1" eaLnBrk="1" hangingPunct="1">
              <a:spcBef>
                <a:spcPct val="20000"/>
              </a:spcBef>
              <a:buFont typeface="Courier New" pitchFamily="49" charset="0"/>
              <a:buChar char="o"/>
            </a:pPr>
            <a:r>
              <a:rPr lang="en-CA" altLang="fr-FR" sz="2200">
                <a:solidFill>
                  <a:srgbClr val="000000"/>
                </a:solidFill>
                <a:latin typeface="Arial Unicode MS" pitchFamily="34" charset="-128"/>
                <a:cs typeface="Arial" charset="0"/>
              </a:rPr>
              <a:t>smiling, and</a:t>
            </a:r>
          </a:p>
          <a:p>
            <a:pPr lvl="1" eaLnBrk="1" hangingPunct="1">
              <a:spcBef>
                <a:spcPct val="20000"/>
              </a:spcBef>
              <a:buFont typeface="Courier New" pitchFamily="49" charset="0"/>
              <a:buChar char="o"/>
            </a:pPr>
            <a:r>
              <a:rPr lang="en-CA" altLang="fr-FR" sz="2200">
                <a:solidFill>
                  <a:srgbClr val="000000"/>
                </a:solidFill>
                <a:latin typeface="Arial Unicode MS" pitchFamily="34" charset="-128"/>
                <a:cs typeface="Arial" charset="0"/>
              </a:rPr>
              <a:t>eye contact.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4038"/>
          </a:xfrm>
        </p:spPr>
        <p:txBody>
          <a:bodyPr/>
          <a:lstStyle/>
          <a:p>
            <a:pPr eaLnBrk="1" hangingPunct="1"/>
            <a:r>
              <a:rPr lang="fr-FR" altLang="fr-FR" sz="3600" smtClean="0">
                <a:ea typeface="ＭＳ Ｐゴシック" pitchFamily="34" charset="-128"/>
              </a:rPr>
              <a:t>Paraphrasing</a:t>
            </a:r>
          </a:p>
        </p:txBody>
      </p:sp>
      <p:sp>
        <p:nvSpPr>
          <p:cNvPr id="20483" name="Text Placeholder 8"/>
          <p:cNvSpPr txBox="1">
            <a:spLocks/>
          </p:cNvSpPr>
          <p:nvPr/>
        </p:nvSpPr>
        <p:spPr bwMode="auto">
          <a:xfrm>
            <a:off x="2286000" y="1887538"/>
            <a:ext cx="54864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en-US" altLang="fr-FR" sz="2200" b="0">
                <a:solidFill>
                  <a:srgbClr val="000000"/>
                </a:solidFill>
                <a:latin typeface="Arial Unicode MS" pitchFamily="34" charset="-128"/>
              </a:rPr>
              <a:t>Paraphrasing is restatement in the interviewer’s own words.</a:t>
            </a:r>
          </a:p>
          <a:p>
            <a:pPr eaLnBrk="1" hangingPunct="1">
              <a:spcBef>
                <a:spcPct val="0"/>
              </a:spcBef>
              <a:buClrTx/>
            </a:pPr>
            <a:endParaRPr lang="en-US" altLang="fr-FR" sz="2200" b="0">
              <a:solidFill>
                <a:srgbClr val="000000"/>
              </a:solidFill>
              <a:latin typeface="Arial Unicode MS" pitchFamily="34" charset="-128"/>
            </a:endParaRPr>
          </a:p>
          <a:p>
            <a:pPr eaLnBrk="1" hangingPunct="1">
              <a:spcBef>
                <a:spcPct val="0"/>
              </a:spcBef>
              <a:buClrTx/>
            </a:pPr>
            <a:r>
              <a:rPr lang="en-US" altLang="fr-FR" sz="2200" b="0">
                <a:solidFill>
                  <a:srgbClr val="000000"/>
                </a:solidFill>
                <a:latin typeface="Arial Unicode MS" pitchFamily="34" charset="-128"/>
              </a:rPr>
              <a:t>It shows understanding.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fr-FR" sz="2200" b="0">
              <a:solidFill>
                <a:srgbClr val="000000"/>
              </a:solidFill>
              <a:latin typeface="Arial Unicode MS" pitchFamily="34" charset="-128"/>
            </a:endParaRPr>
          </a:p>
          <a:p>
            <a:pPr eaLnBrk="1" hangingPunct="1">
              <a:spcBef>
                <a:spcPct val="0"/>
              </a:spcBef>
              <a:buClrTx/>
            </a:pPr>
            <a:r>
              <a:rPr lang="en-US" altLang="fr-FR" sz="2200" b="0">
                <a:solidFill>
                  <a:srgbClr val="000000"/>
                </a:solidFill>
                <a:latin typeface="Arial Unicode MS" pitchFamily="34" charset="-128"/>
              </a:rPr>
              <a:t>It should be done in a timely manner.</a:t>
            </a:r>
          </a:p>
          <a:p>
            <a:pPr eaLnBrk="1" hangingPunct="1">
              <a:spcBef>
                <a:spcPct val="0"/>
              </a:spcBef>
              <a:buClrTx/>
            </a:pPr>
            <a:endParaRPr lang="en-US" altLang="fr-FR" sz="2200" b="0">
              <a:solidFill>
                <a:srgbClr val="000000"/>
              </a:solidFill>
              <a:latin typeface="Arial Unicode MS" pitchFamily="34" charset="-128"/>
            </a:endParaRPr>
          </a:p>
          <a:p>
            <a:pPr eaLnBrk="1" hangingPunct="1">
              <a:spcBef>
                <a:spcPct val="0"/>
              </a:spcBef>
              <a:buClrTx/>
            </a:pPr>
            <a:r>
              <a:rPr lang="en-US" altLang="fr-FR" sz="2200" b="0">
                <a:solidFill>
                  <a:srgbClr val="000000"/>
                </a:solidFill>
                <a:latin typeface="Arial Unicode MS" pitchFamily="34" charset="-128"/>
              </a:rPr>
              <a:t>Do not interrupt the interviewee.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4038"/>
          </a:xfrm>
        </p:spPr>
        <p:txBody>
          <a:bodyPr/>
          <a:lstStyle/>
          <a:p>
            <a:pPr eaLnBrk="1" hangingPunct="1"/>
            <a:r>
              <a:rPr lang="fr-FR" altLang="fr-FR" sz="3600" smtClean="0">
                <a:ea typeface="ＭＳ Ｐゴシック" pitchFamily="34" charset="-128"/>
              </a:rPr>
              <a:t>Concluding the interview</a:t>
            </a:r>
          </a:p>
        </p:txBody>
      </p:sp>
      <p:sp>
        <p:nvSpPr>
          <p:cNvPr id="21507" name="Text Placeholder 8"/>
          <p:cNvSpPr txBox="1">
            <a:spLocks/>
          </p:cNvSpPr>
          <p:nvPr/>
        </p:nvSpPr>
        <p:spPr bwMode="auto">
          <a:xfrm>
            <a:off x="2281238" y="1903413"/>
            <a:ext cx="54864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en-US" altLang="fr-FR" sz="2200" b="0">
                <a:solidFill>
                  <a:schemeClr val="tx1"/>
                </a:solidFill>
                <a:latin typeface="Arial Unicode MS" pitchFamily="34" charset="-128"/>
              </a:rPr>
              <a:t>Is there anything you would like to add?</a:t>
            </a:r>
          </a:p>
          <a:p>
            <a:pPr eaLnBrk="1" hangingPunct="1">
              <a:spcBef>
                <a:spcPct val="0"/>
              </a:spcBef>
              <a:buClrTx/>
            </a:pPr>
            <a:endParaRPr lang="en-US" altLang="fr-FR" sz="2200" b="0">
              <a:solidFill>
                <a:schemeClr val="tx1"/>
              </a:solidFill>
              <a:latin typeface="Arial Unicode MS" pitchFamily="34" charset="-128"/>
            </a:endParaRPr>
          </a:p>
          <a:p>
            <a:pPr eaLnBrk="1" hangingPunct="1">
              <a:spcBef>
                <a:spcPct val="0"/>
              </a:spcBef>
              <a:buClrTx/>
            </a:pPr>
            <a:r>
              <a:rPr lang="en-US" altLang="fr-FR" sz="2200" b="0">
                <a:solidFill>
                  <a:schemeClr val="tx1"/>
                </a:solidFill>
                <a:latin typeface="Arial Unicode MS" pitchFamily="34" charset="-128"/>
              </a:rPr>
              <a:t>Review your notes for unasked questions.</a:t>
            </a:r>
          </a:p>
          <a:p>
            <a:pPr eaLnBrk="1" hangingPunct="1">
              <a:spcBef>
                <a:spcPct val="0"/>
              </a:spcBef>
              <a:buClrTx/>
            </a:pPr>
            <a:endParaRPr lang="en-US" altLang="fr-FR" sz="2200" b="0">
              <a:solidFill>
                <a:schemeClr val="tx1"/>
              </a:solidFill>
              <a:latin typeface="Arial Unicode MS" pitchFamily="34" charset="-128"/>
            </a:endParaRPr>
          </a:p>
          <a:p>
            <a:pPr eaLnBrk="1" hangingPunct="1">
              <a:spcBef>
                <a:spcPct val="0"/>
              </a:spcBef>
              <a:buClrTx/>
            </a:pPr>
            <a:r>
              <a:rPr lang="en-US" altLang="fr-FR" sz="2200" b="0">
                <a:solidFill>
                  <a:schemeClr val="tx1"/>
                </a:solidFill>
                <a:latin typeface="Arial Unicode MS" pitchFamily="34" charset="-128"/>
              </a:rPr>
              <a:t>Wrap up the interview.</a:t>
            </a:r>
          </a:p>
          <a:p>
            <a:pPr eaLnBrk="1" hangingPunct="1">
              <a:spcBef>
                <a:spcPct val="0"/>
              </a:spcBef>
              <a:buClrTx/>
            </a:pPr>
            <a:endParaRPr lang="en-US" altLang="fr-FR" sz="2200" b="0">
              <a:solidFill>
                <a:schemeClr val="tx1"/>
              </a:solidFill>
              <a:latin typeface="Arial Unicode MS" pitchFamily="34" charset="-128"/>
            </a:endParaRPr>
          </a:p>
          <a:p>
            <a:pPr eaLnBrk="1" hangingPunct="1">
              <a:spcBef>
                <a:spcPct val="0"/>
              </a:spcBef>
              <a:buClrTx/>
            </a:pPr>
            <a:r>
              <a:rPr lang="en-US" altLang="fr-FR" sz="2200" b="0">
                <a:solidFill>
                  <a:schemeClr val="tx1"/>
                </a:solidFill>
                <a:latin typeface="Arial Unicode MS" pitchFamily="34" charset="-128"/>
              </a:rPr>
              <a:t>Thank the respondent.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1746" y="1426609"/>
            <a:ext cx="5617340" cy="4004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829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554037"/>
          </a:xfrm>
        </p:spPr>
        <p:txBody>
          <a:bodyPr/>
          <a:lstStyle/>
          <a:p>
            <a:r>
              <a:rPr lang="en-ZA" altLang="fr-FR" sz="3600" smtClean="0">
                <a:ea typeface="ＭＳ Ｐゴシック" pitchFamily="34" charset="-128"/>
              </a:rPr>
              <a:t>In this presentation …</a:t>
            </a:r>
          </a:p>
        </p:txBody>
      </p:sp>
      <p:sp>
        <p:nvSpPr>
          <p:cNvPr id="12291" name="Espace réservé du contenu 2"/>
          <p:cNvSpPr>
            <a:spLocks noGrp="1"/>
          </p:cNvSpPr>
          <p:nvPr>
            <p:ph sz="half" idx="2"/>
          </p:nvPr>
        </p:nvSpPr>
        <p:spPr>
          <a:xfrm>
            <a:off x="2281238" y="1905000"/>
            <a:ext cx="6221412" cy="2446338"/>
          </a:xfrm>
        </p:spPr>
        <p:txBody>
          <a:bodyPr/>
          <a:lstStyle/>
          <a:p>
            <a:pPr>
              <a:buClrTx/>
              <a:defRPr/>
            </a:pPr>
            <a:r>
              <a:rPr lang="en-US" altLang="fr-FR" sz="2200" b="0" dirty="0">
                <a:solidFill>
                  <a:schemeClr val="tx1"/>
                </a:solidFill>
                <a:latin typeface="Arial Unicode MS" charset="0"/>
              </a:rPr>
              <a:t>Exploring and documenting experiences and knowledge</a:t>
            </a:r>
          </a:p>
          <a:p>
            <a:pPr>
              <a:buClrTx/>
              <a:defRPr/>
            </a:pPr>
            <a:r>
              <a:rPr lang="en-US" altLang="fr-FR" sz="2200" b="0" dirty="0">
                <a:solidFill>
                  <a:schemeClr val="tx1"/>
                </a:solidFill>
                <a:latin typeface="Arial Unicode MS" charset="0"/>
              </a:rPr>
              <a:t>Preparing for the interview</a:t>
            </a:r>
          </a:p>
          <a:p>
            <a:pPr>
              <a:buClrTx/>
              <a:defRPr/>
            </a:pPr>
            <a:r>
              <a:rPr lang="en-US" altLang="fr-FR" sz="2200" b="0" dirty="0">
                <a:solidFill>
                  <a:schemeClr val="tx1"/>
                </a:solidFill>
                <a:latin typeface="Arial Unicode MS" charset="0"/>
              </a:rPr>
              <a:t>Interviewing styles</a:t>
            </a:r>
          </a:p>
          <a:p>
            <a:pPr>
              <a:buClrTx/>
              <a:defRPr/>
            </a:pPr>
            <a:r>
              <a:rPr lang="en-US" altLang="fr-FR" sz="2200" b="0" dirty="0">
                <a:solidFill>
                  <a:schemeClr val="tx1"/>
                </a:solidFill>
                <a:latin typeface="Arial Unicode MS" charset="0"/>
              </a:rPr>
              <a:t>Interviewing techniques</a:t>
            </a:r>
          </a:p>
          <a:p>
            <a:pPr marL="0" indent="0" eaLnBrk="1" hangingPunct="1">
              <a:lnSpc>
                <a:spcPct val="100000"/>
              </a:lnSpc>
              <a:spcAft>
                <a:spcPts val="600"/>
              </a:spcAft>
              <a:buFont typeface="Arial" pitchFamily="34" charset="0"/>
              <a:buNone/>
              <a:defRPr/>
            </a:pPr>
            <a:endParaRPr lang="fr-FR" altLang="fr-FR" sz="2000" b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554037"/>
          </a:xfrm>
        </p:spPr>
        <p:txBody>
          <a:bodyPr/>
          <a:lstStyle/>
          <a:p>
            <a:r>
              <a:rPr lang="en-ZA" altLang="fr-FR" sz="3600" smtClean="0">
                <a:ea typeface="ＭＳ Ｐゴシック" pitchFamily="34" charset="-128"/>
              </a:rPr>
              <a:t>Preparing for the interview</a:t>
            </a:r>
          </a:p>
        </p:txBody>
      </p:sp>
      <p:sp>
        <p:nvSpPr>
          <p:cNvPr id="9219" name="Espace réservé du contenu 2"/>
          <p:cNvSpPr>
            <a:spLocks noGrp="1"/>
          </p:cNvSpPr>
          <p:nvPr>
            <p:ph sz="half" idx="2"/>
          </p:nvPr>
        </p:nvSpPr>
        <p:spPr>
          <a:xfrm>
            <a:off x="2281238" y="1905000"/>
            <a:ext cx="5986462" cy="1222375"/>
          </a:xfrm>
        </p:spPr>
        <p:txBody>
          <a:bodyPr/>
          <a:lstStyle/>
          <a:p>
            <a:pPr>
              <a:buClrTx/>
            </a:pPr>
            <a:r>
              <a:rPr lang="en-US" altLang="fr-FR" sz="2200" b="0" smtClean="0">
                <a:solidFill>
                  <a:schemeClr val="tx1"/>
                </a:solidFill>
                <a:latin typeface="Arial Unicode MS" pitchFamily="34" charset="-128"/>
                <a:ea typeface="ＭＳ Ｐゴシック" pitchFamily="34" charset="-128"/>
              </a:rPr>
              <a:t>A good interview is like a good conversation.</a:t>
            </a:r>
          </a:p>
          <a:p>
            <a:pPr>
              <a:buClrTx/>
            </a:pPr>
            <a:r>
              <a:rPr lang="en-US" altLang="fr-FR" sz="2200" b="0" smtClean="0">
                <a:solidFill>
                  <a:schemeClr val="tx1"/>
                </a:solidFill>
                <a:latin typeface="Arial Unicode MS" pitchFamily="34" charset="-128"/>
                <a:ea typeface="ＭＳ Ｐゴシック" pitchFamily="34" charset="-128"/>
              </a:rPr>
              <a:t>Understand the topic of discussion.</a:t>
            </a:r>
          </a:p>
          <a:p>
            <a:pPr>
              <a:buClrTx/>
            </a:pPr>
            <a:r>
              <a:rPr lang="en-US" altLang="fr-FR" sz="2200" b="0" smtClean="0">
                <a:solidFill>
                  <a:schemeClr val="tx1"/>
                </a:solidFill>
                <a:latin typeface="Arial Unicode MS" pitchFamily="34" charset="-128"/>
                <a:ea typeface="ＭＳ Ｐゴシック" pitchFamily="34" charset="-128"/>
              </a:rPr>
              <a:t>Draft preliminary questions.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2278063" y="496888"/>
            <a:ext cx="6477000" cy="554037"/>
          </a:xfrm>
        </p:spPr>
        <p:txBody>
          <a:bodyPr/>
          <a:lstStyle/>
          <a:p>
            <a:pPr eaLnBrk="1" hangingPunct="1"/>
            <a:r>
              <a:rPr lang="fr-FR" altLang="fr-FR" sz="3600" smtClean="0">
                <a:ea typeface="ＭＳ Ｐゴシック" pitchFamily="34" charset="-128"/>
              </a:rPr>
              <a:t>Making initial contact</a:t>
            </a:r>
          </a:p>
        </p:txBody>
      </p:sp>
      <p:sp>
        <p:nvSpPr>
          <p:cNvPr id="1024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1905000"/>
            <a:ext cx="6480175" cy="3081338"/>
          </a:xfrm>
        </p:spPr>
        <p:txBody>
          <a:bodyPr/>
          <a:lstStyle/>
          <a:p>
            <a:pPr>
              <a:spcBef>
                <a:spcPct val="20000"/>
              </a:spcBef>
              <a:buClrTx/>
              <a:buFont typeface="Arial" charset="0"/>
              <a:buChar char="•"/>
            </a:pPr>
            <a:r>
              <a:rPr lang="en-CA" altLang="fr-FR" sz="2200" smtClean="0">
                <a:latin typeface="Arial Unicode MS" pitchFamily="34" charset="-128"/>
                <a:ea typeface="ＭＳ Ｐゴシック" pitchFamily="34" charset="-128"/>
              </a:rPr>
              <a:t>Explain the purpose to potential interviewees.</a:t>
            </a:r>
          </a:p>
          <a:p>
            <a:pPr>
              <a:spcBef>
                <a:spcPct val="20000"/>
              </a:spcBef>
              <a:buClrTx/>
              <a:buFont typeface="Arial" charset="0"/>
              <a:buChar char="•"/>
            </a:pPr>
            <a:endParaRPr lang="en-CA" altLang="fr-FR" sz="2200" smtClean="0">
              <a:latin typeface="Arial Unicode MS" pitchFamily="34" charset="-128"/>
              <a:ea typeface="ＭＳ Ｐゴシック" pitchFamily="34" charset="-128"/>
            </a:endParaRPr>
          </a:p>
          <a:p>
            <a:pPr>
              <a:spcBef>
                <a:spcPct val="20000"/>
              </a:spcBef>
              <a:buClrTx/>
              <a:buFont typeface="Arial" charset="0"/>
              <a:buChar char="•"/>
            </a:pPr>
            <a:r>
              <a:rPr lang="en-CA" altLang="fr-FR" sz="2200" smtClean="0">
                <a:latin typeface="Arial Unicode MS" pitchFamily="34" charset="-128"/>
                <a:ea typeface="ＭＳ Ｐゴシック" pitchFamily="34" charset="-128"/>
              </a:rPr>
              <a:t>Inform potential interviewees of:</a:t>
            </a:r>
          </a:p>
          <a:p>
            <a:pPr lvl="1">
              <a:spcBef>
                <a:spcPct val="20000"/>
              </a:spcBef>
              <a:buFont typeface="Courier New" pitchFamily="49" charset="0"/>
              <a:buChar char="o"/>
            </a:pPr>
            <a:r>
              <a:rPr lang="en-CA" altLang="fr-FR" sz="2200" smtClean="0">
                <a:solidFill>
                  <a:schemeClr val="tx1"/>
                </a:solidFill>
                <a:latin typeface="Arial Unicode MS" pitchFamily="34" charset="-128"/>
                <a:ea typeface="ＭＳ Ｐゴシック" pitchFamily="34" charset="-128"/>
              </a:rPr>
              <a:t>information about the inventory</a:t>
            </a:r>
          </a:p>
          <a:p>
            <a:pPr lvl="1">
              <a:spcBef>
                <a:spcPct val="20000"/>
              </a:spcBef>
              <a:buFont typeface="Courier New" pitchFamily="49" charset="0"/>
              <a:buChar char="o"/>
            </a:pPr>
            <a:r>
              <a:rPr lang="en-CA" altLang="fr-FR" sz="2200" smtClean="0">
                <a:solidFill>
                  <a:schemeClr val="tx1"/>
                </a:solidFill>
                <a:latin typeface="Arial Unicode MS" pitchFamily="34" charset="-128"/>
                <a:ea typeface="ＭＳ Ｐゴシック" pitchFamily="34" charset="-128"/>
              </a:rPr>
              <a:t>how long the interview will last</a:t>
            </a:r>
          </a:p>
          <a:p>
            <a:pPr lvl="1">
              <a:spcBef>
                <a:spcPct val="20000"/>
              </a:spcBef>
              <a:buFont typeface="Courier New" pitchFamily="49" charset="0"/>
              <a:buChar char="o"/>
            </a:pPr>
            <a:r>
              <a:rPr lang="en-CA" altLang="fr-FR" sz="2200" smtClean="0">
                <a:solidFill>
                  <a:schemeClr val="tx1"/>
                </a:solidFill>
                <a:latin typeface="Arial Unicode MS" pitchFamily="34" charset="-128"/>
                <a:ea typeface="ＭＳ Ｐゴシック" pitchFamily="34" charset="-128"/>
              </a:rPr>
              <a:t>where it will take place</a:t>
            </a:r>
          </a:p>
          <a:p>
            <a:pPr lvl="1">
              <a:spcBef>
                <a:spcPct val="20000"/>
              </a:spcBef>
              <a:buFont typeface="Courier New" pitchFamily="49" charset="0"/>
              <a:buChar char="o"/>
            </a:pPr>
            <a:r>
              <a:rPr lang="en-CA" altLang="fr-FR" sz="2200" smtClean="0">
                <a:solidFill>
                  <a:schemeClr val="tx1"/>
                </a:solidFill>
                <a:latin typeface="Arial Unicode MS" pitchFamily="34" charset="-128"/>
                <a:ea typeface="ＭＳ Ｐゴシック" pitchFamily="34" charset="-128"/>
              </a:rPr>
              <a:t>who will be present, and</a:t>
            </a:r>
          </a:p>
          <a:p>
            <a:pPr lvl="1">
              <a:spcBef>
                <a:spcPct val="20000"/>
              </a:spcBef>
              <a:buFont typeface="Courier New" pitchFamily="49" charset="0"/>
              <a:buChar char="o"/>
            </a:pPr>
            <a:r>
              <a:rPr lang="en-CA" altLang="fr-FR" sz="2200" smtClean="0">
                <a:solidFill>
                  <a:schemeClr val="tx1"/>
                </a:solidFill>
                <a:latin typeface="Arial Unicode MS" pitchFamily="34" charset="-128"/>
                <a:ea typeface="ＭＳ Ｐゴシック" pitchFamily="34" charset="-128"/>
              </a:rPr>
              <a:t>what will be expected of the interviewee.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4038"/>
          </a:xfrm>
        </p:spPr>
        <p:txBody>
          <a:bodyPr/>
          <a:lstStyle/>
          <a:p>
            <a:pPr eaLnBrk="1" hangingPunct="1"/>
            <a:r>
              <a:rPr lang="fr-FR" altLang="fr-FR" sz="3600" smtClean="0">
                <a:ea typeface="ＭＳ Ｐゴシック" pitchFamily="34" charset="-128"/>
              </a:rPr>
              <a:t>Equipment</a:t>
            </a:r>
          </a:p>
        </p:txBody>
      </p:sp>
      <p:sp>
        <p:nvSpPr>
          <p:cNvPr id="11267" name="Espace réservé du texte 2"/>
          <p:cNvSpPr>
            <a:spLocks noGrp="1"/>
          </p:cNvSpPr>
          <p:nvPr>
            <p:ph type="body" idx="1"/>
          </p:nvPr>
        </p:nvSpPr>
        <p:spPr>
          <a:xfrm>
            <a:off x="2274888" y="1889125"/>
            <a:ext cx="6480175" cy="3859213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buClrTx/>
              <a:buFont typeface="Arial" charset="0"/>
              <a:buChar char="•"/>
            </a:pPr>
            <a:r>
              <a:rPr lang="en-CA" altLang="fr-FR" sz="2200" smtClean="0">
                <a:latin typeface="Arial Unicode MS" pitchFamily="34" charset="-128"/>
                <a:ea typeface="ＭＳ Ｐゴシック" pitchFamily="34" charset="-128"/>
                <a:cs typeface="Arial" charset="0"/>
              </a:rPr>
              <a:t>Types of possible equipment: </a:t>
            </a:r>
          </a:p>
          <a:p>
            <a:pPr lvl="1" eaLnBrk="1" hangingPunct="1">
              <a:spcBef>
                <a:spcPct val="20000"/>
              </a:spcBef>
              <a:buFont typeface="Courier New" pitchFamily="49" charset="0"/>
              <a:buChar char="o"/>
            </a:pPr>
            <a:r>
              <a:rPr lang="en-CA" altLang="fr-FR" sz="2200" smtClean="0">
                <a:solidFill>
                  <a:srgbClr val="000000"/>
                </a:solidFill>
                <a:latin typeface="Arial Unicode MS" pitchFamily="34" charset="-128"/>
                <a:ea typeface="ＭＳ Ｐゴシック" pitchFamily="34" charset="-128"/>
                <a:cs typeface="Arial" charset="0"/>
              </a:rPr>
              <a:t>audio recorders,</a:t>
            </a:r>
          </a:p>
          <a:p>
            <a:pPr lvl="1" eaLnBrk="1" hangingPunct="1">
              <a:spcBef>
                <a:spcPct val="20000"/>
              </a:spcBef>
              <a:buFont typeface="Courier New" pitchFamily="49" charset="0"/>
              <a:buChar char="o"/>
            </a:pPr>
            <a:r>
              <a:rPr lang="en-CA" altLang="fr-FR" sz="2200" smtClean="0">
                <a:solidFill>
                  <a:srgbClr val="000000"/>
                </a:solidFill>
                <a:latin typeface="Arial Unicode MS" pitchFamily="34" charset="-128"/>
                <a:ea typeface="ＭＳ Ｐゴシック" pitchFamily="34" charset="-128"/>
                <a:cs typeface="Arial" charset="0"/>
              </a:rPr>
              <a:t>microphones, and</a:t>
            </a:r>
          </a:p>
          <a:p>
            <a:pPr lvl="1" eaLnBrk="1" hangingPunct="1">
              <a:spcBef>
                <a:spcPct val="20000"/>
              </a:spcBef>
              <a:buFont typeface="Courier New" pitchFamily="49" charset="0"/>
              <a:buChar char="o"/>
            </a:pPr>
            <a:r>
              <a:rPr lang="en-CA" altLang="fr-FR" sz="2200" smtClean="0">
                <a:solidFill>
                  <a:srgbClr val="000000"/>
                </a:solidFill>
                <a:latin typeface="Arial Unicode MS" pitchFamily="34" charset="-128"/>
                <a:ea typeface="ＭＳ Ｐゴシック" pitchFamily="34" charset="-128"/>
                <a:cs typeface="Arial" charset="0"/>
              </a:rPr>
              <a:t>video cameras.</a:t>
            </a:r>
          </a:p>
          <a:p>
            <a:pPr lvl="1" eaLnBrk="1" hangingPunct="1">
              <a:spcBef>
                <a:spcPct val="20000"/>
              </a:spcBef>
            </a:pPr>
            <a:endParaRPr lang="en-CA" altLang="fr-FR" sz="2200" smtClean="0">
              <a:solidFill>
                <a:srgbClr val="000000"/>
              </a:solidFill>
              <a:latin typeface="Arial Unicode MS" pitchFamily="34" charset="-128"/>
              <a:ea typeface="ＭＳ Ｐゴシック" pitchFamily="34" charset="-128"/>
              <a:cs typeface="Arial" charset="0"/>
            </a:endParaRPr>
          </a:p>
          <a:p>
            <a:pPr eaLnBrk="1" hangingPunct="1">
              <a:spcBef>
                <a:spcPct val="20000"/>
              </a:spcBef>
              <a:buClrTx/>
              <a:buFont typeface="Arial" charset="0"/>
              <a:buChar char="•"/>
            </a:pPr>
            <a:r>
              <a:rPr lang="en-CA" altLang="fr-FR" sz="2200" smtClean="0">
                <a:latin typeface="Arial Unicode MS" pitchFamily="34" charset="-128"/>
                <a:ea typeface="ＭＳ Ｐゴシック" pitchFamily="34" charset="-128"/>
                <a:cs typeface="Arial" charset="0"/>
              </a:rPr>
              <a:t>Interviewers should:</a:t>
            </a:r>
          </a:p>
          <a:p>
            <a:pPr lvl="1" eaLnBrk="1" hangingPunct="1">
              <a:spcBef>
                <a:spcPct val="20000"/>
              </a:spcBef>
              <a:buFont typeface="Courier New" pitchFamily="49" charset="0"/>
              <a:buChar char="o"/>
            </a:pPr>
            <a:r>
              <a:rPr lang="en-CA" altLang="fr-FR" sz="2200" smtClean="0">
                <a:solidFill>
                  <a:srgbClr val="000000"/>
                </a:solidFill>
                <a:latin typeface="Arial Unicode MS" pitchFamily="34" charset="-128"/>
                <a:ea typeface="ＭＳ Ｐゴシック" pitchFamily="34" charset="-128"/>
                <a:cs typeface="Arial" charset="0"/>
              </a:rPr>
              <a:t>learn the basics of using the equipment,</a:t>
            </a:r>
          </a:p>
          <a:p>
            <a:pPr lvl="1" eaLnBrk="1" hangingPunct="1">
              <a:spcBef>
                <a:spcPct val="20000"/>
              </a:spcBef>
              <a:buFont typeface="Courier New" pitchFamily="49" charset="0"/>
              <a:buChar char="o"/>
            </a:pPr>
            <a:r>
              <a:rPr lang="en-CA" altLang="fr-FR" sz="2200" smtClean="0">
                <a:solidFill>
                  <a:srgbClr val="000000"/>
                </a:solidFill>
                <a:latin typeface="Arial Unicode MS" pitchFamily="34" charset="-128"/>
                <a:ea typeface="ＭＳ Ｐゴシック" pitchFamily="34" charset="-128"/>
                <a:cs typeface="Arial" charset="0"/>
              </a:rPr>
              <a:t>ensure that the batteries are fully charged,</a:t>
            </a:r>
          </a:p>
          <a:p>
            <a:pPr lvl="1" eaLnBrk="1" hangingPunct="1">
              <a:spcBef>
                <a:spcPct val="20000"/>
              </a:spcBef>
              <a:buFont typeface="Courier New" pitchFamily="49" charset="0"/>
              <a:buChar char="o"/>
            </a:pPr>
            <a:r>
              <a:rPr lang="en-CA" altLang="fr-FR" sz="2200" smtClean="0">
                <a:solidFill>
                  <a:srgbClr val="000000"/>
                </a:solidFill>
                <a:latin typeface="Arial Unicode MS" pitchFamily="34" charset="-128"/>
                <a:ea typeface="ＭＳ Ｐゴシック" pitchFamily="34" charset="-128"/>
                <a:cs typeface="Arial" charset="0"/>
              </a:rPr>
              <a:t>check that the device is recording throughout    the interview.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4038"/>
          </a:xfrm>
        </p:spPr>
        <p:txBody>
          <a:bodyPr/>
          <a:lstStyle/>
          <a:p>
            <a:pPr eaLnBrk="1" hangingPunct="1"/>
            <a:r>
              <a:rPr lang="fr-FR" altLang="fr-FR" sz="3600" smtClean="0">
                <a:ea typeface="ＭＳ Ｐゴシック" pitchFamily="34" charset="-128"/>
              </a:rPr>
              <a:t>Choosing a location</a:t>
            </a:r>
          </a:p>
        </p:txBody>
      </p:sp>
      <p:sp>
        <p:nvSpPr>
          <p:cNvPr id="12291" name="Espace réservé du texte 2"/>
          <p:cNvSpPr>
            <a:spLocks noGrp="1"/>
          </p:cNvSpPr>
          <p:nvPr>
            <p:ph type="body" idx="1"/>
          </p:nvPr>
        </p:nvSpPr>
        <p:spPr>
          <a:xfrm>
            <a:off x="2274888" y="1898650"/>
            <a:ext cx="6480175" cy="2443163"/>
          </a:xfrm>
        </p:spPr>
        <p:txBody>
          <a:bodyPr/>
          <a:lstStyle/>
          <a:p>
            <a:pPr>
              <a:buClrTx/>
            </a:pPr>
            <a:r>
              <a:rPr lang="en-CA" altLang="fr-FR" sz="2200" smtClean="0">
                <a:latin typeface="Arial Unicode MS" pitchFamily="34" charset="-128"/>
                <a:ea typeface="ＭＳ Ｐゴシック" pitchFamily="34" charset="-128"/>
              </a:rPr>
              <a:t>Choose a location:</a:t>
            </a:r>
          </a:p>
          <a:p>
            <a:pPr>
              <a:buClrTx/>
              <a:buFont typeface="Arial" charset="0"/>
              <a:buChar char="•"/>
            </a:pPr>
            <a:r>
              <a:rPr lang="en-CA" altLang="fr-FR" sz="2200" smtClean="0">
                <a:latin typeface="Arial Unicode MS" pitchFamily="34" charset="-128"/>
                <a:ea typeface="ＭＳ Ｐゴシック" pitchFamily="34" charset="-128"/>
              </a:rPr>
              <a:t>Free of distractions and</a:t>
            </a:r>
          </a:p>
          <a:p>
            <a:pPr>
              <a:buClrTx/>
              <a:buFont typeface="Arial" charset="0"/>
              <a:buChar char="•"/>
            </a:pPr>
            <a:r>
              <a:rPr lang="en-CA" altLang="fr-FR" sz="2200" smtClean="0">
                <a:latin typeface="Arial Unicode MS" pitchFamily="34" charset="-128"/>
                <a:ea typeface="ＭＳ Ｐゴシック" pitchFamily="34" charset="-128"/>
              </a:rPr>
              <a:t>Easily accessible for the interviewee.</a:t>
            </a:r>
          </a:p>
          <a:p>
            <a:pPr>
              <a:buClrTx/>
            </a:pPr>
            <a:r>
              <a:rPr lang="en-CA" altLang="fr-FR" sz="2200" smtClean="0">
                <a:latin typeface="Arial Unicode MS" pitchFamily="34" charset="-128"/>
                <a:ea typeface="ＭＳ Ｐゴシック" pitchFamily="34" charset="-128"/>
              </a:rPr>
              <a:t>Ask interviewees where they would feel most comfortable.</a:t>
            </a:r>
          </a:p>
          <a:p>
            <a:pPr>
              <a:buClrTx/>
            </a:pPr>
            <a:r>
              <a:rPr lang="en-CA" altLang="fr-FR" sz="2200" smtClean="0">
                <a:latin typeface="Arial Unicode MS" pitchFamily="34" charset="-128"/>
                <a:ea typeface="ＭＳ Ｐゴシック" pitchFamily="34" charset="-128"/>
              </a:rPr>
              <a:t>Avoid background noise.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554037"/>
          </a:xfrm>
        </p:spPr>
        <p:txBody>
          <a:bodyPr/>
          <a:lstStyle/>
          <a:p>
            <a:r>
              <a:rPr lang="en-ZA" altLang="fr-FR" sz="3600" smtClean="0">
                <a:ea typeface="ＭＳ Ｐゴシック" pitchFamily="34" charset="-128"/>
              </a:rPr>
              <a:t>Setting up the interview</a:t>
            </a:r>
          </a:p>
        </p:txBody>
      </p:sp>
      <p:sp>
        <p:nvSpPr>
          <p:cNvPr id="13315" name="Espace réservé du contenu 2"/>
          <p:cNvSpPr>
            <a:spLocks noGrp="1"/>
          </p:cNvSpPr>
          <p:nvPr>
            <p:ph sz="half" idx="2"/>
          </p:nvPr>
        </p:nvSpPr>
        <p:spPr>
          <a:xfrm>
            <a:off x="2281238" y="1905000"/>
            <a:ext cx="6202362" cy="4435475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buClrTx/>
            </a:pPr>
            <a:r>
              <a:rPr lang="en-CA" altLang="fr-FR" sz="2200" b="0" smtClean="0">
                <a:solidFill>
                  <a:srgbClr val="000000"/>
                </a:solidFill>
                <a:latin typeface="Arial Unicode MS" pitchFamily="34" charset="-128"/>
                <a:ea typeface="ＭＳ Ｐゴシック" pitchFamily="34" charset="-128"/>
                <a:cs typeface="Arial" charset="0"/>
              </a:rPr>
              <a:t>Position the recording device.</a:t>
            </a:r>
          </a:p>
          <a:p>
            <a:pPr eaLnBrk="1" hangingPunct="1">
              <a:spcBef>
                <a:spcPct val="20000"/>
              </a:spcBef>
              <a:buClrTx/>
            </a:pPr>
            <a:endParaRPr lang="en-CA" altLang="fr-FR" sz="2200" b="0" smtClean="0">
              <a:solidFill>
                <a:srgbClr val="000000"/>
              </a:solidFill>
              <a:latin typeface="Arial Unicode MS" pitchFamily="34" charset="-128"/>
              <a:ea typeface="ＭＳ Ｐゴシック" pitchFamily="34" charset="-128"/>
              <a:cs typeface="Arial" charset="0"/>
            </a:endParaRPr>
          </a:p>
          <a:p>
            <a:pPr eaLnBrk="1" hangingPunct="1">
              <a:spcBef>
                <a:spcPct val="20000"/>
              </a:spcBef>
              <a:buClrTx/>
            </a:pPr>
            <a:r>
              <a:rPr lang="en-CA" altLang="fr-FR" sz="2200" b="0" smtClean="0">
                <a:solidFill>
                  <a:srgbClr val="000000"/>
                </a:solidFill>
                <a:latin typeface="Arial Unicode MS" pitchFamily="34" charset="-128"/>
                <a:ea typeface="ＭＳ Ｐゴシック" pitchFamily="34" charset="-128"/>
                <a:cs typeface="Arial" charset="0"/>
              </a:rPr>
              <a:t>Seat the interviewee:</a:t>
            </a:r>
          </a:p>
          <a:p>
            <a:pPr lvl="2" eaLnBrk="1" hangingPunct="1">
              <a:spcBef>
                <a:spcPct val="20000"/>
              </a:spcBef>
              <a:buFont typeface="Courier New" pitchFamily="49" charset="0"/>
              <a:buChar char="o"/>
            </a:pPr>
            <a:r>
              <a:rPr lang="en-CA" altLang="fr-FR" sz="2200" smtClean="0">
                <a:solidFill>
                  <a:srgbClr val="000000"/>
                </a:solidFill>
                <a:latin typeface="Arial Unicode MS" pitchFamily="34" charset="-128"/>
                <a:ea typeface="ＭＳ Ｐゴシック" pitchFamily="34" charset="-128"/>
                <a:cs typeface="Arial" charset="0"/>
              </a:rPr>
              <a:t>Is there a door that may open?</a:t>
            </a:r>
          </a:p>
          <a:p>
            <a:pPr lvl="2" eaLnBrk="1" hangingPunct="1">
              <a:spcBef>
                <a:spcPct val="20000"/>
              </a:spcBef>
              <a:buFont typeface="Courier New" pitchFamily="49" charset="0"/>
              <a:buChar char="o"/>
            </a:pPr>
            <a:r>
              <a:rPr lang="en-CA" altLang="fr-FR" sz="2200" smtClean="0">
                <a:solidFill>
                  <a:srgbClr val="000000"/>
                </a:solidFill>
                <a:latin typeface="Arial Unicode MS" pitchFamily="34" charset="-128"/>
                <a:ea typeface="ＭＳ Ｐゴシック" pitchFamily="34" charset="-128"/>
                <a:cs typeface="Arial" charset="0"/>
              </a:rPr>
              <a:t>Are there open windows?</a:t>
            </a:r>
          </a:p>
          <a:p>
            <a:pPr lvl="2" eaLnBrk="1" hangingPunct="1">
              <a:spcBef>
                <a:spcPct val="20000"/>
              </a:spcBef>
              <a:buFont typeface="Courier New" pitchFamily="49" charset="0"/>
              <a:buChar char="o"/>
            </a:pPr>
            <a:r>
              <a:rPr lang="en-CA" altLang="fr-FR" sz="2200" smtClean="0">
                <a:solidFill>
                  <a:srgbClr val="000000"/>
                </a:solidFill>
                <a:latin typeface="Arial Unicode MS" pitchFamily="34" charset="-128"/>
                <a:ea typeface="ＭＳ Ｐゴシック" pitchFamily="34" charset="-128"/>
                <a:cs typeface="Arial" charset="0"/>
              </a:rPr>
              <a:t>Is there an audible television or radio?</a:t>
            </a:r>
          </a:p>
          <a:p>
            <a:pPr lvl="2" eaLnBrk="1" hangingPunct="1">
              <a:spcBef>
                <a:spcPct val="20000"/>
              </a:spcBef>
              <a:buFont typeface="Courier New" pitchFamily="49" charset="0"/>
              <a:buChar char="o"/>
            </a:pPr>
            <a:r>
              <a:rPr lang="en-CA" altLang="fr-FR" sz="2200" smtClean="0">
                <a:solidFill>
                  <a:srgbClr val="000000"/>
                </a:solidFill>
                <a:latin typeface="Arial Unicode MS" pitchFamily="34" charset="-128"/>
                <a:ea typeface="ＭＳ Ｐゴシック" pitchFamily="34" charset="-128"/>
                <a:cs typeface="Arial" charset="0"/>
              </a:rPr>
              <a:t>Are there any other devices nearby that may detract from the quality of the recording?</a:t>
            </a:r>
          </a:p>
          <a:p>
            <a:pPr lvl="1" eaLnBrk="1" hangingPunct="1">
              <a:spcBef>
                <a:spcPct val="20000"/>
              </a:spcBef>
              <a:buFont typeface="Arial Unicode MS" pitchFamily="34" charset="-128"/>
              <a:buChar char="-"/>
            </a:pPr>
            <a:endParaRPr lang="en-CA" altLang="fr-FR" sz="2200" smtClean="0">
              <a:solidFill>
                <a:srgbClr val="000000"/>
              </a:solidFill>
              <a:latin typeface="Arial Unicode MS" pitchFamily="34" charset="-128"/>
              <a:ea typeface="ＭＳ Ｐゴシック" pitchFamily="34" charset="-128"/>
              <a:cs typeface="Arial" charset="0"/>
            </a:endParaRPr>
          </a:p>
          <a:p>
            <a:pPr eaLnBrk="1" hangingPunct="1">
              <a:spcBef>
                <a:spcPct val="20000"/>
              </a:spcBef>
              <a:buClrTx/>
            </a:pPr>
            <a:r>
              <a:rPr lang="en-CA" altLang="fr-FR" sz="2200" b="0" smtClean="0">
                <a:solidFill>
                  <a:srgbClr val="000000"/>
                </a:solidFill>
                <a:latin typeface="Arial Unicode MS" pitchFamily="34" charset="-128"/>
                <a:ea typeface="ＭＳ Ｐゴシック" pitchFamily="34" charset="-128"/>
                <a:cs typeface="Arial" charset="0"/>
              </a:rPr>
              <a:t>Balance sound quality with the comfort of the interviewee.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4038"/>
          </a:xfrm>
        </p:spPr>
        <p:txBody>
          <a:bodyPr/>
          <a:lstStyle/>
          <a:p>
            <a:pPr eaLnBrk="1" hangingPunct="1"/>
            <a:r>
              <a:rPr lang="fr-FR" altLang="fr-FR" sz="3600" smtClean="0">
                <a:ea typeface="ＭＳ Ｐゴシック" pitchFamily="34" charset="-128"/>
              </a:rPr>
              <a:t>Asking questions</a:t>
            </a:r>
          </a:p>
        </p:txBody>
      </p:sp>
      <p:graphicFrame>
        <p:nvGraphicFramePr>
          <p:cNvPr id="5" name="Tableau 1"/>
          <p:cNvGraphicFramePr>
            <a:graphicFrameLocks noGrp="1"/>
          </p:cNvGraphicFramePr>
          <p:nvPr/>
        </p:nvGraphicFramePr>
        <p:xfrm>
          <a:off x="2235200" y="1973263"/>
          <a:ext cx="6500813" cy="3857625"/>
        </p:xfrm>
        <a:graphic>
          <a:graphicData uri="http://schemas.openxmlformats.org/drawingml/2006/table">
            <a:tbl>
              <a:tblPr/>
              <a:tblGrid>
                <a:gridCol w="325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9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163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ts val="300"/>
                        </a:spcBef>
                        <a:buClr>
                          <a:srgbClr val="B39E00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ts val="3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ts val="300"/>
                        </a:spcBef>
                        <a:defRPr sz="17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ts val="338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Good questions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D6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ts val="300"/>
                        </a:spcBef>
                        <a:buClr>
                          <a:srgbClr val="B39E00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ts val="3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ts val="300"/>
                        </a:spcBef>
                        <a:defRPr sz="17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ts val="338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Bad questions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D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6462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ts val="300"/>
                        </a:spcBef>
                        <a:buClr>
                          <a:srgbClr val="B39E00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ts val="3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ts val="300"/>
                        </a:spcBef>
                        <a:defRPr sz="17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ts val="338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CA" alt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 Inspire discussion,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CA" alt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CA" alt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 Generate important and interesting information about the ICH element,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CA" alt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CA" alt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 Flow naturally with the conversation, 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CA" alt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CA" alt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 Make the interviewee feel comfortable and at ease.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ts val="300"/>
                        </a:spcBef>
                        <a:buClr>
                          <a:srgbClr val="B39E00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ts val="3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ts val="300"/>
                        </a:spcBef>
                        <a:defRPr sz="17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ts val="338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CA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 Don’t provide insight about the ICH element,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CA" alt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CA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 Can upset the interviewees or make them feel awkward,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CA" alt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CA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 Will disengage the interviewee, 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CA" alt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CA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 Can disrupt the flow of conversation.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3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8075"/>
          </a:xfrm>
        </p:spPr>
        <p:txBody>
          <a:bodyPr/>
          <a:lstStyle/>
          <a:p>
            <a:pPr eaLnBrk="1" hangingPunct="1"/>
            <a:r>
              <a:rPr lang="fr-FR" altLang="fr-FR" sz="3600" smtClean="0">
                <a:ea typeface="ＭＳ Ｐゴシック" pitchFamily="34" charset="-128"/>
              </a:rPr>
              <a:t>What, where, who, how, why and when</a:t>
            </a:r>
          </a:p>
        </p:txBody>
      </p:sp>
      <p:sp>
        <p:nvSpPr>
          <p:cNvPr id="15363" name="Text Placeholder 8"/>
          <p:cNvSpPr txBox="1">
            <a:spLocks/>
          </p:cNvSpPr>
          <p:nvPr/>
        </p:nvSpPr>
        <p:spPr bwMode="auto">
          <a:xfrm>
            <a:off x="2278063" y="1905000"/>
            <a:ext cx="647700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altLang="fr-FR" sz="2200" b="0">
                <a:solidFill>
                  <a:schemeClr val="tx1"/>
                </a:solidFill>
                <a:latin typeface="Arial Unicode MS" pitchFamily="34" charset="-128"/>
              </a:rPr>
              <a:t>These questions provide a formula for getting the full story.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altLang="fr-FR" sz="2200" b="0">
                <a:solidFill>
                  <a:schemeClr val="tx1"/>
                </a:solidFill>
                <a:latin typeface="Arial Unicode MS" pitchFamily="34" charset="-128"/>
              </a:rPr>
              <a:t>What types of information are sought?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altLang="fr-FR" sz="2200" b="0">
                <a:solidFill>
                  <a:schemeClr val="tx1"/>
                </a:solidFill>
                <a:latin typeface="Arial Unicode MS" pitchFamily="34" charset="-128"/>
              </a:rPr>
              <a:t>Ask questions that will produce the most information about the ICH element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Unesc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7DEDB"/>
      </a:accent1>
      <a:accent2>
        <a:srgbClr val="00D213"/>
      </a:accent2>
      <a:accent3>
        <a:srgbClr val="FF0000"/>
      </a:accent3>
      <a:accent4>
        <a:srgbClr val="FFFF00"/>
      </a:accent4>
      <a:accent5>
        <a:srgbClr val="07DEDB"/>
      </a:accent5>
      <a:accent6>
        <a:srgbClr val="00D213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4522</TotalTime>
  <Words>649</Words>
  <Application>Microsoft Office PowerPoint</Application>
  <PresentationFormat>On-screen Show (4:3)</PresentationFormat>
  <Paragraphs>129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 Bold</vt:lpstr>
      <vt:lpstr>Arial Unicode MS</vt:lpstr>
      <vt:lpstr>ＭＳ Ｐゴシック</vt:lpstr>
      <vt:lpstr>Arial</vt:lpstr>
      <vt:lpstr>Calibri</vt:lpstr>
      <vt:lpstr>Courier New</vt:lpstr>
      <vt:lpstr>Thème Office</vt:lpstr>
      <vt:lpstr>Interviewing in inventorying Unit 25 PowerPoint presentation  </vt:lpstr>
      <vt:lpstr>In this presentation …</vt:lpstr>
      <vt:lpstr>Preparing for the interview</vt:lpstr>
      <vt:lpstr>Making initial contact</vt:lpstr>
      <vt:lpstr>Equipment</vt:lpstr>
      <vt:lpstr>Choosing a location</vt:lpstr>
      <vt:lpstr>Setting up the interview</vt:lpstr>
      <vt:lpstr>Asking questions</vt:lpstr>
      <vt:lpstr>What, where, who, how, why and when</vt:lpstr>
      <vt:lpstr>PowerPoint Presentation</vt:lpstr>
      <vt:lpstr>Wording of questions</vt:lpstr>
      <vt:lpstr>Active listening</vt:lpstr>
      <vt:lpstr>Acknowledging answers</vt:lpstr>
      <vt:lpstr>Paraphrasing</vt:lpstr>
      <vt:lpstr>Concluding the interview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**** ****</dc:creator>
  <cp:lastModifiedBy>Kim, Dain</cp:lastModifiedBy>
  <cp:revision>142</cp:revision>
  <dcterms:created xsi:type="dcterms:W3CDTF">2013-10-03T19:14:07Z</dcterms:created>
  <dcterms:modified xsi:type="dcterms:W3CDTF">2018-04-23T08:11:04Z</dcterms:modified>
</cp:coreProperties>
</file>