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707" r:id="rId1"/>
    <p:sldMasterId id="2147483708" r:id="rId2"/>
    <p:sldMasterId id="2147483732" r:id="rId3"/>
  </p:sldMasterIdLst>
  <p:notesMasterIdLst>
    <p:notesMasterId r:id="rId30"/>
  </p:notesMasterIdLst>
  <p:handoutMasterIdLst>
    <p:handoutMasterId r:id="rId31"/>
  </p:handoutMasterIdLst>
  <p:sldIdLst>
    <p:sldId id="371" r:id="rId4"/>
    <p:sldId id="375" r:id="rId5"/>
    <p:sldId id="408" r:id="rId6"/>
    <p:sldId id="257" r:id="rId7"/>
    <p:sldId id="414" r:id="rId8"/>
    <p:sldId id="402" r:id="rId9"/>
    <p:sldId id="404" r:id="rId10"/>
    <p:sldId id="353" r:id="rId11"/>
    <p:sldId id="415" r:id="rId12"/>
    <p:sldId id="368" r:id="rId13"/>
    <p:sldId id="416" r:id="rId14"/>
    <p:sldId id="411" r:id="rId15"/>
    <p:sldId id="417" r:id="rId16"/>
    <p:sldId id="405" r:id="rId17"/>
    <p:sldId id="407" r:id="rId18"/>
    <p:sldId id="412" r:id="rId19"/>
    <p:sldId id="418" r:id="rId20"/>
    <p:sldId id="419" r:id="rId21"/>
    <p:sldId id="424" r:id="rId22"/>
    <p:sldId id="421" r:id="rId23"/>
    <p:sldId id="422" r:id="rId24"/>
    <p:sldId id="423" r:id="rId25"/>
    <p:sldId id="425" r:id="rId26"/>
    <p:sldId id="400" r:id="rId27"/>
    <p:sldId id="410" r:id="rId28"/>
    <p:sldId id="409" r:id="rId29"/>
  </p:sldIdLst>
  <p:sldSz cx="9144000" cy="6858000" type="screen4x3"/>
  <p:notesSz cx="6794500" cy="9918700"/>
  <p:defaultTextStyle>
    <a:defPPr>
      <a:defRPr lang="en-GB"/>
    </a:defPPr>
    <a:lvl1pPr algn="l" defTabSz="457200" rtl="0" eaLnBrk="0" fontAlgn="base" hangingPunct="0">
      <a:lnSpc>
        <a:spcPct val="80000"/>
      </a:lnSpc>
      <a:spcBef>
        <a:spcPts val="600"/>
      </a:spcBef>
      <a:spcAft>
        <a:spcPct val="0"/>
      </a:spcAft>
      <a:buClr>
        <a:srgbClr val="990000"/>
      </a:buClr>
      <a:buSzPct val="100000"/>
      <a:buFont typeface="Arial" charset="0"/>
      <a:defRPr sz="3200" b="1" kern="1200">
        <a:solidFill>
          <a:schemeClr val="accent2"/>
        </a:solidFill>
        <a:latin typeface="Verdana" pitchFamily="34" charset="0"/>
        <a:ea typeface="Lucida Sans Unicode" pitchFamily="34" charset="0"/>
        <a:cs typeface="Lucida Sans Unicode" pitchFamily="34" charset="0"/>
      </a:defRPr>
    </a:lvl1pPr>
    <a:lvl2pPr marL="457200" algn="l" defTabSz="457200" rtl="0" eaLnBrk="0" fontAlgn="base" hangingPunct="0">
      <a:lnSpc>
        <a:spcPct val="80000"/>
      </a:lnSpc>
      <a:spcBef>
        <a:spcPts val="600"/>
      </a:spcBef>
      <a:spcAft>
        <a:spcPct val="0"/>
      </a:spcAft>
      <a:buClr>
        <a:srgbClr val="990000"/>
      </a:buClr>
      <a:buSzPct val="100000"/>
      <a:buFont typeface="Arial" charset="0"/>
      <a:defRPr sz="3200" b="1" kern="1200">
        <a:solidFill>
          <a:schemeClr val="accent2"/>
        </a:solidFill>
        <a:latin typeface="Verdana" pitchFamily="34" charset="0"/>
        <a:ea typeface="Lucida Sans Unicode" pitchFamily="34" charset="0"/>
        <a:cs typeface="Lucida Sans Unicode" pitchFamily="34" charset="0"/>
      </a:defRPr>
    </a:lvl2pPr>
    <a:lvl3pPr marL="914400" algn="l" defTabSz="457200" rtl="0" eaLnBrk="0" fontAlgn="base" hangingPunct="0">
      <a:lnSpc>
        <a:spcPct val="80000"/>
      </a:lnSpc>
      <a:spcBef>
        <a:spcPts val="600"/>
      </a:spcBef>
      <a:spcAft>
        <a:spcPct val="0"/>
      </a:spcAft>
      <a:buClr>
        <a:srgbClr val="990000"/>
      </a:buClr>
      <a:buSzPct val="100000"/>
      <a:buFont typeface="Arial" charset="0"/>
      <a:defRPr sz="3200" b="1" kern="1200">
        <a:solidFill>
          <a:schemeClr val="accent2"/>
        </a:solidFill>
        <a:latin typeface="Verdana" pitchFamily="34" charset="0"/>
        <a:ea typeface="Lucida Sans Unicode" pitchFamily="34" charset="0"/>
        <a:cs typeface="Lucida Sans Unicode" pitchFamily="34" charset="0"/>
      </a:defRPr>
    </a:lvl3pPr>
    <a:lvl4pPr marL="1371600" algn="l" defTabSz="457200" rtl="0" eaLnBrk="0" fontAlgn="base" hangingPunct="0">
      <a:lnSpc>
        <a:spcPct val="80000"/>
      </a:lnSpc>
      <a:spcBef>
        <a:spcPts val="600"/>
      </a:spcBef>
      <a:spcAft>
        <a:spcPct val="0"/>
      </a:spcAft>
      <a:buClr>
        <a:srgbClr val="990000"/>
      </a:buClr>
      <a:buSzPct val="100000"/>
      <a:buFont typeface="Arial" charset="0"/>
      <a:defRPr sz="3200" b="1" kern="1200">
        <a:solidFill>
          <a:schemeClr val="accent2"/>
        </a:solidFill>
        <a:latin typeface="Verdana" pitchFamily="34" charset="0"/>
        <a:ea typeface="Lucida Sans Unicode" pitchFamily="34" charset="0"/>
        <a:cs typeface="Lucida Sans Unicode" pitchFamily="34" charset="0"/>
      </a:defRPr>
    </a:lvl4pPr>
    <a:lvl5pPr marL="1828800" algn="l" defTabSz="457200" rtl="0" eaLnBrk="0" fontAlgn="base" hangingPunct="0">
      <a:lnSpc>
        <a:spcPct val="80000"/>
      </a:lnSpc>
      <a:spcBef>
        <a:spcPts val="600"/>
      </a:spcBef>
      <a:spcAft>
        <a:spcPct val="0"/>
      </a:spcAft>
      <a:buClr>
        <a:srgbClr val="990000"/>
      </a:buClr>
      <a:buSzPct val="100000"/>
      <a:buFont typeface="Arial" charset="0"/>
      <a:defRPr sz="3200" b="1" kern="1200">
        <a:solidFill>
          <a:schemeClr val="accent2"/>
        </a:solidFill>
        <a:latin typeface="Verdana" pitchFamily="34" charset="0"/>
        <a:ea typeface="Lucida Sans Unicode" pitchFamily="34" charset="0"/>
        <a:cs typeface="Lucida Sans Unicode" pitchFamily="34" charset="0"/>
      </a:defRPr>
    </a:lvl5pPr>
    <a:lvl6pPr marL="2286000" algn="l" defTabSz="914400" rtl="0" eaLnBrk="1" latinLnBrk="0" hangingPunct="1">
      <a:defRPr sz="3200" b="1" kern="1200">
        <a:solidFill>
          <a:schemeClr val="accent2"/>
        </a:solidFill>
        <a:latin typeface="Verdana" pitchFamily="34" charset="0"/>
        <a:ea typeface="Lucida Sans Unicode" pitchFamily="34" charset="0"/>
        <a:cs typeface="Lucida Sans Unicode" pitchFamily="34" charset="0"/>
      </a:defRPr>
    </a:lvl6pPr>
    <a:lvl7pPr marL="2743200" algn="l" defTabSz="914400" rtl="0" eaLnBrk="1" latinLnBrk="0" hangingPunct="1">
      <a:defRPr sz="3200" b="1" kern="1200">
        <a:solidFill>
          <a:schemeClr val="accent2"/>
        </a:solidFill>
        <a:latin typeface="Verdana" pitchFamily="34" charset="0"/>
        <a:ea typeface="Lucida Sans Unicode" pitchFamily="34" charset="0"/>
        <a:cs typeface="Lucida Sans Unicode" pitchFamily="34" charset="0"/>
      </a:defRPr>
    </a:lvl7pPr>
    <a:lvl8pPr marL="3200400" algn="l" defTabSz="914400" rtl="0" eaLnBrk="1" latinLnBrk="0" hangingPunct="1">
      <a:defRPr sz="3200" b="1" kern="1200">
        <a:solidFill>
          <a:schemeClr val="accent2"/>
        </a:solidFill>
        <a:latin typeface="Verdana" pitchFamily="34" charset="0"/>
        <a:ea typeface="Lucida Sans Unicode" pitchFamily="34" charset="0"/>
        <a:cs typeface="Lucida Sans Unicode" pitchFamily="34" charset="0"/>
      </a:defRPr>
    </a:lvl8pPr>
    <a:lvl9pPr marL="3657600" algn="l" defTabSz="914400" rtl="0" eaLnBrk="1" latinLnBrk="0" hangingPunct="1">
      <a:defRPr sz="3200" b="1" kern="1200">
        <a:solidFill>
          <a:schemeClr val="accent2"/>
        </a:solidFill>
        <a:latin typeface="Verdana" pitchFamily="34" charset="0"/>
        <a:ea typeface="Lucida Sans Unicode" pitchFamily="34" charset="0"/>
        <a:cs typeface="Lucida Sans Unicode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3">
          <p15:clr>
            <a:srgbClr val="A4A3A4"/>
          </p15:clr>
        </p15:guide>
        <p15:guide id="2" pos="209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FF"/>
    <a:srgbClr val="1D6808"/>
    <a:srgbClr val="CCCC00"/>
    <a:srgbClr val="996600"/>
    <a:srgbClr val="663300"/>
    <a:srgbClr val="FF6600"/>
    <a:srgbClr val="FFE593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84" autoAdjust="0"/>
    <p:restoredTop sz="94542" autoAdjust="0"/>
  </p:normalViewPr>
  <p:slideViewPr>
    <p:cSldViewPr>
      <p:cViewPr varScale="1">
        <p:scale>
          <a:sx n="72" d="100"/>
          <a:sy n="72" d="100"/>
        </p:scale>
        <p:origin x="1530" y="6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3150" y="96"/>
      </p:cViewPr>
      <p:guideLst>
        <p:guide orient="horz" pos="3073"/>
        <p:guide pos="20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  <a:defRPr sz="12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  <a:defRPr sz="12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02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  <a:defRPr sz="12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02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  <a:defRPr sz="12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BB4685E2-2134-4DD3-B669-3AFC44F7B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"/>
          <p:cNvSpPr>
            <a:spLocks noChangeArrowheads="1"/>
          </p:cNvSpPr>
          <p:nvPr/>
        </p:nvSpPr>
        <p:spPr bwMode="auto">
          <a:xfrm>
            <a:off x="0" y="0"/>
            <a:ext cx="6794500" cy="99187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8915" name="AutoShape 2"/>
          <p:cNvSpPr>
            <a:spLocks noChangeArrowheads="1"/>
          </p:cNvSpPr>
          <p:nvPr/>
        </p:nvSpPr>
        <p:spPr bwMode="auto">
          <a:xfrm>
            <a:off x="0" y="0"/>
            <a:ext cx="6794500" cy="99187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8916" name="AutoShape 3"/>
          <p:cNvSpPr>
            <a:spLocks noChangeArrowheads="1"/>
          </p:cNvSpPr>
          <p:nvPr/>
        </p:nvSpPr>
        <p:spPr bwMode="auto">
          <a:xfrm>
            <a:off x="0" y="0"/>
            <a:ext cx="6794500" cy="99187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8917" name="AutoShape 4"/>
          <p:cNvSpPr>
            <a:spLocks noChangeArrowheads="1"/>
          </p:cNvSpPr>
          <p:nvPr/>
        </p:nvSpPr>
        <p:spPr bwMode="auto">
          <a:xfrm>
            <a:off x="0" y="0"/>
            <a:ext cx="6794500" cy="99187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40050" cy="49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240" tIns="46440" rIns="93240" bIns="4644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3849688" y="0"/>
            <a:ext cx="2938462" cy="49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240" tIns="46440" rIns="93240" bIns="4644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4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5988" y="742950"/>
            <a:ext cx="4959350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080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3288"/>
            <a:ext cx="5430838" cy="4456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9421813"/>
            <a:ext cx="2940050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240" tIns="46440" rIns="93240" bIns="4644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49688" y="9421813"/>
            <a:ext cx="2938462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240" tIns="46440" rIns="93240" bIns="4644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0F057653-BABD-4562-B40E-2F7E901EF0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738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F057653-BABD-4562-B40E-2F7E901EF03B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103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F057653-BABD-4562-B40E-2F7E901EF03B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643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2FFFB-83E6-454E-9842-5013CDF30879}" type="slidenum">
              <a:rPr lang="fr-FR" altLang="en-US"/>
              <a:pPr/>
              <a:t>25</a:t>
            </a:fld>
            <a:endParaRPr lang="fr-FR" altLang="en-US"/>
          </a:p>
        </p:txBody>
      </p:sp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 typeface="Arial" charset="0"/>
              <a:buNone/>
              <a:defRPr/>
            </a:pPr>
            <a:fld id="{804D782A-A1AC-4C22-8BF1-E0688CB2B750}" type="slidenum">
              <a:rPr lang="en-GB" altLang="en-US" smtClean="0">
                <a:latin typeface="Arial" charset="0"/>
              </a:rPr>
              <a:pPr>
                <a:spcBef>
                  <a:spcPct val="0"/>
                </a:spcBef>
                <a:buFont typeface="Arial" charset="0"/>
                <a:buNone/>
                <a:defRPr/>
              </a:pPr>
              <a:t>4</a:t>
            </a:fld>
            <a:endParaRPr lang="en-GB" altLang="en-US">
              <a:latin typeface="Arial" charset="0"/>
            </a:endParaRPr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1144588" y="742950"/>
            <a:ext cx="4506912" cy="37211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5604" name="Text Box 2"/>
          <p:cNvSpPr>
            <a:spLocks noGrp="1" noChangeArrowheads="1"/>
          </p:cNvSpPr>
          <p:nvPr>
            <p:ph type="body"/>
          </p:nvPr>
        </p:nvSpPr>
        <p:spPr>
          <a:xfrm>
            <a:off x="679450" y="4713288"/>
            <a:ext cx="5435600" cy="446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40" tIns="46440" rIns="93240" bIns="46440"/>
          <a:lstStyle/>
          <a:p>
            <a:pPr eaLnBrk="1" hangingPunct="1">
              <a:lnSpc>
                <a:spcPct val="93000"/>
              </a:lnSpc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F057653-BABD-4562-B40E-2F7E901EF03B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76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144588" y="742950"/>
            <a:ext cx="4506912" cy="37226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lnSpc>
                <a:spcPct val="81000"/>
              </a:lnSpc>
              <a:spcBef>
                <a:spcPct val="0"/>
              </a:spcBef>
              <a:buFont typeface="Arial" charset="0"/>
              <a:buNone/>
            </a:pPr>
            <a:endParaRPr lang="en-US" altLang="en-US" sz="32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33795" name="Text Box 3"/>
          <p:cNvSpPr>
            <a:spLocks noGrp="1" noChangeArrowheads="1"/>
          </p:cNvSpPr>
          <p:nvPr>
            <p:ph type="body"/>
          </p:nvPr>
        </p:nvSpPr>
        <p:spPr>
          <a:xfrm>
            <a:off x="679450" y="4713288"/>
            <a:ext cx="5435600" cy="446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49263" eaLnBrk="1" hangingPunct="1">
              <a:lnSpc>
                <a:spcPct val="95000"/>
              </a:lnSpc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F057653-BABD-4562-B40E-2F7E901EF03B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202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 typeface="Arial" charset="0"/>
              <a:buNone/>
              <a:defRPr/>
            </a:pPr>
            <a:fld id="{50DE1927-CB21-4C32-A9ED-10EBC5E2C14B}" type="slidenum">
              <a:rPr lang="en-GB" altLang="en-US" smtClean="0">
                <a:latin typeface="Arial" charset="0"/>
              </a:rPr>
              <a:pPr>
                <a:spcBef>
                  <a:spcPct val="0"/>
                </a:spcBef>
                <a:buFont typeface="Arial" charset="0"/>
                <a:buNone/>
                <a:defRPr/>
              </a:pPr>
              <a:t>10</a:t>
            </a:fld>
            <a:endParaRPr lang="en-GB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905" algn="l"/>
                <a:tab pos="897397" algn="l"/>
                <a:tab pos="1346891" algn="l"/>
                <a:tab pos="1796384" algn="l"/>
                <a:tab pos="2245876" algn="l"/>
                <a:tab pos="2695369" algn="l"/>
                <a:tab pos="3144862" algn="l"/>
                <a:tab pos="3594355" algn="l"/>
                <a:tab pos="4043847" algn="l"/>
                <a:tab pos="4493342" algn="l"/>
                <a:tab pos="4942833" algn="l"/>
                <a:tab pos="5392327" algn="l"/>
                <a:tab pos="5841818" algn="l"/>
                <a:tab pos="6291312" algn="l"/>
                <a:tab pos="6740805" algn="l"/>
                <a:tab pos="7190297" algn="l"/>
                <a:tab pos="7639790" algn="l"/>
                <a:tab pos="8089285" algn="l"/>
                <a:tab pos="8538776" algn="l"/>
                <a:tab pos="8988270" algn="l"/>
              </a:tabLst>
              <a:defRPr/>
            </a:pPr>
            <a:fld id="{0F057653-BABD-4562-B40E-2F7E901EF03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Lucida Sans Unicode" pitchFamily="34" charset="0"/>
              </a:rPr>
              <a:pPr marL="0" marR="0" lvl="0" indent="0" algn="r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905" algn="l"/>
                  <a:tab pos="897397" algn="l"/>
                  <a:tab pos="1346891" algn="l"/>
                  <a:tab pos="1796384" algn="l"/>
                  <a:tab pos="2245876" algn="l"/>
                  <a:tab pos="2695369" algn="l"/>
                  <a:tab pos="3144862" algn="l"/>
                  <a:tab pos="3594355" algn="l"/>
                  <a:tab pos="4043847" algn="l"/>
                  <a:tab pos="4493342" algn="l"/>
                  <a:tab pos="4942833" algn="l"/>
                  <a:tab pos="5392327" algn="l"/>
                  <a:tab pos="5841818" algn="l"/>
                  <a:tab pos="6291312" algn="l"/>
                  <a:tab pos="6740805" algn="l"/>
                  <a:tab pos="7190297" algn="l"/>
                  <a:tab pos="7639790" algn="l"/>
                  <a:tab pos="8089285" algn="l"/>
                  <a:tab pos="8538776" algn="l"/>
                  <a:tab pos="8988270" algn="l"/>
                </a:tabLst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416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F057653-BABD-4562-B40E-2F7E901EF03B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966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F057653-BABD-4562-B40E-2F7E901EF03B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69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3315310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949374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3238" y="0"/>
            <a:ext cx="2284412" cy="5732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0838" cy="5732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33980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37650" cy="5732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420094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60D6C-B68A-4728-8D8C-5D15A7819726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7E543-98C9-4F2B-86AD-3B46096C4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27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2D01A-1485-4832-9CB7-CF6DC865F1A5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1A1F7-3B1F-42EB-97B0-A5DCE5E3B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49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A162F-B581-4254-818D-2BC6E7B1F771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F8AA7-327C-426C-8F27-04AE4F8CC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87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1E050-CAF9-45A9-B868-C64A76C27806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956AA-C8F6-44E9-95CF-3815937EF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82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59F90-80F5-4624-B509-DAE54392DEBB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C0EA2-DA64-471D-9CD6-58D6870BD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97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2FC76-1201-4D6B-B184-373D4DABE547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30A18-274F-4174-88CA-862B1ABFC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08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F4FB1-DF67-4699-8ED0-9F61CB9946A6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D2F1E-D7A0-4177-A67E-0C678CF8F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42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147039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538E8-480A-4EC7-A37D-12623368CD83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298F4-9FA0-4F55-AF38-82D9BEF68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8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AD047-86A0-4E81-8442-7985FB1F1CA4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8B820-399C-44FA-B263-7FEF4CDFA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25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95929-15C8-40AC-897A-E62389673152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29DE2-120C-41DF-865C-B74F22BD1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87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C332F-FE52-4597-88B2-B93FA29625F9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E1475-B58E-4A85-A341-B754B104D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89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7091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6127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9932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4000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371600"/>
            <a:ext cx="4000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4036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71824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94807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50252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6306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75794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1883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251807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52400"/>
            <a:ext cx="21336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2484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56182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40005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2500" y="1371600"/>
            <a:ext cx="40005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676400" cy="3048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76400" y="6553200"/>
            <a:ext cx="6400800" cy="3048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068218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371600"/>
            <a:ext cx="40005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371600"/>
            <a:ext cx="40005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676400" cy="3048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76400" y="6553200"/>
            <a:ext cx="6400800" cy="3048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829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125538"/>
            <a:ext cx="2368550" cy="4606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1125538"/>
            <a:ext cx="2370138" cy="4606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468668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519158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580922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28834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708190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063418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ransition/>
  <p:txStyles>
    <p:titleStyle>
      <a:lvl1pPr marL="717550" indent="-717550"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17550" indent="-717550"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200" b="1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marL="717550" indent="-717550"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200" b="1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marL="717550" indent="-717550"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200" b="1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marL="717550" indent="-717550" algn="l" defTabSz="457200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200" b="1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1174750" indent="-717550" algn="l" defTabSz="457200" rtl="0" fontAlgn="base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200" b="1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1631950" indent="-717550" algn="l" defTabSz="457200" rtl="0" fontAlgn="base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200" b="1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2089150" indent="-717550" algn="l" defTabSz="457200" rtl="0" fontAlgn="base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200" b="1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2546350" indent="-717550" algn="l" defTabSz="457200" rtl="0" fontAlgn="base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200" b="1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336550" indent="-336550" algn="l" defTabSz="457200" rtl="0" eaLnBrk="0" fontAlgn="base" hangingPunct="0">
        <a:lnSpc>
          <a:spcPct val="81000"/>
        </a:lnSpc>
        <a:spcBef>
          <a:spcPts val="600"/>
        </a:spcBef>
        <a:spcAft>
          <a:spcPct val="0"/>
        </a:spcAft>
        <a:buClr>
          <a:srgbClr val="990000"/>
        </a:buClr>
        <a:buSzPct val="100000"/>
        <a:buFont typeface="Arial" charset="0"/>
        <a:buChar char="•"/>
        <a:defRPr sz="2400">
          <a:solidFill>
            <a:srgbClr val="990000"/>
          </a:solidFill>
          <a:latin typeface="Verdana" pitchFamily="34" charset="0"/>
          <a:ea typeface="+mn-ea"/>
          <a:cs typeface="+mn-cs"/>
        </a:defRPr>
      </a:lvl1pPr>
      <a:lvl2pPr marL="736600" indent="-279400" algn="l" defTabSz="457200" rtl="0" eaLnBrk="0" fontAlgn="base" hangingPunct="0">
        <a:lnSpc>
          <a:spcPct val="81000"/>
        </a:lnSpc>
        <a:spcBef>
          <a:spcPts val="700"/>
        </a:spcBef>
        <a:spcAft>
          <a:spcPct val="0"/>
        </a:spcAft>
        <a:buClr>
          <a:srgbClr val="008080"/>
        </a:buClr>
        <a:buSzPct val="100000"/>
        <a:buFont typeface="Arial" charset="0"/>
        <a:buChar char="–"/>
        <a:defRPr sz="2800">
          <a:solidFill>
            <a:srgbClr val="008080"/>
          </a:solidFill>
          <a:latin typeface="Verdana" pitchFamily="34" charset="0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81000"/>
        </a:lnSpc>
        <a:spcBef>
          <a:spcPts val="600"/>
        </a:spcBef>
        <a:spcAft>
          <a:spcPct val="0"/>
        </a:spcAft>
        <a:buClr>
          <a:srgbClr val="008080"/>
        </a:buClr>
        <a:buSzPct val="100000"/>
        <a:buFont typeface="Arial" charset="0"/>
        <a:buChar char="•"/>
        <a:defRPr sz="2400">
          <a:solidFill>
            <a:srgbClr val="008080"/>
          </a:solidFill>
          <a:latin typeface="Verdana" pitchFamily="34" charset="0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81000"/>
        </a:lnSpc>
        <a:spcBef>
          <a:spcPts val="500"/>
        </a:spcBef>
        <a:spcAft>
          <a:spcPct val="0"/>
        </a:spcAft>
        <a:buClr>
          <a:srgbClr val="008080"/>
        </a:buClr>
        <a:buSzPct val="100000"/>
        <a:buFont typeface="Arial" charset="0"/>
        <a:buChar char="–"/>
        <a:defRPr sz="2000">
          <a:solidFill>
            <a:srgbClr val="008080"/>
          </a:solidFill>
          <a:latin typeface="Verdana" pitchFamily="34" charset="0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81000"/>
        </a:lnSpc>
        <a:spcBef>
          <a:spcPts val="500"/>
        </a:spcBef>
        <a:spcAft>
          <a:spcPct val="0"/>
        </a:spcAft>
        <a:buClr>
          <a:srgbClr val="008080"/>
        </a:buClr>
        <a:buSzPct val="100000"/>
        <a:buFont typeface="Arial" charset="0"/>
        <a:buChar char="»"/>
        <a:defRPr sz="2000">
          <a:solidFill>
            <a:srgbClr val="008080"/>
          </a:solidFill>
          <a:latin typeface="Verdana" pitchFamily="34" charset="0"/>
          <a:ea typeface="+mn-ea"/>
          <a:cs typeface="+mn-cs"/>
        </a:defRPr>
      </a:lvl5pPr>
      <a:lvl6pPr marL="2514600" indent="-228600" algn="l" defTabSz="457200" rtl="0" fontAlgn="base">
        <a:lnSpc>
          <a:spcPct val="81000"/>
        </a:lnSpc>
        <a:spcBef>
          <a:spcPts val="500"/>
        </a:spcBef>
        <a:spcAft>
          <a:spcPct val="0"/>
        </a:spcAft>
        <a:buClr>
          <a:srgbClr val="008080"/>
        </a:buClr>
        <a:buSzPct val="100000"/>
        <a:buFont typeface="Arial" charset="0"/>
        <a:buChar char="»"/>
        <a:defRPr sz="2000">
          <a:solidFill>
            <a:srgbClr val="00808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lnSpc>
          <a:spcPct val="81000"/>
        </a:lnSpc>
        <a:spcBef>
          <a:spcPts val="500"/>
        </a:spcBef>
        <a:spcAft>
          <a:spcPct val="0"/>
        </a:spcAft>
        <a:buClr>
          <a:srgbClr val="008080"/>
        </a:buClr>
        <a:buSzPct val="100000"/>
        <a:buFont typeface="Arial" charset="0"/>
        <a:buChar char="»"/>
        <a:defRPr sz="2000">
          <a:solidFill>
            <a:srgbClr val="00808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lnSpc>
          <a:spcPct val="81000"/>
        </a:lnSpc>
        <a:spcBef>
          <a:spcPts val="500"/>
        </a:spcBef>
        <a:spcAft>
          <a:spcPct val="0"/>
        </a:spcAft>
        <a:buClr>
          <a:srgbClr val="008080"/>
        </a:buClr>
        <a:buSzPct val="100000"/>
        <a:buFont typeface="Arial" charset="0"/>
        <a:buChar char="»"/>
        <a:defRPr sz="2000">
          <a:solidFill>
            <a:srgbClr val="00808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lnSpc>
          <a:spcPct val="81000"/>
        </a:lnSpc>
        <a:spcBef>
          <a:spcPts val="500"/>
        </a:spcBef>
        <a:spcAft>
          <a:spcPct val="0"/>
        </a:spcAft>
        <a:buClr>
          <a:srgbClr val="008080"/>
        </a:buClr>
        <a:buSzPct val="100000"/>
        <a:buFont typeface="Arial" charset="0"/>
        <a:buChar char="»"/>
        <a:defRPr sz="2000">
          <a:solidFill>
            <a:srgbClr val="00808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86424F2E-5A54-4ADA-BC5B-2AB80F2E1177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38562E97-0726-4DFB-A708-9B3124BC7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53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XX</a:t>
            </a:r>
          </a:p>
        </p:txBody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8153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531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1">
                <a:solidFill>
                  <a:srgbClr val="003399"/>
                </a:solidFill>
                <a:latin typeface="+mn-lt"/>
              </a:defRPr>
            </a:lvl1pPr>
          </a:lstStyle>
          <a:p>
            <a:pPr defTabSz="9144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/>
          </a:p>
        </p:txBody>
      </p:sp>
      <p:sp>
        <p:nvSpPr>
          <p:cNvPr id="531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76400" y="6553200"/>
            <a:ext cx="640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003399"/>
                </a:solidFill>
                <a:latin typeface="+mn-lt"/>
              </a:defRPr>
            </a:lvl1pPr>
          </a:lstStyle>
          <a:p>
            <a:pPr defTabSz="9144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2079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0808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808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808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808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808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808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808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808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808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b.blanchard@unesco.or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b.blanchard@unesco.or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b.blanchard@unesco.or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mailto:logo@unesco.org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00103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052" name="Group 5"/>
          <p:cNvGrpSpPr>
            <a:grpSpLocks/>
          </p:cNvGrpSpPr>
          <p:nvPr/>
        </p:nvGrpSpPr>
        <p:grpSpPr bwMode="auto">
          <a:xfrm>
            <a:off x="1835150" y="1130300"/>
            <a:ext cx="5761186" cy="4530725"/>
            <a:chOff x="0" y="0"/>
            <a:chExt cx="5760" cy="4320"/>
          </a:xfrm>
        </p:grpSpPr>
        <p:pic>
          <p:nvPicPr>
            <p:cNvPr id="2055" name="Picture 6" descr="dolomit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784"/>
              <a:ext cx="1920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56" name="Group 7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057" name="Picture 8" descr="taj mahal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016" cy="1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8" name="Picture 9" descr="cairo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344"/>
                <a:ext cx="2016" cy="1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9" name="Picture 10" descr="great BR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784"/>
                <a:ext cx="2016" cy="1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0" name="Picture 11" descr="kamtchatka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0"/>
                <a:ext cx="1824" cy="1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1" name="Picture 12" descr="chambord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1344"/>
                <a:ext cx="1872" cy="1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2" name="Picture 13" descr="bruxelles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0"/>
                <a:ext cx="1920" cy="14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3" name="Picture 14" descr="athenes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784"/>
                <a:ext cx="1920" cy="1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4" name="Picture 15" descr="médina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1344"/>
                <a:ext cx="1920" cy="1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53" name="Text Box 2"/>
          <p:cNvSpPr txBox="1">
            <a:spLocks noChangeArrowheads="1"/>
          </p:cNvSpPr>
          <p:nvPr/>
        </p:nvSpPr>
        <p:spPr bwMode="auto">
          <a:xfrm>
            <a:off x="1692275" y="-99392"/>
            <a:ext cx="5973564" cy="131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78000" tIns="180000" rIns="90000" bIns="180000"/>
          <a:lstStyle>
            <a:lvl1pPr marL="717550" indent="-717550"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dirty="0">
                <a:solidFill>
                  <a:srgbClr val="7030A0"/>
                </a:solidFill>
                <a:latin typeface="Arial Narrow" panose="020B0606020202030204" pitchFamily="34" charset="0"/>
                <a:ea typeface="MS PGothic" pitchFamily="34" charset="-128"/>
              </a:rPr>
              <a:t>Emblèmes &amp; logos combinés 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dirty="0">
                <a:solidFill>
                  <a:srgbClr val="7030A0"/>
                </a:solidFill>
                <a:latin typeface="Arial Narrow" panose="020B0606020202030204" pitchFamily="34" charset="0"/>
                <a:ea typeface="MS PGothic" pitchFamily="34" charset="-128"/>
              </a:rPr>
              <a:t>du patrimoine mondial </a:t>
            </a:r>
            <a:endParaRPr lang="en-GB" altLang="en-US" b="0" dirty="0">
              <a:solidFill>
                <a:srgbClr val="280099"/>
              </a:solidFill>
              <a:latin typeface="Arial Narrow" panose="020B0606020202030204" pitchFamily="34" charset="0"/>
              <a:ea typeface="MS PGothic" pitchFamily="34" charset="-128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</a:pPr>
            <a:endParaRPr lang="en-US" altLang="en-US" sz="3600" dirty="0">
              <a:solidFill>
                <a:srgbClr val="7030A0"/>
              </a:solidFill>
              <a:latin typeface="Georgia" pitchFamily="18" charset="0"/>
              <a:ea typeface="MS PGothic" pitchFamily="34" charset="-128"/>
            </a:endParaRPr>
          </a:p>
        </p:txBody>
      </p:sp>
      <p:sp>
        <p:nvSpPr>
          <p:cNvPr id="2054" name="Text Box 25"/>
          <p:cNvSpPr txBox="1">
            <a:spLocks noChangeArrowheads="1"/>
          </p:cNvSpPr>
          <p:nvPr/>
        </p:nvSpPr>
        <p:spPr bwMode="auto">
          <a:xfrm>
            <a:off x="2804230" y="5877272"/>
            <a:ext cx="3818796" cy="713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717550" indent="-71755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sz="1400" dirty="0">
                <a:solidFill>
                  <a:srgbClr val="280099"/>
                </a:solidFill>
                <a:latin typeface="Arial Narrow" panose="020B0606020202030204" pitchFamily="34" charset="0"/>
                <a:ea typeface="MS PGothic" pitchFamily="34" charset="-128"/>
              </a:rPr>
              <a:t>UNESCO</a:t>
            </a:r>
          </a:p>
          <a:p>
            <a:pPr algn="ctr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sz="1400" dirty="0">
                <a:solidFill>
                  <a:srgbClr val="280099"/>
                </a:solidFill>
                <a:latin typeface="Arial Narrow" panose="020B0606020202030204" pitchFamily="34" charset="0"/>
                <a:ea typeface="MS PGothic" pitchFamily="34" charset="-128"/>
              </a:rPr>
              <a:t>Secteur de la culture</a:t>
            </a:r>
          </a:p>
          <a:p>
            <a:pPr algn="ctr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sz="1400" dirty="0">
                <a:solidFill>
                  <a:srgbClr val="280099"/>
                </a:solidFill>
                <a:latin typeface="Arial Narrow" panose="020B0606020202030204" pitchFamily="34" charset="0"/>
                <a:ea typeface="MS PGothic" pitchFamily="34" charset="-128"/>
              </a:rPr>
              <a:t>Unité Communication, Villes et Evènements</a:t>
            </a:r>
          </a:p>
          <a:p>
            <a:pPr algn="ctr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sz="1400" dirty="0">
                <a:solidFill>
                  <a:srgbClr val="280099"/>
                </a:solidFill>
                <a:latin typeface="Arial Narrow" panose="020B0606020202030204" pitchFamily="34" charset="0"/>
                <a:ea typeface="MS PGothic" pitchFamily="34" charset="-128"/>
              </a:rPr>
              <a:t>(CLT/CCE)</a:t>
            </a:r>
            <a:endParaRPr lang="en-US" altLang="en-US" sz="1400" dirty="0">
              <a:solidFill>
                <a:srgbClr val="280099"/>
              </a:solidFill>
              <a:latin typeface="Arial Narrow" panose="020B0606020202030204" pitchFamily="34" charset="0"/>
              <a:ea typeface="MS PGothic" pitchFamily="34" charset="-128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U:\WHC\CEP\PACT\Logo\Graphic standards\Countries\Cambodia\unesco_whc_angkor_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7362" y="1269837"/>
            <a:ext cx="1198804" cy="117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U:\WHC\CEP\PACT\Logo\Graphic standards\WH no text\WHC_without_text_b&amp;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93096"/>
            <a:ext cx="1170432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1605916"/>
            <a:ext cx="5976664" cy="458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 Narrow" panose="020B0606020202030204" pitchFamily="34" charset="0"/>
              </a:rPr>
              <a:t>Usage pour: </a:t>
            </a:r>
          </a:p>
          <a:p>
            <a:endParaRPr lang="fr-FR" sz="2000" dirty="0">
              <a:latin typeface="Arial Narrow" panose="020B0606020202030204" pitchFamily="34" charset="0"/>
            </a:endParaRPr>
          </a:p>
          <a:p>
            <a:pPr marL="514350" lvl="1" indent="-342900">
              <a:buClr>
                <a:srgbClr val="0066CC"/>
              </a:buClr>
              <a:buFont typeface="Wingdings" panose="05000000000000000000" pitchFamily="2" charset="2"/>
              <a:buChar char="Ø"/>
            </a:pPr>
            <a:r>
              <a:rPr lang="fr-FR" sz="2000" b="0" dirty="0">
                <a:latin typeface="Arial Narrow" panose="020B0606020202030204" pitchFamily="34" charset="0"/>
              </a:rPr>
              <a:t>Supports de communication de tailles réduites </a:t>
            </a:r>
          </a:p>
          <a:p>
            <a:pPr marL="171450" lvl="1">
              <a:buClr>
                <a:srgbClr val="0066CC"/>
              </a:buClr>
            </a:pPr>
            <a:r>
              <a:rPr lang="fr-FR" sz="2000" b="0" dirty="0">
                <a:solidFill>
                  <a:srgbClr val="002060"/>
                </a:solidFill>
                <a:latin typeface="Arial Narrow" panose="020B0606020202030204" pitchFamily="34" charset="0"/>
              </a:rPr>
              <a:t>      </a:t>
            </a:r>
            <a:r>
              <a:rPr lang="fr-FR" sz="1600" b="0" dirty="0">
                <a:solidFill>
                  <a:srgbClr val="002060"/>
                </a:solidFill>
                <a:latin typeface="Arial Narrow" panose="020B0606020202030204" pitchFamily="34" charset="0"/>
              </a:rPr>
              <a:t>(ex: réseaux sociaux, autocollants, flyers, pin’s, clefs </a:t>
            </a:r>
            <a:r>
              <a:rPr lang="fr-FR" sz="1600" b="0" dirty="0" err="1">
                <a:solidFill>
                  <a:srgbClr val="002060"/>
                </a:solidFill>
                <a:latin typeface="Arial Narrow" panose="020B0606020202030204" pitchFamily="34" charset="0"/>
              </a:rPr>
              <a:t>usb</a:t>
            </a:r>
            <a:r>
              <a:rPr lang="fr-FR" sz="1600" b="0" dirty="0">
                <a:solidFill>
                  <a:srgbClr val="002060"/>
                </a:solidFill>
                <a:latin typeface="Arial Narrow" panose="020B0606020202030204" pitchFamily="34" charset="0"/>
              </a:rPr>
              <a:t>, etc. gratuits)</a:t>
            </a:r>
          </a:p>
          <a:p>
            <a:endParaRPr lang="fr-FR" sz="1800" b="0" dirty="0">
              <a:latin typeface="Arial Narrow" panose="020B0606020202030204" pitchFamily="34" charset="0"/>
            </a:endParaRPr>
          </a:p>
          <a:p>
            <a:pPr marL="514350" lvl="1" indent="-342900">
              <a:buClr>
                <a:srgbClr val="0066CC"/>
              </a:buClr>
              <a:buFont typeface="Wingdings" panose="05000000000000000000" pitchFamily="2" charset="2"/>
              <a:buChar char="Ø"/>
            </a:pPr>
            <a:r>
              <a:rPr lang="fr-FR" sz="2000" b="0" dirty="0">
                <a:latin typeface="Arial Narrow" panose="020B0606020202030204" pitchFamily="34" charset="0"/>
              </a:rPr>
              <a:t>Panneaux de signalétique routière </a:t>
            </a:r>
          </a:p>
          <a:p>
            <a:pPr marL="171450" lvl="1">
              <a:buClr>
                <a:srgbClr val="0066CC"/>
              </a:buClr>
            </a:pPr>
            <a:r>
              <a:rPr lang="fr-FR" sz="1600" b="0" dirty="0">
                <a:solidFill>
                  <a:srgbClr val="002060"/>
                </a:solidFill>
                <a:latin typeface="Arial Narrow" panose="020B0606020202030204" pitchFamily="34" charset="0"/>
              </a:rPr>
              <a:t>       (ex: panneaux routiers pour les différents itinéraires menant au site)</a:t>
            </a:r>
          </a:p>
          <a:p>
            <a:endParaRPr lang="fr-FR" sz="1800" b="0" dirty="0">
              <a:latin typeface="Arial Narrow" panose="020B0606020202030204" pitchFamily="34" charset="0"/>
            </a:endParaRPr>
          </a:p>
          <a:p>
            <a:pPr marL="514350" lvl="1" indent="-342900">
              <a:buClr>
                <a:srgbClr val="0066CC"/>
              </a:buClr>
              <a:buFont typeface="Wingdings" panose="05000000000000000000" pitchFamily="2" charset="2"/>
              <a:buChar char="Ø"/>
            </a:pPr>
            <a:r>
              <a:rPr lang="fr-FR" sz="2000" b="0" dirty="0">
                <a:latin typeface="Arial Narrow" panose="020B0606020202030204" pitchFamily="34" charset="0"/>
              </a:rPr>
              <a:t>Balises à l’intérieur du site </a:t>
            </a:r>
          </a:p>
          <a:p>
            <a:pPr marL="171450" lvl="1">
              <a:buClr>
                <a:srgbClr val="0066CC"/>
              </a:buClr>
            </a:pPr>
            <a:r>
              <a:rPr lang="fr-FR" sz="2000" b="0" dirty="0">
                <a:solidFill>
                  <a:srgbClr val="002060"/>
                </a:solidFill>
                <a:latin typeface="Arial Narrow" panose="020B0606020202030204" pitchFamily="34" charset="0"/>
              </a:rPr>
              <a:t>	 </a:t>
            </a:r>
            <a:r>
              <a:rPr lang="fr-FR" sz="1600" b="0" dirty="0">
                <a:solidFill>
                  <a:srgbClr val="002060"/>
                </a:solidFill>
                <a:latin typeface="Arial Narrow" panose="020B0606020202030204" pitchFamily="34" charset="0"/>
              </a:rPr>
              <a:t>(ex: bornes, signaux, balises pour routes, chemins, circuits 	               	 piétonniers, bâtiments, etc.)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800" b="0" dirty="0">
              <a:latin typeface="Arial Narrow" panose="020B0606020202030204" pitchFamily="34" charset="0"/>
            </a:endParaRPr>
          </a:p>
          <a:p>
            <a:pPr marL="514350" lvl="1" indent="-342900">
              <a:buClr>
                <a:srgbClr val="0066CC"/>
              </a:buClr>
              <a:buFont typeface="Wingdings" panose="05000000000000000000" pitchFamily="2" charset="2"/>
              <a:buChar char="Ø"/>
            </a:pPr>
            <a:r>
              <a:rPr lang="fr-FR" sz="2000" b="0" dirty="0">
                <a:latin typeface="Arial Narrow" panose="020B0606020202030204" pitchFamily="34" charset="0"/>
              </a:rPr>
              <a:t>Produits de communication soumis à la vente* </a:t>
            </a:r>
          </a:p>
          <a:p>
            <a:pPr marL="171450" lvl="1">
              <a:buClr>
                <a:srgbClr val="0066CC"/>
              </a:buClr>
            </a:pPr>
            <a:r>
              <a:rPr lang="fr-FR" sz="2000" b="0" dirty="0">
                <a:solidFill>
                  <a:srgbClr val="002060"/>
                </a:solidFill>
                <a:latin typeface="Arial Narrow" panose="020B0606020202030204" pitchFamily="34" charset="0"/>
              </a:rPr>
              <a:t>	 </a:t>
            </a:r>
            <a:r>
              <a:rPr lang="fr-FR" sz="1600" b="0" dirty="0">
                <a:solidFill>
                  <a:srgbClr val="002060"/>
                </a:solidFill>
                <a:latin typeface="Arial Narrow" panose="020B0606020202030204" pitchFamily="34" charset="0"/>
              </a:rPr>
              <a:t>(tous produits/souvenirs vendus – </a:t>
            </a:r>
            <a:r>
              <a:rPr lang="fr-FR" sz="1600" b="0" dirty="0" err="1">
                <a:solidFill>
                  <a:srgbClr val="002060"/>
                </a:solidFill>
                <a:latin typeface="Arial Narrow" panose="020B0606020202030204" pitchFamily="34" charset="0"/>
              </a:rPr>
              <a:t>cf</a:t>
            </a:r>
            <a:r>
              <a:rPr lang="fr-FR" sz="1600" b="0" dirty="0">
                <a:solidFill>
                  <a:srgbClr val="002060"/>
                </a:solidFill>
                <a:latin typeface="Arial Narrow" panose="020B0606020202030204" pitchFamily="34" charset="0"/>
              </a:rPr>
              <a:t> slide 12)</a:t>
            </a:r>
          </a:p>
          <a:p>
            <a:endParaRPr lang="en-US" sz="1800" dirty="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483768" y="332656"/>
            <a:ext cx="5976664" cy="86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914400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L’emblème du patrimoine mondial</a:t>
            </a:r>
          </a:p>
          <a:p>
            <a:pPr algn="ctr" defTabSz="914400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endParaRPr lang="fr-FR" altLang="en-US" sz="10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 defTabSz="914400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sz="2000" b="0" dirty="0">
                <a:solidFill>
                  <a:srgbClr val="002060"/>
                </a:solidFill>
                <a:latin typeface="Arial Narrow" panose="020B0606020202030204" pitchFamily="34" charset="0"/>
              </a:rPr>
              <a:t>(seul)</a:t>
            </a:r>
          </a:p>
        </p:txBody>
      </p:sp>
      <p:pic>
        <p:nvPicPr>
          <p:cNvPr id="6" name="Picture 2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00102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96480" y="188640"/>
            <a:ext cx="4551040" cy="914400"/>
          </a:xfrm>
        </p:spPr>
        <p:txBody>
          <a:bodyPr/>
          <a:lstStyle/>
          <a:p>
            <a:r>
              <a:rPr lang="fr-FR" altLang="en-US" sz="2800" b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Utilisation de l’emblème</a:t>
            </a:r>
            <a:br>
              <a:rPr lang="fr-FR" altLang="en-US" sz="2800" b="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fr-FR" altLang="en-US" sz="2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Extraits des </a:t>
            </a:r>
            <a:r>
              <a:rPr lang="fr-FR" altLang="en-US" sz="2000" i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Orientations</a:t>
            </a:r>
            <a:r>
              <a:rPr lang="fr-FR" altLang="en-US" sz="2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Chap. VIII</a:t>
            </a:r>
            <a:endParaRPr lang="en-US" altLang="en-US" sz="20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5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844824"/>
            <a:ext cx="8153400" cy="4248472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fr-FR" altLang="en-US" sz="2000" b="1" dirty="0">
                <a:latin typeface="Arial Narrow" panose="020B0606020202030204" pitchFamily="34" charset="0"/>
              </a:rPr>
              <a:t>VIII.E, 275, a)</a:t>
            </a:r>
            <a:r>
              <a:rPr lang="fr-FR" altLang="en-US" sz="2000" dirty="0">
                <a:latin typeface="Arial Narrow" panose="020B0606020202030204" pitchFamily="34" charset="0"/>
              </a:rPr>
              <a:t>: « </a:t>
            </a:r>
            <a:r>
              <a:rPr lang="fr-FR" sz="2000" dirty="0">
                <a:latin typeface="Arial Narrow" panose="020B0606020202030204" pitchFamily="34" charset="0"/>
              </a:rPr>
              <a:t>L'emblème doit être utilisé pour tous les projets nettement associés à la mission de la </a:t>
            </a:r>
            <a:r>
              <a:rPr lang="fr-FR" sz="2000" i="1" dirty="0">
                <a:latin typeface="Arial Narrow" panose="020B0606020202030204" pitchFamily="34" charset="0"/>
              </a:rPr>
              <a:t>Convention</a:t>
            </a:r>
            <a:r>
              <a:rPr lang="fr-FR" sz="2000" dirty="0">
                <a:latin typeface="Arial Narrow" panose="020B0606020202030204" pitchFamily="34" charset="0"/>
              </a:rPr>
              <a:t>, […], afin de promouvoir la </a:t>
            </a:r>
            <a:r>
              <a:rPr lang="fr-FR" sz="2000" i="1" dirty="0">
                <a:latin typeface="Arial Narrow" panose="020B0606020202030204" pitchFamily="34" charset="0"/>
              </a:rPr>
              <a:t>Convention.</a:t>
            </a:r>
            <a:r>
              <a:rPr lang="fr-FR" sz="2000" dirty="0">
                <a:latin typeface="Arial Narrow" panose="020B0606020202030204" pitchFamily="34" charset="0"/>
              </a:rPr>
              <a:t> »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sz="2000" dirty="0"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fr-FR" sz="2000" b="1" dirty="0">
                <a:latin typeface="Arial Narrow" panose="020B0606020202030204" pitchFamily="34" charset="0"/>
              </a:rPr>
              <a:t>VIII.E, 275, b)</a:t>
            </a:r>
            <a:r>
              <a:rPr lang="fr-FR" sz="2000" dirty="0">
                <a:latin typeface="Arial Narrow" panose="020B0606020202030204" pitchFamily="34" charset="0"/>
              </a:rPr>
              <a:t>:  </a:t>
            </a:r>
            <a:r>
              <a:rPr lang="fr-FR" altLang="en-US" sz="2000" dirty="0">
                <a:latin typeface="Arial Narrow" panose="020B0606020202030204" pitchFamily="34" charset="0"/>
              </a:rPr>
              <a:t>« […] </a:t>
            </a:r>
            <a:r>
              <a:rPr lang="fr-FR" sz="2000" dirty="0">
                <a:latin typeface="Arial Narrow" panose="020B0606020202030204" pitchFamily="34" charset="0"/>
              </a:rPr>
              <a:t>Les principaux critères d'approbation doivent être la valeur éducative, scientifique, culturelle ou artistique du produit proposé en rapport avec les principes et valeurs du patrimoine mondial</a:t>
            </a:r>
            <a:r>
              <a:rPr lang="fr-FR" altLang="en-US" sz="2400" dirty="0">
                <a:latin typeface="Arial Narrow" panose="020B0606020202030204" pitchFamily="34" charset="0"/>
              </a:rPr>
              <a:t> </a:t>
            </a:r>
            <a:r>
              <a:rPr lang="fr-FR" altLang="en-US" sz="2000" dirty="0">
                <a:latin typeface="Arial Narrow" panose="020B0606020202030204" pitchFamily="34" charset="0"/>
              </a:rPr>
              <a:t>[…]</a:t>
            </a:r>
            <a:r>
              <a:rPr lang="fr-FR" altLang="en-US" sz="2400" dirty="0">
                <a:latin typeface="Arial Narrow" panose="020B0606020202030204" pitchFamily="34" charset="0"/>
              </a:rPr>
              <a:t>»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Arial Narrow" panose="020B0606020202030204" pitchFamily="34" charset="0"/>
              </a:rPr>
              <a:t>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dirty="0">
                <a:latin typeface="Arial Narrow" panose="020B0606020202030204" pitchFamily="34" charset="0"/>
              </a:rPr>
              <a:t> « </a:t>
            </a:r>
            <a:r>
              <a:rPr lang="fr-FR" altLang="en-US" sz="2000" dirty="0">
                <a:latin typeface="Arial Narrow" panose="020B0606020202030204" pitchFamily="34" charset="0"/>
              </a:rPr>
              <a:t>L'autorisation ne doit pas être donnée de manière routinière pour apposer l'emblème sur des produits qui n'ont aucune valeur éducative, ou une valeur éducative extrêmement faible, </a:t>
            </a:r>
            <a:r>
              <a:rPr lang="fr-FR" altLang="en-US" sz="1400" dirty="0">
                <a:latin typeface="Arial Narrow" panose="020B0606020202030204" pitchFamily="34" charset="0"/>
              </a:rPr>
              <a:t>comme les tasses, tee-shirts, pins et autres souvenirs touristiques [..</a:t>
            </a:r>
            <a:r>
              <a:rPr lang="en-US" altLang="en-US" sz="1200" dirty="0">
                <a:latin typeface="Arial Narrow" panose="020B0606020202030204" pitchFamily="34" charset="0"/>
              </a:rPr>
              <a:t>.]</a:t>
            </a:r>
            <a:r>
              <a:rPr lang="en-US" altLang="en-US" sz="2000" dirty="0">
                <a:latin typeface="Arial Narrow" panose="020B0606020202030204" pitchFamily="34" charset="0"/>
              </a:rPr>
              <a:t>»</a:t>
            </a:r>
            <a:endParaRPr lang="fr-FR" altLang="en-US" sz="2000" dirty="0"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fr-FR" altLang="en-US" sz="2400" dirty="0"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Arial Narrow" panose="020B0606020202030204" pitchFamily="34" charset="0"/>
              </a:rPr>
              <a:t>VIII.E, 275, d)</a:t>
            </a:r>
            <a:r>
              <a:rPr lang="en-US" altLang="en-US" sz="2000" dirty="0">
                <a:latin typeface="Arial Narrow" panose="020B0606020202030204" pitchFamily="34" charset="0"/>
              </a:rPr>
              <a:t>: « </a:t>
            </a:r>
            <a:r>
              <a:rPr lang="fr-FR" altLang="en-US" sz="2000" dirty="0">
                <a:latin typeface="Arial Narrow" panose="020B0606020202030204" pitchFamily="34" charset="0"/>
              </a:rPr>
              <a:t>Excepté lorsque cela est autorisé conformément à ces principes, il n'est pas légitime que des entités commerciales utilisent l'emblème directement sur leurs propres matériels pour montrer qu'elles soutiennent le patrimoine mondial [...]</a:t>
            </a:r>
            <a:r>
              <a:rPr lang="en-US" altLang="en-US" sz="2000" dirty="0">
                <a:latin typeface="Arial Narrow" panose="020B0606020202030204" pitchFamily="34" charset="0"/>
              </a:rPr>
              <a:t> »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fr-FR" altLang="en-US" sz="2000" dirty="0"/>
              <a:t> 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68365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744" y="620688"/>
            <a:ext cx="5969497" cy="806152"/>
          </a:xfrm>
        </p:spPr>
        <p:txBody>
          <a:bodyPr/>
          <a:lstStyle/>
          <a:p>
            <a:r>
              <a:rPr lang="fr-FR" altLang="en-US" sz="3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fr-FR" altLang="en-US" sz="3600" b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Usage commercial de l’emblème</a:t>
            </a:r>
            <a:br>
              <a:rPr lang="fr-FR" altLang="en-US" sz="2800" b="0" dirty="0">
                <a:latin typeface="Arial Narrow" panose="020B0606020202030204" pitchFamily="34" charset="0"/>
              </a:rPr>
            </a:br>
            <a:r>
              <a:rPr lang="fr-FR" altLang="en-US" sz="2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Extraits des </a:t>
            </a:r>
            <a:r>
              <a:rPr lang="fr-FR" altLang="en-US" sz="2000" i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Orientations </a:t>
            </a:r>
            <a:r>
              <a:rPr lang="fr-FR" altLang="en-US" sz="2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Chap. VIII</a:t>
            </a:r>
            <a:endParaRPr lang="en-US" altLang="en-US" sz="20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5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5317" y="2348880"/>
            <a:ext cx="6927304" cy="3456384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fr-FR" altLang="en-US" sz="2000" b="1" dirty="0">
                <a:latin typeface="Arial Narrow" panose="020B0606020202030204" pitchFamily="34" charset="0"/>
              </a:rPr>
              <a:t>VIII.E, 275, b): </a:t>
            </a:r>
            <a:r>
              <a:rPr lang="fr-FR" altLang="en-US" sz="2000" dirty="0">
                <a:latin typeface="Arial Narrow" panose="020B0606020202030204" pitchFamily="34" charset="0"/>
              </a:rPr>
              <a:t>« </a:t>
            </a:r>
            <a:r>
              <a:rPr lang="fr-FR" sz="2000" dirty="0">
                <a:latin typeface="Arial Narrow" panose="020B0606020202030204" pitchFamily="34" charset="0"/>
              </a:rPr>
              <a:t>Une décision d'approuver l'utilisation de l'emblème doit être fortement liée à la </a:t>
            </a:r>
            <a:r>
              <a:rPr lang="fr-FR" sz="2000" b="1" dirty="0">
                <a:latin typeface="Arial Narrow" panose="020B0606020202030204" pitchFamily="34" charset="0"/>
              </a:rPr>
              <a:t>qualité et la teneur du produit </a:t>
            </a:r>
            <a:r>
              <a:rPr lang="fr-FR" sz="2000" dirty="0">
                <a:latin typeface="Arial Narrow" panose="020B0606020202030204" pitchFamily="34" charset="0"/>
              </a:rPr>
              <a:t>[…] »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altLang="en-US" sz="2400" dirty="0"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fr-FR" altLang="en-US" sz="2000" b="1" dirty="0">
                <a:latin typeface="Arial Narrow" panose="020B0606020202030204" pitchFamily="34" charset="0"/>
              </a:rPr>
              <a:t>VIII.E, 275, h): </a:t>
            </a:r>
            <a:r>
              <a:rPr lang="fr-FR" altLang="en-US" sz="2000" dirty="0">
                <a:latin typeface="Arial Narrow" panose="020B0606020202030204" pitchFamily="34" charset="0"/>
              </a:rPr>
              <a:t>« </a:t>
            </a:r>
            <a:r>
              <a:rPr lang="fr-FR" sz="2000" dirty="0">
                <a:latin typeface="Arial Narrow" panose="020B0606020202030204" pitchFamily="34" charset="0"/>
              </a:rPr>
              <a:t>Lorsque des retombées commerciales sont attendues, le Secrétariat devrait s'assurer que le Fonds du patrimoine mondial reçoit une juste part des revenus [</a:t>
            </a:r>
            <a:r>
              <a:rPr lang="fr-FR" altLang="en-US" sz="2000" dirty="0">
                <a:latin typeface="Arial Narrow" panose="020B0606020202030204" pitchFamily="34" charset="0"/>
              </a:rPr>
              <a:t>…]  »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altLang="en-US" sz="2000" dirty="0">
              <a:latin typeface="Arial Narrow" panose="020B0606020202030204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fr-FR" altLang="en-US" sz="1600" dirty="0">
                <a:latin typeface="Arial Narrow" panose="020B0606020202030204" pitchFamily="34" charset="0"/>
              </a:rPr>
              <a:t>Et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fr-FR" altLang="en-US" sz="1600" b="1" dirty="0"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fr-FR" altLang="en-US" sz="2000" dirty="0">
                <a:latin typeface="Arial Narrow" panose="020B0606020202030204" pitchFamily="34" charset="0"/>
              </a:rPr>
              <a:t>« Les autorités nationales sont aussi invitées à s'assurer que leurs biens ou le Fonds du patrimoine mondial reçoivent une juste part des revenus […] » </a:t>
            </a:r>
            <a:endParaRPr lang="en-US" alt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97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68250" y="414007"/>
            <a:ext cx="4648166" cy="49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2 – Les logos combinés</a:t>
            </a:r>
          </a:p>
        </p:txBody>
      </p:sp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491880" y="1644544"/>
            <a:ext cx="5367696" cy="22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en-US" sz="2000" dirty="0">
                <a:latin typeface="Arial Narrow" panose="020B0606020202030204" pitchFamily="34" charset="0"/>
              </a:rPr>
              <a:t>L’UNESCO a développé plusieurs logos combinant :</a:t>
            </a:r>
          </a:p>
          <a:p>
            <a:pPr algn="ctr"/>
            <a:endParaRPr lang="fr-FR" altLang="en-US" sz="2000" dirty="0"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altLang="en-US" sz="2000" b="0" dirty="0">
                <a:latin typeface="Arial Narrow" panose="020B0606020202030204" pitchFamily="34" charset="0"/>
              </a:rPr>
              <a:t>Le temple de l’UNESCO sur la gauche</a:t>
            </a:r>
          </a:p>
          <a:p>
            <a:pPr marL="342900" indent="-342900">
              <a:buFont typeface="+mj-lt"/>
              <a:buAutoNum type="arabicPeriod"/>
            </a:pPr>
            <a:r>
              <a:rPr lang="fr-FR" altLang="en-US" sz="2000" b="0" dirty="0">
                <a:latin typeface="Arial Narrow" panose="020B0606020202030204" pitchFamily="34" charset="0"/>
              </a:rPr>
              <a:t>Le logo secondaire (Conventions, programmes, etc.) sur la droite</a:t>
            </a:r>
          </a:p>
          <a:p>
            <a:pPr marL="342900" indent="-342900">
              <a:buFont typeface="+mj-lt"/>
              <a:buAutoNum type="arabicPeriod"/>
            </a:pPr>
            <a:r>
              <a:rPr lang="fr-FR" altLang="en-US" sz="2000" b="0" dirty="0">
                <a:latin typeface="Arial Narrow" panose="020B0606020202030204" pitchFamily="34" charset="0"/>
              </a:rPr>
              <a:t>L’acronyme de l’Organisation</a:t>
            </a:r>
          </a:p>
          <a:p>
            <a:pPr marL="342900" indent="-342900">
              <a:buFont typeface="+mj-lt"/>
              <a:buAutoNum type="arabicPeriod"/>
            </a:pPr>
            <a:r>
              <a:rPr lang="fr-FR" altLang="en-US" sz="2000" b="0" dirty="0">
                <a:latin typeface="Arial Narrow" panose="020B0606020202030204" pitchFamily="34" charset="0"/>
              </a:rPr>
              <a:t>Diverses mentions</a:t>
            </a:r>
            <a:endParaRPr lang="en-US" altLang="en-US" sz="2000" b="0" dirty="0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19872" y="5547336"/>
            <a:ext cx="5040568" cy="85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7030A0"/>
                </a:solidFill>
                <a:latin typeface="Arial Narrow" panose="020B0606020202030204" pitchFamily="34" charset="0"/>
              </a:rPr>
              <a:t>Pour le patrimoine mondial, </a:t>
            </a:r>
          </a:p>
          <a:p>
            <a:r>
              <a:rPr lang="fr-FR" sz="2800" dirty="0">
                <a:solidFill>
                  <a:srgbClr val="7030A0"/>
                </a:solidFill>
                <a:latin typeface="Arial Narrow" panose="020B0606020202030204" pitchFamily="34" charset="0"/>
              </a:rPr>
              <a:t>les logos combinés comprennent:</a:t>
            </a:r>
            <a:endParaRPr lang="en-US" sz="2800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4860032" y="4207037"/>
            <a:ext cx="484632" cy="978408"/>
          </a:xfrm>
          <a:prstGeom prst="downArrow">
            <a:avLst/>
          </a:prstGeom>
          <a:solidFill>
            <a:srgbClr val="7030A0"/>
          </a:solidFill>
          <a:ln w="9525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E0D4FF-8432-4006-93B7-849EFB75C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33" y="1052736"/>
            <a:ext cx="1830756" cy="15681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01CD05-681F-4B75-AED2-9009F0FC1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33" y="3212976"/>
            <a:ext cx="1855387" cy="176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86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89761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43608" y="2005893"/>
            <a:ext cx="7920880" cy="445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fr-FR" sz="2000" dirty="0">
                <a:latin typeface="Arial Narrow" panose="020B0606020202030204" pitchFamily="34" charset="0"/>
              </a:rPr>
              <a:t>Unique et commun à tous les sites </a:t>
            </a:r>
            <a:r>
              <a:rPr lang="fr-FR" sz="2000" b="0" dirty="0">
                <a:latin typeface="Arial Narrow" panose="020B0606020202030204" pitchFamily="34" charset="0"/>
              </a:rPr>
              <a:t>du patrimoine mondial</a:t>
            </a:r>
          </a:p>
          <a:p>
            <a:pPr marL="400050" indent="-400050">
              <a:buFont typeface="+mj-lt"/>
              <a:buAutoNum type="romanUcPeriod"/>
            </a:pPr>
            <a:endParaRPr lang="fr-FR" sz="2000" b="0" dirty="0">
              <a:latin typeface="Arial Narrow" panose="020B060602020203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fr-FR" sz="2000" dirty="0">
                <a:latin typeface="Arial Narrow" panose="020B0606020202030204" pitchFamily="34" charset="0"/>
              </a:rPr>
              <a:t>Usage exclusif </a:t>
            </a:r>
            <a:r>
              <a:rPr lang="fr-FR" sz="2000" b="0" dirty="0">
                <a:latin typeface="Arial Narrow" panose="020B0606020202030204" pitchFamily="34" charset="0"/>
              </a:rPr>
              <a:t>des autorités officielles de gestion du site </a:t>
            </a:r>
          </a:p>
          <a:p>
            <a:pPr marL="400050" indent="-400050">
              <a:buFont typeface="+mj-lt"/>
              <a:buAutoNum type="romanUcPeriod"/>
            </a:pPr>
            <a:endParaRPr lang="en-US" sz="2000" dirty="0">
              <a:latin typeface="Arial Narrow" panose="020B060602020203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fr-FR" sz="2000" b="0" dirty="0">
                <a:latin typeface="Arial Narrow" panose="020B0606020202030204" pitchFamily="34" charset="0"/>
              </a:rPr>
              <a:t>Pour tous les supports de communication et d’information </a:t>
            </a:r>
            <a:r>
              <a:rPr lang="fr-FR" sz="2000" dirty="0">
                <a:latin typeface="Arial Narrow" panose="020B0606020202030204" pitchFamily="34" charset="0"/>
              </a:rPr>
              <a:t>gratuits </a:t>
            </a:r>
            <a:r>
              <a:rPr lang="fr-FR" sz="1600" b="0" dirty="0">
                <a:latin typeface="Arial Narrow" panose="020B0606020202030204" pitchFamily="34" charset="0"/>
              </a:rPr>
              <a:t>(brochures, dépliants, posters, plans, autocollants, papier à entête, panneaux routiers, entrée/sortie de site, etc.) </a:t>
            </a:r>
          </a:p>
          <a:p>
            <a:pPr marL="400050" indent="-400050">
              <a:buFont typeface="+mj-lt"/>
              <a:buAutoNum type="romanUcPeriod"/>
            </a:pPr>
            <a:endParaRPr lang="en-US" sz="2000" b="0" dirty="0">
              <a:latin typeface="Arial Narrow" panose="020B060602020203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fr-FR" sz="2000" dirty="0">
                <a:latin typeface="Arial Narrow" panose="020B0606020202030204" pitchFamily="34" charset="0"/>
              </a:rPr>
              <a:t>Pas</a:t>
            </a:r>
            <a:r>
              <a:rPr lang="fr-FR" sz="2000" b="0" dirty="0">
                <a:latin typeface="Arial Narrow" panose="020B0606020202030204" pitchFamily="34" charset="0"/>
              </a:rPr>
              <a:t> pour des </a:t>
            </a:r>
            <a:r>
              <a:rPr lang="fr-FR" sz="2000" dirty="0">
                <a:latin typeface="Arial Narrow" panose="020B0606020202030204" pitchFamily="34" charset="0"/>
              </a:rPr>
              <a:t>produits</a:t>
            </a:r>
            <a:r>
              <a:rPr lang="fr-FR" sz="2000" b="0" dirty="0">
                <a:latin typeface="Arial Narrow" panose="020B0606020202030204" pitchFamily="34" charset="0"/>
              </a:rPr>
              <a:t> destinés à la </a:t>
            </a:r>
            <a:r>
              <a:rPr lang="fr-FR" sz="2000" dirty="0">
                <a:latin typeface="Arial Narrow" panose="020B0606020202030204" pitchFamily="34" charset="0"/>
              </a:rPr>
              <a:t>vente</a:t>
            </a:r>
          </a:p>
          <a:p>
            <a:pPr marL="400050" indent="-400050">
              <a:buFont typeface="+mj-lt"/>
              <a:buAutoNum type="romanUcPeriod"/>
            </a:pPr>
            <a:endParaRPr lang="en-US" sz="2000" dirty="0">
              <a:latin typeface="Arial Narrow" panose="020B060602020203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fr-FR" sz="2000" dirty="0">
                <a:latin typeface="Arial Narrow" panose="020B0606020202030204" pitchFamily="34" charset="0"/>
              </a:rPr>
              <a:t>Aucune modification </a:t>
            </a:r>
            <a:r>
              <a:rPr lang="fr-FR" sz="2000" b="0" dirty="0">
                <a:latin typeface="Arial Narrow" panose="020B0606020202030204" pitchFamily="34" charset="0"/>
              </a:rPr>
              <a:t>(proportions, couleur, police de caractère, texte, usage partiel, etc.)</a:t>
            </a:r>
          </a:p>
          <a:p>
            <a:pPr marL="400050" indent="-400050">
              <a:buFont typeface="+mj-lt"/>
              <a:buAutoNum type="romanUcPeriod"/>
            </a:pPr>
            <a:endParaRPr lang="en-US" sz="2000" dirty="0">
              <a:latin typeface="Arial Narrow" panose="020B060602020203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fr-FR" sz="2000" b="0" dirty="0">
                <a:latin typeface="Arial Narrow" panose="020B0606020202030204" pitchFamily="34" charset="0"/>
              </a:rPr>
              <a:t>Une</a:t>
            </a:r>
            <a:r>
              <a:rPr lang="fr-FR" sz="2000" dirty="0">
                <a:latin typeface="Arial Narrow" panose="020B0606020202030204" pitchFamily="34" charset="0"/>
              </a:rPr>
              <a:t> maquette </a:t>
            </a:r>
            <a:r>
              <a:rPr lang="fr-FR" sz="2000" b="0" dirty="0">
                <a:latin typeface="Arial Narrow" panose="020B0606020202030204" pitchFamily="34" charset="0"/>
              </a:rPr>
              <a:t>doit être soumise à CLT/CCE (</a:t>
            </a:r>
            <a:r>
              <a:rPr lang="fr-FR" sz="2000" b="0" dirty="0">
                <a:solidFill>
                  <a:srgbClr val="0099FF"/>
                </a:solidFill>
                <a:latin typeface="Arial Narrow" panose="020B0606020202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b.blanchard@unesco.org</a:t>
            </a:r>
            <a:r>
              <a:rPr lang="fr-FR" sz="2000" b="0" dirty="0">
                <a:latin typeface="Arial Narrow" panose="020B0606020202030204" pitchFamily="34" charset="0"/>
              </a:rPr>
              <a:t>) pour </a:t>
            </a:r>
            <a:r>
              <a:rPr lang="fr-FR" sz="2000" dirty="0">
                <a:latin typeface="Arial Narrow" panose="020B0606020202030204" pitchFamily="34" charset="0"/>
              </a:rPr>
              <a:t>validation </a:t>
            </a:r>
            <a:r>
              <a:rPr lang="fr-FR" sz="2000" b="0" dirty="0">
                <a:latin typeface="Arial Narrow" panose="020B0606020202030204" pitchFamily="34" charset="0"/>
              </a:rPr>
              <a:t>avant impression ou production.</a:t>
            </a:r>
            <a:endParaRPr lang="en-US" sz="2000" b="0" dirty="0">
              <a:latin typeface="Arial Narrow" panose="020B0606020202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1024011"/>
            <a:ext cx="691276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en-US" sz="2800" dirty="0">
                <a:solidFill>
                  <a:srgbClr val="0099FF"/>
                </a:solidFill>
                <a:latin typeface="Arial Narrow" panose="020B0606020202030204" pitchFamily="34" charset="0"/>
              </a:rPr>
              <a:t>Chaque site du patrimoine mondial dispose d’un logo générique:</a:t>
            </a:r>
          </a:p>
        </p:txBody>
      </p:sp>
      <p:sp>
        <p:nvSpPr>
          <p:cNvPr id="6" name="Rectangle 5"/>
          <p:cNvSpPr/>
          <p:nvPr/>
        </p:nvSpPr>
        <p:spPr>
          <a:xfrm>
            <a:off x="2051720" y="226661"/>
            <a:ext cx="4695596" cy="49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dirty="0">
                <a:solidFill>
                  <a:srgbClr val="7030A0"/>
                </a:solidFill>
                <a:latin typeface="Arial Narrow" panose="020B0606020202030204" pitchFamily="34" charset="0"/>
              </a:rPr>
              <a:t>Logo générique de site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244B1F-F6D3-49C0-AF68-4845645AF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0" y="851656"/>
            <a:ext cx="1298484" cy="112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8039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00103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1028343"/>
            <a:ext cx="6807180" cy="4351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Narrow" panose="020B0606020202030204" pitchFamily="34" charset="0"/>
              </a:rPr>
              <a:t>Ce logo est créé et fourni </a:t>
            </a:r>
            <a:r>
              <a:rPr lang="fr-FR" sz="2400" b="0" dirty="0">
                <a:latin typeface="Arial Narrow" panose="020B0606020202030204" pitchFamily="34" charset="0"/>
              </a:rPr>
              <a:t>:</a:t>
            </a:r>
          </a:p>
          <a:p>
            <a:endParaRPr lang="fr-FR" sz="2400" b="0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400" b="0" dirty="0">
                <a:latin typeface="Arial Narrow" panose="020B0606020202030204" pitchFamily="34" charset="0"/>
              </a:rPr>
              <a:t>Par les services de </a:t>
            </a:r>
            <a:r>
              <a:rPr lang="fr-FR" sz="2400" b="0" u="sng" dirty="0">
                <a:latin typeface="Arial Narrow" panose="020B0606020202030204" pitchFamily="34" charset="0"/>
              </a:rPr>
              <a:t>l’UNESCO </a:t>
            </a:r>
            <a:r>
              <a:rPr lang="fr-FR" sz="2400" u="sng" dirty="0">
                <a:latin typeface="Arial Narrow" panose="020B0606020202030204" pitchFamily="34" charset="0"/>
              </a:rPr>
              <a:t>exclusivement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2400" b="0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400" b="0" dirty="0">
                <a:latin typeface="Arial Narrow" panose="020B0606020202030204" pitchFamily="34" charset="0"/>
              </a:rPr>
              <a:t>Sur demande officielle adressée par email à CLT/CCE (</a:t>
            </a:r>
            <a:r>
              <a:rPr lang="fr-FR" sz="2400" b="0" dirty="0">
                <a:solidFill>
                  <a:srgbClr val="00B0F0"/>
                </a:solidFill>
                <a:latin typeface="Arial Narrow" panose="020B0606020202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b.blanchard@unesco.org</a:t>
            </a:r>
            <a:r>
              <a:rPr lang="fr-FR" sz="2400" b="0" dirty="0">
                <a:latin typeface="Arial Narrow" panose="020B0606020202030204" pitchFamily="34" charset="0"/>
              </a:rPr>
              <a:t>) et fournissant une </a:t>
            </a:r>
            <a:r>
              <a:rPr lang="fr-FR" sz="2400" b="0" u="sng" dirty="0">
                <a:latin typeface="Arial Narrow" panose="020B0606020202030204" pitchFamily="34" charset="0"/>
              </a:rPr>
              <a:t>présentation détaillée du projet</a:t>
            </a:r>
          </a:p>
          <a:p>
            <a:endParaRPr lang="fr-FR" sz="2400" b="0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400" b="0" dirty="0">
                <a:latin typeface="Arial Narrow" panose="020B0606020202030204" pitchFamily="34" charset="0"/>
              </a:rPr>
              <a:t>En français et en anglais </a:t>
            </a:r>
            <a:r>
              <a:rPr lang="fr-FR" sz="1600" b="0" dirty="0">
                <a:latin typeface="Arial Narrow" panose="020B0606020202030204" pitchFamily="34" charset="0"/>
              </a:rPr>
              <a:t>+ potentiellement dans la langue nationale du pays sur demande</a:t>
            </a:r>
          </a:p>
          <a:p>
            <a:endParaRPr lang="fr-FR" sz="2400" b="0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400" b="0" dirty="0">
                <a:latin typeface="Arial Narrow" panose="020B0606020202030204" pitchFamily="34" charset="0"/>
              </a:rPr>
              <a:t>En format </a:t>
            </a:r>
            <a:r>
              <a:rPr lang="fr-FR" sz="2400" b="0" dirty="0" err="1">
                <a:latin typeface="Arial Narrow" panose="020B0606020202030204" pitchFamily="34" charset="0"/>
              </a:rPr>
              <a:t>pdf</a:t>
            </a:r>
            <a:r>
              <a:rPr lang="fr-FR" sz="2400" b="0" dirty="0">
                <a:latin typeface="Arial Narrow" panose="020B0606020202030204" pitchFamily="34" charset="0"/>
              </a:rPr>
              <a:t> vectorisé</a:t>
            </a:r>
            <a:r>
              <a:rPr lang="fr-FR" sz="1800" b="0" dirty="0">
                <a:latin typeface="Arial Narrow" panose="020B0606020202030204" pitchFamily="34" charset="0"/>
              </a:rPr>
              <a:t> </a:t>
            </a:r>
            <a:r>
              <a:rPr lang="fr-FR" sz="1600" b="0" dirty="0">
                <a:latin typeface="Arial Narrow" panose="020B0606020202030204" pitchFamily="34" charset="0"/>
              </a:rPr>
              <a:t>(permettant tous types de travaux graphiques en très haute résolution quelque soit la taille du support)</a:t>
            </a:r>
            <a:endParaRPr lang="en-US" sz="1600" b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89429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00103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0394" y="1597729"/>
            <a:ext cx="590360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 Narrow" panose="020B0606020202030204" pitchFamily="34" charset="0"/>
              </a:rPr>
              <a:t>Dates clés:</a:t>
            </a:r>
          </a:p>
          <a:p>
            <a:endParaRPr lang="fr-FR" sz="2000" b="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0" dirty="0">
                <a:latin typeface="Arial Narrow" panose="020B0606020202030204" pitchFamily="34" charset="0"/>
              </a:rPr>
              <a:t>2007: réglementés par les </a:t>
            </a:r>
            <a:r>
              <a:rPr lang="fr-FR" sz="2000" b="0" i="1" dirty="0">
                <a:latin typeface="Arial Narrow" panose="020B0606020202030204" pitchFamily="34" charset="0"/>
              </a:rPr>
              <a:t>Orientations</a:t>
            </a:r>
            <a:r>
              <a:rPr lang="fr-FR" sz="2000" i="1" dirty="0">
                <a:latin typeface="Arial Narrow" panose="020B0606020202030204" pitchFamily="34" charset="0"/>
              </a:rPr>
              <a:t> </a:t>
            </a:r>
            <a:r>
              <a:rPr lang="fr-FR" sz="2000" b="0" dirty="0">
                <a:latin typeface="Arial Narrow" panose="020B0606020202030204" pitchFamily="34" charset="0"/>
              </a:rPr>
              <a:t>+ les </a:t>
            </a:r>
            <a:r>
              <a:rPr lang="fr-FR" sz="2000" b="0" i="1" dirty="0">
                <a:latin typeface="Arial Narrow" panose="020B0606020202030204" pitchFamily="34" charset="0"/>
              </a:rPr>
              <a:t>Directives</a:t>
            </a:r>
            <a:r>
              <a:rPr lang="fr-FR" sz="2000" dirty="0">
                <a:latin typeface="Arial Narrow" panose="020B0606020202030204" pitchFamily="34" charset="0"/>
              </a:rPr>
              <a:t> </a:t>
            </a:r>
            <a:r>
              <a:rPr lang="fr-FR" sz="2000" b="0" dirty="0">
                <a:latin typeface="Arial Narrow" panose="020B0606020202030204" pitchFamily="34" charset="0"/>
              </a:rPr>
              <a:t>de l’UNESCO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b="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0" dirty="0">
                <a:latin typeface="Arial Narrow" panose="020B0606020202030204" pitchFamily="34" charset="0"/>
              </a:rPr>
              <a:t>2010-2014: Groupe de travail pour la révision des </a:t>
            </a:r>
            <a:r>
              <a:rPr lang="fr-FR" sz="2000" b="0" i="1" dirty="0">
                <a:latin typeface="Arial Narrow" panose="020B0606020202030204" pitchFamily="34" charset="0"/>
              </a:rPr>
              <a:t>Orientations</a:t>
            </a:r>
            <a:endParaRPr lang="fr-FR" sz="2000" b="0" dirty="0">
              <a:latin typeface="Arial Narrow" panose="020B0606020202030204" pitchFamily="34" charset="0"/>
            </a:endParaRPr>
          </a:p>
          <a:p>
            <a:endParaRPr lang="fr-FR" sz="2000" b="0" i="1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0" dirty="0">
                <a:latin typeface="Arial Narrow" panose="020B0606020202030204" pitchFamily="34" charset="0"/>
              </a:rPr>
              <a:t>2015: </a:t>
            </a:r>
            <a:r>
              <a:rPr lang="fr-FR" sz="2000" b="0" i="1" dirty="0">
                <a:latin typeface="Arial Narrow" panose="020B0606020202030204" pitchFamily="34" charset="0"/>
              </a:rPr>
              <a:t>Orientations </a:t>
            </a:r>
            <a:r>
              <a:rPr lang="fr-FR" sz="2000" b="0" dirty="0">
                <a:latin typeface="Arial Narrow" panose="020B0606020202030204" pitchFamily="34" charset="0"/>
              </a:rPr>
              <a:t>révisées + Annexe 14 adoptées par le 39</a:t>
            </a:r>
            <a:r>
              <a:rPr lang="fr-FR" sz="2000" b="0" baseline="30000" dirty="0">
                <a:latin typeface="Arial Narrow" panose="020B0606020202030204" pitchFamily="34" charset="0"/>
              </a:rPr>
              <a:t>e</a:t>
            </a:r>
            <a:r>
              <a:rPr lang="fr-FR" sz="2000" b="0" dirty="0">
                <a:latin typeface="Arial Narrow" panose="020B0606020202030204" pitchFamily="34" charset="0"/>
              </a:rPr>
              <a:t> Comité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b="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0" dirty="0">
                <a:latin typeface="Arial Narrow" panose="020B0606020202030204" pitchFamily="34" charset="0"/>
              </a:rPr>
              <a:t>2021: Nouvelle charte graphique du logo de l’UNESCO</a:t>
            </a:r>
          </a:p>
        </p:txBody>
      </p:sp>
      <p:sp>
        <p:nvSpPr>
          <p:cNvPr id="6" name="Rectangle 5"/>
          <p:cNvSpPr/>
          <p:nvPr/>
        </p:nvSpPr>
        <p:spPr>
          <a:xfrm>
            <a:off x="2339752" y="404664"/>
            <a:ext cx="6192688" cy="49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dirty="0">
                <a:solidFill>
                  <a:srgbClr val="7030A0"/>
                </a:solidFill>
                <a:latin typeface="Arial Narrow" panose="020B0606020202030204" pitchFamily="34" charset="0"/>
              </a:rPr>
              <a:t>Règles régissant les logos combinés</a:t>
            </a:r>
          </a:p>
        </p:txBody>
      </p:sp>
    </p:spTree>
    <p:extLst>
      <p:ext uri="{BB962C8B-B14F-4D97-AF65-F5344CB8AC3E}">
        <p14:creationId xmlns:p14="http://schemas.microsoft.com/office/powerpoint/2010/main" val="239918446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701" t="26240" r="41450" b="14001"/>
          <a:stretch/>
        </p:blipFill>
        <p:spPr>
          <a:xfrm>
            <a:off x="413791" y="1030582"/>
            <a:ext cx="8136904" cy="57107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5999" y="688950"/>
            <a:ext cx="4392488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Extraits de l’Annexe 14 des Orientations </a:t>
            </a:r>
            <a:endParaRPr lang="fr-FR" altLang="en-US" sz="2000" dirty="0">
              <a:solidFill>
                <a:srgbClr val="FF0000"/>
              </a:solidFill>
              <a:highlight>
                <a:srgbClr val="FFFF00"/>
              </a:highlight>
              <a:latin typeface="Arial Narrow" panose="020B0606020202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33617" y="199814"/>
            <a:ext cx="6876765" cy="49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dirty="0">
                <a:solidFill>
                  <a:srgbClr val="7030A0"/>
                </a:solidFill>
                <a:latin typeface="Arial Narrow" panose="020B0606020202030204" pitchFamily="34" charset="0"/>
              </a:rPr>
              <a:t>Règles relatives au logo générique de site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6DBAE5-606B-4721-96D4-7475E6403618}"/>
              </a:ext>
            </a:extLst>
          </p:cNvPr>
          <p:cNvSpPr txBox="1"/>
          <p:nvPr/>
        </p:nvSpPr>
        <p:spPr>
          <a:xfrm>
            <a:off x="2555776" y="3501008"/>
            <a:ext cx="3661580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mise à jour prochaine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76158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700" t="24800" r="41900" b="14721"/>
          <a:stretch/>
        </p:blipFill>
        <p:spPr>
          <a:xfrm>
            <a:off x="539552" y="548680"/>
            <a:ext cx="806489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8105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701" t="24080" r="41900" b="16161"/>
          <a:stretch/>
        </p:blipFill>
        <p:spPr>
          <a:xfrm>
            <a:off x="467544" y="476672"/>
            <a:ext cx="8064896" cy="5976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56AE6B-26B0-4E10-9D84-60B6667CD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01" t="24080" r="41900" b="16161"/>
          <a:stretch/>
        </p:blipFill>
        <p:spPr>
          <a:xfrm>
            <a:off x="467544" y="440668"/>
            <a:ext cx="8064896" cy="59766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C4B880-7F09-4A7D-8F5F-139F567DA534}"/>
              </a:ext>
            </a:extLst>
          </p:cNvPr>
          <p:cNvSpPr txBox="1"/>
          <p:nvPr/>
        </p:nvSpPr>
        <p:spPr>
          <a:xfrm>
            <a:off x="2483768" y="3068960"/>
            <a:ext cx="3661580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mise à jour prochaine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28761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151015" y="404664"/>
            <a:ext cx="4658393" cy="39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36550" indent="-336550" algn="l" defTabSz="457200" rtl="0" eaLnBrk="0" fontAlgn="base" hangingPunct="0">
              <a:lnSpc>
                <a:spcPct val="81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buChar char="•"/>
              <a:defRPr sz="2400">
                <a:solidFill>
                  <a:srgbClr val="990000"/>
                </a:solidFill>
                <a:latin typeface="Verdana" pitchFamily="34" charset="0"/>
                <a:ea typeface="+mn-ea"/>
                <a:cs typeface="+mn-cs"/>
              </a:defRPr>
            </a:lvl1pPr>
            <a:lvl2pPr marL="736600" indent="-279400" algn="l" defTabSz="457200" rtl="0" eaLnBrk="0" fontAlgn="base" hangingPunct="0">
              <a:lnSpc>
                <a:spcPct val="81000"/>
              </a:lnSpc>
              <a:spcBef>
                <a:spcPts val="700"/>
              </a:spcBef>
              <a:spcAft>
                <a:spcPct val="0"/>
              </a:spcAft>
              <a:buClr>
                <a:srgbClr val="008080"/>
              </a:buClr>
              <a:buSzPct val="100000"/>
              <a:buFont typeface="Arial" charset="0"/>
              <a:buChar char="–"/>
              <a:defRPr sz="2800">
                <a:solidFill>
                  <a:srgbClr val="00808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81000"/>
              </a:lnSpc>
              <a:spcBef>
                <a:spcPts val="600"/>
              </a:spcBef>
              <a:spcAft>
                <a:spcPct val="0"/>
              </a:spcAft>
              <a:buClr>
                <a:srgbClr val="008080"/>
              </a:buClr>
              <a:buSzPct val="100000"/>
              <a:buFont typeface="Arial" charset="0"/>
              <a:buChar char="•"/>
              <a:defRPr sz="2400">
                <a:solidFill>
                  <a:srgbClr val="00808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81000"/>
              </a:lnSpc>
              <a:spcBef>
                <a:spcPts val="500"/>
              </a:spcBef>
              <a:spcAft>
                <a:spcPct val="0"/>
              </a:spcAft>
              <a:buClr>
                <a:srgbClr val="008080"/>
              </a:buClr>
              <a:buSzPct val="100000"/>
              <a:buFont typeface="Arial" charset="0"/>
              <a:buChar char="–"/>
              <a:defRPr sz="2000">
                <a:solidFill>
                  <a:srgbClr val="00808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81000"/>
              </a:lnSpc>
              <a:spcBef>
                <a:spcPts val="500"/>
              </a:spcBef>
              <a:spcAft>
                <a:spcPct val="0"/>
              </a:spcAft>
              <a:buClr>
                <a:srgbClr val="008080"/>
              </a:buClr>
              <a:buSzPct val="100000"/>
              <a:buFont typeface="Arial" charset="0"/>
              <a:buChar char="»"/>
              <a:defRPr sz="2000">
                <a:solidFill>
                  <a:srgbClr val="00808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457200" rtl="0" fontAlgn="base">
              <a:lnSpc>
                <a:spcPct val="81000"/>
              </a:lnSpc>
              <a:spcBef>
                <a:spcPts val="500"/>
              </a:spcBef>
              <a:spcAft>
                <a:spcPct val="0"/>
              </a:spcAft>
              <a:buClr>
                <a:srgbClr val="008080"/>
              </a:buClr>
              <a:buSzPct val="100000"/>
              <a:buFont typeface="Arial" charset="0"/>
              <a:buChar char="»"/>
              <a:defRPr sz="20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>
              <a:lnSpc>
                <a:spcPct val="81000"/>
              </a:lnSpc>
              <a:spcBef>
                <a:spcPts val="500"/>
              </a:spcBef>
              <a:spcAft>
                <a:spcPct val="0"/>
              </a:spcAft>
              <a:buClr>
                <a:srgbClr val="008080"/>
              </a:buClr>
              <a:buSzPct val="100000"/>
              <a:buFont typeface="Arial" charset="0"/>
              <a:buChar char="»"/>
              <a:defRPr sz="20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>
              <a:lnSpc>
                <a:spcPct val="81000"/>
              </a:lnSpc>
              <a:spcBef>
                <a:spcPts val="500"/>
              </a:spcBef>
              <a:spcAft>
                <a:spcPct val="0"/>
              </a:spcAft>
              <a:buClr>
                <a:srgbClr val="008080"/>
              </a:buClr>
              <a:buSzPct val="100000"/>
              <a:buFont typeface="Arial" charset="0"/>
              <a:buChar char="»"/>
              <a:defRPr sz="20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>
              <a:lnSpc>
                <a:spcPct val="81000"/>
              </a:lnSpc>
              <a:spcBef>
                <a:spcPts val="500"/>
              </a:spcBef>
              <a:spcAft>
                <a:spcPct val="0"/>
              </a:spcAft>
              <a:buClr>
                <a:srgbClr val="008080"/>
              </a:buClr>
              <a:buSzPct val="100000"/>
              <a:buFont typeface="Arial" charset="0"/>
              <a:buChar char="»"/>
              <a:defRPr sz="20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en-US" altLang="en-US" sz="2800" kern="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POURQUOI UTILISER LE LOGO?</a:t>
            </a:r>
          </a:p>
          <a:p>
            <a:pPr>
              <a:buFont typeface="Arial" charset="0"/>
              <a:buNone/>
              <a:defRPr/>
            </a:pPr>
            <a:endParaRPr lang="en-US" altLang="en-US" sz="2800" b="0" kern="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9459" name="Content Placeholder 1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pic>
        <p:nvPicPr>
          <p:cNvPr id="19461" name="Picture 8" descr="C:\Users\b_blanchard\Desktop\PRESSI~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88" y="3504125"/>
            <a:ext cx="4945062" cy="33131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9462" name="Picture 10" descr="http://www.marketing-chine.com/wp-content/uploads/2011/10/grande-muraille-de-chine-370x2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1015" y="1088920"/>
            <a:ext cx="4658393" cy="2916144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9464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17" y="40762"/>
            <a:ext cx="3396037" cy="3702776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3" name="Rectangle 2"/>
          <p:cNvSpPr/>
          <p:nvPr/>
        </p:nvSpPr>
        <p:spPr>
          <a:xfrm>
            <a:off x="5364088" y="4641296"/>
            <a:ext cx="3560804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en-US" sz="2400" b="0" kern="0" dirty="0">
                <a:solidFill>
                  <a:srgbClr val="1D6808"/>
                </a:solidFill>
                <a:latin typeface="Arial Narrow" panose="020B0606020202030204" pitchFamily="34" charset="0"/>
              </a:rPr>
              <a:t>Identification </a:t>
            </a:r>
            <a:r>
              <a:rPr lang="en-US" altLang="en-US" sz="2400" b="0" kern="0" dirty="0" err="1">
                <a:solidFill>
                  <a:srgbClr val="1D6808"/>
                </a:solidFill>
                <a:latin typeface="Arial Narrow" panose="020B0606020202030204" pitchFamily="34" charset="0"/>
              </a:rPr>
              <a:t>immédiate</a:t>
            </a:r>
            <a:endParaRPr lang="en-US" altLang="en-US" sz="2400" b="0" kern="0" dirty="0">
              <a:solidFill>
                <a:srgbClr val="1D6808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en-US" sz="2400" b="0" kern="0" dirty="0" err="1">
                <a:solidFill>
                  <a:srgbClr val="1D6808"/>
                </a:solidFill>
                <a:latin typeface="Arial Narrow" panose="020B0606020202030204" pitchFamily="34" charset="0"/>
              </a:rPr>
              <a:t>Réseau</a:t>
            </a:r>
            <a:r>
              <a:rPr lang="en-US" altLang="en-US" sz="2400" b="0" kern="0" dirty="0">
                <a:solidFill>
                  <a:srgbClr val="1D6808"/>
                </a:solidFill>
                <a:latin typeface="Arial Narrow" panose="020B0606020202030204" pitchFamily="34" charset="0"/>
              </a:rPr>
              <a:t> mondial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fr-FR" altLang="en-US" sz="2400" b="0" kern="0" dirty="0">
                <a:solidFill>
                  <a:srgbClr val="1D6808"/>
                </a:solidFill>
                <a:latin typeface="Arial Narrow" panose="020B0606020202030204" pitchFamily="34" charset="0"/>
              </a:rPr>
              <a:t>Identité commune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fr-FR" altLang="en-US" sz="2400" b="0" kern="0" dirty="0">
                <a:solidFill>
                  <a:srgbClr val="1D6808"/>
                </a:solidFill>
                <a:latin typeface="Arial Narrow" panose="020B0606020202030204" pitchFamily="34" charset="0"/>
              </a:rPr>
              <a:t>Renforcement de l’image de marque</a:t>
            </a:r>
            <a:endParaRPr lang="en-US" altLang="en-US" sz="2400" b="0" kern="0" dirty="0">
              <a:solidFill>
                <a:srgbClr val="1D6808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700" t="23360" r="41900" b="16880"/>
          <a:stretch/>
        </p:blipFill>
        <p:spPr>
          <a:xfrm>
            <a:off x="611560" y="476672"/>
            <a:ext cx="8064896" cy="59766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B427C3-0CCE-4990-9447-E10BCE751248}"/>
              </a:ext>
            </a:extLst>
          </p:cNvPr>
          <p:cNvSpPr txBox="1"/>
          <p:nvPr/>
        </p:nvSpPr>
        <p:spPr>
          <a:xfrm>
            <a:off x="2483768" y="2893149"/>
            <a:ext cx="3661580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mise à jour prochaine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0321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700" t="31280" r="41900" b="8961"/>
          <a:stretch/>
        </p:blipFill>
        <p:spPr>
          <a:xfrm>
            <a:off x="539552" y="476672"/>
            <a:ext cx="8064896" cy="59766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5A15C4-D88B-4D5E-A284-AAE9A7691B29}"/>
              </a:ext>
            </a:extLst>
          </p:cNvPr>
          <p:cNvSpPr txBox="1"/>
          <p:nvPr/>
        </p:nvSpPr>
        <p:spPr>
          <a:xfrm>
            <a:off x="2483768" y="2708920"/>
            <a:ext cx="3661580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mise à jour prochaine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2096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00103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88028" y="1278878"/>
            <a:ext cx="6336704" cy="428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0" dirty="0">
                <a:latin typeface="Arial Narrow" panose="020B0606020202030204" pitchFamily="34" charset="0"/>
                <a:cs typeface="Arial" panose="020B0604020202020204" pitchFamily="34" charset="0"/>
              </a:rPr>
              <a:t>Plaque inaugurale du site:</a:t>
            </a: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fr-FR" sz="2000" b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 plaque devra être placée dans un endroit bien visible des visiteurs, sans nuire à l'esthétique des lieux ;</a:t>
            </a: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v"/>
            </a:pPr>
            <a:endParaRPr lang="fr-FR" sz="2000" b="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fr-FR" sz="2000" b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le choix des matériaux et du format, laissé à l’appréciation du site, doit respecter l’esprit du lieu ;</a:t>
            </a: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v"/>
            </a:pPr>
            <a:endParaRPr lang="fr-FR" sz="2000" b="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fr-FR" sz="2000" b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l'emblème seul ou le logo générique du site devra y figurer ;</a:t>
            </a: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v"/>
            </a:pPr>
            <a:endParaRPr lang="fr-FR" sz="2000" b="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fr-FR" sz="2000" b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le texte devra mentionner la VUE du bien ;</a:t>
            </a: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v"/>
            </a:pPr>
            <a:endParaRPr lang="fr-FR" sz="2000" b="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fr-FR" sz="2000" b="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le texte devra faire référence à la Convention, à l'existence de la Liste du patrimoine mondial et à la reconnaissance internationale que l'inscription sur cette Liste implique.</a:t>
            </a:r>
            <a:endParaRPr lang="en-US" sz="2000" b="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380628"/>
            <a:ext cx="7712368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  <a:latin typeface="Arial Narrow" panose="020B0606020202030204" pitchFamily="34" charset="0"/>
              </a:rPr>
              <a:t>Exemple d’utilisation du logo générique de site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9069" y="5897689"/>
            <a:ext cx="8568952" cy="76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7030A0"/>
                </a:solidFill>
                <a:latin typeface="Arial Narrow" panose="020B0606020202030204" pitchFamily="34" charset="0"/>
              </a:rPr>
              <a:t>Exemple de texte proposé par le Comité à titre de référence :</a:t>
            </a:r>
          </a:p>
          <a:p>
            <a:r>
              <a:rPr lang="fr-FR" sz="1200" dirty="0">
                <a:latin typeface="Arial Narrow" panose="020B0606020202030204" pitchFamily="34" charset="0"/>
              </a:rPr>
              <a:t>« Au titre de la Convention concernant la protection du patrimoine mondial, culturel et naturel, [</a:t>
            </a:r>
            <a:r>
              <a:rPr lang="fr-FR" sz="1200" i="1" dirty="0">
                <a:latin typeface="Arial Narrow" panose="020B0606020202030204" pitchFamily="34" charset="0"/>
              </a:rPr>
              <a:t>nom du bien</a:t>
            </a:r>
            <a:r>
              <a:rPr lang="fr-FR" sz="1200" dirty="0">
                <a:latin typeface="Arial Narrow" panose="020B0606020202030204" pitchFamily="34" charset="0"/>
              </a:rPr>
              <a:t>] figure sur la Liste du patrimoine mondial. L'inscription sur cette Liste consacre la valeur universelle exceptionnelle d'un bien culturel ou naturel afin qu'il soit protégé au bénéfice de toute l'humanité. »</a:t>
            </a:r>
          </a:p>
        </p:txBody>
      </p:sp>
    </p:spTree>
    <p:extLst>
      <p:ext uri="{BB962C8B-B14F-4D97-AF65-F5344CB8AC3E}">
        <p14:creationId xmlns:p14="http://schemas.microsoft.com/office/powerpoint/2010/main" val="110413226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00103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63888" y="4149080"/>
            <a:ext cx="500401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0" dirty="0">
                <a:latin typeface="Arial Narrow" panose="020B0606020202030204" pitchFamily="34" charset="0"/>
                <a:cs typeface="Arial" panose="020B0604020202020204" pitchFamily="34" charset="0"/>
              </a:rPr>
              <a:t>UNESCO + Emblème du PM + « </a:t>
            </a:r>
            <a:r>
              <a:rPr lang="fr-FR" sz="2400" b="0" dirty="0">
                <a:highlight>
                  <a:srgbClr val="FFFF00"/>
                </a:highlight>
                <a:latin typeface="Arial Narrow" panose="020B0606020202030204" pitchFamily="34" charset="0"/>
                <a:cs typeface="Arial" panose="020B0604020202020204" pitchFamily="34" charset="0"/>
              </a:rPr>
              <a:t>Convention</a:t>
            </a:r>
            <a:r>
              <a:rPr lang="fr-FR" sz="2400" b="0" dirty="0">
                <a:latin typeface="Arial Narrow" panose="020B0606020202030204" pitchFamily="34" charset="0"/>
                <a:cs typeface="Arial" panose="020B0604020202020204" pitchFamily="34" charset="0"/>
              </a:rPr>
              <a:t> du patrimoine mondial»:</a:t>
            </a:r>
          </a:p>
          <a:p>
            <a:endParaRPr lang="fr-FR" sz="2400" b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fr-FR" sz="2400" b="0" dirty="0">
                <a:latin typeface="Arial Narrow" panose="020B0606020202030204" pitchFamily="34" charset="0"/>
                <a:cs typeface="Arial" panose="020B0604020202020204" pitchFamily="34" charset="0"/>
              </a:rPr>
              <a:t>Destiné à l’</a:t>
            </a:r>
            <a:r>
              <a:rPr lang="fr-FR" sz="2400" u="sng" dirty="0">
                <a:highlight>
                  <a:srgbClr val="FFFF00"/>
                </a:highlight>
                <a:latin typeface="Arial Narrow" panose="020B0606020202030204" pitchFamily="34" charset="0"/>
                <a:cs typeface="Arial" panose="020B0604020202020204" pitchFamily="34" charset="0"/>
              </a:rPr>
              <a:t>usage exclusif du Secrétariat </a:t>
            </a:r>
            <a:r>
              <a:rPr lang="fr-FR" sz="2400" b="0" dirty="0">
                <a:latin typeface="Arial Narrow" panose="020B0606020202030204" pitchFamily="34" charset="0"/>
                <a:cs typeface="Arial" panose="020B0604020202020204" pitchFamily="34" charset="0"/>
              </a:rPr>
              <a:t>de la Convention</a:t>
            </a:r>
            <a:endParaRPr lang="en-US" sz="2400" b="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6004" y="677531"/>
            <a:ext cx="3342582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  <a:latin typeface="Arial Narrow" panose="020B0606020202030204" pitchFamily="34" charset="0"/>
              </a:rPr>
              <a:t>Autre logo combiné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8E507F-D11A-4326-B54F-86972BEEB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67488"/>
            <a:ext cx="2198365" cy="190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8079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00103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957952"/>
            <a:ext cx="441618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Quelques exemples de logos non officiels </a:t>
            </a:r>
          </a:p>
          <a:p>
            <a:pPr algn="ctr"/>
            <a:r>
              <a:rPr lang="fr-FR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ou d’usages non autorisés</a:t>
            </a:r>
            <a:endParaRPr lang="en-US" sz="20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5867" y="567983"/>
            <a:ext cx="3540643" cy="2977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50" y="4593318"/>
            <a:ext cx="2195941" cy="1086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:\Users\b_blanchard\AppData\Local\Microsoft\Windows\Temporary Internet Files\Content.Outlook\BRK8ZIL7\IF5A16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80" y="1780427"/>
            <a:ext cx="4242154" cy="2827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b_blanchard\AppData\Local\Microsoft\Windows\Temporary Internet Files\Content.Outlook\BRK8ZIL7\photo (5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04427" y="3729987"/>
            <a:ext cx="3386850" cy="2540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2" descr="142284208@24082012-054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25740" y="5155604"/>
            <a:ext cx="2977116" cy="119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 bwMode="auto">
          <a:xfrm rot="17130109">
            <a:off x="141549" y="3088552"/>
            <a:ext cx="825831" cy="53164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20094848">
            <a:off x="206076" y="5918242"/>
            <a:ext cx="1204525" cy="369168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 rot="20094848">
            <a:off x="2741524" y="6353630"/>
            <a:ext cx="653354" cy="337143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4119187">
            <a:off x="7243183" y="2996180"/>
            <a:ext cx="832264" cy="39589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5866358">
            <a:off x="7010928" y="4667023"/>
            <a:ext cx="625088" cy="383009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52820" y="217767"/>
            <a:ext cx="370850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FFC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Mauvais usages</a:t>
            </a:r>
            <a:endParaRPr lang="en-US" sz="3600" dirty="0">
              <a:solidFill>
                <a:srgbClr val="FFC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90203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724" name="Picture 4" descr="P M Pastelería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681" y="180914"/>
            <a:ext cx="5143872" cy="3857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0725" name="Picture 5" descr="WHC-taxi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2"/>
          <a:stretch/>
        </p:blipFill>
        <p:spPr bwMode="auto">
          <a:xfrm>
            <a:off x="477416" y="3861048"/>
            <a:ext cx="4886672" cy="2703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9552" y="329313"/>
            <a:ext cx="2664296" cy="49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0" lvl="0" indent="-717550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altLang="en-US" kern="0" dirty="0">
                <a:solidFill>
                  <a:srgbClr val="C00000"/>
                </a:solidFill>
                <a:latin typeface="Arial Narrow" panose="020B0606020202030204" pitchFamily="34" charset="0"/>
                <a:cs typeface="Lucida Sans Unicode"/>
              </a:rPr>
              <a:t>… </a:t>
            </a:r>
            <a:r>
              <a:rPr lang="en-US" altLang="en-US" kern="0" dirty="0" err="1">
                <a:solidFill>
                  <a:srgbClr val="C00000"/>
                </a:solidFill>
                <a:latin typeface="Arial Narrow" panose="020B0606020202030204" pitchFamily="34" charset="0"/>
                <a:cs typeface="Lucida Sans Unicode"/>
              </a:rPr>
              <a:t>ou</a:t>
            </a:r>
            <a:r>
              <a:rPr lang="en-US" altLang="en-US" kern="0" dirty="0">
                <a:solidFill>
                  <a:srgbClr val="C00000"/>
                </a:solidFill>
                <a:latin typeface="Arial Narrow" panose="020B0606020202030204" pitchFamily="34" charset="0"/>
                <a:cs typeface="Lucida Sans Unicode"/>
              </a:rPr>
              <a:t> encore…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43600" y="4581128"/>
            <a:ext cx="3380184" cy="20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0" u="sng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Conséquences</a:t>
            </a:r>
            <a:r>
              <a:rPr lang="fr-FR" sz="2400" b="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Pas d’argent reversé au fond de gestion du site ou du patrimoine mondial</a:t>
            </a:r>
          </a:p>
          <a:p>
            <a:endParaRPr lang="fr-FR" sz="2400" b="0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Pas de contrôle qualité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5479" t="28400" r="31101" b="30118"/>
          <a:stretch/>
        </p:blipFill>
        <p:spPr>
          <a:xfrm>
            <a:off x="251520" y="1118534"/>
            <a:ext cx="3391272" cy="263072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505914E2-4C5B-4532-92CE-11CA1B4A704B}"/>
              </a:ext>
            </a:extLst>
          </p:cNvPr>
          <p:cNvSpPr/>
          <p:nvPr/>
        </p:nvSpPr>
        <p:spPr bwMode="auto">
          <a:xfrm rot="6505718">
            <a:off x="1346073" y="1237947"/>
            <a:ext cx="978408" cy="4846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4D27130-FDDB-49DC-BB0C-6005A2330302}"/>
              </a:ext>
            </a:extLst>
          </p:cNvPr>
          <p:cNvSpPr/>
          <p:nvPr/>
        </p:nvSpPr>
        <p:spPr bwMode="auto">
          <a:xfrm rot="18941524">
            <a:off x="4296748" y="1405264"/>
            <a:ext cx="1041438" cy="498188"/>
          </a:xfrm>
          <a:prstGeom prst="rightArrow">
            <a:avLst>
              <a:gd name="adj1" fmla="val 46409"/>
              <a:gd name="adj2" fmla="val 5000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63F76EA-0390-458E-92F4-184286BD6F24}"/>
              </a:ext>
            </a:extLst>
          </p:cNvPr>
          <p:cNvSpPr/>
          <p:nvPr/>
        </p:nvSpPr>
        <p:spPr bwMode="auto">
          <a:xfrm rot="3906902">
            <a:off x="2035530" y="3825187"/>
            <a:ext cx="900689" cy="444138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62C1D08-A685-47D6-9DA6-46D4B2A43947}"/>
              </a:ext>
            </a:extLst>
          </p:cNvPr>
          <p:cNvSpPr/>
          <p:nvPr/>
        </p:nvSpPr>
        <p:spPr bwMode="auto">
          <a:xfrm rot="18941524">
            <a:off x="5660607" y="2110456"/>
            <a:ext cx="572907" cy="171766"/>
          </a:xfrm>
          <a:prstGeom prst="rightArrow">
            <a:avLst>
              <a:gd name="adj1" fmla="val 46409"/>
              <a:gd name="adj2" fmla="val 5000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53C36B7-B58F-4DDB-94A2-D710F4F3B9A6}"/>
              </a:ext>
            </a:extLst>
          </p:cNvPr>
          <p:cNvSpPr/>
          <p:nvPr/>
        </p:nvSpPr>
        <p:spPr bwMode="auto">
          <a:xfrm rot="13165378">
            <a:off x="8122904" y="1926302"/>
            <a:ext cx="607146" cy="178044"/>
          </a:xfrm>
          <a:prstGeom prst="rightArrow">
            <a:avLst>
              <a:gd name="adj1" fmla="val 46409"/>
              <a:gd name="adj2" fmla="val 5000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ED4DC57-D2F7-4CDA-8B22-A63545A8602C}"/>
              </a:ext>
            </a:extLst>
          </p:cNvPr>
          <p:cNvSpPr/>
          <p:nvPr/>
        </p:nvSpPr>
        <p:spPr bwMode="auto">
          <a:xfrm rot="3057906">
            <a:off x="7357875" y="322843"/>
            <a:ext cx="547145" cy="203001"/>
          </a:xfrm>
          <a:prstGeom prst="rightArrow">
            <a:avLst>
              <a:gd name="adj1" fmla="val 46409"/>
              <a:gd name="adj2" fmla="val 5000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6BEFFA2-6B73-43CB-A1C6-1EF78725A923}"/>
              </a:ext>
            </a:extLst>
          </p:cNvPr>
          <p:cNvSpPr/>
          <p:nvPr/>
        </p:nvSpPr>
        <p:spPr bwMode="auto">
          <a:xfrm rot="3057906">
            <a:off x="2313268" y="1878649"/>
            <a:ext cx="547145" cy="203001"/>
          </a:xfrm>
          <a:prstGeom prst="rightArrow">
            <a:avLst>
              <a:gd name="adj1" fmla="val 46409"/>
              <a:gd name="adj2" fmla="val 5000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46378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00103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8636" y="266133"/>
            <a:ext cx="3466728" cy="1143000"/>
          </a:xfrm>
        </p:spPr>
        <p:txBody>
          <a:bodyPr/>
          <a:lstStyle/>
          <a:p>
            <a:r>
              <a:rPr lang="fr-FR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Conclusion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484784"/>
            <a:ext cx="7200800" cy="489654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accent5">
                    <a:lumMod val="25000"/>
                  </a:schemeClr>
                </a:solidFill>
                <a:latin typeface="Arial Narrow" panose="020B0606020202030204" pitchFamily="34" charset="0"/>
              </a:rPr>
              <a:t>Utilisez très largement les logos existants afin de promouvoir les sites et la Convention du patrimoine mondial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accent5">
                    <a:lumMod val="25000"/>
                  </a:schemeClr>
                </a:solidFill>
                <a:latin typeface="Arial Narrow" panose="020B0606020202030204" pitchFamily="34" charset="0"/>
              </a:rPr>
              <a:t>Aidez-nous à contrôler les usages abusifs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accent5">
                    <a:lumMod val="25000"/>
                  </a:schemeClr>
                </a:solidFill>
                <a:latin typeface="Arial Narrow" panose="020B0606020202030204" pitchFamily="34" charset="0"/>
              </a:rPr>
              <a:t>Contactez-nous pour toute information supplémentaire, assistance, validation de projet:</a:t>
            </a:r>
          </a:p>
          <a:p>
            <a:pPr marL="0" indent="0">
              <a:buNone/>
            </a:pPr>
            <a:endParaRPr lang="fr-FR" sz="2400" dirty="0">
              <a:solidFill>
                <a:schemeClr val="accent5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fr-FR" sz="2400" dirty="0">
                <a:solidFill>
                  <a:schemeClr val="accent5">
                    <a:lumMod val="25000"/>
                  </a:schemeClr>
                </a:solidFill>
                <a:latin typeface="Arial Narrow" panose="020B0606020202030204" pitchFamily="34" charset="0"/>
              </a:rPr>
              <a:t>Mme Barbara BLANCHARD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chemeClr val="accent5">
                    <a:lumMod val="25000"/>
                  </a:schemeClr>
                </a:solidFill>
                <a:latin typeface="Arial Narrow" panose="020B0606020202030204" pitchFamily="34" charset="0"/>
              </a:rPr>
              <a:t>Secteur de la Culture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chemeClr val="accent5">
                    <a:lumMod val="25000"/>
                  </a:schemeClr>
                </a:solidFill>
                <a:latin typeface="Arial Narrow" panose="020B0606020202030204" pitchFamily="34" charset="0"/>
              </a:rPr>
              <a:t>Unité Communication, Villes et Evènements </a:t>
            </a:r>
          </a:p>
          <a:p>
            <a:pPr marL="0" indent="0" algn="ctr">
              <a:buNone/>
            </a:pPr>
            <a:r>
              <a:rPr lang="fr-FR" sz="2400" dirty="0">
                <a:latin typeface="Arial Narrow" panose="020B0606020202030204" pitchFamily="34" charset="0"/>
                <a:hlinkClick r:id="rId3"/>
              </a:rPr>
              <a:t>b.blanchard@unesco.org</a:t>
            </a:r>
            <a:r>
              <a:rPr lang="fr-FR" dirty="0">
                <a:latin typeface="Arial Narrow" panose="020B0606020202030204" pitchFamily="34" charset="0"/>
              </a:rPr>
              <a:t> 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A1D62B4A-22E9-496A-8536-FF541ED9CEE9}"/>
              </a:ext>
            </a:extLst>
          </p:cNvPr>
          <p:cNvSpPr/>
          <p:nvPr/>
        </p:nvSpPr>
        <p:spPr>
          <a:xfrm>
            <a:off x="2107116" y="4221088"/>
            <a:ext cx="731520" cy="157705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76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47864" y="230190"/>
            <a:ext cx="5285553" cy="1217535"/>
          </a:xfrm>
        </p:spPr>
        <p:txBody>
          <a:bodyPr/>
          <a:lstStyle/>
          <a:p>
            <a:r>
              <a:rPr lang="en-US" altLang="en-US" sz="2800" b="1" dirty="0" err="1">
                <a:solidFill>
                  <a:srgbClr val="00B050"/>
                </a:solidFill>
                <a:latin typeface="Arial Narrow" panose="020B0606020202030204" pitchFamily="34" charset="0"/>
              </a:rPr>
              <a:t>Utiliser</a:t>
            </a:r>
            <a:r>
              <a:rPr lang="en-US" altLang="en-US" sz="2800" b="1" dirty="0">
                <a:solidFill>
                  <a:srgbClr val="00B050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Arial Narrow" panose="020B0606020202030204" pitchFamily="34" charset="0"/>
              </a:rPr>
              <a:t>correctement</a:t>
            </a:r>
            <a:r>
              <a:rPr lang="en-US" altLang="en-US" sz="2800" b="1" dirty="0">
                <a:solidFill>
                  <a:srgbClr val="00B050"/>
                </a:solidFill>
                <a:latin typeface="Arial Narrow" panose="020B0606020202030204" pitchFamily="34" charset="0"/>
              </a:rPr>
              <a:t> un </a:t>
            </a:r>
            <a:r>
              <a:rPr lang="en-US" altLang="en-US" sz="2800" b="1" dirty="0" err="1">
                <a:solidFill>
                  <a:srgbClr val="00B050"/>
                </a:solidFill>
                <a:latin typeface="Arial Narrow" panose="020B0606020202030204" pitchFamily="34" charset="0"/>
              </a:rPr>
              <a:t>emblème</a:t>
            </a:r>
            <a:r>
              <a:rPr lang="en-US" altLang="en-US" sz="2800" b="1" dirty="0">
                <a:solidFill>
                  <a:srgbClr val="00B050"/>
                </a:solidFill>
                <a:latin typeface="Arial Narrow" panose="020B0606020202030204" pitchFamily="34" charset="0"/>
              </a:rPr>
              <a:t> </a:t>
            </a:r>
            <a:br>
              <a:rPr lang="en-US" altLang="en-US" sz="2800" b="1" dirty="0">
                <a:solidFill>
                  <a:srgbClr val="00B050"/>
                </a:solidFill>
                <a:latin typeface="Arial Narrow" panose="020B0606020202030204" pitchFamily="34" charset="0"/>
              </a:rPr>
            </a:br>
            <a:r>
              <a:rPr lang="en-US" altLang="en-US" sz="2800" b="1" dirty="0" err="1">
                <a:solidFill>
                  <a:srgbClr val="00B050"/>
                </a:solidFill>
                <a:latin typeface="Arial Narrow" panose="020B0606020202030204" pitchFamily="34" charset="0"/>
              </a:rPr>
              <a:t>identique</a:t>
            </a:r>
            <a:r>
              <a:rPr lang="en-US" altLang="en-US" sz="2800" b="1" dirty="0">
                <a:solidFill>
                  <a:srgbClr val="00B050"/>
                </a:solidFill>
                <a:latin typeface="Arial Narrow" panose="020B0606020202030204" pitchFamily="34" charset="0"/>
              </a:rPr>
              <a:t> et </a:t>
            </a:r>
            <a:r>
              <a:rPr lang="en-US" altLang="en-US" sz="2800" b="1" dirty="0" err="1">
                <a:solidFill>
                  <a:srgbClr val="00B050"/>
                </a:solidFill>
                <a:latin typeface="Arial Narrow" panose="020B0606020202030204" pitchFamily="34" charset="0"/>
              </a:rPr>
              <a:t>commun</a:t>
            </a:r>
            <a:r>
              <a:rPr lang="en-US" altLang="en-US" sz="2800" b="1" dirty="0">
                <a:solidFill>
                  <a:srgbClr val="00B050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Arial Narrow" panose="020B0606020202030204" pitchFamily="34" charset="0"/>
              </a:rPr>
              <a:t>contribue</a:t>
            </a:r>
            <a:r>
              <a:rPr lang="en-US" altLang="en-US" sz="2800" b="1" dirty="0">
                <a:solidFill>
                  <a:srgbClr val="00B050"/>
                </a:solidFill>
                <a:latin typeface="Arial Narrow" panose="020B0606020202030204" pitchFamily="34" charset="0"/>
              </a:rPr>
              <a:t> à:</a:t>
            </a:r>
            <a:endParaRPr lang="en-US" sz="2800" b="1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35896" y="1628800"/>
            <a:ext cx="4947267" cy="1944216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400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Véhiculer</a:t>
            </a:r>
            <a:r>
              <a:rPr lang="en-US" alt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une</a:t>
            </a:r>
            <a:r>
              <a:rPr lang="en-US" alt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meilleure</a:t>
            </a:r>
            <a:r>
              <a:rPr lang="en-US" alt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fr-FR" alt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information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Permettre une meilleure orientation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fr-FR" alt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Susciter la curiosité</a:t>
            </a:r>
            <a:endParaRPr lang="en-US" sz="2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4" name="Picture 2" descr="U:\WHC\CEP\CEP\PRESENTATIONS\PPT_KR\site_1325_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95252"/>
            <a:ext cx="4256364" cy="319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30190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224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218219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3131840" y="1723901"/>
            <a:ext cx="5534795" cy="24482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378000" tIns="180000" rIns="90000" bIns="180000"/>
          <a:lstStyle>
            <a:lvl1pPr marL="717550" indent="-717550"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100000"/>
              <a:buFont typeface="Arial" charset="0"/>
              <a:tabLst>
                <a:tab pos="717550" algn="l"/>
                <a:tab pos="1165225" algn="l"/>
                <a:tab pos="1614488" algn="l"/>
                <a:tab pos="2063750" algn="l"/>
                <a:tab pos="2513013" algn="l"/>
                <a:tab pos="2962275" algn="l"/>
                <a:tab pos="3411538" algn="l"/>
                <a:tab pos="3860800" algn="l"/>
                <a:tab pos="4310063" algn="l"/>
                <a:tab pos="4759325" algn="l"/>
                <a:tab pos="5208588" algn="l"/>
                <a:tab pos="5657850" algn="l"/>
                <a:tab pos="6107113" algn="l"/>
                <a:tab pos="6556375" algn="l"/>
                <a:tab pos="7005638" algn="l"/>
                <a:tab pos="7454900" algn="l"/>
                <a:tab pos="7904163" algn="l"/>
                <a:tab pos="8353425" algn="l"/>
                <a:tab pos="8802688" algn="l"/>
                <a:tab pos="9251950" algn="l"/>
                <a:tab pos="9701213" algn="l"/>
              </a:tabLst>
              <a:defRPr sz="3200" b="1">
                <a:solidFill>
                  <a:schemeClr val="accent2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GB" altLang="en-US" sz="28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Différents</a:t>
            </a:r>
            <a:r>
              <a:rPr lang="en-GB" altLang="en-US" sz="2800" dirty="0">
                <a:solidFill>
                  <a:srgbClr val="0070C0"/>
                </a:solidFill>
                <a:latin typeface="Arial Narrow" panose="020B0606020202030204" pitchFamily="34" charset="0"/>
              </a:rPr>
              <a:t> logos et </a:t>
            </a:r>
            <a:r>
              <a:rPr lang="en-GB" altLang="en-US" sz="28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emblèmes</a:t>
            </a:r>
            <a:r>
              <a:rPr lang="en-GB" altLang="en-US" sz="2800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</a:p>
          <a:p>
            <a:pPr marL="457200" indent="-457200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GB" altLang="en-US" sz="2800" dirty="0">
                <a:solidFill>
                  <a:srgbClr val="0070C0"/>
                </a:solidFill>
                <a:latin typeface="Arial Narrow" panose="020B0606020202030204" pitchFamily="34" charset="0"/>
              </a:rPr>
              <a:t>Pour </a:t>
            </a:r>
            <a:r>
              <a:rPr lang="en-GB" altLang="en-US" sz="28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différents</a:t>
            </a:r>
            <a:r>
              <a:rPr lang="en-GB" altLang="en-US" sz="2800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GB" altLang="en-US" sz="28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utilisateurs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457200" indent="-457200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GB" altLang="en-US" sz="2800" dirty="0">
                <a:solidFill>
                  <a:srgbClr val="0070C0"/>
                </a:solidFill>
                <a:latin typeface="Arial Narrow" panose="020B0606020202030204" pitchFamily="34" charset="0"/>
              </a:rPr>
              <a:t>Et </a:t>
            </a:r>
            <a:r>
              <a:rPr lang="en-GB" altLang="en-US" sz="28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différents</a:t>
            </a:r>
            <a:r>
              <a:rPr lang="en-GB" altLang="en-US" sz="2800" dirty="0">
                <a:solidFill>
                  <a:srgbClr val="0070C0"/>
                </a:solidFill>
                <a:latin typeface="Arial Narrow" panose="020B0606020202030204" pitchFamily="34" charset="0"/>
              </a:rPr>
              <a:t> usages</a:t>
            </a:r>
          </a:p>
        </p:txBody>
      </p:sp>
      <p:pic>
        <p:nvPicPr>
          <p:cNvPr id="10" name="Picture 2" descr="U:\WHC\CEP\PACT\Logo\Graphic standards\Countries\Cambodia\unesco_whc_angkor_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6285" y="5036635"/>
            <a:ext cx="1079632" cy="105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U:\WHC\CEP\PACT\Logo\Graphic standards\WH no text\WHC_without_text_b&amp;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148" y="620688"/>
            <a:ext cx="940327" cy="94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4C50E6-6FD5-4D35-A649-62A3FFA14B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49" t="3557" r="2249" b="2742"/>
          <a:stretch/>
        </p:blipFill>
        <p:spPr>
          <a:xfrm>
            <a:off x="6314048" y="4335059"/>
            <a:ext cx="1800200" cy="1584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3D20CA-816D-46E9-A3B6-0AFD36534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5736" y="249752"/>
            <a:ext cx="1675259" cy="1311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BBBB47-6D50-4B65-85F1-EAB24C43EE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08" y="3168509"/>
            <a:ext cx="2752727" cy="55721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5090" y="188640"/>
            <a:ext cx="4680520" cy="576064"/>
          </a:xfrm>
        </p:spPr>
        <p:txBody>
          <a:bodyPr/>
          <a:lstStyle/>
          <a:p>
            <a:r>
              <a:rPr lang="fr-FR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I – Le </a:t>
            </a:r>
            <a:r>
              <a:rPr lang="fr-FR" sz="3600" dirty="0">
                <a:solidFill>
                  <a:srgbClr val="0070C0"/>
                </a:solidFill>
                <a:latin typeface="Arial Narrow" panose="020B0606020202030204" pitchFamily="34" charset="0"/>
              </a:rPr>
              <a:t>logo de l’UNESCO</a:t>
            </a:r>
            <a:endParaRPr lang="fr-FR" sz="36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14127"/>
            <a:ext cx="8319628" cy="554707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890944"/>
            <a:ext cx="8321761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2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247983" y="382417"/>
            <a:ext cx="4648034" cy="504056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B0F0"/>
                </a:solidFill>
                <a:latin typeface="Arial Narrow" panose="020B0606020202030204" pitchFamily="34" charset="0"/>
              </a:rPr>
              <a:t>Charte graphique officielle</a:t>
            </a:r>
            <a:endParaRPr lang="en-US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8064" y="2348880"/>
            <a:ext cx="184731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600" b="0" dirty="0"/>
          </a:p>
          <a:p>
            <a:endParaRPr lang="fr-FR" sz="1600" b="0" dirty="0"/>
          </a:p>
        </p:txBody>
      </p:sp>
      <p:sp>
        <p:nvSpPr>
          <p:cNvPr id="4" name="Line Callout 1 3"/>
          <p:cNvSpPr/>
          <p:nvPr/>
        </p:nvSpPr>
        <p:spPr bwMode="auto">
          <a:xfrm>
            <a:off x="1207207" y="1596150"/>
            <a:ext cx="1224136" cy="313932"/>
          </a:xfrm>
          <a:prstGeom prst="borderCallout1">
            <a:avLst>
              <a:gd name="adj1" fmla="val 96649"/>
              <a:gd name="adj2" fmla="val 108183"/>
              <a:gd name="adj3" fmla="val 375724"/>
              <a:gd name="adj4" fmla="val 12783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FR" sz="1800" b="0" dirty="0"/>
              <a:t>Le temple</a:t>
            </a:r>
          </a:p>
        </p:txBody>
      </p:sp>
      <p:sp>
        <p:nvSpPr>
          <p:cNvPr id="5" name="Line Callout 1 4"/>
          <p:cNvSpPr/>
          <p:nvPr/>
        </p:nvSpPr>
        <p:spPr bwMode="auto">
          <a:xfrm>
            <a:off x="3411107" y="5517232"/>
            <a:ext cx="3177118" cy="313932"/>
          </a:xfrm>
          <a:prstGeom prst="borderCallout1">
            <a:avLst>
              <a:gd name="adj1" fmla="val -29095"/>
              <a:gd name="adj2" fmla="val 88631"/>
              <a:gd name="adj3" fmla="val -576554"/>
              <a:gd name="adj4" fmla="val 54438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FR" sz="1800" b="0" dirty="0"/>
              <a:t>L’acronyme de l’Organisation</a:t>
            </a:r>
            <a:endParaRPr lang="fr-FR" sz="1400" b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11021F-B1E5-42BB-BBE2-2D2FDBB2F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75" y="2871787"/>
            <a:ext cx="550545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6602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1124744"/>
            <a:ext cx="7929264" cy="4445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81000"/>
              </a:lnSpc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fr-FR" sz="2400" kern="0" dirty="0">
                <a:solidFill>
                  <a:srgbClr val="0070C0"/>
                </a:solidFill>
                <a:latin typeface="Arial Narrow" panose="020B0606020202030204" pitchFamily="34" charset="0"/>
                <a:cs typeface="Lucida Sans Unicode"/>
              </a:rPr>
              <a:t>Le logo de l’UNESCO est pour les usages traitant de sujets généraux</a:t>
            </a:r>
          </a:p>
          <a:p>
            <a:pPr lvl="0">
              <a:lnSpc>
                <a:spcPct val="81000"/>
              </a:lnSpc>
              <a:buClr>
                <a:srgbClr val="0070C0"/>
              </a:buClr>
            </a:pPr>
            <a:endParaRPr lang="fr-FR" sz="2400" kern="0" dirty="0">
              <a:solidFill>
                <a:srgbClr val="0070C0"/>
              </a:solidFill>
              <a:latin typeface="Arial Narrow" panose="020B0606020202030204" pitchFamily="34" charset="0"/>
              <a:cs typeface="Lucida Sans Unicode"/>
            </a:endParaRPr>
          </a:p>
          <a:p>
            <a:pPr marL="285750" lvl="0" indent="-285750">
              <a:lnSpc>
                <a:spcPct val="81000"/>
              </a:lnSpc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fr-FR" sz="2400" kern="0" dirty="0">
                <a:solidFill>
                  <a:srgbClr val="0070C0"/>
                </a:solidFill>
                <a:latin typeface="Arial Narrow" panose="020B0606020202030204" pitchFamily="34" charset="0"/>
                <a:cs typeface="Lucida Sans Unicode"/>
              </a:rPr>
              <a:t>Il est régi par: </a:t>
            </a:r>
            <a:br>
              <a:rPr lang="fr-FR" sz="2400" kern="0" dirty="0">
                <a:solidFill>
                  <a:srgbClr val="0070C0"/>
                </a:solidFill>
                <a:latin typeface="Arial Narrow" panose="020B0606020202030204" pitchFamily="34" charset="0"/>
                <a:cs typeface="Lucida Sans Unicode"/>
              </a:rPr>
            </a:br>
            <a:r>
              <a:rPr lang="fr-FR" sz="2400" kern="0" dirty="0">
                <a:solidFill>
                  <a:srgbClr val="0070C0"/>
                </a:solidFill>
                <a:latin typeface="Arial Narrow" panose="020B0606020202030204" pitchFamily="34" charset="0"/>
                <a:cs typeface="Lucida Sans Unicode"/>
              </a:rPr>
              <a:t>les </a:t>
            </a:r>
            <a:r>
              <a:rPr lang="fr-FR" sz="2400" i="1" kern="0" dirty="0">
                <a:solidFill>
                  <a:srgbClr val="0070C0"/>
                </a:solidFill>
                <a:latin typeface="Arial Narrow" panose="020B0606020202030204" pitchFamily="34" charset="0"/>
                <a:cs typeface="Lucida Sans Unicode"/>
              </a:rPr>
              <a:t>Directives concernant l’utilisation du nom, de l’acronyme, du logo et des noms de domaines internet de l’UNESCO</a:t>
            </a:r>
          </a:p>
          <a:p>
            <a:pPr marL="285750" lvl="0" indent="-285750">
              <a:lnSpc>
                <a:spcPct val="81000"/>
              </a:lnSpc>
              <a:buClr>
                <a:srgbClr val="0070C0"/>
              </a:buClr>
              <a:buFont typeface="Courier New" panose="02070309020205020404" pitchFamily="49" charset="0"/>
              <a:buChar char="o"/>
            </a:pPr>
            <a:endParaRPr lang="fr-FR" sz="2400" kern="0" dirty="0">
              <a:solidFill>
                <a:srgbClr val="0070C0"/>
              </a:solidFill>
              <a:latin typeface="Arial Narrow" panose="020B0606020202030204" pitchFamily="34" charset="0"/>
              <a:cs typeface="Lucida Sans Unicode"/>
            </a:endParaRPr>
          </a:p>
          <a:p>
            <a:pPr marL="285750" lvl="0" indent="-285750">
              <a:lnSpc>
                <a:spcPct val="81000"/>
              </a:lnSpc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fr-FR" sz="2400" kern="0" dirty="0">
                <a:solidFill>
                  <a:srgbClr val="0070C0"/>
                </a:solidFill>
                <a:latin typeface="Arial Narrow" panose="020B0606020202030204" pitchFamily="34" charset="0"/>
                <a:cs typeface="Lucida Sans Unicode"/>
              </a:rPr>
              <a:t>Il est géré par le Secteur de la Priorité Afrique et des Relations extérieures, Division de l’Information du public (PAX/DPI)</a:t>
            </a:r>
          </a:p>
          <a:p>
            <a:pPr>
              <a:lnSpc>
                <a:spcPct val="81000"/>
              </a:lnSpc>
              <a:buClr>
                <a:srgbClr val="0070C0"/>
              </a:buClr>
            </a:pPr>
            <a:endParaRPr lang="fr-FR" sz="2400" b="0" kern="0" dirty="0">
              <a:solidFill>
                <a:srgbClr val="0070C0"/>
              </a:solidFill>
              <a:latin typeface="Arial Narrow" panose="020B0606020202030204" pitchFamily="34" charset="0"/>
              <a:cs typeface="Lucida Sans Unicode"/>
            </a:endParaRPr>
          </a:p>
          <a:p>
            <a:pPr marL="285750" indent="-285750">
              <a:lnSpc>
                <a:spcPct val="81000"/>
              </a:lnSpc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fr-FR" sz="2400" kern="0" dirty="0">
                <a:solidFill>
                  <a:srgbClr val="0070C0"/>
                </a:solidFill>
                <a:latin typeface="Arial Narrow" panose="020B0606020202030204" pitchFamily="34" charset="0"/>
                <a:cs typeface="Lucida Sans Unicode"/>
              </a:rPr>
              <a:t>Tout projet d’utilisation doit être soumis à </a:t>
            </a:r>
            <a:r>
              <a:rPr lang="fr-FR" sz="2400" b="0" u="sng" kern="0" dirty="0">
                <a:solidFill>
                  <a:srgbClr val="00CCFF"/>
                </a:solidFill>
                <a:latin typeface="+mn-lt"/>
                <a:cs typeface="Lucida Sans Unicod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logo@unesco.org</a:t>
            </a:r>
            <a:r>
              <a:rPr lang="fr-FR" sz="2400" b="0" u="sng" kern="0" dirty="0">
                <a:solidFill>
                  <a:srgbClr val="00CCFF"/>
                </a:solidFill>
                <a:latin typeface="+mn-lt"/>
                <a:cs typeface="Lucida Sans Unicode"/>
              </a:rPr>
              <a:t> </a:t>
            </a:r>
            <a:r>
              <a:rPr lang="fr-FR" sz="2400" kern="0" dirty="0">
                <a:solidFill>
                  <a:srgbClr val="0070C0"/>
                </a:solidFill>
                <a:latin typeface="Arial Narrow" panose="020B0606020202030204" pitchFamily="34" charset="0"/>
                <a:cs typeface="Lucida Sans Unicode"/>
              </a:rPr>
              <a:t>avant réalisation </a:t>
            </a:r>
            <a:endParaRPr lang="en-US" sz="2400" kern="0" dirty="0">
              <a:solidFill>
                <a:srgbClr val="0070C0"/>
              </a:solidFill>
              <a:latin typeface="Arial Narrow" panose="020B0606020202030204" pitchFamily="34" charset="0"/>
              <a:cs typeface="Lucida Sans Unicode"/>
            </a:endParaRPr>
          </a:p>
          <a:p>
            <a:pPr lvl="0">
              <a:lnSpc>
                <a:spcPct val="81000"/>
              </a:lnSpc>
            </a:pPr>
            <a:endParaRPr lang="fr-FR" sz="1800" b="0" kern="0" dirty="0">
              <a:solidFill>
                <a:srgbClr val="0070C0"/>
              </a:solidFill>
              <a:cs typeface="Lucida Sans Unicode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98394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98394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613DAD-A902-4CE2-964C-48E78B243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16" y="173176"/>
            <a:ext cx="3108459" cy="62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8571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268" name="Picture 4" descr="C:\Users\b_blanchard\Desktop\site_0138_0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7550"/>
            <a:ext cx="53975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C:\Users\b_blanchard\Desktop\site_0592_0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0" y="7430"/>
            <a:ext cx="25558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0"/>
            <a:ext cx="2520181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1" name="Picture 7" descr="C:\Users\b_blanchard\Desktop\PPT_KR\site_0088_003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3257550"/>
            <a:ext cx="3938587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92565" y="3014406"/>
            <a:ext cx="7461761" cy="4862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7030A0"/>
                </a:solidFill>
                <a:latin typeface="Arial Narrow" panose="020B0606020202030204" pitchFamily="34" charset="0"/>
              </a:rPr>
              <a:t>II – Emblème et logos du patrimoine mondial</a:t>
            </a:r>
            <a:endParaRPr lang="en-US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62185"/>
            <a:ext cx="3240394" cy="645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20197" y="320401"/>
            <a:ext cx="6408187" cy="49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dirty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 – L’emblème du patrimoine mondial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91880" y="3357717"/>
            <a:ext cx="5381705" cy="276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400" b="0" dirty="0">
                <a:latin typeface="Arial Narrow" panose="020B0606020202030204" pitchFamily="34" charset="0"/>
              </a:rPr>
              <a:t>Adopté en 1978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fr-FR" sz="2400" b="0" dirty="0">
              <a:latin typeface="Arial Narrow" panose="020B0606020202030204" pitchFamily="34" charset="0"/>
            </a:endParaRP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400" b="0" dirty="0">
                <a:latin typeface="Arial Narrow" panose="020B0606020202030204" pitchFamily="34" charset="0"/>
              </a:rPr>
              <a:t>Symbole de de l’interaction entre l’Humain et la Nature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fr-FR" sz="2400" b="0" dirty="0">
              <a:latin typeface="Arial Narrow" panose="020B0606020202030204" pitchFamily="34" charset="0"/>
            </a:endParaRP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400" b="0" dirty="0">
                <a:latin typeface="Arial Narrow" panose="020B0606020202030204" pitchFamily="34" charset="0"/>
              </a:rPr>
              <a:t>Défini au </a:t>
            </a:r>
            <a:r>
              <a:rPr lang="fr-FR" sz="2400" dirty="0">
                <a:latin typeface="Arial Narrow" panose="020B0606020202030204" pitchFamily="34" charset="0"/>
              </a:rPr>
              <a:t>Chapitre VIII </a:t>
            </a:r>
            <a:r>
              <a:rPr lang="fr-FR" sz="2400" b="0" dirty="0">
                <a:latin typeface="Arial Narrow" panose="020B0606020202030204" pitchFamily="34" charset="0"/>
              </a:rPr>
              <a:t>des </a:t>
            </a:r>
            <a:r>
              <a:rPr lang="fr-FR" sz="2400" b="0" i="1" dirty="0">
                <a:latin typeface="Arial Narrow" panose="020B0606020202030204" pitchFamily="34" charset="0"/>
              </a:rPr>
              <a:t>Orientations pour la mise en œuvre de la Convention du patrimoine mondial</a:t>
            </a:r>
            <a:endParaRPr lang="en-US" sz="2400" b="0" dirty="0">
              <a:latin typeface="Arial Narrow" panose="020B0606020202030204" pitchFamily="34" charset="0"/>
            </a:endParaRPr>
          </a:p>
        </p:txBody>
      </p:sp>
      <p:pic>
        <p:nvPicPr>
          <p:cNvPr id="4" name="Picture 2" descr="U:\WHC\CEP\PACT\Logo\Graphic standards\Countries\Cambodia\unesco_whc_angkor_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1880" y="1249440"/>
            <a:ext cx="1565765" cy="153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:\WHC\CEP\PACT\Logo\Graphic standards\WH no text\WHC_without_text_b&amp;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16318"/>
            <a:ext cx="1602480" cy="160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3029" t="697" r="31486" b="15076"/>
          <a:stretch/>
        </p:blipFill>
        <p:spPr>
          <a:xfrm>
            <a:off x="625676" y="1787306"/>
            <a:ext cx="1656185" cy="2952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079" y="4739634"/>
            <a:ext cx="1923925" cy="39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7030A0"/>
                </a:solidFill>
                <a:latin typeface="Arial Narrow" panose="020B0606020202030204" pitchFamily="34" charset="0"/>
              </a:rPr>
              <a:t>M. Michel </a:t>
            </a:r>
            <a:r>
              <a:rPr lang="fr-FR" sz="900" dirty="0" err="1">
                <a:solidFill>
                  <a:srgbClr val="7030A0"/>
                </a:solidFill>
                <a:latin typeface="Arial Narrow" panose="020B0606020202030204" pitchFamily="34" charset="0"/>
              </a:rPr>
              <a:t>Olyff</a:t>
            </a:r>
            <a:r>
              <a:rPr lang="fr-FR" sz="900" dirty="0">
                <a:solidFill>
                  <a:srgbClr val="7030A0"/>
                </a:solidFill>
                <a:latin typeface="Arial Narrow" panose="020B0606020202030204" pitchFamily="34" charset="0"/>
              </a:rPr>
              <a:t>, créateur de l’emblème </a:t>
            </a:r>
          </a:p>
          <a:p>
            <a:r>
              <a:rPr lang="fr-FR" sz="900" dirty="0">
                <a:solidFill>
                  <a:srgbClr val="7030A0"/>
                </a:solidFill>
                <a:latin typeface="Arial Narrow" panose="020B0606020202030204" pitchFamily="34" charset="0"/>
              </a:rPr>
              <a:t>du patrimoine mondial</a:t>
            </a:r>
          </a:p>
        </p:txBody>
      </p:sp>
    </p:spTree>
    <p:extLst>
      <p:ext uri="{BB962C8B-B14F-4D97-AF65-F5344CB8AC3E}">
        <p14:creationId xmlns:p14="http://schemas.microsoft.com/office/powerpoint/2010/main" val="184692061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1210</Words>
  <Application>Microsoft Office PowerPoint</Application>
  <PresentationFormat>On-screen Show (4:3)</PresentationFormat>
  <Paragraphs>164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 Narrow</vt:lpstr>
      <vt:lpstr>Courier New</vt:lpstr>
      <vt:lpstr>Georgia</vt:lpstr>
      <vt:lpstr>Times New Roman</vt:lpstr>
      <vt:lpstr>Verdana</vt:lpstr>
      <vt:lpstr>Wingdings</vt:lpstr>
      <vt:lpstr>Modèle par défaut</vt:lpstr>
      <vt:lpstr>Custom Design</vt:lpstr>
      <vt:lpstr>1_Modèle par défaut</vt:lpstr>
      <vt:lpstr>PowerPoint Presentation</vt:lpstr>
      <vt:lpstr>PowerPoint Presentation</vt:lpstr>
      <vt:lpstr>Utiliser correctement un emblème  identique et commun contribue à:</vt:lpstr>
      <vt:lpstr>PowerPoint Presentation</vt:lpstr>
      <vt:lpstr>I – Le logo de l’UNESCO</vt:lpstr>
      <vt:lpstr>Charte graphique officielle</vt:lpstr>
      <vt:lpstr>PowerPoint Presentation</vt:lpstr>
      <vt:lpstr>PowerPoint Presentation</vt:lpstr>
      <vt:lpstr>PowerPoint Presentation</vt:lpstr>
      <vt:lpstr>PowerPoint Presentation</vt:lpstr>
      <vt:lpstr>Utilisation de l’emblème Extraits des Orientations Chap. VIII</vt:lpstr>
      <vt:lpstr>*Usage commercial de l’emblème Extraits des Orientations Chap. VIII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Emblèmes &amp; logos combinés (2022)</dc:title>
  <dc:creator/>
  <cp:lastModifiedBy/>
  <cp:revision>1</cp:revision>
  <dcterms:modified xsi:type="dcterms:W3CDTF">2022-02-15T15:32:45Z</dcterms:modified>
</cp:coreProperties>
</file>