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6" r:id="rId3"/>
    <p:sldId id="285" r:id="rId4"/>
    <p:sldId id="317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37" autoAdjust="0"/>
  </p:normalViewPr>
  <p:slideViewPr>
    <p:cSldViewPr snapToGrid="0" snapToObjects="1">
      <p:cViewPr varScale="1">
        <p:scale>
          <a:sx n="52" d="100"/>
          <a:sy n="52" d="100"/>
        </p:scale>
        <p:origin x="96" y="90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9CD210F-9FFF-4058-8F8D-F35919D01B63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11E5625-38E5-451B-9156-E4C53157F39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2421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5AEBF99-BD41-4FC8-9676-E26A3F70CEA1}" type="datetime1">
              <a:rPr lang="fr-FR" altLang="fr-FR"/>
              <a:pPr>
                <a:defRPr/>
              </a:pPr>
              <a:t>23/04/2018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CDB3958-DE07-40F4-AEDF-18599E71B3F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0520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2009 by Chen Ming/Beijing Bureau of Culture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B3958-DE07-40F4-AEDF-18599E71B3FF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093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Источник</a:t>
            </a:r>
            <a:r>
              <a:rPr lang="fr-FR" altLang="fr-FR" dirty="0" smtClean="0"/>
              <a:t>: </a:t>
            </a:r>
            <a:r>
              <a:rPr lang="fr-FR" altLang="fr-FR" dirty="0" err="1" smtClean="0"/>
              <a:t>Musyoki</a:t>
            </a:r>
            <a:r>
              <a:rPr lang="fr-FR" altLang="fr-FR" dirty="0" smtClean="0"/>
              <a:t> S. M., 2010. </a:t>
            </a:r>
            <a:r>
              <a:rPr lang="fr-FR" altLang="fr-FR" i="1" dirty="0" smtClean="0"/>
              <a:t>PPT No. 1: </a:t>
            </a:r>
            <a:r>
              <a:rPr lang="fr-FR" altLang="fr-FR" i="1" dirty="0" err="1" smtClean="0"/>
              <a:t>Community</a:t>
            </a:r>
            <a:r>
              <a:rPr lang="fr-FR" altLang="fr-FR" i="1" dirty="0" smtClean="0"/>
              <a:t> Ground </a:t>
            </a:r>
            <a:r>
              <a:rPr lang="fr-FR" altLang="fr-FR" i="1" dirty="0" err="1" smtClean="0"/>
              <a:t>Preparation</a:t>
            </a:r>
            <a:r>
              <a:rPr lang="fr-FR" altLang="fr-FR" i="1" dirty="0" smtClean="0"/>
              <a:t>: </a:t>
            </a:r>
            <a:r>
              <a:rPr lang="fr-FR" altLang="fr-FR" i="1" dirty="0" err="1" smtClean="0"/>
              <a:t>Step</a:t>
            </a:r>
            <a:r>
              <a:rPr lang="fr-FR" altLang="fr-FR" i="1" dirty="0" smtClean="0"/>
              <a:t>-by-</a:t>
            </a:r>
            <a:r>
              <a:rPr lang="fr-FR" altLang="fr-FR" i="1" dirty="0" err="1" smtClean="0"/>
              <a:t>Step</a:t>
            </a:r>
            <a:r>
              <a:rPr lang="fr-FR" altLang="fr-FR" i="1" dirty="0" smtClean="0"/>
              <a:t> </a:t>
            </a:r>
            <a:r>
              <a:rPr lang="fr-FR" altLang="fr-FR" i="1" dirty="0" err="1" smtClean="0"/>
              <a:t>Processes</a:t>
            </a:r>
            <a:r>
              <a:rPr lang="fr-FR" altLang="fr-FR" dirty="0" smtClean="0"/>
              <a:t>. Unit M04U02, Module M04: </a:t>
            </a:r>
            <a:r>
              <a:rPr lang="fr-FR" altLang="fr-FR" dirty="0" err="1" smtClean="0"/>
              <a:t>Community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Groundwork</a:t>
            </a:r>
            <a:r>
              <a:rPr lang="fr-FR" altLang="fr-FR" dirty="0" smtClean="0"/>
              <a:t> and </a:t>
            </a:r>
            <a:r>
              <a:rPr lang="fr-FR" altLang="fr-FR" dirty="0" err="1" smtClean="0"/>
              <a:t>Processes</a:t>
            </a:r>
            <a:r>
              <a:rPr lang="fr-FR" altLang="fr-FR" dirty="0" smtClean="0"/>
              <a:t>; in "Training Kit on </a:t>
            </a:r>
            <a:r>
              <a:rPr lang="fr-FR" altLang="fr-FR" dirty="0" err="1" smtClean="0"/>
              <a:t>Participatory</a:t>
            </a:r>
            <a:r>
              <a:rPr lang="fr-FR" altLang="fr-FR" dirty="0" smtClean="0"/>
              <a:t> Spatial Information Management and Communication". CTA, The </a:t>
            </a:r>
            <a:r>
              <a:rPr lang="fr-FR" altLang="fr-FR" dirty="0" err="1" smtClean="0"/>
              <a:t>Netherlands</a:t>
            </a:r>
            <a:r>
              <a:rPr lang="fr-FR" altLang="fr-FR" dirty="0" smtClean="0"/>
              <a:t> and IFAD, </a:t>
            </a:r>
            <a:r>
              <a:rPr lang="fr-FR" altLang="fr-FR" dirty="0" err="1" smtClean="0"/>
              <a:t>Italy</a:t>
            </a:r>
            <a:r>
              <a:rPr lang="fr-FR" altLang="fr-FR" dirty="0" smtClean="0"/>
              <a:t>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DB3958-DE07-40F4-AEDF-18599E71B3FF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09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9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7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240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915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7363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4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1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B89F9838-F456-495F-AFA3-EFB029AE6A20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5" y="379443"/>
            <a:ext cx="1230390" cy="755620"/>
          </a:xfrm>
          <a:prstGeom prst="rect">
            <a:avLst/>
          </a:prstGeom>
        </p:spPr>
      </p:pic>
      <p:pic>
        <p:nvPicPr>
          <p:cNvPr id="23" name="Image 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6664325"/>
            <a:ext cx="565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1" r:id="rId2"/>
    <p:sldLayoutId id="2147483907" r:id="rId3"/>
    <p:sldLayoutId id="2147483902" r:id="rId4"/>
    <p:sldLayoutId id="2147483903" r:id="rId5"/>
    <p:sldLayoutId id="2147483904" r:id="rId6"/>
    <p:sldLayoutId id="2147483905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882640" cy="2585323"/>
          </a:xfrm>
        </p:spPr>
        <p:txBody>
          <a:bodyPr/>
          <a:lstStyle/>
          <a:p>
            <a:pPr eaLnBrk="1" hangingPunct="1"/>
            <a:r>
              <a:rPr lang="ru-RU" altLang="fr-FR" sz="4400" dirty="0" smtClean="0">
                <a:ea typeface="ＭＳ Ｐゴシック" pitchFamily="34" charset="-128"/>
              </a:rPr>
              <a:t>Подготовка к инвентаризации на месте</a:t>
            </a:r>
            <a:r>
              <a:rPr lang="en-ZA" altLang="fr-FR" sz="4400" dirty="0" smtClean="0">
                <a:ea typeface="ＭＳ Ｐゴシック" pitchFamily="34" charset="-128"/>
              </a:rPr>
              <a:t/>
            </a:r>
            <a:br>
              <a:rPr lang="en-ZA" altLang="fr-FR" sz="4400" dirty="0" smtClean="0">
                <a:ea typeface="ＭＳ Ｐゴシック" pitchFamily="34" charset="-128"/>
              </a:rPr>
            </a:br>
            <a:r>
              <a:rPr lang="ru-RU" altLang="fr-FR" sz="1800" dirty="0" smtClean="0">
                <a:ea typeface="ＭＳ Ｐゴシック" pitchFamily="34" charset="-128"/>
              </a:rPr>
              <a:t>Презентация </a:t>
            </a:r>
            <a:r>
              <a:rPr lang="fr-FR" altLang="fr-FR" sz="1800" dirty="0" smtClean="0">
                <a:ea typeface="ＭＳ Ｐゴシック" pitchFamily="34" charset="-128"/>
              </a:rPr>
              <a:t>PowerPoint </a:t>
            </a:r>
            <a:r>
              <a:rPr lang="ru-RU" altLang="fr-FR" sz="1800" dirty="0" smtClean="0">
                <a:ea typeface="ＭＳ Ｐゴシック" pitchFamily="34" charset="-128"/>
              </a:rPr>
              <a:t>к разделу 29</a:t>
            </a:r>
            <a:r>
              <a:rPr lang="fr-FR" altLang="fr-FR" sz="1800" dirty="0" smtClean="0">
                <a:ea typeface="ＭＳ Ｐゴシック" pitchFamily="34" charset="-128"/>
              </a:rPr>
              <a:t/>
            </a:r>
            <a:br>
              <a:rPr lang="fr-FR" altLang="fr-FR" sz="1800" dirty="0" smtClean="0">
                <a:ea typeface="ＭＳ Ｐゴシック" pitchFamily="34" charset="-128"/>
              </a:rPr>
            </a:br>
            <a:endParaRPr lang="en-ZA" altLang="fr-FR" sz="1800" dirty="0" smtClean="0">
              <a:ea typeface="ＭＳ Ｐゴシック" pitchFamily="34" charset="-128"/>
            </a:endParaRP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211638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itchFamily="34" charset="-128"/>
              </a:rPr>
              <a:t/>
            </a:r>
            <a:br>
              <a:rPr lang="en-US" altLang="fr-FR" sz="2000" dirty="0" smtClean="0">
                <a:ea typeface="ＭＳ Ｐゴシック" pitchFamily="34" charset="-128"/>
              </a:rPr>
            </a:br>
            <a:r>
              <a:rPr lang="ru-RU" altLang="fr-FR" sz="2000" dirty="0" smtClean="0">
                <a:ea typeface="ＭＳ Ｐゴシック" pitchFamily="34" charset="-128"/>
              </a:rPr>
              <a:t>ЮНЕСКО</a:t>
            </a:r>
            <a:r>
              <a:rPr lang="en-US" altLang="fr-FR" sz="2000" dirty="0" smtClean="0">
                <a:ea typeface="ＭＳ Ｐゴシック" pitchFamily="34" charset="-128"/>
              </a:rPr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>
                <a:ea typeface="ＭＳ Ｐゴシック" pitchFamily="34" charset="-128"/>
              </a:rPr>
              <a:t>Секция нематериального культурного наследия</a:t>
            </a:r>
            <a:endParaRPr lang="en-US" altLang="fr-FR" sz="2000" dirty="0" smtClean="0">
              <a:ea typeface="ＭＳ Ｐゴシック" pitchFamily="34" charset="-128"/>
            </a:endParaRP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tx1"/>
              </a:solidFill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fr-FR" sz="1200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460375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Определение понятия «поле»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3316" name="Text Placeholder 8"/>
          <p:cNvSpPr txBox="1">
            <a:spLocks/>
          </p:cNvSpPr>
          <p:nvPr/>
        </p:nvSpPr>
        <p:spPr bwMode="auto">
          <a:xfrm>
            <a:off x="2082800" y="1903413"/>
            <a:ext cx="6672263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None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Что такое «полевая работа», или что такое «поле»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?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Район, в который прибывают для сбора информации/образцов/данных для последующего анализа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US" altLang="fr-FR" sz="2000" b="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None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Выбор/определение масштаба поля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: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деревня, ближайшее окружение, район,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геокультурный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 регион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;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сообщество, этническая группа, профессиональная группа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исполнительский жанр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;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событие, фестиваль или церемония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Ознакомиться с окружением сообщества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4340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rgbClr val="000000"/>
                </a:solidFill>
              </a:rPr>
              <a:t>Некоторые виды деятельности, которые могут помочь </a:t>
            </a:r>
            <a:r>
              <a:rPr lang="ru-RU" altLang="fr-FR" sz="2000" b="0" dirty="0" err="1" smtClean="0">
                <a:solidFill>
                  <a:srgbClr val="000000"/>
                </a:solidFill>
              </a:rPr>
              <a:t>фасилитаторам</a:t>
            </a:r>
            <a:r>
              <a:rPr lang="ru-RU" altLang="fr-FR" sz="2000" b="0" dirty="0" smtClean="0">
                <a:solidFill>
                  <a:srgbClr val="000000"/>
                </a:solidFill>
              </a:rPr>
              <a:t> больше узнать о сообществе</a:t>
            </a:r>
            <a:r>
              <a:rPr lang="en-GB" altLang="fr-FR" sz="2000" b="0" dirty="0" smtClean="0">
                <a:solidFill>
                  <a:srgbClr val="000000"/>
                </a:solidFill>
              </a:rPr>
              <a:t>:</a:t>
            </a:r>
            <a:endParaRPr lang="en-GB" altLang="fr-FR" sz="2000" b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прогулки или выезды с местными жителями для проведения наблюдений</a:t>
            </a:r>
            <a:r>
              <a:rPr lang="en-GB" altLang="fr-FR" sz="2000" dirty="0" smtClean="0">
                <a:solidFill>
                  <a:srgbClr val="000000"/>
                </a:solidFill>
              </a:rPr>
              <a:t>; </a:t>
            </a:r>
            <a:endParaRPr lang="en-GB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участие в повседневной жизни сообществ</a:t>
            </a:r>
            <a:r>
              <a:rPr lang="en-GB" altLang="fr-FR" sz="2000" dirty="0" smtClean="0">
                <a:solidFill>
                  <a:srgbClr val="000000"/>
                </a:solidFill>
              </a:rPr>
              <a:t>; </a:t>
            </a:r>
            <a:endParaRPr lang="en-GB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прислушивание к разговорам в общественных местах, сбор устных рассказов, составление ежедневных расписаний и сезонных календарей различных групп</a:t>
            </a:r>
            <a:r>
              <a:rPr lang="en-GB" altLang="fr-FR" sz="2000" dirty="0" smtClean="0">
                <a:solidFill>
                  <a:srgbClr val="000000"/>
                </a:solidFill>
              </a:rPr>
              <a:t>;</a:t>
            </a:r>
            <a:endParaRPr lang="en-GB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ночёвки в сообществе, дающие возможность услышать рассказы и народные сказки</a:t>
            </a:r>
            <a:r>
              <a:rPr lang="en-GB" altLang="fr-FR" sz="2000" dirty="0" smtClean="0">
                <a:solidFill>
                  <a:srgbClr val="000000"/>
                </a:solidFill>
              </a:rPr>
              <a:t>. </a:t>
            </a:r>
            <a:endParaRPr lang="en-US" altLang="fr-FR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endParaRPr lang="en-US" altLang="fr-FR" sz="2000" b="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Создать команду из членов сообщества и других заинтересованных сторон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286000" y="22367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719138" indent="-179388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rgbClr val="000000"/>
                </a:solidFill>
              </a:rPr>
              <a:t>Перспектива изнутри и снаружи сообщества</a:t>
            </a:r>
            <a:r>
              <a:rPr lang="en-US" altLang="fr-FR" sz="2000" b="0" dirty="0" smtClean="0">
                <a:solidFill>
                  <a:srgbClr val="000000"/>
                </a:solidFill>
              </a:rPr>
              <a:t>;</a:t>
            </a:r>
            <a:endParaRPr lang="en-US" altLang="fr-FR" sz="2000" b="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rgbClr val="000000"/>
                </a:solidFill>
              </a:rPr>
              <a:t>Представители сообщества и возможные роли</a:t>
            </a:r>
            <a:r>
              <a:rPr lang="en-US" altLang="fr-FR" sz="2000" b="0" dirty="0" smtClean="0">
                <a:solidFill>
                  <a:srgbClr val="000000"/>
                </a:solidFill>
              </a:rPr>
              <a:t>:</a:t>
            </a:r>
            <a:endParaRPr lang="en-US" altLang="fr-FR" sz="2000" b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непосредственные роли, например, практические выразители, носители знаний, исполнители, ремесленники, шаманы</a:t>
            </a:r>
            <a:r>
              <a:rPr lang="en-US" altLang="fr-FR" sz="2000" dirty="0" smtClean="0">
                <a:solidFill>
                  <a:srgbClr val="000000"/>
                </a:solidFill>
              </a:rPr>
              <a:t>; </a:t>
            </a:r>
            <a:endParaRPr lang="en-US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косвенные участники, например, покровители, аудитория</a:t>
            </a:r>
            <a:r>
              <a:rPr lang="en-US" altLang="fr-FR" sz="2000" dirty="0" smtClean="0">
                <a:solidFill>
                  <a:srgbClr val="000000"/>
                </a:solidFill>
              </a:rPr>
              <a:t>.</a:t>
            </a:r>
            <a:endParaRPr lang="en-US" altLang="fr-FR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rgbClr val="000000"/>
                </a:solidFill>
              </a:rPr>
              <a:t>Групповая работа</a:t>
            </a:r>
            <a:r>
              <a:rPr lang="en-US" altLang="fr-FR" sz="2000" b="0" dirty="0" smtClean="0">
                <a:solidFill>
                  <a:srgbClr val="000000"/>
                </a:solidFill>
              </a:rPr>
              <a:t>:</a:t>
            </a:r>
            <a:endParaRPr lang="en-US" altLang="fr-FR" sz="2000" b="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множественность взглядов</a:t>
            </a:r>
            <a:r>
              <a:rPr lang="en-US" altLang="fr-FR" sz="2000" dirty="0" smtClean="0">
                <a:solidFill>
                  <a:srgbClr val="000000"/>
                </a:solidFill>
              </a:rPr>
              <a:t>,</a:t>
            </a:r>
            <a:endParaRPr lang="en-US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необходимость распределения ролей</a:t>
            </a:r>
            <a:r>
              <a:rPr lang="en-US" altLang="fr-FR" sz="2000" dirty="0" smtClean="0">
                <a:solidFill>
                  <a:srgbClr val="000000"/>
                </a:solidFill>
              </a:rPr>
              <a:t>,</a:t>
            </a:r>
            <a:endParaRPr lang="en-US" altLang="fr-F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>
                <a:solidFill>
                  <a:srgbClr val="000000"/>
                </a:solidFill>
              </a:rPr>
              <a:t>взаимодополняющие навыки</a:t>
            </a:r>
            <a:r>
              <a:rPr lang="en-US" altLang="fr-FR" sz="2000" dirty="0" smtClean="0">
                <a:solidFill>
                  <a:srgbClr val="000000"/>
                </a:solidFill>
              </a:rPr>
              <a:t>.</a:t>
            </a:r>
            <a:endParaRPr lang="en-US" altLang="fr-F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Определение оказывающих поддержку структур сообщества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2286000" y="2261553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179388" indent="-179388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/>
              <a:t>У каждого сообщества есть структура или структуры управления; правильнее будет действовать через одну из них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/>
              <a:t>Разделить процесс инвентаризации с лидерами и сообществом и позволить им поразмыслить над тем, могут ли существующие структуры помочь участвовать всем желающим</a:t>
            </a:r>
            <a:r>
              <a:rPr lang="en-US" altLang="fr-FR" sz="2000" dirty="0" smtClean="0"/>
              <a:t>. </a:t>
            </a:r>
            <a:endParaRPr lang="en-US" altLang="fr-FR" sz="2000" dirty="0"/>
          </a:p>
          <a:p>
            <a:pPr lvl="1" eaLnBrk="1" hangingPunct="1">
              <a:spcBef>
                <a:spcPts val="600"/>
              </a:spcBef>
            </a:pPr>
            <a:r>
              <a:rPr lang="ru-RU" altLang="fr-FR" sz="2000" dirty="0" smtClean="0"/>
              <a:t>Согласовать возможность участия в структурах большего количества людей или найти альтернативные способы участия маргинальных групп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</a:pPr>
            <a:endParaRPr lang="en-US" altLang="fr-FR" sz="2000" b="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Поддержание связи и отношений с сообществом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7412" name="Text Placeholder 8"/>
          <p:cNvSpPr txBox="1">
            <a:spLocks/>
          </p:cNvSpPr>
          <p:nvPr/>
        </p:nvSpPr>
        <p:spPr bwMode="auto">
          <a:xfrm>
            <a:off x="2286000" y="1903413"/>
            <a:ext cx="647700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Процесс инвентаризации не принесёт немедленных материальных выгод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Заинтересованные стороны и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фасилитаторы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 здесь для того, чтобы оказать сообществу поддержку в любой деятельности по инвентаризации, которую они захотят организовать в будущем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Инвентаризация с участием сообществ задействует прежде всего и больше всего заинтересованные сообщества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Организация обратной связи с сообществом</a:t>
            </a:r>
            <a:r>
              <a:rPr lang="fr-FR" altLang="fr-FR" sz="3600" dirty="0" smtClean="0">
                <a:ea typeface="ＭＳ Ｐゴシック" pitchFamily="34" charset="-128"/>
              </a:rPr>
              <a:t> (1)</a:t>
            </a:r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Регулярная обратная связь с сообществом на протяжении процесса инвентаризации очень важна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Обратная связь не может быть эффективной, если сообщества не участвуют в создании соответствующих механизмов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Обратная связь должна учитывать сильные и слабые стороны различных групп (например, уровень грамотности, язык, наличие времени и гендерные ограничения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). 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Это гарантирует участие в утверждении перечня и позволит поддерживать интерес и энтузиазм на протяжении всего процесса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 typeface="Wingdings" pitchFamily="2" charset="2"/>
              <a:buChar char="ü"/>
            </a:pPr>
            <a:endParaRPr lang="fr-FR" altLang="fr-FR" sz="2000" b="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Организация обратной связи с сообществом</a:t>
            </a:r>
            <a:r>
              <a:rPr lang="fr-FR" altLang="fr-FR" sz="3600" dirty="0" smtClean="0">
                <a:ea typeface="ＭＳ Ｐゴシック" pitchFamily="34" charset="-128"/>
              </a:rPr>
              <a:t> (2)</a:t>
            </a:r>
          </a:p>
        </p:txBody>
      </p:sp>
      <p:sp>
        <p:nvSpPr>
          <p:cNvPr id="19460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Как гарантируется доступ со стороны сообщества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?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Где будут храниться материалы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?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Как сообщества или отдельные лица получат дубликаты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?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Определите местный архив/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репозиторий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/учреждение, где можно получить доступ к материалам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Предоставьте документы, </a:t>
            </a:r>
            <a:r>
              <a:rPr lang="ru-RU" altLang="fr-FR" sz="2000" b="0" dirty="0">
                <a:solidFill>
                  <a:schemeClr val="tx1"/>
                </a:solidFill>
              </a:rPr>
              <a:t>гарантирующие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сообществу разрешение и непрерывный доступ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Обсудите и утвердите права сообщества на инвентаризированные материалы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 typeface="Wingdings" pitchFamily="2" charset="2"/>
              <a:buChar char="ü"/>
            </a:pPr>
            <a:endParaRPr lang="fr-FR" altLang="fr-FR" sz="2000" b="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664" y="649846"/>
            <a:ext cx="5617340" cy="555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8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В этой презентации</a:t>
            </a:r>
            <a:r>
              <a:rPr lang="fr-FR" altLang="fr-FR" sz="3600" dirty="0" smtClean="0">
                <a:ea typeface="ＭＳ Ｐゴシック" pitchFamily="34" charset="-128"/>
              </a:rPr>
              <a:t>…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4888" y="1912938"/>
            <a:ext cx="6480175" cy="3982629"/>
          </a:xfrm>
        </p:spPr>
        <p:txBody>
          <a:bodyPr/>
          <a:lstStyle/>
          <a:p>
            <a:pPr marL="179388" indent="-179388">
              <a:spcBef>
                <a:spcPct val="0"/>
              </a:spcBef>
              <a:buFont typeface="Arial" charset="0"/>
              <a:buChar char="•"/>
            </a:pPr>
            <a:r>
              <a:rPr lang="ru-RU" altLang="fr-FR" sz="2200" dirty="0" smtClean="0">
                <a:ea typeface="ＭＳ Ｐゴシック" pitchFamily="34" charset="-128"/>
              </a:rPr>
              <a:t>Введение </a:t>
            </a:r>
            <a:endParaRPr lang="en-US" altLang="fr-FR" sz="2200" dirty="0" smtClean="0">
              <a:ea typeface="ＭＳ Ｐゴシック" pitchFamily="34" charset="-128"/>
            </a:endParaRPr>
          </a:p>
          <a:p>
            <a:pPr marL="179388" indent="-179388">
              <a:spcBef>
                <a:spcPct val="0"/>
              </a:spcBef>
              <a:buFont typeface="Arial" charset="0"/>
              <a:buChar char="•"/>
            </a:pPr>
            <a:endParaRPr lang="en-US" altLang="fr-FR" sz="2200" dirty="0" smtClean="0">
              <a:ea typeface="ＭＳ Ｐゴシック" pitchFamily="34" charset="-128"/>
            </a:endParaRPr>
          </a:p>
          <a:p>
            <a:pPr marL="179388" indent="-179388">
              <a:spcBef>
                <a:spcPct val="0"/>
              </a:spcBef>
              <a:buFont typeface="Arial" charset="0"/>
              <a:buChar char="•"/>
            </a:pPr>
            <a:r>
              <a:rPr lang="ru-RU" altLang="fr-FR" sz="2200" dirty="0" smtClean="0">
                <a:ea typeface="ＭＳ Ｐゴシック" pitchFamily="34" charset="-128"/>
              </a:rPr>
              <a:t>Поэтапный процесс:</a:t>
            </a:r>
            <a:endParaRPr lang="en-US" altLang="fr-FR" sz="2200" dirty="0" smtClean="0">
              <a:ea typeface="ＭＳ Ｐゴシック" pitchFamily="34" charset="-128"/>
            </a:endParaRPr>
          </a:p>
          <a:p>
            <a:pPr marL="996950" lvl="1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altLang="fr-FR" sz="2200" dirty="0" smtClean="0">
                <a:solidFill>
                  <a:srgbClr val="000000"/>
                </a:solidFill>
                <a:ea typeface="ＭＳ Ｐゴシック" pitchFamily="34" charset="-128"/>
              </a:rPr>
              <a:t>Установить контакт и наладить связь</a:t>
            </a:r>
            <a:endParaRPr lang="en-US" altLang="fr-FR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996950" lvl="1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altLang="fr-FR" sz="2200" dirty="0" smtClean="0">
                <a:solidFill>
                  <a:srgbClr val="000000"/>
                </a:solidFill>
                <a:ea typeface="ＭＳ Ｐゴシック" pitchFamily="34" charset="-128"/>
              </a:rPr>
              <a:t>Ознакомиться с окружением сообщества</a:t>
            </a:r>
            <a:endParaRPr lang="en-US" altLang="fr-FR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996950" lvl="1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altLang="fr-FR" sz="2200" dirty="0" smtClean="0">
                <a:solidFill>
                  <a:srgbClr val="000000"/>
                </a:solidFill>
                <a:ea typeface="ＭＳ Ｐゴシック" pitchFamily="34" charset="-128"/>
              </a:rPr>
              <a:t>Определить оказывающие поддержку структуры сообщества</a:t>
            </a:r>
            <a:endParaRPr lang="en-US" altLang="fr-FR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996950" lvl="1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altLang="fr-FR" sz="2200" dirty="0" smtClean="0">
                <a:solidFill>
                  <a:srgbClr val="000000"/>
                </a:solidFill>
                <a:ea typeface="ＭＳ Ｐゴシック" pitchFamily="34" charset="-128"/>
              </a:rPr>
              <a:t>Наладить связь и отношения с сообществом</a:t>
            </a:r>
            <a:endParaRPr lang="en-US" altLang="fr-FR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996950" lvl="1" indent="-457200">
              <a:spcBef>
                <a:spcPct val="0"/>
              </a:spcBef>
              <a:buFont typeface="Arial" charset="0"/>
              <a:buAutoNum type="arabicPeriod"/>
            </a:pPr>
            <a:r>
              <a:rPr lang="ru-RU" altLang="fr-FR" sz="2200" dirty="0" smtClean="0">
                <a:solidFill>
                  <a:srgbClr val="000000"/>
                </a:solidFill>
                <a:ea typeface="ＭＳ Ｐゴシック" pitchFamily="34" charset="-128"/>
              </a:rPr>
              <a:t>Организовать обратную связь с сообществом</a:t>
            </a:r>
            <a:endParaRPr lang="en-US" altLang="fr-FR" sz="220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179388" indent="-179388">
              <a:spcBef>
                <a:spcPct val="0"/>
              </a:spcBef>
              <a:buClr>
                <a:srgbClr val="7F7F7F"/>
              </a:buClr>
              <a:buSzPct val="85000"/>
              <a:buFont typeface="Wingdings 2" pitchFamily="18" charset="2"/>
              <a:buChar char=""/>
            </a:pPr>
            <a:endParaRPr lang="en-ZA" altLang="fr-FR" sz="2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Планирование проектов по инвентаризации: основные задачи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6148" name="Text Placeholder 8"/>
          <p:cNvSpPr txBox="1">
            <a:spLocks/>
          </p:cNvSpPr>
          <p:nvPr/>
        </p:nvSpPr>
        <p:spPr bwMode="auto">
          <a:xfrm>
            <a:off x="2286000" y="2036643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Определение цели перечня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Идентификация и привлечение соответствующих сообществ и других заинтересованных сторон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включая НПО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)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Создание консультативных механизмов и атмосферы доверия, получение согласия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Установление ресурсов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Определение/создание структур, занимающихся сбором информации и организацией сетевого взаимодействия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Сбор информации и внесение данных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  <a:buSzPct val="85000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Распространение, доступ и обновление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Целостный подход к НКН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pic>
        <p:nvPicPr>
          <p:cNvPr id="1026" name="Picture 2" descr="D:\BSU\Перевод ЮНЕСКО 2015-2\Russian version\Без имени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920" y="1266190"/>
            <a:ext cx="6546850" cy="505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Подготовка к инвентаризации на месте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8196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Налаживание отношений с сообществами – это ключ к успешному совместному процессу инвентаризации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Требуется определённое время для подготовки сообществ к участию в процессе инвентаризации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Сообщества должны быть хорошо подготовлены к началу инвентаризации, они должны хорошо понимать суть процесса и видеть, какую роль он играет в их жизни</a:t>
            </a:r>
            <a:endParaRPr lang="fr-FR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Поэтапный процесс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9220" name="Text Placeholder 8"/>
          <p:cNvSpPr txBox="1">
            <a:spLocks/>
          </p:cNvSpPr>
          <p:nvPr/>
        </p:nvSpPr>
        <p:spPr bwMode="auto">
          <a:xfrm>
            <a:off x="2286000" y="1922463"/>
            <a:ext cx="64770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Нет универсального или стандартного шаблона подготовки сообщества на месте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Поощрять членов сообщества и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фасилитаторов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 использовать их собственную креативность и разрабатывать свои руководства данным процессом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Предлагаемый универсальный подход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271463" indent="-271463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AutoNum type="arabicPeriod"/>
            </a:pPr>
            <a:r>
              <a:rPr lang="ru-RU" altLang="fr-FR" sz="2000" dirty="0" smtClean="0"/>
              <a:t>Установить контакты и наладить связь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AutoNum type="arabicPeriod"/>
            </a:pPr>
            <a:r>
              <a:rPr lang="ru-RU" altLang="fr-FR" sz="2000" dirty="0" smtClean="0"/>
              <a:t>Ознакомиться с окружением сообщества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AutoNum type="arabicPeriod"/>
            </a:pPr>
            <a:r>
              <a:rPr lang="ru-RU" altLang="fr-FR" sz="2000" dirty="0" smtClean="0"/>
              <a:t>Определить оказывающие поддержку структуры сообщества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AutoNum type="arabicPeriod"/>
            </a:pPr>
            <a:r>
              <a:rPr lang="ru-RU" altLang="fr-FR" sz="2000" dirty="0" smtClean="0"/>
              <a:t>Поддерживать контакты и отношения с сообществом</a:t>
            </a:r>
            <a:r>
              <a:rPr lang="en-US" altLang="fr-FR" sz="2000" dirty="0" smtClean="0"/>
              <a:t>.</a:t>
            </a:r>
            <a:endParaRPr lang="en-US" altLang="fr-FR" sz="2000" dirty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AutoNum type="arabicPeriod"/>
            </a:pPr>
            <a:r>
              <a:rPr lang="ru-RU" altLang="fr-FR" sz="2000" dirty="0" smtClean="0"/>
              <a:t>Организовать обратную связь с сообществом</a:t>
            </a:r>
            <a:r>
              <a:rPr lang="en-US" altLang="fr-FR" sz="2000" dirty="0" smtClean="0"/>
              <a:t>.</a:t>
            </a:r>
            <a:endParaRPr lang="en-US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Установление контактов и налаживание связи</a:t>
            </a:r>
            <a:r>
              <a:rPr lang="fr-FR" altLang="fr-FR" sz="3600" dirty="0" smtClean="0">
                <a:ea typeface="ＭＳ Ｐゴシック" pitchFamily="34" charset="-128"/>
              </a:rPr>
              <a:t> (1)</a:t>
            </a:r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286000" y="1912938"/>
            <a:ext cx="647700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Объяснить цель инвентаризации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Уважать чувства сообщества / местных жителей, касающиеся секретности и доступа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Максимально привлекать членов сообщества, даже не являющихся членами предложенной команды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Записать данные лиц/групп/учреждений, которые могут быть способны проводить инвентаризацию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Помните, что инвентаризация является частью более широкой цели - охраны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Установление контактов и налаживание связи</a:t>
            </a:r>
            <a:r>
              <a:rPr lang="fr-FR" altLang="fr-FR" sz="3600" dirty="0" smtClean="0">
                <a:ea typeface="ＭＳ Ｐゴシック" pitchFamily="34" charset="-128"/>
              </a:rPr>
              <a:t> (2)</a:t>
            </a:r>
          </a:p>
        </p:txBody>
      </p:sp>
      <p:sp>
        <p:nvSpPr>
          <p:cNvPr id="12292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5pPr>
            <a:lvl6pPr marL="9239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6pPr>
            <a:lvl7pPr marL="13811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7pPr>
            <a:lvl8pPr marL="18383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8pPr>
            <a:lvl9pPr marL="2295525" indent="1362075" defTabSz="4572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Наладить связи между «своими» и «чужими», что необходимо для эффективной совместной работы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smtClean="0">
                <a:solidFill>
                  <a:schemeClr val="tx1"/>
                </a:solidFill>
              </a:rPr>
              <a:t>Можно установить предварительные контакты с лидерами сообщества, которые затем представят команду остальным членам сообщества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ru-RU" altLang="fr-FR" sz="2000" b="0" dirty="0" err="1" smtClean="0">
                <a:solidFill>
                  <a:schemeClr val="tx1"/>
                </a:solidFill>
              </a:rPr>
              <a:t>Фасилитаторы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 и члены сообщества должны обсуждать процесс инвентаризации и поощрять задавание вопросов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. 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821</Words>
  <Application>Microsoft Office PowerPoint</Application>
  <PresentationFormat>On-screen Show (4:3)</PresentationFormat>
  <Paragraphs>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Bold</vt:lpstr>
      <vt:lpstr>ＭＳ Ｐゴシック</vt:lpstr>
      <vt:lpstr>Arial</vt:lpstr>
      <vt:lpstr>Calibri</vt:lpstr>
      <vt:lpstr>Wingdings</vt:lpstr>
      <vt:lpstr>Wingdings 2</vt:lpstr>
      <vt:lpstr>Thème Office</vt:lpstr>
      <vt:lpstr>Подготовка к инвентаризации на месте Презентация PowerPoint к разделу 29 </vt:lpstr>
      <vt:lpstr>В этой презентации…</vt:lpstr>
      <vt:lpstr>Планирование проектов по инвентаризации: основные задачи</vt:lpstr>
      <vt:lpstr>Целостный подход к НКН</vt:lpstr>
      <vt:lpstr>Подготовка к инвентаризации на месте</vt:lpstr>
      <vt:lpstr>Поэтапный процесс</vt:lpstr>
      <vt:lpstr>Предлагаемый универсальный подход</vt:lpstr>
      <vt:lpstr>Установление контактов и налаживание связи (1)</vt:lpstr>
      <vt:lpstr>Установление контактов и налаживание связи (2)</vt:lpstr>
      <vt:lpstr>Определение понятия «поле»</vt:lpstr>
      <vt:lpstr>Ознакомиться с окружением сообщества</vt:lpstr>
      <vt:lpstr>Создать команду из членов сообщества и других заинтересованных сторон</vt:lpstr>
      <vt:lpstr>Определение оказывающих поддержку структур сообщества</vt:lpstr>
      <vt:lpstr>Поддержание связи и отношений с сообществом</vt:lpstr>
      <vt:lpstr>Организация обратной связи с сообществом (1)</vt:lpstr>
      <vt:lpstr>Организация обратной связи с сообществом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150</cp:revision>
  <dcterms:created xsi:type="dcterms:W3CDTF">2013-10-27T15:39:47Z</dcterms:created>
  <dcterms:modified xsi:type="dcterms:W3CDTF">2018-04-23T08:55:15Z</dcterms:modified>
</cp:coreProperties>
</file>