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65" r:id="rId3"/>
    <p:sldId id="266" r:id="rId4"/>
    <p:sldId id="283" r:id="rId5"/>
    <p:sldId id="284" r:id="rId6"/>
    <p:sldId id="258" r:id="rId7"/>
    <p:sldId id="268" r:id="rId8"/>
    <p:sldId id="285" r:id="rId9"/>
    <p:sldId id="286" r:id="rId10"/>
    <p:sldId id="263" r:id="rId11"/>
    <p:sldId id="272" r:id="rId12"/>
    <p:sldId id="287" r:id="rId13"/>
    <p:sldId id="288" r:id="rId14"/>
    <p:sldId id="275" r:id="rId15"/>
    <p:sldId id="289" r:id="rId16"/>
    <p:sldId id="282" r:id="rId17"/>
    <p:sldId id="290" r:id="rId18"/>
    <p:sldId id="291" r:id="rId19"/>
    <p:sldId id="276" r:id="rId20"/>
    <p:sldId id="277" r:id="rId21"/>
    <p:sldId id="278" r:id="rId22"/>
    <p:sldId id="280" r:id="rId23"/>
    <p:sldId id="292" r:id="rId24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5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1437">
          <p15:clr>
            <a:srgbClr val="A4A3A4"/>
          </p15:clr>
        </p15:guide>
        <p15:guide id="5" pos="2419">
          <p15:clr>
            <a:srgbClr val="A4A3A4"/>
          </p15:clr>
        </p15:guide>
        <p15:guide id="6" pos="5515">
          <p15:clr>
            <a:srgbClr val="A4A3A4"/>
          </p15:clr>
        </p15:guide>
        <p15:guide id="7" pos="1310">
          <p15:clr>
            <a:srgbClr val="A4A3A4"/>
          </p15:clr>
        </p15:guide>
        <p15:guide id="8" pos="2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56" autoAdjust="0"/>
  </p:normalViewPr>
  <p:slideViewPr>
    <p:cSldViewPr snapToGrid="0" snapToObjects="1">
      <p:cViewPr varScale="1">
        <p:scale>
          <a:sx n="52" d="100"/>
          <a:sy n="52" d="100"/>
        </p:scale>
        <p:origin x="96" y="1092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38C66AA-DE91-48A3-9CB0-E997C7E2D34A}" type="datetime1">
              <a:rPr lang="fr-FR"/>
              <a:pPr>
                <a:defRPr/>
              </a:pPr>
              <a:t>20/04/2018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0AEFA94-F5C8-4205-A988-54D2E121D6B7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97655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71FDC0E-9251-4D73-BFE1-42017211E218}" type="datetime1">
              <a:rPr lang="fr-FR"/>
              <a:pPr>
                <a:defRPr/>
              </a:pPr>
              <a:t>20/04/2018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5FCB9BD-C9A2-4F75-8EA9-A180D806B04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584109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mtClean="0"/>
              <a:t>© 2009 by Chen Ming/Beijing Bureau of Culture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FCB9BD-C9A2-4F75-8EA9-A180D806B049}" type="slidenum">
              <a:rPr lang="fr-FR" altLang="fr-FR" smtClean="0"/>
              <a:pPr>
                <a:defRPr/>
              </a:pPr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15363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FCB9BD-C9A2-4F75-8EA9-A180D806B049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60760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fr-FR" smtClean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77433F47-6B49-4C5B-B7B9-E65B253984E5}" type="slidenum">
              <a:rPr lang="fr-FR" altLang="fr-FR" smtClean="0"/>
              <a:pPr/>
              <a:t>15</a:t>
            </a:fld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/>
          <p:nvPr userDrawn="1"/>
        </p:nvSpPr>
        <p:spPr>
          <a:xfrm>
            <a:off x="0" y="0"/>
            <a:ext cx="64770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1800" smtClean="0">
              <a:solidFill>
                <a:srgbClr val="FFF10B"/>
              </a:solidFill>
            </a:endParaRPr>
          </a:p>
        </p:txBody>
      </p:sp>
      <p:cxnSp>
        <p:nvCxnSpPr>
          <p:cNvPr id="7" name="Straight Connector 9"/>
          <p:cNvCxnSpPr/>
          <p:nvPr userDrawn="1"/>
        </p:nvCxnSpPr>
        <p:spPr>
          <a:xfrm>
            <a:off x="381000" y="1371600"/>
            <a:ext cx="5715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" y="1692000"/>
            <a:ext cx="5715000" cy="1169551"/>
          </a:xfrm>
        </p:spPr>
        <p:txBody>
          <a:bodyPr/>
          <a:lstStyle>
            <a:lvl1pPr algn="l">
              <a:defRPr sz="38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4212000"/>
            <a:ext cx="5715000" cy="166527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6478200" y="0"/>
            <a:ext cx="2667600" cy="685800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5" y="190500"/>
            <a:ext cx="1925793" cy="11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595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8" y="375262"/>
            <a:ext cx="6476999" cy="1846659"/>
          </a:xfrm>
        </p:spPr>
        <p:txBody>
          <a:bodyPr/>
          <a:lstStyle>
            <a:lvl1pPr algn="l">
              <a:defRPr sz="6000" b="1" cap="none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4" y="2427807"/>
            <a:ext cx="6480173" cy="1118255"/>
          </a:xfrm>
        </p:spPr>
        <p:txBody>
          <a:bodyPr/>
          <a:lstStyle>
            <a:lvl1pPr marL="0" indent="0">
              <a:buNone/>
              <a:defRPr sz="4000" b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082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000" y="1836000"/>
            <a:ext cx="5162998" cy="4217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416560" y="1908000"/>
            <a:ext cx="2880000" cy="3672206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1"/>
          </p:nvPr>
        </p:nvSpPr>
        <p:spPr>
          <a:xfrm>
            <a:off x="416560" y="5647094"/>
            <a:ext cx="287972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7901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2282825" y="1908001"/>
            <a:ext cx="6480175" cy="424896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1"/>
          </p:nvPr>
        </p:nvSpPr>
        <p:spPr>
          <a:xfrm>
            <a:off x="2282825" y="6156325"/>
            <a:ext cx="648017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1524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613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86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1800" smtClean="0">
              <a:solidFill>
                <a:srgbClr val="FFF10B"/>
              </a:solidFill>
            </a:endParaRPr>
          </a:p>
        </p:txBody>
      </p:sp>
      <p:cxnSp>
        <p:nvCxnSpPr>
          <p:cNvPr id="18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/>
          <p:cNvCxnSpPr/>
          <p:nvPr userDrawn="1"/>
        </p:nvCxnSpPr>
        <p:spPr>
          <a:xfrm>
            <a:off x="2286000" y="66294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91540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1800" smtClean="0">
              <a:solidFill>
                <a:srgbClr val="FFF10B"/>
              </a:solidFill>
            </a:endParaRPr>
          </a:p>
        </p:txBody>
      </p:sp>
      <p:sp>
        <p:nvSpPr>
          <p:cNvPr id="103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282825" y="417513"/>
            <a:ext cx="6480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3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282825" y="2016125"/>
            <a:ext cx="64801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cxnSp>
        <p:nvCxnSpPr>
          <p:cNvPr id="13" name="Straight Connector 17"/>
          <p:cNvCxnSpPr/>
          <p:nvPr userDrawn="1"/>
        </p:nvCxnSpPr>
        <p:spPr>
          <a:xfrm flipV="1">
            <a:off x="406400" y="66294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 userDrawn="1"/>
        </p:nvSpPr>
        <p:spPr>
          <a:xfrm>
            <a:off x="406400" y="6338888"/>
            <a:ext cx="1041400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84D9B249-DCD2-432E-B244-F3081D4864E8}" type="slidenum">
              <a:rPr lang="fr-FR" altLang="fr-FR" sz="1400" b="1" smtClean="0">
                <a:solidFill>
                  <a:schemeClr val="accent1"/>
                </a:solidFill>
              </a:rPr>
              <a:pPr eaLnBrk="1" hangingPunct="1">
                <a:defRPr/>
              </a:pPr>
              <a:t>‹#›</a:t>
            </a:fld>
            <a:endParaRPr lang="fr-FR" altLang="fr-FR" sz="1400" b="1" smtClean="0">
              <a:solidFill>
                <a:schemeClr val="accent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5" y="292674"/>
            <a:ext cx="1371678" cy="842390"/>
          </a:xfrm>
          <a:prstGeom prst="rect">
            <a:avLst/>
          </a:prstGeom>
        </p:spPr>
      </p:pic>
      <p:pic>
        <p:nvPicPr>
          <p:cNvPr id="23" name="Picture 1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6667500"/>
            <a:ext cx="5429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2" r:id="rId2"/>
    <p:sldLayoutId id="2147483898" r:id="rId3"/>
    <p:sldLayoutId id="2147483893" r:id="rId4"/>
    <p:sldLayoutId id="2147483894" r:id="rId5"/>
    <p:sldLayoutId id="2147483895" r:id="rId6"/>
    <p:sldLayoutId id="2147483896" r:id="rId7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15900" indent="-2159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tx1"/>
        </a:buClr>
        <a:buFont typeface="Arial" charset="0"/>
        <a:buChar char="•"/>
        <a:defRPr sz="2800" b="1" kern="1200">
          <a:solidFill>
            <a:srgbClr val="07DEDB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defTabSz="457200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ts val="12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466725" indent="-21590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466725" indent="1362075" algn="l" defTabSz="457200" rtl="0" eaLnBrk="0" fontAlgn="base" hangingPunct="0">
        <a:spcBef>
          <a:spcPts val="600"/>
        </a:spcBef>
        <a:spcAft>
          <a:spcPct val="0"/>
        </a:spcAft>
        <a:buChar char="»"/>
        <a:defRPr sz="2000" kern="1200">
          <a:solidFill>
            <a:srgbClr val="07DEDB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5"/>
          <p:cNvSpPr>
            <a:spLocks noGrp="1"/>
          </p:cNvSpPr>
          <p:nvPr>
            <p:ph type="ctrTitle"/>
          </p:nvPr>
        </p:nvSpPr>
        <p:spPr>
          <a:xfrm>
            <a:off x="381000" y="1692275"/>
            <a:ext cx="5715000" cy="954107"/>
          </a:xfrm>
        </p:spPr>
        <p:txBody>
          <a:bodyPr/>
          <a:lstStyle/>
          <a:p>
            <a:pPr eaLnBrk="1" hangingPunct="1"/>
            <a:r>
              <a:rPr lang="ru-RU" altLang="fr-FR" sz="4400" dirty="0" smtClean="0"/>
              <a:t>Ключевые понятия</a:t>
            </a:r>
            <a:r>
              <a:rPr lang="en-ZA" altLang="fr-FR" sz="4400" dirty="0" smtClean="0"/>
              <a:t/>
            </a:r>
            <a:br>
              <a:rPr lang="en-ZA" altLang="fr-FR" sz="4400" dirty="0" smtClean="0"/>
            </a:br>
            <a:r>
              <a:rPr lang="ru-RU" altLang="fr-FR" sz="1800" dirty="0" smtClean="0"/>
              <a:t>Раздел</a:t>
            </a:r>
            <a:r>
              <a:rPr lang="en-ZA" altLang="fr-FR" sz="1800" dirty="0" smtClean="0"/>
              <a:t> 3 </a:t>
            </a:r>
            <a:r>
              <a:rPr lang="ru-RU" altLang="fr-FR" sz="1800" dirty="0" smtClean="0"/>
              <a:t>Презентация </a:t>
            </a:r>
            <a:r>
              <a:rPr lang="fr-FR" altLang="fr-FR" sz="1800" dirty="0" smtClean="0"/>
              <a:t>PowerPoint </a:t>
            </a:r>
            <a:endParaRPr lang="en-ZA" altLang="fr-FR" sz="1800" dirty="0" smtClean="0"/>
          </a:p>
        </p:txBody>
      </p:sp>
      <p:sp>
        <p:nvSpPr>
          <p:cNvPr id="4099" name="Sous-titre 6"/>
          <p:cNvSpPr>
            <a:spLocks noGrp="1"/>
          </p:cNvSpPr>
          <p:nvPr>
            <p:ph type="subTitle" idx="1"/>
          </p:nvPr>
        </p:nvSpPr>
        <p:spPr>
          <a:xfrm>
            <a:off x="381000" y="4211638"/>
            <a:ext cx="5715000" cy="1046440"/>
          </a:xfrm>
        </p:spPr>
        <p:txBody>
          <a:bodyPr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fr-FR" sz="2000" dirty="0" smtClean="0"/>
              <a:t/>
            </a:r>
            <a:br>
              <a:rPr lang="en-US" altLang="fr-FR" sz="2000" dirty="0" smtClean="0"/>
            </a:br>
            <a:r>
              <a:rPr lang="ru-RU" altLang="fr-FR" sz="2000" dirty="0" smtClean="0"/>
              <a:t>ЮНЕСКО</a:t>
            </a:r>
            <a:r>
              <a:rPr lang="en-US" altLang="fr-FR" sz="2000" dirty="0" smtClean="0"/>
              <a:t>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fr-FR" sz="2000" dirty="0" smtClean="0"/>
              <a:t>Секция нематериального культурного наследия</a:t>
            </a:r>
            <a:endParaRPr lang="en-US" altLang="fr-FR" sz="2000" dirty="0" smtClean="0"/>
          </a:p>
        </p:txBody>
      </p:sp>
      <p:pic>
        <p:nvPicPr>
          <p:cNvPr id="4100" name="Espace réservé pour une image  8" descr="danseuse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6478588" y="0"/>
            <a:ext cx="2667000" cy="6858000"/>
          </a:xfrm>
        </p:spPr>
      </p:pic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381000" y="5967413"/>
            <a:ext cx="1598613" cy="276225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/>
            <a:endParaRPr lang="en-GB" altLang="fr-FR" sz="1200" b="1">
              <a:latin typeface="Arial Bold" charset="0"/>
            </a:endParaRP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381000" y="6243638"/>
            <a:ext cx="1598613" cy="27781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GB" altLang="fr-FR" sz="1200" b="1">
              <a:solidFill>
                <a:schemeClr val="accent1"/>
              </a:solidFill>
              <a:latin typeface="Arial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Области нематериального наследия</a:t>
            </a:r>
            <a:endParaRPr lang="fr-FR" altLang="fr-FR" sz="3600" dirty="0" smtClean="0"/>
          </a:p>
        </p:txBody>
      </p:sp>
      <p:sp>
        <p:nvSpPr>
          <p:cNvPr id="13315" name="Espace réservé du contenu 2"/>
          <p:cNvSpPr>
            <a:spLocks noGrp="1"/>
          </p:cNvSpPr>
          <p:nvPr>
            <p:ph sz="half" idx="2"/>
          </p:nvPr>
        </p:nvSpPr>
        <p:spPr>
          <a:xfrm>
            <a:off x="3517900" y="1905000"/>
            <a:ext cx="5245100" cy="4231928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Arial" charset="0"/>
              <a:buNone/>
            </a:pPr>
            <a:r>
              <a:rPr lang="ru-RU" altLang="fr-FR" sz="2000" dirty="0" smtClean="0">
                <a:solidFill>
                  <a:schemeClr val="tx1"/>
                </a:solidFill>
                <a:cs typeface="Arial" charset="0"/>
              </a:rPr>
              <a:t>Статья</a:t>
            </a:r>
            <a:r>
              <a:rPr lang="en-ZA" altLang="fr-FR" sz="2000" dirty="0" smtClean="0">
                <a:solidFill>
                  <a:schemeClr val="tx1"/>
                </a:solidFill>
                <a:cs typeface="Arial" charset="0"/>
              </a:rPr>
              <a:t> 2.2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Arial" charset="0"/>
              <a:buNone/>
            </a:pPr>
            <a:r>
              <a:rPr lang="en-ZA" altLang="fr-FR" sz="2000" b="0" i="1" dirty="0" smtClean="0">
                <a:solidFill>
                  <a:schemeClr val="tx1"/>
                </a:solidFill>
                <a:cs typeface="Arial" charset="0"/>
              </a:rPr>
              <a:t>(a) </a:t>
            </a:r>
            <a:r>
              <a:rPr lang="ru-RU" altLang="fr-FR" sz="2000" b="0" i="1" dirty="0" smtClean="0">
                <a:solidFill>
                  <a:schemeClr val="tx1"/>
                </a:solidFill>
                <a:cs typeface="Arial" charset="0"/>
              </a:rPr>
              <a:t>устные традиции и формы выражения, включая язык в качестве носителя нематериального культурного наследия</a:t>
            </a:r>
            <a:r>
              <a:rPr lang="en-ZA" altLang="fr-FR" sz="2000" b="0" i="1" dirty="0" smtClean="0">
                <a:solidFill>
                  <a:schemeClr val="tx1"/>
                </a:solidFill>
                <a:cs typeface="Arial" charset="0"/>
              </a:rPr>
              <a:t>;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Arial" charset="0"/>
              <a:buNone/>
            </a:pPr>
            <a:r>
              <a:rPr lang="en-ZA" altLang="fr-FR" sz="2000" b="0" i="1" dirty="0" smtClean="0">
                <a:solidFill>
                  <a:schemeClr val="tx1"/>
                </a:solidFill>
                <a:cs typeface="Arial" charset="0"/>
              </a:rPr>
              <a:t>(b) </a:t>
            </a:r>
            <a:r>
              <a:rPr lang="ru-RU" altLang="fr-FR" sz="2000" b="0" i="1" dirty="0" smtClean="0">
                <a:solidFill>
                  <a:schemeClr val="tx1"/>
                </a:solidFill>
                <a:cs typeface="Arial" charset="0"/>
              </a:rPr>
              <a:t>исполнительские искусства</a:t>
            </a:r>
            <a:r>
              <a:rPr lang="en-ZA" altLang="fr-FR" sz="2000" b="0" i="1" dirty="0" smtClean="0">
                <a:solidFill>
                  <a:schemeClr val="tx1"/>
                </a:solidFill>
                <a:cs typeface="Arial" charset="0"/>
              </a:rPr>
              <a:t>;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Arial" charset="0"/>
              <a:buNone/>
            </a:pPr>
            <a:r>
              <a:rPr lang="en-ZA" altLang="fr-FR" sz="2000" b="0" i="1" dirty="0" smtClean="0">
                <a:solidFill>
                  <a:schemeClr val="tx1"/>
                </a:solidFill>
                <a:cs typeface="Arial" charset="0"/>
              </a:rPr>
              <a:t>(c) </a:t>
            </a:r>
            <a:r>
              <a:rPr lang="ru-RU" altLang="fr-FR" sz="2000" b="0" i="1" dirty="0" smtClean="0">
                <a:solidFill>
                  <a:schemeClr val="tx1"/>
                </a:solidFill>
                <a:cs typeface="Arial" charset="0"/>
              </a:rPr>
              <a:t>обычаи, обряды, празднества</a:t>
            </a:r>
            <a:r>
              <a:rPr lang="en-ZA" altLang="fr-FR" sz="2000" b="0" i="1" dirty="0" smtClean="0">
                <a:solidFill>
                  <a:schemeClr val="tx1"/>
                </a:solidFill>
                <a:cs typeface="Arial" charset="0"/>
              </a:rPr>
              <a:t>;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Arial" charset="0"/>
              <a:buNone/>
            </a:pPr>
            <a:r>
              <a:rPr lang="en-ZA" altLang="fr-FR" sz="2000" b="0" i="1" dirty="0" smtClean="0">
                <a:solidFill>
                  <a:schemeClr val="tx1"/>
                </a:solidFill>
                <a:cs typeface="Arial" charset="0"/>
              </a:rPr>
              <a:t>(d) </a:t>
            </a:r>
            <a:r>
              <a:rPr lang="ru-RU" altLang="fr-FR" sz="2000" b="0" i="1" dirty="0" smtClean="0">
                <a:solidFill>
                  <a:schemeClr val="tx1"/>
                </a:solidFill>
                <a:cs typeface="Arial" charset="0"/>
              </a:rPr>
              <a:t>знания и обычаи, относящиеся к природе и вселенной</a:t>
            </a:r>
            <a:r>
              <a:rPr lang="en-ZA" altLang="fr-FR" sz="2000" b="0" i="1" dirty="0" smtClean="0">
                <a:solidFill>
                  <a:schemeClr val="tx1"/>
                </a:solidFill>
                <a:cs typeface="Arial" charset="0"/>
              </a:rPr>
              <a:t>;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Arial" charset="0"/>
              <a:buNone/>
            </a:pPr>
            <a:r>
              <a:rPr lang="en-ZA" altLang="fr-FR" sz="2000" b="0" i="1" dirty="0" smtClean="0">
                <a:solidFill>
                  <a:schemeClr val="tx1"/>
                </a:solidFill>
                <a:cs typeface="Arial" charset="0"/>
              </a:rPr>
              <a:t>(e) </a:t>
            </a:r>
            <a:r>
              <a:rPr lang="ru-RU" altLang="fr-FR" sz="2000" b="0" i="1" dirty="0">
                <a:solidFill>
                  <a:schemeClr val="tx1"/>
                </a:solidFill>
                <a:cs typeface="Arial" charset="0"/>
              </a:rPr>
              <a:t>з</a:t>
            </a:r>
            <a:r>
              <a:rPr lang="ru-RU" altLang="fr-FR" sz="2000" b="0" i="1" dirty="0" smtClean="0">
                <a:solidFill>
                  <a:schemeClr val="tx1"/>
                </a:solidFill>
                <a:cs typeface="Arial" charset="0"/>
              </a:rPr>
              <a:t>нания и навыки, связанные с традиционными ремёслами</a:t>
            </a:r>
            <a:r>
              <a:rPr lang="en-ZA" altLang="fr-FR" sz="2000" b="0" i="1" dirty="0" smtClean="0">
                <a:solidFill>
                  <a:schemeClr val="tx1"/>
                </a:solidFill>
                <a:cs typeface="Arial" charset="0"/>
              </a:rPr>
              <a:t>.</a:t>
            </a:r>
            <a:r>
              <a:rPr lang="en-ZA" altLang="fr-FR" sz="2000" b="0" dirty="0" smtClean="0">
                <a:solidFill>
                  <a:schemeClr val="tx1"/>
                </a:solidFill>
                <a:cs typeface="Arial" charset="0"/>
              </a:rPr>
              <a:t> </a:t>
            </a:r>
          </a:p>
        </p:txBody>
      </p:sp>
      <p:sp>
        <p:nvSpPr>
          <p:cNvPr id="9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1274763" y="6284119"/>
            <a:ext cx="2879725" cy="122237"/>
          </a:xfr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©</a:t>
            </a:r>
            <a:r>
              <a:rPr lang="en-ZA" altLang="en-US" dirty="0" smtClean="0"/>
              <a:t> Ministry of Culture of Republic of Colombia</a:t>
            </a:r>
          </a:p>
        </p:txBody>
      </p:sp>
      <p:pic>
        <p:nvPicPr>
          <p:cNvPr id="10" name="Picture 8" descr="C:\Users\c_sagnier\Downloads\00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905000"/>
            <a:ext cx="2879725" cy="42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107996"/>
          </a:xfrm>
        </p:spPr>
        <p:txBody>
          <a:bodyPr/>
          <a:lstStyle/>
          <a:p>
            <a:r>
              <a:rPr lang="ru-RU" altLang="fr-FR" sz="3600" dirty="0" smtClean="0"/>
              <a:t>Литургическая музыка </a:t>
            </a:r>
            <a:r>
              <a:rPr lang="ru-RU" altLang="fr-FR" sz="3600" dirty="0" err="1" smtClean="0"/>
              <a:t>зема</a:t>
            </a:r>
            <a:r>
              <a:rPr lang="ru-RU" altLang="fr-FR" sz="3600" dirty="0" smtClean="0"/>
              <a:t> (Эфиопия)</a:t>
            </a:r>
            <a:endParaRPr lang="en-ZA" altLang="fr-FR" sz="3600" dirty="0" smtClean="0"/>
          </a:p>
        </p:txBody>
      </p:sp>
      <p:sp>
        <p:nvSpPr>
          <p:cNvPr id="14339" name="Espace réservé du contenu 2"/>
          <p:cNvSpPr>
            <a:spLocks noGrp="1"/>
          </p:cNvSpPr>
          <p:nvPr>
            <p:ph sz="half" idx="2"/>
          </p:nvPr>
        </p:nvSpPr>
        <p:spPr>
          <a:xfrm>
            <a:off x="2490788" y="1905000"/>
            <a:ext cx="5245100" cy="3616375"/>
          </a:xfrm>
        </p:spPr>
        <p:txBody>
          <a:bodyPr/>
          <a:lstStyle/>
          <a:p>
            <a:pPr marL="0" indent="0" algn="just" eaLnBrk="1" hangingPunct="1">
              <a:lnSpc>
                <a:spcPct val="100000"/>
              </a:lnSpc>
              <a:spcAft>
                <a:spcPts val="600"/>
              </a:spcAft>
              <a:buFontTx/>
              <a:buNone/>
            </a:pPr>
            <a:r>
              <a:rPr lang="ru-RU" altLang="fr-FR" sz="2000" b="0" dirty="0" smtClean="0">
                <a:solidFill>
                  <a:srgbClr val="000000"/>
                </a:solidFill>
              </a:rPr>
              <a:t>Уникальная форма литургической музыки эфиопской христианской церкви </a:t>
            </a:r>
            <a:r>
              <a:rPr lang="ru-RU" altLang="fr-FR" sz="2000" b="0" dirty="0" err="1" smtClean="0">
                <a:solidFill>
                  <a:srgbClr val="000000"/>
                </a:solidFill>
              </a:rPr>
              <a:t>зема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 исполняется во время различных религиозных церемоний, например, во время ежемесячных празднований в честь местного святого </a:t>
            </a:r>
            <a:r>
              <a:rPr lang="ru-RU" altLang="fr-FR" sz="2000" b="0" dirty="0" err="1" smtClean="0">
                <a:solidFill>
                  <a:srgbClr val="000000"/>
                </a:solidFill>
              </a:rPr>
              <a:t>Габра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 </a:t>
            </a:r>
            <a:r>
              <a:rPr lang="ru-RU" altLang="fr-FR" sz="2000" b="0" dirty="0" err="1" smtClean="0">
                <a:solidFill>
                  <a:srgbClr val="000000"/>
                </a:solidFill>
              </a:rPr>
              <a:t>Манфас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 </a:t>
            </a:r>
            <a:r>
              <a:rPr lang="ru-RU" altLang="fr-FR" sz="2000" b="0" dirty="0" err="1" smtClean="0">
                <a:solidFill>
                  <a:srgbClr val="000000"/>
                </a:solidFill>
              </a:rPr>
              <a:t>Кеддуса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.</a:t>
            </a:r>
            <a:r>
              <a:rPr lang="en-ZA" altLang="fr-FR" sz="2000" b="0" dirty="0" smtClean="0">
                <a:solidFill>
                  <a:srgbClr val="000000"/>
                </a:solidFill>
              </a:rPr>
              <a:t>  </a:t>
            </a:r>
          </a:p>
          <a:p>
            <a:pPr marL="0" indent="0" algn="just" eaLnBrk="1" hangingPunct="1">
              <a:lnSpc>
                <a:spcPct val="100000"/>
              </a:lnSpc>
              <a:spcAft>
                <a:spcPts val="600"/>
              </a:spcAft>
              <a:buFontTx/>
              <a:buNone/>
            </a:pPr>
            <a:r>
              <a:rPr lang="ru-RU" altLang="fr-FR" sz="2000" b="0" dirty="0" smtClean="0">
                <a:solidFill>
                  <a:srgbClr val="000000"/>
                </a:solidFill>
              </a:rPr>
              <a:t>В то время как певцы одеты в простые белые одежды, священники (представлены на фото перед церковью </a:t>
            </a:r>
            <a:r>
              <a:rPr lang="ru-RU" altLang="fr-FR" sz="2000" b="0" dirty="0" err="1" smtClean="0">
                <a:solidFill>
                  <a:srgbClr val="000000"/>
                </a:solidFill>
              </a:rPr>
              <a:t>Сарис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 Або в </a:t>
            </a:r>
            <a:r>
              <a:rPr lang="ru-RU" altLang="fr-FR" sz="2000" b="0" dirty="0" err="1" smtClean="0">
                <a:solidFill>
                  <a:srgbClr val="000000"/>
                </a:solidFill>
              </a:rPr>
              <a:t>Аддис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 </a:t>
            </a:r>
            <a:r>
              <a:rPr lang="ru-RU" altLang="fr-FR" sz="2000" b="0" dirty="0" err="1" smtClean="0">
                <a:solidFill>
                  <a:srgbClr val="000000"/>
                </a:solidFill>
              </a:rPr>
              <a:t>Абебе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) носят роскошные одеяния, а на голове – иконы</a:t>
            </a:r>
            <a:r>
              <a:rPr lang="en-ZA" altLang="fr-FR" sz="2000" b="0" dirty="0" smtClean="0">
                <a:solidFill>
                  <a:srgbClr val="000000"/>
                </a:solidFill>
              </a:rPr>
              <a:t>. </a:t>
            </a:r>
            <a:endParaRPr lang="en-US" altLang="fr-FR" sz="2000" b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107996"/>
          </a:xfrm>
        </p:spPr>
        <p:txBody>
          <a:bodyPr/>
          <a:lstStyle/>
          <a:p>
            <a:r>
              <a:rPr lang="ru-RU" altLang="fr-FR" sz="3600" dirty="0" smtClean="0"/>
              <a:t>Песни </a:t>
            </a:r>
            <a:r>
              <a:rPr lang="ru-RU" altLang="fr-FR" sz="3600" dirty="0" err="1" smtClean="0"/>
              <a:t>худхуд</a:t>
            </a:r>
            <a:r>
              <a:rPr lang="ru-RU" altLang="fr-FR" sz="3600" dirty="0" smtClean="0"/>
              <a:t> </a:t>
            </a:r>
            <a:r>
              <a:rPr lang="ru-RU" altLang="fr-FR" sz="3600" dirty="0" err="1" smtClean="0"/>
              <a:t>ифугао</a:t>
            </a:r>
            <a:r>
              <a:rPr lang="ru-RU" altLang="fr-FR" sz="3600" dirty="0" smtClean="0"/>
              <a:t> (Филиппины</a:t>
            </a:r>
            <a:r>
              <a:rPr lang="en-ZA" altLang="fr-FR" sz="3600" dirty="0" smtClean="0"/>
              <a:t>)</a:t>
            </a:r>
          </a:p>
        </p:txBody>
      </p:sp>
      <p:sp>
        <p:nvSpPr>
          <p:cNvPr id="15363" name="Espace réservé du contenu 2"/>
          <p:cNvSpPr>
            <a:spLocks noGrp="1"/>
          </p:cNvSpPr>
          <p:nvPr>
            <p:ph sz="half" idx="2"/>
          </p:nvPr>
        </p:nvSpPr>
        <p:spPr>
          <a:xfrm>
            <a:off x="3505200" y="1905000"/>
            <a:ext cx="4848225" cy="3000821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Aft>
                <a:spcPts val="600"/>
              </a:spcAft>
              <a:buFontTx/>
              <a:buNone/>
            </a:pPr>
            <a:r>
              <a:rPr lang="ru-RU" altLang="fr-FR" sz="2000" b="0" dirty="0" smtClean="0">
                <a:solidFill>
                  <a:srgbClr val="000000"/>
                </a:solidFill>
              </a:rPr>
              <a:t>Хорошо известные благодаря своим рисовым террасам и глубоким знаниям о выращивании риса, </a:t>
            </a:r>
            <a:r>
              <a:rPr lang="ru-RU" altLang="fr-FR" sz="2000" b="0" dirty="0" err="1" smtClean="0">
                <a:solidFill>
                  <a:srgbClr val="000000"/>
                </a:solidFill>
              </a:rPr>
              <a:t>ифугао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 исполняют песни </a:t>
            </a:r>
            <a:r>
              <a:rPr lang="ru-RU" altLang="fr-FR" sz="2000" b="0" dirty="0" err="1" smtClean="0">
                <a:solidFill>
                  <a:srgbClr val="000000"/>
                </a:solidFill>
              </a:rPr>
              <a:t>худхуд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 во время высевания риса, уборки урожая и поминок</a:t>
            </a:r>
            <a:r>
              <a:rPr lang="en-ZA" altLang="fr-FR" sz="2000" b="0" dirty="0" smtClean="0">
                <a:solidFill>
                  <a:srgbClr val="000000"/>
                </a:solidFill>
              </a:rPr>
              <a:t>. </a:t>
            </a:r>
          </a:p>
          <a:p>
            <a:pPr marL="0" indent="0" eaLnBrk="1" hangingPunct="1">
              <a:lnSpc>
                <a:spcPct val="100000"/>
              </a:lnSpc>
              <a:spcAft>
                <a:spcPts val="600"/>
              </a:spcAft>
              <a:buFontTx/>
              <a:buNone/>
            </a:pPr>
            <a:r>
              <a:rPr lang="ru-RU" altLang="fr-FR" sz="2000" b="0" dirty="0" smtClean="0">
                <a:solidFill>
                  <a:srgbClr val="000000"/>
                </a:solidFill>
              </a:rPr>
              <a:t>В песнях, передаваемых устным путём, рассказывается о родовых героях, обычном праве, традиционных обычаях и религиозных верованиях.</a:t>
            </a:r>
            <a:endParaRPr lang="en-US" altLang="fr-FR" sz="2000" b="0" dirty="0" smtClean="0">
              <a:solidFill>
                <a:srgbClr val="000000"/>
              </a:solidFill>
            </a:endParaRPr>
          </a:p>
        </p:txBody>
      </p:sp>
      <p:sp>
        <p:nvSpPr>
          <p:cNvPr id="15364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406400" y="5672932"/>
            <a:ext cx="2879725" cy="246062"/>
          </a:xfr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fr-FR" i="1" dirty="0" smtClean="0"/>
              <a:t>Женщины, поющие в поле</a:t>
            </a:r>
            <a:endParaRPr lang="en-ZA" altLang="fr-FR" i="1" dirty="0" smtClean="0"/>
          </a:p>
          <a:p>
            <a:pPr>
              <a:spcBef>
                <a:spcPct val="0"/>
              </a:spcBef>
            </a:pPr>
            <a:r>
              <a:rPr lang="en-US" altLang="en-US" dirty="0"/>
              <a:t>© </a:t>
            </a:r>
            <a:r>
              <a:rPr lang="en-ZA" altLang="en-US" dirty="0"/>
              <a:t>2008 by J. </a:t>
            </a:r>
            <a:r>
              <a:rPr lang="en-ZA" altLang="en-US" dirty="0" err="1"/>
              <a:t>Uñalivia</a:t>
            </a:r>
            <a:r>
              <a:rPr lang="en-ZA" altLang="en-US" dirty="0"/>
              <a:t>/NCCA-IHC</a:t>
            </a:r>
          </a:p>
        </p:txBody>
      </p:sp>
      <p:pic>
        <p:nvPicPr>
          <p:cNvPr id="8" name="Espace réservé pour une image 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4" r="23914"/>
          <a:stretch>
            <a:fillRect/>
          </a:stretch>
        </p:blipFill>
        <p:spPr>
          <a:xfrm>
            <a:off x="406400" y="1836738"/>
            <a:ext cx="2879725" cy="3671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Рисование на песке на Вануату</a:t>
            </a:r>
            <a:endParaRPr lang="fr-FR" altLang="fr-FR" sz="3600" dirty="0" smtClean="0"/>
          </a:p>
        </p:txBody>
      </p:sp>
      <p:sp>
        <p:nvSpPr>
          <p:cNvPr id="16387" name="Espace réservé du contenu 2"/>
          <p:cNvSpPr>
            <a:spLocks noGrp="1"/>
          </p:cNvSpPr>
          <p:nvPr>
            <p:ph sz="half" idx="2"/>
          </p:nvPr>
        </p:nvSpPr>
        <p:spPr>
          <a:xfrm>
            <a:off x="3592513" y="1905000"/>
            <a:ext cx="5162550" cy="3308598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Aft>
                <a:spcPts val="600"/>
              </a:spcAft>
              <a:buFontTx/>
              <a:buNone/>
            </a:pPr>
            <a:r>
              <a:rPr lang="ru-RU" altLang="fr-FR" sz="2000" b="0" dirty="0" smtClean="0">
                <a:solidFill>
                  <a:srgbClr val="000000"/>
                </a:solidFill>
              </a:rPr>
              <a:t>Рисование на песке является многофункциональной «письменностью», наносимой на земле по песку, вулканической пыли или глине – одним пальцем выводятся изящные, часто симметричные композиции геометрических узоров</a:t>
            </a:r>
            <a:r>
              <a:rPr lang="en-ZA" altLang="fr-FR" sz="2000" b="0" dirty="0" smtClean="0">
                <a:solidFill>
                  <a:srgbClr val="000000"/>
                </a:solidFill>
              </a:rPr>
              <a:t>. </a:t>
            </a:r>
          </a:p>
          <a:p>
            <a:pPr marL="0" indent="0" eaLnBrk="1" hangingPunct="1">
              <a:lnSpc>
                <a:spcPct val="100000"/>
              </a:lnSpc>
              <a:spcAft>
                <a:spcPts val="600"/>
              </a:spcAft>
              <a:buFontTx/>
              <a:buNone/>
            </a:pPr>
            <a:r>
              <a:rPr lang="ru-RU" altLang="fr-FR" sz="2000" b="0" dirty="0" smtClean="0">
                <a:solidFill>
                  <a:srgbClr val="000000"/>
                </a:solidFill>
              </a:rPr>
              <a:t>Оно служит средством коммуникации среди членов примерно 80 этнолингвистических групп на Вануату</a:t>
            </a:r>
            <a:r>
              <a:rPr lang="en-ZA" altLang="fr-FR" sz="2000" b="0" dirty="0" smtClean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16389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1" r="15381"/>
          <a:stretch>
            <a:fillRect/>
          </a:stretch>
        </p:blipFill>
        <p:spPr>
          <a:xfrm>
            <a:off x="415925" y="1908175"/>
            <a:ext cx="2881313" cy="3671888"/>
          </a:xfrm>
          <a:noFill/>
        </p:spPr>
      </p:pic>
      <p:sp>
        <p:nvSpPr>
          <p:cNvPr id="16390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415925" y="5646738"/>
            <a:ext cx="2879725" cy="123825"/>
          </a:xfr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fr-FR" smtClean="0"/>
              <a:t>© </a:t>
            </a:r>
            <a:r>
              <a:rPr lang="en-ZA" altLang="fr-FR" smtClean="0"/>
              <a:t>Vanuatu National Cultural Council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150813" y="2828925"/>
            <a:ext cx="89931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fr-FR" sz="3600" b="1" dirty="0" smtClean="0"/>
              <a:t>СООБЩЕСТВА, ГРУППЫ И ОТДЕЛЬНЫЕ ЛИЦА</a:t>
            </a:r>
            <a:endParaRPr lang="fr-FR" altLang="fr-F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661993"/>
          </a:xfrm>
        </p:spPr>
        <p:txBody>
          <a:bodyPr/>
          <a:lstStyle/>
          <a:p>
            <a:r>
              <a:rPr lang="ru-RU" altLang="fr-FR" sz="3600" dirty="0" smtClean="0"/>
              <a:t>Определение соответствующих сообществ</a:t>
            </a:r>
            <a:endParaRPr lang="en-ZA" altLang="fr-FR" sz="3600" dirty="0" smtClean="0"/>
          </a:p>
        </p:txBody>
      </p:sp>
      <p:sp>
        <p:nvSpPr>
          <p:cNvPr id="18435" name="Espace réservé du contenu 2"/>
          <p:cNvSpPr>
            <a:spLocks noGrp="1"/>
          </p:cNvSpPr>
          <p:nvPr>
            <p:ph sz="half" idx="2"/>
          </p:nvPr>
        </p:nvSpPr>
        <p:spPr>
          <a:xfrm>
            <a:off x="3275013" y="2286000"/>
            <a:ext cx="5467350" cy="2046714"/>
          </a:xfrm>
        </p:spPr>
        <p:txBody>
          <a:bodyPr/>
          <a:lstStyle/>
          <a:p>
            <a:pPr indent="0" eaLnBrk="1" hangingPunct="1">
              <a:lnSpc>
                <a:spcPct val="100000"/>
              </a:lnSpc>
              <a:spcAft>
                <a:spcPts val="600"/>
              </a:spcAft>
              <a:buFont typeface="Wingdings 2" charset="2"/>
              <a:buNone/>
            </a:pPr>
            <a:r>
              <a:rPr lang="ru-RU" altLang="fr-FR" sz="2000" b="0" dirty="0" smtClean="0">
                <a:solidFill>
                  <a:srgbClr val="000000"/>
                </a:solidFill>
              </a:rPr>
              <a:t>Согласно Конвенции, «соответствующие сообщества, группы и отдельные лица» – это те, кто участвует в практике и передаче элемента НКН и считает его частью своего культурного наследия</a:t>
            </a:r>
            <a:r>
              <a:rPr lang="en-ZA" altLang="fr-FR" sz="2000" b="0" dirty="0" smtClean="0">
                <a:solidFill>
                  <a:srgbClr val="000000"/>
                </a:solidFill>
              </a:rPr>
              <a:t>.</a:t>
            </a:r>
          </a:p>
          <a:p>
            <a:pPr indent="0" eaLnBrk="1" hangingPunct="1"/>
            <a:endParaRPr lang="en-ZA" altLang="fr-FR" sz="2000" b="0" dirty="0" smtClean="0">
              <a:solidFill>
                <a:srgbClr val="000000"/>
              </a:solidFill>
            </a:endParaRPr>
          </a:p>
        </p:txBody>
      </p:sp>
      <p:sp>
        <p:nvSpPr>
          <p:cNvPr id="18436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415925" y="4538663"/>
            <a:ext cx="2879725" cy="369887"/>
          </a:xfr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ZA" altLang="fr-FR" i="1" smtClean="0"/>
              <a:t>Ramman: religious festival and ritual theatre of the Garhwal Himalayas, India</a:t>
            </a:r>
          </a:p>
          <a:p>
            <a:pPr>
              <a:spcBef>
                <a:spcPct val="0"/>
              </a:spcBef>
            </a:pPr>
            <a:r>
              <a:rPr lang="en-ZA" altLang="fr-FR" smtClean="0"/>
              <a:t>© IGNCA, Ministry of Culture, India</a:t>
            </a:r>
          </a:p>
        </p:txBody>
      </p:sp>
      <p:pic>
        <p:nvPicPr>
          <p:cNvPr id="18438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0" r="-227"/>
          <a:stretch>
            <a:fillRect/>
          </a:stretch>
        </p:blipFill>
        <p:spPr>
          <a:xfrm>
            <a:off x="403225" y="2171700"/>
            <a:ext cx="2871788" cy="25923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2082800" y="376238"/>
            <a:ext cx="7278687" cy="1569660"/>
          </a:xfrm>
        </p:spPr>
        <p:txBody>
          <a:bodyPr/>
          <a:lstStyle/>
          <a:p>
            <a:pPr eaLnBrk="1" hangingPunct="1"/>
            <a:r>
              <a:rPr lang="ru-RU" altLang="fr-FR" sz="3400" dirty="0" smtClean="0"/>
              <a:t>Взаимоотношения между элементом и соответствующим сообщества</a:t>
            </a:r>
            <a:endParaRPr lang="fr-FR" altLang="fr-FR" sz="3400" dirty="0" smtClean="0"/>
          </a:p>
        </p:txBody>
      </p:sp>
      <p:sp>
        <p:nvSpPr>
          <p:cNvPr id="5" name="Oval 6"/>
          <p:cNvSpPr/>
          <p:nvPr/>
        </p:nvSpPr>
        <p:spPr>
          <a:xfrm>
            <a:off x="434975" y="2441575"/>
            <a:ext cx="3295650" cy="24479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ZA" sz="1800" smtClean="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6" name="Rounded Rectangle 7"/>
          <p:cNvSpPr/>
          <p:nvPr/>
        </p:nvSpPr>
        <p:spPr>
          <a:xfrm>
            <a:off x="6270626" y="2341562"/>
            <a:ext cx="2160588" cy="24495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ZA" sz="1800" smtClean="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682625" y="3100983"/>
            <a:ext cx="3384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fr-FR" sz="1800" dirty="0" smtClean="0">
                <a:solidFill>
                  <a:schemeClr val="tx1"/>
                </a:solidFill>
              </a:rPr>
              <a:t>Соответствующие сообщества, группы и отдельные лица</a:t>
            </a:r>
            <a:endParaRPr lang="en-ZA" altLang="fr-FR" sz="1800" dirty="0">
              <a:solidFill>
                <a:schemeClr val="tx1"/>
              </a:solidFill>
            </a:endParaRPr>
          </a:p>
        </p:txBody>
      </p: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6818313" y="3388519"/>
            <a:ext cx="1065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fr-FR" sz="1800" dirty="0" smtClean="0">
                <a:solidFill>
                  <a:schemeClr val="tx1"/>
                </a:solidFill>
              </a:rPr>
              <a:t>НКН</a:t>
            </a:r>
            <a:endParaRPr lang="en-ZA" altLang="fr-FR" sz="1800" dirty="0">
              <a:solidFill>
                <a:schemeClr val="tx1"/>
              </a:solidFill>
            </a:endParaRPr>
          </a:p>
        </p:txBody>
      </p:sp>
      <p:sp>
        <p:nvSpPr>
          <p:cNvPr id="9" name="Right Arrow 10"/>
          <p:cNvSpPr/>
          <p:nvPr/>
        </p:nvSpPr>
        <p:spPr>
          <a:xfrm>
            <a:off x="3730625" y="2870816"/>
            <a:ext cx="2376488" cy="503237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ZA" sz="1800" smtClean="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0" name="Left Arrow 11"/>
          <p:cNvSpPr/>
          <p:nvPr/>
        </p:nvSpPr>
        <p:spPr>
          <a:xfrm>
            <a:off x="3730625" y="3562648"/>
            <a:ext cx="2376488" cy="503237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ZA" sz="1800" smtClean="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9466" name="TextBox 12"/>
          <p:cNvSpPr txBox="1">
            <a:spLocks noChangeArrowheads="1"/>
          </p:cNvSpPr>
          <p:nvPr/>
        </p:nvSpPr>
        <p:spPr bwMode="auto">
          <a:xfrm>
            <a:off x="3613150" y="1947486"/>
            <a:ext cx="2592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fr-FR" sz="1800" b="0" dirty="0" smtClean="0">
                <a:solidFill>
                  <a:schemeClr val="tx1"/>
                </a:solidFill>
              </a:rPr>
              <a:t>Создание, практика и передача</a:t>
            </a:r>
            <a:r>
              <a:rPr lang="en-ZA" altLang="fr-FR" sz="1800" b="0" dirty="0" smtClean="0">
                <a:solidFill>
                  <a:schemeClr val="tx1"/>
                </a:solidFill>
              </a:rPr>
              <a:t>; 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распоряжение</a:t>
            </a:r>
            <a:endParaRPr lang="en-ZA" altLang="fr-FR" sz="1800" b="0" dirty="0">
              <a:solidFill>
                <a:schemeClr val="tx1"/>
              </a:solidFill>
            </a:endParaRPr>
          </a:p>
        </p:txBody>
      </p:sp>
      <p:sp>
        <p:nvSpPr>
          <p:cNvPr id="19467" name="TextBox 13"/>
          <p:cNvSpPr txBox="1">
            <a:spLocks noChangeArrowheads="1"/>
          </p:cNvSpPr>
          <p:nvPr/>
        </p:nvSpPr>
        <p:spPr bwMode="auto">
          <a:xfrm>
            <a:off x="3257551" y="4314825"/>
            <a:ext cx="31369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fr-FR" sz="1800" b="0" dirty="0" smtClean="0">
                <a:solidFill>
                  <a:schemeClr val="tx1"/>
                </a:solidFill>
              </a:rPr>
              <a:t>Чувство самобытности и преемственности, обладание и использование</a:t>
            </a:r>
            <a:r>
              <a:rPr lang="en-ZA" altLang="fr-FR" sz="1800" b="0" dirty="0" smtClean="0">
                <a:solidFill>
                  <a:schemeClr val="tx1"/>
                </a:solidFill>
              </a:rPr>
              <a:t>, 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самоуважение, устойчивое развитие, получение прибыли</a:t>
            </a:r>
            <a:endParaRPr lang="en-ZA" altLang="fr-FR" sz="1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0" y="2825750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fr-FR" sz="3200" b="1" dirty="0" smtClean="0"/>
              <a:t>ОХРАНА</a:t>
            </a:r>
            <a:endParaRPr lang="fr-FR" alt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107996"/>
          </a:xfrm>
        </p:spPr>
        <p:txBody>
          <a:bodyPr/>
          <a:lstStyle/>
          <a:p>
            <a:r>
              <a:rPr lang="ru-RU" altLang="fr-FR" sz="3600" dirty="0" smtClean="0"/>
              <a:t>Понятия</a:t>
            </a:r>
            <a:r>
              <a:rPr lang="ru-RU" altLang="fr-FR" sz="3600" smtClean="0"/>
              <a:t>, относящиеся к охране</a:t>
            </a:r>
            <a:endParaRPr lang="en-ZA" altLang="fr-FR" sz="3600" dirty="0" smtClean="0"/>
          </a:p>
        </p:txBody>
      </p:sp>
      <p:sp>
        <p:nvSpPr>
          <p:cNvPr id="21509" name="Rectangle 3"/>
          <p:cNvSpPr txBox="1">
            <a:spLocks noChangeArrowheads="1"/>
          </p:cNvSpPr>
          <p:nvPr/>
        </p:nvSpPr>
        <p:spPr bwMode="auto">
          <a:xfrm>
            <a:off x="3467100" y="1908175"/>
            <a:ext cx="54260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Охрана 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означает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обеспечение </a:t>
            </a:r>
            <a:r>
              <a:rPr lang="ru-RU" altLang="fr-FR" sz="2000" dirty="0" smtClean="0">
                <a:solidFill>
                  <a:schemeClr val="tx1"/>
                </a:solidFill>
              </a:rPr>
              <a:t>жизнеспособности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НКН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(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статья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</a:t>
            </a:r>
            <a:r>
              <a:rPr lang="en-ZA" altLang="fr-FR" sz="2000" b="0" dirty="0">
                <a:solidFill>
                  <a:schemeClr val="tx1"/>
                </a:solidFill>
              </a:rPr>
              <a:t>2.3)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Угрозы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 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жизнеспособности – текущие проблемы, препятствующие воспроизведению и передаче элемента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 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Риски 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– это ожидаемые проблемы</a:t>
            </a:r>
            <a:endParaRPr lang="en-US" altLang="fr-FR" sz="2000" dirty="0">
              <a:solidFill>
                <a:schemeClr val="tx1"/>
              </a:solidFill>
            </a:endParaRPr>
          </a:p>
          <a:p>
            <a:pPr defTabSz="914400" eaLnBrk="1" hangingPunct="1">
              <a:spcBef>
                <a:spcPts val="1075"/>
              </a:spcBef>
              <a:buFont typeface="Arial" charset="0"/>
              <a:buChar char="•"/>
            </a:pPr>
            <a:endParaRPr lang="en-US" altLang="fr-FR" sz="2000" dirty="0">
              <a:solidFill>
                <a:srgbClr val="000000"/>
              </a:solidFill>
            </a:endParaRPr>
          </a:p>
        </p:txBody>
      </p:sp>
      <p:pic>
        <p:nvPicPr>
          <p:cNvPr id="7" name="Picture 6" descr="C:\Users\c_sagnier\Desktop\019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868598"/>
            <a:ext cx="2998382" cy="256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06400" y="4638034"/>
            <a:ext cx="272193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800" dirty="0" smtClean="0"/>
              <a:t>© West Zone Cultural Centre, </a:t>
            </a:r>
            <a:r>
              <a:rPr lang="fr-FR" sz="800" dirty="0" err="1" smtClean="0"/>
              <a:t>Udajpur</a:t>
            </a:r>
            <a:r>
              <a:rPr lang="fr-FR" sz="800" dirty="0" smtClean="0"/>
              <a:t>, Rajasthan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</p:spPr>
        <p:txBody>
          <a:bodyPr/>
          <a:lstStyle/>
          <a:p>
            <a:pPr eaLnBrk="1" hangingPunct="1"/>
            <a:r>
              <a:rPr lang="ru-RU" altLang="fr-FR" sz="3600" dirty="0"/>
              <a:t>К</a:t>
            </a:r>
            <a:r>
              <a:rPr lang="ru-RU" altLang="fr-FR" sz="3600" dirty="0" smtClean="0"/>
              <a:t>лючевые меры по охране</a:t>
            </a:r>
            <a:endParaRPr lang="fr-FR" altLang="fr-FR" sz="3600" dirty="0" smtClean="0"/>
          </a:p>
        </p:txBody>
      </p:sp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5381625" y="1935163"/>
            <a:ext cx="3095625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None/>
            </a:pPr>
            <a:r>
              <a:rPr lang="ru-RU" altLang="fr-FR" sz="2000" dirty="0" smtClean="0">
                <a:solidFill>
                  <a:schemeClr val="tx1"/>
                </a:solidFill>
              </a:rPr>
              <a:t>Инвентаризация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ru-RU" altLang="fr-FR" sz="2000" b="0" dirty="0" smtClean="0">
                <a:solidFill>
                  <a:schemeClr val="tx1"/>
                </a:solidFill>
              </a:rPr>
              <a:t>Представление информации об элементах НКН на систематической основе</a:t>
            </a:r>
            <a:endParaRPr lang="en-ZA" altLang="fr-FR" sz="2000" b="0" dirty="0">
              <a:solidFill>
                <a:schemeClr val="tx1"/>
              </a:solidFill>
            </a:endParaRPr>
          </a:p>
        </p:txBody>
      </p:sp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5381625" y="4983163"/>
            <a:ext cx="2879725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None/>
            </a:pPr>
            <a:r>
              <a:rPr lang="ru-RU" altLang="fr-FR" sz="2000" dirty="0" smtClean="0">
                <a:solidFill>
                  <a:schemeClr val="tx1"/>
                </a:solidFill>
              </a:rPr>
              <a:t>Возрождение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ru-RU" altLang="fr-FR" sz="2000" b="0" dirty="0" smtClean="0">
                <a:solidFill>
                  <a:schemeClr val="tx1"/>
                </a:solidFill>
              </a:rPr>
              <a:t>Укрепление практик НКН, находящихся в опасности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 </a:t>
            </a:r>
            <a:endParaRPr lang="en-ZA" altLang="fr-FR" sz="2000" b="0" dirty="0">
              <a:solidFill>
                <a:schemeClr val="tx1"/>
              </a:solidFill>
            </a:endParaRPr>
          </a:p>
        </p:txBody>
      </p:sp>
      <p:sp>
        <p:nvSpPr>
          <p:cNvPr id="22534" name="Rectangle 9"/>
          <p:cNvSpPr>
            <a:spLocks noChangeArrowheads="1"/>
          </p:cNvSpPr>
          <p:nvPr/>
        </p:nvSpPr>
        <p:spPr bwMode="auto">
          <a:xfrm>
            <a:off x="2278063" y="3429000"/>
            <a:ext cx="273685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ru-RU" altLang="fr-FR" sz="2000" b="1" dirty="0" smtClean="0"/>
              <a:t>Повышение осведомлённости</a:t>
            </a:r>
            <a:endParaRPr lang="en-US" altLang="fr-FR" sz="2000" b="1" dirty="0"/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ru-RU" altLang="fr-FR" sz="2000" dirty="0" smtClean="0"/>
              <a:t>Поощрение людей к уважению и признанию НКН</a:t>
            </a:r>
            <a:endParaRPr lang="en-GB" alt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553998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Облако слов Конвенции</a:t>
            </a:r>
            <a:endParaRPr lang="fr-FR" altLang="fr-FR" sz="3600" dirty="0" smtClean="0"/>
          </a:p>
        </p:txBody>
      </p:sp>
      <p:pic>
        <p:nvPicPr>
          <p:cNvPr id="1026" name="Picture 2" descr="D:\BSU\перевод ЮНЕСКО 2015-1\облако сл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176655"/>
            <a:ext cx="8077200" cy="539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Снова меры по охране</a:t>
            </a:r>
            <a:endParaRPr lang="fr-FR" altLang="fr-FR" sz="3600" dirty="0" smtClean="0"/>
          </a:p>
        </p:txBody>
      </p:sp>
      <p:sp>
        <p:nvSpPr>
          <p:cNvPr id="23556" name="Text Placeholder 8"/>
          <p:cNvSpPr txBox="1">
            <a:spLocks/>
          </p:cNvSpPr>
          <p:nvPr/>
        </p:nvSpPr>
        <p:spPr bwMode="auto">
          <a:xfrm>
            <a:off x="2278063" y="1905000"/>
            <a:ext cx="6477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Документирование и исследование</a:t>
            </a:r>
            <a:endParaRPr lang="en-GB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Идентификация</a:t>
            </a:r>
            <a:r>
              <a:rPr lang="en-GB" altLang="fr-FR" sz="2000" b="0" dirty="0" smtClean="0">
                <a:solidFill>
                  <a:schemeClr val="tx1"/>
                </a:solidFill>
              </a:rPr>
              <a:t>, 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определение</a:t>
            </a:r>
            <a:endParaRPr lang="en-GB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Сохранение, защита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Популяризация, повышение роли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Передача, например, через образование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Обеспечение доступа к местам и материалам</a:t>
            </a:r>
            <a:endParaRPr lang="en-ZA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r>
              <a:rPr lang="ru-RU" altLang="fr-FR" sz="3600" dirty="0" smtClean="0"/>
              <a:t>Роль сообществ в деле охраны</a:t>
            </a:r>
            <a:endParaRPr lang="en-ZA" altLang="fr-FR" sz="3600" dirty="0" smtClean="0"/>
          </a:p>
        </p:txBody>
      </p:sp>
      <p:sp>
        <p:nvSpPr>
          <p:cNvPr id="6" name="TextBox 14"/>
          <p:cNvSpPr txBox="1"/>
          <p:nvPr/>
        </p:nvSpPr>
        <p:spPr>
          <a:xfrm>
            <a:off x="406400" y="3563938"/>
            <a:ext cx="2674938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cs typeface="Arial Unicode MS" panose="020B0604020202020204" pitchFamily="34" charset="-128"/>
              </a:rPr>
              <a:t>Передаче</a:t>
            </a:r>
            <a:r>
              <a:rPr lang="en-ZA" sz="2000" b="1" dirty="0" smtClean="0">
                <a:cs typeface="Arial Unicode MS" panose="020B0604020202020204" pitchFamily="34" charset="-128"/>
              </a:rPr>
              <a:t> </a:t>
            </a:r>
          </a:p>
          <a:p>
            <a:pPr eaLnBrk="1" hangingPunct="1">
              <a:defRPr/>
            </a:pPr>
            <a:r>
              <a:rPr lang="ru-RU" sz="2000" b="1" dirty="0" smtClean="0">
                <a:cs typeface="Arial Unicode MS" panose="020B0604020202020204" pitchFamily="34" charset="-128"/>
              </a:rPr>
              <a:t>Воспроизведении НКН</a:t>
            </a:r>
            <a:endParaRPr lang="en-ZA" sz="2000" b="1" dirty="0" smtClean="0">
              <a:cs typeface="Arial Unicode MS" panose="020B0604020202020204" pitchFamily="34" charset="-128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4716463" y="2106613"/>
            <a:ext cx="3816350" cy="3139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ru-RU" sz="1800" b="1" dirty="0" smtClean="0">
                <a:solidFill>
                  <a:srgbClr val="000000"/>
                </a:solidFill>
                <a:cs typeface="Arial Unicode MS" panose="020B0604020202020204" pitchFamily="34" charset="-128"/>
              </a:rPr>
              <a:t>Идентификации</a:t>
            </a:r>
            <a:endParaRPr lang="en-ZA" sz="1800" b="1" dirty="0" smtClean="0">
              <a:solidFill>
                <a:srgbClr val="000000"/>
              </a:solidFill>
              <a:cs typeface="Arial Unicode MS" panose="020B0604020202020204" pitchFamily="34" charset="-128"/>
            </a:endParaRPr>
          </a:p>
          <a:p>
            <a:pPr eaLnBrk="1" hangingPunct="1">
              <a:defRPr/>
            </a:pPr>
            <a:r>
              <a:rPr lang="ru-RU" sz="1800" b="1" dirty="0" smtClean="0">
                <a:solidFill>
                  <a:srgbClr val="000000"/>
                </a:solidFill>
                <a:cs typeface="Arial Unicode MS" panose="020B0604020202020204" pitchFamily="34" charset="-128"/>
              </a:rPr>
              <a:t>Инвентаризации</a:t>
            </a:r>
            <a:endParaRPr lang="en-ZA" sz="1800" b="1" dirty="0" smtClean="0">
              <a:solidFill>
                <a:srgbClr val="000000"/>
              </a:solidFill>
              <a:cs typeface="Arial Unicode MS" panose="020B0604020202020204" pitchFamily="34" charset="-128"/>
            </a:endParaRPr>
          </a:p>
          <a:p>
            <a:pPr eaLnBrk="1" hangingPunct="1">
              <a:defRPr/>
            </a:pPr>
            <a:r>
              <a:rPr lang="ru-RU" sz="1800" b="1" dirty="0" smtClean="0">
                <a:solidFill>
                  <a:srgbClr val="000000"/>
                </a:solidFill>
                <a:cs typeface="Arial Unicode MS" panose="020B0604020202020204" pitchFamily="34" charset="-128"/>
              </a:rPr>
              <a:t>Документировании</a:t>
            </a:r>
            <a:endParaRPr lang="en-ZA" sz="1800" b="1" dirty="0" smtClean="0">
              <a:solidFill>
                <a:srgbClr val="000000"/>
              </a:solidFill>
              <a:cs typeface="Arial Unicode MS" panose="020B0604020202020204" pitchFamily="34" charset="-128"/>
            </a:endParaRPr>
          </a:p>
          <a:p>
            <a:pPr eaLnBrk="1" hangingPunct="1">
              <a:defRPr/>
            </a:pPr>
            <a:r>
              <a:rPr lang="ru-RU" sz="1800" b="1" dirty="0" smtClean="0">
                <a:solidFill>
                  <a:srgbClr val="000000"/>
                </a:solidFill>
                <a:cs typeface="Arial Unicode MS" panose="020B0604020202020204" pitchFamily="34" charset="-128"/>
              </a:rPr>
              <a:t>Исследовании</a:t>
            </a:r>
            <a:endParaRPr lang="en-ZA" sz="1800" b="1" dirty="0" smtClean="0">
              <a:solidFill>
                <a:srgbClr val="000000"/>
              </a:solidFill>
              <a:cs typeface="Arial Unicode MS" panose="020B0604020202020204" pitchFamily="34" charset="-128"/>
            </a:endParaRPr>
          </a:p>
          <a:p>
            <a:pPr eaLnBrk="1" hangingPunct="1">
              <a:defRPr/>
            </a:pPr>
            <a:endParaRPr lang="en-ZA" sz="1800" b="1" dirty="0" smtClean="0">
              <a:solidFill>
                <a:srgbClr val="000000"/>
              </a:solidFill>
              <a:cs typeface="Arial Unicode MS" panose="020B0604020202020204" pitchFamily="34" charset="-128"/>
            </a:endParaRPr>
          </a:p>
          <a:p>
            <a:pPr eaLnBrk="1" hangingPunct="1">
              <a:defRPr/>
            </a:pPr>
            <a:r>
              <a:rPr lang="ru-RU" sz="1800" b="1" dirty="0" smtClean="0">
                <a:solidFill>
                  <a:srgbClr val="000000"/>
                </a:solidFill>
                <a:cs typeface="Arial Unicode MS" panose="020B0604020202020204" pitchFamily="34" charset="-128"/>
              </a:rPr>
              <a:t>Возрождении</a:t>
            </a:r>
            <a:endParaRPr lang="en-ZA" sz="1800" b="1" dirty="0" smtClean="0">
              <a:solidFill>
                <a:srgbClr val="000000"/>
              </a:solidFill>
              <a:cs typeface="Arial Unicode MS" panose="020B0604020202020204" pitchFamily="34" charset="-128"/>
            </a:endParaRPr>
          </a:p>
          <a:p>
            <a:pPr eaLnBrk="1" hangingPunct="1">
              <a:defRPr/>
            </a:pPr>
            <a:r>
              <a:rPr lang="ru-RU" sz="1800" b="1" dirty="0" smtClean="0">
                <a:solidFill>
                  <a:srgbClr val="000000"/>
                </a:solidFill>
                <a:cs typeface="Arial Unicode MS" panose="020B0604020202020204" pitchFamily="34" charset="-128"/>
              </a:rPr>
              <a:t>Обеспечении доступа к местам и материалам</a:t>
            </a:r>
            <a:endParaRPr lang="en-ZA" sz="1800" b="1" dirty="0" smtClean="0">
              <a:solidFill>
                <a:srgbClr val="000000"/>
              </a:solidFill>
              <a:cs typeface="Arial Unicode MS" panose="020B0604020202020204" pitchFamily="34" charset="-128"/>
            </a:endParaRPr>
          </a:p>
          <a:p>
            <a:pPr eaLnBrk="1" hangingPunct="1">
              <a:defRPr/>
            </a:pPr>
            <a:r>
              <a:rPr lang="ru-RU" sz="1800" b="1" dirty="0" smtClean="0">
                <a:solidFill>
                  <a:srgbClr val="000000"/>
                </a:solidFill>
                <a:cs typeface="Arial Unicode MS" panose="020B0604020202020204" pitchFamily="34" charset="-128"/>
              </a:rPr>
              <a:t>Передаче через образование</a:t>
            </a:r>
            <a:endParaRPr lang="en-ZA" sz="1800" b="1" dirty="0" smtClean="0">
              <a:solidFill>
                <a:srgbClr val="000000"/>
              </a:solidFill>
              <a:cs typeface="Arial Unicode MS" panose="020B0604020202020204" pitchFamily="34" charset="-128"/>
            </a:endParaRPr>
          </a:p>
          <a:p>
            <a:pPr eaLnBrk="1" hangingPunct="1">
              <a:defRPr/>
            </a:pPr>
            <a:r>
              <a:rPr lang="ru-RU" altLang="fr-FR" sz="1800" b="1" dirty="0" smtClean="0">
                <a:solidFill>
                  <a:srgbClr val="000000"/>
                </a:solidFill>
                <a:cs typeface="Arial Unicode MS" panose="020B0604020202020204" pitchFamily="34" charset="-128"/>
              </a:rPr>
              <a:t>Повышении осведомлённости</a:t>
            </a:r>
            <a:endParaRPr lang="en-ZA" altLang="fr-FR" sz="1800" b="1" dirty="0">
              <a:solidFill>
                <a:srgbClr val="000000"/>
              </a:solidFill>
              <a:cs typeface="Arial Unicode MS" panose="020B0604020202020204" pitchFamily="34" charset="-128"/>
            </a:endParaRPr>
          </a:p>
          <a:p>
            <a:pPr eaLnBrk="1" hangingPunct="1">
              <a:defRPr/>
            </a:pPr>
            <a:endParaRPr lang="en-ZA" sz="1800" b="1" dirty="0" smtClean="0">
              <a:solidFill>
                <a:srgbClr val="000000"/>
              </a:solidFill>
              <a:cs typeface="Arial Unicode MS" panose="020B0604020202020204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400" y="1708166"/>
            <a:ext cx="3528392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kern="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Сообщества, Группы</a:t>
            </a:r>
            <a:endParaRPr lang="en-US" sz="2800" b="1" kern="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defRPr/>
            </a:pPr>
            <a:r>
              <a:rPr lang="ru-RU" sz="2800" b="1" kern="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Отдельные лица</a:t>
            </a:r>
            <a:r>
              <a:rPr lang="en-US" sz="2800" b="1" kern="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b="1" kern="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участвуют в</a:t>
            </a:r>
            <a:r>
              <a:rPr lang="en-US" sz="2800" b="1" kern="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kern="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5364202"/>
            <a:ext cx="324008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kern="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 необходимости с помощью других учреждений</a:t>
            </a:r>
            <a:endParaRPr lang="en-US" sz="2400" b="1" kern="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85" name="TextBox 9"/>
          <p:cNvSpPr txBox="1">
            <a:spLocks noChangeArrowheads="1"/>
          </p:cNvSpPr>
          <p:nvPr/>
        </p:nvSpPr>
        <p:spPr bwMode="auto">
          <a:xfrm>
            <a:off x="3476625" y="2983339"/>
            <a:ext cx="12398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ru-RU" altLang="fr-FR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</a:t>
            </a:r>
            <a:r>
              <a:rPr lang="en-ZA" altLang="fr-FR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altLang="fr-FR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могут</a:t>
            </a:r>
            <a:r>
              <a:rPr lang="en-ZA" altLang="fr-FR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altLang="fr-FR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</a:t>
            </a:r>
            <a:r>
              <a:rPr lang="en-ZA" altLang="fr-FR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...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6375400" y="969502"/>
            <a:ext cx="2387600" cy="1200329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ru-RU" sz="1800" dirty="0" smtClean="0">
                <a:solidFill>
                  <a:schemeClr val="accent2"/>
                </a:solidFill>
                <a:cs typeface="Arial Unicode MS" panose="020B0604020202020204" pitchFamily="34" charset="-128"/>
              </a:rPr>
              <a:t>Внимание</a:t>
            </a:r>
            <a:r>
              <a:rPr lang="en-ZA" sz="1800" dirty="0" smtClean="0">
                <a:solidFill>
                  <a:schemeClr val="accent2"/>
                </a:solidFill>
                <a:cs typeface="Arial Unicode MS" panose="020B0604020202020204" pitchFamily="34" charset="-128"/>
              </a:rPr>
              <a:t>: </a:t>
            </a:r>
            <a:r>
              <a:rPr lang="ru-RU" sz="1800" dirty="0" smtClean="0">
                <a:solidFill>
                  <a:schemeClr val="accent2"/>
                </a:solidFill>
                <a:cs typeface="Arial Unicode MS" panose="020B0604020202020204" pitchFamily="34" charset="-128"/>
              </a:rPr>
              <a:t>необходимо участие сообществ во всех этих мероприятиях</a:t>
            </a:r>
            <a:endParaRPr lang="en-ZA" sz="1800" dirty="0" smtClean="0">
              <a:solidFill>
                <a:schemeClr val="accent2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2" name="Curved Right Arrow 17"/>
          <p:cNvSpPr/>
          <p:nvPr/>
        </p:nvSpPr>
        <p:spPr>
          <a:xfrm rot="16813338">
            <a:off x="2504282" y="4017169"/>
            <a:ext cx="839787" cy="1622425"/>
          </a:xfrm>
          <a:prstGeom prst="curvedRightArrow">
            <a:avLst>
              <a:gd name="adj1" fmla="val 25000"/>
              <a:gd name="adj2" fmla="val 6538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ZA" sz="1800" smtClean="0">
              <a:cs typeface="Arial Unicode MS" panose="020B0604020202020204" pitchFamily="34" charset="-128"/>
            </a:endParaRPr>
          </a:p>
        </p:txBody>
      </p:sp>
      <p:sp>
        <p:nvSpPr>
          <p:cNvPr id="13" name="Curved Left Arrow 20"/>
          <p:cNvSpPr/>
          <p:nvPr/>
        </p:nvSpPr>
        <p:spPr>
          <a:xfrm>
            <a:off x="7812088" y="5029200"/>
            <a:ext cx="863600" cy="1295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ZA" sz="1800" smtClean="0"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>
          <a:xfrm>
            <a:off x="2278063" y="473075"/>
            <a:ext cx="6477000" cy="554038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solidFill>
                  <a:srgbClr val="000000"/>
                </a:solidFill>
                <a:cs typeface="Arial" charset="0"/>
              </a:rPr>
              <a:t>В заключение</a:t>
            </a:r>
            <a:endParaRPr lang="fr-FR" altLang="fr-FR" sz="3600" dirty="0" smtClean="0"/>
          </a:p>
        </p:txBody>
      </p:sp>
      <p:sp>
        <p:nvSpPr>
          <p:cNvPr id="25604" name="Text Placeholder 8"/>
          <p:cNvSpPr txBox="1">
            <a:spLocks/>
          </p:cNvSpPr>
          <p:nvPr/>
        </p:nvSpPr>
        <p:spPr bwMode="auto">
          <a:xfrm>
            <a:off x="2278063" y="1450975"/>
            <a:ext cx="6477000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4A452A"/>
              </a:buClr>
            </a:pPr>
            <a:r>
              <a:rPr lang="ru-RU" altLang="fr-FR" sz="1800" b="0" dirty="0" smtClean="0">
                <a:solidFill>
                  <a:schemeClr val="tx1"/>
                </a:solidFill>
              </a:rPr>
              <a:t>Нематериальное</a:t>
            </a:r>
            <a:r>
              <a:rPr lang="en-GB" altLang="fr-FR" sz="1800" b="0" dirty="0" smtClean="0">
                <a:solidFill>
                  <a:schemeClr val="tx1"/>
                </a:solidFill>
              </a:rPr>
              <a:t> </a:t>
            </a:r>
            <a:r>
              <a:rPr lang="ru-RU" altLang="fr-FR" sz="1800" dirty="0" smtClean="0"/>
              <a:t>культурное</a:t>
            </a:r>
            <a:r>
              <a:rPr lang="en-GB" altLang="fr-FR" sz="1800" b="0" dirty="0" smtClean="0">
                <a:solidFill>
                  <a:schemeClr val="tx1"/>
                </a:solidFill>
              </a:rPr>
              <a:t> 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наследие – живое наследие</a:t>
            </a:r>
            <a:endParaRPr lang="en-GB" altLang="fr-FR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4A452A"/>
              </a:buClr>
            </a:pPr>
            <a:r>
              <a:rPr lang="ru-RU" altLang="fr-FR" sz="1800" b="0" dirty="0" smtClean="0">
                <a:solidFill>
                  <a:schemeClr val="tx1"/>
                </a:solidFill>
              </a:rPr>
              <a:t>Всегда изменяющееся</a:t>
            </a:r>
            <a:endParaRPr lang="en-GB" altLang="fr-FR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4A452A"/>
              </a:buClr>
            </a:pPr>
            <a:r>
              <a:rPr lang="ru-RU" altLang="fr-FR" sz="1800" b="0" dirty="0" smtClean="0">
                <a:solidFill>
                  <a:schemeClr val="tx1"/>
                </a:solidFill>
              </a:rPr>
              <a:t>Определяемое, признаваемое, практикуемое и передаваемое людьми («сообществами, группами и отдельными лицами»), являющимися распорядителями такого наследия</a:t>
            </a:r>
            <a:endParaRPr lang="en-GB" altLang="fr-FR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4A452A"/>
              </a:buClr>
            </a:pPr>
            <a:r>
              <a:rPr lang="ru-RU" altLang="fr-FR" sz="1800" b="0" dirty="0" smtClean="0">
                <a:solidFill>
                  <a:schemeClr val="tx1"/>
                </a:solidFill>
              </a:rPr>
              <a:t>Охрана заключается в оказании помощи сообществам в продолжении практики НКН, управлении им и его передаче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4A452A"/>
              </a:buClr>
            </a:pPr>
            <a:r>
              <a:rPr lang="ru-RU" altLang="fr-FR" sz="1800" b="0" dirty="0" smtClean="0">
                <a:solidFill>
                  <a:schemeClr val="tx1"/>
                </a:solidFill>
              </a:rPr>
              <a:t> «Сообщества, группы и отдельные лица» не определены в Конвенции</a:t>
            </a:r>
            <a:endParaRPr lang="en-GB" altLang="fr-FR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4A452A"/>
              </a:buClr>
            </a:pPr>
            <a:r>
              <a:rPr lang="ru-RU" altLang="fr-FR" sz="1800" b="0" smtClean="0">
                <a:solidFill>
                  <a:schemeClr val="tx1"/>
                </a:solidFill>
              </a:rPr>
              <a:t>Государствам-участникам 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необходимо привлекать сообщества к охране их НКН</a:t>
            </a:r>
            <a:endParaRPr lang="en-GB" altLang="fr-FR" sz="18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60000"/>
              </a:lnSpc>
              <a:buClr>
                <a:srgbClr val="4A452A"/>
              </a:buClr>
              <a:buFont typeface="Arial" charset="0"/>
              <a:buNone/>
            </a:pPr>
            <a:endParaRPr lang="en-GB" altLang="fr-FR" sz="18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60000"/>
              </a:lnSpc>
              <a:buClr>
                <a:srgbClr val="4A452A"/>
              </a:buClr>
              <a:buFont typeface="Arial" charset="0"/>
              <a:buNone/>
            </a:pPr>
            <a:endParaRPr lang="en-GB" altLang="fr-FR" sz="18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60000"/>
              </a:lnSpc>
              <a:buClr>
                <a:srgbClr val="4A452A"/>
              </a:buClr>
            </a:pPr>
            <a:endParaRPr lang="en-GB" altLang="fr-FR" sz="18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60000"/>
              </a:lnSpc>
              <a:buClr>
                <a:srgbClr val="4A452A"/>
              </a:buClr>
              <a:buFont typeface="Arial" charset="0"/>
              <a:buNone/>
            </a:pPr>
            <a:endParaRPr lang="en-GB" altLang="fr-FR" sz="18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60000"/>
              </a:lnSpc>
              <a:buClr>
                <a:srgbClr val="4A452A"/>
              </a:buClr>
            </a:pPr>
            <a:endParaRPr lang="en-US" altLang="fr-FR" sz="1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948" y="545618"/>
            <a:ext cx="5614291" cy="576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2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В этой презентации</a:t>
            </a:r>
            <a:r>
              <a:rPr lang="fr-FR" altLang="fr-FR" sz="3600" dirty="0" smtClean="0"/>
              <a:t> …</a:t>
            </a:r>
          </a:p>
        </p:txBody>
      </p:sp>
      <p:sp>
        <p:nvSpPr>
          <p:cNvPr id="6147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1905000"/>
            <a:ext cx="6480175" cy="4360168"/>
          </a:xfrm>
        </p:spPr>
        <p:txBody>
          <a:bodyPr/>
          <a:lstStyle/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1" dirty="0" smtClean="0">
                <a:solidFill>
                  <a:schemeClr val="tx1"/>
                </a:solidFill>
              </a:rPr>
              <a:t>Снова о Конвенции</a:t>
            </a:r>
            <a:r>
              <a:rPr lang="en-ZA" altLang="fr-FR" sz="2000" b="1" dirty="0" smtClean="0">
                <a:solidFill>
                  <a:schemeClr val="tx1"/>
                </a:solidFill>
              </a:rPr>
              <a:t>:</a:t>
            </a:r>
            <a:endParaRPr lang="en-ZA" altLang="fr-FR" sz="2000" dirty="0" smtClean="0">
              <a:solidFill>
                <a:schemeClr val="tx1"/>
              </a:solidFill>
            </a:endParaRP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Гибкий документ</a:t>
            </a:r>
            <a:endParaRPr lang="en-ZA" altLang="fr-FR" sz="2000" dirty="0" smtClean="0">
              <a:solidFill>
                <a:schemeClr val="tx1"/>
              </a:solidFill>
            </a:endParaRP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«Укоренение» Конвенции</a:t>
            </a:r>
            <a:endParaRPr lang="en-ZA" altLang="fr-FR" sz="2000" dirty="0" smtClean="0">
              <a:solidFill>
                <a:schemeClr val="tx1"/>
              </a:solidFill>
            </a:endParaRP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1" dirty="0" smtClean="0">
                <a:solidFill>
                  <a:schemeClr val="tx1"/>
                </a:solidFill>
              </a:rPr>
              <a:t>Термины для обсуждения</a:t>
            </a:r>
            <a:r>
              <a:rPr lang="en-ZA" altLang="fr-FR" sz="2000" b="1" dirty="0" smtClean="0">
                <a:solidFill>
                  <a:schemeClr val="tx1"/>
                </a:solidFill>
              </a:rPr>
              <a:t>:</a:t>
            </a:r>
            <a:endParaRPr lang="en-ZA" altLang="fr-FR" sz="2000" dirty="0" smtClean="0">
              <a:solidFill>
                <a:schemeClr val="tx1"/>
              </a:solidFill>
            </a:endParaRP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Нематериальное наследие; элементы</a:t>
            </a:r>
            <a:endParaRPr lang="en-ZA" altLang="fr-FR" sz="2000" dirty="0" smtClean="0">
              <a:solidFill>
                <a:schemeClr val="tx1"/>
              </a:solidFill>
            </a:endParaRP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Сообщества, группы, отдельные лица</a:t>
            </a:r>
            <a:endParaRPr lang="en-ZA" altLang="fr-FR" sz="2000" dirty="0" smtClean="0">
              <a:solidFill>
                <a:schemeClr val="tx1"/>
              </a:solidFill>
            </a:endParaRP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Охрана</a:t>
            </a:r>
            <a:endParaRPr lang="en-GB" altLang="fr-FR" sz="2000" dirty="0" smtClean="0">
              <a:solidFill>
                <a:schemeClr val="tx1"/>
              </a:solidFill>
              <a:latin typeface="Perpetua" pitchFamily="18" charset="0"/>
            </a:endParaRPr>
          </a:p>
          <a:p>
            <a:pPr marL="179388" indent="-179388" defTabSz="914400" eaLnBrk="1" hangingPunct="1">
              <a:lnSpc>
                <a:spcPct val="100000"/>
              </a:lnSpc>
              <a:spcBef>
                <a:spcPts val="475"/>
              </a:spcBef>
              <a:buClrTx/>
              <a:buFont typeface="Arial" charset="0"/>
              <a:buChar char="•"/>
            </a:pPr>
            <a:endParaRPr lang="en-ZA" altLang="fr-FR" sz="2000" dirty="0" smtClean="0">
              <a:solidFill>
                <a:schemeClr val="tx1"/>
              </a:solidFill>
            </a:endParaRPr>
          </a:p>
          <a:p>
            <a:pPr marL="179388" indent="-179388" defTabSz="914400" eaLnBrk="1" hangingPunct="1">
              <a:lnSpc>
                <a:spcPct val="100000"/>
              </a:lnSpc>
              <a:spcBef>
                <a:spcPts val="475"/>
              </a:spcBef>
              <a:buClrTx/>
              <a:buFont typeface="Arial" charset="0"/>
              <a:buChar char="•"/>
            </a:pPr>
            <a:endParaRPr lang="en-ZA" altLang="fr-FR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Конвенция</a:t>
            </a:r>
            <a:r>
              <a:rPr lang="en-ZA" altLang="fr-FR" sz="3600" dirty="0" smtClean="0"/>
              <a:t> </a:t>
            </a:r>
            <a:r>
              <a:rPr lang="fr-FR" altLang="fr-FR" sz="3600" dirty="0" smtClean="0"/>
              <a:t>–</a:t>
            </a:r>
            <a:r>
              <a:rPr lang="en-GB" altLang="fr-FR" sz="3600" dirty="0" smtClean="0"/>
              <a:t> </a:t>
            </a:r>
            <a:r>
              <a:rPr lang="ru-RU" altLang="fr-FR" sz="3600" dirty="0" smtClean="0"/>
              <a:t>гибкий документ</a:t>
            </a:r>
            <a:endParaRPr lang="fr-FR" altLang="fr-FR" sz="3600" dirty="0" smtClean="0"/>
          </a:p>
        </p:txBody>
      </p:sp>
      <p:sp>
        <p:nvSpPr>
          <p:cNvPr id="7171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1917700"/>
            <a:ext cx="6480175" cy="3744615"/>
          </a:xfrm>
        </p:spPr>
        <p:txBody>
          <a:bodyPr/>
          <a:lstStyle/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Несколько обязательств</a:t>
            </a:r>
            <a:endParaRPr lang="en-GB" altLang="fr-FR" sz="2000" dirty="0" smtClean="0">
              <a:solidFill>
                <a:schemeClr val="tx1"/>
              </a:solidFill>
            </a:endParaRP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Несколько определений</a:t>
            </a:r>
            <a:endParaRPr lang="en-GB" altLang="fr-FR" sz="2000" dirty="0" smtClean="0">
              <a:solidFill>
                <a:schemeClr val="tx1"/>
              </a:solidFill>
            </a:endParaRP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Открытые определения</a:t>
            </a:r>
            <a:endParaRPr lang="en-GB" altLang="fr-FR" sz="2000" dirty="0" smtClean="0">
              <a:solidFill>
                <a:schemeClr val="tx1"/>
              </a:solidFill>
            </a:endParaRP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Неисчерпывающие классификации</a:t>
            </a:r>
            <a:r>
              <a:rPr lang="en-GB" altLang="fr-FR" sz="2000" dirty="0" smtClean="0">
                <a:solidFill>
                  <a:schemeClr val="tx1"/>
                </a:solidFill>
              </a:rPr>
              <a:t> (</a:t>
            </a:r>
            <a:r>
              <a:rPr lang="ru-RU" altLang="fr-FR" sz="2000" dirty="0" smtClean="0">
                <a:solidFill>
                  <a:schemeClr val="tx1"/>
                </a:solidFill>
              </a:rPr>
              <a:t>областей НКН, мер по охране</a:t>
            </a:r>
            <a:r>
              <a:rPr lang="en-GB" altLang="fr-FR" sz="2000" dirty="0" smtClean="0">
                <a:solidFill>
                  <a:schemeClr val="tx1"/>
                </a:solidFill>
              </a:rPr>
              <a:t>)</a:t>
            </a: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Нет официального глоссария</a:t>
            </a:r>
            <a:endParaRPr lang="en-GB" altLang="fr-FR" sz="2000" dirty="0" smtClean="0">
              <a:solidFill>
                <a:schemeClr val="tx1"/>
              </a:solidFill>
            </a:endParaRPr>
          </a:p>
          <a:p>
            <a:pPr marL="179388" indent="-179388" defTabSz="914400" eaLnBrk="1" hangingPunct="1">
              <a:lnSpc>
                <a:spcPct val="100000"/>
              </a:lnSpc>
              <a:spcBef>
                <a:spcPts val="1075"/>
              </a:spcBef>
              <a:buClrTx/>
              <a:buFont typeface="Arial" charset="0"/>
              <a:buChar char="•"/>
            </a:pPr>
            <a:endParaRPr lang="en-ZA" altLang="fr-FR" sz="2000" dirty="0" smtClean="0">
              <a:solidFill>
                <a:schemeClr val="tx1"/>
              </a:solidFill>
            </a:endParaRPr>
          </a:p>
          <a:p>
            <a:pPr marL="179388" indent="-179388" defTabSz="914400" eaLnBrk="1" hangingPunct="1">
              <a:lnSpc>
                <a:spcPct val="100000"/>
              </a:lnSpc>
              <a:spcBef>
                <a:spcPts val="1075"/>
              </a:spcBef>
              <a:buClrTx/>
              <a:buFont typeface="Arial" charset="0"/>
              <a:buChar char="•"/>
            </a:pPr>
            <a:endParaRPr lang="en-ZA" altLang="fr-FR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«Укоренение» Конвенции на уровне стран</a:t>
            </a:r>
            <a:endParaRPr lang="fr-FR" altLang="fr-FR" sz="3600" dirty="0" smtClean="0"/>
          </a:p>
        </p:txBody>
      </p:sp>
      <p:sp>
        <p:nvSpPr>
          <p:cNvPr id="8195" name="Espace réservé du texte 2"/>
          <p:cNvSpPr>
            <a:spLocks noGrp="1"/>
          </p:cNvSpPr>
          <p:nvPr>
            <p:ph type="body" idx="1"/>
          </p:nvPr>
        </p:nvSpPr>
        <p:spPr>
          <a:xfrm>
            <a:off x="2274888" y="1905000"/>
            <a:ext cx="6480175" cy="4752583"/>
          </a:xfrm>
        </p:spPr>
        <p:txBody>
          <a:bodyPr/>
          <a:lstStyle/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1" dirty="0" smtClean="0">
                <a:solidFill>
                  <a:schemeClr val="tx1"/>
                </a:solidFill>
              </a:rPr>
              <a:t>Термин «НКН» переводится</a:t>
            </a:r>
            <a:r>
              <a:rPr lang="en-ZA" altLang="fr-FR" sz="2000" b="1" dirty="0" smtClean="0">
                <a:solidFill>
                  <a:schemeClr val="tx1"/>
                </a:solidFill>
              </a:rPr>
              <a:t>:</a:t>
            </a:r>
            <a:endParaRPr lang="en-ZA" altLang="fr-FR" sz="2000" dirty="0" smtClean="0">
              <a:solidFill>
                <a:schemeClr val="tx1"/>
              </a:solidFill>
            </a:endParaRP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en-ZA" altLang="fr-FR" sz="2000" i="1" dirty="0" smtClean="0">
                <a:solidFill>
                  <a:schemeClr val="tx1"/>
                </a:solidFill>
              </a:rPr>
              <a:t>T</a:t>
            </a:r>
            <a:r>
              <a:rPr lang="ru-RU" altLang="fr-FR" sz="2000" i="1" dirty="0" err="1" smtClean="0">
                <a:solidFill>
                  <a:schemeClr val="tx1"/>
                </a:solidFill>
              </a:rPr>
              <a:t>уратхи</a:t>
            </a:r>
            <a:r>
              <a:rPr lang="ru-RU" altLang="fr-FR" sz="2000" i="1" dirty="0" smtClean="0">
                <a:solidFill>
                  <a:schemeClr val="tx1"/>
                </a:solidFill>
              </a:rPr>
              <a:t> за </a:t>
            </a:r>
            <a:r>
              <a:rPr lang="ru-RU" altLang="fr-FR" sz="2000" i="1" dirty="0" err="1" smtClean="0">
                <a:solidFill>
                  <a:schemeClr val="tx1"/>
                </a:solidFill>
              </a:rPr>
              <a:t>тамадуни</a:t>
            </a:r>
            <a:r>
              <a:rPr lang="ru-RU" altLang="fr-FR" sz="2000" i="1" dirty="0" smtClean="0">
                <a:solidFill>
                  <a:schemeClr val="tx1"/>
                </a:solidFill>
              </a:rPr>
              <a:t> </a:t>
            </a:r>
            <a:r>
              <a:rPr lang="ru-RU" altLang="fr-FR" sz="2000" i="1" dirty="0" err="1" smtClean="0">
                <a:solidFill>
                  <a:schemeClr val="tx1"/>
                </a:solidFill>
              </a:rPr>
              <a:t>зисизогусика</a:t>
            </a:r>
            <a:r>
              <a:rPr lang="en-ZA" altLang="fr-FR" sz="2000" dirty="0" smtClean="0">
                <a:solidFill>
                  <a:schemeClr val="tx1"/>
                </a:solidFill>
              </a:rPr>
              <a:t> (</a:t>
            </a:r>
            <a:r>
              <a:rPr lang="ru-RU" altLang="fr-FR" sz="2000" dirty="0" smtClean="0">
                <a:solidFill>
                  <a:schemeClr val="tx1"/>
                </a:solidFill>
              </a:rPr>
              <a:t>Суахили</a:t>
            </a:r>
            <a:r>
              <a:rPr lang="en-ZA" altLang="fr-FR" sz="2000" dirty="0" smtClean="0">
                <a:solidFill>
                  <a:schemeClr val="tx1"/>
                </a:solidFill>
              </a:rPr>
              <a:t>)</a:t>
            </a: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i="1" dirty="0" err="1" smtClean="0">
                <a:solidFill>
                  <a:schemeClr val="tx1"/>
                </a:solidFill>
              </a:rPr>
              <a:t>Ди</a:t>
            </a:r>
            <a:r>
              <a:rPr lang="vi-VN" altLang="fr-FR" sz="2000" i="1" dirty="0" smtClean="0">
                <a:solidFill>
                  <a:schemeClr val="tx1"/>
                </a:solidFill>
              </a:rPr>
              <a:t> </a:t>
            </a:r>
            <a:r>
              <a:rPr lang="ru-RU" altLang="fr-FR" sz="2000" i="1" dirty="0" smtClean="0">
                <a:solidFill>
                  <a:schemeClr val="tx1"/>
                </a:solidFill>
              </a:rPr>
              <a:t>с</a:t>
            </a:r>
            <a:r>
              <a:rPr lang="vi-VN" altLang="fr-FR" sz="2000" i="1" dirty="0" smtClean="0">
                <a:solidFill>
                  <a:schemeClr val="tx1"/>
                </a:solidFill>
              </a:rPr>
              <a:t>ả</a:t>
            </a:r>
            <a:r>
              <a:rPr lang="ru-RU" altLang="fr-FR" sz="2000" i="1" dirty="0" smtClean="0">
                <a:solidFill>
                  <a:schemeClr val="tx1"/>
                </a:solidFill>
              </a:rPr>
              <a:t>н</a:t>
            </a:r>
            <a:r>
              <a:rPr lang="vi-VN" altLang="fr-FR" sz="2000" i="1" dirty="0" smtClean="0">
                <a:solidFill>
                  <a:schemeClr val="tx1"/>
                </a:solidFill>
              </a:rPr>
              <a:t> </a:t>
            </a:r>
            <a:r>
              <a:rPr lang="ru-RU" altLang="fr-FR" sz="2000" i="1" dirty="0" smtClean="0">
                <a:solidFill>
                  <a:schemeClr val="tx1"/>
                </a:solidFill>
              </a:rPr>
              <a:t>в</a:t>
            </a:r>
            <a:r>
              <a:rPr lang="vi-VN" altLang="fr-FR" sz="2000" i="1" dirty="0" smtClean="0">
                <a:solidFill>
                  <a:schemeClr val="tx1"/>
                </a:solidFill>
              </a:rPr>
              <a:t>ă</a:t>
            </a:r>
            <a:r>
              <a:rPr lang="ru-RU" altLang="fr-FR" sz="2000" i="1" dirty="0" smtClean="0">
                <a:solidFill>
                  <a:schemeClr val="tx1"/>
                </a:solidFill>
              </a:rPr>
              <a:t>н</a:t>
            </a:r>
            <a:r>
              <a:rPr lang="vi-VN" altLang="fr-FR" sz="2000" i="1" dirty="0" smtClean="0">
                <a:solidFill>
                  <a:schemeClr val="tx1"/>
                </a:solidFill>
              </a:rPr>
              <a:t> </a:t>
            </a:r>
            <a:r>
              <a:rPr lang="ru-RU" altLang="fr-FR" sz="2000" i="1" dirty="0" smtClean="0">
                <a:solidFill>
                  <a:schemeClr val="tx1"/>
                </a:solidFill>
              </a:rPr>
              <a:t>х</a:t>
            </a:r>
            <a:r>
              <a:rPr lang="vi-VN" altLang="fr-FR" sz="2000" i="1" dirty="0" smtClean="0">
                <a:solidFill>
                  <a:schemeClr val="tx1"/>
                </a:solidFill>
              </a:rPr>
              <a:t>óa </a:t>
            </a:r>
            <a:r>
              <a:rPr lang="ru-RU" altLang="fr-FR" sz="2000" i="1" dirty="0" err="1" smtClean="0">
                <a:solidFill>
                  <a:schemeClr val="tx1"/>
                </a:solidFill>
              </a:rPr>
              <a:t>пхи</a:t>
            </a:r>
            <a:r>
              <a:rPr lang="vi-VN" altLang="fr-FR" sz="2000" i="1" dirty="0" smtClean="0">
                <a:solidFill>
                  <a:schemeClr val="tx1"/>
                </a:solidFill>
              </a:rPr>
              <a:t> </a:t>
            </a:r>
            <a:r>
              <a:rPr lang="ru-RU" altLang="fr-FR" sz="2000" i="1" dirty="0" smtClean="0">
                <a:solidFill>
                  <a:schemeClr val="tx1"/>
                </a:solidFill>
              </a:rPr>
              <a:t>в</a:t>
            </a:r>
            <a:r>
              <a:rPr lang="vi-VN" altLang="fr-FR" sz="2000" i="1" dirty="0" smtClean="0">
                <a:solidFill>
                  <a:schemeClr val="tx1"/>
                </a:solidFill>
              </a:rPr>
              <a:t>ậ</a:t>
            </a:r>
            <a:r>
              <a:rPr lang="ru-RU" altLang="fr-FR" sz="2000" i="1" dirty="0" smtClean="0">
                <a:solidFill>
                  <a:schemeClr val="tx1"/>
                </a:solidFill>
              </a:rPr>
              <a:t>т</a:t>
            </a:r>
            <a:r>
              <a:rPr lang="vi-VN" altLang="fr-FR" sz="2000" i="1" dirty="0" smtClean="0">
                <a:solidFill>
                  <a:schemeClr val="tx1"/>
                </a:solidFill>
              </a:rPr>
              <a:t> </a:t>
            </a:r>
            <a:r>
              <a:rPr lang="ru-RU" altLang="fr-FR" sz="2000" i="1" dirty="0" err="1" smtClean="0">
                <a:solidFill>
                  <a:schemeClr val="tx1"/>
                </a:solidFill>
              </a:rPr>
              <a:t>тх</a:t>
            </a:r>
            <a:r>
              <a:rPr lang="vi-VN" altLang="fr-FR" sz="2000" i="1" dirty="0" smtClean="0">
                <a:solidFill>
                  <a:schemeClr val="tx1"/>
                </a:solidFill>
              </a:rPr>
              <a:t>ể</a:t>
            </a:r>
            <a:r>
              <a:rPr lang="vi-VN" altLang="fr-FR" sz="2000" dirty="0" smtClean="0">
                <a:solidFill>
                  <a:schemeClr val="tx1"/>
                </a:solidFill>
              </a:rPr>
              <a:t> </a:t>
            </a:r>
            <a:r>
              <a:rPr lang="en-ZA" altLang="fr-FR" sz="2000" dirty="0" smtClean="0">
                <a:solidFill>
                  <a:schemeClr val="tx1"/>
                </a:solidFill>
              </a:rPr>
              <a:t>(</a:t>
            </a:r>
            <a:r>
              <a:rPr lang="ru-RU" altLang="fr-FR" sz="2000" dirty="0" smtClean="0">
                <a:solidFill>
                  <a:schemeClr val="tx1"/>
                </a:solidFill>
              </a:rPr>
              <a:t>вьетнамский – «наследие культурное, не</a:t>
            </a:r>
            <a:r>
              <a:rPr lang="en-ZA" altLang="fr-FR" sz="2000" dirty="0" smtClean="0">
                <a:solidFill>
                  <a:schemeClr val="tx1"/>
                </a:solidFill>
              </a:rPr>
              <a:t> [</a:t>
            </a:r>
            <a:r>
              <a:rPr lang="ru-RU" altLang="fr-FR" sz="2000" dirty="0" err="1" smtClean="0">
                <a:solidFill>
                  <a:schemeClr val="tx1"/>
                </a:solidFill>
              </a:rPr>
              <a:t>пхи</a:t>
            </a:r>
            <a:r>
              <a:rPr lang="en-ZA" altLang="fr-FR" sz="2000" dirty="0" smtClean="0">
                <a:solidFill>
                  <a:schemeClr val="tx1"/>
                </a:solidFill>
              </a:rPr>
              <a:t>] </a:t>
            </a:r>
            <a:r>
              <a:rPr lang="ru-RU" altLang="fr-FR" sz="2000" dirty="0" smtClean="0">
                <a:solidFill>
                  <a:schemeClr val="tx1"/>
                </a:solidFill>
              </a:rPr>
              <a:t>материальное»</a:t>
            </a:r>
            <a:r>
              <a:rPr lang="en-ZA" altLang="fr-FR" sz="2000" dirty="0" smtClean="0">
                <a:solidFill>
                  <a:schemeClr val="tx1"/>
                </a:solidFill>
              </a:rPr>
              <a:t>)</a:t>
            </a: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i="1" dirty="0" smtClean="0">
                <a:solidFill>
                  <a:schemeClr val="tx1"/>
                </a:solidFill>
              </a:rPr>
              <a:t>Нематериально культурно наследство</a:t>
            </a:r>
            <a:r>
              <a:rPr lang="en-ZA" altLang="fr-FR" sz="2000" dirty="0" smtClean="0">
                <a:solidFill>
                  <a:schemeClr val="tx1"/>
                </a:solidFill>
              </a:rPr>
              <a:t> (</a:t>
            </a:r>
            <a:r>
              <a:rPr lang="ru-RU" altLang="fr-FR" sz="2000" dirty="0" smtClean="0">
                <a:solidFill>
                  <a:schemeClr val="tx1"/>
                </a:solidFill>
              </a:rPr>
              <a:t>болгарский</a:t>
            </a:r>
            <a:r>
              <a:rPr lang="en-ZA" altLang="fr-FR" sz="2000" dirty="0" smtClean="0">
                <a:solidFill>
                  <a:schemeClr val="tx1"/>
                </a:solidFill>
              </a:rPr>
              <a:t>)</a:t>
            </a: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en-ZA" altLang="fr-FR" sz="2000" i="1" dirty="0" smtClean="0">
                <a:solidFill>
                  <a:schemeClr val="tx1"/>
                </a:solidFill>
              </a:rPr>
              <a:t>M</a:t>
            </a:r>
            <a:r>
              <a:rPr lang="ru-RU" altLang="fr-FR" sz="2000" i="1" dirty="0" err="1" smtClean="0">
                <a:solidFill>
                  <a:schemeClr val="tx1"/>
                </a:solidFill>
              </a:rPr>
              <a:t>укеи</a:t>
            </a:r>
            <a:r>
              <a:rPr lang="en-ZA" altLang="fr-FR" sz="2000" dirty="0" smtClean="0">
                <a:solidFill>
                  <a:schemeClr val="tx1"/>
                </a:solidFill>
              </a:rPr>
              <a:t> (</a:t>
            </a:r>
            <a:r>
              <a:rPr lang="ru-RU" altLang="fr-FR" sz="2000" dirty="0" smtClean="0">
                <a:solidFill>
                  <a:schemeClr val="tx1"/>
                </a:solidFill>
              </a:rPr>
              <a:t>японский – «не имеющее формы»</a:t>
            </a:r>
            <a:r>
              <a:rPr lang="en-ZA" altLang="fr-FR" sz="2000" dirty="0" smtClean="0">
                <a:solidFill>
                  <a:schemeClr val="tx1"/>
                </a:solidFill>
              </a:rPr>
              <a:t>)</a:t>
            </a: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i="1" dirty="0" err="1" smtClean="0">
                <a:solidFill>
                  <a:schemeClr val="tx1"/>
                </a:solidFill>
              </a:rPr>
              <a:t>Ваимнэ</a:t>
            </a:r>
            <a:r>
              <a:rPr lang="ru-RU" altLang="fr-FR" sz="2000" i="1" dirty="0" smtClean="0">
                <a:solidFill>
                  <a:schemeClr val="tx1"/>
                </a:solidFill>
              </a:rPr>
              <a:t> </a:t>
            </a:r>
            <a:r>
              <a:rPr lang="ru-RU" altLang="fr-FR" sz="2000" i="1" dirty="0" err="1" smtClean="0">
                <a:solidFill>
                  <a:schemeClr val="tx1"/>
                </a:solidFill>
              </a:rPr>
              <a:t>культуурпёранд</a:t>
            </a:r>
            <a:r>
              <a:rPr lang="ru-RU" altLang="fr-FR" sz="2000" i="1" dirty="0" smtClean="0">
                <a:solidFill>
                  <a:schemeClr val="tx1"/>
                </a:solidFill>
              </a:rPr>
              <a:t> </a:t>
            </a:r>
            <a:r>
              <a:rPr lang="en-ZA" altLang="fr-FR" sz="2000" dirty="0" smtClean="0">
                <a:solidFill>
                  <a:schemeClr val="tx1"/>
                </a:solidFill>
              </a:rPr>
              <a:t>(</a:t>
            </a:r>
            <a:r>
              <a:rPr lang="ru-RU" altLang="fr-FR" sz="2000" dirty="0" smtClean="0">
                <a:solidFill>
                  <a:schemeClr val="tx1"/>
                </a:solidFill>
              </a:rPr>
              <a:t>эстонский</a:t>
            </a:r>
            <a:r>
              <a:rPr lang="en-ZA" altLang="fr-FR" sz="2000" dirty="0" smtClean="0">
                <a:solidFill>
                  <a:schemeClr val="tx1"/>
                </a:solidFill>
              </a:rPr>
              <a:t>)</a:t>
            </a: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i="1" dirty="0" err="1" smtClean="0">
                <a:solidFill>
                  <a:schemeClr val="tx1"/>
                </a:solidFill>
              </a:rPr>
              <a:t>Патримонио</a:t>
            </a:r>
            <a:r>
              <a:rPr lang="ru-RU" altLang="fr-FR" sz="2000" i="1" dirty="0" smtClean="0">
                <a:solidFill>
                  <a:schemeClr val="tx1"/>
                </a:solidFill>
              </a:rPr>
              <a:t> </a:t>
            </a:r>
            <a:r>
              <a:rPr lang="ru-RU" altLang="fr-FR" sz="2000" i="1" dirty="0" err="1" smtClean="0">
                <a:solidFill>
                  <a:schemeClr val="tx1"/>
                </a:solidFill>
              </a:rPr>
              <a:t>культурал</a:t>
            </a:r>
            <a:r>
              <a:rPr lang="ru-RU" altLang="fr-FR" sz="2000" i="1" dirty="0" smtClean="0">
                <a:solidFill>
                  <a:schemeClr val="tx1"/>
                </a:solidFill>
              </a:rPr>
              <a:t> </a:t>
            </a:r>
            <a:r>
              <a:rPr lang="ru-RU" altLang="fr-FR" sz="2000" i="1" dirty="0" err="1" smtClean="0">
                <a:solidFill>
                  <a:schemeClr val="tx1"/>
                </a:solidFill>
              </a:rPr>
              <a:t>иматэриал</a:t>
            </a:r>
            <a:r>
              <a:rPr lang="en-ZA" altLang="fr-FR" sz="2000" dirty="0" smtClean="0">
                <a:solidFill>
                  <a:schemeClr val="tx1"/>
                </a:solidFill>
              </a:rPr>
              <a:t> (</a:t>
            </a:r>
            <a:r>
              <a:rPr lang="ru-RU" altLang="fr-FR" sz="2000" dirty="0" smtClean="0">
                <a:solidFill>
                  <a:schemeClr val="tx1"/>
                </a:solidFill>
              </a:rPr>
              <a:t>португальский</a:t>
            </a:r>
            <a:r>
              <a:rPr lang="en-ZA" altLang="fr-FR" sz="2000" dirty="0" smtClean="0">
                <a:solidFill>
                  <a:schemeClr val="tx1"/>
                </a:solidFill>
              </a:rPr>
              <a:t>)</a:t>
            </a:r>
          </a:p>
          <a:p>
            <a:pPr marL="179388" indent="-179388" defTabSz="914400" eaLnBrk="1" hangingPunct="1">
              <a:lnSpc>
                <a:spcPct val="100000"/>
              </a:lnSpc>
              <a:spcBef>
                <a:spcPts val="675"/>
              </a:spcBef>
              <a:buClrTx/>
              <a:buFont typeface="Arial" charset="0"/>
              <a:buChar char="•"/>
            </a:pPr>
            <a:endParaRPr lang="en-ZA" altLang="fr-FR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0" y="2922588"/>
            <a:ext cx="9144000" cy="1107996"/>
          </a:xfrm>
        </p:spPr>
        <p:txBody>
          <a:bodyPr/>
          <a:lstStyle/>
          <a:p>
            <a:pPr algn="ctr" eaLnBrk="1" hangingPunct="1"/>
            <a:r>
              <a:rPr lang="ru-RU" altLang="fr-FR" sz="3600" dirty="0" smtClean="0"/>
              <a:t>НЕМАТЕРИАЛЬНОЕ</a:t>
            </a:r>
            <a:r>
              <a:rPr lang="en-ZA" altLang="fr-FR" sz="3600" dirty="0" smtClean="0"/>
              <a:t> </a:t>
            </a:r>
            <a:r>
              <a:rPr lang="ru-RU" altLang="fr-FR" sz="3600" dirty="0" smtClean="0">
                <a:solidFill>
                  <a:srgbClr val="00E3E1"/>
                </a:solidFill>
              </a:rPr>
              <a:t>КУЛЬТУРНОЕ</a:t>
            </a:r>
            <a:r>
              <a:rPr lang="en-ZA" altLang="fr-FR" sz="3600" dirty="0" smtClean="0">
                <a:solidFill>
                  <a:srgbClr val="00B0F0"/>
                </a:solidFill>
              </a:rPr>
              <a:t> </a:t>
            </a:r>
            <a:r>
              <a:rPr lang="ru-RU" altLang="fr-FR" sz="3600" dirty="0" smtClean="0"/>
              <a:t>НАСЛЕДИЕ</a:t>
            </a:r>
            <a:endParaRPr lang="en-ZA" altLang="fr-FR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661993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Определение нематериального наследия Конвенции</a:t>
            </a:r>
            <a:r>
              <a:rPr lang="en-ZA" altLang="fr-FR" sz="3600" dirty="0" smtClean="0"/>
              <a:t> (1)</a:t>
            </a:r>
            <a:endParaRPr lang="fr-FR" altLang="fr-FR" sz="3600" dirty="0" smtClean="0"/>
          </a:p>
        </p:txBody>
      </p:sp>
      <p:sp>
        <p:nvSpPr>
          <p:cNvPr id="10244" name="Text Placeholder 8"/>
          <p:cNvSpPr txBox="1">
            <a:spLocks/>
          </p:cNvSpPr>
          <p:nvPr/>
        </p:nvSpPr>
        <p:spPr bwMode="auto">
          <a:xfrm>
            <a:off x="2278063" y="2189162"/>
            <a:ext cx="6477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Wingdings 2" charset="2"/>
              <a:buNone/>
            </a:pPr>
            <a:r>
              <a:rPr lang="ru-RU" altLang="fr-FR" sz="2000" dirty="0" smtClean="0">
                <a:solidFill>
                  <a:schemeClr val="tx1"/>
                </a:solidFill>
              </a:rPr>
              <a:t>Статья</a:t>
            </a:r>
            <a:r>
              <a:rPr lang="en-GB" altLang="fr-FR" sz="2000" dirty="0" smtClean="0">
                <a:solidFill>
                  <a:schemeClr val="tx1"/>
                </a:solidFill>
              </a:rPr>
              <a:t> </a:t>
            </a:r>
            <a:r>
              <a:rPr lang="en-GB" altLang="fr-FR" sz="2000" dirty="0">
                <a:solidFill>
                  <a:schemeClr val="tx1"/>
                </a:solidFill>
              </a:rPr>
              <a:t>2.1:</a:t>
            </a:r>
            <a:endParaRPr lang="en-GB" altLang="fr-FR" sz="2000" b="0" dirty="0">
              <a:solidFill>
                <a:schemeClr val="tx1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Wingdings 2" charset="2"/>
              <a:buNone/>
            </a:pPr>
            <a:r>
              <a:rPr lang="ru-RU" altLang="fr-FR" sz="2000" b="0" i="1" dirty="0" smtClean="0">
                <a:solidFill>
                  <a:schemeClr val="tx1"/>
                </a:solidFill>
              </a:rPr>
              <a:t>Для целей настоящей Конвенции «Нематериальное культурное наследие» означает обычаи, формы представления и выражения, знания и навыки</a:t>
            </a:r>
            <a:r>
              <a:rPr lang="en-US" altLang="fr-FR" sz="2000" b="0" i="1" dirty="0" smtClean="0">
                <a:solidFill>
                  <a:srgbClr val="000000"/>
                </a:solidFill>
              </a:rPr>
              <a:t> </a:t>
            </a:r>
            <a:endParaRPr lang="en-US" altLang="fr-FR" sz="2000" b="0" i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fr-FR" sz="2000" b="0" i="1" dirty="0">
                <a:solidFill>
                  <a:srgbClr val="000000"/>
                </a:solidFill>
              </a:rPr>
              <a:t>– </a:t>
            </a:r>
            <a:r>
              <a:rPr lang="ru-RU" altLang="fr-FR" sz="2000" b="0" i="1" dirty="0" smtClean="0">
                <a:solidFill>
                  <a:srgbClr val="000000"/>
                </a:solidFill>
              </a:rPr>
              <a:t>а также связанные с ними инструменты, предметы, артефакты и культурные пространства</a:t>
            </a:r>
            <a:r>
              <a:rPr lang="en-US" altLang="fr-FR" sz="2000" b="0" i="1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i="1" dirty="0">
                <a:solidFill>
                  <a:srgbClr val="000000"/>
                </a:solidFill>
              </a:rPr>
              <a:t>– 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Wingdings 2" charset="2"/>
              <a:buNone/>
            </a:pPr>
            <a:r>
              <a:rPr lang="ru-RU" altLang="fr-FR" sz="2000" b="0" i="1" dirty="0" smtClean="0">
                <a:solidFill>
                  <a:srgbClr val="000000"/>
                </a:solidFill>
              </a:rPr>
              <a:t>признанные сообществами, группами и, в некоторых случаях, отдельными лицами в качестве части их культурного наследия</a:t>
            </a:r>
            <a:r>
              <a:rPr lang="en-US" altLang="fr-FR" sz="2000" b="0" i="1" dirty="0" smtClean="0">
                <a:solidFill>
                  <a:srgbClr val="000000"/>
                </a:solidFill>
              </a:rPr>
              <a:t>.</a:t>
            </a:r>
            <a:endParaRPr lang="en-ZA" altLang="fr-FR" sz="2000" b="0" i="1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1000"/>
              </a:spcAft>
              <a:buClr>
                <a:srgbClr val="003F75"/>
              </a:buClr>
              <a:buSzPct val="85000"/>
              <a:buFont typeface="Arial" charset="0"/>
              <a:buAutoNum type="arabicPeriod"/>
            </a:pPr>
            <a:endParaRPr lang="en-ZA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661993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Определение нематериального наследия Конвенции</a:t>
            </a:r>
            <a:r>
              <a:rPr lang="en-ZA" altLang="fr-FR" sz="3600" dirty="0" smtClean="0"/>
              <a:t> (2)</a:t>
            </a:r>
            <a:endParaRPr lang="fr-FR" altLang="fr-FR" sz="3600" dirty="0" smtClean="0"/>
          </a:p>
        </p:txBody>
      </p:sp>
      <p:sp>
        <p:nvSpPr>
          <p:cNvPr id="11268" name="Text Placeholder 8"/>
          <p:cNvSpPr txBox="1">
            <a:spLocks/>
          </p:cNvSpPr>
          <p:nvPr/>
        </p:nvSpPr>
        <p:spPr bwMode="auto">
          <a:xfrm>
            <a:off x="2308226" y="2036643"/>
            <a:ext cx="6477000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Wingdings 2" charset="2"/>
              <a:buNone/>
            </a:pPr>
            <a:r>
              <a:rPr lang="ru-RU" altLang="fr-FR" sz="2000" dirty="0" smtClean="0">
                <a:solidFill>
                  <a:schemeClr val="tx1"/>
                </a:solidFill>
              </a:rPr>
              <a:t>Статья</a:t>
            </a:r>
            <a:r>
              <a:rPr lang="en-GB" altLang="fr-FR" sz="2000" dirty="0" smtClean="0">
                <a:solidFill>
                  <a:schemeClr val="tx1"/>
                </a:solidFill>
              </a:rPr>
              <a:t> </a:t>
            </a:r>
            <a:r>
              <a:rPr lang="en-GB" altLang="fr-FR" sz="2000" dirty="0">
                <a:solidFill>
                  <a:schemeClr val="tx1"/>
                </a:solidFill>
              </a:rPr>
              <a:t>2.1 </a:t>
            </a:r>
            <a:r>
              <a:rPr lang="ru-RU" altLang="fr-FR" sz="2000" dirty="0" smtClean="0">
                <a:solidFill>
                  <a:schemeClr val="tx1"/>
                </a:solidFill>
              </a:rPr>
              <a:t>продолжается</a:t>
            </a:r>
            <a:r>
              <a:rPr lang="en-GB" altLang="fr-FR" sz="2000" dirty="0" smtClean="0">
                <a:solidFill>
                  <a:schemeClr val="tx1"/>
                </a:solidFill>
              </a:rPr>
              <a:t>:</a:t>
            </a:r>
            <a:endParaRPr lang="en-GB" altLang="fr-FR" sz="2000" b="0" dirty="0">
              <a:solidFill>
                <a:schemeClr val="tx1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ru-RU" altLang="fr-FR" sz="2000" b="0" i="1" dirty="0" smtClean="0">
                <a:solidFill>
                  <a:schemeClr val="tx1"/>
                </a:solidFill>
              </a:rPr>
              <a:t>Такое нематериальное культурное наследие, передаваемое от поколения к поколению, постоянно воссоздаётся сообществами и группами в зависимости от окружающей их среды, их взаимодействия с природой и их истории и формирует у них чувство самобытности и преемственности, содействуя тем самым уважению культурного разнообразия и творчеству человека. </a:t>
            </a:r>
            <a:endParaRPr lang="en-ZA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661993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Определение нематериального наследия Конвенции</a:t>
            </a:r>
            <a:r>
              <a:rPr lang="en-ZA" altLang="fr-FR" sz="3600" dirty="0" smtClean="0"/>
              <a:t> (3)</a:t>
            </a:r>
            <a:endParaRPr lang="fr-FR" altLang="fr-FR" sz="3600" dirty="0" smtClean="0"/>
          </a:p>
        </p:txBody>
      </p:sp>
      <p:sp>
        <p:nvSpPr>
          <p:cNvPr id="12292" name="Text Placeholder 8"/>
          <p:cNvSpPr txBox="1">
            <a:spLocks/>
          </p:cNvSpPr>
          <p:nvPr/>
        </p:nvSpPr>
        <p:spPr bwMode="auto">
          <a:xfrm>
            <a:off x="2278063" y="2124075"/>
            <a:ext cx="64770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Wingdings 2" charset="2"/>
              <a:buNone/>
            </a:pPr>
            <a:r>
              <a:rPr lang="ru-RU" altLang="fr-FR" sz="2000" dirty="0" smtClean="0">
                <a:solidFill>
                  <a:schemeClr val="tx1"/>
                </a:solidFill>
              </a:rPr>
              <a:t>Продолжение статьи</a:t>
            </a:r>
            <a:r>
              <a:rPr lang="en-GB" altLang="fr-FR" sz="2000" dirty="0" smtClean="0">
                <a:solidFill>
                  <a:schemeClr val="tx1"/>
                </a:solidFill>
              </a:rPr>
              <a:t> 2.1</a:t>
            </a:r>
            <a:r>
              <a:rPr lang="ru-RU" altLang="fr-FR" sz="2000" dirty="0" smtClean="0">
                <a:solidFill>
                  <a:schemeClr val="tx1"/>
                </a:solidFill>
              </a:rPr>
              <a:t>:</a:t>
            </a:r>
            <a:endParaRPr lang="en-GB" altLang="fr-FR" sz="2000" b="0" dirty="0">
              <a:solidFill>
                <a:schemeClr val="tx1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Wingdings 2" charset="2"/>
              <a:buNone/>
            </a:pPr>
            <a:r>
              <a:rPr lang="ru-RU" altLang="fr-FR" sz="2000" b="0" i="1" dirty="0" smtClean="0">
                <a:solidFill>
                  <a:schemeClr val="tx1"/>
                </a:solidFill>
              </a:rPr>
              <a:t>Для целей настоящей Конвенции принимается во внимание только то нематериальное культурное наследие, которое согласуется с существующими международно-правовыми актами по правам человека и требованиями взаимного уважения между сообществами, группами и отдельными лицами, а также устойчивого развития.</a:t>
            </a:r>
            <a:endParaRPr lang="en-ZA" altLang="fr-FR" sz="20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Unesc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DEDB"/>
      </a:accent1>
      <a:accent2>
        <a:srgbClr val="00D213"/>
      </a:accent2>
      <a:accent3>
        <a:srgbClr val="FF0000"/>
      </a:accent3>
      <a:accent4>
        <a:srgbClr val="FFFF00"/>
      </a:accent4>
      <a:accent5>
        <a:srgbClr val="07DEDB"/>
      </a:accent5>
      <a:accent6>
        <a:srgbClr val="00D213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2409</TotalTime>
  <Words>897</Words>
  <Application>Microsoft Office PowerPoint</Application>
  <PresentationFormat>On-screen Show (4:3)</PresentationFormat>
  <Paragraphs>119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 Unicode MS</vt:lpstr>
      <vt:lpstr>MS PGothic</vt:lpstr>
      <vt:lpstr>Arial</vt:lpstr>
      <vt:lpstr>Arial Bold</vt:lpstr>
      <vt:lpstr>Calibri</vt:lpstr>
      <vt:lpstr>Perpetua</vt:lpstr>
      <vt:lpstr>Wingdings 2</vt:lpstr>
      <vt:lpstr>Thème Office</vt:lpstr>
      <vt:lpstr>Ключевые понятия Раздел 3 Презентация PowerPoint </vt:lpstr>
      <vt:lpstr>Облако слов Конвенции</vt:lpstr>
      <vt:lpstr>В этой презентации …</vt:lpstr>
      <vt:lpstr>Конвенция – гибкий документ</vt:lpstr>
      <vt:lpstr>«Укоренение» Конвенции на уровне стран</vt:lpstr>
      <vt:lpstr>НЕМАТЕРИАЛЬНОЕ КУЛЬТУРНОЕ НАСЛЕДИЕ</vt:lpstr>
      <vt:lpstr>Определение нематериального наследия Конвенции (1)</vt:lpstr>
      <vt:lpstr>Определение нематериального наследия Конвенции (2)</vt:lpstr>
      <vt:lpstr>Определение нематериального наследия Конвенции (3)</vt:lpstr>
      <vt:lpstr>Области нематериального наследия</vt:lpstr>
      <vt:lpstr>Литургическая музыка зема (Эфиопия)</vt:lpstr>
      <vt:lpstr>Песни худхуд ифугао (Филиппины)</vt:lpstr>
      <vt:lpstr>Рисование на песке на Вануату</vt:lpstr>
      <vt:lpstr>PowerPoint Presentation</vt:lpstr>
      <vt:lpstr>Определение соответствующих сообществ</vt:lpstr>
      <vt:lpstr>Взаимоотношения между элементом и соответствующим сообщества</vt:lpstr>
      <vt:lpstr>PowerPoint Presentation</vt:lpstr>
      <vt:lpstr>Понятия, относящиеся к охране</vt:lpstr>
      <vt:lpstr>Ключевые меры по охране</vt:lpstr>
      <vt:lpstr>Снова меры по охране</vt:lpstr>
      <vt:lpstr>Роль сообществ в деле охраны</vt:lpstr>
      <vt:lpstr>В заключение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Prйsentation PowerPoint</dc:title>
  <dc:creator>**** ****</dc:creator>
  <cp:lastModifiedBy>Kim, Dain</cp:lastModifiedBy>
  <cp:revision>128</cp:revision>
  <dcterms:created xsi:type="dcterms:W3CDTF">2013-09-26T20:41:41Z</dcterms:created>
  <dcterms:modified xsi:type="dcterms:W3CDTF">2018-04-20T13:33:33Z</dcterms:modified>
</cp:coreProperties>
</file>