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28" r:id="rId3"/>
    <p:sldId id="343" r:id="rId4"/>
    <p:sldId id="356" r:id="rId5"/>
    <p:sldId id="357" r:id="rId6"/>
    <p:sldId id="344" r:id="rId7"/>
    <p:sldId id="348" r:id="rId8"/>
    <p:sldId id="349" r:id="rId9"/>
    <p:sldId id="350" r:id="rId10"/>
    <p:sldId id="351" r:id="rId11"/>
    <p:sldId id="345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27" r:id="rId20"/>
    <p:sldId id="291" r:id="rId21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320" autoAdjust="0"/>
  </p:normalViewPr>
  <p:slideViewPr>
    <p:cSldViewPr snapToGrid="0" snapToObjects="1">
      <p:cViewPr varScale="1">
        <p:scale>
          <a:sx n="61" d="100"/>
          <a:sy n="61" d="100"/>
        </p:scale>
        <p:origin x="78" y="684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F59BB3-C644-4DBB-BCA1-EB8BC2C13B9B}" type="datetimeFigureOut">
              <a:rPr lang="fr-FR"/>
              <a:pPr>
                <a:defRPr/>
              </a:pPr>
              <a:t>11/03/2020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EB8C0C-2758-4F98-ACDB-F0D863003E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011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8A70DA-3809-4A3D-A1ED-6F15ECD333AB}" type="datetimeFigureOut">
              <a:rPr lang="fr-FR"/>
              <a:pPr>
                <a:defRPr/>
              </a:pPr>
              <a:t>11/03/2020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E7E5FB-6EB1-4F68-B0A4-3B391BDFF3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2578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rgbClr val="000000"/>
                </a:solidFill>
              </a:rPr>
              <a:t>© 2000 Administración del Patrimonio Cultural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fld id="{A4B708C6-DC9E-4434-AFF5-C74C2BF3C31A}" type="slidenum">
              <a:rPr lang="fr-FR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E7E5FB-6EB1-4F68-B0A4-3B391BDFF3B8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57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7000" y="0"/>
            <a:ext cx="26640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41300"/>
            <a:ext cx="157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5" name="ZoneTexte 13"/>
          <p:cNvSpPr txBox="1">
            <a:spLocks noChangeArrowheads="1"/>
          </p:cNvSpPr>
          <p:nvPr userDrawn="1"/>
        </p:nvSpPr>
        <p:spPr bwMode="auto">
          <a:xfrm>
            <a:off x="406400" y="6338888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buSzPct val="100000"/>
            </a:pPr>
            <a:fld id="{2CD94CA0-892C-416F-869F-4CA7DA963FB9}" type="slidenum">
              <a:rPr lang="fr-FR" sz="1400" b="1">
                <a:solidFill>
                  <a:srgbClr val="000000"/>
                </a:solidFill>
              </a:rPr>
              <a:pPr eaLnBrk="0" hangingPunct="0">
                <a:buSzPct val="100000"/>
              </a:pPr>
              <a:t>‹#›</a:t>
            </a:fld>
            <a:endParaRPr lang="fr-FR" sz="1400" b="1">
              <a:solidFill>
                <a:srgbClr val="000000"/>
              </a:solidFill>
            </a:endParaRPr>
          </a:p>
        </p:txBody>
      </p:sp>
      <p:pic>
        <p:nvPicPr>
          <p:cNvPr id="1036" name="Picture 16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904875" y="6667500"/>
            <a:ext cx="5429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99782"/>
            <a:ext cx="1404937" cy="10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0" r:id="rId5"/>
    <p:sldLayoutId id="2147483681" r:id="rId6"/>
    <p:sldLayoutId id="2147483682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rgbClr val="FFFF00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66725" indent="1362075" algn="l" defTabSz="457200" rtl="0" eaLnBrk="0" fontAlgn="base" hangingPunct="0">
        <a:spcBef>
          <a:spcPts val="600"/>
        </a:spcBef>
        <a:spcAft>
          <a:spcPct val="0"/>
        </a:spcAft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5"/>
          <p:cNvSpPr>
            <a:spLocks noGrp="1"/>
          </p:cNvSpPr>
          <p:nvPr>
            <p:ph type="ctrTitle"/>
          </p:nvPr>
        </p:nvSpPr>
        <p:spPr>
          <a:xfrm>
            <a:off x="381000" y="1692275"/>
            <a:ext cx="5715000" cy="2031325"/>
          </a:xfrm>
        </p:spPr>
        <p:txBody>
          <a:bodyPr/>
          <a:lstStyle/>
          <a:p>
            <a:r>
              <a:rPr lang="fr-FR" sz="3200" dirty="0" err="1"/>
              <a:t>Introducción</a:t>
            </a:r>
            <a:r>
              <a:rPr lang="fr-FR" sz="3200" dirty="0"/>
              <a:t> a la </a:t>
            </a:r>
            <a:r>
              <a:rPr lang="fr-FR" sz="3200" dirty="0" err="1"/>
              <a:t>presentación</a:t>
            </a:r>
            <a:r>
              <a:rPr lang="fr-FR" sz="3200" dirty="0"/>
              <a:t> de informes </a:t>
            </a:r>
            <a:r>
              <a:rPr lang="fr-FR" sz="3200" dirty="0" err="1"/>
              <a:t>periódicos</a:t>
            </a:r>
            <a:br>
              <a:rPr lang="fr-FR" sz="3200" dirty="0">
                <a:solidFill>
                  <a:srgbClr val="000000"/>
                </a:solidFill>
              </a:rPr>
            </a:br>
            <a:r>
              <a:rPr lang="fr-FR" sz="1800" dirty="0" err="1"/>
              <a:t>Presentación</a:t>
            </a:r>
            <a:r>
              <a:rPr lang="fr-FR" sz="1800" dirty="0"/>
              <a:t> PowerPoint </a:t>
            </a:r>
            <a:r>
              <a:rPr lang="fr-FR" sz="1800" dirty="0" err="1"/>
              <a:t>correspondiente</a:t>
            </a:r>
            <a:r>
              <a:rPr lang="fr-FR" sz="1800" dirty="0"/>
              <a:t> a la </a:t>
            </a:r>
            <a:r>
              <a:rPr lang="fr-FR" sz="1800" dirty="0" err="1"/>
              <a:t>Unidad</a:t>
            </a:r>
            <a:r>
              <a:rPr lang="fr-FR" sz="1800" dirty="0"/>
              <a:t> 57</a:t>
            </a:r>
          </a:p>
        </p:txBody>
      </p:sp>
      <p:sp>
        <p:nvSpPr>
          <p:cNvPr id="5123" name="Sous-titre 6"/>
          <p:cNvSpPr>
            <a:spLocks noGrp="1"/>
          </p:cNvSpPr>
          <p:nvPr>
            <p:ph type="subTitle" idx="1"/>
          </p:nvPr>
        </p:nvSpPr>
        <p:spPr>
          <a:xfrm>
            <a:off x="381000" y="4211638"/>
            <a:ext cx="5715000" cy="498598"/>
          </a:xfrm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dirty="0">
                <a:solidFill>
                  <a:prstClr val="black"/>
                </a:solidFill>
                <a:latin typeface="Arial Unicode MS" charset="0"/>
                <a:cs typeface="Arial Unicode MS" charset="0"/>
              </a:rPr>
              <a:t>UNESCO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dirty="0" err="1">
                <a:solidFill>
                  <a:prstClr val="black"/>
                </a:solidFill>
                <a:latin typeface="Arial Unicode MS" charset="0"/>
                <a:cs typeface="Arial Unicode MS" charset="0"/>
              </a:rPr>
              <a:t>Entidad</a:t>
            </a:r>
            <a:r>
              <a:rPr lang="fr-FR" dirty="0">
                <a:solidFill>
                  <a:prstClr val="black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rial Unicode MS" charset="0"/>
                <a:cs typeface="Arial Unicode MS" charset="0"/>
              </a:rPr>
              <a:t>del</a:t>
            </a:r>
            <a:r>
              <a:rPr lang="fr-FR" dirty="0">
                <a:solidFill>
                  <a:prstClr val="black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Arial Unicode MS" charset="0"/>
                <a:cs typeface="Arial Unicode MS" charset="0"/>
              </a:rPr>
              <a:t>Patrimonio</a:t>
            </a:r>
            <a:r>
              <a:rPr lang="fr-FR" dirty="0">
                <a:solidFill>
                  <a:prstClr val="black"/>
                </a:solidFill>
                <a:latin typeface="Arial Unicode MS" charset="0"/>
                <a:cs typeface="Arial Unicode MS" charset="0"/>
              </a:rPr>
              <a:t> Vivo</a:t>
            </a:r>
          </a:p>
        </p:txBody>
      </p:sp>
      <p:pic>
        <p:nvPicPr>
          <p:cNvPr id="4100" name="Espace réservé pour une image  8" descr="funambule2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7" r="27"/>
          <a:stretch>
            <a:fillRect/>
          </a:stretch>
        </p:blipFill>
        <p:spPr>
          <a:xfrm>
            <a:off x="6477000" y="0"/>
            <a:ext cx="2663825" cy="6858000"/>
          </a:xfrm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381000" y="5967413"/>
            <a:ext cx="1303338" cy="276225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 sz="1200" b="1">
              <a:latin typeface="Arial Bold"/>
              <a:ea typeface="Arial Bold"/>
              <a:cs typeface="Arial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6243638"/>
            <a:ext cx="1303338" cy="27622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accent4"/>
              </a:solidFill>
              <a:latin typeface="Arial Bold"/>
              <a:cs typeface="Arial Bold"/>
            </a:endParaRPr>
          </a:p>
        </p:txBody>
      </p:sp>
      <p:pic>
        <p:nvPicPr>
          <p:cNvPr id="4103" name="Espace réservé pour une image  8" descr="danseuse.jpg"/>
          <p:cNvPicPr>
            <a:picLocks noChangeAspect="1"/>
          </p:cNvPicPr>
          <p:nvPr/>
        </p:nvPicPr>
        <p:blipFill>
          <a:blip r:embed="rId4"/>
          <a:srcRect t="32" b="32"/>
          <a:stretch>
            <a:fillRect/>
          </a:stretch>
        </p:blipFill>
        <p:spPr bwMode="auto">
          <a:xfrm>
            <a:off x="6478588" y="0"/>
            <a:ext cx="266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250"/>
          </a:xfrm>
        </p:spPr>
        <p:txBody>
          <a:bodyPr/>
          <a:lstStyle/>
          <a:p>
            <a:pPr>
              <a:buSzPct val="100000"/>
            </a:pPr>
            <a:r>
              <a:rPr lang="fr-FR">
                <a:solidFill>
                  <a:srgbClr val="000000"/>
                </a:solidFill>
              </a:rPr>
              <a:t>Finalidades del proceso de presentación de informes periódicos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2253631"/>
            <a:ext cx="6480175" cy="4093428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fr-FR" sz="2000" b="0" dirty="0" err="1">
                <a:solidFill>
                  <a:srgbClr val="000000"/>
                </a:solidFill>
              </a:rPr>
              <a:t>Proporcionar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una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herramienta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útil</a:t>
            </a:r>
            <a:r>
              <a:rPr lang="fr-FR" sz="2000" b="0" dirty="0">
                <a:solidFill>
                  <a:srgbClr val="000000"/>
                </a:solidFill>
              </a:rPr>
              <a:t> para </a:t>
            </a:r>
            <a:r>
              <a:rPr lang="fr-FR" sz="2000" b="0" dirty="0" err="1">
                <a:solidFill>
                  <a:srgbClr val="000000"/>
                </a:solidFill>
              </a:rPr>
              <a:t>evaluar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i="1" dirty="0" err="1">
                <a:solidFill>
                  <a:srgbClr val="000000"/>
                </a:solidFill>
              </a:rPr>
              <a:t>medidas</a:t>
            </a:r>
            <a:r>
              <a:rPr lang="fr-FR" sz="2000" b="0" i="1" dirty="0">
                <a:solidFill>
                  <a:srgbClr val="000000"/>
                </a:solidFill>
              </a:rPr>
              <a:t> de </a:t>
            </a:r>
            <a:r>
              <a:rPr lang="fr-FR" sz="2000" b="0" i="1" dirty="0" err="1">
                <a:solidFill>
                  <a:srgbClr val="000000"/>
                </a:solidFill>
              </a:rPr>
              <a:t>aplicación</a:t>
            </a:r>
            <a:r>
              <a:rPr lang="fr-FR" sz="2000" b="0" i="1" dirty="0">
                <a:solidFill>
                  <a:srgbClr val="000000"/>
                </a:solidFill>
              </a:rPr>
              <a:t> </a:t>
            </a:r>
            <a:r>
              <a:rPr lang="fr-FR" sz="2000" b="0" i="1" dirty="0" err="1">
                <a:solidFill>
                  <a:srgbClr val="000000"/>
                </a:solidFill>
              </a:rPr>
              <a:t>específicas</a:t>
            </a:r>
            <a:r>
              <a:rPr lang="fr-FR" sz="2000" b="0" dirty="0">
                <a:solidFill>
                  <a:srgbClr val="000000"/>
                </a:solidFill>
              </a:rPr>
              <a:t> y los </a:t>
            </a:r>
            <a:r>
              <a:rPr lang="fr-FR" sz="2000" b="0" dirty="0" err="1">
                <a:solidFill>
                  <a:srgbClr val="000000"/>
                </a:solidFill>
              </a:rPr>
              <a:t>enfoques</a:t>
            </a:r>
            <a:r>
              <a:rPr lang="fr-FR" sz="2000" b="0" dirty="0">
                <a:solidFill>
                  <a:srgbClr val="000000"/>
                </a:solidFill>
              </a:rPr>
              <a:t> e </a:t>
            </a:r>
            <a:r>
              <a:rPr lang="fr-FR" sz="2000" b="0" i="1" dirty="0" err="1">
                <a:solidFill>
                  <a:srgbClr val="000000"/>
                </a:solidFill>
              </a:rPr>
              <a:t>identificar</a:t>
            </a:r>
            <a:r>
              <a:rPr lang="fr-FR" sz="2000" b="0" i="1" dirty="0">
                <a:solidFill>
                  <a:srgbClr val="000000"/>
                </a:solidFill>
              </a:rPr>
              <a:t> </a:t>
            </a:r>
            <a:r>
              <a:rPr lang="fr-FR" sz="2000" b="0" i="1" dirty="0" err="1">
                <a:solidFill>
                  <a:srgbClr val="000000"/>
                </a:solidFill>
              </a:rPr>
              <a:t>buenas</a:t>
            </a:r>
            <a:r>
              <a:rPr lang="fr-FR" sz="2000" b="0" i="1" dirty="0">
                <a:solidFill>
                  <a:srgbClr val="000000"/>
                </a:solidFill>
              </a:rPr>
              <a:t> </a:t>
            </a:r>
            <a:r>
              <a:rPr lang="fr-FR" sz="2000" b="0" i="1" dirty="0" err="1">
                <a:solidFill>
                  <a:srgbClr val="000000"/>
                </a:solidFill>
              </a:rPr>
              <a:t>prácticas</a:t>
            </a:r>
            <a:r>
              <a:rPr lang="fr-FR" sz="2000" b="0" i="1" dirty="0">
                <a:solidFill>
                  <a:srgbClr val="000000"/>
                </a:solidFill>
              </a:rPr>
              <a:t>;</a:t>
            </a:r>
          </a:p>
          <a:p>
            <a:pPr>
              <a:buClr>
                <a:srgbClr val="000000"/>
              </a:buClr>
            </a:pPr>
            <a:r>
              <a:rPr lang="fr-FR" sz="2000" b="0" dirty="0" err="1">
                <a:solidFill>
                  <a:srgbClr val="000000"/>
                </a:solidFill>
              </a:rPr>
              <a:t>Brindar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una</a:t>
            </a:r>
            <a:r>
              <a:rPr lang="fr-FR" sz="2000" b="0" dirty="0">
                <a:solidFill>
                  <a:srgbClr val="000000"/>
                </a:solidFill>
              </a:rPr>
              <a:t> base </a:t>
            </a:r>
            <a:r>
              <a:rPr lang="fr-FR" sz="2000" b="0" dirty="0" err="1">
                <a:solidFill>
                  <a:srgbClr val="000000"/>
                </a:solidFill>
              </a:rPr>
              <a:t>útil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desde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donde</a:t>
            </a:r>
            <a:r>
              <a:rPr lang="fr-FR" sz="2000" b="0" dirty="0">
                <a:solidFill>
                  <a:srgbClr val="000000"/>
                </a:solidFill>
              </a:rPr>
              <a:t> los </a:t>
            </a:r>
            <a:r>
              <a:rPr lang="fr-FR" sz="2000" b="0" dirty="0" err="1">
                <a:solidFill>
                  <a:srgbClr val="000000"/>
                </a:solidFill>
              </a:rPr>
              <a:t>Estados</a:t>
            </a:r>
            <a:r>
              <a:rPr lang="fr-FR" sz="2000" b="0" dirty="0">
                <a:solidFill>
                  <a:srgbClr val="000000"/>
                </a:solidFill>
              </a:rPr>
              <a:t> Partes </a:t>
            </a:r>
            <a:r>
              <a:rPr lang="fr-FR" sz="2000" b="0" dirty="0" err="1">
                <a:solidFill>
                  <a:srgbClr val="000000"/>
                </a:solidFill>
              </a:rPr>
              <a:t>puedan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desarrollar</a:t>
            </a:r>
            <a:r>
              <a:rPr lang="fr-FR" sz="2000" b="0" dirty="0">
                <a:solidFill>
                  <a:srgbClr val="000000"/>
                </a:solidFill>
              </a:rPr>
              <a:t> sus </a:t>
            </a:r>
            <a:r>
              <a:rPr lang="fr-FR" sz="2000" b="0" dirty="0" err="1">
                <a:solidFill>
                  <a:srgbClr val="000000"/>
                </a:solidFill>
              </a:rPr>
              <a:t>propios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sistemas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nacionales</a:t>
            </a:r>
            <a:r>
              <a:rPr lang="fr-FR" sz="2000" b="0" dirty="0">
                <a:solidFill>
                  <a:srgbClr val="000000"/>
                </a:solidFill>
              </a:rPr>
              <a:t> de </a:t>
            </a:r>
            <a:r>
              <a:rPr lang="fr-FR" sz="2000" b="0" dirty="0" err="1">
                <a:solidFill>
                  <a:srgbClr val="000000"/>
                </a:solidFill>
              </a:rPr>
              <a:t>seguimiento</a:t>
            </a:r>
            <a:r>
              <a:rPr lang="fr-FR" sz="2000" b="0" dirty="0">
                <a:solidFill>
                  <a:srgbClr val="000000"/>
                </a:solidFill>
              </a:rPr>
              <a:t>;</a:t>
            </a:r>
          </a:p>
          <a:p>
            <a:pPr>
              <a:buClr>
                <a:srgbClr val="000000"/>
              </a:buClr>
            </a:pPr>
            <a:r>
              <a:rPr lang="fr-FR" sz="2000" b="0" dirty="0" err="1">
                <a:solidFill>
                  <a:srgbClr val="000000"/>
                </a:solidFill>
              </a:rPr>
              <a:t>Crear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parámetros</a:t>
            </a:r>
            <a:r>
              <a:rPr lang="fr-FR" sz="2000" b="0" dirty="0">
                <a:solidFill>
                  <a:srgbClr val="000000"/>
                </a:solidFill>
              </a:rPr>
              <a:t> contra los </a:t>
            </a:r>
            <a:r>
              <a:rPr lang="fr-FR" sz="2000" b="0" dirty="0" err="1">
                <a:solidFill>
                  <a:srgbClr val="000000"/>
                </a:solidFill>
              </a:rPr>
              <a:t>cuales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medir</a:t>
            </a:r>
            <a:r>
              <a:rPr lang="fr-FR" sz="2000" b="0" dirty="0">
                <a:solidFill>
                  <a:srgbClr val="000000"/>
                </a:solidFill>
              </a:rPr>
              <a:t> el </a:t>
            </a:r>
            <a:r>
              <a:rPr lang="fr-FR" sz="2000" b="0" dirty="0" err="1">
                <a:solidFill>
                  <a:srgbClr val="000000"/>
                </a:solidFill>
              </a:rPr>
              <a:t>progreso</a:t>
            </a:r>
            <a:r>
              <a:rPr lang="fr-FR" sz="2000" b="0" dirty="0">
                <a:solidFill>
                  <a:srgbClr val="000000"/>
                </a:solidFill>
              </a:rPr>
              <a:t> (o </a:t>
            </a:r>
            <a:r>
              <a:rPr lang="fr-FR" sz="2000" b="0" dirty="0" err="1">
                <a:solidFill>
                  <a:srgbClr val="000000"/>
                </a:solidFill>
              </a:rPr>
              <a:t>retroceso</a:t>
            </a:r>
            <a:r>
              <a:rPr lang="fr-FR" sz="2000" b="0" dirty="0">
                <a:solidFill>
                  <a:srgbClr val="000000"/>
                </a:solidFill>
              </a:rPr>
              <a:t>) en </a:t>
            </a:r>
            <a:r>
              <a:rPr lang="fr-FR" sz="2000" b="0" dirty="0" err="1">
                <a:solidFill>
                  <a:srgbClr val="000000"/>
                </a:solidFill>
              </a:rPr>
              <a:t>futuras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presentaciones</a:t>
            </a:r>
            <a:r>
              <a:rPr lang="fr-FR" sz="2000" b="0" dirty="0">
                <a:solidFill>
                  <a:srgbClr val="000000"/>
                </a:solidFill>
              </a:rPr>
              <a:t> de informes.</a:t>
            </a:r>
          </a:p>
          <a:p>
            <a:pPr>
              <a:buClrTx/>
              <a:buFont typeface="Arial" charset="0"/>
              <a:buNone/>
            </a:pPr>
            <a:endParaRPr lang="fr-FR" sz="2000" b="0" dirty="0">
              <a:solidFill>
                <a:srgbClr val="000000"/>
              </a:solidFill>
            </a:endParaRPr>
          </a:p>
          <a:p>
            <a:pPr>
              <a:buClrTx/>
              <a:buFont typeface="Arial" charset="0"/>
              <a:buNone/>
            </a:pPr>
            <a:r>
              <a:rPr lang="fr-FR" sz="2000" b="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fr-FR" sz="2000" b="0" dirty="0" err="1">
                <a:solidFill>
                  <a:srgbClr val="000000"/>
                </a:solidFill>
              </a:rPr>
              <a:t>Alineados</a:t>
            </a:r>
            <a:r>
              <a:rPr lang="fr-FR" sz="2000" b="0" dirty="0">
                <a:solidFill>
                  <a:srgbClr val="000000"/>
                </a:solidFill>
              </a:rPr>
              <a:t> con el </a:t>
            </a:r>
            <a:r>
              <a:rPr lang="fr-FR" sz="2000" b="0" dirty="0" err="1">
                <a:solidFill>
                  <a:srgbClr val="000000"/>
                </a:solidFill>
              </a:rPr>
              <a:t>marco</a:t>
            </a:r>
            <a:r>
              <a:rPr lang="fr-FR" sz="2000" b="0" dirty="0">
                <a:solidFill>
                  <a:srgbClr val="000000"/>
                </a:solidFill>
              </a:rPr>
              <a:t> global de </a:t>
            </a:r>
            <a:r>
              <a:rPr lang="fr-FR" sz="2000" b="0" dirty="0" err="1">
                <a:solidFill>
                  <a:srgbClr val="000000"/>
                </a:solidFill>
              </a:rPr>
              <a:t>resultados</a:t>
            </a:r>
            <a:r>
              <a:rPr lang="fr-FR" sz="2000" b="0" dirty="0">
                <a:solidFill>
                  <a:srgbClr val="000000"/>
                </a:solidFill>
              </a:rPr>
              <a:t> para la </a:t>
            </a:r>
            <a:r>
              <a:rPr lang="fr-FR" sz="2000" b="0" dirty="0" err="1">
                <a:solidFill>
                  <a:srgbClr val="000000"/>
                </a:solidFill>
              </a:rPr>
              <a:t>Convención</a:t>
            </a:r>
            <a:r>
              <a:rPr lang="fr-FR" sz="2000" b="0" dirty="0">
                <a:solidFill>
                  <a:srgbClr val="000000"/>
                </a:solidFill>
              </a:rPr>
              <a:t>.</a:t>
            </a:r>
          </a:p>
          <a:p>
            <a:pPr>
              <a:buClrTx/>
              <a:buFont typeface="Arial" charset="0"/>
              <a:buNone/>
            </a:pPr>
            <a:endParaRPr lang="fr-FR" sz="20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pPr>
              <a:buSzPct val="100000"/>
            </a:pPr>
            <a:r>
              <a:rPr lang="fr-FR" dirty="0" err="1">
                <a:solidFill>
                  <a:srgbClr val="000000"/>
                </a:solidFill>
              </a:rPr>
              <a:t>Función</a:t>
            </a:r>
            <a:r>
              <a:rPr lang="fr-FR" dirty="0">
                <a:solidFill>
                  <a:srgbClr val="000000"/>
                </a:solidFill>
              </a:rPr>
              <a:t> de los </a:t>
            </a:r>
            <a:r>
              <a:rPr lang="fr-FR" dirty="0" err="1">
                <a:solidFill>
                  <a:srgbClr val="000000"/>
                </a:solidFill>
              </a:rPr>
              <a:t>puntos</a:t>
            </a:r>
            <a:r>
              <a:rPr lang="fr-FR" dirty="0">
                <a:solidFill>
                  <a:srgbClr val="000000"/>
                </a:solidFill>
              </a:rPr>
              <a:t> focales </a:t>
            </a:r>
            <a:r>
              <a:rPr lang="fr-FR" dirty="0" err="1">
                <a:solidFill>
                  <a:srgbClr val="000000"/>
                </a:solidFill>
              </a:rPr>
              <a:t>nacionales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2825" y="2016125"/>
            <a:ext cx="6480175" cy="2246769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fr-FR" sz="2000" b="0" dirty="0">
                <a:solidFill>
                  <a:srgbClr val="000000"/>
                </a:solidFill>
              </a:rPr>
              <a:t>Responsables de </a:t>
            </a:r>
            <a:r>
              <a:rPr lang="fr-FR" sz="2000" b="0" dirty="0" err="1">
                <a:solidFill>
                  <a:srgbClr val="000000"/>
                </a:solidFill>
              </a:rPr>
              <a:t>ejecutar</a:t>
            </a:r>
            <a:r>
              <a:rPr lang="fr-FR" sz="2000" b="0" dirty="0">
                <a:solidFill>
                  <a:srgbClr val="000000"/>
                </a:solidFill>
              </a:rPr>
              <a:t> el </a:t>
            </a:r>
            <a:r>
              <a:rPr lang="fr-FR" sz="2000" b="0" dirty="0" err="1">
                <a:solidFill>
                  <a:srgbClr val="000000"/>
                </a:solidFill>
              </a:rPr>
              <a:t>ejercicio</a:t>
            </a:r>
            <a:r>
              <a:rPr lang="fr-FR" sz="2000" b="0" dirty="0">
                <a:solidFill>
                  <a:srgbClr val="000000"/>
                </a:solidFill>
              </a:rPr>
              <a:t> de </a:t>
            </a:r>
            <a:r>
              <a:rPr lang="fr-FR" sz="2000" b="0" dirty="0" err="1">
                <a:solidFill>
                  <a:srgbClr val="000000"/>
                </a:solidFill>
              </a:rPr>
              <a:t>presentación</a:t>
            </a:r>
            <a:r>
              <a:rPr lang="fr-FR" sz="2000" b="0" dirty="0">
                <a:solidFill>
                  <a:srgbClr val="000000"/>
                </a:solidFill>
              </a:rPr>
              <a:t> de informes y de </a:t>
            </a:r>
            <a:r>
              <a:rPr lang="fr-FR" sz="2000" b="0" dirty="0" err="1">
                <a:solidFill>
                  <a:srgbClr val="000000"/>
                </a:solidFill>
              </a:rPr>
              <a:t>cumplimentar</a:t>
            </a:r>
            <a:r>
              <a:rPr lang="fr-FR" sz="2000" b="0" dirty="0">
                <a:solidFill>
                  <a:srgbClr val="000000"/>
                </a:solidFill>
              </a:rPr>
              <a:t> el </a:t>
            </a:r>
            <a:r>
              <a:rPr lang="fr-FR" sz="2000" b="0" dirty="0" err="1">
                <a:solidFill>
                  <a:srgbClr val="000000"/>
                </a:solidFill>
              </a:rPr>
              <a:t>formulario</a:t>
            </a:r>
            <a:r>
              <a:rPr lang="fr-FR" sz="2000" b="0" dirty="0">
                <a:solidFill>
                  <a:srgbClr val="000000"/>
                </a:solidFill>
              </a:rPr>
              <a:t> ICH-10;</a:t>
            </a:r>
          </a:p>
          <a:p>
            <a:pPr>
              <a:buClr>
                <a:srgbClr val="000000"/>
              </a:buClr>
            </a:pPr>
            <a:r>
              <a:rPr lang="fr-FR" sz="2000" b="0" dirty="0" err="1">
                <a:solidFill>
                  <a:srgbClr val="000000"/>
                </a:solidFill>
              </a:rPr>
              <a:t>Actuar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como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puente</a:t>
            </a:r>
            <a:r>
              <a:rPr lang="fr-FR" sz="2000" b="0" dirty="0">
                <a:solidFill>
                  <a:srgbClr val="000000"/>
                </a:solidFill>
              </a:rPr>
              <a:t> entre la UNESCO, la </a:t>
            </a:r>
            <a:r>
              <a:rPr lang="fr-FR" sz="2000" b="0" dirty="0" err="1">
                <a:solidFill>
                  <a:srgbClr val="000000"/>
                </a:solidFill>
              </a:rPr>
              <a:t>Convención</a:t>
            </a:r>
            <a:r>
              <a:rPr lang="fr-FR" sz="2000" b="0" dirty="0">
                <a:solidFill>
                  <a:srgbClr val="000000"/>
                </a:solidFill>
              </a:rPr>
              <a:t> y las partes </a:t>
            </a:r>
            <a:r>
              <a:rPr lang="fr-FR" sz="2000" b="0" dirty="0" err="1">
                <a:solidFill>
                  <a:srgbClr val="000000"/>
                </a:solidFill>
              </a:rPr>
              <a:t>interesadas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del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ámbito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nacional</a:t>
            </a:r>
            <a:r>
              <a:rPr lang="fr-FR" sz="2000" b="0" dirty="0">
                <a:solidFill>
                  <a:srgbClr val="000000"/>
                </a:solidFill>
              </a:rPr>
              <a:t>;</a:t>
            </a:r>
          </a:p>
          <a:p>
            <a:pPr>
              <a:buClr>
                <a:srgbClr val="000000"/>
              </a:buClr>
            </a:pPr>
            <a:r>
              <a:rPr lang="fr-FR" sz="2000" b="0" dirty="0" err="1">
                <a:solidFill>
                  <a:srgbClr val="000000"/>
                </a:solidFill>
              </a:rPr>
              <a:t>Apoyo</a:t>
            </a:r>
            <a:r>
              <a:rPr lang="fr-FR" sz="2000" b="0" dirty="0">
                <a:solidFill>
                  <a:srgbClr val="000000"/>
                </a:solidFill>
              </a:rPr>
              <a:t> disponible a </a:t>
            </a:r>
            <a:r>
              <a:rPr lang="fr-FR" sz="2000" b="0" dirty="0" err="1">
                <a:solidFill>
                  <a:srgbClr val="000000"/>
                </a:solidFill>
              </a:rPr>
              <a:t>través</a:t>
            </a:r>
            <a:r>
              <a:rPr lang="fr-FR" sz="2000" b="0" dirty="0">
                <a:solidFill>
                  <a:srgbClr val="000000"/>
                </a:solidFill>
              </a:rPr>
              <a:t> de la UNESCO, el </a:t>
            </a:r>
            <a:r>
              <a:rPr lang="fr-FR" sz="2000" b="0" dirty="0" err="1">
                <a:solidFill>
                  <a:srgbClr val="000000"/>
                </a:solidFill>
              </a:rPr>
              <a:t>programa</a:t>
            </a:r>
            <a:r>
              <a:rPr lang="fr-FR" sz="2000" b="0" dirty="0">
                <a:solidFill>
                  <a:srgbClr val="000000"/>
                </a:solidFill>
              </a:rPr>
              <a:t> de </a:t>
            </a:r>
            <a:r>
              <a:rPr lang="fr-FR" sz="2000" b="0" dirty="0" err="1">
                <a:solidFill>
                  <a:srgbClr val="000000"/>
                </a:solidFill>
              </a:rPr>
              <a:t>fortalecimiento</a:t>
            </a:r>
            <a:r>
              <a:rPr lang="fr-FR" sz="2000" b="0" dirty="0">
                <a:solidFill>
                  <a:srgbClr val="000000"/>
                </a:solidFill>
              </a:rPr>
              <a:t> de las </a:t>
            </a:r>
            <a:r>
              <a:rPr lang="fr-FR" sz="2000" b="0" dirty="0" err="1">
                <a:solidFill>
                  <a:srgbClr val="000000"/>
                </a:solidFill>
              </a:rPr>
              <a:t>capacidades</a:t>
            </a:r>
            <a:r>
              <a:rPr lang="fr-FR" sz="2000" b="0" dirty="0">
                <a:solidFill>
                  <a:srgbClr val="000000"/>
                </a:solidFill>
              </a:rPr>
              <a:t> y los </a:t>
            </a:r>
            <a:r>
              <a:rPr lang="fr-FR" sz="2000" b="0" dirty="0" err="1">
                <a:solidFill>
                  <a:srgbClr val="000000"/>
                </a:solidFill>
              </a:rPr>
              <a:t>materiales</a:t>
            </a:r>
            <a:r>
              <a:rPr lang="fr-FR" sz="2000" b="0" dirty="0">
                <a:solidFill>
                  <a:srgbClr val="000000"/>
                </a:solidFill>
              </a:rPr>
              <a:t> de </a:t>
            </a:r>
            <a:r>
              <a:rPr lang="fr-FR" sz="2000" b="0" dirty="0" err="1">
                <a:solidFill>
                  <a:srgbClr val="000000"/>
                </a:solidFill>
              </a:rPr>
              <a:t>capacitación</a:t>
            </a:r>
            <a:r>
              <a:rPr lang="fr-FR" sz="2000" b="0" dirty="0">
                <a:solidFill>
                  <a:srgbClr val="000000"/>
                </a:solidFill>
              </a:rPr>
              <a:t>, </a:t>
            </a:r>
            <a:r>
              <a:rPr lang="fr-FR" sz="2000" b="0" dirty="0" err="1">
                <a:solidFill>
                  <a:srgbClr val="000000"/>
                </a:solidFill>
              </a:rPr>
              <a:t>incluidas</a:t>
            </a:r>
            <a:r>
              <a:rPr lang="fr-FR" sz="2000" b="0" dirty="0">
                <a:solidFill>
                  <a:srgbClr val="000000"/>
                </a:solidFill>
              </a:rPr>
              <a:t> las notas de </a:t>
            </a:r>
            <a:r>
              <a:rPr lang="fr-FR" sz="2000" b="0" dirty="0" err="1">
                <a:solidFill>
                  <a:srgbClr val="000000"/>
                </a:solidFill>
              </a:rPr>
              <a:t>orientación</a:t>
            </a:r>
            <a:r>
              <a:rPr lang="fr-FR" sz="2000" b="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fr-FR">
                <a:solidFill>
                  <a:srgbClr val="000000"/>
                </a:solidFill>
              </a:rPr>
              <a:t>Generalidades de las notas de orientación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2825" y="1609725"/>
            <a:ext cx="6480175" cy="4525963"/>
          </a:xfrm>
        </p:spPr>
        <p:txBody>
          <a:bodyPr/>
          <a:lstStyle/>
          <a:p>
            <a:pPr>
              <a:buClrTx/>
              <a:buFont typeface="Arial" charset="0"/>
              <a:buNone/>
            </a:pPr>
            <a:r>
              <a:rPr lang="fr-FR" sz="1600" dirty="0">
                <a:solidFill>
                  <a:srgbClr val="000000"/>
                </a:solidFill>
              </a:rPr>
              <a:t>1) </a:t>
            </a:r>
            <a:r>
              <a:rPr lang="fr-FR" sz="1600" dirty="0" err="1">
                <a:solidFill>
                  <a:srgbClr val="000000"/>
                </a:solidFill>
              </a:rPr>
              <a:t>Generalidades</a:t>
            </a:r>
            <a:r>
              <a:rPr lang="fr-FR" sz="1600" dirty="0">
                <a:solidFill>
                  <a:srgbClr val="000000"/>
                </a:solidFill>
              </a:rPr>
              <a:t> y </a:t>
            </a:r>
            <a:r>
              <a:rPr lang="fr-FR" sz="1600" dirty="0" err="1">
                <a:solidFill>
                  <a:srgbClr val="000000"/>
                </a:solidFill>
              </a:rPr>
              <a:t>fundamentos</a:t>
            </a:r>
            <a:r>
              <a:rPr lang="fr-FR" sz="1600" dirty="0">
                <a:solidFill>
                  <a:srgbClr val="000000"/>
                </a:solidFill>
              </a:rPr>
              <a:t>:</a:t>
            </a:r>
          </a:p>
          <a:p>
            <a:pPr lvl="3"/>
            <a:r>
              <a:rPr lang="fr-FR" sz="1600" dirty="0" err="1">
                <a:solidFill>
                  <a:srgbClr val="000000"/>
                </a:solidFill>
              </a:rPr>
              <a:t>Indicador</a:t>
            </a:r>
            <a:endParaRPr lang="fr-FR" sz="1600" dirty="0">
              <a:solidFill>
                <a:srgbClr val="000000"/>
              </a:solidFill>
            </a:endParaRPr>
          </a:p>
          <a:p>
            <a:pPr lvl="3"/>
            <a:r>
              <a:rPr lang="fr-FR" sz="1600" dirty="0" err="1">
                <a:solidFill>
                  <a:srgbClr val="000000"/>
                </a:solidFill>
              </a:rPr>
              <a:t>Factores</a:t>
            </a:r>
            <a:r>
              <a:rPr lang="fr-FR" sz="1600" dirty="0">
                <a:solidFill>
                  <a:srgbClr val="000000"/>
                </a:solidFill>
              </a:rPr>
              <a:t> de </a:t>
            </a:r>
            <a:r>
              <a:rPr lang="fr-FR" sz="1600" dirty="0" err="1">
                <a:solidFill>
                  <a:srgbClr val="000000"/>
                </a:solidFill>
              </a:rPr>
              <a:t>evaluación</a:t>
            </a:r>
            <a:endParaRPr lang="fr-FR" sz="1600" dirty="0">
              <a:solidFill>
                <a:srgbClr val="000000"/>
              </a:solidFill>
            </a:endParaRPr>
          </a:p>
          <a:p>
            <a:pPr lvl="3"/>
            <a:r>
              <a:rPr lang="fr-FR" sz="1600" dirty="0" err="1">
                <a:solidFill>
                  <a:srgbClr val="000000"/>
                </a:solidFill>
              </a:rPr>
              <a:t>Relación</a:t>
            </a:r>
            <a:r>
              <a:rPr lang="fr-FR" sz="1600" dirty="0">
                <a:solidFill>
                  <a:srgbClr val="000000"/>
                </a:solidFill>
              </a:rPr>
              <a:t> con los ODS y </a:t>
            </a:r>
            <a:r>
              <a:rPr lang="fr-FR" sz="1600" dirty="0" err="1">
                <a:solidFill>
                  <a:srgbClr val="000000"/>
                </a:solidFill>
              </a:rPr>
              <a:t>otros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indicadores</a:t>
            </a:r>
            <a:endParaRPr lang="fr-FR" sz="1600" dirty="0">
              <a:solidFill>
                <a:srgbClr val="000000"/>
              </a:solidFill>
            </a:endParaRPr>
          </a:p>
          <a:p>
            <a:pPr lvl="3"/>
            <a:r>
              <a:rPr lang="fr-FR" sz="1600" dirty="0" err="1">
                <a:solidFill>
                  <a:srgbClr val="000000"/>
                </a:solidFill>
              </a:rPr>
              <a:t>Fundamentos</a:t>
            </a:r>
            <a:r>
              <a:rPr lang="fr-FR" sz="1600" dirty="0">
                <a:solidFill>
                  <a:srgbClr val="000000"/>
                </a:solidFill>
              </a:rPr>
              <a:t> para la </a:t>
            </a:r>
            <a:r>
              <a:rPr lang="fr-FR" sz="1600" dirty="0" err="1">
                <a:solidFill>
                  <a:srgbClr val="000000"/>
                </a:solidFill>
              </a:rPr>
              <a:t>acción</a:t>
            </a:r>
            <a:endParaRPr lang="fr-FR" sz="1600" dirty="0">
              <a:solidFill>
                <a:srgbClr val="000000"/>
              </a:solidFill>
            </a:endParaRPr>
          </a:p>
          <a:p>
            <a:pPr lvl="3"/>
            <a:r>
              <a:rPr lang="fr-FR" sz="1600" dirty="0" err="1">
                <a:solidFill>
                  <a:srgbClr val="000000"/>
                </a:solidFill>
              </a:rPr>
              <a:t>Términos</a:t>
            </a:r>
            <a:r>
              <a:rPr lang="fr-FR" sz="1600" dirty="0">
                <a:solidFill>
                  <a:srgbClr val="000000"/>
                </a:solidFill>
              </a:rPr>
              <a:t> clave</a:t>
            </a:r>
          </a:p>
          <a:p>
            <a:pPr>
              <a:buClrTx/>
              <a:buFont typeface="Arial" charset="0"/>
              <a:buNone/>
            </a:pPr>
            <a:r>
              <a:rPr lang="fr-FR" sz="1600" dirty="0">
                <a:solidFill>
                  <a:srgbClr val="000000"/>
                </a:solidFill>
              </a:rPr>
              <a:t>2) </a:t>
            </a:r>
            <a:r>
              <a:rPr lang="fr-FR" sz="1600" dirty="0" err="1">
                <a:solidFill>
                  <a:srgbClr val="000000"/>
                </a:solidFill>
              </a:rPr>
              <a:t>Orientación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específica</a:t>
            </a:r>
            <a:r>
              <a:rPr lang="fr-FR" sz="1600" dirty="0">
                <a:solidFill>
                  <a:srgbClr val="000000"/>
                </a:solidFill>
              </a:rPr>
              <a:t> sobre </a:t>
            </a:r>
            <a:r>
              <a:rPr lang="fr-FR" sz="1600" dirty="0" err="1">
                <a:solidFill>
                  <a:srgbClr val="000000"/>
                </a:solidFill>
              </a:rPr>
              <a:t>seguimiento</a:t>
            </a:r>
            <a:r>
              <a:rPr lang="fr-FR" sz="1600" dirty="0">
                <a:solidFill>
                  <a:srgbClr val="000000"/>
                </a:solidFill>
              </a:rPr>
              <a:t> y </a:t>
            </a:r>
            <a:r>
              <a:rPr lang="fr-FR" sz="1600" dirty="0" err="1">
                <a:solidFill>
                  <a:srgbClr val="000000"/>
                </a:solidFill>
              </a:rPr>
              <a:t>presentación</a:t>
            </a:r>
            <a:r>
              <a:rPr lang="fr-FR" sz="1600" dirty="0">
                <a:solidFill>
                  <a:srgbClr val="000000"/>
                </a:solidFill>
              </a:rPr>
              <a:t> de informes </a:t>
            </a:r>
            <a:r>
              <a:rPr lang="fr-FR" sz="1600" dirty="0" err="1">
                <a:solidFill>
                  <a:srgbClr val="000000"/>
                </a:solidFill>
              </a:rPr>
              <a:t>periódicos</a:t>
            </a:r>
            <a:endParaRPr lang="fr-FR" sz="1600" dirty="0">
              <a:solidFill>
                <a:srgbClr val="000000"/>
              </a:solidFill>
            </a:endParaRPr>
          </a:p>
          <a:p>
            <a:pPr lvl="3"/>
            <a:r>
              <a:rPr lang="fr-FR" sz="1600" dirty="0" err="1">
                <a:solidFill>
                  <a:srgbClr val="000000"/>
                </a:solidFill>
              </a:rPr>
              <a:t>Beneficios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del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seguimiento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</a:p>
          <a:p>
            <a:pPr lvl="3"/>
            <a:r>
              <a:rPr lang="fr-FR" sz="1600" dirty="0">
                <a:solidFill>
                  <a:srgbClr val="000000"/>
                </a:solidFill>
              </a:rPr>
              <a:t>Fuentes y </a:t>
            </a:r>
            <a:r>
              <a:rPr lang="fr-FR" sz="1600" dirty="0" err="1">
                <a:solidFill>
                  <a:srgbClr val="000000"/>
                </a:solidFill>
              </a:rPr>
              <a:t>acopio</a:t>
            </a:r>
            <a:r>
              <a:rPr lang="fr-FR" sz="1600" dirty="0">
                <a:solidFill>
                  <a:srgbClr val="000000"/>
                </a:solidFill>
              </a:rPr>
              <a:t> de </a:t>
            </a:r>
            <a:r>
              <a:rPr lang="fr-FR" sz="1600" dirty="0" err="1">
                <a:solidFill>
                  <a:srgbClr val="000000"/>
                </a:solidFill>
              </a:rPr>
              <a:t>datos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</a:p>
          <a:p>
            <a:pPr lvl="3"/>
            <a:r>
              <a:rPr lang="fr-FR" sz="1600" dirty="0" err="1">
                <a:solidFill>
                  <a:srgbClr val="000000"/>
                </a:solidFill>
              </a:rPr>
              <a:t>Grado</a:t>
            </a:r>
            <a:r>
              <a:rPr lang="fr-FR" sz="1600" dirty="0">
                <a:solidFill>
                  <a:srgbClr val="000000"/>
                </a:solidFill>
              </a:rPr>
              <a:t> en que el </a:t>
            </a:r>
            <a:r>
              <a:rPr lang="fr-FR" sz="1600" dirty="0" err="1">
                <a:solidFill>
                  <a:srgbClr val="000000"/>
                </a:solidFill>
              </a:rPr>
              <a:t>indicador</a:t>
            </a:r>
            <a:r>
              <a:rPr lang="fr-FR" sz="1600" dirty="0">
                <a:solidFill>
                  <a:srgbClr val="000000"/>
                </a:solidFill>
              </a:rPr>
              <a:t> ha </a:t>
            </a:r>
            <a:r>
              <a:rPr lang="fr-FR" sz="1600" dirty="0" err="1">
                <a:solidFill>
                  <a:srgbClr val="000000"/>
                </a:solidFill>
              </a:rPr>
              <a:t>sido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alcanzado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47553" y="417513"/>
            <a:ext cx="6815447" cy="492125"/>
          </a:xfrm>
        </p:spPr>
        <p:txBody>
          <a:bodyPr/>
          <a:lstStyle/>
          <a:p>
            <a:pPr>
              <a:buSzPct val="100000"/>
            </a:pPr>
            <a:r>
              <a:rPr lang="fr-FR" dirty="0">
                <a:solidFill>
                  <a:srgbClr val="000000"/>
                </a:solidFill>
              </a:rPr>
              <a:t>Notas de </a:t>
            </a:r>
            <a:r>
              <a:rPr lang="fr-FR" dirty="0" err="1">
                <a:solidFill>
                  <a:srgbClr val="000000"/>
                </a:solidFill>
              </a:rPr>
              <a:t>Orientación</a:t>
            </a:r>
            <a:r>
              <a:rPr lang="fr-FR" dirty="0">
                <a:solidFill>
                  <a:srgbClr val="000000"/>
                </a:solidFill>
              </a:rPr>
              <a:t>: </a:t>
            </a:r>
            <a:r>
              <a:rPr lang="fr-FR" dirty="0" err="1">
                <a:solidFill>
                  <a:srgbClr val="000000"/>
                </a:solidFill>
              </a:rPr>
              <a:t>Indicador</a:t>
            </a:r>
            <a:r>
              <a:rPr lang="fr-FR" dirty="0">
                <a:solidFill>
                  <a:srgbClr val="000000"/>
                </a:solidFill>
              </a:rPr>
              <a:t> 1: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199407" y="1414732"/>
            <a:ext cx="68154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SzPct val="100000"/>
            </a:pPr>
            <a:r>
              <a:rPr lang="fr-FR" sz="1600" dirty="0" err="1">
                <a:solidFill>
                  <a:srgbClr val="000000"/>
                </a:solidFill>
              </a:rPr>
              <a:t>Generalidades</a:t>
            </a:r>
            <a:r>
              <a:rPr lang="fr-FR" sz="1600" dirty="0">
                <a:solidFill>
                  <a:srgbClr val="000000"/>
                </a:solidFill>
              </a:rPr>
              <a:t> y </a:t>
            </a:r>
            <a:r>
              <a:rPr lang="fr-FR" sz="1600" dirty="0" err="1">
                <a:solidFill>
                  <a:srgbClr val="000000"/>
                </a:solidFill>
              </a:rPr>
              <a:t>fundamentos</a:t>
            </a:r>
            <a:endParaRPr lang="fr-FR" sz="1600" dirty="0">
              <a:solidFill>
                <a:srgbClr val="000000"/>
              </a:solidFill>
            </a:endParaRP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1" y="1745673"/>
            <a:ext cx="7839300" cy="396635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49326" y="417513"/>
            <a:ext cx="6813674" cy="492125"/>
          </a:xfrm>
        </p:spPr>
        <p:txBody>
          <a:bodyPr/>
          <a:lstStyle/>
          <a:p>
            <a:pPr>
              <a:buSzPct val="100000"/>
            </a:pPr>
            <a:r>
              <a:rPr lang="fr-FR" dirty="0">
                <a:solidFill>
                  <a:srgbClr val="000000"/>
                </a:solidFill>
              </a:rPr>
              <a:t>Notas de </a:t>
            </a:r>
            <a:r>
              <a:rPr lang="fr-FR" dirty="0" err="1">
                <a:solidFill>
                  <a:srgbClr val="000000"/>
                </a:solidFill>
              </a:rPr>
              <a:t>Orientación</a:t>
            </a:r>
            <a:r>
              <a:rPr lang="fr-FR" dirty="0">
                <a:solidFill>
                  <a:srgbClr val="000000"/>
                </a:solidFill>
              </a:rPr>
              <a:t>: </a:t>
            </a:r>
            <a:r>
              <a:rPr lang="fr-FR" dirty="0" err="1">
                <a:solidFill>
                  <a:srgbClr val="000000"/>
                </a:solidFill>
              </a:rPr>
              <a:t>Indicador</a:t>
            </a:r>
            <a:r>
              <a:rPr lang="fr-FR" dirty="0">
                <a:solidFill>
                  <a:srgbClr val="000000"/>
                </a:solidFill>
              </a:rPr>
              <a:t> 1: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05" y="1793174"/>
            <a:ext cx="7865495" cy="337259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35679" y="417513"/>
            <a:ext cx="6827322" cy="492125"/>
          </a:xfrm>
        </p:spPr>
        <p:txBody>
          <a:bodyPr/>
          <a:lstStyle/>
          <a:p>
            <a:pPr>
              <a:buSzPct val="100000"/>
            </a:pPr>
            <a:r>
              <a:rPr lang="fr-FR" dirty="0">
                <a:solidFill>
                  <a:srgbClr val="000000"/>
                </a:solidFill>
              </a:rPr>
              <a:t>Notas de </a:t>
            </a:r>
            <a:r>
              <a:rPr lang="fr-FR" dirty="0" err="1">
                <a:solidFill>
                  <a:srgbClr val="000000"/>
                </a:solidFill>
              </a:rPr>
              <a:t>Orientación</a:t>
            </a:r>
            <a:r>
              <a:rPr lang="fr-FR" dirty="0">
                <a:solidFill>
                  <a:srgbClr val="000000"/>
                </a:solidFill>
              </a:rPr>
              <a:t>: </a:t>
            </a:r>
            <a:r>
              <a:rPr lang="fr-FR" dirty="0" err="1">
                <a:solidFill>
                  <a:srgbClr val="000000"/>
                </a:solidFill>
              </a:rPr>
              <a:t>Indicador</a:t>
            </a:r>
            <a:r>
              <a:rPr lang="fr-FR" dirty="0">
                <a:solidFill>
                  <a:srgbClr val="000000"/>
                </a:solidFill>
              </a:rPr>
              <a:t> 1: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1567542"/>
            <a:ext cx="7931727" cy="406136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SzPct val="100000"/>
            </a:pPr>
            <a:r>
              <a:rPr lang="fr-FR">
                <a:solidFill>
                  <a:srgbClr val="000000"/>
                </a:solidFill>
              </a:rPr>
              <a:t>Notas de Orientación: Indicador 1: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99" y="2303813"/>
            <a:ext cx="8021502" cy="262444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00053" y="417513"/>
            <a:ext cx="6862948" cy="492125"/>
          </a:xfrm>
        </p:spPr>
        <p:txBody>
          <a:bodyPr/>
          <a:lstStyle/>
          <a:p>
            <a:pPr>
              <a:buSzPct val="100000"/>
            </a:pPr>
            <a:r>
              <a:rPr lang="fr-FR" dirty="0">
                <a:solidFill>
                  <a:srgbClr val="000000"/>
                </a:solidFill>
              </a:rPr>
              <a:t>Notas de </a:t>
            </a:r>
            <a:r>
              <a:rPr lang="fr-FR" dirty="0" err="1">
                <a:solidFill>
                  <a:srgbClr val="000000"/>
                </a:solidFill>
              </a:rPr>
              <a:t>Orientación</a:t>
            </a:r>
            <a:r>
              <a:rPr lang="fr-FR" dirty="0">
                <a:solidFill>
                  <a:srgbClr val="000000"/>
                </a:solidFill>
              </a:rPr>
              <a:t>: </a:t>
            </a:r>
            <a:r>
              <a:rPr lang="fr-FR" dirty="0" err="1">
                <a:solidFill>
                  <a:srgbClr val="000000"/>
                </a:solidFill>
              </a:rPr>
              <a:t>Indicador</a:t>
            </a:r>
            <a:r>
              <a:rPr lang="fr-FR" dirty="0">
                <a:solidFill>
                  <a:srgbClr val="000000"/>
                </a:solidFill>
              </a:rPr>
              <a:t> 1:</a:t>
            </a: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30" y="1210098"/>
            <a:ext cx="7670472" cy="476318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59429" y="417513"/>
            <a:ext cx="6803571" cy="492125"/>
          </a:xfrm>
        </p:spPr>
        <p:txBody>
          <a:bodyPr/>
          <a:lstStyle/>
          <a:p>
            <a:pPr>
              <a:buSzPct val="100000"/>
            </a:pPr>
            <a:r>
              <a:rPr lang="fr-FR" dirty="0">
                <a:solidFill>
                  <a:srgbClr val="000000"/>
                </a:solidFill>
              </a:rPr>
              <a:t>Notas de </a:t>
            </a:r>
            <a:r>
              <a:rPr lang="fr-FR" dirty="0" err="1">
                <a:solidFill>
                  <a:srgbClr val="000000"/>
                </a:solidFill>
              </a:rPr>
              <a:t>Orientación</a:t>
            </a:r>
            <a:r>
              <a:rPr lang="fr-FR" dirty="0">
                <a:solidFill>
                  <a:srgbClr val="000000"/>
                </a:solidFill>
              </a:rPr>
              <a:t>: </a:t>
            </a:r>
            <a:r>
              <a:rPr lang="fr-FR" dirty="0" err="1">
                <a:solidFill>
                  <a:srgbClr val="000000"/>
                </a:solidFill>
              </a:rPr>
              <a:t>Indicador</a:t>
            </a:r>
            <a:r>
              <a:rPr lang="fr-FR" dirty="0">
                <a:solidFill>
                  <a:srgbClr val="000000"/>
                </a:solidFill>
              </a:rPr>
              <a:t> 1: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7" y="2685683"/>
            <a:ext cx="8007224" cy="215072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2262188" y="2547938"/>
            <a:ext cx="46053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fr-FR" sz="4000" b="1">
                <a:solidFill>
                  <a:srgbClr val="000000"/>
                </a:solidFill>
              </a:rPr>
              <a:t>Ejercicio opcional </a:t>
            </a:r>
          </a:p>
          <a:p>
            <a:pPr eaLnBrk="0" hangingPunct="0">
              <a:buSzPct val="100000"/>
            </a:pPr>
            <a:endParaRPr lang="fr-FR" sz="4000" b="1">
              <a:solidFill>
                <a:srgbClr val="000000"/>
              </a:solidFill>
            </a:endParaRPr>
          </a:p>
        </p:txBody>
      </p:sp>
      <p:pic>
        <p:nvPicPr>
          <p:cNvPr id="22531" name="Picture 2" descr="C:\Users\ae_cunningham\AppData\Local\Microsoft\Windows\Temporary Internet Files\Content.IE5\0LYUBDWZ\pencil-silhouett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4925" y="3517900"/>
            <a:ext cx="7191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642100" cy="492125"/>
          </a:xfrm>
        </p:spPr>
        <p:txBody>
          <a:bodyPr/>
          <a:lstStyle/>
          <a:p>
            <a:pPr>
              <a:buSzPct val="100000"/>
            </a:pPr>
            <a:r>
              <a:rPr lang="fr-FR" dirty="0" err="1">
                <a:solidFill>
                  <a:srgbClr val="000000"/>
                </a:solidFill>
              </a:rPr>
              <a:t>Presentación</a:t>
            </a:r>
            <a:r>
              <a:rPr lang="fr-FR" dirty="0">
                <a:solidFill>
                  <a:srgbClr val="000000"/>
                </a:solidFill>
              </a:rPr>
              <a:t> de informes en </a:t>
            </a:r>
            <a:r>
              <a:rPr lang="fr-FR" dirty="0" err="1">
                <a:solidFill>
                  <a:srgbClr val="000000"/>
                </a:solidFill>
              </a:rPr>
              <a:t>virtud</a:t>
            </a:r>
            <a:r>
              <a:rPr lang="fr-FR" dirty="0">
                <a:solidFill>
                  <a:srgbClr val="000000"/>
                </a:solidFill>
              </a:rPr>
              <a:t> de la </a:t>
            </a:r>
            <a:r>
              <a:rPr lang="fr-FR" dirty="0" err="1">
                <a:solidFill>
                  <a:srgbClr val="000000"/>
                </a:solidFill>
              </a:rPr>
              <a:t>Convención</a:t>
            </a:r>
            <a:r>
              <a:rPr lang="fr-FR" dirty="0">
                <a:solidFill>
                  <a:srgbClr val="000000"/>
                </a:solidFill>
              </a:rPr>
              <a:t> de 2003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2825" y="2016125"/>
            <a:ext cx="6480175" cy="252376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000" b="0" dirty="0" err="1"/>
              <a:t>Obligación</a:t>
            </a:r>
            <a:r>
              <a:rPr lang="fr-FR" sz="2000" b="0" dirty="0"/>
              <a:t> </a:t>
            </a:r>
            <a:r>
              <a:rPr lang="fr-FR" sz="2000" b="0" dirty="0" err="1"/>
              <a:t>estricta</a:t>
            </a:r>
            <a:r>
              <a:rPr lang="fr-FR" sz="2000" b="0" dirty="0"/>
              <a:t> de </a:t>
            </a:r>
            <a:r>
              <a:rPr lang="fr-FR" sz="2000" b="0" dirty="0" err="1"/>
              <a:t>presentar</a:t>
            </a:r>
            <a:r>
              <a:rPr lang="fr-FR" sz="2000" b="0" dirty="0"/>
              <a:t> informes de </a:t>
            </a:r>
            <a:r>
              <a:rPr lang="fr-FR" sz="2000" b="0" dirty="0" err="1"/>
              <a:t>acuerdo</a:t>
            </a:r>
            <a:r>
              <a:rPr lang="fr-FR" sz="2000" b="0" dirty="0"/>
              <a:t> con el </a:t>
            </a:r>
            <a:r>
              <a:rPr lang="fr-FR" sz="2000" b="0" dirty="0" err="1"/>
              <a:t>formulario</a:t>
            </a:r>
            <a:r>
              <a:rPr lang="fr-FR" sz="2000" b="0" dirty="0"/>
              <a:t> y la </a:t>
            </a:r>
            <a:r>
              <a:rPr lang="fr-FR" sz="2000" b="0" dirty="0" err="1"/>
              <a:t>periodicidad</a:t>
            </a:r>
            <a:r>
              <a:rPr lang="fr-FR" sz="2000" b="0" dirty="0"/>
              <a:t> </a:t>
            </a:r>
            <a:r>
              <a:rPr lang="fr-FR" sz="2000" b="0" dirty="0" err="1"/>
              <a:t>establecidos</a:t>
            </a:r>
            <a:r>
              <a:rPr lang="fr-FR" sz="2000" b="0" dirty="0"/>
              <a:t> </a:t>
            </a:r>
            <a:r>
              <a:rPr lang="fr-FR" sz="2000" b="0" dirty="0" err="1"/>
              <a:t>por</a:t>
            </a:r>
            <a:r>
              <a:rPr lang="fr-FR" sz="2000" b="0" dirty="0"/>
              <a:t> el Comité (</a:t>
            </a:r>
            <a:r>
              <a:rPr lang="fr-FR" sz="2000" b="0" dirty="0" err="1"/>
              <a:t>Artículo</a:t>
            </a:r>
            <a:r>
              <a:rPr lang="fr-FR" sz="2000" b="0" dirty="0"/>
              <a:t> 29)</a:t>
            </a:r>
          </a:p>
          <a:p>
            <a:pPr>
              <a:buFont typeface="Arial" pitchFamily="34" charset="0"/>
              <a:buChar char="•"/>
            </a:pPr>
            <a:r>
              <a:rPr lang="fr-FR" sz="2000" b="0" dirty="0"/>
              <a:t>Informes </a:t>
            </a:r>
            <a:r>
              <a:rPr lang="fr-FR" sz="2000" b="0" dirty="0" err="1"/>
              <a:t>presentados</a:t>
            </a:r>
            <a:r>
              <a:rPr lang="fr-FR" sz="2000" b="0" dirty="0"/>
              <a:t> de </a:t>
            </a:r>
            <a:r>
              <a:rPr lang="fr-FR" sz="2000" b="0" dirty="0" err="1"/>
              <a:t>conformidad</a:t>
            </a:r>
            <a:r>
              <a:rPr lang="fr-FR" sz="2000" b="0" dirty="0"/>
              <a:t> con las Directrices </a:t>
            </a:r>
            <a:r>
              <a:rPr lang="fr-FR" sz="2000" b="0" dirty="0" err="1"/>
              <a:t>Operativas</a:t>
            </a:r>
            <a:r>
              <a:rPr lang="fr-FR" sz="2000" b="0" dirty="0"/>
              <a:t> 155 a 166 </a:t>
            </a:r>
            <a:r>
              <a:rPr lang="fr-FR" sz="2000" b="0" dirty="0" err="1"/>
              <a:t>formuladas</a:t>
            </a:r>
            <a:r>
              <a:rPr lang="fr-FR" sz="2000" b="0" dirty="0"/>
              <a:t> </a:t>
            </a:r>
            <a:r>
              <a:rPr lang="fr-FR" sz="2000" b="0" dirty="0" err="1"/>
              <a:t>por</a:t>
            </a:r>
            <a:r>
              <a:rPr lang="fr-FR" sz="2000" b="0" dirty="0"/>
              <a:t> el Comité (</a:t>
            </a:r>
            <a:r>
              <a:rPr lang="fr-FR" sz="2000" b="0" dirty="0" err="1"/>
              <a:t>Artículo</a:t>
            </a:r>
            <a:r>
              <a:rPr lang="fr-FR" sz="2000" b="0" dirty="0"/>
              <a:t> 7.e) </a:t>
            </a:r>
          </a:p>
          <a:p>
            <a:pPr>
              <a:buClrTx/>
              <a:buFont typeface="Arial" charset="0"/>
              <a:buNone/>
            </a:pPr>
            <a:br>
              <a:rPr lang="fr-FR" sz="2000" b="0" dirty="0">
                <a:solidFill>
                  <a:srgbClr val="000000"/>
                </a:solidFill>
              </a:rPr>
            </a:br>
            <a:endParaRPr lang="fr-FR" sz="20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3DF230-D50A-4F7F-9613-B7794B2E9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422" y="538388"/>
            <a:ext cx="5757583" cy="54974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fr-FR">
                <a:solidFill>
                  <a:srgbClr val="000000"/>
                </a:solidFill>
              </a:rPr>
              <a:t>Finalidades de la presentación de informes periódicos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2016125"/>
            <a:ext cx="6480175" cy="3108543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fr-FR" sz="2000" b="0" dirty="0">
                <a:solidFill>
                  <a:srgbClr val="000000"/>
                </a:solidFill>
              </a:rPr>
              <a:t>Dar </a:t>
            </a:r>
            <a:r>
              <a:rPr lang="fr-FR" sz="2000" b="0" dirty="0" err="1">
                <a:solidFill>
                  <a:srgbClr val="000000"/>
                </a:solidFill>
              </a:rPr>
              <a:t>seguimiento</a:t>
            </a:r>
            <a:r>
              <a:rPr lang="fr-FR" sz="2000" b="0" dirty="0">
                <a:solidFill>
                  <a:srgbClr val="000000"/>
                </a:solidFill>
              </a:rPr>
              <a:t> a la </a:t>
            </a:r>
            <a:r>
              <a:rPr lang="fr-FR" sz="2000" b="0" dirty="0" err="1">
                <a:solidFill>
                  <a:srgbClr val="000000"/>
                </a:solidFill>
              </a:rPr>
              <a:t>puesta</a:t>
            </a:r>
            <a:r>
              <a:rPr lang="fr-FR" sz="2000" b="0" dirty="0">
                <a:solidFill>
                  <a:srgbClr val="000000"/>
                </a:solidFill>
              </a:rPr>
              <a:t> en </a:t>
            </a:r>
            <a:r>
              <a:rPr lang="fr-FR" sz="2000" b="0" dirty="0" err="1">
                <a:solidFill>
                  <a:srgbClr val="000000"/>
                </a:solidFill>
              </a:rPr>
              <a:t>funcionamiento</a:t>
            </a:r>
            <a:r>
              <a:rPr lang="fr-FR" sz="2000" b="0" dirty="0">
                <a:solidFill>
                  <a:srgbClr val="000000"/>
                </a:solidFill>
              </a:rPr>
              <a:t> de la </a:t>
            </a:r>
            <a:r>
              <a:rPr lang="fr-FR" sz="2000" b="0" dirty="0" err="1">
                <a:solidFill>
                  <a:srgbClr val="000000"/>
                </a:solidFill>
              </a:rPr>
              <a:t>Convención</a:t>
            </a:r>
            <a:r>
              <a:rPr lang="fr-FR" sz="2000" b="0" dirty="0">
                <a:solidFill>
                  <a:srgbClr val="000000"/>
                </a:solidFill>
              </a:rPr>
              <a:t> en el </a:t>
            </a:r>
            <a:r>
              <a:rPr lang="fr-FR" sz="2000" b="0" dirty="0" err="1">
                <a:solidFill>
                  <a:srgbClr val="000000"/>
                </a:solidFill>
              </a:rPr>
              <a:t>ámbito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nacional</a:t>
            </a:r>
            <a:r>
              <a:rPr lang="fr-FR" sz="2000" b="0" dirty="0">
                <a:solidFill>
                  <a:srgbClr val="000000"/>
                </a:solidFill>
              </a:rPr>
              <a:t>;</a:t>
            </a:r>
          </a:p>
          <a:p>
            <a:pPr>
              <a:buClr>
                <a:srgbClr val="000000"/>
              </a:buClr>
            </a:pPr>
            <a:r>
              <a:rPr lang="fr-FR" sz="2000" b="0" dirty="0" err="1">
                <a:solidFill>
                  <a:srgbClr val="000000"/>
                </a:solidFill>
              </a:rPr>
              <a:t>Realizar</a:t>
            </a:r>
            <a:r>
              <a:rPr lang="fr-FR" sz="2000" b="0" dirty="0">
                <a:solidFill>
                  <a:srgbClr val="000000"/>
                </a:solidFill>
              </a:rPr>
              <a:t> un balance </a:t>
            </a:r>
            <a:r>
              <a:rPr lang="fr-FR" sz="2000" b="0" dirty="0" err="1">
                <a:solidFill>
                  <a:srgbClr val="000000"/>
                </a:solidFill>
              </a:rPr>
              <a:t>periódico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del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progreso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alcanzado</a:t>
            </a:r>
            <a:r>
              <a:rPr lang="fr-FR" sz="2000" b="0" dirty="0">
                <a:solidFill>
                  <a:srgbClr val="000000"/>
                </a:solidFill>
              </a:rPr>
              <a:t> y los </a:t>
            </a:r>
            <a:r>
              <a:rPr lang="fr-FR" sz="2000" b="0" dirty="0" err="1">
                <a:solidFill>
                  <a:srgbClr val="000000"/>
                </a:solidFill>
              </a:rPr>
              <a:t>problemas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encontrados</a:t>
            </a:r>
            <a:r>
              <a:rPr lang="fr-FR" sz="2000" b="0" dirty="0">
                <a:solidFill>
                  <a:srgbClr val="000000"/>
                </a:solidFill>
              </a:rPr>
              <a:t> al </a:t>
            </a:r>
            <a:r>
              <a:rPr lang="fr-FR" sz="2000" b="0" dirty="0" err="1">
                <a:solidFill>
                  <a:srgbClr val="000000"/>
                </a:solidFill>
              </a:rPr>
              <a:t>aplicar</a:t>
            </a:r>
            <a:r>
              <a:rPr lang="fr-FR" sz="2000" b="0" dirty="0">
                <a:solidFill>
                  <a:srgbClr val="000000"/>
                </a:solidFill>
              </a:rPr>
              <a:t> la </a:t>
            </a:r>
            <a:r>
              <a:rPr lang="fr-FR" sz="2000" b="0" dirty="0" err="1">
                <a:solidFill>
                  <a:srgbClr val="000000"/>
                </a:solidFill>
              </a:rPr>
              <a:t>Convención</a:t>
            </a:r>
            <a:r>
              <a:rPr lang="fr-FR" sz="2000" b="0" dirty="0">
                <a:solidFill>
                  <a:srgbClr val="000000"/>
                </a:solidFill>
              </a:rPr>
              <a:t>;</a:t>
            </a:r>
          </a:p>
          <a:p>
            <a:pPr>
              <a:buClr>
                <a:srgbClr val="000000"/>
              </a:buClr>
            </a:pPr>
            <a:r>
              <a:rPr lang="fr-FR" sz="2000" b="0" dirty="0" err="1">
                <a:solidFill>
                  <a:srgbClr val="000000"/>
                </a:solidFill>
              </a:rPr>
              <a:t>Ofrecer</a:t>
            </a:r>
            <a:r>
              <a:rPr lang="fr-FR" sz="2000" b="0" dirty="0">
                <a:solidFill>
                  <a:srgbClr val="000000"/>
                </a:solidFill>
              </a:rPr>
              <a:t> a los </a:t>
            </a:r>
            <a:r>
              <a:rPr lang="fr-FR" sz="2000" b="0" dirty="0" err="1">
                <a:solidFill>
                  <a:srgbClr val="000000"/>
                </a:solidFill>
              </a:rPr>
              <a:t>países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una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herramienta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útil</a:t>
            </a:r>
            <a:r>
              <a:rPr lang="fr-FR" sz="2000" b="0" dirty="0">
                <a:solidFill>
                  <a:srgbClr val="000000"/>
                </a:solidFill>
              </a:rPr>
              <a:t> para la </a:t>
            </a:r>
            <a:r>
              <a:rPr lang="fr-FR" sz="2000" b="0" dirty="0" err="1">
                <a:solidFill>
                  <a:srgbClr val="000000"/>
                </a:solidFill>
              </a:rPr>
              <a:t>formulación</a:t>
            </a:r>
            <a:r>
              <a:rPr lang="fr-FR" sz="2000" b="0" dirty="0">
                <a:solidFill>
                  <a:srgbClr val="000000"/>
                </a:solidFill>
              </a:rPr>
              <a:t> de </a:t>
            </a:r>
            <a:r>
              <a:rPr lang="fr-FR" sz="2000" b="0" dirty="0" err="1">
                <a:solidFill>
                  <a:srgbClr val="000000"/>
                </a:solidFill>
              </a:rPr>
              <a:t>múltiples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políticas</a:t>
            </a:r>
            <a:r>
              <a:rPr lang="fr-FR" sz="2000" b="0" dirty="0">
                <a:solidFill>
                  <a:srgbClr val="000000"/>
                </a:solidFill>
              </a:rPr>
              <a:t>.</a:t>
            </a:r>
          </a:p>
          <a:p>
            <a:pPr>
              <a:buClrTx/>
              <a:buFont typeface="Arial" charset="0"/>
              <a:buNone/>
            </a:pPr>
            <a:endParaRPr lang="fr-FR" sz="2000" b="0" dirty="0">
              <a:solidFill>
                <a:srgbClr val="000000"/>
              </a:solidFill>
            </a:endParaRPr>
          </a:p>
          <a:p>
            <a:pPr>
              <a:buClrTx/>
              <a:buFont typeface="Arial" charset="0"/>
              <a:buNone/>
            </a:pPr>
            <a:r>
              <a:rPr lang="fr-FR" sz="2000" b="0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fr-FR" sz="2000" b="0" dirty="0">
                <a:solidFill>
                  <a:srgbClr val="000000"/>
                </a:solidFill>
              </a:rPr>
              <a:t>No </a:t>
            </a:r>
            <a:r>
              <a:rPr lang="fr-FR" sz="2000" b="0" dirty="0" err="1">
                <a:solidFill>
                  <a:srgbClr val="000000"/>
                </a:solidFill>
              </a:rPr>
              <a:t>constituye</a:t>
            </a:r>
            <a:r>
              <a:rPr lang="fr-FR" sz="2000" b="0" dirty="0">
                <a:solidFill>
                  <a:srgbClr val="000000"/>
                </a:solidFill>
              </a:rPr>
              <a:t> un fin en </a:t>
            </a:r>
            <a:r>
              <a:rPr lang="fr-FR" sz="2000" b="0" dirty="0" err="1">
                <a:solidFill>
                  <a:srgbClr val="000000"/>
                </a:solidFill>
              </a:rPr>
              <a:t>sí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mismo</a:t>
            </a:r>
            <a:r>
              <a:rPr lang="fr-FR" sz="2000" b="0" dirty="0">
                <a:solidFill>
                  <a:srgbClr val="000000"/>
                </a:solidFill>
              </a:rPr>
              <a:t>, sino que forma parte </a:t>
            </a:r>
            <a:r>
              <a:rPr lang="fr-FR" sz="2000" b="0" dirty="0" err="1">
                <a:solidFill>
                  <a:srgbClr val="000000"/>
                </a:solidFill>
              </a:rPr>
              <a:t>del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proceso</a:t>
            </a:r>
            <a:r>
              <a:rPr lang="fr-FR" sz="2000" b="0" dirty="0">
                <a:solidFill>
                  <a:srgbClr val="000000"/>
                </a:solidFill>
              </a:rPr>
              <a:t> de </a:t>
            </a:r>
            <a:r>
              <a:rPr lang="fr-FR" sz="2000" b="0" dirty="0" err="1">
                <a:solidFill>
                  <a:srgbClr val="000000"/>
                </a:solidFill>
              </a:rPr>
              <a:t>seguimiento</a:t>
            </a:r>
            <a:r>
              <a:rPr lang="fr-FR" sz="2000" b="0" dirty="0">
                <a:solidFill>
                  <a:srgbClr val="000000"/>
                </a:solidFill>
              </a:rPr>
              <a:t> de los </a:t>
            </a:r>
            <a:r>
              <a:rPr lang="fr-FR" sz="2000" b="0" dirty="0" err="1">
                <a:solidFill>
                  <a:srgbClr val="000000"/>
                </a:solidFill>
              </a:rPr>
              <a:t>resultados</a:t>
            </a:r>
            <a:r>
              <a:rPr lang="fr-FR" sz="2000" b="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fr-FR">
                <a:solidFill>
                  <a:srgbClr val="000000"/>
                </a:solidFill>
                <a:ea typeface="华文新魏"/>
                <a:cs typeface="华文新魏"/>
              </a:rPr>
              <a:t>Marco global de resultados</a:t>
            </a:r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A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468797"/>
              </p:ext>
            </p:extLst>
          </p:nvPr>
        </p:nvGraphicFramePr>
        <p:xfrm>
          <a:off x="311398" y="1424400"/>
          <a:ext cx="8356600" cy="4786631"/>
        </p:xfrm>
        <a:graphic>
          <a:graphicData uri="http://schemas.openxmlformats.org/drawingml/2006/table">
            <a:tbl>
              <a:tblPr/>
              <a:tblGrid>
                <a:gridCol w="97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6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2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83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Impactos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El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patrimonio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cultural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inmaterial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es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salvaguardado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por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las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comunidades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, los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grupos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e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individuos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mismos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que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lo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practican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activamente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y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lo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custodian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contribuyendo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así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al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desarrollo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sostenible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para el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bienestar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humano, la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dignidad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y la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creatividad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en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sociedades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inclusivas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y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pacíficas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6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Resultados a largo plazo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Se garantiza la práctica y la transmisión continua del patrimonio cultural inmaterial.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Respeto de la diversidad del patrimonio cultural inmaterial.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Reconocimiento y concientización sobre la importancia del patrimonio cultural inmaterial y de su salvaguardia.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Mayor compromiso y fortalecimiento de la cooperación internacional para la salvaguardia entre todos los actores involucrados, a todos los niveles.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51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Resultados</a:t>
                      </a: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a </a:t>
                      </a: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mediano</a:t>
                      </a: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plazo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Construcción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de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relaciones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eficaces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entre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diversas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comunidades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grupos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e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individuos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así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como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con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otros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actores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para la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salvaguardia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del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patrimonio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cultural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inmaterial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Desarrollo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y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aplicación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efectiva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de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medidas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o planes de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salvaguardia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para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elementos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específicos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del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patrimonio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cultural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inmaterial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de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diversas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comunidades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grupos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e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individuos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Resultados a corto plazo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Reforzar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las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capacidades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para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apoyar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la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salvaguardia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del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patrimonio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cultural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inmaterial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en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general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Reforzar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las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capacidades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para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implementar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medidas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o planes de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salvaguardia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para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elementos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específicos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del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patrimonio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cultural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inmaterial</a:t>
                      </a: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781299" y="417513"/>
            <a:ext cx="6981701" cy="984250"/>
          </a:xfrm>
        </p:spPr>
        <p:txBody>
          <a:bodyPr/>
          <a:lstStyle/>
          <a:p>
            <a:pPr>
              <a:buSzPct val="100000"/>
            </a:pPr>
            <a:r>
              <a:rPr lang="fr-FR" dirty="0">
                <a:solidFill>
                  <a:srgbClr val="000000"/>
                </a:solidFill>
                <a:ea typeface="华文新魏"/>
                <a:cs typeface="华文新魏"/>
              </a:rPr>
              <a:t>Las </a:t>
            </a:r>
            <a:r>
              <a:rPr lang="fr-FR" dirty="0" err="1">
                <a:solidFill>
                  <a:srgbClr val="000000"/>
                </a:solidFill>
                <a:ea typeface="华文新魏"/>
                <a:cs typeface="华文新魏"/>
              </a:rPr>
              <a:t>ocho</a:t>
            </a:r>
            <a:r>
              <a:rPr lang="fr-FR" dirty="0">
                <a:solidFill>
                  <a:srgbClr val="000000"/>
                </a:solidFill>
                <a:ea typeface="华文新魏"/>
                <a:cs typeface="华文新魏"/>
              </a:rPr>
              <a:t> </a:t>
            </a:r>
            <a:r>
              <a:rPr lang="fr-FR" dirty="0" err="1">
                <a:solidFill>
                  <a:srgbClr val="000000"/>
                </a:solidFill>
                <a:ea typeface="华文新魏"/>
                <a:cs typeface="华文新魏"/>
              </a:rPr>
              <a:t>áreas</a:t>
            </a:r>
            <a:r>
              <a:rPr lang="fr-FR" dirty="0">
                <a:solidFill>
                  <a:srgbClr val="000000"/>
                </a:solidFill>
                <a:ea typeface="华文新魏"/>
                <a:cs typeface="华文新魏"/>
              </a:rPr>
              <a:t> </a:t>
            </a:r>
            <a:r>
              <a:rPr lang="fr-FR" dirty="0" err="1">
                <a:solidFill>
                  <a:srgbClr val="000000"/>
                </a:solidFill>
                <a:ea typeface="华文新魏"/>
                <a:cs typeface="华文新魏"/>
              </a:rPr>
              <a:t>temáticas</a:t>
            </a:r>
            <a:r>
              <a:rPr lang="fr-FR" dirty="0">
                <a:solidFill>
                  <a:srgbClr val="000000"/>
                </a:solidFill>
                <a:ea typeface="华文新魏"/>
                <a:cs typeface="华文新魏"/>
              </a:rPr>
              <a:t> y los 26 </a:t>
            </a:r>
            <a:r>
              <a:rPr lang="fr-FR" dirty="0" err="1">
                <a:solidFill>
                  <a:srgbClr val="000000"/>
                </a:solidFill>
                <a:ea typeface="华文新魏"/>
                <a:cs typeface="华文新魏"/>
              </a:rPr>
              <a:t>indicadores</a:t>
            </a:r>
            <a:r>
              <a:rPr lang="fr-FR" dirty="0">
                <a:solidFill>
                  <a:srgbClr val="000000"/>
                </a:solidFill>
                <a:ea typeface="华文新魏"/>
                <a:cs typeface="华文新魏"/>
              </a:rPr>
              <a:t> </a:t>
            </a:r>
            <a:r>
              <a:rPr lang="fr-FR" dirty="0" err="1">
                <a:solidFill>
                  <a:srgbClr val="000000"/>
                </a:solidFill>
                <a:ea typeface="华文新魏"/>
                <a:cs typeface="华文新魏"/>
              </a:rPr>
              <a:t>del</a:t>
            </a:r>
            <a:r>
              <a:rPr lang="fr-FR" dirty="0">
                <a:solidFill>
                  <a:srgbClr val="000000"/>
                </a:solidFill>
                <a:ea typeface="华文新魏"/>
                <a:cs typeface="华文新魏"/>
              </a:rPr>
              <a:t> </a:t>
            </a:r>
            <a:r>
              <a:rPr lang="fr-FR" dirty="0" err="1">
                <a:solidFill>
                  <a:srgbClr val="000000"/>
                </a:solidFill>
                <a:ea typeface="华文新魏"/>
                <a:cs typeface="华文新魏"/>
              </a:rPr>
              <a:t>marco</a:t>
            </a:r>
            <a:r>
              <a:rPr lang="fr-FR" dirty="0">
                <a:solidFill>
                  <a:srgbClr val="000000"/>
                </a:solidFill>
                <a:ea typeface="华文新魏"/>
                <a:cs typeface="华文新魏"/>
              </a:rPr>
              <a:t> global de </a:t>
            </a:r>
            <a:r>
              <a:rPr lang="fr-FR" dirty="0" err="1">
                <a:solidFill>
                  <a:srgbClr val="000000"/>
                </a:solidFill>
                <a:ea typeface="华文新魏"/>
                <a:cs typeface="华文新魏"/>
              </a:rPr>
              <a:t>resultados</a:t>
            </a:r>
            <a:endParaRPr lang="fr-FR" dirty="0">
              <a:solidFill>
                <a:srgbClr val="000000"/>
              </a:solidFill>
              <a:ea typeface="华文新魏"/>
              <a:cs typeface="华文新魏"/>
            </a:endParaRPr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4745038" y="-1749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SzPct val="100000"/>
            </a:pPr>
            <a:br>
              <a:rPr lang="fr-FR">
                <a:solidFill>
                  <a:srgbClr val="000000"/>
                </a:solidFill>
              </a:rPr>
            </a:br>
            <a:endParaRPr lang="fr-FR">
              <a:solidFill>
                <a:srgbClr val="00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2" y="2042555"/>
            <a:ext cx="8079368" cy="41511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2825" y="338138"/>
            <a:ext cx="6480175" cy="985837"/>
          </a:xfrm>
        </p:spPr>
        <p:txBody>
          <a:bodyPr/>
          <a:lstStyle/>
          <a:p>
            <a:pPr>
              <a:buSzPct val="100000"/>
            </a:pPr>
            <a:r>
              <a:rPr lang="fr-FR">
                <a:solidFill>
                  <a:srgbClr val="000000"/>
                </a:solidFill>
              </a:rPr>
              <a:t>Presentación de informes sobre la aplicación de la Convención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7287" y="2028825"/>
            <a:ext cx="2928483" cy="2677656"/>
          </a:xfrm>
        </p:spPr>
        <p:txBody>
          <a:bodyPr/>
          <a:lstStyle/>
          <a:p>
            <a:pPr marL="0" indent="0">
              <a:buClrTx/>
              <a:buFont typeface="Arial" charset="0"/>
              <a:buNone/>
            </a:pPr>
            <a:r>
              <a:rPr lang="fr-FR" sz="2000" b="0" dirty="0" err="1">
                <a:solidFill>
                  <a:srgbClr val="000000"/>
                </a:solidFill>
              </a:rPr>
              <a:t>Véanse</a:t>
            </a:r>
            <a:r>
              <a:rPr lang="fr-FR" sz="2000" b="0" dirty="0">
                <a:solidFill>
                  <a:srgbClr val="000000"/>
                </a:solidFill>
              </a:rPr>
              <a:t> las Directrices </a:t>
            </a:r>
            <a:r>
              <a:rPr lang="fr-FR" sz="2000" b="0" dirty="0" err="1">
                <a:solidFill>
                  <a:srgbClr val="000000"/>
                </a:solidFill>
              </a:rPr>
              <a:t>Operativas</a:t>
            </a:r>
            <a:r>
              <a:rPr lang="fr-FR" sz="2000" b="0" dirty="0">
                <a:solidFill>
                  <a:srgbClr val="000000"/>
                </a:solidFill>
              </a:rPr>
              <a:t> 153 a 158</a:t>
            </a:r>
          </a:p>
          <a:p>
            <a:pPr marL="0" indent="0">
              <a:buClr>
                <a:srgbClr val="000000"/>
              </a:buClr>
            </a:pPr>
            <a:r>
              <a:rPr lang="fr-FR" sz="2000" b="0" dirty="0" err="1">
                <a:solidFill>
                  <a:srgbClr val="000000"/>
                </a:solidFill>
              </a:rPr>
              <a:t>Relativas</a:t>
            </a:r>
            <a:r>
              <a:rPr lang="fr-FR" sz="2000" b="0" dirty="0">
                <a:solidFill>
                  <a:srgbClr val="000000"/>
                </a:solidFill>
              </a:rPr>
              <a:t> al </a:t>
            </a:r>
            <a:r>
              <a:rPr lang="fr-FR" sz="2000" b="0" dirty="0" err="1">
                <a:solidFill>
                  <a:srgbClr val="000000"/>
                </a:solidFill>
              </a:rPr>
              <a:t>diseño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del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formulario</a:t>
            </a:r>
            <a:r>
              <a:rPr lang="fr-FR" sz="2000" dirty="0">
                <a:solidFill>
                  <a:srgbClr val="000000"/>
                </a:solidFill>
              </a:rPr>
              <a:t> ICH-10 para la </a:t>
            </a:r>
            <a:r>
              <a:rPr lang="fr-FR" sz="2000" dirty="0" err="1">
                <a:solidFill>
                  <a:srgbClr val="000000"/>
                </a:solidFill>
              </a:rPr>
              <a:t>presentación</a:t>
            </a:r>
            <a:r>
              <a:rPr lang="fr-FR" sz="2000" dirty="0">
                <a:solidFill>
                  <a:srgbClr val="000000"/>
                </a:solidFill>
              </a:rPr>
              <a:t> de informes </a:t>
            </a:r>
            <a:r>
              <a:rPr lang="fr-FR" sz="2000" dirty="0" err="1">
                <a:solidFill>
                  <a:srgbClr val="000000"/>
                </a:solidFill>
              </a:rPr>
              <a:t>periódicos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</a:pP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Clr>
                <a:srgbClr val="000000"/>
              </a:buClr>
            </a:pPr>
            <a:endParaRPr lang="fr-FR" sz="2000" dirty="0">
              <a:solidFill>
                <a:srgbClr val="000000"/>
              </a:solidFill>
            </a:endParaRPr>
          </a:p>
        </p:txBody>
      </p:sp>
      <p:pic>
        <p:nvPicPr>
          <p:cNvPr id="6" name="Image 5"/>
          <p:cNvPicPr/>
          <p:nvPr/>
        </p:nvPicPr>
        <p:blipFill rotWithShape="1">
          <a:blip r:embed="rId2"/>
          <a:srcRect l="24093" t="18980" r="61710" b="27395"/>
          <a:stretch/>
        </p:blipFill>
        <p:spPr bwMode="auto">
          <a:xfrm>
            <a:off x="5695136" y="1723836"/>
            <a:ext cx="1667198" cy="22496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0 Imagen">
            <a:extLst>
              <a:ext uri="{FF2B5EF4-FFF2-40B4-BE49-F238E27FC236}">
                <a16:creationId xmlns:a16="http://schemas.microsoft.com/office/drawing/2014/main" id="{EAD82391-EA61-40E5-B648-1AB379D927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87" y="4452454"/>
            <a:ext cx="6070327" cy="16214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fr-FR">
                <a:solidFill>
                  <a:srgbClr val="000000"/>
                </a:solidFill>
              </a:rPr>
              <a:t>Ciclo regional de la presentación de informes nacionales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charset="0"/>
              <a:buNone/>
            </a:pPr>
            <a:r>
              <a:rPr lang="fr-FR" sz="2000" b="0" dirty="0"/>
              <a:t>Los </a:t>
            </a:r>
            <a:r>
              <a:rPr lang="fr-FR" sz="2000" b="0" dirty="0" err="1"/>
              <a:t>Estados</a:t>
            </a:r>
            <a:r>
              <a:rPr lang="fr-FR" sz="2000" b="0" dirty="0"/>
              <a:t> Parte </a:t>
            </a:r>
            <a:r>
              <a:rPr lang="fr-FR" sz="2000" b="0" dirty="0" err="1"/>
              <a:t>presentarán</a:t>
            </a:r>
            <a:r>
              <a:rPr lang="fr-FR" sz="2000" b="0" dirty="0"/>
              <a:t> su informe </a:t>
            </a:r>
            <a:r>
              <a:rPr lang="fr-FR" sz="2000" b="0" dirty="0" err="1"/>
              <a:t>periódico</a:t>
            </a:r>
            <a:r>
              <a:rPr lang="fr-FR" sz="2000" b="0" dirty="0"/>
              <a:t> al Comité </a:t>
            </a:r>
            <a:r>
              <a:rPr lang="fr-FR" sz="2000" b="0" dirty="0" err="1"/>
              <a:t>cada</a:t>
            </a:r>
            <a:r>
              <a:rPr lang="fr-FR" sz="2000" b="0" dirty="0"/>
              <a:t> </a:t>
            </a:r>
            <a:r>
              <a:rPr lang="fr-FR" sz="2000" b="0" dirty="0" err="1"/>
              <a:t>seis</a:t>
            </a:r>
            <a:r>
              <a:rPr lang="fr-FR" sz="2000" b="0" dirty="0"/>
              <a:t> </a:t>
            </a:r>
            <a:r>
              <a:rPr lang="fr-FR" sz="2000" b="0" dirty="0" err="1"/>
              <a:t>años</a:t>
            </a:r>
            <a:r>
              <a:rPr lang="fr-FR" sz="2000" b="0" dirty="0"/>
              <a:t> con base en </a:t>
            </a:r>
            <a:r>
              <a:rPr lang="fr-FR" sz="2000" b="0" dirty="0" err="1"/>
              <a:t>una</a:t>
            </a:r>
            <a:r>
              <a:rPr lang="fr-FR" sz="2000" b="0" dirty="0"/>
              <a:t> </a:t>
            </a:r>
            <a:r>
              <a:rPr lang="fr-FR" sz="2000" b="0" dirty="0" err="1"/>
              <a:t>rotación</a:t>
            </a:r>
            <a:r>
              <a:rPr lang="fr-FR" sz="2000" b="0" dirty="0"/>
              <a:t> </a:t>
            </a:r>
            <a:r>
              <a:rPr lang="fr-FR" sz="2000" b="0" dirty="0" err="1"/>
              <a:t>región</a:t>
            </a:r>
            <a:r>
              <a:rPr lang="fr-FR" sz="2000" b="0" dirty="0"/>
              <a:t> </a:t>
            </a:r>
            <a:r>
              <a:rPr lang="fr-FR" sz="2000" b="0" dirty="0" err="1"/>
              <a:t>por</a:t>
            </a:r>
            <a:r>
              <a:rPr lang="fr-FR" sz="2000" b="0" dirty="0"/>
              <a:t> </a:t>
            </a:r>
            <a:r>
              <a:rPr lang="fr-FR" sz="2000" b="0" dirty="0" err="1"/>
              <a:t>región</a:t>
            </a:r>
            <a:r>
              <a:rPr lang="fr-FR" sz="2000" b="0" dirty="0"/>
              <a:t>, </a:t>
            </a:r>
            <a:r>
              <a:rPr lang="fr-FR" sz="2000" b="0" dirty="0" err="1"/>
              <a:t>según</a:t>
            </a:r>
            <a:r>
              <a:rPr lang="fr-FR" sz="2000" b="0" dirty="0"/>
              <a:t> </a:t>
            </a:r>
            <a:r>
              <a:rPr lang="fr-FR" sz="2000" b="0" dirty="0" err="1"/>
              <a:t>lo</a:t>
            </a:r>
            <a:r>
              <a:rPr lang="fr-FR" sz="2000" b="0" dirty="0"/>
              <a:t> </a:t>
            </a:r>
            <a:r>
              <a:rPr lang="fr-FR" sz="2000" b="0" dirty="0" err="1"/>
              <a:t>establecido</a:t>
            </a:r>
            <a:r>
              <a:rPr lang="fr-FR" sz="2000" b="0" dirty="0"/>
              <a:t> </a:t>
            </a:r>
            <a:r>
              <a:rPr lang="fr-FR" sz="2000" b="0" dirty="0" err="1"/>
              <a:t>por</a:t>
            </a:r>
            <a:r>
              <a:rPr lang="fr-FR" sz="2000" b="0" dirty="0"/>
              <a:t> el Comité (DO 152). </a:t>
            </a:r>
          </a:p>
          <a:p>
            <a:pPr>
              <a:buClrTx/>
              <a:buFont typeface="Arial" charset="0"/>
              <a:buNone/>
            </a:pPr>
            <a:r>
              <a:rPr lang="fr-FR" sz="2000" b="0" dirty="0"/>
              <a:t>Los </a:t>
            </a:r>
            <a:r>
              <a:rPr lang="fr-FR" sz="2000" b="0" dirty="0" err="1"/>
              <a:t>Estados</a:t>
            </a:r>
            <a:r>
              <a:rPr lang="fr-FR" sz="2000" b="0" dirty="0"/>
              <a:t> Partes </a:t>
            </a:r>
            <a:r>
              <a:rPr lang="fr-FR" sz="2000" b="0" dirty="0" err="1"/>
              <a:t>utilizan</a:t>
            </a:r>
            <a:r>
              <a:rPr lang="fr-FR" sz="2000" b="0" dirty="0"/>
              <a:t> el </a:t>
            </a:r>
            <a:r>
              <a:rPr lang="fr-FR" sz="2000" b="0" dirty="0" err="1"/>
              <a:t>proceso</a:t>
            </a:r>
            <a:r>
              <a:rPr lang="fr-FR" sz="2000" b="0" dirty="0"/>
              <a:t> para </a:t>
            </a:r>
            <a:r>
              <a:rPr lang="fr-FR" sz="2000" b="0" dirty="0" err="1"/>
              <a:t>lo</a:t>
            </a:r>
            <a:r>
              <a:rPr lang="fr-FR" sz="2000" b="0" dirty="0"/>
              <a:t> </a:t>
            </a:r>
            <a:r>
              <a:rPr lang="fr-FR" sz="2000" b="0" dirty="0" err="1"/>
              <a:t>siguiente</a:t>
            </a:r>
            <a:r>
              <a:rPr lang="fr-FR" sz="2000" b="0" dirty="0"/>
              <a:t>: </a:t>
            </a:r>
          </a:p>
          <a:p>
            <a:pPr>
              <a:buClr>
                <a:srgbClr val="000000"/>
              </a:buClr>
            </a:pPr>
            <a:r>
              <a:rPr lang="fr-FR" sz="2000" b="0" dirty="0" err="1"/>
              <a:t>Reforzar</a:t>
            </a:r>
            <a:r>
              <a:rPr lang="fr-FR" sz="2000" b="0" dirty="0"/>
              <a:t> las </a:t>
            </a:r>
            <a:r>
              <a:rPr lang="fr-FR" sz="2000" b="0" dirty="0" err="1"/>
              <a:t>medidas</a:t>
            </a:r>
            <a:r>
              <a:rPr lang="fr-FR" sz="2000" b="0" dirty="0"/>
              <a:t> de </a:t>
            </a:r>
            <a:r>
              <a:rPr lang="fr-FR" sz="2000" b="0" dirty="0" err="1"/>
              <a:t>seguimiento</a:t>
            </a:r>
            <a:r>
              <a:rPr lang="fr-FR" sz="2000" b="0" dirty="0"/>
              <a:t>;</a:t>
            </a:r>
          </a:p>
          <a:p>
            <a:pPr>
              <a:buClr>
                <a:srgbClr val="000000"/>
              </a:buClr>
            </a:pPr>
            <a:r>
              <a:rPr lang="fr-FR" sz="2000" b="0" dirty="0" err="1"/>
              <a:t>Realizar</a:t>
            </a:r>
            <a:r>
              <a:rPr lang="fr-FR" sz="2000" b="0" dirty="0"/>
              <a:t> un </a:t>
            </a:r>
            <a:r>
              <a:rPr lang="fr-FR" sz="2000" b="0" dirty="0" err="1"/>
              <a:t>intercambio</a:t>
            </a:r>
            <a:r>
              <a:rPr lang="fr-FR" sz="2000" b="0" dirty="0"/>
              <a:t> y </a:t>
            </a:r>
            <a:r>
              <a:rPr lang="fr-FR" sz="2000" b="0" dirty="0" err="1"/>
              <a:t>una</a:t>
            </a:r>
            <a:r>
              <a:rPr lang="fr-FR" sz="2000" b="0" dirty="0"/>
              <a:t> </a:t>
            </a:r>
            <a:r>
              <a:rPr lang="fr-FR" sz="2000" b="0" dirty="0" err="1"/>
              <a:t>cooperación</a:t>
            </a:r>
            <a:r>
              <a:rPr lang="fr-FR" sz="2000" b="0" dirty="0"/>
              <a:t> </a:t>
            </a:r>
            <a:r>
              <a:rPr lang="fr-FR" sz="2000" b="0" dirty="0" err="1"/>
              <a:t>regionales</a:t>
            </a:r>
            <a:r>
              <a:rPr lang="fr-FR" sz="2000" b="0" dirty="0"/>
              <a:t> </a:t>
            </a:r>
            <a:r>
              <a:rPr lang="fr-FR" sz="2000" b="0" dirty="0" err="1"/>
              <a:t>activos</a:t>
            </a:r>
            <a:r>
              <a:rPr lang="fr-FR" sz="2000" b="0" dirty="0"/>
              <a:t> para la </a:t>
            </a:r>
            <a:r>
              <a:rPr lang="fr-FR" sz="2000" b="0" dirty="0" err="1"/>
              <a:t>efectiva</a:t>
            </a:r>
            <a:r>
              <a:rPr lang="fr-FR" sz="2000" b="0" dirty="0"/>
              <a:t> </a:t>
            </a:r>
            <a:r>
              <a:rPr lang="fr-FR" sz="2000" b="0" dirty="0" err="1"/>
              <a:t>salvaguardia</a:t>
            </a:r>
            <a:r>
              <a:rPr lang="fr-FR" sz="2000" b="0" dirty="0"/>
              <a:t> </a:t>
            </a:r>
            <a:r>
              <a:rPr lang="fr-FR" sz="2000" b="0" dirty="0" err="1"/>
              <a:t>del</a:t>
            </a:r>
            <a:r>
              <a:rPr lang="fr-FR" sz="2000" b="0" dirty="0"/>
              <a:t> PCI.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fr-FR">
                <a:solidFill>
                  <a:srgbClr val="000000"/>
                </a:solidFill>
              </a:rPr>
              <a:t>Sinopsis regional de los informes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0000"/>
              </a:buClr>
            </a:pPr>
            <a:r>
              <a:rPr lang="fr-FR" sz="2000" b="0" dirty="0" err="1">
                <a:solidFill>
                  <a:srgbClr val="000000"/>
                </a:solidFill>
              </a:rPr>
              <a:t>Cuatro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semanas</a:t>
            </a:r>
            <a:r>
              <a:rPr lang="fr-FR" sz="2000" b="0" dirty="0">
                <a:solidFill>
                  <a:srgbClr val="000000"/>
                </a:solidFill>
              </a:rPr>
              <a:t> antes de la </a:t>
            </a:r>
            <a:r>
              <a:rPr lang="fr-FR" sz="2000" b="0" dirty="0" err="1">
                <a:solidFill>
                  <a:srgbClr val="000000"/>
                </a:solidFill>
              </a:rPr>
              <a:t>reunión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del</a:t>
            </a:r>
            <a:r>
              <a:rPr lang="fr-FR" sz="2000" b="0" dirty="0">
                <a:solidFill>
                  <a:srgbClr val="000000"/>
                </a:solidFill>
              </a:rPr>
              <a:t> Comité, la </a:t>
            </a:r>
            <a:r>
              <a:rPr lang="fr-FR" sz="2000" b="0" dirty="0" err="1">
                <a:solidFill>
                  <a:srgbClr val="000000"/>
                </a:solidFill>
              </a:rPr>
              <a:t>Secretaría</a:t>
            </a:r>
            <a:r>
              <a:rPr lang="fr-FR" sz="2000" b="0" dirty="0">
                <a:solidFill>
                  <a:srgbClr val="000000"/>
                </a:solidFill>
              </a:rPr>
              <a:t> le </a:t>
            </a:r>
            <a:r>
              <a:rPr lang="fr-FR" sz="2000" b="0" dirty="0" err="1">
                <a:solidFill>
                  <a:srgbClr val="000000"/>
                </a:solidFill>
              </a:rPr>
              <a:t>transmitirá</a:t>
            </a:r>
            <a:r>
              <a:rPr lang="fr-FR" sz="2000" b="0" dirty="0">
                <a:solidFill>
                  <a:srgbClr val="000000"/>
                </a:solidFill>
              </a:rPr>
              <a:t> a este </a:t>
            </a:r>
            <a:r>
              <a:rPr lang="fr-FR" sz="2000" b="0" dirty="0" err="1">
                <a:solidFill>
                  <a:srgbClr val="000000"/>
                </a:solidFill>
              </a:rPr>
              <a:t>una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sinopsis</a:t>
            </a:r>
            <a:r>
              <a:rPr lang="fr-FR" sz="2000" b="0" dirty="0">
                <a:solidFill>
                  <a:srgbClr val="000000"/>
                </a:solidFill>
              </a:rPr>
              <a:t> de </a:t>
            </a:r>
            <a:r>
              <a:rPr lang="fr-FR" sz="2000" b="0" dirty="0" err="1">
                <a:solidFill>
                  <a:srgbClr val="000000"/>
                </a:solidFill>
              </a:rPr>
              <a:t>todos</a:t>
            </a:r>
            <a:r>
              <a:rPr lang="fr-FR" sz="2000" b="0" dirty="0">
                <a:solidFill>
                  <a:srgbClr val="000000"/>
                </a:solidFill>
              </a:rPr>
              <a:t> los informes </a:t>
            </a:r>
            <a:r>
              <a:rPr lang="fr-FR" sz="2000" b="0" dirty="0" err="1">
                <a:solidFill>
                  <a:srgbClr val="000000"/>
                </a:solidFill>
              </a:rPr>
              <a:t>recibidos</a:t>
            </a:r>
            <a:r>
              <a:rPr lang="fr-FR" sz="2000" b="0" dirty="0">
                <a:solidFill>
                  <a:srgbClr val="000000"/>
                </a:solidFill>
              </a:rPr>
              <a:t> en </a:t>
            </a:r>
            <a:r>
              <a:rPr lang="fr-FR" sz="2000" b="0" dirty="0" err="1">
                <a:solidFill>
                  <a:srgbClr val="000000"/>
                </a:solidFill>
              </a:rPr>
              <a:t>conformidad</a:t>
            </a:r>
            <a:r>
              <a:rPr lang="fr-FR" sz="2000" b="0" dirty="0">
                <a:solidFill>
                  <a:srgbClr val="000000"/>
                </a:solidFill>
              </a:rPr>
              <a:t> con el </a:t>
            </a:r>
            <a:r>
              <a:rPr lang="fr-FR" sz="2000" b="0" dirty="0" err="1">
                <a:solidFill>
                  <a:srgbClr val="000000"/>
                </a:solidFill>
              </a:rPr>
              <a:t>párrafo</a:t>
            </a:r>
            <a:r>
              <a:rPr lang="fr-FR" sz="2000" b="0" dirty="0">
                <a:solidFill>
                  <a:srgbClr val="000000"/>
                </a:solidFill>
              </a:rPr>
              <a:t> 152 (DO 166). </a:t>
            </a:r>
          </a:p>
          <a:p>
            <a:pPr>
              <a:buClr>
                <a:srgbClr val="000000"/>
              </a:buClr>
            </a:pPr>
            <a:r>
              <a:rPr lang="fr-FR" sz="2000" b="0" dirty="0">
                <a:solidFill>
                  <a:srgbClr val="000000"/>
                </a:solidFill>
              </a:rPr>
              <a:t>La </a:t>
            </a:r>
            <a:r>
              <a:rPr lang="fr-FR" sz="2000" b="0" dirty="0" err="1">
                <a:solidFill>
                  <a:srgbClr val="000000"/>
                </a:solidFill>
              </a:rPr>
              <a:t>sinopsis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también</a:t>
            </a:r>
            <a:r>
              <a:rPr lang="fr-FR" sz="2000" b="0" dirty="0">
                <a:solidFill>
                  <a:srgbClr val="000000"/>
                </a:solidFill>
              </a:rPr>
              <a:t> se </a:t>
            </a:r>
            <a:r>
              <a:rPr lang="fr-FR" sz="2000" b="0" dirty="0" err="1">
                <a:solidFill>
                  <a:srgbClr val="000000"/>
                </a:solidFill>
              </a:rPr>
              <a:t>pondrá</a:t>
            </a:r>
            <a:r>
              <a:rPr lang="fr-FR" sz="2000" b="0" dirty="0">
                <a:solidFill>
                  <a:srgbClr val="000000"/>
                </a:solidFill>
              </a:rPr>
              <a:t> en </a:t>
            </a:r>
            <a:r>
              <a:rPr lang="fr-FR" sz="2000" b="0" dirty="0" err="1">
                <a:solidFill>
                  <a:srgbClr val="000000"/>
                </a:solidFill>
              </a:rPr>
              <a:t>línea</a:t>
            </a:r>
            <a:r>
              <a:rPr lang="fr-FR" sz="2000" b="0" dirty="0">
                <a:solidFill>
                  <a:srgbClr val="000000"/>
                </a:solidFill>
              </a:rPr>
              <a:t> para su consulta </a:t>
            </a:r>
            <a:r>
              <a:rPr lang="fr-FR" sz="2000" b="0" dirty="0" err="1">
                <a:solidFill>
                  <a:srgbClr val="000000"/>
                </a:solidFill>
              </a:rPr>
              <a:t>pública</a:t>
            </a:r>
            <a:r>
              <a:rPr lang="fr-FR" sz="2000" b="0" dirty="0">
                <a:solidFill>
                  <a:srgbClr val="000000"/>
                </a:solidFill>
              </a:rPr>
              <a:t>, </a:t>
            </a:r>
            <a:r>
              <a:rPr lang="fr-FR" sz="2000" b="0" dirty="0" err="1">
                <a:solidFill>
                  <a:srgbClr val="000000"/>
                </a:solidFill>
              </a:rPr>
              <a:t>junto</a:t>
            </a:r>
            <a:r>
              <a:rPr lang="fr-FR" sz="2000" b="0" dirty="0">
                <a:solidFill>
                  <a:srgbClr val="000000"/>
                </a:solidFill>
              </a:rPr>
              <a:t> con los informes </a:t>
            </a:r>
            <a:r>
              <a:rPr lang="fr-FR" sz="2000" b="0" dirty="0" err="1">
                <a:solidFill>
                  <a:srgbClr val="000000"/>
                </a:solidFill>
              </a:rPr>
              <a:t>recibidos</a:t>
            </a:r>
            <a:r>
              <a:rPr lang="fr-FR" sz="2000" b="0" dirty="0">
                <a:solidFill>
                  <a:srgbClr val="000000"/>
                </a:solidFill>
              </a:rPr>
              <a:t> (en el </a:t>
            </a:r>
            <a:r>
              <a:rPr lang="fr-FR" sz="2000" b="0" dirty="0" err="1">
                <a:solidFill>
                  <a:srgbClr val="000000"/>
                </a:solidFill>
              </a:rPr>
              <a:t>idioma</a:t>
            </a:r>
            <a:r>
              <a:rPr lang="fr-FR" sz="2000" b="0" dirty="0">
                <a:solidFill>
                  <a:srgbClr val="000000"/>
                </a:solidFill>
              </a:rPr>
              <a:t> en el que </a:t>
            </a:r>
            <a:r>
              <a:rPr lang="fr-FR" sz="2000" b="0" dirty="0" err="1">
                <a:solidFill>
                  <a:srgbClr val="000000"/>
                </a:solidFill>
              </a:rPr>
              <a:t>fueron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presentados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por</a:t>
            </a:r>
            <a:r>
              <a:rPr lang="fr-FR" sz="2000" b="0" dirty="0">
                <a:solidFill>
                  <a:srgbClr val="000000"/>
                </a:solidFill>
              </a:rPr>
              <a:t> el </a:t>
            </a:r>
            <a:r>
              <a:rPr lang="fr-FR" sz="2000" b="0" dirty="0" err="1">
                <a:solidFill>
                  <a:srgbClr val="000000"/>
                </a:solidFill>
              </a:rPr>
              <a:t>Estado</a:t>
            </a:r>
            <a:r>
              <a:rPr lang="fr-FR" sz="2000" b="0" dirty="0">
                <a:solidFill>
                  <a:srgbClr val="000000"/>
                </a:solidFill>
              </a:rPr>
              <a:t> Parte), </a:t>
            </a:r>
            <a:r>
              <a:rPr lang="fr-FR" sz="2000" b="0" dirty="0" err="1">
                <a:solidFill>
                  <a:srgbClr val="000000"/>
                </a:solidFill>
              </a:rPr>
              <a:t>salvo</a:t>
            </a:r>
            <a:r>
              <a:rPr lang="fr-FR" sz="2000" b="0" dirty="0">
                <a:solidFill>
                  <a:srgbClr val="000000"/>
                </a:solidFill>
              </a:rPr>
              <a:t> que el Comité </a:t>
            </a:r>
            <a:r>
              <a:rPr lang="fr-FR" sz="2000" b="0" dirty="0" err="1">
                <a:solidFill>
                  <a:srgbClr val="000000"/>
                </a:solidFill>
              </a:rPr>
              <a:t>decida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otra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cosa</a:t>
            </a:r>
            <a:r>
              <a:rPr lang="fr-FR" sz="2000" b="0" dirty="0">
                <a:solidFill>
                  <a:srgbClr val="000000"/>
                </a:solidFill>
              </a:rPr>
              <a:t> en </a:t>
            </a:r>
            <a:r>
              <a:rPr lang="fr-FR" sz="2000" b="0" dirty="0" err="1">
                <a:solidFill>
                  <a:srgbClr val="000000"/>
                </a:solidFill>
              </a:rPr>
              <a:t>casos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excepcionales</a:t>
            </a:r>
            <a:r>
              <a:rPr lang="fr-FR" sz="2000" b="0" dirty="0">
                <a:solidFill>
                  <a:srgbClr val="000000"/>
                </a:solidFill>
              </a:rPr>
              <a:t> (DO 166).</a:t>
            </a:r>
          </a:p>
          <a:p>
            <a:pPr>
              <a:lnSpc>
                <a:spcPct val="70000"/>
              </a:lnSpc>
              <a:buClrTx/>
              <a:buFont typeface="Arial" charset="0"/>
              <a:buNone/>
            </a:pPr>
            <a:endParaRPr lang="fr-FR" sz="2000" b="0" dirty="0">
              <a:solidFill>
                <a:srgbClr val="000000"/>
              </a:solidFill>
            </a:endParaRPr>
          </a:p>
          <a:p>
            <a:pPr>
              <a:lnSpc>
                <a:spcPct val="70000"/>
              </a:lnSpc>
              <a:buClrTx/>
              <a:buFont typeface="Arial" charset="0"/>
              <a:buNone/>
            </a:pPr>
            <a:endParaRPr lang="fr-FR" sz="20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fr-FR">
                <a:solidFill>
                  <a:srgbClr val="000000"/>
                </a:solidFill>
              </a:rPr>
              <a:t>Finalidades del proceso de presentación de informes periódicos (1)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146300" y="2133167"/>
            <a:ext cx="6480175" cy="3508653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fr-FR" sz="2000" b="0" dirty="0" err="1">
                <a:solidFill>
                  <a:srgbClr val="000000"/>
                </a:solidFill>
              </a:rPr>
              <a:t>Proporcionar</a:t>
            </a:r>
            <a:r>
              <a:rPr lang="fr-FR" sz="2000" b="0" dirty="0">
                <a:solidFill>
                  <a:srgbClr val="000000"/>
                </a:solidFill>
              </a:rPr>
              <a:t> un </a:t>
            </a:r>
            <a:r>
              <a:rPr lang="fr-FR" sz="2000" b="0" dirty="0" err="1">
                <a:solidFill>
                  <a:srgbClr val="000000"/>
                </a:solidFill>
              </a:rPr>
              <a:t>mecanismo</a:t>
            </a:r>
            <a:r>
              <a:rPr lang="fr-FR" sz="2000" b="0" dirty="0">
                <a:solidFill>
                  <a:srgbClr val="000000"/>
                </a:solidFill>
              </a:rPr>
              <a:t> para dar </a:t>
            </a:r>
            <a:r>
              <a:rPr lang="fr-FR" sz="2000" b="0" dirty="0" err="1">
                <a:solidFill>
                  <a:srgbClr val="000000"/>
                </a:solidFill>
              </a:rPr>
              <a:t>seguimiento</a:t>
            </a:r>
            <a:r>
              <a:rPr lang="fr-FR" sz="2000" b="0" dirty="0">
                <a:solidFill>
                  <a:srgbClr val="000000"/>
                </a:solidFill>
              </a:rPr>
              <a:t> a la </a:t>
            </a:r>
            <a:r>
              <a:rPr lang="fr-FR" sz="2000" b="0" i="1" dirty="0" err="1">
                <a:solidFill>
                  <a:srgbClr val="000000"/>
                </a:solidFill>
              </a:rPr>
              <a:t>aplicación</a:t>
            </a:r>
            <a:r>
              <a:rPr lang="fr-FR" sz="2000" b="0" i="1" dirty="0">
                <a:solidFill>
                  <a:srgbClr val="000000"/>
                </a:solidFill>
              </a:rPr>
              <a:t> </a:t>
            </a:r>
            <a:r>
              <a:rPr lang="fr-FR" sz="2000" b="0" i="1" dirty="0" err="1">
                <a:solidFill>
                  <a:srgbClr val="000000"/>
                </a:solidFill>
              </a:rPr>
              <a:t>efectiva</a:t>
            </a:r>
            <a:r>
              <a:rPr lang="fr-FR" sz="2000" b="0" dirty="0">
                <a:solidFill>
                  <a:srgbClr val="000000"/>
                </a:solidFill>
              </a:rPr>
              <a:t>;</a:t>
            </a:r>
          </a:p>
          <a:p>
            <a:pPr>
              <a:buClr>
                <a:srgbClr val="000000"/>
              </a:buClr>
            </a:pPr>
            <a:r>
              <a:rPr lang="fr-FR" sz="2000" b="0" dirty="0" err="1">
                <a:solidFill>
                  <a:srgbClr val="000000"/>
                </a:solidFill>
              </a:rPr>
              <a:t>Centrar</a:t>
            </a:r>
            <a:r>
              <a:rPr lang="fr-FR" sz="2000" b="0" dirty="0">
                <a:solidFill>
                  <a:srgbClr val="000000"/>
                </a:solidFill>
              </a:rPr>
              <a:t> la </a:t>
            </a:r>
            <a:r>
              <a:rPr lang="fr-FR" sz="2000" b="0" dirty="0" err="1">
                <a:solidFill>
                  <a:srgbClr val="000000"/>
                </a:solidFill>
              </a:rPr>
              <a:t>atención</a:t>
            </a:r>
            <a:r>
              <a:rPr lang="fr-FR" sz="2000" b="0" dirty="0">
                <a:solidFill>
                  <a:srgbClr val="000000"/>
                </a:solidFill>
              </a:rPr>
              <a:t> en los </a:t>
            </a:r>
            <a:r>
              <a:rPr lang="fr-FR" sz="2000" b="0" dirty="0" err="1">
                <a:solidFill>
                  <a:srgbClr val="000000"/>
                </a:solidFill>
              </a:rPr>
              <a:t>productos</a:t>
            </a:r>
            <a:r>
              <a:rPr lang="fr-FR" sz="2000" b="0" dirty="0">
                <a:solidFill>
                  <a:srgbClr val="000000"/>
                </a:solidFill>
              </a:rPr>
              <a:t>, </a:t>
            </a:r>
            <a:r>
              <a:rPr lang="fr-FR" sz="2000" b="0" dirty="0" err="1">
                <a:solidFill>
                  <a:srgbClr val="000000"/>
                </a:solidFill>
              </a:rPr>
              <a:t>efectos</a:t>
            </a:r>
            <a:r>
              <a:rPr lang="fr-FR" sz="2000" b="0" dirty="0">
                <a:solidFill>
                  <a:srgbClr val="000000"/>
                </a:solidFill>
              </a:rPr>
              <a:t> e </a:t>
            </a:r>
            <a:r>
              <a:rPr lang="fr-FR" sz="2000" b="0" dirty="0" err="1">
                <a:solidFill>
                  <a:srgbClr val="000000"/>
                </a:solidFill>
              </a:rPr>
              <a:t>impacto</a:t>
            </a:r>
            <a:r>
              <a:rPr lang="fr-FR" sz="2000" b="0" dirty="0">
                <a:solidFill>
                  <a:srgbClr val="000000"/>
                </a:solidFill>
              </a:rPr>
              <a:t>: </a:t>
            </a:r>
            <a:r>
              <a:rPr lang="fr-FR" sz="2000" b="0" i="1" dirty="0" err="1">
                <a:solidFill>
                  <a:srgbClr val="000000"/>
                </a:solidFill>
              </a:rPr>
              <a:t>presentación</a:t>
            </a:r>
            <a:r>
              <a:rPr lang="fr-FR" sz="2000" b="0" i="1" dirty="0">
                <a:solidFill>
                  <a:srgbClr val="000000"/>
                </a:solidFill>
              </a:rPr>
              <a:t> de informes </a:t>
            </a:r>
            <a:r>
              <a:rPr lang="fr-FR" sz="2000" b="0" i="1" dirty="0" err="1">
                <a:solidFill>
                  <a:srgbClr val="000000"/>
                </a:solidFill>
              </a:rPr>
              <a:t>basados</a:t>
            </a:r>
            <a:r>
              <a:rPr lang="fr-FR" sz="2000" b="0" i="1" dirty="0">
                <a:solidFill>
                  <a:srgbClr val="000000"/>
                </a:solidFill>
              </a:rPr>
              <a:t> en </a:t>
            </a:r>
            <a:r>
              <a:rPr lang="fr-FR" sz="2000" b="0" i="1" dirty="0" err="1">
                <a:solidFill>
                  <a:srgbClr val="000000"/>
                </a:solidFill>
              </a:rPr>
              <a:t>resultados</a:t>
            </a:r>
            <a:r>
              <a:rPr lang="fr-FR" sz="2000" b="0" dirty="0">
                <a:solidFill>
                  <a:srgbClr val="000000"/>
                </a:solidFill>
              </a:rPr>
              <a:t> y </a:t>
            </a:r>
            <a:r>
              <a:rPr lang="fr-FR" sz="2000" b="0" dirty="0" err="1">
                <a:solidFill>
                  <a:srgbClr val="000000"/>
                </a:solidFill>
              </a:rPr>
              <a:t>alineados</a:t>
            </a:r>
            <a:r>
              <a:rPr lang="fr-FR" sz="2000" b="0" dirty="0">
                <a:solidFill>
                  <a:srgbClr val="000000"/>
                </a:solidFill>
              </a:rPr>
              <a:t> con el </a:t>
            </a:r>
            <a:r>
              <a:rPr lang="fr-FR" sz="2000" b="0" dirty="0" err="1">
                <a:solidFill>
                  <a:srgbClr val="000000"/>
                </a:solidFill>
              </a:rPr>
              <a:t>marco</a:t>
            </a:r>
            <a:r>
              <a:rPr lang="fr-FR" sz="2000" b="0" dirty="0">
                <a:solidFill>
                  <a:srgbClr val="000000"/>
                </a:solidFill>
              </a:rPr>
              <a:t> global de </a:t>
            </a:r>
            <a:r>
              <a:rPr lang="fr-FR" sz="2000" b="0" dirty="0" err="1">
                <a:solidFill>
                  <a:srgbClr val="000000"/>
                </a:solidFill>
              </a:rPr>
              <a:t>resultados</a:t>
            </a:r>
            <a:r>
              <a:rPr lang="fr-FR" sz="2000" b="0" dirty="0">
                <a:solidFill>
                  <a:srgbClr val="000000"/>
                </a:solidFill>
              </a:rPr>
              <a:t> para la </a:t>
            </a:r>
            <a:r>
              <a:rPr lang="fr-FR" sz="2000" b="0" dirty="0" err="1">
                <a:solidFill>
                  <a:srgbClr val="000000"/>
                </a:solidFill>
              </a:rPr>
              <a:t>Convención</a:t>
            </a:r>
            <a:r>
              <a:rPr lang="fr-FR" sz="2000" b="0" dirty="0">
                <a:solidFill>
                  <a:srgbClr val="000000"/>
                </a:solidFill>
              </a:rPr>
              <a:t> y sus 26 </a:t>
            </a:r>
            <a:r>
              <a:rPr lang="fr-FR" sz="2000" b="0" dirty="0" err="1">
                <a:solidFill>
                  <a:srgbClr val="000000"/>
                </a:solidFill>
              </a:rPr>
              <a:t>indicadores</a:t>
            </a:r>
            <a:r>
              <a:rPr lang="fr-FR" sz="2000" b="0" dirty="0">
                <a:solidFill>
                  <a:srgbClr val="000000"/>
                </a:solidFill>
              </a:rPr>
              <a:t>;</a:t>
            </a:r>
          </a:p>
          <a:p>
            <a:pPr>
              <a:buClr>
                <a:srgbClr val="000000"/>
              </a:buClr>
            </a:pPr>
            <a:r>
              <a:rPr lang="fr-FR" sz="2000" b="0" dirty="0" err="1">
                <a:solidFill>
                  <a:srgbClr val="000000"/>
                </a:solidFill>
              </a:rPr>
              <a:t>Brindar</a:t>
            </a:r>
            <a:r>
              <a:rPr lang="fr-FR" sz="2000" b="0" dirty="0">
                <a:solidFill>
                  <a:srgbClr val="000000"/>
                </a:solidFill>
              </a:rPr>
              <a:t> un </a:t>
            </a:r>
            <a:r>
              <a:rPr lang="fr-FR" sz="2000" b="0" dirty="0" err="1">
                <a:solidFill>
                  <a:srgbClr val="000000"/>
                </a:solidFill>
              </a:rPr>
              <a:t>marco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claro</a:t>
            </a:r>
            <a:r>
              <a:rPr lang="fr-FR" sz="2000" b="0" dirty="0">
                <a:solidFill>
                  <a:srgbClr val="000000"/>
                </a:solidFill>
              </a:rPr>
              <a:t> y </a:t>
            </a:r>
            <a:r>
              <a:rPr lang="fr-FR" sz="2000" b="0" dirty="0" err="1">
                <a:solidFill>
                  <a:srgbClr val="000000"/>
                </a:solidFill>
              </a:rPr>
              <a:t>fácil</a:t>
            </a:r>
            <a:r>
              <a:rPr lang="fr-FR" sz="2000" b="0" dirty="0">
                <a:solidFill>
                  <a:srgbClr val="000000"/>
                </a:solidFill>
              </a:rPr>
              <a:t> de </a:t>
            </a:r>
            <a:r>
              <a:rPr lang="fr-FR" sz="2000" b="0" dirty="0" err="1">
                <a:solidFill>
                  <a:srgbClr val="000000"/>
                </a:solidFill>
              </a:rPr>
              <a:t>usar</a:t>
            </a:r>
            <a:r>
              <a:rPr lang="fr-FR" sz="2000" b="0" dirty="0">
                <a:solidFill>
                  <a:srgbClr val="000000"/>
                </a:solidFill>
              </a:rPr>
              <a:t> para la </a:t>
            </a:r>
            <a:r>
              <a:rPr lang="fr-FR" sz="2000" b="0" dirty="0" err="1">
                <a:solidFill>
                  <a:srgbClr val="000000"/>
                </a:solidFill>
              </a:rPr>
              <a:t>presentación</a:t>
            </a:r>
            <a:r>
              <a:rPr lang="fr-FR" sz="2000" b="0" dirty="0">
                <a:solidFill>
                  <a:srgbClr val="000000"/>
                </a:solidFill>
              </a:rPr>
              <a:t> de informes;</a:t>
            </a:r>
          </a:p>
          <a:p>
            <a:pPr>
              <a:buClr>
                <a:srgbClr val="000000"/>
              </a:buClr>
            </a:pPr>
            <a:r>
              <a:rPr lang="fr-FR" sz="2000" b="0" dirty="0" err="1">
                <a:solidFill>
                  <a:srgbClr val="000000"/>
                </a:solidFill>
              </a:rPr>
              <a:t>Evitar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detalles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innecesarios</a:t>
            </a:r>
            <a:r>
              <a:rPr lang="fr-FR" sz="2000" b="0" dirty="0">
                <a:solidFill>
                  <a:srgbClr val="000000"/>
                </a:solidFill>
              </a:rPr>
              <a:t> en la </a:t>
            </a:r>
            <a:r>
              <a:rPr lang="fr-FR" sz="2000" b="0" dirty="0" err="1">
                <a:solidFill>
                  <a:srgbClr val="000000"/>
                </a:solidFill>
              </a:rPr>
              <a:t>presentación</a:t>
            </a:r>
            <a:r>
              <a:rPr lang="fr-FR" sz="2000" b="0" dirty="0">
                <a:solidFill>
                  <a:srgbClr val="000000"/>
                </a:solidFill>
              </a:rPr>
              <a:t> de informes, y </a:t>
            </a:r>
            <a:r>
              <a:rPr lang="fr-FR" sz="2000" b="0" dirty="0" err="1">
                <a:solidFill>
                  <a:srgbClr val="000000"/>
                </a:solidFill>
              </a:rPr>
              <a:t>permitir</a:t>
            </a:r>
            <a:r>
              <a:rPr lang="fr-FR" sz="2000" b="0" dirty="0">
                <a:solidFill>
                  <a:srgbClr val="000000"/>
                </a:solidFill>
              </a:rPr>
              <a:t> a la </a:t>
            </a:r>
            <a:r>
              <a:rPr lang="fr-FR" sz="2000" b="0" dirty="0" err="1">
                <a:solidFill>
                  <a:srgbClr val="000000"/>
                </a:solidFill>
              </a:rPr>
              <a:t>vez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incluir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ejemplos</a:t>
            </a:r>
            <a:r>
              <a:rPr lang="fr-FR" sz="2000" b="0" dirty="0">
                <a:solidFill>
                  <a:srgbClr val="000000"/>
                </a:solidFill>
              </a:rPr>
              <a:t> de </a:t>
            </a:r>
            <a:r>
              <a:rPr lang="fr-FR" sz="2000" b="0" dirty="0" err="1">
                <a:solidFill>
                  <a:srgbClr val="000000"/>
                </a:solidFill>
              </a:rPr>
              <a:t>buenas</a:t>
            </a:r>
            <a:r>
              <a:rPr lang="fr-FR" sz="2000" b="0" dirty="0">
                <a:solidFill>
                  <a:srgbClr val="000000"/>
                </a:solidFill>
              </a:rPr>
              <a:t> </a:t>
            </a:r>
            <a:r>
              <a:rPr lang="fr-FR" sz="2000" b="0" dirty="0" err="1">
                <a:solidFill>
                  <a:srgbClr val="000000"/>
                </a:solidFill>
              </a:rPr>
              <a:t>prácticas</a:t>
            </a:r>
            <a:r>
              <a:rPr lang="fr-FR" sz="2000" b="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875</Words>
  <Application>Microsoft Office PowerPoint</Application>
  <PresentationFormat>On-screen Show (4:3)</PresentationFormat>
  <Paragraphs>77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 Unicode MS</vt:lpstr>
      <vt:lpstr>Arial</vt:lpstr>
      <vt:lpstr>Arial Bold</vt:lpstr>
      <vt:lpstr>Arial Narrow</vt:lpstr>
      <vt:lpstr>Calibri</vt:lpstr>
      <vt:lpstr>Thème Office</vt:lpstr>
      <vt:lpstr>Introducción a la presentación de informes periódicos Presentación PowerPoint correspondiente a la Unidad 57</vt:lpstr>
      <vt:lpstr>Presentación de informes en virtud de la Convención de 2003</vt:lpstr>
      <vt:lpstr>Finalidades de la presentación de informes periódicos</vt:lpstr>
      <vt:lpstr>Marco global de resultados</vt:lpstr>
      <vt:lpstr>Las ocho áreas temáticas y los 26 indicadores del marco global de resultados</vt:lpstr>
      <vt:lpstr>Presentación de informes sobre la aplicación de la Convención</vt:lpstr>
      <vt:lpstr>Ciclo regional de la presentación de informes nacionales</vt:lpstr>
      <vt:lpstr>Sinopsis regional de los informes</vt:lpstr>
      <vt:lpstr>Finalidades del proceso de presentación de informes periódicos (1)</vt:lpstr>
      <vt:lpstr>Finalidades del proceso de presentación de informes periódicos (2)</vt:lpstr>
      <vt:lpstr>Función de los puntos focales nacionales</vt:lpstr>
      <vt:lpstr>Generalidades de las notas de orientación</vt:lpstr>
      <vt:lpstr>Notas de Orientación: Indicador 1:</vt:lpstr>
      <vt:lpstr>Notas de Orientación: Indicador 1:</vt:lpstr>
      <vt:lpstr>Notas de Orientación: Indicador 1:</vt:lpstr>
      <vt:lpstr>Notas de Orientación: Indicador 1:</vt:lpstr>
      <vt:lpstr>Notas de Orientación: Indicador 1:</vt:lpstr>
      <vt:lpstr>Notas de Orientación: Indicador 1: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Hopkins, Juliette</cp:lastModifiedBy>
  <cp:revision>265</cp:revision>
  <cp:lastPrinted>2015-07-03T09:47:22Z</cp:lastPrinted>
  <dcterms:created xsi:type="dcterms:W3CDTF">2013-12-09T15:25:28Z</dcterms:created>
  <dcterms:modified xsi:type="dcterms:W3CDTF">2020-03-11T08:50:11Z</dcterms:modified>
</cp:coreProperties>
</file>